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1.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handoutMasterIdLst>
    <p:handoutMasterId r:id="rId49"/>
  </p:handoutMasterIdLst>
  <p:sldIdLst>
    <p:sldId id="698" r:id="rId2"/>
    <p:sldId id="751" r:id="rId3"/>
    <p:sldId id="752" r:id="rId4"/>
    <p:sldId id="760" r:id="rId5"/>
    <p:sldId id="759" r:id="rId6"/>
    <p:sldId id="740" r:id="rId7"/>
    <p:sldId id="753" r:id="rId8"/>
    <p:sldId id="754" r:id="rId9"/>
    <p:sldId id="755" r:id="rId10"/>
    <p:sldId id="756" r:id="rId11"/>
    <p:sldId id="741" r:id="rId12"/>
    <p:sldId id="758" r:id="rId13"/>
    <p:sldId id="768" r:id="rId14"/>
    <p:sldId id="566" r:id="rId15"/>
    <p:sldId id="761" r:id="rId16"/>
    <p:sldId id="762" r:id="rId17"/>
    <p:sldId id="793" r:id="rId18"/>
    <p:sldId id="769" r:id="rId19"/>
    <p:sldId id="770" r:id="rId20"/>
    <p:sldId id="771" r:id="rId21"/>
    <p:sldId id="772" r:id="rId22"/>
    <p:sldId id="773" r:id="rId23"/>
    <p:sldId id="775" r:id="rId24"/>
    <p:sldId id="774" r:id="rId25"/>
    <p:sldId id="776" r:id="rId26"/>
    <p:sldId id="777" r:id="rId27"/>
    <p:sldId id="778" r:id="rId28"/>
    <p:sldId id="779" r:id="rId29"/>
    <p:sldId id="780" r:id="rId30"/>
    <p:sldId id="781" r:id="rId31"/>
    <p:sldId id="782" r:id="rId32"/>
    <p:sldId id="783" r:id="rId33"/>
    <p:sldId id="784" r:id="rId34"/>
    <p:sldId id="785" r:id="rId35"/>
    <p:sldId id="786" r:id="rId36"/>
    <p:sldId id="787" r:id="rId37"/>
    <p:sldId id="788" r:id="rId38"/>
    <p:sldId id="789" r:id="rId39"/>
    <p:sldId id="792" r:id="rId40"/>
    <p:sldId id="739" r:id="rId41"/>
    <p:sldId id="748" r:id="rId42"/>
    <p:sldId id="791" r:id="rId43"/>
    <p:sldId id="763" r:id="rId44"/>
    <p:sldId id="764" r:id="rId45"/>
    <p:sldId id="765" r:id="rId46"/>
    <p:sldId id="766" r:id="rId47"/>
  </p:sldIdLst>
  <p:sldSz cx="9144000" cy="6858000" type="screen4x3"/>
  <p:notesSz cx="6858000" cy="9144000"/>
  <p:defaultTextStyle>
    <a:defPPr>
      <a:defRPr lang="en-GB"/>
    </a:defPPr>
    <a:lvl1pPr algn="l" rtl="0" eaLnBrk="0" fontAlgn="base" hangingPunct="0">
      <a:spcBef>
        <a:spcPct val="0"/>
      </a:spcBef>
      <a:spcAft>
        <a:spcPct val="0"/>
      </a:spcAft>
      <a:defRPr sz="2400" b="1" kern="1200">
        <a:solidFill>
          <a:schemeClr val="tx1"/>
        </a:solidFill>
        <a:latin typeface="Century Gothic" charset="0"/>
        <a:ea typeface="ＭＳ Ｐゴシック" charset="0"/>
        <a:cs typeface="ＭＳ Ｐゴシック" charset="0"/>
      </a:defRPr>
    </a:lvl1pPr>
    <a:lvl2pPr marL="457200" algn="l" rtl="0" eaLnBrk="0" fontAlgn="base" hangingPunct="0">
      <a:spcBef>
        <a:spcPct val="0"/>
      </a:spcBef>
      <a:spcAft>
        <a:spcPct val="0"/>
      </a:spcAft>
      <a:defRPr sz="2400" b="1" kern="1200">
        <a:solidFill>
          <a:schemeClr val="tx1"/>
        </a:solidFill>
        <a:latin typeface="Century Gothic" charset="0"/>
        <a:ea typeface="ＭＳ Ｐゴシック" charset="0"/>
        <a:cs typeface="ＭＳ Ｐゴシック" charset="0"/>
      </a:defRPr>
    </a:lvl2pPr>
    <a:lvl3pPr marL="914400" algn="l" rtl="0" eaLnBrk="0" fontAlgn="base" hangingPunct="0">
      <a:spcBef>
        <a:spcPct val="0"/>
      </a:spcBef>
      <a:spcAft>
        <a:spcPct val="0"/>
      </a:spcAft>
      <a:defRPr sz="2400" b="1" kern="1200">
        <a:solidFill>
          <a:schemeClr val="tx1"/>
        </a:solidFill>
        <a:latin typeface="Century Gothic" charset="0"/>
        <a:ea typeface="ＭＳ Ｐゴシック" charset="0"/>
        <a:cs typeface="ＭＳ Ｐゴシック" charset="0"/>
      </a:defRPr>
    </a:lvl3pPr>
    <a:lvl4pPr marL="1371600" algn="l" rtl="0" eaLnBrk="0" fontAlgn="base" hangingPunct="0">
      <a:spcBef>
        <a:spcPct val="0"/>
      </a:spcBef>
      <a:spcAft>
        <a:spcPct val="0"/>
      </a:spcAft>
      <a:defRPr sz="2400" b="1" kern="1200">
        <a:solidFill>
          <a:schemeClr val="tx1"/>
        </a:solidFill>
        <a:latin typeface="Century Gothic" charset="0"/>
        <a:ea typeface="ＭＳ Ｐゴシック" charset="0"/>
        <a:cs typeface="ＭＳ Ｐゴシック" charset="0"/>
      </a:defRPr>
    </a:lvl4pPr>
    <a:lvl5pPr marL="1828800" algn="l" rtl="0" eaLnBrk="0" fontAlgn="base" hangingPunct="0">
      <a:spcBef>
        <a:spcPct val="0"/>
      </a:spcBef>
      <a:spcAft>
        <a:spcPct val="0"/>
      </a:spcAft>
      <a:defRPr sz="2400" b="1"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sz="2400" b="1"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sz="2400" b="1"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sz="2400" b="1"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sz="2400" b="1" kern="1200">
        <a:solidFill>
          <a:schemeClr val="tx1"/>
        </a:solidFill>
        <a:latin typeface="Century Gothi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00F"/>
    <a:srgbClr val="FF271C"/>
    <a:srgbClr val="EFB942"/>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02" autoAdjust="0"/>
    <p:restoredTop sz="90938" autoAdjust="0"/>
  </p:normalViewPr>
  <p:slideViewPr>
    <p:cSldViewPr>
      <p:cViewPr>
        <p:scale>
          <a:sx n="130" d="100"/>
          <a:sy n="130" d="100"/>
        </p:scale>
        <p:origin x="-664" y="-2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0">
                <a:latin typeface="Arial" charset="0"/>
                <a:cs typeface="+mn-cs"/>
              </a:defRPr>
            </a:lvl1pPr>
          </a:lstStyle>
          <a:p>
            <a:pPr>
              <a:defRPr/>
            </a:pPr>
            <a:endParaRPr lang="en-GB"/>
          </a:p>
        </p:txBody>
      </p:sp>
      <p:sp>
        <p:nvSpPr>
          <p:cNvPr id="9219"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0">
                <a:latin typeface="Arial" charset="0"/>
                <a:cs typeface="+mn-cs"/>
              </a:defRPr>
            </a:lvl1pPr>
          </a:lstStyle>
          <a:p>
            <a:pPr>
              <a:defRPr/>
            </a:pPr>
            <a:endParaRPr lang="en-GB"/>
          </a:p>
        </p:txBody>
      </p:sp>
      <p:sp>
        <p:nvSpPr>
          <p:cNvPr id="9220"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0">
                <a:latin typeface="Arial" charset="0"/>
                <a:cs typeface="+mn-cs"/>
              </a:defRPr>
            </a:lvl1pPr>
          </a:lstStyle>
          <a:p>
            <a:pPr>
              <a:defRPr/>
            </a:pPr>
            <a:endParaRPr lang="en-GB"/>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0">
                <a:latin typeface="Arial" charset="0"/>
                <a:cs typeface="+mn-cs"/>
              </a:defRPr>
            </a:lvl1pPr>
          </a:lstStyle>
          <a:p>
            <a:pPr>
              <a:defRPr/>
            </a:pPr>
            <a:fld id="{C65E10A3-EC2F-944D-8122-7B5B3B5EE339}" type="slidenum">
              <a:rPr lang="en-GB"/>
              <a:pPr>
                <a:defRPr/>
              </a:pPr>
              <a:t>‹#›</a:t>
            </a:fld>
            <a:endParaRPr lang="en-GB"/>
          </a:p>
        </p:txBody>
      </p:sp>
    </p:spTree>
    <p:extLst>
      <p:ext uri="{BB962C8B-B14F-4D97-AF65-F5344CB8AC3E}">
        <p14:creationId xmlns:p14="http://schemas.microsoft.com/office/powerpoint/2010/main" val="3573131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0">
                <a:latin typeface="Arial" charset="0"/>
                <a:cs typeface="+mn-cs"/>
              </a:defRPr>
            </a:lvl1pPr>
          </a:lstStyle>
          <a:p>
            <a:pPr>
              <a:defRPr/>
            </a:pPr>
            <a:endParaRPr lang="en-GB"/>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0">
                <a:latin typeface="Arial" charset="0"/>
                <a:cs typeface="+mn-cs"/>
              </a:defRPr>
            </a:lvl1pPr>
          </a:lstStyle>
          <a:p>
            <a:pPr>
              <a:defRPr/>
            </a:pPr>
            <a:endParaRPr lang="en-GB"/>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0">
                <a:latin typeface="Arial" charset="0"/>
                <a:cs typeface="+mn-cs"/>
              </a:defRPr>
            </a:lvl1pPr>
          </a:lstStyle>
          <a:p>
            <a:pPr>
              <a:defRPr/>
            </a:pPr>
            <a:endParaRPr lang="en-GB"/>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0">
                <a:latin typeface="Arial" charset="0"/>
                <a:cs typeface="+mn-cs"/>
              </a:defRPr>
            </a:lvl1pPr>
          </a:lstStyle>
          <a:p>
            <a:pPr>
              <a:defRPr/>
            </a:pPr>
            <a:fld id="{F447BAF7-528F-A443-AA1A-D3F34D256F91}" type="slidenum">
              <a:rPr lang="en-GB"/>
              <a:pPr>
                <a:defRPr/>
              </a:pPr>
              <a:t>‹#›</a:t>
            </a:fld>
            <a:endParaRPr lang="en-GB"/>
          </a:p>
        </p:txBody>
      </p:sp>
    </p:spTree>
    <p:extLst>
      <p:ext uri="{BB962C8B-B14F-4D97-AF65-F5344CB8AC3E}">
        <p14:creationId xmlns:p14="http://schemas.microsoft.com/office/powerpoint/2010/main" val="770076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E7309DBA-6045-9445-B21D-869C310F3CBB}" type="slidenum">
              <a:rPr lang="en-GB" sz="1200">
                <a:latin typeface="Arial" charset="0"/>
                <a:cs typeface="MS PGothic" charset="0"/>
              </a:rPr>
              <a:pPr/>
              <a:t>2</a:t>
            </a:fld>
            <a:endParaRPr lang="en-GB" sz="1200">
              <a:latin typeface="Arial" charset="0"/>
              <a:cs typeface="MS PGothic" charset="0"/>
            </a:endParaRPr>
          </a:p>
        </p:txBody>
      </p:sp>
      <p:sp>
        <p:nvSpPr>
          <p:cNvPr id="7170" name="Rectangle 2"/>
          <p:cNvSpPr>
            <a:spLocks noGrp="1" noRot="1" noChangeAspect="1" noChangeArrowheads="1"/>
          </p:cNvSpPr>
          <p:nvPr>
            <p:ph type="sldImg"/>
          </p:nvPr>
        </p:nvSpPr>
        <p:spPr>
          <a:solidFill>
            <a:srgbClr val="FFFFFF"/>
          </a:solidFill>
          <a:ln/>
        </p:spPr>
      </p:sp>
      <p:sp>
        <p:nvSpPr>
          <p:cNvPr id="717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E85D6FB-717B-7143-BFD3-AEBACB80CC91}" type="slidenum">
              <a:rPr lang="en-GB" sz="1200">
                <a:latin typeface="Arial" charset="0"/>
                <a:cs typeface="MS PGothic" charset="0"/>
              </a:rPr>
              <a:pPr/>
              <a:t>13</a:t>
            </a:fld>
            <a:endParaRPr lang="en-GB" sz="1200">
              <a:latin typeface="Arial" charset="0"/>
              <a:cs typeface="MS PGothic" charset="0"/>
            </a:endParaRPr>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A04192-266F-2F49-BFD2-C6CB2937D387}" type="slidenum">
              <a:rPr lang="en-GB"/>
              <a:pPr>
                <a:defRPr/>
              </a:pPr>
              <a:t>14</a:t>
            </a:fld>
            <a:endParaRPr lang="en-GB"/>
          </a:p>
        </p:txBody>
      </p:sp>
      <p:sp>
        <p:nvSpPr>
          <p:cNvPr id="425986" name="Rectangle 2"/>
          <p:cNvSpPr>
            <a:spLocks noGrp="1" noRot="1" noChangeAspect="1" noChangeArrowheads="1" noTextEdit="1"/>
          </p:cNvSpPr>
          <p:nvPr>
            <p:ph type="sldImg"/>
          </p:nvPr>
        </p:nvSpPr>
        <p:spPr>
          <a:xfrm>
            <a:off x="1144588" y="685800"/>
            <a:ext cx="4572000" cy="3429000"/>
          </a:xfrm>
          <a:solidFill>
            <a:srgbClr val="FFFFFF"/>
          </a:solidFill>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91424" tIns="45712" rIns="91424" bIns="45712"/>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783B4672-07AE-1848-A4D9-EDAA6E71E1C3}" type="slidenum">
              <a:rPr lang="en-GB" sz="1200">
                <a:latin typeface="Arial" charset="0"/>
                <a:cs typeface="MS PGothic" charset="0"/>
              </a:rPr>
              <a:pPr/>
              <a:t>18</a:t>
            </a:fld>
            <a:endParaRPr lang="en-GB" sz="1200">
              <a:latin typeface="Arial" charset="0"/>
              <a:cs typeface="MS PGothic" charset="0"/>
            </a:endParaRPr>
          </a:p>
        </p:txBody>
      </p:sp>
      <p:sp>
        <p:nvSpPr>
          <p:cNvPr id="17410" name="Rectangle 2"/>
          <p:cNvSpPr>
            <a:spLocks noGrp="1" noRot="1" noChangeAspect="1" noChangeArrowheads="1"/>
          </p:cNvSpPr>
          <p:nvPr>
            <p:ph type="sldImg"/>
          </p:nvPr>
        </p:nvSpPr>
        <p:spPr>
          <a:solidFill>
            <a:srgbClr val="FFFFFF"/>
          </a:solidFill>
          <a:ln/>
        </p:spPr>
      </p:sp>
      <p:sp>
        <p:nvSpPr>
          <p:cNvPr id="17411"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D3BB073-6736-AD41-A8F0-00D07527587E}" type="slidenum">
              <a:rPr lang="en-GB" sz="1200">
                <a:latin typeface="Arial" charset="0"/>
                <a:cs typeface="MS PGothic" charset="0"/>
              </a:rPr>
              <a:pPr/>
              <a:t>19</a:t>
            </a:fld>
            <a:endParaRPr lang="en-GB" sz="1200">
              <a:latin typeface="Arial" charset="0"/>
              <a:cs typeface="MS PGothic" charset="0"/>
            </a:endParaRPr>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28A26D42-EC34-6B48-93A3-1DD1C80134F7}" type="slidenum">
              <a:rPr lang="en-GB" sz="1200">
                <a:latin typeface="Arial" charset="0"/>
                <a:cs typeface="MS PGothic" charset="0"/>
              </a:rPr>
              <a:pPr/>
              <a:t>20</a:t>
            </a:fld>
            <a:endParaRPr lang="en-GB" sz="1200">
              <a:latin typeface="Arial" charset="0"/>
              <a:cs typeface="MS PGothic" charset="0"/>
            </a:endParaRPr>
          </a:p>
        </p:txBody>
      </p:sp>
      <p:sp>
        <p:nvSpPr>
          <p:cNvPr id="25602" name="Rectangle 2"/>
          <p:cNvSpPr>
            <a:spLocks noGrp="1" noRot="1" noChangeAspect="1" noChangeArrowheads="1"/>
          </p:cNvSpPr>
          <p:nvPr>
            <p:ph type="sldImg"/>
          </p:nvPr>
        </p:nvSpPr>
        <p:spPr>
          <a:solidFill>
            <a:srgbClr val="FFFFFF"/>
          </a:solidFill>
          <a:ln/>
        </p:spPr>
      </p:sp>
      <p:sp>
        <p:nvSpPr>
          <p:cNvPr id="25603"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0EF86F85-D3A5-334B-88F6-C52A8DE4732E}" type="slidenum">
              <a:rPr lang="en-GB" sz="1200">
                <a:latin typeface="Arial" charset="0"/>
                <a:cs typeface="MS PGothic" charset="0"/>
              </a:rPr>
              <a:pPr/>
              <a:t>21</a:t>
            </a:fld>
            <a:endParaRPr lang="en-GB" sz="1200">
              <a:latin typeface="Arial" charset="0"/>
              <a:cs typeface="MS PGothic" charset="0"/>
            </a:endParaRPr>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0EF86F85-D3A5-334B-88F6-C52A8DE4732E}" type="slidenum">
              <a:rPr lang="en-GB" sz="1200">
                <a:latin typeface="Arial" charset="0"/>
                <a:cs typeface="MS PGothic" charset="0"/>
              </a:rPr>
              <a:pPr/>
              <a:t>22</a:t>
            </a:fld>
            <a:endParaRPr lang="en-GB" sz="1200">
              <a:latin typeface="Arial" charset="0"/>
              <a:cs typeface="MS PGothic" charset="0"/>
            </a:endParaRPr>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0EF86F85-D3A5-334B-88F6-C52A8DE4732E}" type="slidenum">
              <a:rPr lang="en-GB" sz="1200">
                <a:latin typeface="Arial" charset="0"/>
                <a:cs typeface="MS PGothic" charset="0"/>
              </a:rPr>
              <a:pPr/>
              <a:t>23</a:t>
            </a:fld>
            <a:endParaRPr lang="en-GB" sz="1200">
              <a:latin typeface="Arial" charset="0"/>
              <a:cs typeface="MS PGothic" charset="0"/>
            </a:endParaRPr>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56546" indent="-290979">
              <a:defRPr sz="2400">
                <a:solidFill>
                  <a:schemeClr val="tx1"/>
                </a:solidFill>
                <a:latin typeface="Century Gothic" charset="0"/>
                <a:ea typeface="ＭＳ Ｐゴシック" charset="0"/>
              </a:defRPr>
            </a:lvl2pPr>
            <a:lvl3pPr marL="1163917" indent="-232783">
              <a:defRPr sz="2400">
                <a:solidFill>
                  <a:schemeClr val="tx1"/>
                </a:solidFill>
                <a:latin typeface="Century Gothic" charset="0"/>
                <a:ea typeface="ＭＳ Ｐゴシック" charset="0"/>
              </a:defRPr>
            </a:lvl3pPr>
            <a:lvl4pPr marL="1629484" indent="-232783">
              <a:defRPr sz="2400">
                <a:solidFill>
                  <a:schemeClr val="tx1"/>
                </a:solidFill>
                <a:latin typeface="Century Gothic" charset="0"/>
                <a:ea typeface="ＭＳ Ｐゴシック" charset="0"/>
              </a:defRPr>
            </a:lvl4pPr>
            <a:lvl5pPr marL="2095050" indent="-232783">
              <a:defRPr sz="2400">
                <a:solidFill>
                  <a:schemeClr val="tx1"/>
                </a:solidFill>
                <a:latin typeface="Century Gothic" charset="0"/>
                <a:ea typeface="ＭＳ Ｐゴシック" charset="0"/>
              </a:defRPr>
            </a:lvl5pPr>
            <a:lvl6pPr marL="2560617" indent="-232783" eaLnBrk="0" fontAlgn="base" hangingPunct="0">
              <a:spcBef>
                <a:spcPct val="0"/>
              </a:spcBef>
              <a:spcAft>
                <a:spcPct val="0"/>
              </a:spcAft>
              <a:defRPr sz="2400">
                <a:solidFill>
                  <a:schemeClr val="tx1"/>
                </a:solidFill>
                <a:latin typeface="Century Gothic" charset="0"/>
                <a:ea typeface="ＭＳ Ｐゴシック" charset="0"/>
              </a:defRPr>
            </a:lvl6pPr>
            <a:lvl7pPr marL="3026184" indent="-232783" eaLnBrk="0" fontAlgn="base" hangingPunct="0">
              <a:spcBef>
                <a:spcPct val="0"/>
              </a:spcBef>
              <a:spcAft>
                <a:spcPct val="0"/>
              </a:spcAft>
              <a:defRPr sz="2400">
                <a:solidFill>
                  <a:schemeClr val="tx1"/>
                </a:solidFill>
                <a:latin typeface="Century Gothic" charset="0"/>
                <a:ea typeface="ＭＳ Ｐゴシック" charset="0"/>
              </a:defRPr>
            </a:lvl7pPr>
            <a:lvl8pPr marL="3491751" indent="-232783" eaLnBrk="0" fontAlgn="base" hangingPunct="0">
              <a:spcBef>
                <a:spcPct val="0"/>
              </a:spcBef>
              <a:spcAft>
                <a:spcPct val="0"/>
              </a:spcAft>
              <a:defRPr sz="2400">
                <a:solidFill>
                  <a:schemeClr val="tx1"/>
                </a:solidFill>
                <a:latin typeface="Century Gothic" charset="0"/>
                <a:ea typeface="ＭＳ Ｐゴシック" charset="0"/>
              </a:defRPr>
            </a:lvl8pPr>
            <a:lvl9pPr marL="3957317" indent="-232783" eaLnBrk="0" fontAlgn="base" hangingPunct="0">
              <a:spcBef>
                <a:spcPct val="0"/>
              </a:spcBef>
              <a:spcAft>
                <a:spcPct val="0"/>
              </a:spcAft>
              <a:defRPr sz="2400">
                <a:solidFill>
                  <a:schemeClr val="tx1"/>
                </a:solidFill>
                <a:latin typeface="Century Gothic" charset="0"/>
                <a:ea typeface="ＭＳ Ｐゴシック" charset="0"/>
              </a:defRPr>
            </a:lvl9pPr>
          </a:lstStyle>
          <a:p>
            <a:fld id="{0EF86F85-D3A5-334B-88F6-C52A8DE4732E}" type="slidenum">
              <a:rPr lang="en-GB" sz="1200">
                <a:solidFill>
                  <a:prstClr val="black"/>
                </a:solidFill>
                <a:latin typeface="Arial" charset="0"/>
                <a:cs typeface="MS PGothic" charset="0"/>
              </a:rPr>
              <a:pPr/>
              <a:t>24</a:t>
            </a:fld>
            <a:endParaRPr lang="en-GB" sz="1200">
              <a:solidFill>
                <a:prstClr val="black"/>
              </a:solidFill>
              <a:latin typeface="Arial" charset="0"/>
              <a:cs typeface="MS PGothic" charset="0"/>
            </a:endParaRPr>
          </a:p>
        </p:txBody>
      </p:sp>
      <p:sp>
        <p:nvSpPr>
          <p:cNvPr id="28674" name="Rectangle 2"/>
          <p:cNvSpPr>
            <a:spLocks noGrp="1" noRot="1" noChangeAspect="1" noChangeArrowheads="1"/>
          </p:cNvSpPr>
          <p:nvPr>
            <p:ph type="sldImg"/>
          </p:nvPr>
        </p:nvSpPr>
        <p:spPr>
          <a:xfrm>
            <a:off x="1144588" y="685800"/>
            <a:ext cx="4573587" cy="3429000"/>
          </a:xfrm>
          <a:solidFill>
            <a:srgbClr val="FFFFFF"/>
          </a:solidFill>
          <a:ln/>
        </p:spPr>
      </p:sp>
      <p:sp>
        <p:nvSpPr>
          <p:cNvPr id="28675" name="Rectangle 3"/>
          <p:cNvSpPr>
            <a:spLocks noGrp="1" noChangeArrowheads="1"/>
          </p:cNvSpPr>
          <p:nvPr>
            <p:ph type="body" idx="1"/>
          </p:nvPr>
        </p:nvSpPr>
        <p:spPr>
          <a:xfrm>
            <a:off x="685637" y="4342806"/>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FC67511A-D861-0C46-814B-F5C617DA2E2C}" type="slidenum">
              <a:rPr lang="en-GB" sz="1200">
                <a:latin typeface="Arial" charset="0"/>
                <a:cs typeface="MS PGothic" charset="0"/>
              </a:rPr>
              <a:pPr/>
              <a:t>25</a:t>
            </a:fld>
            <a:endParaRPr lang="en-GB" sz="1200">
              <a:latin typeface="Arial" charset="0"/>
              <a:cs typeface="MS PGothic" charset="0"/>
            </a:endParaRPr>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E85D6FB-717B-7143-BFD3-AEBACB80CC91}" type="slidenum">
              <a:rPr lang="en-GB" sz="1200">
                <a:latin typeface="Arial" charset="0"/>
                <a:cs typeface="MS PGothic" charset="0"/>
              </a:rPr>
              <a:pPr/>
              <a:t>3</a:t>
            </a:fld>
            <a:endParaRPr lang="en-GB" sz="1200">
              <a:latin typeface="Arial" charset="0"/>
              <a:cs typeface="MS PGothic" charset="0"/>
            </a:endParaRPr>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FC67511A-D861-0C46-814B-F5C617DA2E2C}" type="slidenum">
              <a:rPr lang="en-GB" sz="1200">
                <a:latin typeface="Arial" charset="0"/>
                <a:cs typeface="MS PGothic" charset="0"/>
              </a:rPr>
              <a:pPr/>
              <a:t>26</a:t>
            </a:fld>
            <a:endParaRPr lang="en-GB" sz="1200">
              <a:latin typeface="Arial" charset="0"/>
              <a:cs typeface="MS PGothic" charset="0"/>
            </a:endParaRPr>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FC67511A-D861-0C46-814B-F5C617DA2E2C}" type="slidenum">
              <a:rPr lang="en-GB" sz="1200">
                <a:latin typeface="Arial" charset="0"/>
                <a:cs typeface="MS PGothic" charset="0"/>
              </a:rPr>
              <a:pPr/>
              <a:t>27</a:t>
            </a:fld>
            <a:endParaRPr lang="en-GB" sz="1200">
              <a:latin typeface="Arial" charset="0"/>
              <a:cs typeface="MS PGothic" charset="0"/>
            </a:endParaRPr>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0C00B00A-F667-0E40-999F-18238C64A699}" type="slidenum">
              <a:rPr lang="en-GB" sz="1200">
                <a:latin typeface="Arial" charset="0"/>
                <a:cs typeface="MS PGothic" charset="0"/>
              </a:rPr>
              <a:pPr/>
              <a:t>28</a:t>
            </a:fld>
            <a:endParaRPr lang="en-GB" sz="1200">
              <a:latin typeface="Arial" charset="0"/>
              <a:cs typeface="MS PGothic" charset="0"/>
            </a:endParaRPr>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0C00B00A-F667-0E40-999F-18238C64A699}" type="slidenum">
              <a:rPr lang="en-GB" sz="1200">
                <a:latin typeface="Arial" charset="0"/>
                <a:cs typeface="MS PGothic" charset="0"/>
              </a:rPr>
              <a:pPr/>
              <a:t>29</a:t>
            </a:fld>
            <a:endParaRPr lang="en-GB" sz="1200">
              <a:latin typeface="Arial" charset="0"/>
              <a:cs typeface="MS PGothic" charset="0"/>
            </a:endParaRPr>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5C714078-2DF5-6F45-B33E-02DA83EA8F32}" type="slidenum">
              <a:rPr lang="en-GB" sz="1200">
                <a:latin typeface="Arial" charset="0"/>
                <a:cs typeface="MS PGothic" charset="0"/>
              </a:rPr>
              <a:pPr/>
              <a:t>30</a:t>
            </a:fld>
            <a:endParaRPr lang="en-GB" sz="1200">
              <a:latin typeface="Arial" charset="0"/>
              <a:cs typeface="MS PGothic" charset="0"/>
            </a:endParaRPr>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0EF86F85-D3A5-334B-88F6-C52A8DE4732E}" type="slidenum">
              <a:rPr lang="en-GB" sz="1200">
                <a:latin typeface="Arial" charset="0"/>
                <a:cs typeface="MS PGothic" charset="0"/>
              </a:rPr>
              <a:pPr/>
              <a:t>31</a:t>
            </a:fld>
            <a:endParaRPr lang="en-GB" sz="1200">
              <a:latin typeface="Arial" charset="0"/>
              <a:cs typeface="MS PGothic" charset="0"/>
            </a:endParaRPr>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CDFBC5A-0018-AA44-A301-8C6D185595D4}" type="slidenum">
              <a:rPr lang="en-GB" sz="1200">
                <a:latin typeface="Arial" charset="0"/>
                <a:cs typeface="MS PGothic" charset="0"/>
              </a:rPr>
              <a:pPr/>
              <a:t>32</a:t>
            </a:fld>
            <a:endParaRPr lang="en-GB" sz="1200">
              <a:latin typeface="Arial" charset="0"/>
              <a:cs typeface="MS PGothic" charset="0"/>
            </a:endParaRPr>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CDFBC5A-0018-AA44-A301-8C6D185595D4}" type="slidenum">
              <a:rPr lang="en-GB" sz="1200">
                <a:latin typeface="Arial" charset="0"/>
                <a:cs typeface="MS PGothic" charset="0"/>
              </a:rPr>
              <a:pPr/>
              <a:t>33</a:t>
            </a:fld>
            <a:endParaRPr lang="en-GB" sz="1200">
              <a:latin typeface="Arial" charset="0"/>
              <a:cs typeface="MS PGothic" charset="0"/>
            </a:endParaRPr>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CDFBC5A-0018-AA44-A301-8C6D185595D4}" type="slidenum">
              <a:rPr lang="en-GB" sz="1200">
                <a:latin typeface="Arial" charset="0"/>
                <a:cs typeface="MS PGothic" charset="0"/>
              </a:rPr>
              <a:pPr/>
              <a:t>34</a:t>
            </a:fld>
            <a:endParaRPr lang="en-GB" sz="1200">
              <a:latin typeface="Arial" charset="0"/>
              <a:cs typeface="MS PGothic" charset="0"/>
            </a:endParaRPr>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CDFBC5A-0018-AA44-A301-8C6D185595D4}" type="slidenum">
              <a:rPr lang="en-GB" sz="1200">
                <a:latin typeface="Arial" charset="0"/>
                <a:cs typeface="MS PGothic" charset="0"/>
              </a:rPr>
              <a:pPr/>
              <a:t>35</a:t>
            </a:fld>
            <a:endParaRPr lang="en-GB" sz="1200">
              <a:latin typeface="Arial" charset="0"/>
              <a:cs typeface="MS PGothic" charset="0"/>
            </a:endParaRPr>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28F7A358-CCEE-A74F-9C43-169D52349CD4}" type="slidenum">
              <a:rPr lang="en-GB" sz="1200">
                <a:latin typeface="Arial" charset="0"/>
                <a:cs typeface="MS PGothic" charset="0"/>
              </a:rPr>
              <a:pPr/>
              <a:t>4</a:t>
            </a:fld>
            <a:endParaRPr lang="en-GB" sz="1200">
              <a:latin typeface="Arial" charset="0"/>
              <a:cs typeface="MS PGothic" charset="0"/>
            </a:endParaRPr>
          </a:p>
        </p:txBody>
      </p:sp>
      <p:sp>
        <p:nvSpPr>
          <p:cNvPr id="9218" name="Rectangle 2"/>
          <p:cNvSpPr>
            <a:spLocks noGrp="1" noRot="1" noChangeAspect="1" noChangeArrowheads="1"/>
          </p:cNvSpPr>
          <p:nvPr>
            <p:ph type="sldImg"/>
          </p:nvPr>
        </p:nvSpPr>
        <p:spPr>
          <a:solidFill>
            <a:srgbClr val="FFFFFF"/>
          </a:solidFill>
          <a:ln/>
        </p:spPr>
      </p:sp>
      <p:sp>
        <p:nvSpPr>
          <p:cNvPr id="921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CDFBC5A-0018-AA44-A301-8C6D185595D4}" type="slidenum">
              <a:rPr lang="en-GB" sz="1200">
                <a:latin typeface="Arial" charset="0"/>
                <a:cs typeface="MS PGothic" charset="0"/>
              </a:rPr>
              <a:pPr/>
              <a:t>36</a:t>
            </a:fld>
            <a:endParaRPr lang="en-GB" sz="1200">
              <a:latin typeface="Arial" charset="0"/>
              <a:cs typeface="MS PGothic" charset="0"/>
            </a:endParaRPr>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CDFBC5A-0018-AA44-A301-8C6D185595D4}" type="slidenum">
              <a:rPr lang="en-GB" sz="1200">
                <a:latin typeface="Arial" charset="0"/>
                <a:cs typeface="MS PGothic" charset="0"/>
              </a:rPr>
              <a:pPr/>
              <a:t>37</a:t>
            </a:fld>
            <a:endParaRPr lang="en-GB" sz="1200">
              <a:latin typeface="Arial" charset="0"/>
              <a:cs typeface="MS PGothic" charset="0"/>
            </a:endParaRPr>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0EF86F85-D3A5-334B-88F6-C52A8DE4732E}" type="slidenum">
              <a:rPr lang="en-GB" sz="1200">
                <a:latin typeface="Arial" charset="0"/>
                <a:cs typeface="MS PGothic" charset="0"/>
              </a:rPr>
              <a:pPr/>
              <a:t>38</a:t>
            </a:fld>
            <a:endParaRPr lang="en-GB" sz="1200">
              <a:latin typeface="Arial" charset="0"/>
              <a:cs typeface="MS PGothic" charset="0"/>
            </a:endParaRPr>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56546" indent="-290979">
              <a:defRPr sz="2400">
                <a:solidFill>
                  <a:schemeClr val="tx1"/>
                </a:solidFill>
                <a:latin typeface="Century Gothic" charset="0"/>
                <a:ea typeface="ＭＳ Ｐゴシック" charset="0"/>
              </a:defRPr>
            </a:lvl2pPr>
            <a:lvl3pPr marL="1163917" indent="-232783">
              <a:defRPr sz="2400">
                <a:solidFill>
                  <a:schemeClr val="tx1"/>
                </a:solidFill>
                <a:latin typeface="Century Gothic" charset="0"/>
                <a:ea typeface="ＭＳ Ｐゴシック" charset="0"/>
              </a:defRPr>
            </a:lvl3pPr>
            <a:lvl4pPr marL="1629484" indent="-232783">
              <a:defRPr sz="2400">
                <a:solidFill>
                  <a:schemeClr val="tx1"/>
                </a:solidFill>
                <a:latin typeface="Century Gothic" charset="0"/>
                <a:ea typeface="ＭＳ Ｐゴシック" charset="0"/>
              </a:defRPr>
            </a:lvl4pPr>
            <a:lvl5pPr marL="2095050" indent="-232783">
              <a:defRPr sz="2400">
                <a:solidFill>
                  <a:schemeClr val="tx1"/>
                </a:solidFill>
                <a:latin typeface="Century Gothic" charset="0"/>
                <a:ea typeface="ＭＳ Ｐゴシック" charset="0"/>
              </a:defRPr>
            </a:lvl5pPr>
            <a:lvl6pPr marL="2560617" indent="-232783" eaLnBrk="0" fontAlgn="base" hangingPunct="0">
              <a:spcBef>
                <a:spcPct val="0"/>
              </a:spcBef>
              <a:spcAft>
                <a:spcPct val="0"/>
              </a:spcAft>
              <a:defRPr sz="2400">
                <a:solidFill>
                  <a:schemeClr val="tx1"/>
                </a:solidFill>
                <a:latin typeface="Century Gothic" charset="0"/>
                <a:ea typeface="ＭＳ Ｐゴシック" charset="0"/>
              </a:defRPr>
            </a:lvl6pPr>
            <a:lvl7pPr marL="3026184" indent="-232783" eaLnBrk="0" fontAlgn="base" hangingPunct="0">
              <a:spcBef>
                <a:spcPct val="0"/>
              </a:spcBef>
              <a:spcAft>
                <a:spcPct val="0"/>
              </a:spcAft>
              <a:defRPr sz="2400">
                <a:solidFill>
                  <a:schemeClr val="tx1"/>
                </a:solidFill>
                <a:latin typeface="Century Gothic" charset="0"/>
                <a:ea typeface="ＭＳ Ｐゴシック" charset="0"/>
              </a:defRPr>
            </a:lvl7pPr>
            <a:lvl8pPr marL="3491751" indent="-232783" eaLnBrk="0" fontAlgn="base" hangingPunct="0">
              <a:spcBef>
                <a:spcPct val="0"/>
              </a:spcBef>
              <a:spcAft>
                <a:spcPct val="0"/>
              </a:spcAft>
              <a:defRPr sz="2400">
                <a:solidFill>
                  <a:schemeClr val="tx1"/>
                </a:solidFill>
                <a:latin typeface="Century Gothic" charset="0"/>
                <a:ea typeface="ＭＳ Ｐゴシック" charset="0"/>
              </a:defRPr>
            </a:lvl8pPr>
            <a:lvl9pPr marL="3957317" indent="-232783" eaLnBrk="0" fontAlgn="base" hangingPunct="0">
              <a:spcBef>
                <a:spcPct val="0"/>
              </a:spcBef>
              <a:spcAft>
                <a:spcPct val="0"/>
              </a:spcAft>
              <a:defRPr sz="2400">
                <a:solidFill>
                  <a:schemeClr val="tx1"/>
                </a:solidFill>
                <a:latin typeface="Century Gothic" charset="0"/>
                <a:ea typeface="ＭＳ Ｐゴシック" charset="0"/>
              </a:defRPr>
            </a:lvl9pPr>
          </a:lstStyle>
          <a:p>
            <a:fld id="{7A8D2F5E-5B1A-0C42-82F1-1A812CA4028B}" type="slidenum">
              <a:rPr lang="en-GB" sz="1200">
                <a:solidFill>
                  <a:prstClr val="black"/>
                </a:solidFill>
                <a:latin typeface="Arial" charset="0"/>
                <a:cs typeface="MS PGothic" charset="0"/>
              </a:rPr>
              <a:pPr/>
              <a:t>39</a:t>
            </a:fld>
            <a:endParaRPr lang="en-GB" sz="1200">
              <a:solidFill>
                <a:prstClr val="black"/>
              </a:solidFill>
              <a:latin typeface="Arial" charset="0"/>
              <a:cs typeface="MS PGothic" charset="0"/>
            </a:endParaRPr>
          </a:p>
        </p:txBody>
      </p:sp>
      <p:sp>
        <p:nvSpPr>
          <p:cNvPr id="64514" name="Rectangle 2"/>
          <p:cNvSpPr>
            <a:spLocks noGrp="1" noRot="1" noChangeAspect="1" noChangeArrowheads="1"/>
          </p:cNvSpPr>
          <p:nvPr>
            <p:ph type="sldImg"/>
          </p:nvPr>
        </p:nvSpPr>
        <p:spPr>
          <a:xfrm>
            <a:off x="1144588" y="685800"/>
            <a:ext cx="4573587" cy="3429000"/>
          </a:xfrm>
          <a:solidFill>
            <a:srgbClr val="FFFFFF"/>
          </a:solidFill>
          <a:ln/>
        </p:spPr>
      </p:sp>
      <p:sp>
        <p:nvSpPr>
          <p:cNvPr id="64515" name="Rectangle 3"/>
          <p:cNvSpPr>
            <a:spLocks noGrp="1" noChangeArrowheads="1"/>
          </p:cNvSpPr>
          <p:nvPr>
            <p:ph type="body" idx="1"/>
          </p:nvPr>
        </p:nvSpPr>
        <p:spPr>
          <a:xfrm>
            <a:off x="685637" y="4342806"/>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21E619-5F0D-8C46-9975-B06E636FA380}" type="slidenum">
              <a:rPr lang="en-GB"/>
              <a:pPr>
                <a:defRPr/>
              </a:pPr>
              <a:t>40</a:t>
            </a:fld>
            <a:endParaRPr lang="en-GB"/>
          </a:p>
        </p:txBody>
      </p:sp>
      <p:sp>
        <p:nvSpPr>
          <p:cNvPr id="5089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a:xfrm>
            <a:off x="685801" y="4343401"/>
            <a:ext cx="5486400" cy="4114800"/>
          </a:xfr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CDFBC5A-0018-AA44-A301-8C6D185595D4}" type="slidenum">
              <a:rPr lang="en-GB" sz="1200">
                <a:latin typeface="Arial" charset="0"/>
                <a:cs typeface="MS PGothic" charset="0"/>
              </a:rPr>
              <a:pPr/>
              <a:t>42</a:t>
            </a:fld>
            <a:endParaRPr lang="en-GB" sz="1200">
              <a:latin typeface="Arial" charset="0"/>
              <a:cs typeface="MS PGothic" charset="0"/>
            </a:endParaRPr>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41CCE-8A12-40BB-9B34-BDA9373B9D37}" type="slidenum">
              <a:rPr lang="en-GB"/>
              <a:pPr/>
              <a:t>43</a:t>
            </a:fld>
            <a:endParaRPr lang="en-GB"/>
          </a:p>
        </p:txBody>
      </p:sp>
      <p:sp>
        <p:nvSpPr>
          <p:cNvPr id="19458" name="Rectangle 2"/>
          <p:cNvSpPr>
            <a:spLocks noGrp="1" noRot="1" noChangeAspect="1" noChangeArrowheads="1" noTextEdit="1"/>
          </p:cNvSpPr>
          <p:nvPr>
            <p:ph type="sldImg"/>
          </p:nvPr>
        </p:nvSpPr>
        <p:spPr>
          <a:xfrm>
            <a:off x="1141413" y="685800"/>
            <a:ext cx="4575175" cy="3430588"/>
          </a:xfrm>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41CCE-8A12-40BB-9B34-BDA9373B9D37}" type="slidenum">
              <a:rPr lang="en-GB"/>
              <a:pPr/>
              <a:t>44</a:t>
            </a:fld>
            <a:endParaRPr lang="en-GB"/>
          </a:p>
        </p:txBody>
      </p:sp>
      <p:sp>
        <p:nvSpPr>
          <p:cNvPr id="19458" name="Rectangle 2"/>
          <p:cNvSpPr>
            <a:spLocks noGrp="1" noRot="1" noChangeAspect="1" noChangeArrowheads="1" noTextEdit="1"/>
          </p:cNvSpPr>
          <p:nvPr>
            <p:ph type="sldImg"/>
          </p:nvPr>
        </p:nvSpPr>
        <p:spPr>
          <a:xfrm>
            <a:off x="1141413" y="685800"/>
            <a:ext cx="4575175" cy="3430588"/>
          </a:xfrm>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41CCE-8A12-40BB-9B34-BDA9373B9D37}" type="slidenum">
              <a:rPr lang="en-GB"/>
              <a:pPr/>
              <a:t>45</a:t>
            </a:fld>
            <a:endParaRPr lang="en-GB"/>
          </a:p>
        </p:txBody>
      </p:sp>
      <p:sp>
        <p:nvSpPr>
          <p:cNvPr id="19458" name="Rectangle 2"/>
          <p:cNvSpPr>
            <a:spLocks noGrp="1" noRot="1" noChangeAspect="1" noChangeArrowheads="1" noTextEdit="1"/>
          </p:cNvSpPr>
          <p:nvPr>
            <p:ph type="sldImg"/>
          </p:nvPr>
        </p:nvSpPr>
        <p:spPr>
          <a:xfrm>
            <a:off x="1141413" y="685800"/>
            <a:ext cx="4575175" cy="3430588"/>
          </a:xfrm>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41CCE-8A12-40BB-9B34-BDA9373B9D37}" type="slidenum">
              <a:rPr lang="en-GB"/>
              <a:pPr/>
              <a:t>46</a:t>
            </a:fld>
            <a:endParaRPr lang="en-GB"/>
          </a:p>
        </p:txBody>
      </p:sp>
      <p:sp>
        <p:nvSpPr>
          <p:cNvPr id="19458" name="Rectangle 2"/>
          <p:cNvSpPr>
            <a:spLocks noGrp="1" noRot="1" noChangeAspect="1" noChangeArrowheads="1" noTextEdit="1"/>
          </p:cNvSpPr>
          <p:nvPr>
            <p:ph type="sldImg"/>
          </p:nvPr>
        </p:nvSpPr>
        <p:spPr>
          <a:xfrm>
            <a:off x="1141413" y="685800"/>
            <a:ext cx="4575175" cy="3430588"/>
          </a:xfrm>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56546" indent="-290979">
              <a:defRPr sz="2400">
                <a:solidFill>
                  <a:schemeClr val="tx1"/>
                </a:solidFill>
                <a:latin typeface="Century Gothic" charset="0"/>
                <a:ea typeface="ＭＳ Ｐゴシック" charset="0"/>
              </a:defRPr>
            </a:lvl2pPr>
            <a:lvl3pPr marL="1163917" indent="-232783">
              <a:defRPr sz="2400">
                <a:solidFill>
                  <a:schemeClr val="tx1"/>
                </a:solidFill>
                <a:latin typeface="Century Gothic" charset="0"/>
                <a:ea typeface="ＭＳ Ｐゴシック" charset="0"/>
              </a:defRPr>
            </a:lvl3pPr>
            <a:lvl4pPr marL="1629484" indent="-232783">
              <a:defRPr sz="2400">
                <a:solidFill>
                  <a:schemeClr val="tx1"/>
                </a:solidFill>
                <a:latin typeface="Century Gothic" charset="0"/>
                <a:ea typeface="ＭＳ Ｐゴシック" charset="0"/>
              </a:defRPr>
            </a:lvl4pPr>
            <a:lvl5pPr marL="2095050" indent="-232783">
              <a:defRPr sz="2400">
                <a:solidFill>
                  <a:schemeClr val="tx1"/>
                </a:solidFill>
                <a:latin typeface="Century Gothic" charset="0"/>
                <a:ea typeface="ＭＳ Ｐゴシック" charset="0"/>
              </a:defRPr>
            </a:lvl5pPr>
            <a:lvl6pPr marL="2560617" indent="-232783" eaLnBrk="0" fontAlgn="base" hangingPunct="0">
              <a:spcBef>
                <a:spcPct val="0"/>
              </a:spcBef>
              <a:spcAft>
                <a:spcPct val="0"/>
              </a:spcAft>
              <a:defRPr sz="2400">
                <a:solidFill>
                  <a:schemeClr val="tx1"/>
                </a:solidFill>
                <a:latin typeface="Century Gothic" charset="0"/>
                <a:ea typeface="ＭＳ Ｐゴシック" charset="0"/>
              </a:defRPr>
            </a:lvl6pPr>
            <a:lvl7pPr marL="3026184" indent="-232783" eaLnBrk="0" fontAlgn="base" hangingPunct="0">
              <a:spcBef>
                <a:spcPct val="0"/>
              </a:spcBef>
              <a:spcAft>
                <a:spcPct val="0"/>
              </a:spcAft>
              <a:defRPr sz="2400">
                <a:solidFill>
                  <a:schemeClr val="tx1"/>
                </a:solidFill>
                <a:latin typeface="Century Gothic" charset="0"/>
                <a:ea typeface="ＭＳ Ｐゴシック" charset="0"/>
              </a:defRPr>
            </a:lvl7pPr>
            <a:lvl8pPr marL="3491751" indent="-232783" eaLnBrk="0" fontAlgn="base" hangingPunct="0">
              <a:spcBef>
                <a:spcPct val="0"/>
              </a:spcBef>
              <a:spcAft>
                <a:spcPct val="0"/>
              </a:spcAft>
              <a:defRPr sz="2400">
                <a:solidFill>
                  <a:schemeClr val="tx1"/>
                </a:solidFill>
                <a:latin typeface="Century Gothic" charset="0"/>
                <a:ea typeface="ＭＳ Ｐゴシック" charset="0"/>
              </a:defRPr>
            </a:lvl8pPr>
            <a:lvl9pPr marL="3957317" indent="-232783" eaLnBrk="0" fontAlgn="base" hangingPunct="0">
              <a:spcBef>
                <a:spcPct val="0"/>
              </a:spcBef>
              <a:spcAft>
                <a:spcPct val="0"/>
              </a:spcAft>
              <a:defRPr sz="2400">
                <a:solidFill>
                  <a:schemeClr val="tx1"/>
                </a:solidFill>
                <a:latin typeface="Century Gothic" charset="0"/>
                <a:ea typeface="ＭＳ Ｐゴシック" charset="0"/>
              </a:defRPr>
            </a:lvl9pPr>
          </a:lstStyle>
          <a:p>
            <a:fld id="{CE85D6FB-717B-7143-BFD3-AEBACB80CC91}" type="slidenum">
              <a:rPr lang="en-GB" sz="1200">
                <a:solidFill>
                  <a:prstClr val="black"/>
                </a:solidFill>
                <a:latin typeface="Arial" charset="0"/>
                <a:cs typeface="MS PGothic" charset="0"/>
              </a:rPr>
              <a:pPr/>
              <a:t>5</a:t>
            </a:fld>
            <a:endParaRPr lang="en-GB" sz="1200">
              <a:solidFill>
                <a:prstClr val="black"/>
              </a:solidFill>
              <a:latin typeface="Arial" charset="0"/>
              <a:cs typeface="MS PGothic" charset="0"/>
            </a:endParaRPr>
          </a:p>
        </p:txBody>
      </p:sp>
      <p:sp>
        <p:nvSpPr>
          <p:cNvPr id="15362" name="Rectangle 2"/>
          <p:cNvSpPr>
            <a:spLocks noGrp="1" noRot="1" noChangeAspect="1" noChangeArrowheads="1"/>
          </p:cNvSpPr>
          <p:nvPr>
            <p:ph type="sldImg"/>
          </p:nvPr>
        </p:nvSpPr>
        <p:spPr>
          <a:xfrm>
            <a:off x="1144588" y="685800"/>
            <a:ext cx="4573587" cy="3429000"/>
          </a:xfrm>
          <a:solidFill>
            <a:srgbClr val="FFFFFF"/>
          </a:solidFill>
          <a:ln/>
        </p:spPr>
      </p:sp>
      <p:sp>
        <p:nvSpPr>
          <p:cNvPr id="15363" name="Rectangle 3"/>
          <p:cNvSpPr>
            <a:spLocks noGrp="1" noChangeArrowheads="1"/>
          </p:cNvSpPr>
          <p:nvPr>
            <p:ph type="body" idx="1"/>
          </p:nvPr>
        </p:nvSpPr>
        <p:spPr>
          <a:xfrm>
            <a:off x="685637" y="4342806"/>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1A8BB390-80B5-1642-A99E-2487865C16E1}" type="slidenum">
              <a:rPr lang="en-GB" sz="1200">
                <a:latin typeface="Arial" charset="0"/>
                <a:cs typeface="MS PGothic" charset="0"/>
              </a:rPr>
              <a:pPr/>
              <a:t>7</a:t>
            </a:fld>
            <a:endParaRPr lang="en-GB" sz="1200">
              <a:latin typeface="Arial" charset="0"/>
              <a:cs typeface="MS PGothic" charset="0"/>
            </a:endParaRPr>
          </a:p>
        </p:txBody>
      </p:sp>
      <p:sp>
        <p:nvSpPr>
          <p:cNvPr id="11266" name="Rectangle 2"/>
          <p:cNvSpPr>
            <a:spLocks noGrp="1" noRot="1" noChangeAspect="1" noChangeArrowheads="1"/>
          </p:cNvSpPr>
          <p:nvPr>
            <p:ph type="sldImg"/>
          </p:nvPr>
        </p:nvSpPr>
        <p:spPr>
          <a:xfrm>
            <a:off x="1144588" y="685800"/>
            <a:ext cx="4573587" cy="3429000"/>
          </a:xfrm>
          <a:solidFill>
            <a:srgbClr val="FFFFFF"/>
          </a:solidFill>
          <a:ln/>
        </p:spPr>
      </p:sp>
      <p:sp>
        <p:nvSpPr>
          <p:cNvPr id="11267"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E85D6FB-717B-7143-BFD3-AEBACB80CC91}" type="slidenum">
              <a:rPr lang="en-GB" sz="1200">
                <a:latin typeface="Arial" charset="0"/>
                <a:cs typeface="MS PGothic" charset="0"/>
              </a:rPr>
              <a:pPr/>
              <a:t>8</a:t>
            </a:fld>
            <a:endParaRPr lang="en-GB" sz="1200">
              <a:latin typeface="Arial" charset="0"/>
              <a:cs typeface="MS PGothic" charset="0"/>
            </a:endParaRPr>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E85D6FB-717B-7143-BFD3-AEBACB80CC91}" type="slidenum">
              <a:rPr lang="en-GB" sz="1200">
                <a:latin typeface="Arial" charset="0"/>
                <a:cs typeface="MS PGothic" charset="0"/>
              </a:rPr>
              <a:pPr/>
              <a:t>9</a:t>
            </a:fld>
            <a:endParaRPr lang="en-GB" sz="1200">
              <a:latin typeface="Arial" charset="0"/>
              <a:cs typeface="MS PGothic" charset="0"/>
            </a:endParaRPr>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CE85D6FB-717B-7143-BFD3-AEBACB80CC91}" type="slidenum">
              <a:rPr lang="en-GB" sz="1200">
                <a:latin typeface="Arial" charset="0"/>
                <a:cs typeface="MS PGothic" charset="0"/>
              </a:rPr>
              <a:pPr/>
              <a:t>10</a:t>
            </a:fld>
            <a:endParaRPr lang="en-GB" sz="1200">
              <a:latin typeface="Arial" charset="0"/>
              <a:cs typeface="MS PGothic" charset="0"/>
            </a:endParaRPr>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fld id="{783B4672-07AE-1848-A4D9-EDAA6E71E1C3}" type="slidenum">
              <a:rPr lang="en-GB" sz="1200">
                <a:latin typeface="Arial" charset="0"/>
                <a:cs typeface="MS PGothic" charset="0"/>
              </a:rPr>
              <a:pPr/>
              <a:t>12</a:t>
            </a:fld>
            <a:endParaRPr lang="en-GB" sz="1200">
              <a:latin typeface="Arial" charset="0"/>
              <a:cs typeface="MS PGothic" charset="0"/>
            </a:endParaRPr>
          </a:p>
        </p:txBody>
      </p:sp>
      <p:sp>
        <p:nvSpPr>
          <p:cNvPr id="17410" name="Rectangle 2"/>
          <p:cNvSpPr>
            <a:spLocks noGrp="1" noRot="1" noChangeAspect="1" noChangeArrowheads="1"/>
          </p:cNvSpPr>
          <p:nvPr>
            <p:ph type="sldImg"/>
          </p:nvPr>
        </p:nvSpPr>
        <p:spPr>
          <a:solidFill>
            <a:srgbClr val="FFFFFF"/>
          </a:solidFill>
          <a:ln/>
        </p:spPr>
      </p:sp>
      <p:sp>
        <p:nvSpPr>
          <p:cNvPr id="17411" name="Rectangle 3"/>
          <p:cNvSpPr>
            <a:spLocks noGrp="1" noChangeArrowheads="1"/>
          </p:cNvSpPr>
          <p:nvPr>
            <p:ph type="body" idx="1"/>
          </p:nvPr>
        </p:nvSpPr>
        <p:spPr>
          <a:xfrm>
            <a:off x="685637" y="4342805"/>
            <a:ext cx="5486727" cy="411509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5" descr="PowerPoint_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8458200" y="6508750"/>
            <a:ext cx="58578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800" b="0">
                <a:latin typeface="Garamond" charset="0"/>
                <a:cs typeface="+mn-cs"/>
              </a:rPr>
              <a:t>Page </a:t>
            </a:r>
            <a:fld id="{90FA0BB7-EA42-9449-85FD-7AEFC6CEDF19}" type="slidenum">
              <a:rPr lang="en-GB" sz="800" b="0">
                <a:latin typeface="Garamond" charset="0"/>
                <a:cs typeface="+mn-cs"/>
              </a:rPr>
              <a:pPr>
                <a:spcBef>
                  <a:spcPct val="50000"/>
                </a:spcBef>
                <a:defRPr/>
              </a:pPr>
              <a:t>‹#›</a:t>
            </a:fld>
            <a:endParaRPr lang="en-GB" sz="800" b="0">
              <a:latin typeface="Garamond" charset="0"/>
              <a:cs typeface="+mn-cs"/>
            </a:endParaRPr>
          </a:p>
        </p:txBody>
      </p:sp>
      <p:sp>
        <p:nvSpPr>
          <p:cNvPr id="12290" name="Rectangle 2"/>
          <p:cNvSpPr>
            <a:spLocks noGrp="1" noChangeAspect="1" noChangeArrowheads="1"/>
          </p:cNvSpPr>
          <p:nvPr>
            <p:ph type="ctrTitle"/>
          </p:nvPr>
        </p:nvSpPr>
        <p:spPr>
          <a:xfrm>
            <a:off x="685800" y="2286000"/>
            <a:ext cx="7772400" cy="1143000"/>
          </a:xfrm>
        </p:spPr>
        <p:txBody>
          <a:bodyPr/>
          <a:lstStyle>
            <a:lvl1pPr>
              <a:defRPr sz="3600"/>
            </a:lvl1pPr>
          </a:lstStyle>
          <a:p>
            <a:pPr lvl="0"/>
            <a:r>
              <a:rPr lang="en-US" noProof="0" smtClean="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1" name="TextBox 1"/>
          <p:cNvSpPr txBox="1">
            <a:spLocks noChangeArrowheads="1"/>
          </p:cNvSpPr>
          <p:nvPr userDrawn="1"/>
        </p:nvSpPr>
        <p:spPr bwMode="auto">
          <a:xfrm>
            <a:off x="4548188" y="6326188"/>
            <a:ext cx="19034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a:defRPr/>
            </a:pPr>
            <a:r>
              <a:rPr lang="en-GB" sz="1000" b="0" i="1" dirty="0">
                <a:solidFill>
                  <a:srgbClr val="000090"/>
                </a:solidFill>
                <a:latin typeface="Arial" charset="0"/>
                <a:ea typeface="Calibri" charset="0"/>
                <a:cs typeface="Arial" charset="0"/>
              </a:rPr>
              <a:t>© </a:t>
            </a:r>
            <a:r>
              <a:rPr lang="en-GB" sz="1000" b="0" i="1" dirty="0" smtClean="0">
                <a:solidFill>
                  <a:srgbClr val="000090"/>
                </a:solidFill>
                <a:latin typeface="Arial" charset="0"/>
                <a:ea typeface="Calibri" charset="0"/>
                <a:cs typeface="Arial" charset="0"/>
              </a:rPr>
              <a:t>2017, </a:t>
            </a:r>
            <a:r>
              <a:rPr lang="en-GB" sz="1000" b="0" i="1" dirty="0">
                <a:solidFill>
                  <a:srgbClr val="000090"/>
                </a:solidFill>
                <a:latin typeface="Arial" charset="0"/>
                <a:ea typeface="Calibri" charset="0"/>
                <a:cs typeface="Arial" charset="0"/>
              </a:rPr>
              <a:t>ITER Organization</a:t>
            </a:r>
            <a:r>
              <a:rPr lang="en-GB" sz="1000" b="0" dirty="0">
                <a:solidFill>
                  <a:srgbClr val="000090"/>
                </a:solidFill>
                <a:latin typeface="Arial" charset="0"/>
                <a:ea typeface="Calibri" charset="0"/>
                <a:cs typeface="Arial" charset="0"/>
              </a:rPr>
              <a:t> </a:t>
            </a:r>
          </a:p>
        </p:txBody>
      </p:sp>
      <p:sp>
        <p:nvSpPr>
          <p:cNvPr id="8" name="Text Box 6"/>
          <p:cNvSpPr txBox="1">
            <a:spLocks noChangeArrowheads="1"/>
          </p:cNvSpPr>
          <p:nvPr userDrawn="1"/>
        </p:nvSpPr>
        <p:spPr bwMode="auto">
          <a:xfrm>
            <a:off x="2601913" y="6492875"/>
            <a:ext cx="579755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b="0" i="0" kern="1200" dirty="0" smtClean="0">
                <a:solidFill>
                  <a:srgbClr val="000090"/>
                </a:solidFill>
                <a:latin typeface="Arial"/>
                <a:ea typeface="Calibri" charset="0"/>
                <a:cs typeface="Arial"/>
              </a:rPr>
              <a:t>33</a:t>
            </a:r>
            <a:r>
              <a:rPr lang="en-US" sz="1000" b="0" i="0" kern="1200" baseline="30000" dirty="0" smtClean="0">
                <a:solidFill>
                  <a:srgbClr val="000090"/>
                </a:solidFill>
                <a:latin typeface="Arial"/>
                <a:ea typeface="Calibri" charset="0"/>
                <a:cs typeface="Arial"/>
              </a:rPr>
              <a:t>rd</a:t>
            </a:r>
            <a:r>
              <a:rPr lang="en-US" sz="1000" b="0" i="0" kern="1200" dirty="0" smtClean="0">
                <a:solidFill>
                  <a:srgbClr val="000090"/>
                </a:solidFill>
                <a:latin typeface="Arial"/>
                <a:ea typeface="Calibri" charset="0"/>
                <a:cs typeface="Arial"/>
              </a:rPr>
              <a:t> ITPA Diagnostics</a:t>
            </a:r>
            <a:r>
              <a:rPr lang="en-US" sz="1000" b="0" i="0" kern="1200" baseline="0" dirty="0" smtClean="0">
                <a:solidFill>
                  <a:srgbClr val="000090"/>
                </a:solidFill>
                <a:latin typeface="Arial"/>
                <a:ea typeface="Calibri" charset="0"/>
                <a:cs typeface="Arial"/>
              </a:rPr>
              <a:t> TG Meeting, ITER HQ, St Paul-</a:t>
            </a:r>
            <a:r>
              <a:rPr lang="en-US" sz="1000" b="0" i="0" kern="1200" baseline="0" dirty="0" err="1" smtClean="0">
                <a:solidFill>
                  <a:srgbClr val="000090"/>
                </a:solidFill>
                <a:latin typeface="Arial"/>
                <a:ea typeface="Calibri" charset="0"/>
                <a:cs typeface="Arial"/>
              </a:rPr>
              <a:t>lez</a:t>
            </a:r>
            <a:r>
              <a:rPr lang="en-US" sz="1000" b="0" i="0" kern="1200" baseline="0" dirty="0" smtClean="0">
                <a:solidFill>
                  <a:srgbClr val="000090"/>
                </a:solidFill>
                <a:latin typeface="Arial"/>
                <a:ea typeface="Calibri" charset="0"/>
                <a:cs typeface="Arial"/>
              </a:rPr>
              <a:t>-Durance, 16 – 19 October 2017</a:t>
            </a:r>
            <a:endParaRPr lang="en-GB" sz="1000" b="0" i="0" dirty="0">
              <a:solidFill>
                <a:srgbClr val="000090"/>
              </a:solidFill>
              <a:latin typeface="Arial"/>
              <a:cs typeface="Arial"/>
            </a:endParaRPr>
          </a:p>
        </p:txBody>
      </p:sp>
    </p:spTree>
    <p:extLst>
      <p:ext uri="{BB962C8B-B14F-4D97-AF65-F5344CB8AC3E}">
        <p14:creationId xmlns:p14="http://schemas.microsoft.com/office/powerpoint/2010/main" val="1894425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7315489"/>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609600"/>
            <a:ext cx="20002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3088" y="609600"/>
            <a:ext cx="58483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0525358"/>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3088" y="609600"/>
            <a:ext cx="8001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73088" y="1752600"/>
            <a:ext cx="39243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752600"/>
            <a:ext cx="39243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3668224"/>
      </p:ext>
    </p:extLst>
  </p:cSld>
  <p:clrMapOvr>
    <a:masterClrMapping/>
  </p:clrMapOvr>
  <p:transition xmlns:p14="http://schemas.microsoft.com/office/powerpoint/2010/mai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885698"/>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65660290"/>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3088" y="1752600"/>
            <a:ext cx="3924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752600"/>
            <a:ext cx="3924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5706628"/>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182798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5182596"/>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439756"/>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372689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9047198"/>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573088" y="609600"/>
            <a:ext cx="8001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573088" y="1752600"/>
            <a:ext cx="8001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Line 13"/>
          <p:cNvSpPr>
            <a:spLocks noChangeShapeType="1"/>
          </p:cNvSpPr>
          <p:nvPr/>
        </p:nvSpPr>
        <p:spPr bwMode="auto">
          <a:xfrm>
            <a:off x="0" y="4762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1029" name="Picture 14" descr="PowerPoint_Graphi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Text Box 16"/>
          <p:cNvSpPr txBox="1">
            <a:spLocks noChangeArrowheads="1"/>
          </p:cNvSpPr>
          <p:nvPr/>
        </p:nvSpPr>
        <p:spPr bwMode="auto">
          <a:xfrm>
            <a:off x="8458200" y="6508750"/>
            <a:ext cx="58578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800" b="0">
                <a:latin typeface="Garamond" charset="0"/>
                <a:cs typeface="+mn-cs"/>
              </a:rPr>
              <a:t>Page </a:t>
            </a:r>
            <a:fld id="{E2735844-A054-224C-BB40-1937A4A4A965}" type="slidenum">
              <a:rPr lang="en-GB" sz="800" b="0">
                <a:latin typeface="Garamond" charset="0"/>
                <a:cs typeface="+mn-cs"/>
              </a:rPr>
              <a:pPr>
                <a:spcBef>
                  <a:spcPct val="50000"/>
                </a:spcBef>
                <a:defRPr/>
              </a:pPr>
              <a:t>‹#›</a:t>
            </a:fld>
            <a:endParaRPr lang="en-GB" sz="800" b="0">
              <a:latin typeface="Garamond" charset="0"/>
              <a:cs typeface="+mn-cs"/>
            </a:endParaRPr>
          </a:p>
        </p:txBody>
      </p:sp>
      <p:sp>
        <p:nvSpPr>
          <p:cNvPr id="10" name="TextBox 1"/>
          <p:cNvSpPr txBox="1">
            <a:spLocks noChangeArrowheads="1"/>
          </p:cNvSpPr>
          <p:nvPr userDrawn="1"/>
        </p:nvSpPr>
        <p:spPr bwMode="auto">
          <a:xfrm>
            <a:off x="4548188" y="6326188"/>
            <a:ext cx="19034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a:defRPr/>
            </a:pPr>
            <a:r>
              <a:rPr lang="en-GB" sz="1000" b="0" i="1" dirty="0">
                <a:solidFill>
                  <a:srgbClr val="000090"/>
                </a:solidFill>
                <a:latin typeface="Arial" charset="0"/>
                <a:ea typeface="Calibri" charset="0"/>
                <a:cs typeface="Arial" charset="0"/>
              </a:rPr>
              <a:t>© </a:t>
            </a:r>
            <a:r>
              <a:rPr lang="en-GB" sz="1000" b="0" i="1" dirty="0" smtClean="0">
                <a:solidFill>
                  <a:srgbClr val="000090"/>
                </a:solidFill>
                <a:latin typeface="Arial" charset="0"/>
                <a:ea typeface="Calibri" charset="0"/>
                <a:cs typeface="Arial" charset="0"/>
              </a:rPr>
              <a:t>2017, </a:t>
            </a:r>
            <a:r>
              <a:rPr lang="en-GB" sz="1000" b="0" i="1" dirty="0">
                <a:solidFill>
                  <a:srgbClr val="000090"/>
                </a:solidFill>
                <a:latin typeface="Arial" charset="0"/>
                <a:ea typeface="Calibri" charset="0"/>
                <a:cs typeface="Arial" charset="0"/>
              </a:rPr>
              <a:t>ITER Organization</a:t>
            </a:r>
            <a:r>
              <a:rPr lang="en-GB" sz="1000" b="0" dirty="0">
                <a:solidFill>
                  <a:srgbClr val="000090"/>
                </a:solidFill>
                <a:latin typeface="Arial" charset="0"/>
                <a:ea typeface="Calibri" charset="0"/>
                <a:cs typeface="Arial" charset="0"/>
              </a:rPr>
              <a:t> </a:t>
            </a:r>
          </a:p>
        </p:txBody>
      </p:sp>
      <p:sp>
        <p:nvSpPr>
          <p:cNvPr id="11" name="Text Box 6"/>
          <p:cNvSpPr txBox="1">
            <a:spLocks noChangeArrowheads="1"/>
          </p:cNvSpPr>
          <p:nvPr userDrawn="1"/>
        </p:nvSpPr>
        <p:spPr bwMode="auto">
          <a:xfrm>
            <a:off x="2601913" y="6492875"/>
            <a:ext cx="579755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b="0" i="0" kern="1200" dirty="0" smtClean="0">
                <a:solidFill>
                  <a:srgbClr val="000090"/>
                </a:solidFill>
                <a:latin typeface="Arial"/>
                <a:ea typeface="Calibri" charset="0"/>
                <a:cs typeface="Arial"/>
              </a:rPr>
              <a:t>33</a:t>
            </a:r>
            <a:r>
              <a:rPr lang="en-US" sz="1000" b="0" i="0" kern="1200" baseline="30000" dirty="0" smtClean="0">
                <a:solidFill>
                  <a:srgbClr val="000090"/>
                </a:solidFill>
                <a:latin typeface="Arial"/>
                <a:ea typeface="Calibri" charset="0"/>
                <a:cs typeface="Arial"/>
              </a:rPr>
              <a:t>rd</a:t>
            </a:r>
            <a:r>
              <a:rPr lang="en-US" sz="1000" b="0" i="0" kern="1200" dirty="0" smtClean="0">
                <a:solidFill>
                  <a:srgbClr val="000090"/>
                </a:solidFill>
                <a:latin typeface="Arial"/>
                <a:ea typeface="Calibri" charset="0"/>
                <a:cs typeface="Arial"/>
              </a:rPr>
              <a:t> ITPA Diagnostics</a:t>
            </a:r>
            <a:r>
              <a:rPr lang="en-US" sz="1000" b="0" i="0" kern="1200" baseline="0" dirty="0" smtClean="0">
                <a:solidFill>
                  <a:srgbClr val="000090"/>
                </a:solidFill>
                <a:latin typeface="Arial"/>
                <a:ea typeface="Calibri" charset="0"/>
                <a:cs typeface="Arial"/>
              </a:rPr>
              <a:t> TG Meeting, </a:t>
            </a:r>
            <a:r>
              <a:rPr lang="en-US" sz="1000" b="0" i="0" kern="1200" baseline="0" dirty="0" smtClean="0">
                <a:solidFill>
                  <a:srgbClr val="000090"/>
                </a:solidFill>
                <a:latin typeface="Arial"/>
                <a:ea typeface="Calibri" charset="0"/>
                <a:cs typeface="Arial"/>
              </a:rPr>
              <a:t>ITER HQ, St </a:t>
            </a:r>
            <a:r>
              <a:rPr lang="en-US" sz="1000" b="0" i="0" kern="1200" baseline="0" dirty="0" smtClean="0">
                <a:solidFill>
                  <a:srgbClr val="000090"/>
                </a:solidFill>
                <a:latin typeface="Arial"/>
                <a:ea typeface="Calibri" charset="0"/>
                <a:cs typeface="Arial"/>
              </a:rPr>
              <a:t>Paul-</a:t>
            </a:r>
            <a:r>
              <a:rPr lang="en-US" sz="1000" b="0" i="0" kern="1200" baseline="0" dirty="0" err="1" smtClean="0">
                <a:solidFill>
                  <a:srgbClr val="000090"/>
                </a:solidFill>
                <a:latin typeface="Arial"/>
                <a:ea typeface="Calibri" charset="0"/>
                <a:cs typeface="Arial"/>
              </a:rPr>
              <a:t>lez</a:t>
            </a:r>
            <a:r>
              <a:rPr lang="en-US" sz="1000" b="0" i="0" kern="1200" baseline="0" dirty="0" smtClean="0">
                <a:solidFill>
                  <a:srgbClr val="000090"/>
                </a:solidFill>
                <a:latin typeface="Arial"/>
                <a:ea typeface="Calibri" charset="0"/>
                <a:cs typeface="Arial"/>
              </a:rPr>
              <a:t>-Durance, 16 – 19 October 2017</a:t>
            </a:r>
            <a:endParaRPr lang="en-GB" sz="1000" b="0" i="0" dirty="0">
              <a:solidFill>
                <a:srgbClr val="000090"/>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5" r:id="rId1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200" b="1">
          <a:solidFill>
            <a:schemeClr val="tx1"/>
          </a:solidFill>
          <a:latin typeface="+mj-lt"/>
          <a:ea typeface="+mj-ea"/>
          <a:cs typeface="ＭＳ Ｐゴシック" charset="0"/>
        </a:defRPr>
      </a:lvl1pPr>
      <a:lvl2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200" b="1">
          <a:solidFill>
            <a:schemeClr val="tx2"/>
          </a:solidFill>
          <a:latin typeface="Arial" charset="0"/>
          <a:ea typeface="ＭＳ Ｐゴシック" charset="0"/>
        </a:defRPr>
      </a:lvl6pPr>
      <a:lvl7pPr marL="914400" algn="ctr" rtl="0" fontAlgn="base">
        <a:spcBef>
          <a:spcPct val="0"/>
        </a:spcBef>
        <a:spcAft>
          <a:spcPct val="0"/>
        </a:spcAft>
        <a:defRPr sz="3200" b="1">
          <a:solidFill>
            <a:schemeClr val="tx2"/>
          </a:solidFill>
          <a:latin typeface="Arial" charset="0"/>
          <a:ea typeface="ＭＳ Ｐゴシック" charset="0"/>
        </a:defRPr>
      </a:lvl7pPr>
      <a:lvl8pPr marL="1371600" algn="ctr" rtl="0" fontAlgn="base">
        <a:spcBef>
          <a:spcPct val="0"/>
        </a:spcBef>
        <a:spcAft>
          <a:spcPct val="0"/>
        </a:spcAft>
        <a:defRPr sz="3200" b="1">
          <a:solidFill>
            <a:schemeClr val="tx2"/>
          </a:solidFill>
          <a:latin typeface="Arial" charset="0"/>
          <a:ea typeface="ＭＳ Ｐゴシック" charset="0"/>
        </a:defRPr>
      </a:lvl8pPr>
      <a:lvl9pPr marL="1828800" algn="ctr" rtl="0" fontAlgn="base">
        <a:spcBef>
          <a:spcPct val="0"/>
        </a:spcBef>
        <a:spcAft>
          <a:spcPct val="0"/>
        </a:spcAft>
        <a:defRPr sz="3200" b="1">
          <a:solidFill>
            <a:schemeClr val="tx2"/>
          </a:solidFill>
          <a:latin typeface="Arial" charset="0"/>
          <a:ea typeface="ＭＳ Ｐゴシック" charset="0"/>
        </a:defRPr>
      </a:lvl9pPr>
    </p:titleStyle>
    <p:bodyStyle>
      <a:lvl1pPr marL="287338" indent="-287338" algn="l" defTabSz="795338"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57238" indent="-279400" algn="l" defTabSz="795338" rtl="0" eaLnBrk="0" fontAlgn="base" hangingPunct="0">
        <a:spcBef>
          <a:spcPct val="20000"/>
        </a:spcBef>
        <a:spcAft>
          <a:spcPct val="0"/>
        </a:spcAft>
        <a:buChar char="–"/>
        <a:defRPr sz="2000">
          <a:solidFill>
            <a:schemeClr val="tx1"/>
          </a:solidFill>
          <a:latin typeface="+mn-lt"/>
          <a:ea typeface="+mn-ea"/>
        </a:defRPr>
      </a:lvl2pPr>
      <a:lvl3pPr marL="1136650" indent="-188913" algn="l" defTabSz="795338" rtl="0" eaLnBrk="0" fontAlgn="base" hangingPunct="0">
        <a:spcBef>
          <a:spcPct val="20000"/>
        </a:spcBef>
        <a:spcAft>
          <a:spcPct val="0"/>
        </a:spcAft>
        <a:buChar char="•"/>
        <a:defRPr>
          <a:solidFill>
            <a:schemeClr val="tx1"/>
          </a:solidFill>
          <a:latin typeface="+mn-lt"/>
          <a:ea typeface="+mn-ea"/>
        </a:defRPr>
      </a:lvl3pPr>
      <a:lvl4pPr marL="1511300" indent="-184150" algn="l" defTabSz="795338" rtl="0" eaLnBrk="0" fontAlgn="base" hangingPunct="0">
        <a:spcBef>
          <a:spcPct val="20000"/>
        </a:spcBef>
        <a:spcAft>
          <a:spcPct val="0"/>
        </a:spcAft>
        <a:buChar char="–"/>
        <a:defRPr>
          <a:solidFill>
            <a:schemeClr val="tx1"/>
          </a:solidFill>
          <a:latin typeface="+mn-lt"/>
          <a:ea typeface="+mn-ea"/>
        </a:defRPr>
      </a:lvl4pPr>
      <a:lvl5pPr marL="1885950" indent="-184150" algn="l" defTabSz="795338" rtl="0" eaLnBrk="0" fontAlgn="base" hangingPunct="0">
        <a:spcBef>
          <a:spcPct val="20000"/>
        </a:spcBef>
        <a:spcAft>
          <a:spcPct val="0"/>
        </a:spcAft>
        <a:buChar char="»"/>
        <a:defRPr>
          <a:solidFill>
            <a:schemeClr val="tx1"/>
          </a:solidFill>
          <a:latin typeface="+mn-lt"/>
          <a:ea typeface="+mn-ea"/>
        </a:defRPr>
      </a:lvl5pPr>
      <a:lvl6pPr marL="2343150" indent="-184150" algn="l" defTabSz="795338" rtl="0" fontAlgn="base">
        <a:spcBef>
          <a:spcPct val="20000"/>
        </a:spcBef>
        <a:spcAft>
          <a:spcPct val="0"/>
        </a:spcAft>
        <a:buChar char="»"/>
        <a:defRPr>
          <a:solidFill>
            <a:schemeClr val="tx1"/>
          </a:solidFill>
          <a:latin typeface="+mn-lt"/>
          <a:ea typeface="+mn-ea"/>
        </a:defRPr>
      </a:lvl6pPr>
      <a:lvl7pPr marL="2800350" indent="-184150" algn="l" defTabSz="795338" rtl="0" fontAlgn="base">
        <a:spcBef>
          <a:spcPct val="20000"/>
        </a:spcBef>
        <a:spcAft>
          <a:spcPct val="0"/>
        </a:spcAft>
        <a:buChar char="»"/>
        <a:defRPr>
          <a:solidFill>
            <a:schemeClr val="tx1"/>
          </a:solidFill>
          <a:latin typeface="+mn-lt"/>
          <a:ea typeface="+mn-ea"/>
        </a:defRPr>
      </a:lvl7pPr>
      <a:lvl8pPr marL="3257550" indent="-184150" algn="l" defTabSz="795338" rtl="0" fontAlgn="base">
        <a:spcBef>
          <a:spcPct val="20000"/>
        </a:spcBef>
        <a:spcAft>
          <a:spcPct val="0"/>
        </a:spcAft>
        <a:buChar char="»"/>
        <a:defRPr>
          <a:solidFill>
            <a:schemeClr val="tx1"/>
          </a:solidFill>
          <a:latin typeface="+mn-lt"/>
          <a:ea typeface="+mn-ea"/>
        </a:defRPr>
      </a:lvl8pPr>
      <a:lvl9pPr marL="3714750" indent="-184150" algn="l" defTabSz="795338"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package" Target="../embeddings/Microsoft_Word_Document1.docx"/><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package" Target="../embeddings/Microsoft_Word_Document2.docx"/><Relationship Id="rId5"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package" Target="../embeddings/Microsoft_Word_Document3.docx"/><Relationship Id="rId5"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package" Target="../embeddings/Microsoft_Word_Document4.docx"/><Relationship Id="rId5" Type="http://schemas.openxmlformats.org/officeDocument/2006/relationships/image" Target="../media/image13.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bin"/><Relationship Id="rId5" Type="http://schemas.openxmlformats.org/officeDocument/2006/relationships/image" Target="../media/image16.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package" Target="../embeddings/Microsoft_Word_Document5.docx"/><Relationship Id="rId5" Type="http://schemas.openxmlformats.org/officeDocument/2006/relationships/image" Target="../media/image17.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package" Target="../embeddings/Microsoft_Word_Document6.docx"/><Relationship Id="rId5" Type="http://schemas.openxmlformats.org/officeDocument/2006/relationships/image" Target="../media/image20.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one_platform_3_ed.jpg"/>
          <p:cNvPicPr>
            <a:picLocks noChangeAspect="1"/>
          </p:cNvPicPr>
          <p:nvPr/>
        </p:nvPicPr>
        <p:blipFill rotWithShape="1">
          <a:blip r:embed="rId2">
            <a:extLst>
              <a:ext uri="{28A0092B-C50C-407E-A947-70E740481C1C}">
                <a14:useLocalDpi xmlns:a14="http://schemas.microsoft.com/office/drawing/2010/main" val="0"/>
              </a:ext>
            </a:extLst>
          </a:blip>
          <a:srcRect t="7265"/>
          <a:stretch/>
        </p:blipFill>
        <p:spPr>
          <a:xfrm>
            <a:off x="0" y="0"/>
            <a:ext cx="9144000" cy="6359769"/>
          </a:xfrm>
          <a:prstGeom prst="rect">
            <a:avLst/>
          </a:prstGeom>
        </p:spPr>
      </p:pic>
      <p:sp>
        <p:nvSpPr>
          <p:cNvPr id="7" name="Rectangle 2"/>
          <p:cNvSpPr txBox="1">
            <a:spLocks noChangeAspect="1" noChangeArrowheads="1"/>
          </p:cNvSpPr>
          <p:nvPr/>
        </p:nvSpPr>
        <p:spPr>
          <a:xfrm>
            <a:off x="0" y="188640"/>
            <a:ext cx="9144000" cy="136815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ＭＳ Ｐゴシック" charset="0"/>
              </a:defRPr>
            </a:lvl1pPr>
            <a:lvl2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200" b="1">
                <a:solidFill>
                  <a:schemeClr val="tx2"/>
                </a:solidFill>
                <a:latin typeface="Arial" charset="0"/>
                <a:ea typeface="ＭＳ Ｐゴシック" charset="0"/>
              </a:defRPr>
            </a:lvl6pPr>
            <a:lvl7pPr marL="914400" algn="ctr" rtl="0" fontAlgn="base">
              <a:spcBef>
                <a:spcPct val="0"/>
              </a:spcBef>
              <a:spcAft>
                <a:spcPct val="0"/>
              </a:spcAft>
              <a:defRPr sz="3200" b="1">
                <a:solidFill>
                  <a:schemeClr val="tx2"/>
                </a:solidFill>
                <a:latin typeface="Arial" charset="0"/>
                <a:ea typeface="ＭＳ Ｐゴシック" charset="0"/>
              </a:defRPr>
            </a:lvl7pPr>
            <a:lvl8pPr marL="1371600" algn="ctr" rtl="0" fontAlgn="base">
              <a:spcBef>
                <a:spcPct val="0"/>
              </a:spcBef>
              <a:spcAft>
                <a:spcPct val="0"/>
              </a:spcAft>
              <a:defRPr sz="3200" b="1">
                <a:solidFill>
                  <a:schemeClr val="tx2"/>
                </a:solidFill>
                <a:latin typeface="Arial" charset="0"/>
                <a:ea typeface="ＭＳ Ｐゴシック" charset="0"/>
              </a:defRPr>
            </a:lvl8pPr>
            <a:lvl9pPr marL="1828800" algn="ctr" rtl="0" fontAlgn="base">
              <a:spcBef>
                <a:spcPct val="0"/>
              </a:spcBef>
              <a:spcAft>
                <a:spcPct val="0"/>
              </a:spcAft>
              <a:defRPr sz="3200" b="1">
                <a:solidFill>
                  <a:schemeClr val="tx2"/>
                </a:solidFill>
                <a:latin typeface="Arial" charset="0"/>
                <a:ea typeface="ＭＳ Ｐゴシック" charset="0"/>
              </a:defRPr>
            </a:lvl9pPr>
          </a:lstStyle>
          <a:p>
            <a:pPr eaLnBrk="1" hangingPunct="1"/>
            <a:r>
              <a:rPr lang="en-US" sz="4000" dirty="0" smtClean="0">
                <a:solidFill>
                  <a:schemeClr val="bg1"/>
                </a:solidFill>
                <a:latin typeface="Arial" charset="0"/>
                <a:ea typeface="ＭＳ Ｐゴシック" charset="0"/>
              </a:rPr>
              <a:t>The ITER Research Plan</a:t>
            </a:r>
          </a:p>
          <a:p>
            <a:pPr eaLnBrk="1" hangingPunct="1"/>
            <a:r>
              <a:rPr lang="en-US" sz="4000" dirty="0" smtClean="0">
                <a:solidFill>
                  <a:schemeClr val="bg1"/>
                </a:solidFill>
                <a:latin typeface="Arial" charset="0"/>
                <a:ea typeface="ＭＳ Ｐゴシック" charset="0"/>
              </a:rPr>
              <a:t>within the Staged Approach</a:t>
            </a:r>
          </a:p>
        </p:txBody>
      </p:sp>
      <p:sp>
        <p:nvSpPr>
          <p:cNvPr id="11" name="Rectangle 3"/>
          <p:cNvSpPr txBox="1">
            <a:spLocks noChangeArrowheads="1"/>
          </p:cNvSpPr>
          <p:nvPr/>
        </p:nvSpPr>
        <p:spPr>
          <a:xfrm>
            <a:off x="1" y="5180216"/>
            <a:ext cx="9143999" cy="1593231"/>
          </a:xfrm>
          <a:prstGeom prst="rect">
            <a:avLst/>
          </a:prstGeom>
        </p:spPr>
        <p:txBody>
          <a:bodyPr/>
          <a:lstStyle>
            <a:lvl1pPr marL="287338" indent="-287338" algn="l" defTabSz="795338"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57238" indent="-279400" algn="l" defTabSz="795338" rtl="0" eaLnBrk="0" fontAlgn="base" hangingPunct="0">
              <a:spcBef>
                <a:spcPct val="20000"/>
              </a:spcBef>
              <a:spcAft>
                <a:spcPct val="0"/>
              </a:spcAft>
              <a:buChar char="–"/>
              <a:defRPr sz="2000">
                <a:solidFill>
                  <a:schemeClr val="tx1"/>
                </a:solidFill>
                <a:latin typeface="+mn-lt"/>
                <a:ea typeface="+mn-ea"/>
              </a:defRPr>
            </a:lvl2pPr>
            <a:lvl3pPr marL="1136650" indent="-188913" algn="l" defTabSz="795338" rtl="0" eaLnBrk="0" fontAlgn="base" hangingPunct="0">
              <a:spcBef>
                <a:spcPct val="20000"/>
              </a:spcBef>
              <a:spcAft>
                <a:spcPct val="0"/>
              </a:spcAft>
              <a:buChar char="•"/>
              <a:defRPr>
                <a:solidFill>
                  <a:schemeClr val="tx1"/>
                </a:solidFill>
                <a:latin typeface="+mn-lt"/>
                <a:ea typeface="+mn-ea"/>
              </a:defRPr>
            </a:lvl3pPr>
            <a:lvl4pPr marL="1511300" indent="-184150" algn="l" defTabSz="795338" rtl="0" eaLnBrk="0" fontAlgn="base" hangingPunct="0">
              <a:spcBef>
                <a:spcPct val="20000"/>
              </a:spcBef>
              <a:spcAft>
                <a:spcPct val="0"/>
              </a:spcAft>
              <a:buChar char="–"/>
              <a:defRPr>
                <a:solidFill>
                  <a:schemeClr val="tx1"/>
                </a:solidFill>
                <a:latin typeface="+mn-lt"/>
                <a:ea typeface="+mn-ea"/>
              </a:defRPr>
            </a:lvl4pPr>
            <a:lvl5pPr marL="1885950" indent="-184150" algn="l" defTabSz="795338" rtl="0" eaLnBrk="0" fontAlgn="base" hangingPunct="0">
              <a:spcBef>
                <a:spcPct val="20000"/>
              </a:spcBef>
              <a:spcAft>
                <a:spcPct val="0"/>
              </a:spcAft>
              <a:buChar char="»"/>
              <a:defRPr>
                <a:solidFill>
                  <a:schemeClr val="tx1"/>
                </a:solidFill>
                <a:latin typeface="+mn-lt"/>
                <a:ea typeface="+mn-ea"/>
              </a:defRPr>
            </a:lvl5pPr>
            <a:lvl6pPr marL="2343150" indent="-184150" algn="l" defTabSz="795338" rtl="0" fontAlgn="base">
              <a:spcBef>
                <a:spcPct val="20000"/>
              </a:spcBef>
              <a:spcAft>
                <a:spcPct val="0"/>
              </a:spcAft>
              <a:buChar char="»"/>
              <a:defRPr>
                <a:solidFill>
                  <a:schemeClr val="tx1"/>
                </a:solidFill>
                <a:latin typeface="+mn-lt"/>
                <a:ea typeface="+mn-ea"/>
              </a:defRPr>
            </a:lvl6pPr>
            <a:lvl7pPr marL="2800350" indent="-184150" algn="l" defTabSz="795338" rtl="0" fontAlgn="base">
              <a:spcBef>
                <a:spcPct val="20000"/>
              </a:spcBef>
              <a:spcAft>
                <a:spcPct val="0"/>
              </a:spcAft>
              <a:buChar char="»"/>
              <a:defRPr>
                <a:solidFill>
                  <a:schemeClr val="tx1"/>
                </a:solidFill>
                <a:latin typeface="+mn-lt"/>
                <a:ea typeface="+mn-ea"/>
              </a:defRPr>
            </a:lvl7pPr>
            <a:lvl8pPr marL="3257550" indent="-184150" algn="l" defTabSz="795338" rtl="0" fontAlgn="base">
              <a:spcBef>
                <a:spcPct val="20000"/>
              </a:spcBef>
              <a:spcAft>
                <a:spcPct val="0"/>
              </a:spcAft>
              <a:buChar char="»"/>
              <a:defRPr>
                <a:solidFill>
                  <a:schemeClr val="tx1"/>
                </a:solidFill>
                <a:latin typeface="+mn-lt"/>
                <a:ea typeface="+mn-ea"/>
              </a:defRPr>
            </a:lvl8pPr>
            <a:lvl9pPr marL="3714750" indent="-184150" algn="l" defTabSz="795338" rtl="0" fontAlgn="base">
              <a:spcBef>
                <a:spcPct val="20000"/>
              </a:spcBef>
              <a:spcAft>
                <a:spcPct val="0"/>
              </a:spcAft>
              <a:buChar char="»"/>
              <a:defRPr>
                <a:solidFill>
                  <a:schemeClr val="tx1"/>
                </a:solidFill>
                <a:latin typeface="+mn-lt"/>
                <a:ea typeface="+mn-ea"/>
              </a:defRPr>
            </a:lvl9pPr>
          </a:lstStyle>
          <a:p>
            <a:pPr eaLnBrk="1" hangingPunct="1"/>
            <a:endParaRPr lang="en-US" sz="2000" b="1" dirty="0" smtClean="0">
              <a:solidFill>
                <a:srgbClr val="FFFFFF"/>
              </a:solidFill>
              <a:latin typeface="Arial" charset="0"/>
              <a:ea typeface="ＭＳ Ｐゴシック" charset="0"/>
            </a:endParaRPr>
          </a:p>
          <a:p>
            <a:pPr marL="0" indent="0" algn="ctr" eaLnBrk="1" hangingPunct="1">
              <a:spcBef>
                <a:spcPts val="0"/>
              </a:spcBef>
              <a:spcAft>
                <a:spcPts val="0"/>
              </a:spcAft>
              <a:buNone/>
            </a:pPr>
            <a:r>
              <a:rPr lang="en-US" sz="2000" dirty="0">
                <a:solidFill>
                  <a:srgbClr val="FFFFFF"/>
                </a:solidFill>
                <a:latin typeface="Arial" charset="0"/>
                <a:ea typeface="ＭＳ Ｐゴシック" charset="0"/>
              </a:rPr>
              <a:t>D J Campbell</a:t>
            </a:r>
          </a:p>
          <a:p>
            <a:pPr marL="0" indent="0" algn="ctr" eaLnBrk="1" hangingPunct="1">
              <a:spcBef>
                <a:spcPts val="0"/>
              </a:spcBef>
              <a:spcAft>
                <a:spcPts val="0"/>
              </a:spcAft>
              <a:buNone/>
            </a:pPr>
            <a:r>
              <a:rPr lang="en-US" sz="2000" dirty="0">
                <a:solidFill>
                  <a:srgbClr val="FFFFFF"/>
                </a:solidFill>
                <a:latin typeface="Arial" charset="0"/>
                <a:ea typeface="ＭＳ Ｐゴシック" charset="0"/>
              </a:rPr>
              <a:t>Director for Science and Operations. ITER Organization</a:t>
            </a:r>
          </a:p>
          <a:p>
            <a:pPr eaLnBrk="1" hangingPunct="1">
              <a:spcBef>
                <a:spcPct val="10000"/>
              </a:spcBef>
            </a:pPr>
            <a:endParaRPr lang="en-US" sz="2000" dirty="0">
              <a:solidFill>
                <a:srgbClr val="FFFFFF"/>
              </a:solidFill>
              <a:latin typeface="Arial" charset="0"/>
              <a:ea typeface="ＭＳ Ｐゴシック" charset="0"/>
            </a:endParaRPr>
          </a:p>
        </p:txBody>
      </p:sp>
      <p:sp>
        <p:nvSpPr>
          <p:cNvPr id="12" name="Rectangle 4"/>
          <p:cNvSpPr>
            <a:spLocks noChangeArrowheads="1"/>
          </p:cNvSpPr>
          <p:nvPr/>
        </p:nvSpPr>
        <p:spPr bwMode="auto">
          <a:xfrm>
            <a:off x="457200" y="6173788"/>
            <a:ext cx="8534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pPr algn="ctr">
              <a:defRPr/>
            </a:pPr>
            <a:r>
              <a:rPr lang="en-US" sz="1000" b="0" i="1" dirty="0">
                <a:solidFill>
                  <a:schemeClr val="bg1"/>
                </a:solidFill>
                <a:latin typeface="Arial"/>
                <a:cs typeface="Arial"/>
              </a:rPr>
              <a:t>The views and opinions expressed herein do not necessarily reflect those of the ITER Organization</a:t>
            </a:r>
            <a:r>
              <a:rPr lang="en-US" sz="1000" b="0" dirty="0">
                <a:solidFill>
                  <a:schemeClr val="bg1"/>
                </a:solidFill>
              </a:rPr>
              <a:t>.</a:t>
            </a:r>
            <a:endParaRPr lang="en-US" sz="1000" b="0" dirty="0">
              <a:solidFill>
                <a:schemeClr val="bg1"/>
              </a:solidFill>
              <a:latin typeface="Arial" charset="0"/>
              <a:cs typeface="+mn-cs"/>
            </a:endParaRPr>
          </a:p>
        </p:txBody>
      </p:sp>
    </p:spTree>
    <p:extLst>
      <p:ext uri="{BB962C8B-B14F-4D97-AF65-F5344CB8AC3E}">
        <p14:creationId xmlns:p14="http://schemas.microsoft.com/office/powerpoint/2010/main" val="297455157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179388" y="836712"/>
            <a:ext cx="8785225" cy="5467351"/>
          </a:xfrm>
        </p:spPr>
        <p:txBody>
          <a:bodyPr/>
          <a:lstStyle/>
          <a:p>
            <a:pPr marL="457200" indent="-457200" defTabSz="914400" eaLnBrk="1" hangingPunct="1">
              <a:lnSpc>
                <a:spcPct val="90000"/>
              </a:lnSpc>
              <a:spcBef>
                <a:spcPts val="2000"/>
              </a:spcBef>
              <a:buFont typeface="+mj-lt"/>
              <a:buAutoNum type="arabicPeriod" startAt="2"/>
            </a:pPr>
            <a:r>
              <a:rPr lang="en-GB" b="1" dirty="0" smtClean="0">
                <a:solidFill>
                  <a:srgbClr val="333399"/>
                </a:solidFill>
                <a:latin typeface="Arial" charset="0"/>
                <a:ea typeface="ＭＳ Ｐゴシック" charset="0"/>
                <a:cs typeface="MS PGothic" charset="0"/>
              </a:rPr>
              <a:t>Fusion Power Operation (FPO):</a:t>
            </a:r>
            <a:endParaRPr lang="en-GB" dirty="0">
              <a:solidFill>
                <a:srgbClr val="333399"/>
              </a:solidFill>
              <a:latin typeface="Arial" charset="0"/>
              <a:ea typeface="ＭＳ Ｐゴシック" charset="0"/>
              <a:cs typeface="MS PGothic" charset="0"/>
            </a:endParaRPr>
          </a:p>
          <a:p>
            <a:pPr marL="668338" lvl="1" indent="-285750" algn="just" defTabSz="914400" eaLnBrk="1" hangingPunct="1">
              <a:lnSpc>
                <a:spcPct val="90000"/>
              </a:lnSpc>
              <a:spcBef>
                <a:spcPts val="1000"/>
              </a:spcBef>
              <a:spcAft>
                <a:spcPts val="0"/>
              </a:spcAft>
            </a:pPr>
            <a:r>
              <a:rPr lang="en-GB" dirty="0">
                <a:solidFill>
                  <a:srgbClr val="0000FF"/>
                </a:solidFill>
                <a:latin typeface="Arial" charset="0"/>
                <a:ea typeface="ＭＳ Ｐゴシック" charset="0"/>
                <a:cs typeface="MS PGothic" charset="0"/>
              </a:rPr>
              <a:t>development of deuterium H-modes and preparation of DT </a:t>
            </a:r>
            <a:r>
              <a:rPr lang="en-GB" dirty="0" smtClean="0">
                <a:solidFill>
                  <a:srgbClr val="0000FF"/>
                </a:solidFill>
                <a:latin typeface="Arial" charset="0"/>
                <a:ea typeface="ＭＳ Ｐゴシック" charset="0"/>
                <a:cs typeface="MS PGothic" charset="0"/>
              </a:rPr>
              <a:t>scenarios</a:t>
            </a:r>
          </a:p>
          <a:p>
            <a:pPr marL="668338" lvl="1" indent="-285750" algn="just" defTabSz="914400" eaLnBrk="1" hangingPunct="1">
              <a:lnSpc>
                <a:spcPct val="90000"/>
              </a:lnSpc>
              <a:spcBef>
                <a:spcPts val="1000"/>
              </a:spcBef>
              <a:spcAft>
                <a:spcPts val="0"/>
              </a:spcAft>
            </a:pPr>
            <a:r>
              <a:rPr lang="en-GB" dirty="0" smtClean="0">
                <a:solidFill>
                  <a:srgbClr val="0000FF"/>
                </a:solidFill>
                <a:latin typeface="Arial" charset="0"/>
                <a:ea typeface="ＭＳ Ｐゴシック" charset="0"/>
                <a:cs typeface="MS PGothic" charset="0"/>
              </a:rPr>
              <a:t>trace tritium experiments to initiate transition to full DT operation</a:t>
            </a:r>
          </a:p>
          <a:p>
            <a:pPr marL="668338" lvl="1" indent="-285750" algn="just" defTabSz="914400" eaLnBrk="1" hangingPunct="1">
              <a:lnSpc>
                <a:spcPct val="90000"/>
              </a:lnSpc>
              <a:spcBef>
                <a:spcPts val="1000"/>
              </a:spcBef>
              <a:spcAft>
                <a:spcPts val="0"/>
              </a:spcAft>
            </a:pPr>
            <a:r>
              <a:rPr lang="en-GB" dirty="0" smtClean="0">
                <a:solidFill>
                  <a:srgbClr val="0000FF"/>
                </a:solidFill>
                <a:latin typeface="Arial" charset="0"/>
                <a:ea typeface="ＭＳ Ｐゴシック" charset="0"/>
                <a:cs typeface="MS PGothic" charset="0"/>
              </a:rPr>
              <a:t>development of 15 MA/5.3 T DT scenario</a:t>
            </a:r>
            <a:endParaRPr lang="en-GB" dirty="0">
              <a:solidFill>
                <a:srgbClr val="0000FF"/>
              </a:solidFill>
              <a:latin typeface="Arial" charset="0"/>
              <a:ea typeface="ＭＳ Ｐゴシック" charset="0"/>
              <a:cs typeface="MS PGothic" charset="0"/>
            </a:endParaRPr>
          </a:p>
          <a:p>
            <a:pPr marL="668338" lvl="1" indent="-285750" algn="just" defTabSz="914400" eaLnBrk="1" hangingPunct="1">
              <a:lnSpc>
                <a:spcPct val="90000"/>
              </a:lnSpc>
              <a:spcBef>
                <a:spcPts val="1000"/>
              </a:spcBef>
              <a:spcAft>
                <a:spcPts val="0"/>
              </a:spcAft>
            </a:pPr>
            <a:r>
              <a:rPr lang="en-GB" dirty="0">
                <a:solidFill>
                  <a:srgbClr val="0000FF"/>
                </a:solidFill>
                <a:latin typeface="Arial" charset="0"/>
                <a:ea typeface="ＭＳ Ｐゴシック" charset="0"/>
                <a:cs typeface="MS PGothic" charset="0"/>
              </a:rPr>
              <a:t>initial DT operation to short-pulse </a:t>
            </a:r>
            <a:r>
              <a:rPr lang="en-GB" dirty="0" smtClean="0">
                <a:solidFill>
                  <a:srgbClr val="0000FF"/>
                </a:solidFill>
                <a:latin typeface="Arial" charset="0"/>
                <a:ea typeface="ＭＳ Ｐゴシック" charset="0"/>
                <a:cs typeface="MS PGothic" charset="0"/>
              </a:rPr>
              <a:t>(few×10s) several 100 MW fusion power</a:t>
            </a:r>
          </a:p>
          <a:p>
            <a:pPr marL="668338" lvl="1" indent="-285750" algn="just" defTabSz="914400" eaLnBrk="1" hangingPunct="1">
              <a:lnSpc>
                <a:spcPct val="90000"/>
              </a:lnSpc>
              <a:spcBef>
                <a:spcPts val="1000"/>
              </a:spcBef>
              <a:spcAft>
                <a:spcPts val="0"/>
              </a:spcAft>
            </a:pPr>
            <a:r>
              <a:rPr lang="en-GB" dirty="0" smtClean="0">
                <a:solidFill>
                  <a:srgbClr val="0000FF"/>
                </a:solidFill>
                <a:latin typeface="Arial" charset="0"/>
                <a:ea typeface="ＭＳ Ｐゴシック" charset="0"/>
                <a:cs typeface="MS PGothic" charset="0"/>
              </a:rPr>
              <a:t>optimize Q with target of Q ≥ 10 </a:t>
            </a:r>
            <a:r>
              <a:rPr lang="en-GB" dirty="0">
                <a:solidFill>
                  <a:srgbClr val="0000FF"/>
                </a:solidFill>
                <a:latin typeface="Arial" charset="0"/>
                <a:ea typeface="ＭＳ Ｐゴシック" charset="0"/>
                <a:cs typeface="MS PGothic" charset="0"/>
              </a:rPr>
              <a:t>to few×</a:t>
            </a:r>
            <a:r>
              <a:rPr lang="en-GB" dirty="0" smtClean="0">
                <a:solidFill>
                  <a:srgbClr val="0000FF"/>
                </a:solidFill>
                <a:latin typeface="Arial" charset="0"/>
                <a:ea typeface="ＭＳ Ｐゴシック" charset="0"/>
                <a:cs typeface="MS PGothic" charset="0"/>
              </a:rPr>
              <a:t>10s</a:t>
            </a:r>
          </a:p>
          <a:p>
            <a:pPr marL="668338" lvl="1" indent="-285750" algn="just" defTabSz="914400" eaLnBrk="1" hangingPunct="1">
              <a:lnSpc>
                <a:spcPct val="90000"/>
              </a:lnSpc>
              <a:spcBef>
                <a:spcPts val="1000"/>
              </a:spcBef>
              <a:spcAft>
                <a:spcPts val="0"/>
              </a:spcAft>
            </a:pPr>
            <a:r>
              <a:rPr lang="en-GB" dirty="0" smtClean="0">
                <a:solidFill>
                  <a:srgbClr val="0000FF"/>
                </a:solidFill>
                <a:latin typeface="Arial" charset="0"/>
                <a:ea typeface="ＭＳ Ｐゴシック" charset="0"/>
                <a:cs typeface="MS PGothic" charset="0"/>
              </a:rPr>
              <a:t>develop scenarios for long-pulse operation:</a:t>
            </a:r>
          </a:p>
          <a:p>
            <a:pPr marL="1047750" lvl="2" indent="-285750" algn="just" defTabSz="914400" eaLnBrk="1" hangingPunct="1">
              <a:lnSpc>
                <a:spcPct val="90000"/>
              </a:lnSpc>
              <a:spcBef>
                <a:spcPts val="600"/>
              </a:spcBef>
              <a:spcAft>
                <a:spcPts val="0"/>
              </a:spcAft>
            </a:pPr>
            <a:r>
              <a:rPr lang="en-GB" dirty="0" smtClean="0">
                <a:latin typeface="Arial" charset="0"/>
                <a:ea typeface="ＭＳ Ｐゴシック" charset="0"/>
                <a:cs typeface="MS PGothic" charset="0"/>
              </a:rPr>
              <a:t>Inductive: </a:t>
            </a:r>
            <a:r>
              <a:rPr lang="en-GB" dirty="0">
                <a:latin typeface="Arial" charset="0"/>
                <a:ea typeface="ＭＳ Ｐゴシック" charset="0"/>
                <a:cs typeface="MS PGothic" charset="0"/>
              </a:rPr>
              <a:t>Q ≥ 10 </a:t>
            </a:r>
            <a:r>
              <a:rPr lang="en-GB" dirty="0" smtClean="0">
                <a:latin typeface="Arial" charset="0"/>
                <a:ea typeface="ＭＳ Ｐゴシック" charset="0"/>
                <a:cs typeface="MS PGothic" charset="0"/>
              </a:rPr>
              <a:t>towards ~500 s</a:t>
            </a:r>
          </a:p>
          <a:p>
            <a:pPr marL="1047750" lvl="2" indent="-285750" algn="just" defTabSz="914400" eaLnBrk="1" hangingPunct="1">
              <a:lnSpc>
                <a:spcPct val="90000"/>
              </a:lnSpc>
              <a:spcBef>
                <a:spcPts val="600"/>
              </a:spcBef>
              <a:spcAft>
                <a:spcPts val="0"/>
              </a:spcAft>
            </a:pPr>
            <a:r>
              <a:rPr lang="en-GB" dirty="0" smtClean="0">
                <a:latin typeface="Arial" charset="0"/>
                <a:ea typeface="ＭＳ Ｐゴシック" charset="0"/>
                <a:cs typeface="MS PGothic" charset="0"/>
              </a:rPr>
              <a:t>Hybrid: Q ~ 5 (up to 10, if possible) towards ~1000 s</a:t>
            </a:r>
          </a:p>
          <a:p>
            <a:pPr marL="1047750" lvl="2" indent="-285750" algn="just" defTabSz="914400" eaLnBrk="1" hangingPunct="1">
              <a:lnSpc>
                <a:spcPct val="90000"/>
              </a:lnSpc>
              <a:spcBef>
                <a:spcPts val="600"/>
              </a:spcBef>
              <a:spcAft>
                <a:spcPts val="0"/>
              </a:spcAft>
            </a:pPr>
            <a:r>
              <a:rPr lang="en-GB" dirty="0" smtClean="0">
                <a:latin typeface="Arial" charset="0"/>
                <a:ea typeface="ＭＳ Ｐゴシック" charset="0"/>
                <a:cs typeface="MS PGothic" charset="0"/>
              </a:rPr>
              <a:t>Non-inductive: Q ~ 5 towards ~3000 s</a:t>
            </a:r>
          </a:p>
          <a:p>
            <a:pPr marL="668338" lvl="1" indent="-285750" defTabSz="914400" eaLnBrk="1" hangingPunct="1">
              <a:lnSpc>
                <a:spcPct val="90000"/>
              </a:lnSpc>
              <a:spcBef>
                <a:spcPts val="1000"/>
              </a:spcBef>
              <a:spcAft>
                <a:spcPts val="0"/>
              </a:spcAft>
            </a:pPr>
            <a:r>
              <a:rPr lang="en-GB" dirty="0" smtClean="0">
                <a:solidFill>
                  <a:srgbClr val="0000FF"/>
                </a:solidFill>
                <a:latin typeface="Arial" charset="0"/>
                <a:ea typeface="ＭＳ Ｐゴシック" charset="0"/>
                <a:cs typeface="MS PGothic" charset="0"/>
              </a:rPr>
              <a:t>PWI programme: Fuel retention/ removal, material migration,</a:t>
            </a:r>
            <a:br>
              <a:rPr lang="en-GB" dirty="0" smtClean="0">
                <a:solidFill>
                  <a:srgbClr val="0000FF"/>
                </a:solidFill>
                <a:latin typeface="Arial" charset="0"/>
                <a:ea typeface="ＭＳ Ｐゴシック" charset="0"/>
                <a:cs typeface="MS PGothic" charset="0"/>
              </a:rPr>
            </a:br>
            <a:r>
              <a:rPr lang="en-GB" dirty="0" smtClean="0">
                <a:solidFill>
                  <a:srgbClr val="0000FF"/>
                </a:solidFill>
                <a:latin typeface="Arial" charset="0"/>
                <a:ea typeface="ＭＳ Ｐゴシック" charset="0"/>
                <a:cs typeface="MS PGothic" charset="0"/>
              </a:rPr>
              <a:t>		             heat loads/ detachment control</a:t>
            </a:r>
            <a:endParaRPr lang="en-GB" dirty="0">
              <a:solidFill>
                <a:srgbClr val="0000FF"/>
              </a:solidFill>
              <a:latin typeface="Arial" charset="0"/>
              <a:ea typeface="ＭＳ Ｐゴシック" charset="0"/>
              <a:cs typeface="MS PGothic" charset="0"/>
            </a:endParaRPr>
          </a:p>
          <a:p>
            <a:pPr marL="1047750" lvl="2" indent="-285750" algn="just" defTabSz="914400" eaLnBrk="1" hangingPunct="1">
              <a:lnSpc>
                <a:spcPct val="90000"/>
              </a:lnSpc>
              <a:spcBef>
                <a:spcPct val="25000"/>
              </a:spcBef>
              <a:spcAft>
                <a:spcPts val="300"/>
              </a:spcAft>
            </a:pPr>
            <a:endParaRPr lang="en-GB" sz="1600" dirty="0">
              <a:solidFill>
                <a:srgbClr val="333399"/>
              </a:solidFill>
              <a:latin typeface="Arial" charset="0"/>
              <a:ea typeface="ＭＳ Ｐゴシック" charset="0"/>
              <a:cs typeface="MS PGothic" charset="0"/>
            </a:endParaRPr>
          </a:p>
        </p:txBody>
      </p:sp>
      <p:sp>
        <p:nvSpPr>
          <p:cNvPr id="4" name="Rectangle 2"/>
          <p:cNvSpPr>
            <a:spLocks noChangeArrowheads="1"/>
          </p:cNvSpPr>
          <p:nvPr/>
        </p:nvSpPr>
        <p:spPr bwMode="auto">
          <a:xfrm>
            <a:off x="228600" y="-9444"/>
            <a:ext cx="86868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a:solidFill>
                  <a:srgbClr val="333399"/>
                </a:solidFill>
                <a:latin typeface="Arial" charset="0"/>
              </a:rPr>
              <a:t>Research Plan Structure and </a:t>
            </a:r>
            <a:r>
              <a:rPr lang="en-GB" sz="3200" b="1" dirty="0" smtClean="0">
                <a:solidFill>
                  <a:srgbClr val="333399"/>
                </a:solidFill>
                <a:latin typeface="Arial" charset="0"/>
              </a:rPr>
              <a:t>Activities II</a:t>
            </a:r>
            <a:endParaRPr lang="en-US" sz="3200" b="1" dirty="0">
              <a:solidFill>
                <a:srgbClr val="000090"/>
              </a:solidFill>
              <a:latin typeface="Arial" charset="0"/>
            </a:endParaRPr>
          </a:p>
        </p:txBody>
      </p:sp>
    </p:spTree>
    <p:extLst>
      <p:ext uri="{BB962C8B-B14F-4D97-AF65-F5344CB8AC3E}">
        <p14:creationId xmlns:p14="http://schemas.microsoft.com/office/powerpoint/2010/main" val="132106175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66688" y="30163"/>
            <a:ext cx="88106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3200" dirty="0" smtClean="0">
                <a:solidFill>
                  <a:srgbClr val="000090"/>
                </a:solidFill>
                <a:latin typeface="Arial" charset="0"/>
              </a:rPr>
              <a:t>Overview of ITER Experimental Plan</a:t>
            </a:r>
            <a:endParaRPr lang="en-US" sz="3200" b="1" dirty="0">
              <a:solidFill>
                <a:srgbClr val="000090"/>
              </a:solidFill>
              <a:latin typeface="Arial" charset="0"/>
            </a:endParaRPr>
          </a:p>
        </p:txBody>
      </p:sp>
      <p:pic>
        <p:nvPicPr>
          <p:cNvPr id="11" name="Picture 10"/>
          <p:cNvPicPr>
            <a:picLocks noChangeAspect="1"/>
          </p:cNvPicPr>
          <p:nvPr/>
        </p:nvPicPr>
        <p:blipFill>
          <a:blip r:embed="rId2"/>
          <a:stretch>
            <a:fillRect/>
          </a:stretch>
        </p:blipFill>
        <p:spPr>
          <a:xfrm>
            <a:off x="40620" y="644372"/>
            <a:ext cx="9062761" cy="5600644"/>
          </a:xfrm>
          <a:prstGeom prst="rect">
            <a:avLst/>
          </a:prstGeom>
        </p:spPr>
      </p:pic>
      <p:sp>
        <p:nvSpPr>
          <p:cNvPr id="2" name="TextBox 1"/>
          <p:cNvSpPr txBox="1"/>
          <p:nvPr/>
        </p:nvSpPr>
        <p:spPr>
          <a:xfrm>
            <a:off x="3873871" y="2252078"/>
            <a:ext cx="720080" cy="246221"/>
          </a:xfrm>
          <a:prstGeom prst="rect">
            <a:avLst/>
          </a:prstGeom>
          <a:noFill/>
        </p:spPr>
        <p:txBody>
          <a:bodyPr wrap="square" rtlCol="0">
            <a:spAutoFit/>
          </a:bodyPr>
          <a:lstStyle/>
          <a:p>
            <a:pPr algn="ctr"/>
            <a:r>
              <a:rPr lang="en-US" sz="1000" dirty="0">
                <a:solidFill>
                  <a:schemeClr val="bg1"/>
                </a:solidFill>
                <a:latin typeface="Arial"/>
                <a:cs typeface="Arial"/>
              </a:rPr>
              <a:t>PFPO</a:t>
            </a:r>
            <a:r>
              <a:rPr lang="en-US" sz="1000" dirty="0" smtClean="0">
                <a:solidFill>
                  <a:schemeClr val="bg1"/>
                </a:solidFill>
                <a:latin typeface="Arial"/>
                <a:cs typeface="Arial"/>
              </a:rPr>
              <a:t>-</a:t>
            </a:r>
            <a:r>
              <a:rPr lang="en-US" sz="1000" dirty="0">
                <a:solidFill>
                  <a:schemeClr val="bg1"/>
                </a:solidFill>
                <a:latin typeface="Arial"/>
                <a:cs typeface="Arial"/>
              </a:rPr>
              <a:t>1</a:t>
            </a:r>
          </a:p>
        </p:txBody>
      </p:sp>
      <p:sp>
        <p:nvSpPr>
          <p:cNvPr id="5" name="TextBox 4"/>
          <p:cNvSpPr txBox="1"/>
          <p:nvPr/>
        </p:nvSpPr>
        <p:spPr>
          <a:xfrm>
            <a:off x="5334371" y="2988678"/>
            <a:ext cx="720080" cy="246221"/>
          </a:xfrm>
          <a:prstGeom prst="rect">
            <a:avLst/>
          </a:prstGeom>
          <a:noFill/>
        </p:spPr>
        <p:txBody>
          <a:bodyPr wrap="square" rtlCol="0">
            <a:spAutoFit/>
          </a:bodyPr>
          <a:lstStyle/>
          <a:p>
            <a:pPr algn="ctr"/>
            <a:r>
              <a:rPr lang="en-US" sz="1000" dirty="0">
                <a:solidFill>
                  <a:schemeClr val="bg1"/>
                </a:solidFill>
                <a:latin typeface="Arial"/>
                <a:cs typeface="Arial"/>
              </a:rPr>
              <a:t>PFPO</a:t>
            </a:r>
            <a:r>
              <a:rPr lang="en-US" sz="1000" dirty="0" smtClean="0">
                <a:solidFill>
                  <a:schemeClr val="bg1"/>
                </a:solidFill>
                <a:latin typeface="Arial"/>
                <a:cs typeface="Arial"/>
              </a:rPr>
              <a:t>-2</a:t>
            </a:r>
            <a:endParaRPr lang="en-US" sz="1000" dirty="0">
              <a:solidFill>
                <a:schemeClr val="bg1"/>
              </a:solidFill>
              <a:latin typeface="Arial"/>
              <a:cs typeface="Arial"/>
            </a:endParaRPr>
          </a:p>
        </p:txBody>
      </p:sp>
      <p:sp>
        <p:nvSpPr>
          <p:cNvPr id="6" name="TextBox 5"/>
          <p:cNvSpPr txBox="1"/>
          <p:nvPr/>
        </p:nvSpPr>
        <p:spPr>
          <a:xfrm>
            <a:off x="6728048" y="4633328"/>
            <a:ext cx="551952" cy="246221"/>
          </a:xfrm>
          <a:prstGeom prst="rect">
            <a:avLst/>
          </a:prstGeom>
          <a:noFill/>
        </p:spPr>
        <p:txBody>
          <a:bodyPr wrap="square" rtlCol="0">
            <a:spAutoFit/>
          </a:bodyPr>
          <a:lstStyle/>
          <a:p>
            <a:pPr algn="ctr"/>
            <a:r>
              <a:rPr lang="en-US" sz="1000" dirty="0" smtClean="0">
                <a:solidFill>
                  <a:schemeClr val="bg1"/>
                </a:solidFill>
                <a:latin typeface="Arial"/>
                <a:cs typeface="Arial"/>
              </a:rPr>
              <a:t>FPO-</a:t>
            </a:r>
            <a:r>
              <a:rPr lang="en-US" sz="1000" dirty="0">
                <a:solidFill>
                  <a:schemeClr val="bg1"/>
                </a:solidFill>
                <a:latin typeface="Arial"/>
                <a:cs typeface="Arial"/>
              </a:rPr>
              <a:t>1</a:t>
            </a:r>
          </a:p>
        </p:txBody>
      </p:sp>
      <p:sp>
        <p:nvSpPr>
          <p:cNvPr id="8" name="TextBox 7"/>
          <p:cNvSpPr txBox="1"/>
          <p:nvPr/>
        </p:nvSpPr>
        <p:spPr>
          <a:xfrm>
            <a:off x="6728048" y="5166728"/>
            <a:ext cx="551952" cy="246221"/>
          </a:xfrm>
          <a:prstGeom prst="rect">
            <a:avLst/>
          </a:prstGeom>
          <a:noFill/>
        </p:spPr>
        <p:txBody>
          <a:bodyPr wrap="square" rtlCol="0">
            <a:spAutoFit/>
          </a:bodyPr>
          <a:lstStyle/>
          <a:p>
            <a:pPr algn="ctr"/>
            <a:r>
              <a:rPr lang="en-US" sz="1000" dirty="0" smtClean="0">
                <a:solidFill>
                  <a:schemeClr val="bg1"/>
                </a:solidFill>
                <a:latin typeface="Arial"/>
                <a:cs typeface="Arial"/>
              </a:rPr>
              <a:t>FPO-</a:t>
            </a:r>
            <a:r>
              <a:rPr lang="en-US" sz="1000" dirty="0">
                <a:solidFill>
                  <a:schemeClr val="bg1"/>
                </a:solidFill>
                <a:latin typeface="Arial"/>
                <a:cs typeface="Arial"/>
              </a:rPr>
              <a:t>1</a:t>
            </a:r>
          </a:p>
        </p:txBody>
      </p:sp>
      <p:sp>
        <p:nvSpPr>
          <p:cNvPr id="10" name="TextBox 9"/>
          <p:cNvSpPr txBox="1"/>
          <p:nvPr/>
        </p:nvSpPr>
        <p:spPr>
          <a:xfrm>
            <a:off x="7477348" y="5166728"/>
            <a:ext cx="551952" cy="246221"/>
          </a:xfrm>
          <a:prstGeom prst="rect">
            <a:avLst/>
          </a:prstGeom>
          <a:noFill/>
        </p:spPr>
        <p:txBody>
          <a:bodyPr wrap="square" rtlCol="0">
            <a:spAutoFit/>
          </a:bodyPr>
          <a:lstStyle/>
          <a:p>
            <a:pPr algn="ctr"/>
            <a:r>
              <a:rPr lang="en-US" sz="1000" dirty="0" smtClean="0">
                <a:solidFill>
                  <a:schemeClr val="bg1"/>
                </a:solidFill>
                <a:latin typeface="Arial"/>
                <a:cs typeface="Arial"/>
              </a:rPr>
              <a:t>FPO-</a:t>
            </a:r>
            <a:r>
              <a:rPr lang="en-US" sz="1000" dirty="0">
                <a:solidFill>
                  <a:schemeClr val="bg1"/>
                </a:solidFill>
                <a:latin typeface="Arial"/>
                <a:cs typeface="Arial"/>
              </a:rPr>
              <a:t>2</a:t>
            </a:r>
          </a:p>
        </p:txBody>
      </p:sp>
      <p:sp>
        <p:nvSpPr>
          <p:cNvPr id="12" name="TextBox 11"/>
          <p:cNvSpPr txBox="1"/>
          <p:nvPr/>
        </p:nvSpPr>
        <p:spPr>
          <a:xfrm>
            <a:off x="8283798" y="5166728"/>
            <a:ext cx="551952" cy="246221"/>
          </a:xfrm>
          <a:prstGeom prst="rect">
            <a:avLst/>
          </a:prstGeom>
          <a:noFill/>
        </p:spPr>
        <p:txBody>
          <a:bodyPr wrap="square" rtlCol="0">
            <a:spAutoFit/>
          </a:bodyPr>
          <a:lstStyle/>
          <a:p>
            <a:pPr algn="ctr"/>
            <a:r>
              <a:rPr lang="en-US" sz="1000" dirty="0" smtClean="0">
                <a:solidFill>
                  <a:schemeClr val="bg1"/>
                </a:solidFill>
                <a:latin typeface="Arial"/>
                <a:cs typeface="Arial"/>
              </a:rPr>
              <a:t>FPO-3</a:t>
            </a:r>
            <a:endParaRPr lang="en-US" sz="1000" dirty="0">
              <a:solidFill>
                <a:schemeClr val="bg1"/>
              </a:solidFill>
              <a:latin typeface="Arial"/>
              <a:cs typeface="Arial"/>
            </a:endParaRPr>
          </a:p>
        </p:txBody>
      </p:sp>
    </p:spTree>
    <p:extLst>
      <p:ext uri="{BB962C8B-B14F-4D97-AF65-F5344CB8AC3E}">
        <p14:creationId xmlns:p14="http://schemas.microsoft.com/office/powerpoint/2010/main" val="895469708"/>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379286544"/>
              </p:ext>
            </p:extLst>
          </p:nvPr>
        </p:nvGraphicFramePr>
        <p:xfrm>
          <a:off x="-573" y="3154080"/>
          <a:ext cx="9145146" cy="2778505"/>
        </p:xfrm>
        <a:graphic>
          <a:graphicData uri="http://schemas.openxmlformats.org/presentationml/2006/ole">
            <mc:AlternateContent xmlns:mc="http://schemas.openxmlformats.org/markup-compatibility/2006">
              <mc:Choice xmlns:v="urn:schemas-microsoft-com:vml" Requires="v">
                <p:oleObj spid="_x0000_s161863" name="Document" r:id="rId4" imgW="6311900" imgH="1917700" progId="Word.Document.12">
                  <p:embed/>
                </p:oleObj>
              </mc:Choice>
              <mc:Fallback>
                <p:oleObj name="Document" r:id="rId4" imgW="6311900" imgH="1917700" progId="Word.Document.12">
                  <p:embed/>
                  <p:pic>
                    <p:nvPicPr>
                      <p:cNvPr id="0" name=""/>
                      <p:cNvPicPr/>
                      <p:nvPr/>
                    </p:nvPicPr>
                    <p:blipFill>
                      <a:blip r:embed="rId5"/>
                      <a:stretch>
                        <a:fillRect/>
                      </a:stretch>
                    </p:blipFill>
                    <p:spPr>
                      <a:xfrm>
                        <a:off x="-573" y="3154080"/>
                        <a:ext cx="9145146" cy="2778505"/>
                      </a:xfrm>
                      <a:prstGeom prst="rect">
                        <a:avLst/>
                      </a:prstGeom>
                    </p:spPr>
                  </p:pic>
                </p:oleObj>
              </mc:Fallback>
            </mc:AlternateContent>
          </a:graphicData>
        </a:graphic>
      </p:graphicFrame>
      <p:sp>
        <p:nvSpPr>
          <p:cNvPr id="16386" name="Rectangle 3"/>
          <p:cNvSpPr>
            <a:spLocks noGrp="1" noChangeArrowheads="1"/>
          </p:cNvSpPr>
          <p:nvPr>
            <p:ph type="body" idx="1"/>
          </p:nvPr>
        </p:nvSpPr>
        <p:spPr>
          <a:xfrm>
            <a:off x="107727" y="688302"/>
            <a:ext cx="8928546" cy="4991663"/>
          </a:xfrm>
        </p:spPr>
        <p:txBody>
          <a:bodyPr/>
          <a:lstStyle/>
          <a:p>
            <a:pPr marL="190500" indent="-190500" defTabSz="914400" eaLnBrk="1" hangingPunct="1">
              <a:lnSpc>
                <a:spcPct val="90000"/>
              </a:lnSpc>
              <a:spcBef>
                <a:spcPct val="75000"/>
              </a:spcBef>
            </a:pPr>
            <a:r>
              <a:rPr lang="en-GB" b="1" dirty="0">
                <a:solidFill>
                  <a:srgbClr val="000090"/>
                </a:solidFill>
                <a:latin typeface="Arial" charset="0"/>
                <a:ea typeface="MS PGothic" charset="0"/>
              </a:rPr>
              <a:t>Two-shift operation:</a:t>
            </a:r>
            <a:endParaRPr lang="en-GB" dirty="0">
              <a:solidFill>
                <a:srgbClr val="000090"/>
              </a:solidFill>
              <a:latin typeface="Arial" charset="0"/>
              <a:ea typeface="MS PGothic" charset="0"/>
            </a:endParaRPr>
          </a:p>
          <a:p>
            <a:pPr marL="668338" lvl="1" indent="-285750" defTabSz="914400" eaLnBrk="1" hangingPunct="1">
              <a:lnSpc>
                <a:spcPct val="90000"/>
              </a:lnSpc>
              <a:spcBef>
                <a:spcPct val="25000"/>
              </a:spcBef>
            </a:pPr>
            <a:r>
              <a:rPr lang="en-GB" dirty="0" smtClean="0">
                <a:solidFill>
                  <a:srgbClr val="0000FF"/>
                </a:solidFill>
                <a:latin typeface="Arial" charset="0"/>
                <a:ea typeface="MS PGothic" charset="0"/>
              </a:rPr>
              <a:t>two </a:t>
            </a:r>
            <a:r>
              <a:rPr lang="en-GB" dirty="0">
                <a:solidFill>
                  <a:srgbClr val="0000FF"/>
                </a:solidFill>
                <a:latin typeface="Arial" charset="0"/>
                <a:ea typeface="MS PGothic" charset="0"/>
              </a:rPr>
              <a:t>week experimental cycle: 12 days experiments/ 2 days </a:t>
            </a:r>
            <a:r>
              <a:rPr lang="en-GB" dirty="0" smtClean="0">
                <a:solidFill>
                  <a:srgbClr val="0000FF"/>
                </a:solidFill>
                <a:latin typeface="Arial" charset="0"/>
                <a:ea typeface="MS PGothic" charset="0"/>
              </a:rPr>
              <a:t>maintenance</a:t>
            </a:r>
          </a:p>
          <a:p>
            <a:pPr marL="668338" lvl="1" indent="-285750" defTabSz="914400" eaLnBrk="1" hangingPunct="1">
              <a:lnSpc>
                <a:spcPct val="90000"/>
              </a:lnSpc>
              <a:spcBef>
                <a:spcPct val="25000"/>
              </a:spcBef>
            </a:pPr>
            <a:r>
              <a:rPr lang="en-GB" dirty="0" smtClean="0">
                <a:solidFill>
                  <a:srgbClr val="0000FF"/>
                </a:solidFill>
                <a:latin typeface="Arial" charset="0"/>
                <a:ea typeface="MS PGothic" charset="0"/>
              </a:rPr>
              <a:t>(Nominal) two year experimental campaign cycle </a:t>
            </a:r>
            <a:r>
              <a:rPr lang="en-GB" dirty="0">
                <a:solidFill>
                  <a:srgbClr val="0000FF"/>
                </a:solidFill>
                <a:latin typeface="Arial" charset="0"/>
                <a:ea typeface="MS PGothic" charset="0"/>
                <a:sym typeface="Symbol" charset="0"/>
              </a:rPr>
              <a:t></a:t>
            </a:r>
            <a:r>
              <a:rPr lang="en-GB" dirty="0">
                <a:solidFill>
                  <a:srgbClr val="0000FF"/>
                </a:solidFill>
                <a:latin typeface="Arial" charset="0"/>
                <a:ea typeface="MS PGothic" charset="0"/>
              </a:rPr>
              <a:t> </a:t>
            </a:r>
            <a:r>
              <a:rPr lang="en-GB" dirty="0">
                <a:solidFill>
                  <a:srgbClr val="FF0000"/>
                </a:solidFill>
                <a:latin typeface="Arial" charset="0"/>
                <a:ea typeface="MS PGothic" charset="0"/>
              </a:rPr>
              <a:t>~ </a:t>
            </a:r>
            <a:r>
              <a:rPr lang="en-GB" dirty="0" smtClean="0">
                <a:solidFill>
                  <a:srgbClr val="FF0000"/>
                </a:solidFill>
                <a:latin typeface="Arial" charset="0"/>
                <a:ea typeface="MS PGothic" charset="0"/>
              </a:rPr>
              <a:t>415 days of experiments </a:t>
            </a:r>
            <a:endParaRPr lang="en-GB" dirty="0">
              <a:solidFill>
                <a:srgbClr val="FF0000"/>
              </a:solidFill>
              <a:latin typeface="Arial" charset="0"/>
              <a:ea typeface="MS PGothic" charset="0"/>
            </a:endParaRPr>
          </a:p>
          <a:p>
            <a:pPr marL="668338" lvl="1" indent="-285750" defTabSz="914400" eaLnBrk="1" hangingPunct="1">
              <a:lnSpc>
                <a:spcPct val="90000"/>
              </a:lnSpc>
              <a:spcBef>
                <a:spcPct val="25000"/>
              </a:spcBef>
            </a:pPr>
            <a:r>
              <a:rPr lang="en-GB" dirty="0" smtClean="0">
                <a:solidFill>
                  <a:srgbClr val="0000FF"/>
                </a:solidFill>
                <a:latin typeface="Arial" charset="0"/>
                <a:ea typeface="MS PGothic" charset="0"/>
              </a:rPr>
              <a:t>incorporating RAMI analysis for Availability and conservative approach to disruption mitigation/recovery </a:t>
            </a:r>
            <a:r>
              <a:rPr lang="en-GB" dirty="0">
                <a:solidFill>
                  <a:srgbClr val="FF0000"/>
                </a:solidFill>
                <a:latin typeface="Arial" charset="0"/>
                <a:ea typeface="MS PGothic" charset="0"/>
                <a:sym typeface="Symbol" charset="0"/>
              </a:rPr>
              <a:t></a:t>
            </a:r>
            <a:r>
              <a:rPr lang="en-GB" dirty="0">
                <a:solidFill>
                  <a:srgbClr val="FF0000"/>
                </a:solidFill>
                <a:latin typeface="Arial" charset="0"/>
                <a:ea typeface="MS PGothic" charset="0"/>
              </a:rPr>
              <a:t> ~ 13 pulses/ day in 2 shift </a:t>
            </a:r>
            <a:r>
              <a:rPr lang="en-GB" dirty="0" smtClean="0">
                <a:solidFill>
                  <a:srgbClr val="FF0000"/>
                </a:solidFill>
                <a:latin typeface="Arial" charset="0"/>
                <a:ea typeface="MS PGothic" charset="0"/>
              </a:rPr>
              <a:t>operation</a:t>
            </a:r>
          </a:p>
          <a:p>
            <a:pPr marL="668338" lvl="1" indent="-285750" defTabSz="914400" eaLnBrk="1" hangingPunct="1">
              <a:lnSpc>
                <a:spcPct val="90000"/>
              </a:lnSpc>
              <a:spcBef>
                <a:spcPct val="25000"/>
              </a:spcBef>
            </a:pPr>
            <a:endParaRPr lang="en-GB" dirty="0">
              <a:solidFill>
                <a:srgbClr val="FF0000"/>
              </a:solidFill>
              <a:latin typeface="Arial" charset="0"/>
              <a:ea typeface="MS PGothic" charset="0"/>
            </a:endParaRPr>
          </a:p>
          <a:p>
            <a:pPr marL="668338" lvl="1" indent="-285750" defTabSz="914400" eaLnBrk="1" hangingPunct="1">
              <a:lnSpc>
                <a:spcPct val="90000"/>
              </a:lnSpc>
              <a:spcBef>
                <a:spcPct val="25000"/>
              </a:spcBef>
            </a:pPr>
            <a:endParaRPr lang="en-GB" dirty="0" smtClean="0">
              <a:solidFill>
                <a:srgbClr val="FF0000"/>
              </a:solidFill>
              <a:latin typeface="Arial" charset="0"/>
              <a:ea typeface="MS PGothic" charset="0"/>
            </a:endParaRPr>
          </a:p>
          <a:p>
            <a:pPr marL="668338" lvl="1" indent="-285750" defTabSz="914400" eaLnBrk="1" hangingPunct="1">
              <a:lnSpc>
                <a:spcPct val="90000"/>
              </a:lnSpc>
              <a:spcBef>
                <a:spcPct val="25000"/>
              </a:spcBef>
            </a:pPr>
            <a:endParaRPr lang="en-GB" dirty="0">
              <a:solidFill>
                <a:srgbClr val="FF0000"/>
              </a:solidFill>
              <a:latin typeface="Arial" charset="0"/>
              <a:ea typeface="MS PGothic" charset="0"/>
            </a:endParaRPr>
          </a:p>
          <a:p>
            <a:pPr marL="668338" lvl="1" indent="-285750" defTabSz="914400" eaLnBrk="1" hangingPunct="1">
              <a:lnSpc>
                <a:spcPct val="90000"/>
              </a:lnSpc>
              <a:spcBef>
                <a:spcPct val="25000"/>
              </a:spcBef>
            </a:pPr>
            <a:endParaRPr lang="en-GB" dirty="0" smtClean="0">
              <a:solidFill>
                <a:srgbClr val="FF0000"/>
              </a:solidFill>
              <a:latin typeface="Arial" charset="0"/>
              <a:ea typeface="MS PGothic" charset="0"/>
            </a:endParaRPr>
          </a:p>
          <a:p>
            <a:pPr marL="668338" lvl="1" indent="-285750" defTabSz="914400" eaLnBrk="1" hangingPunct="1">
              <a:lnSpc>
                <a:spcPct val="90000"/>
              </a:lnSpc>
              <a:spcBef>
                <a:spcPct val="25000"/>
              </a:spcBef>
            </a:pPr>
            <a:endParaRPr lang="en-GB" dirty="0">
              <a:solidFill>
                <a:srgbClr val="FF0000"/>
              </a:solidFill>
              <a:latin typeface="Arial" charset="0"/>
              <a:ea typeface="MS PGothic" charset="0"/>
            </a:endParaRPr>
          </a:p>
          <a:p>
            <a:pPr marL="668338" lvl="1" indent="-285750" defTabSz="914400" eaLnBrk="1" hangingPunct="1">
              <a:lnSpc>
                <a:spcPct val="90000"/>
              </a:lnSpc>
              <a:spcBef>
                <a:spcPct val="25000"/>
              </a:spcBef>
            </a:pPr>
            <a:endParaRPr lang="en-GB" dirty="0" smtClean="0">
              <a:solidFill>
                <a:srgbClr val="FF0000"/>
              </a:solidFill>
              <a:latin typeface="Arial" charset="0"/>
              <a:ea typeface="MS PGothic" charset="0"/>
            </a:endParaRPr>
          </a:p>
          <a:p>
            <a:pPr marL="668338" lvl="1" indent="-285750" defTabSz="914400" eaLnBrk="1" hangingPunct="1">
              <a:lnSpc>
                <a:spcPct val="90000"/>
              </a:lnSpc>
              <a:spcBef>
                <a:spcPct val="25000"/>
              </a:spcBef>
            </a:pPr>
            <a:endParaRPr lang="en-GB" dirty="0">
              <a:solidFill>
                <a:srgbClr val="FF0000"/>
              </a:solidFill>
              <a:latin typeface="Arial" charset="0"/>
              <a:ea typeface="MS PGothic" charset="0"/>
            </a:endParaRPr>
          </a:p>
          <a:p>
            <a:pPr marL="668338" lvl="1" indent="-285750" defTabSz="914400" eaLnBrk="1" hangingPunct="1">
              <a:lnSpc>
                <a:spcPct val="90000"/>
              </a:lnSpc>
              <a:spcBef>
                <a:spcPct val="25000"/>
              </a:spcBef>
            </a:pPr>
            <a:endParaRPr lang="en-GB" dirty="0" smtClean="0">
              <a:solidFill>
                <a:srgbClr val="FF0000"/>
              </a:solidFill>
              <a:latin typeface="Arial" charset="0"/>
              <a:ea typeface="MS PGothic" charset="0"/>
            </a:endParaRPr>
          </a:p>
          <a:p>
            <a:pPr marL="668338" lvl="1" indent="-285750" defTabSz="914400" eaLnBrk="1" hangingPunct="1">
              <a:lnSpc>
                <a:spcPct val="90000"/>
              </a:lnSpc>
              <a:spcBef>
                <a:spcPct val="25000"/>
              </a:spcBef>
            </a:pPr>
            <a:r>
              <a:rPr lang="en-GB" dirty="0" smtClean="0">
                <a:solidFill>
                  <a:srgbClr val="0000FF"/>
                </a:solidFill>
                <a:latin typeface="Arial" charset="0"/>
                <a:ea typeface="MS PGothic" charset="0"/>
              </a:rPr>
              <a:t>New IRP analysis is consistent with Staged Approach</a:t>
            </a:r>
            <a:endParaRPr lang="en-GB" dirty="0">
              <a:solidFill>
                <a:srgbClr val="0000FF"/>
              </a:solidFill>
              <a:latin typeface="Arial" charset="0"/>
              <a:ea typeface="MS PGothic" charset="0"/>
            </a:endParaRPr>
          </a:p>
        </p:txBody>
      </p:sp>
      <p:sp>
        <p:nvSpPr>
          <p:cNvPr id="8" name="Rectangle 2"/>
          <p:cNvSpPr>
            <a:spLocks noChangeArrowheads="1"/>
          </p:cNvSpPr>
          <p:nvPr/>
        </p:nvSpPr>
        <p:spPr bwMode="auto">
          <a:xfrm>
            <a:off x="0" y="-38751"/>
            <a:ext cx="91440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a:solidFill>
                  <a:srgbClr val="333399"/>
                </a:solidFill>
                <a:latin typeface="Arial" charset="0"/>
              </a:rPr>
              <a:t>Estimate of Available Experimental Time</a:t>
            </a:r>
          </a:p>
        </p:txBody>
      </p:sp>
    </p:spTree>
    <p:extLst>
      <p:ext uri="{BB962C8B-B14F-4D97-AF65-F5344CB8AC3E}">
        <p14:creationId xmlns:p14="http://schemas.microsoft.com/office/powerpoint/2010/main" val="337563547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28600" y="2756926"/>
            <a:ext cx="8686800" cy="134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4000" b="1" dirty="0" smtClean="0">
                <a:solidFill>
                  <a:srgbClr val="333399"/>
                </a:solidFill>
                <a:latin typeface="Arial" charset="0"/>
              </a:rPr>
              <a:t>ITER Research Plan:</a:t>
            </a:r>
          </a:p>
          <a:p>
            <a:pPr algn="ctr">
              <a:defRPr/>
            </a:pPr>
            <a:r>
              <a:rPr lang="en-GB" sz="4000" b="1" dirty="0" smtClean="0">
                <a:solidFill>
                  <a:srgbClr val="333399"/>
                </a:solidFill>
                <a:latin typeface="Arial" charset="0"/>
              </a:rPr>
              <a:t>Experimental Programme</a:t>
            </a:r>
            <a:endParaRPr lang="en-US" sz="4000" b="1" dirty="0">
              <a:solidFill>
                <a:srgbClr val="000090"/>
              </a:solidFill>
              <a:latin typeface="Arial" charset="0"/>
            </a:endParaRPr>
          </a:p>
        </p:txBody>
      </p:sp>
    </p:spTree>
    <p:extLst>
      <p:ext uri="{BB962C8B-B14F-4D97-AF65-F5344CB8AC3E}">
        <p14:creationId xmlns:p14="http://schemas.microsoft.com/office/powerpoint/2010/main" val="372068600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82137039"/>
              </p:ext>
            </p:extLst>
          </p:nvPr>
        </p:nvGraphicFramePr>
        <p:xfrm>
          <a:off x="38100" y="1916832"/>
          <a:ext cx="9067800" cy="3746500"/>
        </p:xfrm>
        <a:graphic>
          <a:graphicData uri="http://schemas.openxmlformats.org/presentationml/2006/ole">
            <mc:AlternateContent xmlns:mc="http://schemas.openxmlformats.org/markup-compatibility/2006">
              <mc:Choice xmlns:v="urn:schemas-microsoft-com:vml" Requires="v">
                <p:oleObj spid="_x0000_s1730" name="Document" r:id="rId4" imgW="9067800" imgH="3746500" progId="Word.Document.12">
                  <p:embed/>
                </p:oleObj>
              </mc:Choice>
              <mc:Fallback>
                <p:oleObj name="Document" r:id="rId4" imgW="9067800" imgH="3746500" progId="Word.Document.12">
                  <p:embed/>
                  <p:pic>
                    <p:nvPicPr>
                      <p:cNvPr id="0" name=""/>
                      <p:cNvPicPr/>
                      <p:nvPr/>
                    </p:nvPicPr>
                    <p:blipFill>
                      <a:blip r:embed="rId5"/>
                      <a:stretch>
                        <a:fillRect/>
                      </a:stretch>
                    </p:blipFill>
                    <p:spPr>
                      <a:xfrm>
                        <a:off x="38100" y="1916832"/>
                        <a:ext cx="9067800" cy="3746500"/>
                      </a:xfrm>
                      <a:prstGeom prst="rect">
                        <a:avLst/>
                      </a:prstGeom>
                    </p:spPr>
                  </p:pic>
                </p:oleObj>
              </mc:Fallback>
            </mc:AlternateContent>
          </a:graphicData>
        </a:graphic>
      </p:graphicFrame>
      <p:sp>
        <p:nvSpPr>
          <p:cNvPr id="424962" name="Rectangle 2"/>
          <p:cNvSpPr>
            <a:spLocks noChangeArrowheads="1"/>
          </p:cNvSpPr>
          <p:nvPr/>
        </p:nvSpPr>
        <p:spPr bwMode="auto">
          <a:xfrm>
            <a:off x="0" y="0"/>
            <a:ext cx="9144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GB" sz="3200" dirty="0">
                <a:solidFill>
                  <a:srgbClr val="000090"/>
                </a:solidFill>
                <a:latin typeface="Arial" charset="0"/>
              </a:rPr>
              <a:t>ITER </a:t>
            </a:r>
            <a:r>
              <a:rPr lang="en-GB" sz="3200" dirty="0" smtClean="0">
                <a:solidFill>
                  <a:srgbClr val="000090"/>
                </a:solidFill>
                <a:latin typeface="Arial" charset="0"/>
              </a:rPr>
              <a:t>reference plasma scenarios</a:t>
            </a:r>
            <a:endParaRPr lang="en-GB" sz="3200" dirty="0">
              <a:solidFill>
                <a:srgbClr val="000090"/>
              </a:solidFill>
              <a:latin typeface="Arial" charset="0"/>
            </a:endParaRPr>
          </a:p>
        </p:txBody>
      </p:sp>
      <p:sp>
        <p:nvSpPr>
          <p:cNvPr id="424963" name="Text Box 3"/>
          <p:cNvSpPr txBox="1">
            <a:spLocks noChangeArrowheads="1"/>
          </p:cNvSpPr>
          <p:nvPr/>
        </p:nvSpPr>
        <p:spPr bwMode="auto">
          <a:xfrm>
            <a:off x="395536" y="908720"/>
            <a:ext cx="8353425"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sz="2400">
                <a:solidFill>
                  <a:schemeClr val="tx1"/>
                </a:solidFill>
                <a:latin typeface="Arial" charset="0"/>
                <a:ea typeface="ＭＳ Ｐゴシック" charset="0"/>
              </a:defRPr>
            </a:lvl1pPr>
            <a:lvl2pPr marL="825500" indent="-342900">
              <a:defRPr sz="2400">
                <a:solidFill>
                  <a:schemeClr val="tx1"/>
                </a:solidFill>
                <a:latin typeface="Arial" charset="0"/>
                <a:ea typeface="ＭＳ Ｐゴシック" charset="0"/>
              </a:defRPr>
            </a:lvl2pPr>
            <a:lvl3pPr marL="1790700" indent="-457200">
              <a:defRPr sz="2400">
                <a:solidFill>
                  <a:schemeClr val="tx1"/>
                </a:solidFill>
                <a:latin typeface="Arial" charset="0"/>
                <a:ea typeface="ＭＳ Ｐゴシック" charset="0"/>
              </a:defRPr>
            </a:lvl3pPr>
            <a:lvl4pPr marL="2438400" indent="-457200">
              <a:defRPr sz="2400">
                <a:solidFill>
                  <a:schemeClr val="tx1"/>
                </a:solidFill>
                <a:latin typeface="Arial" charset="0"/>
                <a:ea typeface="ＭＳ Ｐゴシック" charset="0"/>
              </a:defRPr>
            </a:lvl4pPr>
            <a:lvl5pPr marL="3086100" indent="-457200">
              <a:defRPr sz="2400">
                <a:solidFill>
                  <a:schemeClr val="tx1"/>
                </a:solidFill>
                <a:latin typeface="Arial" charset="0"/>
                <a:ea typeface="ＭＳ Ｐゴシック" charset="0"/>
              </a:defRPr>
            </a:lvl5pPr>
            <a:lvl6pPr marL="3543300" indent="-457200" eaLnBrk="0" fontAlgn="base" hangingPunct="0">
              <a:spcBef>
                <a:spcPct val="0"/>
              </a:spcBef>
              <a:spcAft>
                <a:spcPct val="0"/>
              </a:spcAft>
              <a:defRPr sz="2400">
                <a:solidFill>
                  <a:schemeClr val="tx1"/>
                </a:solidFill>
                <a:latin typeface="Arial" charset="0"/>
                <a:ea typeface="ＭＳ Ｐゴシック" charset="0"/>
              </a:defRPr>
            </a:lvl6pPr>
            <a:lvl7pPr marL="4000500" indent="-457200" eaLnBrk="0" fontAlgn="base" hangingPunct="0">
              <a:spcBef>
                <a:spcPct val="0"/>
              </a:spcBef>
              <a:spcAft>
                <a:spcPct val="0"/>
              </a:spcAft>
              <a:defRPr sz="2400">
                <a:solidFill>
                  <a:schemeClr val="tx1"/>
                </a:solidFill>
                <a:latin typeface="Arial" charset="0"/>
                <a:ea typeface="ＭＳ Ｐゴシック" charset="0"/>
              </a:defRPr>
            </a:lvl7pPr>
            <a:lvl8pPr marL="4457700" indent="-457200" eaLnBrk="0" fontAlgn="base" hangingPunct="0">
              <a:spcBef>
                <a:spcPct val="0"/>
              </a:spcBef>
              <a:spcAft>
                <a:spcPct val="0"/>
              </a:spcAft>
              <a:defRPr sz="2400">
                <a:solidFill>
                  <a:schemeClr val="tx1"/>
                </a:solidFill>
                <a:latin typeface="Arial" charset="0"/>
                <a:ea typeface="ＭＳ Ｐゴシック" charset="0"/>
              </a:defRPr>
            </a:lvl8pPr>
            <a:lvl9pPr marL="4914900" indent="-4572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spcAft>
                <a:spcPct val="30000"/>
              </a:spcAft>
              <a:buFont typeface="Times" charset="0"/>
              <a:buChar char="•"/>
              <a:defRPr/>
            </a:pPr>
            <a:r>
              <a:rPr lang="en-GB" sz="2000" dirty="0" smtClean="0">
                <a:solidFill>
                  <a:srgbClr val="000090"/>
                </a:solidFill>
              </a:rPr>
              <a:t>The set of DT reference scenarios in ITER is specified via illustrative cases in the </a:t>
            </a:r>
            <a:r>
              <a:rPr lang="en-GB" sz="2000" i="1" dirty="0" smtClean="0">
                <a:solidFill>
                  <a:srgbClr val="FF0000"/>
                </a:solidFill>
              </a:rPr>
              <a:t>Project Requirements</a:t>
            </a:r>
            <a:r>
              <a:rPr lang="en-GB" sz="2000" dirty="0" smtClean="0"/>
              <a:t>:</a:t>
            </a:r>
            <a:endParaRPr lang="en-GB" sz="2000" dirty="0" smtClean="0">
              <a:solidFill>
                <a:srgbClr val="FF0000"/>
              </a:solidFill>
            </a:endParaRPr>
          </a:p>
          <a:p>
            <a:pPr marL="0" indent="0" eaLnBrk="1" hangingPunct="1">
              <a:spcBef>
                <a:spcPts val="0"/>
              </a:spcBef>
              <a:tabLst>
                <a:tab pos="360363" algn="l"/>
              </a:tabLst>
              <a:defRPr/>
            </a:pPr>
            <a:r>
              <a:rPr lang="en-GB" sz="2000" dirty="0" smtClean="0">
                <a:solidFill>
                  <a:srgbClr val="FF0000"/>
                </a:solidFill>
              </a:rPr>
              <a:t>			</a:t>
            </a:r>
            <a:r>
              <a:rPr lang="en-GB" sz="2000" dirty="0" smtClean="0">
                <a:solidFill>
                  <a:srgbClr val="FF0000"/>
                </a:solidFill>
                <a:sym typeface="Symbol" charset="0"/>
              </a:rPr>
              <a:t></a:t>
            </a:r>
            <a:r>
              <a:rPr lang="en-GB" sz="2000" b="0" dirty="0" smtClean="0">
                <a:solidFill>
                  <a:srgbClr val="FF0000"/>
                </a:solidFill>
                <a:sym typeface="Symbol" charset="0"/>
              </a:rPr>
              <a:t> </a:t>
            </a:r>
            <a:r>
              <a:rPr lang="en-GB" sz="2000" dirty="0" smtClean="0">
                <a:solidFill>
                  <a:srgbClr val="FF0000"/>
                </a:solidFill>
              </a:rPr>
              <a:t>Design Basis plasma scenarios</a:t>
            </a:r>
          </a:p>
          <a:p>
            <a:pPr eaLnBrk="1" hangingPunct="1">
              <a:spcBef>
                <a:spcPct val="50000"/>
              </a:spcBef>
              <a:buFont typeface="Times" charset="0"/>
              <a:buChar char="•"/>
              <a:defRPr/>
            </a:pPr>
            <a:endParaRPr lang="en-GB" sz="2000" dirty="0" smtClean="0"/>
          </a:p>
          <a:p>
            <a:pPr eaLnBrk="1" hangingPunct="1">
              <a:spcBef>
                <a:spcPct val="50000"/>
              </a:spcBef>
              <a:buFont typeface="Times" charset="0"/>
              <a:buChar char="•"/>
              <a:defRPr/>
            </a:pPr>
            <a:endParaRPr lang="en-GB" sz="2000" dirty="0" smtClean="0"/>
          </a:p>
          <a:p>
            <a:pPr eaLnBrk="1" hangingPunct="1">
              <a:spcBef>
                <a:spcPct val="50000"/>
              </a:spcBef>
              <a:buFont typeface="Times" charset="0"/>
              <a:buChar char="•"/>
              <a:defRPr/>
            </a:pPr>
            <a:endParaRPr lang="en-GB" sz="2000" dirty="0" smtClean="0"/>
          </a:p>
          <a:p>
            <a:pPr eaLnBrk="1" hangingPunct="1">
              <a:spcBef>
                <a:spcPct val="50000"/>
              </a:spcBef>
              <a:buFont typeface="Times" charset="0"/>
              <a:buChar char="•"/>
              <a:defRPr/>
            </a:pPr>
            <a:endParaRPr lang="en-GB" sz="2000" dirty="0" smtClean="0"/>
          </a:p>
          <a:p>
            <a:pPr eaLnBrk="1" hangingPunct="1">
              <a:spcBef>
                <a:spcPct val="50000"/>
              </a:spcBef>
              <a:buFont typeface="Times" charset="0"/>
              <a:buChar char="•"/>
              <a:defRPr/>
            </a:pPr>
            <a:endParaRPr lang="en-GB" sz="2000" dirty="0" smtClean="0"/>
          </a:p>
          <a:p>
            <a:pPr eaLnBrk="1" hangingPunct="1">
              <a:spcBef>
                <a:spcPct val="50000"/>
              </a:spcBef>
              <a:buFont typeface="Times" charset="0"/>
              <a:buChar char="•"/>
              <a:defRPr/>
            </a:pPr>
            <a:endParaRPr lang="en-GB" sz="2000" dirty="0" smtClean="0"/>
          </a:p>
          <a:p>
            <a:pPr eaLnBrk="1" hangingPunct="1">
              <a:spcBef>
                <a:spcPct val="50000"/>
              </a:spcBef>
              <a:buFont typeface="Times" charset="0"/>
              <a:buChar char="•"/>
              <a:defRPr/>
            </a:pPr>
            <a:endParaRPr lang="en-GB" sz="2000" dirty="0" smtClean="0"/>
          </a:p>
        </p:txBody>
      </p:sp>
    </p:spTree>
    <p:extLst>
      <p:ext uri="{BB962C8B-B14F-4D97-AF65-F5344CB8AC3E}">
        <p14:creationId xmlns:p14="http://schemas.microsoft.com/office/powerpoint/2010/main" val="5914060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ounded Rectangle 129"/>
          <p:cNvSpPr/>
          <p:nvPr/>
        </p:nvSpPr>
        <p:spPr bwMode="auto">
          <a:xfrm>
            <a:off x="5398079" y="4481421"/>
            <a:ext cx="3037456" cy="1151924"/>
          </a:xfrm>
          <a:prstGeom prst="roundRect">
            <a:avLst/>
          </a:prstGeom>
          <a:solidFill>
            <a:srgbClr val="FF6600">
              <a:alpha val="1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dirty="0" smtClean="0">
              <a:ln>
                <a:noFill/>
              </a:ln>
              <a:solidFill>
                <a:srgbClr val="000000"/>
              </a:solidFill>
              <a:effectLst/>
              <a:uLnTx/>
              <a:uFillTx/>
              <a:ea typeface="+mn-ea"/>
            </a:endParaRPr>
          </a:p>
        </p:txBody>
      </p:sp>
      <p:sp>
        <p:nvSpPr>
          <p:cNvPr id="131" name="Rounded Rectangle 130"/>
          <p:cNvSpPr/>
          <p:nvPr/>
        </p:nvSpPr>
        <p:spPr bwMode="auto">
          <a:xfrm>
            <a:off x="1067357" y="2084851"/>
            <a:ext cx="7368179" cy="1118967"/>
          </a:xfrm>
          <a:prstGeom prst="roundRect">
            <a:avLst/>
          </a:prstGeom>
          <a:solidFill>
            <a:srgbClr val="FF0000">
              <a:alpha val="1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a typeface="+mn-ea"/>
            </a:endParaRPr>
          </a:p>
        </p:txBody>
      </p:sp>
      <p:sp>
        <p:nvSpPr>
          <p:cNvPr id="132" name="Rounded Rectangle 131"/>
          <p:cNvSpPr/>
          <p:nvPr/>
        </p:nvSpPr>
        <p:spPr bwMode="auto">
          <a:xfrm>
            <a:off x="3090575" y="3304410"/>
            <a:ext cx="5344961" cy="1076199"/>
          </a:xfrm>
          <a:prstGeom prst="roundRect">
            <a:avLst/>
          </a:prstGeom>
          <a:solidFill>
            <a:srgbClr val="0C86F4">
              <a:alpha val="1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a typeface="+mn-ea"/>
            </a:endParaRPr>
          </a:p>
        </p:txBody>
      </p:sp>
      <p:graphicFrame>
        <p:nvGraphicFramePr>
          <p:cNvPr id="133" name="Table 132"/>
          <p:cNvGraphicFramePr>
            <a:graphicFrameLocks noGrp="1"/>
          </p:cNvGraphicFramePr>
          <p:nvPr>
            <p:extLst>
              <p:ext uri="{D42A27DB-BD31-4B8C-83A1-F6EECF244321}">
                <p14:modId xmlns:p14="http://schemas.microsoft.com/office/powerpoint/2010/main" val="2757612555"/>
              </p:ext>
            </p:extLst>
          </p:nvPr>
        </p:nvGraphicFramePr>
        <p:xfrm>
          <a:off x="392666" y="905002"/>
          <a:ext cx="8001000" cy="1039686"/>
        </p:xfrm>
        <a:graphic>
          <a:graphicData uri="http://schemas.openxmlformats.org/drawingml/2006/table">
            <a:tbl>
              <a:tblPr/>
              <a:tblGrid>
                <a:gridCol w="666750"/>
                <a:gridCol w="666750"/>
                <a:gridCol w="666750"/>
                <a:gridCol w="666750"/>
                <a:gridCol w="666750"/>
                <a:gridCol w="666750"/>
                <a:gridCol w="666750"/>
                <a:gridCol w="666750"/>
                <a:gridCol w="666750"/>
                <a:gridCol w="666750"/>
                <a:gridCol w="666750"/>
                <a:gridCol w="666750"/>
              </a:tblGrid>
              <a:tr h="277841">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700" b="1" i="0" u="none" strike="noStrike" cap="none" normalizeH="0" baseline="0" dirty="0" smtClean="0">
                          <a:ln>
                            <a:noFill/>
                          </a:ln>
                          <a:solidFill>
                            <a:srgbClr val="000000"/>
                          </a:solidFill>
                          <a:effectLst/>
                          <a:latin typeface="Arial" pitchFamily="34" charset="0"/>
                          <a:ea typeface="MS PGothic" pitchFamily="34" charset="-128"/>
                        </a:rPr>
                        <a:t>2025</a:t>
                      </a:r>
                    </a:p>
                  </a:txBody>
                  <a:tcPr marL="10258" marR="10258" marT="13681" marB="0" anchor="ctr" horzOverflow="overflow">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700" b="1" i="0" u="none" strike="noStrike" cap="none" normalizeH="0" baseline="0" smtClean="0">
                          <a:ln>
                            <a:noFill/>
                          </a:ln>
                          <a:solidFill>
                            <a:srgbClr val="000000"/>
                          </a:solidFill>
                          <a:effectLst/>
                          <a:latin typeface="Arial" pitchFamily="34" charset="0"/>
                          <a:ea typeface="MS PGothic" pitchFamily="34" charset="-128"/>
                        </a:rPr>
                        <a:t>2026</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700" b="1" i="0" u="none" strike="noStrike" cap="none" normalizeH="0" baseline="0" smtClean="0">
                          <a:ln>
                            <a:noFill/>
                          </a:ln>
                          <a:solidFill>
                            <a:srgbClr val="000000"/>
                          </a:solidFill>
                          <a:effectLst/>
                          <a:latin typeface="Arial" pitchFamily="34" charset="0"/>
                          <a:ea typeface="MS PGothic" pitchFamily="34" charset="-128"/>
                        </a:rPr>
                        <a:t>2027</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700" b="1" i="0" u="none" strike="noStrike" cap="none" normalizeH="0" baseline="0" smtClean="0">
                          <a:ln>
                            <a:noFill/>
                          </a:ln>
                          <a:solidFill>
                            <a:srgbClr val="000000"/>
                          </a:solidFill>
                          <a:effectLst/>
                          <a:latin typeface="Arial" pitchFamily="34" charset="0"/>
                          <a:ea typeface="MS PGothic" pitchFamily="34" charset="-128"/>
                        </a:rPr>
                        <a:t>2028</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700" b="1" i="0" u="none" strike="noStrike" cap="none" normalizeH="0" baseline="0" smtClean="0">
                          <a:ln>
                            <a:noFill/>
                          </a:ln>
                          <a:solidFill>
                            <a:srgbClr val="000000"/>
                          </a:solidFill>
                          <a:effectLst/>
                          <a:latin typeface="Arial" pitchFamily="34" charset="0"/>
                          <a:ea typeface="MS PGothic" pitchFamily="34" charset="-128"/>
                        </a:rPr>
                        <a:t>2029</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700" b="1" i="0" u="none" strike="noStrike" cap="none" normalizeH="0" baseline="0" smtClean="0">
                          <a:ln>
                            <a:noFill/>
                          </a:ln>
                          <a:solidFill>
                            <a:srgbClr val="000000"/>
                          </a:solidFill>
                          <a:effectLst/>
                          <a:latin typeface="Arial" pitchFamily="34" charset="0"/>
                          <a:ea typeface="MS PGothic" pitchFamily="34" charset="-128"/>
                        </a:rPr>
                        <a:t>2030</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700" b="1" i="0" u="none" strike="noStrike" cap="none" normalizeH="0" baseline="0" smtClean="0">
                          <a:ln>
                            <a:noFill/>
                          </a:ln>
                          <a:solidFill>
                            <a:srgbClr val="000000"/>
                          </a:solidFill>
                          <a:effectLst/>
                          <a:latin typeface="Arial" pitchFamily="34" charset="0"/>
                          <a:ea typeface="MS PGothic" pitchFamily="34" charset="-128"/>
                        </a:rPr>
                        <a:t>2031</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700" b="1" i="0" u="none" strike="noStrike" cap="none" normalizeH="0" baseline="0" smtClean="0">
                          <a:ln>
                            <a:noFill/>
                          </a:ln>
                          <a:solidFill>
                            <a:srgbClr val="000000"/>
                          </a:solidFill>
                          <a:effectLst/>
                          <a:latin typeface="Arial" pitchFamily="34" charset="0"/>
                          <a:ea typeface="MS PGothic" pitchFamily="34" charset="-128"/>
                        </a:rPr>
                        <a:t>2032</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700" b="1" i="0" u="none" strike="noStrike" cap="none" normalizeH="0" baseline="0" smtClean="0">
                          <a:ln>
                            <a:noFill/>
                          </a:ln>
                          <a:solidFill>
                            <a:srgbClr val="000000"/>
                          </a:solidFill>
                          <a:effectLst/>
                          <a:latin typeface="Arial" pitchFamily="34" charset="0"/>
                          <a:ea typeface="MS PGothic" pitchFamily="34" charset="-128"/>
                        </a:rPr>
                        <a:t>2033</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700" b="1" i="0" u="none" strike="noStrike" cap="none" normalizeH="0" baseline="0" smtClean="0">
                          <a:ln>
                            <a:noFill/>
                          </a:ln>
                          <a:solidFill>
                            <a:srgbClr val="000000"/>
                          </a:solidFill>
                          <a:effectLst/>
                          <a:latin typeface="Arial" pitchFamily="34" charset="0"/>
                          <a:ea typeface="MS PGothic" pitchFamily="34" charset="-128"/>
                        </a:rPr>
                        <a:t>2034</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700" b="1" i="0" u="none" strike="noStrike" cap="none" normalizeH="0" baseline="0" smtClean="0">
                          <a:ln>
                            <a:noFill/>
                          </a:ln>
                          <a:solidFill>
                            <a:srgbClr val="000000"/>
                          </a:solidFill>
                          <a:effectLst/>
                          <a:latin typeface="Arial" pitchFamily="34" charset="0"/>
                          <a:ea typeface="MS PGothic" pitchFamily="34" charset="-128"/>
                        </a:rPr>
                        <a:t>2035</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700" b="1" i="0" u="none" strike="noStrike" cap="none" normalizeH="0" baseline="0" smtClean="0">
                          <a:ln>
                            <a:noFill/>
                          </a:ln>
                          <a:solidFill>
                            <a:srgbClr val="000000"/>
                          </a:solidFill>
                          <a:effectLst/>
                          <a:latin typeface="Arial" pitchFamily="34" charset="0"/>
                          <a:ea typeface="MS PGothic" pitchFamily="34" charset="-128"/>
                        </a:rPr>
                        <a:t>2036</a:t>
                      </a:r>
                    </a:p>
                  </a:txBody>
                  <a:tcPr marL="10258" marR="10258" marT="13681" marB="0" anchor="ctr" horzOverflow="overflow">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lnTlToBr>
                      <a:noFill/>
                    </a:lnTlToBr>
                    <a:lnBlToTr>
                      <a:noFill/>
                    </a:lnBlToTr>
                    <a:solidFill>
                      <a:srgbClr val="E6F3FF"/>
                    </a:solidFill>
                  </a:tcPr>
                </a:tc>
              </a:tr>
              <a:tr h="761845">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1" lang="en-US" altLang="en-US" sz="1300" b="0" i="0" u="none" strike="noStrike" cap="none" normalizeH="0" baseline="0" dirty="0" smtClean="0">
                          <a:ln>
                            <a:noFill/>
                          </a:ln>
                          <a:solidFill>
                            <a:srgbClr val="000000"/>
                          </a:solidFill>
                          <a:effectLst/>
                          <a:latin typeface="Calibri" pitchFamily="34" charset="0"/>
                          <a:ea typeface="MS PGothic" pitchFamily="34" charset="-128"/>
                        </a:rPr>
                        <a:t> </a:t>
                      </a:r>
                    </a:p>
                  </a:txBody>
                  <a:tcPr marL="10258" marR="10258" marT="13681" marB="0" anchor="b" horzOverflow="overflow">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1" lang="en-US" altLang="en-US" sz="1300" b="0" i="0" u="none" strike="noStrike" cap="none" normalizeH="0" baseline="0" smtClean="0">
                          <a:ln>
                            <a:noFill/>
                          </a:ln>
                          <a:solidFill>
                            <a:srgbClr val="000000"/>
                          </a:solidFill>
                          <a:effectLst/>
                          <a:latin typeface="Calibri" pitchFamily="34" charset="0"/>
                          <a:ea typeface="MS PGothic" pitchFamily="34" charset="-128"/>
                        </a:rPr>
                        <a:t> </a:t>
                      </a:r>
                    </a:p>
                  </a:txBody>
                  <a:tcPr marL="10258" marR="10258" marT="13681" marB="0" anchor="b"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300" b="0" i="0" u="none" strike="noStrike" cap="none" normalizeH="0" baseline="0" dirty="0" smtClean="0">
                          <a:ln>
                            <a:noFill/>
                          </a:ln>
                          <a:solidFill>
                            <a:srgbClr val="000000"/>
                          </a:solidFill>
                          <a:effectLst/>
                          <a:latin typeface="Calibri" pitchFamily="34" charset="0"/>
                          <a:ea typeface="MS PGothic" pitchFamily="34" charset="-128"/>
                        </a:rPr>
                        <a:t> </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300" b="0" i="0" u="none" strike="noStrike" cap="none" normalizeH="0" baseline="0" smtClean="0">
                          <a:ln>
                            <a:noFill/>
                          </a:ln>
                          <a:solidFill>
                            <a:srgbClr val="000000"/>
                          </a:solidFill>
                          <a:effectLst/>
                          <a:latin typeface="Calibri" pitchFamily="34" charset="0"/>
                          <a:ea typeface="MS PGothic" pitchFamily="34" charset="-128"/>
                        </a:rPr>
                        <a:t> </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300" b="0" i="0" u="none" strike="noStrike" cap="none" normalizeH="0" baseline="0" smtClean="0">
                          <a:ln>
                            <a:noFill/>
                          </a:ln>
                          <a:solidFill>
                            <a:srgbClr val="000000"/>
                          </a:solidFill>
                          <a:effectLst/>
                          <a:latin typeface="Calibri" pitchFamily="34" charset="0"/>
                          <a:ea typeface="MS PGothic" pitchFamily="34" charset="-128"/>
                        </a:rPr>
                        <a:t> </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300" b="0" i="0" u="none" strike="noStrike" cap="none" normalizeH="0" baseline="0" smtClean="0">
                          <a:ln>
                            <a:noFill/>
                          </a:ln>
                          <a:solidFill>
                            <a:srgbClr val="000000"/>
                          </a:solidFill>
                          <a:effectLst/>
                          <a:latin typeface="Calibri" pitchFamily="34" charset="0"/>
                          <a:ea typeface="MS PGothic" pitchFamily="34" charset="-128"/>
                        </a:rPr>
                        <a:t> </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300" b="0" i="0" u="none" strike="noStrike" cap="none" normalizeH="0" baseline="0" smtClean="0">
                          <a:ln>
                            <a:noFill/>
                          </a:ln>
                          <a:solidFill>
                            <a:srgbClr val="000000"/>
                          </a:solidFill>
                          <a:effectLst/>
                          <a:latin typeface="Calibri" pitchFamily="34" charset="0"/>
                          <a:ea typeface="MS PGothic" pitchFamily="34" charset="-128"/>
                        </a:rPr>
                        <a:t> </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300" b="0" i="0" u="none" strike="noStrike" cap="none" normalizeH="0" baseline="0" smtClean="0">
                          <a:ln>
                            <a:noFill/>
                          </a:ln>
                          <a:solidFill>
                            <a:srgbClr val="000000"/>
                          </a:solidFill>
                          <a:effectLst/>
                          <a:latin typeface="Calibri" pitchFamily="34" charset="0"/>
                          <a:ea typeface="MS PGothic" pitchFamily="34" charset="-128"/>
                        </a:rPr>
                        <a:t> </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300" b="0" i="0" u="none" strike="noStrike" cap="none" normalizeH="0" baseline="0" smtClean="0">
                          <a:ln>
                            <a:noFill/>
                          </a:ln>
                          <a:solidFill>
                            <a:srgbClr val="000000"/>
                          </a:solidFill>
                          <a:effectLst/>
                          <a:latin typeface="Calibri" pitchFamily="34" charset="0"/>
                          <a:ea typeface="MS PGothic" pitchFamily="34" charset="-128"/>
                        </a:rPr>
                        <a:t> </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300" b="0" i="0" u="none" strike="noStrike" cap="none" normalizeH="0" baseline="0" smtClean="0">
                          <a:ln>
                            <a:noFill/>
                          </a:ln>
                          <a:solidFill>
                            <a:srgbClr val="000000"/>
                          </a:solidFill>
                          <a:effectLst/>
                          <a:latin typeface="Calibri" pitchFamily="34" charset="0"/>
                          <a:ea typeface="MS PGothic" pitchFamily="34" charset="-128"/>
                        </a:rPr>
                        <a:t> </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300" b="0" i="0" u="none" strike="noStrike" cap="none" normalizeH="0" baseline="0" dirty="0" smtClean="0">
                          <a:ln>
                            <a:noFill/>
                          </a:ln>
                          <a:solidFill>
                            <a:srgbClr val="000000"/>
                          </a:solidFill>
                          <a:effectLst/>
                          <a:latin typeface="Calibri" pitchFamily="34" charset="0"/>
                          <a:ea typeface="MS PGothic" pitchFamily="34" charset="-128"/>
                        </a:rPr>
                        <a:t> </a:t>
                      </a:r>
                    </a:p>
                  </a:txBody>
                  <a:tcPr marL="10258" marR="10258" marT="13681"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a:noFill/>
                    </a:lnTlToBr>
                    <a:lnBlToTr>
                      <a:noFill/>
                    </a:lnBlToTr>
                    <a:solidFill>
                      <a:srgbClr val="E6F3FF"/>
                    </a:solidFill>
                  </a:tcPr>
                </a:tc>
                <a:tc>
                  <a:txBody>
                    <a:bodyPr/>
                    <a:lstStyle>
                      <a:lvl1pPr marL="0" algn="l" defTabSz="457200" rtl="0" eaLnBrk="1" latinLnBrk="0" hangingPunct="1">
                        <a:spcBef>
                          <a:spcPct val="20000"/>
                        </a:spcBef>
                        <a:defRPr kumimoji="1" sz="2000" kern="1200">
                          <a:solidFill>
                            <a:schemeClr val="tx1"/>
                          </a:solidFill>
                          <a:latin typeface="Arial" pitchFamily="34" charset="0"/>
                          <a:ea typeface="MS PGothic" pitchFamily="34" charset="-128"/>
                        </a:defRPr>
                      </a:lvl1pPr>
                      <a:lvl2pPr marL="742950" indent="-285750" algn="l" defTabSz="457200" rtl="0" eaLnBrk="1" latinLnBrk="0" hangingPunct="1">
                        <a:spcBef>
                          <a:spcPct val="20000"/>
                        </a:spcBef>
                        <a:defRPr kumimoji="1" sz="1800" kern="1200">
                          <a:solidFill>
                            <a:schemeClr val="tx1"/>
                          </a:solidFill>
                          <a:latin typeface="Arial" pitchFamily="34" charset="0"/>
                          <a:ea typeface="MS PGothic" pitchFamily="34" charset="-128"/>
                        </a:defRPr>
                      </a:lvl2pPr>
                      <a:lvl3pPr marL="11430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3pPr>
                      <a:lvl4pPr marL="16002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4pPr>
                      <a:lvl5pPr marL="2057400" indent="-228600" algn="l" defTabSz="457200" rtl="0" eaLnBrk="1" latinLnBrk="0" hangingPunct="1">
                        <a:spcBef>
                          <a:spcPct val="20000"/>
                        </a:spcBef>
                        <a:defRPr kumimoji="1" sz="1600" kern="1200">
                          <a:solidFill>
                            <a:schemeClr val="tx1"/>
                          </a:solidFill>
                          <a:latin typeface="Arial" pitchFamily="34" charset="0"/>
                          <a:ea typeface="MS PGothic" pitchFamily="34" charset="-128"/>
                        </a:defRPr>
                      </a:lvl5pPr>
                      <a:lvl6pPr marL="25146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6pPr>
                      <a:lvl7pPr marL="29718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7pPr>
                      <a:lvl8pPr marL="34290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8pPr>
                      <a:lvl9pPr marL="3886200" indent="-228600" algn="l" defTabSz="457200" rtl="0" eaLnBrk="0" fontAlgn="base" latinLnBrk="0" hangingPunct="0">
                        <a:spcBef>
                          <a:spcPct val="20000"/>
                        </a:spcBef>
                        <a:spcAft>
                          <a:spcPct val="0"/>
                        </a:spcAft>
                        <a:defRPr kumimoji="1" sz="1600" kern="1200">
                          <a:solidFill>
                            <a:schemeClr val="tx1"/>
                          </a:solidFill>
                          <a:latin typeface="Arial"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1" lang="en-US" altLang="en-US" sz="1300" b="0" i="0" u="none" strike="noStrike" cap="none" normalizeH="0" baseline="0" dirty="0" smtClean="0">
                          <a:ln>
                            <a:noFill/>
                          </a:ln>
                          <a:solidFill>
                            <a:srgbClr val="000000"/>
                          </a:solidFill>
                          <a:effectLst/>
                          <a:latin typeface="Calibri" pitchFamily="34" charset="0"/>
                          <a:ea typeface="MS PGothic" pitchFamily="34" charset="-128"/>
                        </a:rPr>
                        <a:t> </a:t>
                      </a:r>
                    </a:p>
                  </a:txBody>
                  <a:tcPr marL="10258" marR="10258" marT="13681" marB="0" anchor="ctr" horzOverflow="overflow">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lnTlToBr>
                      <a:noFill/>
                    </a:lnTlToBr>
                    <a:lnBlToTr>
                      <a:noFill/>
                    </a:lnBlToTr>
                    <a:solidFill>
                      <a:srgbClr val="E6F3FF"/>
                    </a:solidFill>
                  </a:tcPr>
                </a:tc>
              </a:tr>
            </a:tbl>
          </a:graphicData>
        </a:graphic>
      </p:graphicFrame>
      <p:cxnSp>
        <p:nvCxnSpPr>
          <p:cNvPr id="134" name="Straight Connector 14"/>
          <p:cNvCxnSpPr>
            <a:cxnSpLocks noChangeShapeType="1"/>
          </p:cNvCxnSpPr>
          <p:nvPr/>
        </p:nvCxnSpPr>
        <p:spPr bwMode="auto">
          <a:xfrm flipH="1">
            <a:off x="1036744" y="905001"/>
            <a:ext cx="30613" cy="53479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35" name="Straight Connector 14"/>
          <p:cNvCxnSpPr>
            <a:cxnSpLocks noChangeShapeType="1"/>
          </p:cNvCxnSpPr>
          <p:nvPr/>
        </p:nvCxnSpPr>
        <p:spPr bwMode="auto">
          <a:xfrm>
            <a:off x="3069192" y="905001"/>
            <a:ext cx="15040" cy="5347979"/>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36" name="Straight Connector 14"/>
          <p:cNvCxnSpPr>
            <a:cxnSpLocks noChangeShapeType="1"/>
          </p:cNvCxnSpPr>
          <p:nvPr/>
        </p:nvCxnSpPr>
        <p:spPr bwMode="auto">
          <a:xfrm>
            <a:off x="4077256" y="1175090"/>
            <a:ext cx="0" cy="765679"/>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cxnSp>
      <p:cxnSp>
        <p:nvCxnSpPr>
          <p:cNvPr id="137" name="Straight Connector 14"/>
          <p:cNvCxnSpPr>
            <a:cxnSpLocks noChangeShapeType="1"/>
          </p:cNvCxnSpPr>
          <p:nvPr/>
        </p:nvCxnSpPr>
        <p:spPr bwMode="auto">
          <a:xfrm>
            <a:off x="5381600" y="1191876"/>
            <a:ext cx="17764" cy="5061104"/>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38" name="Straight Connector 14"/>
          <p:cNvCxnSpPr>
            <a:cxnSpLocks noChangeShapeType="1"/>
          </p:cNvCxnSpPr>
          <p:nvPr/>
        </p:nvCxnSpPr>
        <p:spPr bwMode="auto">
          <a:xfrm>
            <a:off x="6550582" y="1175090"/>
            <a:ext cx="8015" cy="765679"/>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cxnSp>
      <p:cxnSp>
        <p:nvCxnSpPr>
          <p:cNvPr id="139" name="Straight Connector 15"/>
          <p:cNvCxnSpPr>
            <a:cxnSpLocks noChangeShapeType="1"/>
          </p:cNvCxnSpPr>
          <p:nvPr/>
        </p:nvCxnSpPr>
        <p:spPr bwMode="auto">
          <a:xfrm>
            <a:off x="7722158" y="1175089"/>
            <a:ext cx="0" cy="5077891"/>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40" name="Straight Arrow Connector 3"/>
          <p:cNvCxnSpPr>
            <a:cxnSpLocks noChangeShapeType="1"/>
          </p:cNvCxnSpPr>
          <p:nvPr/>
        </p:nvCxnSpPr>
        <p:spPr bwMode="auto">
          <a:xfrm>
            <a:off x="1005441" y="911186"/>
            <a:ext cx="1588" cy="365125"/>
          </a:xfrm>
          <a:prstGeom prst="straightConnector1">
            <a:avLst/>
          </a:prstGeom>
          <a:noFill/>
          <a:ln w="12700">
            <a:solidFill>
              <a:srgbClr val="FF0000"/>
            </a:solidFill>
            <a:round/>
            <a:headEnd type="triangle"/>
            <a:tailEnd type="none" w="med" len="med"/>
          </a:ln>
          <a:extLst>
            <a:ext uri="{909E8E84-426E-40dd-AFC4-6F175D3DCCD1}">
              <a14:hiddenFill xmlns:a14="http://schemas.microsoft.com/office/drawing/2010/main">
                <a:noFill/>
              </a14:hiddenFill>
            </a:ext>
          </a:extLst>
        </p:spPr>
      </p:cxnSp>
      <p:sp>
        <p:nvSpPr>
          <p:cNvPr id="141" name="TextBox 23"/>
          <p:cNvSpPr txBox="1">
            <a:spLocks noChangeArrowheads="1"/>
          </p:cNvSpPr>
          <p:nvPr/>
        </p:nvSpPr>
        <p:spPr bwMode="auto">
          <a:xfrm>
            <a:off x="237024" y="1230971"/>
            <a:ext cx="8787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itchFamily="34" charset="0"/>
                <a:ea typeface="MS PGothic" pitchFamily="34" charset="-128"/>
              </a:defRPr>
            </a:lvl1pPr>
            <a:lvl2pPr marL="742950" indent="-285750">
              <a:defRPr sz="2400">
                <a:solidFill>
                  <a:schemeClr val="tx1"/>
                </a:solidFill>
                <a:latin typeface="Century Gothic" pitchFamily="34" charset="0"/>
                <a:ea typeface="MS PGothic" pitchFamily="34" charset="-128"/>
              </a:defRPr>
            </a:lvl2pPr>
            <a:lvl3pPr marL="1143000" indent="-228600">
              <a:defRPr sz="2400">
                <a:solidFill>
                  <a:schemeClr val="tx1"/>
                </a:solidFill>
                <a:latin typeface="Century Gothic" pitchFamily="34" charset="0"/>
                <a:ea typeface="MS PGothic" pitchFamily="34" charset="-128"/>
              </a:defRPr>
            </a:lvl3pPr>
            <a:lvl4pPr marL="1600200" indent="-228600">
              <a:defRPr sz="2400">
                <a:solidFill>
                  <a:schemeClr val="tx1"/>
                </a:solidFill>
                <a:latin typeface="Century Gothic" pitchFamily="34" charset="0"/>
                <a:ea typeface="MS PGothic" pitchFamily="34" charset="-128"/>
              </a:defRPr>
            </a:lvl4pPr>
            <a:lvl5pPr marL="2057400" indent="-228600">
              <a:defRPr sz="2400">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r"/>
            <a:r>
              <a:rPr lang="en-US" altLang="en-US" sz="1400" dirty="0" smtClean="0">
                <a:solidFill>
                  <a:srgbClr val="FF0000"/>
                </a:solidFill>
                <a:latin typeface="Arial" pitchFamily="34" charset="0"/>
                <a:cs typeface="Arial" pitchFamily="34" charset="0"/>
              </a:rPr>
              <a:t>First</a:t>
            </a:r>
          </a:p>
          <a:p>
            <a:pPr algn="r"/>
            <a:r>
              <a:rPr lang="en-US" altLang="en-US" sz="1400" dirty="0" smtClean="0">
                <a:solidFill>
                  <a:srgbClr val="FF0000"/>
                </a:solidFill>
                <a:latin typeface="Arial" pitchFamily="34" charset="0"/>
                <a:cs typeface="Arial" pitchFamily="34" charset="0"/>
              </a:rPr>
              <a:t>Plasma</a:t>
            </a:r>
            <a:endParaRPr lang="en-US" altLang="en-US" sz="1400" dirty="0">
              <a:solidFill>
                <a:srgbClr val="FF0000"/>
              </a:solidFill>
              <a:latin typeface="Arial" pitchFamily="34" charset="0"/>
              <a:cs typeface="Arial" pitchFamily="34" charset="0"/>
            </a:endParaRPr>
          </a:p>
        </p:txBody>
      </p:sp>
      <p:cxnSp>
        <p:nvCxnSpPr>
          <p:cNvPr id="142" name="Straight Arrow Connector 141"/>
          <p:cNvCxnSpPr/>
          <p:nvPr/>
        </p:nvCxnSpPr>
        <p:spPr bwMode="auto">
          <a:xfrm>
            <a:off x="3066019" y="1464245"/>
            <a:ext cx="993775" cy="8467"/>
          </a:xfrm>
          <a:prstGeom prst="straightConnector1">
            <a:avLst/>
          </a:prstGeom>
          <a:solidFill>
            <a:srgbClr val="BBE0E3"/>
          </a:solidFill>
          <a:ln w="28575" cap="flat" cmpd="sng" algn="ctr">
            <a:solidFill>
              <a:srgbClr val="2D2D8A"/>
            </a:solidFill>
            <a:prstDash val="solid"/>
            <a:round/>
            <a:headEnd type="arrow"/>
            <a:tailEnd type="arrow"/>
          </a:ln>
          <a:effectLst/>
        </p:spPr>
      </p:cxnSp>
      <p:sp>
        <p:nvSpPr>
          <p:cNvPr id="143" name="TextBox 30"/>
          <p:cNvSpPr txBox="1">
            <a:spLocks noChangeArrowheads="1"/>
          </p:cNvSpPr>
          <p:nvPr/>
        </p:nvSpPr>
        <p:spPr bwMode="auto">
          <a:xfrm>
            <a:off x="2999344" y="1460013"/>
            <a:ext cx="1152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MS PGothic" pitchFamily="34" charset="-128"/>
              </a:defRPr>
            </a:lvl1pPr>
            <a:lvl2pPr marL="742950" indent="-285750">
              <a:defRPr sz="2400">
                <a:solidFill>
                  <a:schemeClr val="tx1"/>
                </a:solidFill>
                <a:latin typeface="Century Gothic" pitchFamily="34" charset="0"/>
                <a:ea typeface="MS PGothic" pitchFamily="34" charset="-128"/>
              </a:defRPr>
            </a:lvl2pPr>
            <a:lvl3pPr marL="1143000" indent="-228600">
              <a:defRPr sz="2400">
                <a:solidFill>
                  <a:schemeClr val="tx1"/>
                </a:solidFill>
                <a:latin typeface="Century Gothic" pitchFamily="34" charset="0"/>
                <a:ea typeface="MS PGothic" pitchFamily="34" charset="-128"/>
              </a:defRPr>
            </a:lvl3pPr>
            <a:lvl4pPr marL="1600200" indent="-228600">
              <a:defRPr sz="2400">
                <a:solidFill>
                  <a:schemeClr val="tx1"/>
                </a:solidFill>
                <a:latin typeface="Century Gothic" pitchFamily="34" charset="0"/>
                <a:ea typeface="MS PGothic" pitchFamily="34" charset="-128"/>
              </a:defRPr>
            </a:lvl4pPr>
            <a:lvl5pPr marL="2057400" indent="-228600">
              <a:defRPr sz="2400">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a:r>
              <a:rPr lang="en-US" altLang="en-US" sz="1400" dirty="0" smtClean="0">
                <a:solidFill>
                  <a:srgbClr val="000090"/>
                </a:solidFill>
                <a:latin typeface="Arial" pitchFamily="34" charset="0"/>
                <a:cs typeface="Arial" pitchFamily="34" charset="0"/>
              </a:rPr>
              <a:t>PFPO-1</a:t>
            </a:r>
            <a:endParaRPr lang="en-US" altLang="en-US" sz="1400" dirty="0">
              <a:solidFill>
                <a:srgbClr val="000090"/>
              </a:solidFill>
              <a:latin typeface="Arial" pitchFamily="34" charset="0"/>
              <a:cs typeface="Arial" pitchFamily="34" charset="0"/>
            </a:endParaRPr>
          </a:p>
        </p:txBody>
      </p:sp>
      <p:cxnSp>
        <p:nvCxnSpPr>
          <p:cNvPr id="144" name="Straight Arrow Connector 143"/>
          <p:cNvCxnSpPr/>
          <p:nvPr/>
        </p:nvCxnSpPr>
        <p:spPr bwMode="auto">
          <a:xfrm>
            <a:off x="5377416" y="1466369"/>
            <a:ext cx="1187450" cy="4233"/>
          </a:xfrm>
          <a:prstGeom prst="straightConnector1">
            <a:avLst/>
          </a:prstGeom>
          <a:solidFill>
            <a:srgbClr val="BBE0E3"/>
          </a:solidFill>
          <a:ln w="28575" cap="flat" cmpd="sng" algn="ctr">
            <a:solidFill>
              <a:srgbClr val="2D2D8A"/>
            </a:solidFill>
            <a:prstDash val="solid"/>
            <a:round/>
            <a:headEnd type="arrow"/>
            <a:tailEnd type="arrow"/>
          </a:ln>
          <a:effectLst/>
        </p:spPr>
      </p:cxnSp>
      <p:sp>
        <p:nvSpPr>
          <p:cNvPr id="145" name="TextBox 30"/>
          <p:cNvSpPr txBox="1">
            <a:spLocks noChangeArrowheads="1"/>
          </p:cNvSpPr>
          <p:nvPr/>
        </p:nvSpPr>
        <p:spPr bwMode="auto">
          <a:xfrm>
            <a:off x="5391704" y="1460013"/>
            <a:ext cx="1162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MS PGothic" pitchFamily="34" charset="-128"/>
              </a:defRPr>
            </a:lvl1pPr>
            <a:lvl2pPr marL="742950" indent="-285750">
              <a:defRPr sz="2400">
                <a:solidFill>
                  <a:schemeClr val="tx1"/>
                </a:solidFill>
                <a:latin typeface="Century Gothic" pitchFamily="34" charset="0"/>
                <a:ea typeface="MS PGothic" pitchFamily="34" charset="-128"/>
              </a:defRPr>
            </a:lvl2pPr>
            <a:lvl3pPr marL="1143000" indent="-228600">
              <a:defRPr sz="2400">
                <a:solidFill>
                  <a:schemeClr val="tx1"/>
                </a:solidFill>
                <a:latin typeface="Century Gothic" pitchFamily="34" charset="0"/>
                <a:ea typeface="MS PGothic" pitchFamily="34" charset="-128"/>
              </a:defRPr>
            </a:lvl3pPr>
            <a:lvl4pPr marL="1600200" indent="-228600">
              <a:defRPr sz="2400">
                <a:solidFill>
                  <a:schemeClr val="tx1"/>
                </a:solidFill>
                <a:latin typeface="Century Gothic" pitchFamily="34" charset="0"/>
                <a:ea typeface="MS PGothic" pitchFamily="34" charset="-128"/>
              </a:defRPr>
            </a:lvl4pPr>
            <a:lvl5pPr marL="2057400" indent="-228600">
              <a:defRPr sz="2400">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a:r>
              <a:rPr lang="en-US" altLang="en-US" sz="1400" dirty="0" smtClean="0">
                <a:solidFill>
                  <a:srgbClr val="000090"/>
                </a:solidFill>
                <a:latin typeface="Arial" pitchFamily="34" charset="0"/>
                <a:cs typeface="Arial" pitchFamily="34" charset="0"/>
              </a:rPr>
              <a:t>PFPO-2</a:t>
            </a:r>
            <a:endParaRPr lang="en-US" altLang="en-US" sz="1400" dirty="0">
              <a:solidFill>
                <a:srgbClr val="000090"/>
              </a:solidFill>
              <a:latin typeface="Arial" pitchFamily="34" charset="0"/>
              <a:cs typeface="Arial" pitchFamily="34" charset="0"/>
            </a:endParaRPr>
          </a:p>
        </p:txBody>
      </p:sp>
      <p:cxnSp>
        <p:nvCxnSpPr>
          <p:cNvPr id="146" name="Straight Arrow Connector 145"/>
          <p:cNvCxnSpPr/>
          <p:nvPr/>
        </p:nvCxnSpPr>
        <p:spPr bwMode="auto">
          <a:xfrm>
            <a:off x="7707867" y="1466369"/>
            <a:ext cx="971550" cy="2116"/>
          </a:xfrm>
          <a:prstGeom prst="straightConnector1">
            <a:avLst/>
          </a:prstGeom>
          <a:solidFill>
            <a:srgbClr val="BBE0E3"/>
          </a:solidFill>
          <a:ln w="28575" cap="flat" cmpd="sng" algn="ctr">
            <a:solidFill>
              <a:srgbClr val="2D2D8A"/>
            </a:solidFill>
            <a:prstDash val="solid"/>
            <a:round/>
            <a:headEnd type="none"/>
            <a:tailEnd type="arrow"/>
          </a:ln>
          <a:effectLst/>
        </p:spPr>
      </p:cxnSp>
      <p:sp>
        <p:nvSpPr>
          <p:cNvPr id="147" name="TextBox 30"/>
          <p:cNvSpPr txBox="1">
            <a:spLocks noChangeArrowheads="1"/>
          </p:cNvSpPr>
          <p:nvPr/>
        </p:nvSpPr>
        <p:spPr bwMode="auto">
          <a:xfrm>
            <a:off x="7514406" y="1468480"/>
            <a:ext cx="1162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MS PGothic" pitchFamily="34" charset="-128"/>
              </a:defRPr>
            </a:lvl1pPr>
            <a:lvl2pPr marL="742950" indent="-285750">
              <a:defRPr sz="2400">
                <a:solidFill>
                  <a:schemeClr val="tx1"/>
                </a:solidFill>
                <a:latin typeface="Century Gothic" pitchFamily="34" charset="0"/>
                <a:ea typeface="MS PGothic" pitchFamily="34" charset="-128"/>
              </a:defRPr>
            </a:lvl2pPr>
            <a:lvl3pPr marL="1143000" indent="-228600">
              <a:defRPr sz="2400">
                <a:solidFill>
                  <a:schemeClr val="tx1"/>
                </a:solidFill>
                <a:latin typeface="Century Gothic" pitchFamily="34" charset="0"/>
                <a:ea typeface="MS PGothic" pitchFamily="34" charset="-128"/>
              </a:defRPr>
            </a:lvl3pPr>
            <a:lvl4pPr marL="1600200" indent="-228600">
              <a:defRPr sz="2400">
                <a:solidFill>
                  <a:schemeClr val="tx1"/>
                </a:solidFill>
                <a:latin typeface="Century Gothic" pitchFamily="34" charset="0"/>
                <a:ea typeface="MS PGothic" pitchFamily="34" charset="-128"/>
              </a:defRPr>
            </a:lvl4pPr>
            <a:lvl5pPr marL="2057400" indent="-228600">
              <a:defRPr sz="2400">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a:r>
              <a:rPr lang="en-US" altLang="en-US" sz="1400" dirty="0" smtClean="0">
                <a:solidFill>
                  <a:srgbClr val="000090"/>
                </a:solidFill>
                <a:latin typeface="Arial" pitchFamily="34" charset="0"/>
                <a:cs typeface="Arial" pitchFamily="34" charset="0"/>
              </a:rPr>
              <a:t>FPO</a:t>
            </a:r>
            <a:endParaRPr lang="en-US" altLang="en-US" sz="1400" dirty="0">
              <a:solidFill>
                <a:srgbClr val="000090"/>
              </a:solidFill>
              <a:latin typeface="Arial" pitchFamily="34" charset="0"/>
              <a:cs typeface="Arial" pitchFamily="34" charset="0"/>
            </a:endParaRPr>
          </a:p>
        </p:txBody>
      </p:sp>
      <p:sp>
        <p:nvSpPr>
          <p:cNvPr id="150" name="TextBox 27"/>
          <p:cNvSpPr txBox="1">
            <a:spLocks noChangeArrowheads="1"/>
          </p:cNvSpPr>
          <p:nvPr/>
        </p:nvSpPr>
        <p:spPr bwMode="auto">
          <a:xfrm>
            <a:off x="1023832" y="1053617"/>
            <a:ext cx="550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MS PGothic" pitchFamily="34" charset="-128"/>
              </a:defRPr>
            </a:lvl1pPr>
            <a:lvl2pPr marL="742950" indent="-285750">
              <a:defRPr sz="2400">
                <a:solidFill>
                  <a:schemeClr val="tx1"/>
                </a:solidFill>
                <a:latin typeface="Century Gothic" pitchFamily="34" charset="0"/>
                <a:ea typeface="MS PGothic" pitchFamily="34" charset="-128"/>
              </a:defRPr>
            </a:lvl2pPr>
            <a:lvl3pPr marL="1143000" indent="-228600">
              <a:defRPr sz="2400">
                <a:solidFill>
                  <a:schemeClr val="tx1"/>
                </a:solidFill>
                <a:latin typeface="Century Gothic" pitchFamily="34" charset="0"/>
                <a:ea typeface="MS PGothic" pitchFamily="34" charset="-128"/>
              </a:defRPr>
            </a:lvl3pPr>
            <a:lvl4pPr marL="1600200" indent="-228600">
              <a:defRPr sz="2400">
                <a:solidFill>
                  <a:schemeClr val="tx1"/>
                </a:solidFill>
                <a:latin typeface="Century Gothic" pitchFamily="34" charset="0"/>
                <a:ea typeface="MS PGothic" pitchFamily="34" charset="-128"/>
              </a:defRPr>
            </a:lvl4pPr>
            <a:lvl5pPr marL="2057400" indent="-228600">
              <a:defRPr sz="2400">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a:r>
              <a:rPr lang="en-US" altLang="en-US" sz="1400" dirty="0">
                <a:solidFill>
                  <a:srgbClr val="000090"/>
                </a:solidFill>
                <a:latin typeface="Arial" pitchFamily="34" charset="0"/>
                <a:cs typeface="Arial" pitchFamily="34" charset="0"/>
              </a:rPr>
              <a:t>6 m</a:t>
            </a:r>
          </a:p>
        </p:txBody>
      </p:sp>
      <p:sp>
        <p:nvSpPr>
          <p:cNvPr id="151" name="TextBox 27"/>
          <p:cNvSpPr txBox="1">
            <a:spLocks noChangeArrowheads="1"/>
          </p:cNvSpPr>
          <p:nvPr/>
        </p:nvSpPr>
        <p:spPr bwMode="auto">
          <a:xfrm>
            <a:off x="3240641" y="1053617"/>
            <a:ext cx="647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MS PGothic" pitchFamily="34" charset="-128"/>
              </a:defRPr>
            </a:lvl1pPr>
            <a:lvl2pPr marL="742950" indent="-285750">
              <a:defRPr sz="2400">
                <a:solidFill>
                  <a:schemeClr val="tx1"/>
                </a:solidFill>
                <a:latin typeface="Century Gothic" pitchFamily="34" charset="0"/>
                <a:ea typeface="MS PGothic" pitchFamily="34" charset="-128"/>
              </a:defRPr>
            </a:lvl2pPr>
            <a:lvl3pPr marL="1143000" indent="-228600">
              <a:defRPr sz="2400">
                <a:solidFill>
                  <a:schemeClr val="tx1"/>
                </a:solidFill>
                <a:latin typeface="Century Gothic" pitchFamily="34" charset="0"/>
                <a:ea typeface="MS PGothic" pitchFamily="34" charset="-128"/>
              </a:defRPr>
            </a:lvl3pPr>
            <a:lvl4pPr marL="1600200" indent="-228600">
              <a:defRPr sz="2400">
                <a:solidFill>
                  <a:schemeClr val="tx1"/>
                </a:solidFill>
                <a:latin typeface="Century Gothic" pitchFamily="34" charset="0"/>
                <a:ea typeface="MS PGothic" pitchFamily="34" charset="-128"/>
              </a:defRPr>
            </a:lvl4pPr>
            <a:lvl5pPr marL="2057400" indent="-228600">
              <a:defRPr sz="2400">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a:r>
              <a:rPr lang="en-US" altLang="en-US" sz="1400">
                <a:solidFill>
                  <a:srgbClr val="000090"/>
                </a:solidFill>
                <a:latin typeface="Arial" pitchFamily="34" charset="0"/>
                <a:cs typeface="Arial" pitchFamily="34" charset="0"/>
              </a:rPr>
              <a:t>18 m</a:t>
            </a:r>
          </a:p>
        </p:txBody>
      </p:sp>
      <p:sp>
        <p:nvSpPr>
          <p:cNvPr id="152" name="TextBox 27"/>
          <p:cNvSpPr txBox="1">
            <a:spLocks noChangeArrowheads="1"/>
          </p:cNvSpPr>
          <p:nvPr/>
        </p:nvSpPr>
        <p:spPr bwMode="auto">
          <a:xfrm>
            <a:off x="5617129" y="1053617"/>
            <a:ext cx="647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MS PGothic" pitchFamily="34" charset="-128"/>
              </a:defRPr>
            </a:lvl1pPr>
            <a:lvl2pPr marL="742950" indent="-285750">
              <a:defRPr sz="2400">
                <a:solidFill>
                  <a:schemeClr val="tx1"/>
                </a:solidFill>
                <a:latin typeface="Century Gothic" pitchFamily="34" charset="0"/>
                <a:ea typeface="MS PGothic" pitchFamily="34" charset="-128"/>
              </a:defRPr>
            </a:lvl2pPr>
            <a:lvl3pPr marL="1143000" indent="-228600">
              <a:defRPr sz="2400">
                <a:solidFill>
                  <a:schemeClr val="tx1"/>
                </a:solidFill>
                <a:latin typeface="Century Gothic" pitchFamily="34" charset="0"/>
                <a:ea typeface="MS PGothic" pitchFamily="34" charset="-128"/>
              </a:defRPr>
            </a:lvl3pPr>
            <a:lvl4pPr marL="1600200" indent="-228600">
              <a:defRPr sz="2400">
                <a:solidFill>
                  <a:schemeClr val="tx1"/>
                </a:solidFill>
                <a:latin typeface="Century Gothic" pitchFamily="34" charset="0"/>
                <a:ea typeface="MS PGothic" pitchFamily="34" charset="-128"/>
              </a:defRPr>
            </a:lvl4pPr>
            <a:lvl5pPr marL="2057400" indent="-228600">
              <a:defRPr sz="2400">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a:r>
              <a:rPr lang="en-US" altLang="en-US" sz="1400">
                <a:solidFill>
                  <a:srgbClr val="000090"/>
                </a:solidFill>
                <a:latin typeface="Arial" pitchFamily="34" charset="0"/>
                <a:cs typeface="Arial" pitchFamily="34" charset="0"/>
              </a:rPr>
              <a:t>21 m</a:t>
            </a:r>
          </a:p>
        </p:txBody>
      </p:sp>
      <p:cxnSp>
        <p:nvCxnSpPr>
          <p:cNvPr id="153" name="Straight Arrow Connector 152"/>
          <p:cNvCxnSpPr/>
          <p:nvPr/>
        </p:nvCxnSpPr>
        <p:spPr bwMode="auto">
          <a:xfrm>
            <a:off x="1094344" y="1460018"/>
            <a:ext cx="322263" cy="6351"/>
          </a:xfrm>
          <a:prstGeom prst="straightConnector1">
            <a:avLst/>
          </a:prstGeom>
          <a:solidFill>
            <a:srgbClr val="BBE0E3"/>
          </a:solidFill>
          <a:ln w="28575" cap="flat" cmpd="sng" algn="ctr">
            <a:solidFill>
              <a:srgbClr val="2D2D8A"/>
            </a:solidFill>
            <a:prstDash val="solid"/>
            <a:round/>
            <a:headEnd type="arrow"/>
            <a:tailEnd type="arrow"/>
          </a:ln>
          <a:effectLst/>
        </p:spPr>
      </p:cxnSp>
      <p:sp>
        <p:nvSpPr>
          <p:cNvPr id="154" name="TextBox 30"/>
          <p:cNvSpPr txBox="1">
            <a:spLocks noChangeArrowheads="1"/>
          </p:cNvSpPr>
          <p:nvPr/>
        </p:nvSpPr>
        <p:spPr bwMode="auto">
          <a:xfrm>
            <a:off x="946945" y="1485904"/>
            <a:ext cx="1152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ea typeface="MS PGothic" pitchFamily="34" charset="-128"/>
              </a:defRPr>
            </a:lvl1pPr>
            <a:lvl2pPr marL="742950" indent="-285750">
              <a:defRPr sz="2400">
                <a:solidFill>
                  <a:schemeClr val="tx1"/>
                </a:solidFill>
                <a:latin typeface="Century Gothic" pitchFamily="34" charset="0"/>
                <a:ea typeface="MS PGothic" pitchFamily="34" charset="-128"/>
              </a:defRPr>
            </a:lvl2pPr>
            <a:lvl3pPr marL="1143000" indent="-228600">
              <a:defRPr sz="2400">
                <a:solidFill>
                  <a:schemeClr val="tx1"/>
                </a:solidFill>
                <a:latin typeface="Century Gothic" pitchFamily="34" charset="0"/>
                <a:ea typeface="MS PGothic" pitchFamily="34" charset="-128"/>
              </a:defRPr>
            </a:lvl3pPr>
            <a:lvl4pPr marL="1600200" indent="-228600">
              <a:defRPr sz="2400">
                <a:solidFill>
                  <a:schemeClr val="tx1"/>
                </a:solidFill>
                <a:latin typeface="Century Gothic" pitchFamily="34" charset="0"/>
                <a:ea typeface="MS PGothic" pitchFamily="34" charset="-128"/>
              </a:defRPr>
            </a:lvl4pPr>
            <a:lvl5pPr marL="2057400" indent="-228600">
              <a:defRPr sz="2400">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a:r>
              <a:rPr lang="en-US" altLang="en-US" sz="1400" dirty="0" smtClean="0">
                <a:solidFill>
                  <a:srgbClr val="000090"/>
                </a:solidFill>
                <a:latin typeface="Arial" pitchFamily="34" charset="0"/>
                <a:cs typeface="Arial" pitchFamily="34" charset="0"/>
              </a:rPr>
              <a:t>1</a:t>
            </a:r>
            <a:r>
              <a:rPr lang="en-US" altLang="en-US" sz="1400" baseline="30000" dirty="0" smtClean="0">
                <a:solidFill>
                  <a:srgbClr val="000090"/>
                </a:solidFill>
                <a:latin typeface="Arial" pitchFamily="34" charset="0"/>
                <a:cs typeface="Arial" pitchFamily="34" charset="0"/>
              </a:rPr>
              <a:t>st</a:t>
            </a:r>
            <a:r>
              <a:rPr lang="en-US" altLang="en-US" sz="1400" dirty="0" smtClean="0">
                <a:solidFill>
                  <a:srgbClr val="000090"/>
                </a:solidFill>
                <a:latin typeface="Arial" pitchFamily="34" charset="0"/>
                <a:cs typeface="Arial" pitchFamily="34" charset="0"/>
              </a:rPr>
              <a:t> plasma</a:t>
            </a:r>
            <a:endParaRPr lang="en-US" altLang="en-US" sz="1400" dirty="0">
              <a:solidFill>
                <a:srgbClr val="000090"/>
              </a:solidFill>
              <a:latin typeface="Arial" pitchFamily="34" charset="0"/>
              <a:cs typeface="Arial" pitchFamily="34" charset="0"/>
            </a:endParaRPr>
          </a:p>
        </p:txBody>
      </p:sp>
      <p:sp>
        <p:nvSpPr>
          <p:cNvPr id="155" name="Right Arrow 154"/>
          <p:cNvSpPr/>
          <p:nvPr/>
        </p:nvSpPr>
        <p:spPr bwMode="auto">
          <a:xfrm>
            <a:off x="1067357" y="2154052"/>
            <a:ext cx="1804119" cy="319021"/>
          </a:xfrm>
          <a:prstGeom prst="rightArrow">
            <a:avLst>
              <a:gd name="adj1" fmla="val 50000"/>
              <a:gd name="adj2" fmla="val 109381"/>
            </a:avLst>
          </a:prstGeom>
          <a:solidFill>
            <a:srgbClr val="FF0000"/>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n-ea"/>
            </a:endParaRPr>
          </a:p>
        </p:txBody>
      </p:sp>
      <p:sp>
        <p:nvSpPr>
          <p:cNvPr id="156" name="TextBox 155"/>
          <p:cNvSpPr txBox="1"/>
          <p:nvPr/>
        </p:nvSpPr>
        <p:spPr>
          <a:xfrm>
            <a:off x="1005938" y="2502695"/>
            <a:ext cx="2191876" cy="543610"/>
          </a:xfrm>
          <a:prstGeom prst="rect">
            <a:avLst/>
          </a:prstGeom>
          <a:noFill/>
        </p:spPr>
        <p:txBody>
          <a:bodyPr wrap="none" rtlCol="0">
            <a:spAutoFit/>
          </a:bodyPr>
          <a:lstStyle/>
          <a:p>
            <a:pPr>
              <a:lnSpc>
                <a:spcPct val="85000"/>
              </a:lnSpc>
            </a:pPr>
            <a:r>
              <a:rPr lang="en-US" sz="1700" dirty="0" smtClean="0">
                <a:solidFill>
                  <a:srgbClr val="E60000"/>
                </a:solidFill>
                <a:latin typeface="Arial"/>
                <a:ea typeface="+mn-ea"/>
              </a:rPr>
              <a:t>ECRH available, UL</a:t>
            </a:r>
          </a:p>
          <a:p>
            <a:pPr>
              <a:lnSpc>
                <a:spcPct val="85000"/>
              </a:lnSpc>
            </a:pPr>
            <a:r>
              <a:rPr lang="en-US" sz="1700" dirty="0" smtClean="0">
                <a:solidFill>
                  <a:srgbClr val="E60000"/>
                </a:solidFill>
                <a:latin typeface="Arial"/>
                <a:ea typeface="+mn-ea"/>
              </a:rPr>
              <a:t>170 GHz, </a:t>
            </a:r>
            <a:r>
              <a:rPr lang="en-US" sz="1700" b="1" dirty="0" smtClean="0">
                <a:solidFill>
                  <a:srgbClr val="E60000"/>
                </a:solidFill>
                <a:latin typeface="Arial"/>
                <a:ea typeface="+mn-ea"/>
              </a:rPr>
              <a:t>6.7 MW</a:t>
            </a:r>
            <a:endParaRPr lang="en-US" sz="1700" b="1" dirty="0">
              <a:solidFill>
                <a:srgbClr val="E60000"/>
              </a:solidFill>
              <a:latin typeface="Arial"/>
              <a:ea typeface="+mn-ea"/>
            </a:endParaRPr>
          </a:p>
        </p:txBody>
      </p:sp>
      <p:sp>
        <p:nvSpPr>
          <p:cNvPr id="157" name="Right Arrow 156"/>
          <p:cNvSpPr/>
          <p:nvPr/>
        </p:nvSpPr>
        <p:spPr bwMode="auto">
          <a:xfrm>
            <a:off x="3072367" y="3367231"/>
            <a:ext cx="1804119" cy="319021"/>
          </a:xfrm>
          <a:prstGeom prst="rightArrow">
            <a:avLst>
              <a:gd name="adj1" fmla="val 50000"/>
              <a:gd name="adj2" fmla="val 109381"/>
            </a:avLst>
          </a:prstGeom>
          <a:solidFill>
            <a:srgbClr val="0C86F4"/>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n-ea"/>
            </a:endParaRPr>
          </a:p>
        </p:txBody>
      </p:sp>
      <p:sp>
        <p:nvSpPr>
          <p:cNvPr id="158" name="TextBox 157"/>
          <p:cNvSpPr txBox="1"/>
          <p:nvPr/>
        </p:nvSpPr>
        <p:spPr>
          <a:xfrm>
            <a:off x="3085186" y="3627566"/>
            <a:ext cx="2031325" cy="543610"/>
          </a:xfrm>
          <a:prstGeom prst="rect">
            <a:avLst/>
          </a:prstGeom>
          <a:noFill/>
        </p:spPr>
        <p:txBody>
          <a:bodyPr wrap="none" rtlCol="0">
            <a:spAutoFit/>
          </a:bodyPr>
          <a:lstStyle/>
          <a:p>
            <a:pPr>
              <a:lnSpc>
                <a:spcPct val="85000"/>
              </a:lnSpc>
            </a:pPr>
            <a:r>
              <a:rPr lang="en-US" sz="1700" dirty="0" smtClean="0">
                <a:solidFill>
                  <a:srgbClr val="0C86F4"/>
                </a:solidFill>
                <a:latin typeface="Arial"/>
                <a:ea typeface="+mn-ea"/>
              </a:rPr>
              <a:t>ICRF available,</a:t>
            </a:r>
            <a:br>
              <a:rPr lang="en-US" sz="1700" dirty="0" smtClean="0">
                <a:solidFill>
                  <a:srgbClr val="0C86F4"/>
                </a:solidFill>
                <a:latin typeface="Arial"/>
                <a:ea typeface="+mn-ea"/>
              </a:rPr>
            </a:br>
            <a:r>
              <a:rPr lang="en-US" sz="1700" dirty="0" smtClean="0">
                <a:solidFill>
                  <a:srgbClr val="0C86F4"/>
                </a:solidFill>
                <a:latin typeface="Arial"/>
                <a:ea typeface="+mn-ea"/>
              </a:rPr>
              <a:t>1 antenna, </a:t>
            </a:r>
            <a:r>
              <a:rPr lang="en-US" sz="1700" b="1" dirty="0" smtClean="0">
                <a:solidFill>
                  <a:srgbClr val="0C86F4"/>
                </a:solidFill>
                <a:latin typeface="Arial"/>
                <a:ea typeface="+mn-ea"/>
              </a:rPr>
              <a:t>10 MW</a:t>
            </a:r>
            <a:endParaRPr lang="en-US" sz="1700" b="1" dirty="0">
              <a:solidFill>
                <a:srgbClr val="0C86F4"/>
              </a:solidFill>
              <a:latin typeface="Arial"/>
              <a:ea typeface="+mn-ea"/>
            </a:endParaRPr>
          </a:p>
        </p:txBody>
      </p:sp>
      <p:sp>
        <p:nvSpPr>
          <p:cNvPr id="159" name="Right Arrow 158"/>
          <p:cNvSpPr/>
          <p:nvPr/>
        </p:nvSpPr>
        <p:spPr bwMode="auto">
          <a:xfrm>
            <a:off x="5407282" y="4552468"/>
            <a:ext cx="1804119" cy="319021"/>
          </a:xfrm>
          <a:prstGeom prst="rightArrow">
            <a:avLst>
              <a:gd name="adj1" fmla="val 50000"/>
              <a:gd name="adj2" fmla="val 109381"/>
            </a:avLst>
          </a:prstGeom>
          <a:solidFill>
            <a:srgbClr val="FF6600"/>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mn-ea"/>
            </a:endParaRPr>
          </a:p>
        </p:txBody>
      </p:sp>
      <p:sp>
        <p:nvSpPr>
          <p:cNvPr id="160" name="TextBox 159"/>
          <p:cNvSpPr txBox="1"/>
          <p:nvPr/>
        </p:nvSpPr>
        <p:spPr>
          <a:xfrm>
            <a:off x="5434184" y="4867004"/>
            <a:ext cx="2159566" cy="543610"/>
          </a:xfrm>
          <a:prstGeom prst="rect">
            <a:avLst/>
          </a:prstGeom>
          <a:noFill/>
        </p:spPr>
        <p:txBody>
          <a:bodyPr wrap="none" rtlCol="0">
            <a:spAutoFit/>
          </a:bodyPr>
          <a:lstStyle/>
          <a:p>
            <a:pPr>
              <a:lnSpc>
                <a:spcPct val="85000"/>
              </a:lnSpc>
            </a:pPr>
            <a:r>
              <a:rPr lang="en-US" sz="1700" dirty="0" smtClean="0">
                <a:solidFill>
                  <a:srgbClr val="FF6600"/>
                </a:solidFill>
                <a:latin typeface="Arial"/>
                <a:ea typeface="+mn-ea"/>
              </a:rPr>
              <a:t>NBI available,</a:t>
            </a:r>
          </a:p>
          <a:p>
            <a:pPr>
              <a:lnSpc>
                <a:spcPct val="85000"/>
              </a:lnSpc>
            </a:pPr>
            <a:r>
              <a:rPr lang="en-US" sz="1700" dirty="0" smtClean="0">
                <a:solidFill>
                  <a:srgbClr val="FF6600"/>
                </a:solidFill>
                <a:latin typeface="Arial"/>
                <a:ea typeface="+mn-ea"/>
              </a:rPr>
              <a:t>2 injectors,</a:t>
            </a:r>
            <a:r>
              <a:rPr lang="en-US" sz="1700" dirty="0">
                <a:solidFill>
                  <a:srgbClr val="FF6600"/>
                </a:solidFill>
                <a:latin typeface="Arial"/>
                <a:ea typeface="+mn-ea"/>
              </a:rPr>
              <a:t>  </a:t>
            </a:r>
            <a:r>
              <a:rPr lang="en-US" sz="1700" b="1" dirty="0" smtClean="0">
                <a:solidFill>
                  <a:srgbClr val="FF6600"/>
                </a:solidFill>
                <a:latin typeface="Arial"/>
                <a:ea typeface="+mn-ea"/>
              </a:rPr>
              <a:t>33 MW</a:t>
            </a:r>
            <a:endParaRPr lang="en-US" sz="1700" b="1" dirty="0">
              <a:solidFill>
                <a:srgbClr val="FF6600"/>
              </a:solidFill>
              <a:latin typeface="Arial"/>
              <a:ea typeface="+mn-ea"/>
            </a:endParaRPr>
          </a:p>
        </p:txBody>
      </p:sp>
      <p:sp>
        <p:nvSpPr>
          <p:cNvPr id="161" name="TextBox 160"/>
          <p:cNvSpPr txBox="1"/>
          <p:nvPr/>
        </p:nvSpPr>
        <p:spPr>
          <a:xfrm>
            <a:off x="3140560" y="2174505"/>
            <a:ext cx="2299284" cy="765979"/>
          </a:xfrm>
          <a:prstGeom prst="rect">
            <a:avLst/>
          </a:prstGeom>
          <a:noFill/>
        </p:spPr>
        <p:txBody>
          <a:bodyPr wrap="none" rtlCol="0">
            <a:spAutoFit/>
          </a:bodyPr>
          <a:lstStyle/>
          <a:p>
            <a:pPr>
              <a:lnSpc>
                <a:spcPct val="85000"/>
              </a:lnSpc>
            </a:pPr>
            <a:r>
              <a:rPr lang="en-US" sz="1700" dirty="0" smtClean="0">
                <a:solidFill>
                  <a:srgbClr val="E60000"/>
                </a:solidFill>
                <a:latin typeface="Arial"/>
                <a:ea typeface="+mn-ea"/>
              </a:rPr>
              <a:t>Full ECRH system,</a:t>
            </a:r>
          </a:p>
          <a:p>
            <a:pPr>
              <a:lnSpc>
                <a:spcPct val="85000"/>
              </a:lnSpc>
            </a:pPr>
            <a:r>
              <a:rPr lang="en-US" sz="1700" dirty="0" smtClean="0">
                <a:solidFill>
                  <a:srgbClr val="E60000"/>
                </a:solidFill>
                <a:latin typeface="Arial"/>
                <a:ea typeface="+mn-ea"/>
              </a:rPr>
              <a:t>170 (+104-110?) GHz</a:t>
            </a:r>
            <a:endParaRPr lang="en-US" sz="1700" b="1" dirty="0">
              <a:solidFill>
                <a:srgbClr val="E60000"/>
              </a:solidFill>
              <a:latin typeface="Arial"/>
              <a:ea typeface="+mn-ea"/>
            </a:endParaRPr>
          </a:p>
          <a:p>
            <a:pPr>
              <a:lnSpc>
                <a:spcPct val="85000"/>
              </a:lnSpc>
            </a:pPr>
            <a:r>
              <a:rPr lang="en-US" sz="1700" b="1" dirty="0" smtClean="0">
                <a:solidFill>
                  <a:srgbClr val="E60000"/>
                </a:solidFill>
                <a:latin typeface="Arial"/>
                <a:ea typeface="+mn-ea"/>
              </a:rPr>
              <a:t>20 MW</a:t>
            </a:r>
            <a:endParaRPr lang="en-US" sz="1700" b="1" dirty="0">
              <a:solidFill>
                <a:srgbClr val="E60000"/>
              </a:solidFill>
              <a:latin typeface="Arial"/>
              <a:ea typeface="+mn-ea"/>
            </a:endParaRPr>
          </a:p>
        </p:txBody>
      </p:sp>
      <p:sp>
        <p:nvSpPr>
          <p:cNvPr id="162" name="TextBox 161"/>
          <p:cNvSpPr txBox="1"/>
          <p:nvPr/>
        </p:nvSpPr>
        <p:spPr>
          <a:xfrm>
            <a:off x="5447770" y="3636286"/>
            <a:ext cx="2146742" cy="543610"/>
          </a:xfrm>
          <a:prstGeom prst="rect">
            <a:avLst/>
          </a:prstGeom>
          <a:noFill/>
        </p:spPr>
        <p:txBody>
          <a:bodyPr wrap="none" rtlCol="0">
            <a:spAutoFit/>
          </a:bodyPr>
          <a:lstStyle/>
          <a:p>
            <a:pPr>
              <a:lnSpc>
                <a:spcPct val="85000"/>
              </a:lnSpc>
            </a:pPr>
            <a:r>
              <a:rPr lang="en-US" sz="1700" dirty="0" smtClean="0">
                <a:solidFill>
                  <a:srgbClr val="0C86F4"/>
                </a:solidFill>
                <a:latin typeface="Arial"/>
                <a:ea typeface="+mn-ea"/>
              </a:rPr>
              <a:t>Full ICRF system,</a:t>
            </a:r>
          </a:p>
          <a:p>
            <a:pPr>
              <a:lnSpc>
                <a:spcPct val="85000"/>
              </a:lnSpc>
            </a:pPr>
            <a:r>
              <a:rPr lang="en-US" sz="1700" dirty="0" smtClean="0">
                <a:solidFill>
                  <a:srgbClr val="0C86F4"/>
                </a:solidFill>
                <a:latin typeface="Arial"/>
                <a:ea typeface="+mn-ea"/>
              </a:rPr>
              <a:t>2 antennas, </a:t>
            </a:r>
            <a:r>
              <a:rPr lang="en-US" sz="1700" b="1" dirty="0" smtClean="0">
                <a:solidFill>
                  <a:srgbClr val="0C86F4"/>
                </a:solidFill>
                <a:latin typeface="Arial"/>
                <a:ea typeface="+mn-ea"/>
              </a:rPr>
              <a:t>20 MW</a:t>
            </a:r>
            <a:endParaRPr lang="en-US" sz="1700" b="1" dirty="0">
              <a:solidFill>
                <a:srgbClr val="0C86F4"/>
              </a:solidFill>
              <a:latin typeface="Arial"/>
              <a:ea typeface="+mn-ea"/>
            </a:endParaRPr>
          </a:p>
        </p:txBody>
      </p:sp>
      <p:sp>
        <p:nvSpPr>
          <p:cNvPr id="164" name="TextBox 163"/>
          <p:cNvSpPr txBox="1"/>
          <p:nvPr/>
        </p:nvSpPr>
        <p:spPr>
          <a:xfrm>
            <a:off x="101360" y="5671623"/>
            <a:ext cx="825867" cy="415498"/>
          </a:xfrm>
          <a:prstGeom prst="rect">
            <a:avLst/>
          </a:prstGeom>
          <a:noFill/>
        </p:spPr>
        <p:txBody>
          <a:bodyPr wrap="none" rtlCol="0">
            <a:spAutoFit/>
          </a:bodyPr>
          <a:lstStyle>
            <a:defPPr>
              <a:defRPr lang="en-GB"/>
            </a:defPPr>
            <a:lvl1pPr>
              <a:lnSpc>
                <a:spcPct val="85000"/>
              </a:lnSpc>
              <a:defRPr b="1">
                <a:solidFill>
                  <a:schemeClr val="accent2"/>
                </a:solidFill>
                <a:latin typeface="Arial" charset="0"/>
              </a:defRPr>
            </a:lvl1pPr>
          </a:lstStyle>
          <a:p>
            <a:r>
              <a:rPr lang="en-US" dirty="0" err="1" smtClean="0"/>
              <a:t>P</a:t>
            </a:r>
            <a:r>
              <a:rPr lang="en-US" baseline="-25000" dirty="0" err="1" smtClean="0"/>
              <a:t>AUX</a:t>
            </a:r>
            <a:endParaRPr lang="en-GB" dirty="0" err="1"/>
          </a:p>
        </p:txBody>
      </p:sp>
      <p:sp>
        <p:nvSpPr>
          <p:cNvPr id="165" name="TextBox 164"/>
          <p:cNvSpPr txBox="1"/>
          <p:nvPr/>
        </p:nvSpPr>
        <p:spPr>
          <a:xfrm>
            <a:off x="1326960" y="5671623"/>
            <a:ext cx="1249060" cy="415498"/>
          </a:xfrm>
          <a:prstGeom prst="rect">
            <a:avLst/>
          </a:prstGeom>
          <a:noFill/>
        </p:spPr>
        <p:txBody>
          <a:bodyPr wrap="none" rtlCol="0">
            <a:spAutoFit/>
          </a:bodyPr>
          <a:lstStyle/>
          <a:p>
            <a:pPr>
              <a:lnSpc>
                <a:spcPct val="85000"/>
              </a:lnSpc>
            </a:pPr>
            <a:r>
              <a:rPr lang="en-US" b="1" dirty="0" smtClean="0">
                <a:solidFill>
                  <a:schemeClr val="accent2"/>
                </a:solidFill>
                <a:latin typeface="Arial" charset="0"/>
              </a:rPr>
              <a:t>6.7 MW</a:t>
            </a:r>
            <a:endParaRPr lang="en-US" b="1" dirty="0">
              <a:solidFill>
                <a:schemeClr val="accent2"/>
              </a:solidFill>
              <a:latin typeface="Arial" charset="0"/>
            </a:endParaRPr>
          </a:p>
        </p:txBody>
      </p:sp>
      <p:sp>
        <p:nvSpPr>
          <p:cNvPr id="166" name="TextBox 165"/>
          <p:cNvSpPr txBox="1"/>
          <p:nvPr/>
        </p:nvSpPr>
        <p:spPr>
          <a:xfrm>
            <a:off x="3623327" y="5671623"/>
            <a:ext cx="1159392" cy="415498"/>
          </a:xfrm>
          <a:prstGeom prst="rect">
            <a:avLst/>
          </a:prstGeom>
          <a:noFill/>
        </p:spPr>
        <p:txBody>
          <a:bodyPr wrap="none" rtlCol="0">
            <a:spAutoFit/>
          </a:bodyPr>
          <a:lstStyle>
            <a:defPPr>
              <a:defRPr lang="en-GB"/>
            </a:defPPr>
            <a:lvl1pPr>
              <a:lnSpc>
                <a:spcPct val="85000"/>
              </a:lnSpc>
              <a:defRPr b="1">
                <a:solidFill>
                  <a:schemeClr val="accent2"/>
                </a:solidFill>
                <a:latin typeface="Arial" charset="0"/>
              </a:defRPr>
            </a:lvl1pPr>
          </a:lstStyle>
          <a:p>
            <a:r>
              <a:rPr lang="en-US" dirty="0"/>
              <a:t>30 MW</a:t>
            </a:r>
          </a:p>
        </p:txBody>
      </p:sp>
      <p:sp>
        <p:nvSpPr>
          <p:cNvPr id="167" name="TextBox 166"/>
          <p:cNvSpPr txBox="1"/>
          <p:nvPr/>
        </p:nvSpPr>
        <p:spPr>
          <a:xfrm>
            <a:off x="5915256" y="5671623"/>
            <a:ext cx="1159392" cy="415498"/>
          </a:xfrm>
          <a:prstGeom prst="rect">
            <a:avLst/>
          </a:prstGeom>
          <a:noFill/>
        </p:spPr>
        <p:txBody>
          <a:bodyPr wrap="none" rtlCol="0">
            <a:spAutoFit/>
          </a:bodyPr>
          <a:lstStyle>
            <a:defPPr>
              <a:defRPr lang="en-GB"/>
            </a:defPPr>
            <a:lvl1pPr>
              <a:lnSpc>
                <a:spcPct val="85000"/>
              </a:lnSpc>
              <a:defRPr b="1">
                <a:solidFill>
                  <a:schemeClr val="accent2"/>
                </a:solidFill>
                <a:latin typeface="Arial" charset="0"/>
              </a:defRPr>
            </a:lvl1pPr>
          </a:lstStyle>
          <a:p>
            <a:r>
              <a:rPr lang="en-US" dirty="0"/>
              <a:t>73 MW</a:t>
            </a:r>
          </a:p>
        </p:txBody>
      </p:sp>
      <p:sp>
        <p:nvSpPr>
          <p:cNvPr id="168" name="TextBox 167"/>
          <p:cNvSpPr txBox="1"/>
          <p:nvPr/>
        </p:nvSpPr>
        <p:spPr>
          <a:xfrm>
            <a:off x="7805196" y="5671623"/>
            <a:ext cx="1159392" cy="415498"/>
          </a:xfrm>
          <a:prstGeom prst="rect">
            <a:avLst/>
          </a:prstGeom>
          <a:noFill/>
        </p:spPr>
        <p:txBody>
          <a:bodyPr wrap="none" rtlCol="0">
            <a:spAutoFit/>
          </a:bodyPr>
          <a:lstStyle>
            <a:defPPr>
              <a:defRPr lang="en-GB"/>
            </a:defPPr>
            <a:lvl1pPr>
              <a:lnSpc>
                <a:spcPct val="85000"/>
              </a:lnSpc>
              <a:defRPr b="1">
                <a:solidFill>
                  <a:schemeClr val="accent2"/>
                </a:solidFill>
                <a:latin typeface="Arial" charset="0"/>
              </a:defRPr>
            </a:lvl1pPr>
          </a:lstStyle>
          <a:p>
            <a:r>
              <a:rPr lang="en-US" dirty="0"/>
              <a:t>73 MW</a:t>
            </a:r>
          </a:p>
        </p:txBody>
      </p:sp>
      <p:sp>
        <p:nvSpPr>
          <p:cNvPr id="169" name="Rectangle 168"/>
          <p:cNvSpPr/>
          <p:nvPr/>
        </p:nvSpPr>
        <p:spPr bwMode="auto">
          <a:xfrm>
            <a:off x="395536" y="905002"/>
            <a:ext cx="8040000" cy="1035767"/>
          </a:xfrm>
          <a:prstGeom prst="rect">
            <a:avLst/>
          </a:prstGeom>
          <a:no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a typeface="+mn-ea"/>
            </a:endParaRPr>
          </a:p>
        </p:txBody>
      </p:sp>
      <p:sp>
        <p:nvSpPr>
          <p:cNvPr id="187" name="Title 3"/>
          <p:cNvSpPr txBox="1">
            <a:spLocks/>
          </p:cNvSpPr>
          <p:nvPr/>
        </p:nvSpPr>
        <p:spPr bwMode="auto">
          <a:xfrm>
            <a:off x="0" y="0"/>
            <a:ext cx="9144000" cy="48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2400">
                <a:solidFill>
                  <a:schemeClr val="tx1"/>
                </a:solidFill>
                <a:latin typeface="Arial" charset="0"/>
                <a:ea typeface="ＭＳ Ｐゴシック" pitchFamily="34" charset="-128"/>
              </a:defRPr>
            </a:lvl1pPr>
            <a:lvl2pPr marL="757238" indent="-279400">
              <a:spcBef>
                <a:spcPct val="20000"/>
              </a:spcBef>
              <a:buChar char="–"/>
              <a:defRPr kumimoji="1" sz="2000">
                <a:solidFill>
                  <a:schemeClr val="tx1"/>
                </a:solidFill>
                <a:latin typeface="Arial" charset="0"/>
                <a:ea typeface="ＭＳ Ｐゴシック" pitchFamily="34" charset="-128"/>
              </a:defRPr>
            </a:lvl2pPr>
            <a:lvl3pPr marL="1136650" indent="-188913">
              <a:spcBef>
                <a:spcPct val="20000"/>
              </a:spcBef>
              <a:buChar char="•"/>
              <a:defRPr kumimoji="1">
                <a:solidFill>
                  <a:schemeClr val="tx1"/>
                </a:solidFill>
                <a:latin typeface="Arial" charset="0"/>
                <a:ea typeface="ＭＳ Ｐゴシック" pitchFamily="34" charset="-128"/>
              </a:defRPr>
            </a:lvl3pPr>
            <a:lvl4pPr marL="1511300" indent="-184150">
              <a:spcBef>
                <a:spcPct val="20000"/>
              </a:spcBef>
              <a:buChar char="–"/>
              <a:defRPr kumimoji="1">
                <a:solidFill>
                  <a:schemeClr val="tx1"/>
                </a:solidFill>
                <a:latin typeface="Arial" charset="0"/>
                <a:ea typeface="ＭＳ Ｐゴシック" pitchFamily="34" charset="-128"/>
              </a:defRPr>
            </a:lvl4pPr>
            <a:lvl5pPr marL="1885950" indent="-184150">
              <a:spcBef>
                <a:spcPct val="20000"/>
              </a:spcBef>
              <a:buChar char="»"/>
              <a:defRPr kumimoji="1">
                <a:solidFill>
                  <a:schemeClr val="tx1"/>
                </a:solidFill>
                <a:latin typeface="Arial" charset="0"/>
                <a:ea typeface="ＭＳ Ｐゴシック" pitchFamily="34" charset="-128"/>
              </a:defRPr>
            </a:lvl5pPr>
            <a:lvl6pPr marL="2343150" indent="-184150" eaLnBrk="0" fontAlgn="base" hangingPunct="0">
              <a:spcBef>
                <a:spcPct val="20000"/>
              </a:spcBef>
              <a:spcAft>
                <a:spcPct val="0"/>
              </a:spcAft>
              <a:buChar char="»"/>
              <a:defRPr kumimoji="1">
                <a:solidFill>
                  <a:schemeClr val="tx1"/>
                </a:solidFill>
                <a:latin typeface="Arial" charset="0"/>
                <a:ea typeface="ＭＳ Ｐゴシック" pitchFamily="34" charset="-128"/>
              </a:defRPr>
            </a:lvl6pPr>
            <a:lvl7pPr marL="2800350" indent="-184150" eaLnBrk="0" fontAlgn="base" hangingPunct="0">
              <a:spcBef>
                <a:spcPct val="20000"/>
              </a:spcBef>
              <a:spcAft>
                <a:spcPct val="0"/>
              </a:spcAft>
              <a:buChar char="»"/>
              <a:defRPr kumimoji="1">
                <a:solidFill>
                  <a:schemeClr val="tx1"/>
                </a:solidFill>
                <a:latin typeface="Arial" charset="0"/>
                <a:ea typeface="ＭＳ Ｐゴシック" pitchFamily="34" charset="-128"/>
              </a:defRPr>
            </a:lvl7pPr>
            <a:lvl8pPr marL="3257550" indent="-184150" eaLnBrk="0" fontAlgn="base" hangingPunct="0">
              <a:spcBef>
                <a:spcPct val="20000"/>
              </a:spcBef>
              <a:spcAft>
                <a:spcPct val="0"/>
              </a:spcAft>
              <a:buChar char="»"/>
              <a:defRPr kumimoji="1">
                <a:solidFill>
                  <a:schemeClr val="tx1"/>
                </a:solidFill>
                <a:latin typeface="Arial" charset="0"/>
                <a:ea typeface="ＭＳ Ｐゴシック" pitchFamily="34" charset="-128"/>
              </a:defRPr>
            </a:lvl8pPr>
            <a:lvl9pPr marL="3714750" indent="-184150" eaLnBrk="0" fontAlgn="base" hangingPunct="0">
              <a:spcBef>
                <a:spcPct val="20000"/>
              </a:spcBef>
              <a:spcAft>
                <a:spcPct val="0"/>
              </a:spcAft>
              <a:buChar char="»"/>
              <a:defRPr kumimoji="1">
                <a:solidFill>
                  <a:schemeClr val="tx1"/>
                </a:solidFill>
                <a:latin typeface="Arial" charset="0"/>
                <a:ea typeface="ＭＳ Ｐゴシック" pitchFamily="34" charset="-128"/>
              </a:defRPr>
            </a:lvl9pPr>
          </a:lstStyle>
          <a:p>
            <a:pPr algn="ctr" eaLnBrk="1" hangingPunct="1">
              <a:spcBef>
                <a:spcPct val="0"/>
              </a:spcBef>
              <a:buFontTx/>
              <a:buNone/>
            </a:pPr>
            <a:r>
              <a:rPr kumimoji="0" lang="en-US" altLang="en-US" sz="3200" b="1" dirty="0" smtClean="0">
                <a:solidFill>
                  <a:schemeClr val="accent2"/>
                </a:solidFill>
              </a:rPr>
              <a:t>Availability of H&amp;CD systems in IRP</a:t>
            </a:r>
            <a:endParaRPr kumimoji="0" lang="en-GB" altLang="en-US" sz="3200" b="1" dirty="0">
              <a:solidFill>
                <a:schemeClr val="accent2"/>
              </a:solidFill>
            </a:endParaRPr>
          </a:p>
        </p:txBody>
      </p:sp>
      <p:sp>
        <p:nvSpPr>
          <p:cNvPr id="188" name="TextBox 187"/>
          <p:cNvSpPr txBox="1"/>
          <p:nvPr/>
        </p:nvSpPr>
        <p:spPr>
          <a:xfrm>
            <a:off x="5443600" y="2183294"/>
            <a:ext cx="2299284" cy="765979"/>
          </a:xfrm>
          <a:prstGeom prst="rect">
            <a:avLst/>
          </a:prstGeom>
          <a:noFill/>
        </p:spPr>
        <p:txBody>
          <a:bodyPr wrap="none" rtlCol="0">
            <a:spAutoFit/>
          </a:bodyPr>
          <a:lstStyle/>
          <a:p>
            <a:pPr>
              <a:lnSpc>
                <a:spcPct val="85000"/>
              </a:lnSpc>
            </a:pPr>
            <a:r>
              <a:rPr lang="en-US" sz="1700" dirty="0" smtClean="0">
                <a:solidFill>
                  <a:srgbClr val="E60000"/>
                </a:solidFill>
                <a:latin typeface="Arial"/>
                <a:ea typeface="+mn-ea"/>
              </a:rPr>
              <a:t>Full ECRH system,</a:t>
            </a:r>
          </a:p>
          <a:p>
            <a:pPr>
              <a:lnSpc>
                <a:spcPct val="85000"/>
              </a:lnSpc>
            </a:pPr>
            <a:r>
              <a:rPr lang="en-US" sz="1700" dirty="0" smtClean="0">
                <a:solidFill>
                  <a:srgbClr val="E60000"/>
                </a:solidFill>
                <a:latin typeface="Arial"/>
                <a:ea typeface="+mn-ea"/>
              </a:rPr>
              <a:t>170 (+104-110?) GHz</a:t>
            </a:r>
            <a:endParaRPr lang="en-US" sz="1700" b="1" dirty="0">
              <a:solidFill>
                <a:srgbClr val="E60000"/>
              </a:solidFill>
              <a:latin typeface="Arial"/>
              <a:ea typeface="+mn-ea"/>
            </a:endParaRPr>
          </a:p>
          <a:p>
            <a:pPr>
              <a:lnSpc>
                <a:spcPct val="85000"/>
              </a:lnSpc>
            </a:pPr>
            <a:r>
              <a:rPr lang="en-US" sz="1700" b="1" dirty="0" smtClean="0">
                <a:solidFill>
                  <a:srgbClr val="E60000"/>
                </a:solidFill>
                <a:latin typeface="Arial"/>
                <a:ea typeface="+mn-ea"/>
              </a:rPr>
              <a:t>20 MW</a:t>
            </a:r>
            <a:endParaRPr lang="en-US" sz="1700" b="1" dirty="0">
              <a:solidFill>
                <a:srgbClr val="E60000"/>
              </a:solidFill>
              <a:latin typeface="Arial"/>
              <a:ea typeface="+mn-ea"/>
            </a:endParaRPr>
          </a:p>
        </p:txBody>
      </p:sp>
    </p:spTree>
    <p:extLst>
      <p:ext uri="{BB962C8B-B14F-4D97-AF65-F5344CB8AC3E}">
        <p14:creationId xmlns:p14="http://schemas.microsoft.com/office/powerpoint/2010/main" val="36081431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txBox="1">
            <a:spLocks/>
          </p:cNvSpPr>
          <p:nvPr/>
        </p:nvSpPr>
        <p:spPr bwMode="auto">
          <a:xfrm>
            <a:off x="0" y="0"/>
            <a:ext cx="9144000" cy="49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2400">
                <a:solidFill>
                  <a:schemeClr val="tx1"/>
                </a:solidFill>
                <a:latin typeface="Arial" charset="0"/>
                <a:ea typeface="ＭＳ Ｐゴシック" pitchFamily="34" charset="-128"/>
              </a:defRPr>
            </a:lvl1pPr>
            <a:lvl2pPr marL="757238" indent="-279400">
              <a:spcBef>
                <a:spcPct val="20000"/>
              </a:spcBef>
              <a:buChar char="–"/>
              <a:defRPr kumimoji="1" sz="2000">
                <a:solidFill>
                  <a:schemeClr val="tx1"/>
                </a:solidFill>
                <a:latin typeface="Arial" charset="0"/>
                <a:ea typeface="ＭＳ Ｐゴシック" pitchFamily="34" charset="-128"/>
              </a:defRPr>
            </a:lvl2pPr>
            <a:lvl3pPr marL="1136650" indent="-188913">
              <a:spcBef>
                <a:spcPct val="20000"/>
              </a:spcBef>
              <a:buChar char="•"/>
              <a:defRPr kumimoji="1">
                <a:solidFill>
                  <a:schemeClr val="tx1"/>
                </a:solidFill>
                <a:latin typeface="Arial" charset="0"/>
                <a:ea typeface="ＭＳ Ｐゴシック" pitchFamily="34" charset="-128"/>
              </a:defRPr>
            </a:lvl3pPr>
            <a:lvl4pPr marL="1511300" indent="-184150">
              <a:spcBef>
                <a:spcPct val="20000"/>
              </a:spcBef>
              <a:buChar char="–"/>
              <a:defRPr kumimoji="1">
                <a:solidFill>
                  <a:schemeClr val="tx1"/>
                </a:solidFill>
                <a:latin typeface="Arial" charset="0"/>
                <a:ea typeface="ＭＳ Ｐゴシック" pitchFamily="34" charset="-128"/>
              </a:defRPr>
            </a:lvl4pPr>
            <a:lvl5pPr marL="1885950" indent="-184150">
              <a:spcBef>
                <a:spcPct val="20000"/>
              </a:spcBef>
              <a:buChar char="»"/>
              <a:defRPr kumimoji="1">
                <a:solidFill>
                  <a:schemeClr val="tx1"/>
                </a:solidFill>
                <a:latin typeface="Arial" charset="0"/>
                <a:ea typeface="ＭＳ Ｐゴシック" pitchFamily="34" charset="-128"/>
              </a:defRPr>
            </a:lvl5pPr>
            <a:lvl6pPr marL="2343150" indent="-184150" eaLnBrk="0" fontAlgn="base" hangingPunct="0">
              <a:spcBef>
                <a:spcPct val="20000"/>
              </a:spcBef>
              <a:spcAft>
                <a:spcPct val="0"/>
              </a:spcAft>
              <a:buChar char="»"/>
              <a:defRPr kumimoji="1">
                <a:solidFill>
                  <a:schemeClr val="tx1"/>
                </a:solidFill>
                <a:latin typeface="Arial" charset="0"/>
                <a:ea typeface="ＭＳ Ｐゴシック" pitchFamily="34" charset="-128"/>
              </a:defRPr>
            </a:lvl6pPr>
            <a:lvl7pPr marL="2800350" indent="-184150" eaLnBrk="0" fontAlgn="base" hangingPunct="0">
              <a:spcBef>
                <a:spcPct val="20000"/>
              </a:spcBef>
              <a:spcAft>
                <a:spcPct val="0"/>
              </a:spcAft>
              <a:buChar char="»"/>
              <a:defRPr kumimoji="1">
                <a:solidFill>
                  <a:schemeClr val="tx1"/>
                </a:solidFill>
                <a:latin typeface="Arial" charset="0"/>
                <a:ea typeface="ＭＳ Ｐゴシック" pitchFamily="34" charset="-128"/>
              </a:defRPr>
            </a:lvl7pPr>
            <a:lvl8pPr marL="3257550" indent="-184150" eaLnBrk="0" fontAlgn="base" hangingPunct="0">
              <a:spcBef>
                <a:spcPct val="20000"/>
              </a:spcBef>
              <a:spcAft>
                <a:spcPct val="0"/>
              </a:spcAft>
              <a:buChar char="»"/>
              <a:defRPr kumimoji="1">
                <a:solidFill>
                  <a:schemeClr val="tx1"/>
                </a:solidFill>
                <a:latin typeface="Arial" charset="0"/>
                <a:ea typeface="ＭＳ Ｐゴシック" pitchFamily="34" charset="-128"/>
              </a:defRPr>
            </a:lvl8pPr>
            <a:lvl9pPr marL="3714750" indent="-184150" eaLnBrk="0" fontAlgn="base" hangingPunct="0">
              <a:spcBef>
                <a:spcPct val="20000"/>
              </a:spcBef>
              <a:spcAft>
                <a:spcPct val="0"/>
              </a:spcAft>
              <a:buChar char="»"/>
              <a:defRPr kumimoji="1">
                <a:solidFill>
                  <a:schemeClr val="tx1"/>
                </a:solidFill>
                <a:latin typeface="Arial" charset="0"/>
                <a:ea typeface="ＭＳ Ｐゴシック" pitchFamily="34" charset="-128"/>
              </a:defRPr>
            </a:lvl9pPr>
          </a:lstStyle>
          <a:p>
            <a:pPr algn="ctr" eaLnBrk="1" hangingPunct="1">
              <a:spcBef>
                <a:spcPct val="0"/>
              </a:spcBef>
              <a:buFontTx/>
              <a:buNone/>
            </a:pPr>
            <a:r>
              <a:rPr kumimoji="0" lang="en-US" altLang="en-US" sz="3200" b="1" dirty="0" smtClean="0">
                <a:solidFill>
                  <a:schemeClr val="accent2"/>
                </a:solidFill>
              </a:rPr>
              <a:t>Key plasma scenarios in PFPO-1 and PFPO-2</a:t>
            </a:r>
            <a:endParaRPr kumimoji="0" lang="en-GB" altLang="en-US" sz="3200" b="1" dirty="0">
              <a:solidFill>
                <a:schemeClr val="accent2"/>
              </a:solidFill>
            </a:endParaRPr>
          </a:p>
        </p:txBody>
      </p:sp>
      <p:pic>
        <p:nvPicPr>
          <p:cNvPr id="6" name="Picture 3" descr="C:\Users\schneim\Documents\Work\Meetings\My contributions\Slides for others\Figures HCD operational space\HCD separate operational spaces.png"/>
          <p:cNvPicPr>
            <a:picLocks noChangeAspect="1" noChangeArrowheads="1"/>
          </p:cNvPicPr>
          <p:nvPr/>
        </p:nvPicPr>
        <p:blipFill rotWithShape="1">
          <a:blip r:embed="rId2">
            <a:extLst>
              <a:ext uri="{28A0092B-C50C-407E-A947-70E740481C1C}">
                <a14:useLocalDpi xmlns:a14="http://schemas.microsoft.com/office/drawing/2010/main" val="0"/>
              </a:ext>
            </a:extLst>
          </a:blip>
          <a:srcRect l="2671" t="2420" r="4117" b="1476"/>
          <a:stretch/>
        </p:blipFill>
        <p:spPr bwMode="auto">
          <a:xfrm>
            <a:off x="107504" y="1272316"/>
            <a:ext cx="4626281" cy="4169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08078129"/>
              </p:ext>
            </p:extLst>
          </p:nvPr>
        </p:nvGraphicFramePr>
        <p:xfrm>
          <a:off x="5004048" y="1124744"/>
          <a:ext cx="4032448" cy="4464496"/>
        </p:xfrm>
        <a:graphic>
          <a:graphicData uri="http://schemas.openxmlformats.org/drawingml/2006/table">
            <a:tbl>
              <a:tblPr firstRow="1" bandRow="1">
                <a:tableStyleId>{D27102A9-8310-4765-A935-A1911B00CA55}</a:tableStyleId>
              </a:tblPr>
              <a:tblGrid>
                <a:gridCol w="4032448"/>
              </a:tblGrid>
              <a:tr h="370757">
                <a:tc>
                  <a:txBody>
                    <a:bodyPr/>
                    <a:lstStyle/>
                    <a:p>
                      <a:pPr marL="0" algn="l" defTabSz="914400" rtl="0" eaLnBrk="1" latinLnBrk="0" hangingPunct="1"/>
                      <a:r>
                        <a:rPr lang="en-US" sz="1800" b="1" i="0" kern="1200" dirty="0" smtClean="0">
                          <a:solidFill>
                            <a:schemeClr val="tx1"/>
                          </a:solidFill>
                          <a:latin typeface="+mn-lt"/>
                          <a:ea typeface="+mn-ea"/>
                          <a:cs typeface="+mn-cs"/>
                        </a:rPr>
                        <a:t>First plasma</a:t>
                      </a:r>
                      <a:endParaRPr lang="en-GB" sz="1800" b="1" i="0" kern="1200" dirty="0">
                        <a:solidFill>
                          <a:schemeClr val="tx1"/>
                        </a:solidFill>
                        <a:latin typeface="+mn-lt"/>
                        <a:ea typeface="+mn-ea"/>
                        <a:cs typeface="+mn-cs"/>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757">
                <a:tc>
                  <a:txBody>
                    <a:bodyPr/>
                    <a:lstStyle/>
                    <a:p>
                      <a:pPr marL="0" indent="179388"/>
                      <a:r>
                        <a:rPr lang="en-US" sz="1800" dirty="0" smtClean="0">
                          <a:solidFill>
                            <a:schemeClr val="tx1"/>
                          </a:solidFill>
                          <a:latin typeface="+mn-lt"/>
                        </a:rPr>
                        <a:t>0.1 MA / 2.65 T H plasma</a:t>
                      </a:r>
                      <a:endParaRPr lang="en-GB" sz="1800" dirty="0">
                        <a:solidFill>
                          <a:schemeClr val="tx1"/>
                        </a:solidFil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r>
              <a:tr h="370757">
                <a:tc>
                  <a:txBody>
                    <a:bodyPr/>
                    <a:lstStyle/>
                    <a:p>
                      <a:r>
                        <a:rPr lang="en-US" sz="1800" b="1" dirty="0" smtClean="0">
                          <a:solidFill>
                            <a:schemeClr val="tx1"/>
                          </a:solidFill>
                          <a:latin typeface="+mn-lt"/>
                        </a:rPr>
                        <a:t>First divertor plasma</a:t>
                      </a:r>
                      <a:endParaRPr lang="en-GB" sz="1800" b="1" dirty="0">
                        <a:solidFill>
                          <a:schemeClr val="tx1"/>
                        </a:solidFil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757">
                <a:tc>
                  <a:txBody>
                    <a:bodyPr/>
                    <a:lstStyle/>
                    <a:p>
                      <a:pPr marL="0" indent="179388"/>
                      <a:r>
                        <a:rPr lang="en-US" sz="1800" dirty="0" smtClean="0">
                          <a:solidFill>
                            <a:schemeClr val="tx1"/>
                          </a:solidFill>
                          <a:latin typeface="+mn-lt"/>
                        </a:rPr>
                        <a:t>3.2 MA / 2.65 T H plasma</a:t>
                      </a:r>
                      <a:endParaRPr lang="en-GB" sz="1800" dirty="0">
                        <a:solidFill>
                          <a:schemeClr val="tx1"/>
                        </a:solidFil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r>
              <a:tr h="370757">
                <a:tc>
                  <a:txBody>
                    <a:bodyPr/>
                    <a:lstStyle/>
                    <a:p>
                      <a:r>
                        <a:rPr lang="en-US" sz="1800" b="1" dirty="0" smtClean="0">
                          <a:solidFill>
                            <a:schemeClr val="tx1"/>
                          </a:solidFill>
                          <a:latin typeface="+mn-lt"/>
                        </a:rPr>
                        <a:t>First q</a:t>
                      </a:r>
                      <a:r>
                        <a:rPr lang="en-US" sz="1800" b="1" baseline="-25000" dirty="0" smtClean="0">
                          <a:solidFill>
                            <a:schemeClr val="tx1"/>
                          </a:solidFill>
                          <a:latin typeface="+mn-lt"/>
                        </a:rPr>
                        <a:t>95</a:t>
                      </a:r>
                      <a:r>
                        <a:rPr lang="en-US" sz="1800" b="1" dirty="0" smtClean="0">
                          <a:solidFill>
                            <a:schemeClr val="tx1"/>
                          </a:solidFill>
                          <a:latin typeface="+mn-lt"/>
                        </a:rPr>
                        <a:t>=3 plasma</a:t>
                      </a:r>
                      <a:endParaRPr lang="en-GB" sz="1800" b="1" dirty="0">
                        <a:solidFill>
                          <a:schemeClr val="tx1"/>
                        </a:solidFil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757">
                <a:tc>
                  <a:txBody>
                    <a:bodyPr/>
                    <a:lstStyle/>
                    <a:p>
                      <a:pPr marL="0" indent="179388"/>
                      <a:r>
                        <a:rPr lang="en-US" sz="1800" dirty="0" smtClean="0">
                          <a:solidFill>
                            <a:schemeClr val="tx1"/>
                          </a:solidFill>
                          <a:latin typeface="+mn-lt"/>
                        </a:rPr>
                        <a:t>7.5 MA / 2.65 T H plasma</a:t>
                      </a:r>
                      <a:endParaRPr lang="en-GB" sz="1800" dirty="0">
                        <a:solidFill>
                          <a:schemeClr val="tx1"/>
                        </a:solidFil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r>
              <a:tr h="370757">
                <a:tc>
                  <a:txBody>
                    <a:bodyPr/>
                    <a:lstStyle/>
                    <a:p>
                      <a:r>
                        <a:rPr lang="en-US" sz="1800" b="1" dirty="0" smtClean="0">
                          <a:solidFill>
                            <a:schemeClr val="tx1"/>
                          </a:solidFill>
                          <a:latin typeface="+mn-lt"/>
                        </a:rPr>
                        <a:t>First H-mode plasma</a:t>
                      </a:r>
                      <a:endParaRPr lang="en-GB" sz="1800" b="1" dirty="0">
                        <a:solidFill>
                          <a:schemeClr val="tx1"/>
                        </a:solidFil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757">
                <a:tc>
                  <a:txBody>
                    <a:bodyPr/>
                    <a:lstStyle/>
                    <a:p>
                      <a:pPr marL="0" lvl="0" indent="179388">
                        <a:tabLst/>
                      </a:pPr>
                      <a:r>
                        <a:rPr lang="en-US" sz="1800" dirty="0" smtClean="0">
                          <a:solidFill>
                            <a:schemeClr val="tx1"/>
                          </a:solidFill>
                          <a:latin typeface="+mn-lt"/>
                        </a:rPr>
                        <a:t>5 MA / 1.8 T He &amp; H plasma</a:t>
                      </a:r>
                      <a:endParaRPr lang="en-GB" sz="1800" dirty="0">
                        <a:solidFill>
                          <a:schemeClr val="tx1"/>
                        </a:solidFill>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r>
              <a:tr h="370757">
                <a:tc>
                  <a:txBody>
                    <a:bodyPr/>
                    <a:lstStyle/>
                    <a:p>
                      <a:pPr marL="0" lvl="1" indent="-280987">
                        <a:buSzPct val="50000"/>
                        <a:tabLst>
                          <a:tab pos="177800" algn="l"/>
                          <a:tab pos="363538" algn="l"/>
                        </a:tabLst>
                      </a:pPr>
                      <a:r>
                        <a:rPr lang="en-US" sz="1800" b="1" dirty="0" smtClean="0">
                          <a:solidFill>
                            <a:schemeClr val="tx1"/>
                          </a:solidFill>
                          <a:latin typeface="+mn-lt"/>
                        </a:rPr>
                        <a:t>First full current plasma</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757">
                <a:tc>
                  <a:txBody>
                    <a:bodyPr/>
                    <a:lstStyle/>
                    <a:p>
                      <a:pPr marL="176213" marR="0" lvl="2" indent="0" algn="l" defTabSz="914400" rtl="0" eaLnBrk="1" fontAlgn="auto" latinLnBrk="0" hangingPunct="1">
                        <a:lnSpc>
                          <a:spcPct val="100000"/>
                        </a:lnSpc>
                        <a:spcBef>
                          <a:spcPts val="0"/>
                        </a:spcBef>
                        <a:spcAft>
                          <a:spcPts val="0"/>
                        </a:spcAft>
                        <a:buClrTx/>
                        <a:buSzPct val="50000"/>
                        <a:buFontTx/>
                        <a:buNone/>
                        <a:tabLst>
                          <a:tab pos="177800" algn="l"/>
                          <a:tab pos="363538" algn="l"/>
                        </a:tabLst>
                        <a:defRPr/>
                      </a:pPr>
                      <a:r>
                        <a:rPr lang="en-US" sz="1800" dirty="0" smtClean="0">
                          <a:solidFill>
                            <a:schemeClr val="tx1"/>
                          </a:solidFill>
                          <a:latin typeface="+mn-lt"/>
                        </a:rPr>
                        <a:t>15 MA / 5.3 T H plasma</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r>
              <a:tr h="370757">
                <a:tc>
                  <a:txBody>
                    <a:bodyPr/>
                    <a:lstStyle/>
                    <a:p>
                      <a:pPr marL="0" lvl="1" indent="-280987">
                        <a:buSzPct val="50000"/>
                        <a:tabLst>
                          <a:tab pos="177800" algn="l"/>
                          <a:tab pos="363538" algn="l"/>
                        </a:tabLst>
                      </a:pPr>
                      <a:r>
                        <a:rPr lang="en-US" sz="1800" b="1" dirty="0" smtClean="0">
                          <a:solidFill>
                            <a:schemeClr val="tx1"/>
                          </a:solidFill>
                          <a:latin typeface="+mn-lt"/>
                        </a:rPr>
                        <a:t>First 7.5 MA</a:t>
                      </a:r>
                      <a:r>
                        <a:rPr lang="en-US" sz="1800" b="1" baseline="0" dirty="0" smtClean="0">
                          <a:solidFill>
                            <a:schemeClr val="tx1"/>
                          </a:solidFill>
                          <a:latin typeface="+mn-lt"/>
                        </a:rPr>
                        <a:t> H-mode plasma</a:t>
                      </a:r>
                      <a:endParaRPr lang="en-US" sz="1800" b="1" dirty="0" smtClean="0">
                        <a:solidFill>
                          <a:schemeClr val="tx1"/>
                        </a:solidFill>
                        <a:latin typeface="+mn-lt"/>
                      </a:endParaRP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r h="386169">
                <a:tc>
                  <a:txBody>
                    <a:bodyPr/>
                    <a:lstStyle/>
                    <a:p>
                      <a:pPr marL="176213" marR="0" lvl="2" indent="0" algn="l" defTabSz="914400" rtl="0" eaLnBrk="1" fontAlgn="auto" latinLnBrk="0" hangingPunct="1">
                        <a:lnSpc>
                          <a:spcPct val="100000"/>
                        </a:lnSpc>
                        <a:spcBef>
                          <a:spcPts val="0"/>
                        </a:spcBef>
                        <a:spcAft>
                          <a:spcPts val="0"/>
                        </a:spcAft>
                        <a:buClrTx/>
                        <a:buSzPct val="50000"/>
                        <a:buFontTx/>
                        <a:buNone/>
                        <a:tabLst>
                          <a:tab pos="177800" algn="l"/>
                          <a:tab pos="363538" algn="l"/>
                        </a:tabLst>
                        <a:defRPr/>
                      </a:pPr>
                      <a:r>
                        <a:rPr lang="en-US" sz="1800" dirty="0" smtClean="0">
                          <a:solidFill>
                            <a:schemeClr val="tx1"/>
                          </a:solidFill>
                          <a:latin typeface="+mn-lt"/>
                        </a:rPr>
                        <a:t>7.5 MA / 2.65 T He </a:t>
                      </a:r>
                      <a:r>
                        <a:rPr lang="en-US" sz="1800" baseline="0" dirty="0" smtClean="0">
                          <a:solidFill>
                            <a:schemeClr val="tx1"/>
                          </a:solidFill>
                          <a:latin typeface="+mn-lt"/>
                        </a:rPr>
                        <a:t>&amp; H</a:t>
                      </a:r>
                      <a:r>
                        <a:rPr lang="en-US" sz="1800" dirty="0" smtClean="0">
                          <a:solidFill>
                            <a:schemeClr val="tx1"/>
                          </a:solidFill>
                          <a:latin typeface="+mn-lt"/>
                        </a:rPr>
                        <a:t> plasma</a:t>
                      </a:r>
                    </a:p>
                  </a:txBody>
                  <a:tcPr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r>
            </a:tbl>
          </a:graphicData>
        </a:graphic>
      </p:graphicFrame>
    </p:spTree>
    <p:extLst>
      <p:ext uri="{BB962C8B-B14F-4D97-AF65-F5344CB8AC3E}">
        <p14:creationId xmlns:p14="http://schemas.microsoft.com/office/powerpoint/2010/main" val="6383192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txBox="1">
            <a:spLocks/>
          </p:cNvSpPr>
          <p:nvPr/>
        </p:nvSpPr>
        <p:spPr bwMode="auto">
          <a:xfrm>
            <a:off x="0" y="-43157"/>
            <a:ext cx="9144000" cy="57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2400">
                <a:solidFill>
                  <a:schemeClr val="tx1"/>
                </a:solidFill>
                <a:latin typeface="Arial" charset="0"/>
                <a:ea typeface="ＭＳ Ｐゴシック" pitchFamily="34" charset="-128"/>
              </a:defRPr>
            </a:lvl1pPr>
            <a:lvl2pPr marL="757238" indent="-279400">
              <a:spcBef>
                <a:spcPct val="20000"/>
              </a:spcBef>
              <a:buChar char="–"/>
              <a:defRPr kumimoji="1" sz="2000">
                <a:solidFill>
                  <a:schemeClr val="tx1"/>
                </a:solidFill>
                <a:latin typeface="Arial" charset="0"/>
                <a:ea typeface="ＭＳ Ｐゴシック" pitchFamily="34" charset="-128"/>
              </a:defRPr>
            </a:lvl2pPr>
            <a:lvl3pPr marL="1136650" indent="-188913">
              <a:spcBef>
                <a:spcPct val="20000"/>
              </a:spcBef>
              <a:buChar char="•"/>
              <a:defRPr kumimoji="1">
                <a:solidFill>
                  <a:schemeClr val="tx1"/>
                </a:solidFill>
                <a:latin typeface="Arial" charset="0"/>
                <a:ea typeface="ＭＳ Ｐゴシック" pitchFamily="34" charset="-128"/>
              </a:defRPr>
            </a:lvl3pPr>
            <a:lvl4pPr marL="1511300" indent="-184150">
              <a:spcBef>
                <a:spcPct val="20000"/>
              </a:spcBef>
              <a:buChar char="–"/>
              <a:defRPr kumimoji="1">
                <a:solidFill>
                  <a:schemeClr val="tx1"/>
                </a:solidFill>
                <a:latin typeface="Arial" charset="0"/>
                <a:ea typeface="ＭＳ Ｐゴシック" pitchFamily="34" charset="-128"/>
              </a:defRPr>
            </a:lvl4pPr>
            <a:lvl5pPr marL="1885950" indent="-184150">
              <a:spcBef>
                <a:spcPct val="20000"/>
              </a:spcBef>
              <a:buChar char="»"/>
              <a:defRPr kumimoji="1">
                <a:solidFill>
                  <a:schemeClr val="tx1"/>
                </a:solidFill>
                <a:latin typeface="Arial" charset="0"/>
                <a:ea typeface="ＭＳ Ｐゴシック" pitchFamily="34" charset="-128"/>
              </a:defRPr>
            </a:lvl5pPr>
            <a:lvl6pPr marL="2343150" indent="-184150" eaLnBrk="0" fontAlgn="base" hangingPunct="0">
              <a:spcBef>
                <a:spcPct val="20000"/>
              </a:spcBef>
              <a:spcAft>
                <a:spcPct val="0"/>
              </a:spcAft>
              <a:buChar char="»"/>
              <a:defRPr kumimoji="1">
                <a:solidFill>
                  <a:schemeClr val="tx1"/>
                </a:solidFill>
                <a:latin typeface="Arial" charset="0"/>
                <a:ea typeface="ＭＳ Ｐゴシック" pitchFamily="34" charset="-128"/>
              </a:defRPr>
            </a:lvl6pPr>
            <a:lvl7pPr marL="2800350" indent="-184150" eaLnBrk="0" fontAlgn="base" hangingPunct="0">
              <a:spcBef>
                <a:spcPct val="20000"/>
              </a:spcBef>
              <a:spcAft>
                <a:spcPct val="0"/>
              </a:spcAft>
              <a:buChar char="»"/>
              <a:defRPr kumimoji="1">
                <a:solidFill>
                  <a:schemeClr val="tx1"/>
                </a:solidFill>
                <a:latin typeface="Arial" charset="0"/>
                <a:ea typeface="ＭＳ Ｐゴシック" pitchFamily="34" charset="-128"/>
              </a:defRPr>
            </a:lvl7pPr>
            <a:lvl8pPr marL="3257550" indent="-184150" eaLnBrk="0" fontAlgn="base" hangingPunct="0">
              <a:spcBef>
                <a:spcPct val="20000"/>
              </a:spcBef>
              <a:spcAft>
                <a:spcPct val="0"/>
              </a:spcAft>
              <a:buChar char="»"/>
              <a:defRPr kumimoji="1">
                <a:solidFill>
                  <a:schemeClr val="tx1"/>
                </a:solidFill>
                <a:latin typeface="Arial" charset="0"/>
                <a:ea typeface="ＭＳ Ｐゴシック" pitchFamily="34" charset="-128"/>
              </a:defRPr>
            </a:lvl8pPr>
            <a:lvl9pPr marL="3714750" indent="-184150" eaLnBrk="0" fontAlgn="base" hangingPunct="0">
              <a:spcBef>
                <a:spcPct val="20000"/>
              </a:spcBef>
              <a:spcAft>
                <a:spcPct val="0"/>
              </a:spcAft>
              <a:buChar char="»"/>
              <a:defRPr kumimoji="1">
                <a:solidFill>
                  <a:schemeClr val="tx1"/>
                </a:solidFill>
                <a:latin typeface="Arial" charset="0"/>
                <a:ea typeface="ＭＳ Ｐゴシック" pitchFamily="34" charset="-128"/>
              </a:defRPr>
            </a:lvl9pPr>
          </a:lstStyle>
          <a:p>
            <a:pPr algn="ctr" eaLnBrk="1" hangingPunct="1">
              <a:spcBef>
                <a:spcPct val="0"/>
              </a:spcBef>
              <a:buFontTx/>
              <a:buNone/>
            </a:pPr>
            <a:r>
              <a:rPr kumimoji="0" lang="en-US" altLang="en-US" sz="3200" b="1" dirty="0" smtClean="0">
                <a:solidFill>
                  <a:schemeClr val="accent2"/>
                </a:solidFill>
              </a:rPr>
              <a:t>Demonstration of long pulse operation</a:t>
            </a:r>
            <a:endParaRPr kumimoji="0" lang="en-GB" altLang="en-US" sz="3200" b="1" dirty="0">
              <a:solidFill>
                <a:schemeClr val="accent2"/>
              </a:solidFill>
            </a:endParaRPr>
          </a:p>
        </p:txBody>
      </p:sp>
      <p:sp>
        <p:nvSpPr>
          <p:cNvPr id="2" name="Rectangle 2"/>
          <p:cNvSpPr>
            <a:spLocks noChangeArrowheads="1"/>
          </p:cNvSpPr>
          <p:nvPr/>
        </p:nvSpPr>
        <p:spPr bwMode="auto">
          <a:xfrm>
            <a:off x="0" y="-230832"/>
            <a:ext cx="1846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4"/>
          <p:cNvSpPr>
            <a:spLocks noChangeArrowheads="1"/>
          </p:cNvSpPr>
          <p:nvPr/>
        </p:nvSpPr>
        <p:spPr bwMode="auto">
          <a:xfrm>
            <a:off x="0" y="-230832"/>
            <a:ext cx="1846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a:spLocks noChangeArrowheads="1"/>
          </p:cNvSpPr>
          <p:nvPr/>
        </p:nvSpPr>
        <p:spPr bwMode="auto">
          <a:xfrm>
            <a:off x="2565" y="859614"/>
            <a:ext cx="4501050" cy="490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Century Gothic" pitchFamily="34" charset="0"/>
                <a:ea typeface="MS PGothic" pitchFamily="34" charset="-128"/>
              </a:defRPr>
            </a:lvl1pPr>
            <a:lvl2pPr marL="628650" indent="-271463">
              <a:defRPr sz="2400">
                <a:solidFill>
                  <a:schemeClr val="tx1"/>
                </a:solidFill>
                <a:latin typeface="Century Gothic" pitchFamily="34" charset="0"/>
                <a:ea typeface="MS PGothic" pitchFamily="34" charset="-128"/>
              </a:defRPr>
            </a:lvl2pPr>
            <a:lvl3pPr marL="1143000" indent="-228600">
              <a:defRPr sz="2400">
                <a:solidFill>
                  <a:schemeClr val="tx1"/>
                </a:solidFill>
                <a:latin typeface="Century Gothic" pitchFamily="34" charset="0"/>
                <a:ea typeface="MS PGothic" pitchFamily="34" charset="-128"/>
              </a:defRPr>
            </a:lvl3pPr>
            <a:lvl4pPr marL="1600200" indent="-228600">
              <a:defRPr sz="2400">
                <a:solidFill>
                  <a:schemeClr val="tx1"/>
                </a:solidFill>
                <a:latin typeface="Century Gothic" pitchFamily="34" charset="0"/>
                <a:ea typeface="MS PGothic" pitchFamily="34" charset="-128"/>
              </a:defRPr>
            </a:lvl4pPr>
            <a:lvl5pPr marL="2057400" indent="-228600">
              <a:defRPr sz="2400">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spcAft>
                <a:spcPts val="600"/>
              </a:spcAft>
              <a:buClr>
                <a:srgbClr val="333399"/>
              </a:buClr>
              <a:buFont typeface="Arial"/>
              <a:buChar char="•"/>
              <a:defRPr/>
            </a:pPr>
            <a:r>
              <a:rPr lang="en-US" b="1" dirty="0" smtClean="0">
                <a:solidFill>
                  <a:srgbClr val="333399"/>
                </a:solidFill>
                <a:latin typeface="Arial" charset="0"/>
              </a:rPr>
              <a:t>Goal:</a:t>
            </a:r>
          </a:p>
          <a:p>
            <a:pPr marL="642937" lvl="1" indent="-285750">
              <a:spcAft>
                <a:spcPts val="600"/>
              </a:spcAft>
              <a:buClr>
                <a:srgbClr val="333399"/>
              </a:buClr>
              <a:buFont typeface="Lucida Grande"/>
              <a:buChar char="-"/>
              <a:defRPr/>
            </a:pPr>
            <a:r>
              <a:rPr lang="en-GB" altLang="en-US" sz="1800" b="0" dirty="0">
                <a:solidFill>
                  <a:srgbClr val="0000FF"/>
                </a:solidFill>
                <a:latin typeface="Arial" charset="0"/>
              </a:rPr>
              <a:t>T</a:t>
            </a:r>
            <a:r>
              <a:rPr lang="en-GB" altLang="en-US" sz="1800" b="0" dirty="0" smtClean="0">
                <a:solidFill>
                  <a:srgbClr val="0000FF"/>
                </a:solidFill>
                <a:latin typeface="Arial" charset="0"/>
              </a:rPr>
              <a:t>o </a:t>
            </a:r>
            <a:r>
              <a:rPr lang="en-GB" altLang="en-US" sz="1800" b="0" dirty="0">
                <a:solidFill>
                  <a:srgbClr val="0000FF"/>
                </a:solidFill>
                <a:latin typeface="Arial" charset="0"/>
              </a:rPr>
              <a:t>assess issues related to processes that </a:t>
            </a:r>
            <a:r>
              <a:rPr lang="en-GB" altLang="en-US" sz="1800" b="0" dirty="0" smtClean="0">
                <a:solidFill>
                  <a:srgbClr val="0000FF"/>
                </a:solidFill>
                <a:latin typeface="Arial" charset="0"/>
              </a:rPr>
              <a:t>evolve </a:t>
            </a:r>
            <a:r>
              <a:rPr lang="en-GB" altLang="en-US" sz="1800" b="0" dirty="0">
                <a:solidFill>
                  <a:srgbClr val="0000FF"/>
                </a:solidFill>
                <a:latin typeface="Arial" charset="0"/>
              </a:rPr>
              <a:t>on </a:t>
            </a:r>
            <a:r>
              <a:rPr lang="en-GB" altLang="en-US" sz="1800" b="0" dirty="0" smtClean="0">
                <a:solidFill>
                  <a:srgbClr val="0000FF"/>
                </a:solidFill>
                <a:latin typeface="Arial" charset="0"/>
              </a:rPr>
              <a:t>long timescales (changes </a:t>
            </a:r>
            <a:r>
              <a:rPr lang="en-GB" altLang="en-US" sz="1800" b="0" dirty="0">
                <a:solidFill>
                  <a:srgbClr val="0000FF"/>
                </a:solidFill>
                <a:latin typeface="Arial" charset="0"/>
              </a:rPr>
              <a:t>in </a:t>
            </a:r>
            <a:r>
              <a:rPr lang="en-GB" altLang="en-US" sz="1800" b="0" dirty="0" smtClean="0">
                <a:solidFill>
                  <a:srgbClr val="0000FF"/>
                </a:solidFill>
                <a:latin typeface="Arial" charset="0"/>
              </a:rPr>
              <a:t>current </a:t>
            </a:r>
            <a:r>
              <a:rPr lang="en-GB" altLang="en-US" sz="1800" b="0" dirty="0">
                <a:solidFill>
                  <a:srgbClr val="0000FF"/>
                </a:solidFill>
                <a:latin typeface="Arial" charset="0"/>
              </a:rPr>
              <a:t>profile</a:t>
            </a:r>
            <a:r>
              <a:rPr lang="en-GB" altLang="en-US" sz="1800" b="0" dirty="0" smtClean="0">
                <a:solidFill>
                  <a:srgbClr val="0000FF"/>
                </a:solidFill>
                <a:latin typeface="Arial" charset="0"/>
              </a:rPr>
              <a:t>, recycling </a:t>
            </a:r>
            <a:r>
              <a:rPr lang="en-GB" altLang="en-US" sz="1800" b="0" dirty="0">
                <a:solidFill>
                  <a:srgbClr val="0000FF"/>
                </a:solidFill>
                <a:latin typeface="Arial" charset="0"/>
              </a:rPr>
              <a:t>etc</a:t>
            </a:r>
            <a:r>
              <a:rPr lang="en-GB" altLang="en-US" sz="1800" b="0" dirty="0" smtClean="0">
                <a:solidFill>
                  <a:srgbClr val="0000FF"/>
                </a:solidFill>
                <a:latin typeface="Arial" charset="0"/>
              </a:rPr>
              <a:t>.)</a:t>
            </a:r>
          </a:p>
          <a:p>
            <a:pPr marL="414337">
              <a:spcAft>
                <a:spcPts val="600"/>
              </a:spcAft>
              <a:buClr>
                <a:srgbClr val="333399"/>
              </a:buClr>
              <a:buFont typeface="Arial"/>
              <a:buChar char="•"/>
              <a:defRPr/>
            </a:pPr>
            <a:r>
              <a:rPr lang="en-US" altLang="en-US" b="1" dirty="0" smtClean="0">
                <a:solidFill>
                  <a:srgbClr val="333399"/>
                </a:solidFill>
                <a:latin typeface="Arial" charset="0"/>
              </a:rPr>
              <a:t>Method:</a:t>
            </a:r>
            <a:endParaRPr lang="en-GB" altLang="en-US" b="1" dirty="0" smtClean="0">
              <a:solidFill>
                <a:srgbClr val="333399"/>
              </a:solidFill>
              <a:latin typeface="Arial" charset="0"/>
            </a:endParaRPr>
          </a:p>
          <a:p>
            <a:pPr marL="642937" lvl="1" indent="-285750">
              <a:spcAft>
                <a:spcPts val="600"/>
              </a:spcAft>
              <a:buClr>
                <a:srgbClr val="333399"/>
              </a:buClr>
              <a:buFont typeface="Lucida Grande"/>
              <a:buChar char="-"/>
              <a:defRPr/>
            </a:pPr>
            <a:r>
              <a:rPr lang="en-GB" altLang="en-US" sz="1800" b="0" dirty="0" smtClean="0">
                <a:solidFill>
                  <a:srgbClr val="0000FF"/>
                </a:solidFill>
                <a:latin typeface="Arial" charset="0"/>
              </a:rPr>
              <a:t>Built on CS inductive flux at low </a:t>
            </a:r>
            <a:r>
              <a:rPr lang="en-GB" altLang="en-US" sz="1800" b="0" dirty="0" err="1" smtClean="0">
                <a:solidFill>
                  <a:srgbClr val="0000FF"/>
                </a:solidFill>
                <a:latin typeface="Arial" charset="0"/>
              </a:rPr>
              <a:t>I</a:t>
            </a:r>
            <a:r>
              <a:rPr lang="en-GB" altLang="en-US" sz="1800" b="0" baseline="-25000" dirty="0" err="1" smtClean="0">
                <a:solidFill>
                  <a:srgbClr val="0000FF"/>
                </a:solidFill>
                <a:latin typeface="Arial" charset="0"/>
              </a:rPr>
              <a:t>p</a:t>
            </a:r>
            <a:r>
              <a:rPr lang="en-GB" altLang="en-US" sz="1800" b="0" dirty="0" smtClean="0">
                <a:solidFill>
                  <a:srgbClr val="0000FF"/>
                </a:solidFill>
                <a:latin typeface="Arial" charset="0"/>
              </a:rPr>
              <a:t> and ITER current </a:t>
            </a:r>
            <a:r>
              <a:rPr lang="en-GB" altLang="en-US" sz="1800" b="0" dirty="0">
                <a:solidFill>
                  <a:srgbClr val="0000FF"/>
                </a:solidFill>
                <a:latin typeface="Arial" charset="0"/>
              </a:rPr>
              <a:t>drive capabilities </a:t>
            </a:r>
            <a:r>
              <a:rPr lang="en-GB" altLang="en-US" sz="1800" b="0" dirty="0" smtClean="0">
                <a:solidFill>
                  <a:srgbClr val="0000FF"/>
                </a:solidFill>
                <a:latin typeface="Arial" charset="0"/>
              </a:rPr>
              <a:t>(NBCD, ECCD, bootstrap)</a:t>
            </a:r>
          </a:p>
          <a:p>
            <a:pPr marL="444500" indent="-374650">
              <a:spcAft>
                <a:spcPts val="600"/>
              </a:spcAft>
              <a:buClr>
                <a:srgbClr val="333399"/>
              </a:buClr>
              <a:buFont typeface="Arial"/>
              <a:buChar char="•"/>
              <a:defRPr/>
            </a:pPr>
            <a:r>
              <a:rPr lang="en-US" altLang="en-US" b="1" dirty="0" smtClean="0">
                <a:solidFill>
                  <a:srgbClr val="333399"/>
                </a:solidFill>
                <a:latin typeface="Arial" charset="0"/>
              </a:rPr>
              <a:t>Results:</a:t>
            </a:r>
            <a:endParaRPr lang="en-GB" altLang="en-US" b="1" dirty="0" smtClean="0">
              <a:solidFill>
                <a:srgbClr val="333399"/>
              </a:solidFill>
              <a:latin typeface="Arial" charset="0"/>
            </a:endParaRPr>
          </a:p>
          <a:p>
            <a:pPr marL="642937" lvl="1" indent="-285750">
              <a:spcAft>
                <a:spcPts val="600"/>
              </a:spcAft>
              <a:buClr>
                <a:srgbClr val="333399"/>
              </a:buClr>
              <a:buFont typeface="Lucida Grande"/>
              <a:buChar char="-"/>
              <a:defRPr/>
            </a:pPr>
            <a:r>
              <a:rPr lang="en-GB" altLang="en-US" sz="1800" b="0" dirty="0" smtClean="0">
                <a:solidFill>
                  <a:srgbClr val="0000FF"/>
                </a:solidFill>
                <a:latin typeface="Arial" charset="0"/>
              </a:rPr>
              <a:t>Possibility </a:t>
            </a:r>
            <a:r>
              <a:rPr lang="en-GB" altLang="en-US" sz="1800" b="0" dirty="0">
                <a:solidFill>
                  <a:srgbClr val="0000FF"/>
                </a:solidFill>
                <a:latin typeface="Arial" charset="0"/>
              </a:rPr>
              <a:t>to achieve </a:t>
            </a:r>
            <a:r>
              <a:rPr lang="en-GB" altLang="en-US" sz="1800" b="0" dirty="0" smtClean="0">
                <a:solidFill>
                  <a:srgbClr val="0000FF"/>
                </a:solidFill>
                <a:latin typeface="Arial" charset="0"/>
              </a:rPr>
              <a:t>~1000 </a:t>
            </a:r>
            <a:r>
              <a:rPr lang="en-GB" altLang="en-US" sz="1800" b="0" dirty="0">
                <a:solidFill>
                  <a:srgbClr val="0000FF"/>
                </a:solidFill>
                <a:latin typeface="Arial" charset="0"/>
              </a:rPr>
              <a:t>s long pulses in 7.5 </a:t>
            </a:r>
            <a:r>
              <a:rPr lang="en-GB" altLang="en-US" sz="1800" b="0" dirty="0" smtClean="0">
                <a:solidFill>
                  <a:srgbClr val="0000FF"/>
                </a:solidFill>
                <a:latin typeface="Arial" charset="0"/>
              </a:rPr>
              <a:t>MA / 2.65 </a:t>
            </a:r>
            <a:r>
              <a:rPr lang="en-GB" altLang="en-US" sz="1800" b="0" dirty="0">
                <a:solidFill>
                  <a:srgbClr val="0000FF"/>
                </a:solidFill>
                <a:latin typeface="Arial" charset="0"/>
              </a:rPr>
              <a:t>T H-modes even without </a:t>
            </a:r>
            <a:r>
              <a:rPr lang="en-GB" altLang="en-US" sz="1800" b="0" dirty="0" smtClean="0">
                <a:solidFill>
                  <a:srgbClr val="0000FF"/>
                </a:solidFill>
                <a:latin typeface="Arial" charset="0"/>
              </a:rPr>
              <a:t>significant </a:t>
            </a:r>
            <a:r>
              <a:rPr lang="en-GB" altLang="en-US" sz="1800" b="0" dirty="0">
                <a:solidFill>
                  <a:srgbClr val="0000FF"/>
                </a:solidFill>
                <a:latin typeface="Arial" charset="0"/>
              </a:rPr>
              <a:t>use of </a:t>
            </a:r>
            <a:r>
              <a:rPr lang="en-GB" altLang="en-US" sz="1800" b="0" dirty="0" smtClean="0">
                <a:solidFill>
                  <a:srgbClr val="0000FF"/>
                </a:solidFill>
                <a:latin typeface="Arial" charset="0"/>
              </a:rPr>
              <a:t>CS lifetime (~30 kA, compared to </a:t>
            </a:r>
            <a:r>
              <a:rPr lang="en-GB" altLang="en-US" sz="1800" b="0" smtClean="0">
                <a:solidFill>
                  <a:srgbClr val="0000FF"/>
                </a:solidFill>
                <a:latin typeface="Arial" charset="0"/>
              </a:rPr>
              <a:t>maximum of ~</a:t>
            </a:r>
            <a:r>
              <a:rPr lang="en-GB" altLang="en-US" sz="1800" b="0" dirty="0" smtClean="0">
                <a:solidFill>
                  <a:srgbClr val="0000FF"/>
                </a:solidFill>
                <a:latin typeface="Arial" charset="0"/>
              </a:rPr>
              <a:t>45 kA)</a:t>
            </a:r>
            <a:endParaRPr lang="en-GB" altLang="en-US" sz="1800" b="0" dirty="0">
              <a:solidFill>
                <a:srgbClr val="0000FF"/>
              </a:solidFill>
              <a:latin typeface="Arial" charset="0"/>
            </a:endParaRPr>
          </a:p>
        </p:txBody>
      </p:sp>
      <p:sp>
        <p:nvSpPr>
          <p:cNvPr id="5" name="Rectangle 4"/>
          <p:cNvSpPr/>
          <p:nvPr/>
        </p:nvSpPr>
        <p:spPr>
          <a:xfrm>
            <a:off x="4670299" y="1121147"/>
            <a:ext cx="4104456" cy="766364"/>
          </a:xfrm>
          <a:prstGeom prst="rect">
            <a:avLst/>
          </a:prstGeom>
        </p:spPr>
        <p:txBody>
          <a:bodyPr wrap="square">
            <a:spAutoFit/>
          </a:bodyPr>
          <a:lstStyle/>
          <a:p>
            <a:pPr algn="ctr">
              <a:lnSpc>
                <a:spcPct val="80000"/>
              </a:lnSpc>
            </a:pPr>
            <a:r>
              <a:rPr lang="en-GB" sz="1800" b="0" dirty="0">
                <a:solidFill>
                  <a:srgbClr val="FF0000"/>
                </a:solidFill>
                <a:latin typeface="+mj-lt"/>
              </a:rPr>
              <a:t>A</a:t>
            </a:r>
            <a:r>
              <a:rPr lang="en-GB" sz="1800" b="0" dirty="0" smtClean="0">
                <a:solidFill>
                  <a:srgbClr val="FF0000"/>
                </a:solidFill>
                <a:latin typeface="+mj-lt"/>
              </a:rPr>
              <a:t>chievable </a:t>
            </a:r>
            <a:r>
              <a:rPr lang="en-GB" sz="1800" b="0" dirty="0">
                <a:solidFill>
                  <a:srgbClr val="FF0000"/>
                </a:solidFill>
                <a:latin typeface="+mj-lt"/>
              </a:rPr>
              <a:t>flat top durations </a:t>
            </a:r>
            <a:r>
              <a:rPr lang="en-GB" sz="1800" b="0" dirty="0" smtClean="0">
                <a:solidFill>
                  <a:srgbClr val="FF0000"/>
                </a:solidFill>
                <a:latin typeface="+mj-lt"/>
              </a:rPr>
              <a:t>versus pre-magnetization current for </a:t>
            </a:r>
            <a:r>
              <a:rPr lang="en-GB" sz="1800" b="0" dirty="0">
                <a:solidFill>
                  <a:srgbClr val="FF0000"/>
                </a:solidFill>
                <a:latin typeface="+mj-lt"/>
              </a:rPr>
              <a:t>a range of plasma </a:t>
            </a:r>
            <a:r>
              <a:rPr lang="en-GB" sz="1800" b="0" dirty="0" smtClean="0">
                <a:solidFill>
                  <a:srgbClr val="FF0000"/>
                </a:solidFill>
                <a:latin typeface="+mj-lt"/>
              </a:rPr>
              <a:t>conditions</a:t>
            </a:r>
            <a:endParaRPr lang="en-GB" sz="1800" b="0" dirty="0">
              <a:solidFill>
                <a:srgbClr val="FF0000"/>
              </a:solidFill>
              <a:latin typeface="+mj-lt"/>
            </a:endParaRPr>
          </a:p>
        </p:txBody>
      </p:sp>
      <p:grpSp>
        <p:nvGrpSpPr>
          <p:cNvPr id="11" name="Group 10"/>
          <p:cNvGrpSpPr/>
          <p:nvPr/>
        </p:nvGrpSpPr>
        <p:grpSpPr>
          <a:xfrm>
            <a:off x="4327769" y="2049977"/>
            <a:ext cx="4789516" cy="3684561"/>
            <a:chOff x="4171120" y="755366"/>
            <a:chExt cx="4558470" cy="3472568"/>
          </a:xfrm>
        </p:grpSpPr>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502"/>
            <a:stretch/>
          </p:blipFill>
          <p:spPr bwMode="auto">
            <a:xfrm>
              <a:off x="4340612" y="755366"/>
              <a:ext cx="4388978" cy="316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372200" y="3858602"/>
              <a:ext cx="898003" cy="369332"/>
            </a:xfrm>
            <a:prstGeom prst="rect">
              <a:avLst/>
            </a:prstGeom>
            <a:noFill/>
          </p:spPr>
          <p:txBody>
            <a:bodyPr wrap="none" rtlCol="0">
              <a:spAutoFit/>
            </a:bodyPr>
            <a:lstStyle/>
            <a:p>
              <a:r>
                <a:rPr lang="en-US" sz="1800" dirty="0" err="1" smtClean="0">
                  <a:latin typeface="+mj-lt"/>
                </a:rPr>
                <a:t>I</a:t>
              </a:r>
              <a:r>
                <a:rPr lang="en-US" sz="1800" baseline="-25000" dirty="0" err="1" smtClean="0">
                  <a:latin typeface="+mj-lt"/>
                </a:rPr>
                <a:t>p</a:t>
              </a:r>
              <a:r>
                <a:rPr lang="en-US" sz="1800" dirty="0" smtClean="0">
                  <a:latin typeface="+mj-lt"/>
                </a:rPr>
                <a:t> (MA)</a:t>
              </a:r>
              <a:endParaRPr lang="en-GB" sz="1800" dirty="0">
                <a:latin typeface="+mj-lt"/>
              </a:endParaRPr>
            </a:p>
          </p:txBody>
        </p:sp>
        <p:sp>
          <p:nvSpPr>
            <p:cNvPr id="14" name="TextBox 13"/>
            <p:cNvSpPr txBox="1"/>
            <p:nvPr/>
          </p:nvSpPr>
          <p:spPr>
            <a:xfrm rot="16200000">
              <a:off x="3295239" y="2144215"/>
              <a:ext cx="2121093" cy="369332"/>
            </a:xfrm>
            <a:prstGeom prst="rect">
              <a:avLst/>
            </a:prstGeom>
            <a:noFill/>
          </p:spPr>
          <p:txBody>
            <a:bodyPr wrap="none" rtlCol="0">
              <a:spAutoFit/>
            </a:bodyPr>
            <a:lstStyle/>
            <a:p>
              <a:r>
                <a:rPr lang="en-US" sz="1800" dirty="0" smtClean="0">
                  <a:latin typeface="+mj-lt"/>
                </a:rPr>
                <a:t>Flattop duration (s)</a:t>
              </a:r>
              <a:endParaRPr lang="en-GB" sz="1800" dirty="0">
                <a:latin typeface="+mj-lt"/>
              </a:endParaRPr>
            </a:p>
          </p:txBody>
        </p:sp>
      </p:grpSp>
    </p:spTree>
    <p:extLst>
      <p:ext uri="{BB962C8B-B14F-4D97-AF65-F5344CB8AC3E}">
        <p14:creationId xmlns:p14="http://schemas.microsoft.com/office/powerpoint/2010/main" val="248931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79389" y="841970"/>
            <a:ext cx="8785225" cy="546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defTabSz="795338" rtl="0" eaLnBrk="0" fontAlgn="base" hangingPunct="0">
              <a:spcBef>
                <a:spcPct val="20000"/>
              </a:spcBef>
              <a:spcAft>
                <a:spcPct val="0"/>
              </a:spcAft>
              <a:buChar char="•"/>
              <a:defRPr kumimoji="1" sz="2400">
                <a:solidFill>
                  <a:schemeClr val="tx1"/>
                </a:solidFill>
                <a:latin typeface="+mn-lt"/>
                <a:ea typeface="ＭＳ Ｐゴシック" pitchFamily="34" charset="-128"/>
                <a:cs typeface="ＭＳ Ｐゴシック" charset="-128"/>
              </a:defRPr>
            </a:lvl1pPr>
            <a:lvl2pPr marL="757238" indent="-279400" algn="l" defTabSz="795338" rtl="0" eaLnBrk="0" fontAlgn="base" hangingPunct="0">
              <a:spcBef>
                <a:spcPct val="20000"/>
              </a:spcBef>
              <a:spcAft>
                <a:spcPct val="0"/>
              </a:spcAft>
              <a:buChar char="–"/>
              <a:defRPr kumimoji="1" sz="2000">
                <a:solidFill>
                  <a:schemeClr val="tx1"/>
                </a:solidFill>
                <a:latin typeface="+mn-lt"/>
                <a:ea typeface="ＭＳ Ｐゴシック" pitchFamily="34" charset="-128"/>
              </a:defRPr>
            </a:lvl2pPr>
            <a:lvl3pPr marL="1136650" indent="-188913" algn="l" defTabSz="795338" rtl="0" eaLnBrk="0" fontAlgn="base" hangingPunct="0">
              <a:spcBef>
                <a:spcPct val="20000"/>
              </a:spcBef>
              <a:spcAft>
                <a:spcPct val="0"/>
              </a:spcAft>
              <a:buChar char="•"/>
              <a:defRPr kumimoji="1">
                <a:solidFill>
                  <a:schemeClr val="tx1"/>
                </a:solidFill>
                <a:latin typeface="+mn-lt"/>
                <a:ea typeface="ＭＳ Ｐゴシック" pitchFamily="34" charset="-128"/>
              </a:defRPr>
            </a:lvl3pPr>
            <a:lvl4pPr marL="1511300" indent="-184150" algn="l" defTabSz="795338" rtl="0" eaLnBrk="0" fontAlgn="base" hangingPunct="0">
              <a:spcBef>
                <a:spcPct val="20000"/>
              </a:spcBef>
              <a:spcAft>
                <a:spcPct val="0"/>
              </a:spcAft>
              <a:buChar char="–"/>
              <a:defRPr kumimoji="1">
                <a:solidFill>
                  <a:schemeClr val="tx1"/>
                </a:solidFill>
                <a:latin typeface="+mn-lt"/>
                <a:ea typeface="ＭＳ Ｐゴシック" pitchFamily="34" charset="-128"/>
              </a:defRPr>
            </a:lvl4pPr>
            <a:lvl5pPr marL="1885950" indent="-184150" algn="l" defTabSz="795338" rtl="0" eaLnBrk="0" fontAlgn="base" hangingPunct="0">
              <a:spcBef>
                <a:spcPct val="20000"/>
              </a:spcBef>
              <a:spcAft>
                <a:spcPct val="0"/>
              </a:spcAft>
              <a:buChar char="»"/>
              <a:defRPr kumimoji="1">
                <a:solidFill>
                  <a:schemeClr val="tx1"/>
                </a:solidFill>
                <a:latin typeface="+mn-lt"/>
                <a:ea typeface="ＭＳ Ｐゴシック" pitchFamily="34" charset="-128"/>
              </a:defRPr>
            </a:lvl5pPr>
            <a:lvl6pPr marL="2343150" indent="-184150" algn="l" defTabSz="795338" rtl="0" fontAlgn="base">
              <a:spcBef>
                <a:spcPct val="20000"/>
              </a:spcBef>
              <a:spcAft>
                <a:spcPct val="0"/>
              </a:spcAft>
              <a:buChar char="»"/>
              <a:defRPr>
                <a:solidFill>
                  <a:schemeClr val="tx1"/>
                </a:solidFill>
                <a:latin typeface="+mn-lt"/>
                <a:ea typeface="ＭＳ Ｐゴシック" pitchFamily="-29" charset="-128"/>
              </a:defRPr>
            </a:lvl6pPr>
            <a:lvl7pPr marL="2800350" indent="-184150" algn="l" defTabSz="795338" rtl="0" fontAlgn="base">
              <a:spcBef>
                <a:spcPct val="20000"/>
              </a:spcBef>
              <a:spcAft>
                <a:spcPct val="0"/>
              </a:spcAft>
              <a:buChar char="»"/>
              <a:defRPr>
                <a:solidFill>
                  <a:schemeClr val="tx1"/>
                </a:solidFill>
                <a:latin typeface="+mn-lt"/>
                <a:ea typeface="ＭＳ Ｐゴシック" pitchFamily="-29" charset="-128"/>
              </a:defRPr>
            </a:lvl7pPr>
            <a:lvl8pPr marL="3257550" indent="-184150" algn="l" defTabSz="795338" rtl="0" fontAlgn="base">
              <a:spcBef>
                <a:spcPct val="20000"/>
              </a:spcBef>
              <a:spcAft>
                <a:spcPct val="0"/>
              </a:spcAft>
              <a:buChar char="»"/>
              <a:defRPr>
                <a:solidFill>
                  <a:schemeClr val="tx1"/>
                </a:solidFill>
                <a:latin typeface="+mn-lt"/>
                <a:ea typeface="ＭＳ Ｐゴシック" pitchFamily="-29" charset="-128"/>
              </a:defRPr>
            </a:lvl8pPr>
            <a:lvl9pPr marL="3714750" indent="-184150" algn="l" defTabSz="795338" rtl="0" fontAlgn="base">
              <a:spcBef>
                <a:spcPct val="20000"/>
              </a:spcBef>
              <a:spcAft>
                <a:spcPct val="0"/>
              </a:spcAft>
              <a:buChar char="»"/>
              <a:defRPr>
                <a:solidFill>
                  <a:schemeClr val="tx1"/>
                </a:solidFill>
                <a:latin typeface="+mn-lt"/>
                <a:ea typeface="ＭＳ Ｐゴシック" pitchFamily="-29" charset="-128"/>
              </a:defRPr>
            </a:lvl9pPr>
          </a:lstStyle>
          <a:p>
            <a:pPr marL="354013" indent="-354013" defTabSz="914400" eaLnBrk="1" hangingPunct="1">
              <a:lnSpc>
                <a:spcPct val="90000"/>
              </a:lnSpc>
              <a:spcBef>
                <a:spcPct val="50000"/>
              </a:spcBef>
              <a:buFontTx/>
              <a:buAutoNum type="arabicPeriod"/>
            </a:pPr>
            <a:r>
              <a:rPr lang="en-GB" dirty="0" smtClean="0">
                <a:solidFill>
                  <a:srgbClr val="333399"/>
                </a:solidFill>
                <a:latin typeface="Arial" charset="0"/>
                <a:ea typeface="ＭＳ Ｐゴシック" charset="0"/>
                <a:cs typeface="MS PGothic" charset="0"/>
              </a:rPr>
              <a:t>Integrated Commissioning:</a:t>
            </a:r>
          </a:p>
          <a:p>
            <a:pPr marL="668338" lvl="1" indent="-285750" algn="just" defTabSz="914400" eaLnBrk="1" hangingPunct="1">
              <a:lnSpc>
                <a:spcPct val="90000"/>
              </a:lnSpc>
              <a:spcBef>
                <a:spcPts val="600"/>
              </a:spcBef>
              <a:buFont typeface="Wingdings" panose="05000000000000000000" pitchFamily="2" charset="2"/>
              <a:buChar char="–"/>
            </a:pPr>
            <a:r>
              <a:rPr lang="en-GB" b="0" dirty="0">
                <a:solidFill>
                  <a:srgbClr val="0000FF"/>
                </a:solidFill>
                <a:latin typeface="Arial" charset="0"/>
                <a:ea typeface="ＭＳ Ｐゴシック" charset="0"/>
                <a:cs typeface="MS PGothic" charset="0"/>
              </a:rPr>
              <a:t>Integrated commissioning of:</a:t>
            </a:r>
          </a:p>
          <a:p>
            <a:pPr marL="1055688" lvl="2" indent="-342900" algn="just" defTabSz="1072866" eaLnBrk="1" hangingPunct="1">
              <a:lnSpc>
                <a:spcPct val="90000"/>
              </a:lnSpc>
              <a:spcBef>
                <a:spcPts val="600"/>
              </a:spcBef>
              <a:buFont typeface="Arial"/>
              <a:buChar char="•"/>
            </a:pPr>
            <a:r>
              <a:rPr lang="en-GB" sz="2000" b="0" dirty="0" smtClean="0">
                <a:latin typeface="Arial" panose="020B0604020202020204" pitchFamily="34" charset="0"/>
                <a:ea typeface="ＭＳ Ｐゴシック" charset="0"/>
                <a:cs typeface="Arial" panose="020B0604020202020204" pitchFamily="34" charset="0"/>
              </a:rPr>
              <a:t>required </a:t>
            </a:r>
            <a:r>
              <a:rPr lang="en-GB" sz="2000" b="0" dirty="0">
                <a:latin typeface="Arial" panose="020B0604020202020204" pitchFamily="34" charset="0"/>
                <a:ea typeface="ＭＳ Ｐゴシック" charset="0"/>
                <a:cs typeface="Arial" panose="020B0604020202020204" pitchFamily="34" charset="0"/>
              </a:rPr>
              <a:t>plant systems (central control systems, power supplies, cooling/baking, vacuum, cryogenics etc.)</a:t>
            </a:r>
          </a:p>
          <a:p>
            <a:pPr marL="1055688" lvl="2" indent="-342900" algn="just" defTabSz="1072866" eaLnBrk="1" hangingPunct="1">
              <a:lnSpc>
                <a:spcPct val="90000"/>
              </a:lnSpc>
              <a:spcBef>
                <a:spcPts val="600"/>
              </a:spcBef>
              <a:buFont typeface="Arial"/>
              <a:buChar char="•"/>
            </a:pPr>
            <a:r>
              <a:rPr lang="en-GB" sz="2000" b="0" dirty="0">
                <a:latin typeface="Arial" panose="020B0604020202020204" pitchFamily="34" charset="0"/>
                <a:ea typeface="ＭＳ Ｐゴシック" charset="0"/>
                <a:cs typeface="Arial" panose="020B0604020202020204" pitchFamily="34" charset="0"/>
              </a:rPr>
              <a:t>Magnet systems to level required for FP (nominally 50% maximum current)</a:t>
            </a:r>
          </a:p>
          <a:p>
            <a:pPr marL="1055688" lvl="2" indent="-342900" algn="just" defTabSz="1072866" eaLnBrk="1" hangingPunct="1">
              <a:lnSpc>
                <a:spcPct val="90000"/>
              </a:lnSpc>
              <a:spcBef>
                <a:spcPts val="600"/>
              </a:spcBef>
              <a:buFont typeface="Arial"/>
              <a:buChar char="•"/>
            </a:pPr>
            <a:r>
              <a:rPr lang="en-GB" sz="2000" b="0" dirty="0">
                <a:latin typeface="Arial" panose="020B0604020202020204" pitchFamily="34" charset="0"/>
                <a:ea typeface="ＭＳ Ｐゴシック" charset="0"/>
                <a:cs typeface="Arial" panose="020B0604020202020204" pitchFamily="34" charset="0"/>
              </a:rPr>
              <a:t>ECRH, diagnostics, fuelling, GDC, PCS systems</a:t>
            </a:r>
          </a:p>
          <a:p>
            <a:pPr marL="668338" lvl="1" indent="-285750" algn="just" defTabSz="914400" eaLnBrk="1" hangingPunct="1">
              <a:lnSpc>
                <a:spcPct val="90000"/>
              </a:lnSpc>
              <a:spcBef>
                <a:spcPts val="600"/>
              </a:spcBef>
            </a:pPr>
            <a:r>
              <a:rPr lang="en-GB" b="0" dirty="0" smtClean="0">
                <a:solidFill>
                  <a:srgbClr val="0000FF"/>
                </a:solidFill>
                <a:latin typeface="Arial" charset="0"/>
                <a:ea typeface="ＭＳ Ｐゴシック" charset="0"/>
                <a:cs typeface="MS PGothic" charset="0"/>
              </a:rPr>
              <a:t>magnetic diagnostic calibration</a:t>
            </a:r>
          </a:p>
          <a:p>
            <a:pPr marL="354013" indent="-354013" defTabSz="914400" eaLnBrk="1" hangingPunct="1">
              <a:lnSpc>
                <a:spcPct val="90000"/>
              </a:lnSpc>
              <a:spcBef>
                <a:spcPct val="50000"/>
              </a:spcBef>
              <a:buFontTx/>
              <a:buAutoNum type="arabicPeriod"/>
            </a:pPr>
            <a:r>
              <a:rPr lang="en-GB" dirty="0" smtClean="0">
                <a:solidFill>
                  <a:srgbClr val="333399"/>
                </a:solidFill>
                <a:latin typeface="Arial" charset="0"/>
                <a:ea typeface="ＭＳ Ｐゴシック" charset="0"/>
                <a:cs typeface="MS PGothic" charset="0"/>
              </a:rPr>
              <a:t>First </a:t>
            </a:r>
            <a:r>
              <a:rPr lang="en-GB" dirty="0">
                <a:solidFill>
                  <a:srgbClr val="333399"/>
                </a:solidFill>
                <a:latin typeface="Arial" charset="0"/>
                <a:ea typeface="ＭＳ Ｐゴシック" charset="0"/>
                <a:cs typeface="MS PGothic" charset="0"/>
              </a:rPr>
              <a:t>Plasma:</a:t>
            </a:r>
          </a:p>
          <a:p>
            <a:pPr marL="668338" lvl="1" indent="-285750" algn="just" defTabSz="914400" eaLnBrk="1" hangingPunct="1">
              <a:lnSpc>
                <a:spcPct val="90000"/>
              </a:lnSpc>
              <a:spcBef>
                <a:spcPts val="600"/>
              </a:spcBef>
            </a:pPr>
            <a:r>
              <a:rPr lang="en-GB" b="0" dirty="0">
                <a:solidFill>
                  <a:srgbClr val="0000FF"/>
                </a:solidFill>
                <a:latin typeface="Arial" charset="0"/>
                <a:ea typeface="ＭＳ Ｐゴシック" charset="0"/>
                <a:cs typeface="MS PGothic" charset="0"/>
              </a:rPr>
              <a:t>100 kA/ 100 </a:t>
            </a:r>
            <a:r>
              <a:rPr lang="en-GB" b="0" dirty="0" err="1">
                <a:solidFill>
                  <a:srgbClr val="0000FF"/>
                </a:solidFill>
                <a:latin typeface="Arial" charset="0"/>
                <a:ea typeface="ＭＳ Ｐゴシック" charset="0"/>
                <a:cs typeface="MS PGothic" charset="0"/>
              </a:rPr>
              <a:t>ms</a:t>
            </a:r>
            <a:r>
              <a:rPr lang="en-GB" b="0" dirty="0">
                <a:solidFill>
                  <a:srgbClr val="0000FF"/>
                </a:solidFill>
                <a:latin typeface="Arial" charset="0"/>
                <a:ea typeface="ＭＳ Ｐゴシック" charset="0"/>
                <a:cs typeface="MS PGothic" charset="0"/>
              </a:rPr>
              <a:t> milestone</a:t>
            </a:r>
          </a:p>
          <a:p>
            <a:pPr marL="354013" indent="-354013" defTabSz="914400" eaLnBrk="1" hangingPunct="1">
              <a:lnSpc>
                <a:spcPct val="90000"/>
              </a:lnSpc>
              <a:spcBef>
                <a:spcPct val="50000"/>
              </a:spcBef>
              <a:buFontTx/>
              <a:buAutoNum type="arabicPeriod"/>
            </a:pPr>
            <a:r>
              <a:rPr lang="en-GB" dirty="0">
                <a:solidFill>
                  <a:srgbClr val="333399"/>
                </a:solidFill>
                <a:latin typeface="Arial" charset="0"/>
                <a:ea typeface="ＭＳ Ｐゴシック" charset="0"/>
                <a:cs typeface="MS PGothic" charset="0"/>
              </a:rPr>
              <a:t>Engineering Commissioning (~6 months):</a:t>
            </a:r>
          </a:p>
          <a:p>
            <a:pPr marL="668338" lvl="1" indent="-285750" algn="just" defTabSz="914400" eaLnBrk="1" hangingPunct="1">
              <a:lnSpc>
                <a:spcPct val="90000"/>
              </a:lnSpc>
              <a:spcBef>
                <a:spcPts val="600"/>
              </a:spcBef>
            </a:pPr>
            <a:r>
              <a:rPr lang="en-GB" b="0" dirty="0">
                <a:solidFill>
                  <a:srgbClr val="0000FF"/>
                </a:solidFill>
                <a:latin typeface="Arial" charset="0"/>
                <a:ea typeface="ＭＳ Ｐゴシック" charset="0"/>
                <a:cs typeface="MS PGothic" charset="0"/>
              </a:rPr>
              <a:t>performance tests of all Magnet systems to full current</a:t>
            </a:r>
          </a:p>
          <a:p>
            <a:pPr marL="668338" lvl="1" indent="-285750" algn="just" defTabSz="914400" eaLnBrk="1" hangingPunct="1">
              <a:lnSpc>
                <a:spcPct val="90000"/>
              </a:lnSpc>
              <a:spcBef>
                <a:spcPts val="600"/>
              </a:spcBef>
            </a:pPr>
            <a:r>
              <a:rPr lang="en-GB" b="0" dirty="0">
                <a:solidFill>
                  <a:srgbClr val="0000FF"/>
                </a:solidFill>
                <a:latin typeface="Arial" charset="0"/>
                <a:ea typeface="ＭＳ Ｐゴシック" charset="0"/>
                <a:cs typeface="MS PGothic" charset="0"/>
              </a:rPr>
              <a:t>magnetic axis alignment measurement</a:t>
            </a:r>
          </a:p>
          <a:p>
            <a:pPr marL="668338" lvl="1" indent="-285750" algn="just" defTabSz="914400" eaLnBrk="1" hangingPunct="1">
              <a:lnSpc>
                <a:spcPct val="90000"/>
              </a:lnSpc>
              <a:spcBef>
                <a:spcPts val="600"/>
              </a:spcBef>
            </a:pPr>
            <a:r>
              <a:rPr lang="en-GB" b="0" dirty="0">
                <a:solidFill>
                  <a:srgbClr val="FF0000"/>
                </a:solidFill>
                <a:latin typeface="Arial" charset="0"/>
                <a:ea typeface="ＭＳ Ｐゴシック" charset="0"/>
                <a:cs typeface="MS PGothic" charset="0"/>
              </a:rPr>
              <a:t>if opportunity arises, 1 MA circular limiter plasma demonstration</a:t>
            </a:r>
          </a:p>
        </p:txBody>
      </p:sp>
      <p:sp>
        <p:nvSpPr>
          <p:cNvPr id="4" name="Rectangle 2"/>
          <p:cNvSpPr>
            <a:spLocks noChangeArrowheads="1"/>
          </p:cNvSpPr>
          <p:nvPr/>
        </p:nvSpPr>
        <p:spPr bwMode="auto">
          <a:xfrm>
            <a:off x="-9769" y="-38751"/>
            <a:ext cx="91440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a:solidFill>
                  <a:srgbClr val="333399"/>
                </a:solidFill>
                <a:latin typeface="Arial" charset="0"/>
              </a:rPr>
              <a:t>1. First Plasma</a:t>
            </a:r>
            <a:endParaRPr lang="en-US" sz="3200" b="1" dirty="0">
              <a:solidFill>
                <a:srgbClr val="000090"/>
              </a:solidFill>
              <a:latin typeface="Arial" charset="0"/>
            </a:endParaRPr>
          </a:p>
        </p:txBody>
      </p:sp>
    </p:spTree>
    <p:extLst>
      <p:ext uri="{BB962C8B-B14F-4D97-AF65-F5344CB8AC3E}">
        <p14:creationId xmlns:p14="http://schemas.microsoft.com/office/powerpoint/2010/main" val="137796088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ChangeArrowheads="1"/>
          </p:cNvSpPr>
          <p:nvPr/>
        </p:nvSpPr>
        <p:spPr bwMode="auto">
          <a:xfrm>
            <a:off x="215900" y="836085"/>
            <a:ext cx="871378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ct val="50000"/>
              </a:spcBef>
              <a:buFont typeface="Times" charset="0"/>
              <a:buChar char="•"/>
            </a:pPr>
            <a:r>
              <a:rPr kumimoji="1" lang="en-GB" b="1" dirty="0">
                <a:solidFill>
                  <a:srgbClr val="333399"/>
                </a:solidFill>
                <a:latin typeface="Arial" charset="0"/>
                <a:cs typeface="MS PGothic" charset="0"/>
              </a:rPr>
              <a:t>Main elements of </a:t>
            </a:r>
            <a:r>
              <a:rPr kumimoji="1" lang="en-GB" b="1" dirty="0" smtClean="0">
                <a:solidFill>
                  <a:srgbClr val="333399"/>
                </a:solidFill>
                <a:latin typeface="Arial" charset="0"/>
                <a:cs typeface="MS PGothic" charset="0"/>
              </a:rPr>
              <a:t>experimental programme during PFPO-1:</a:t>
            </a:r>
            <a:endParaRPr kumimoji="1" lang="en-GB" dirty="0">
              <a:solidFill>
                <a:srgbClr val="333399"/>
              </a:solidFill>
              <a:latin typeface="Arial" charset="0"/>
              <a:cs typeface="MS PGothic" charset="0"/>
            </a:endParaRPr>
          </a:p>
          <a:p>
            <a:pPr marL="449263" lvl="1" indent="-177800" algn="just" eaLnBrk="1" hangingPunct="1">
              <a:lnSpc>
                <a:spcPct val="90000"/>
              </a:lnSpc>
              <a:spcBef>
                <a:spcPts val="500"/>
              </a:spcBef>
              <a:buFontTx/>
              <a:buChar char="–"/>
            </a:pPr>
            <a:r>
              <a:rPr kumimoji="1" lang="en-GB" sz="2000" b="0" dirty="0">
                <a:solidFill>
                  <a:srgbClr val="0000FF"/>
                </a:solidFill>
                <a:latin typeface="Arial" charset="0"/>
                <a:cs typeface="MS PGothic" charset="0"/>
              </a:rPr>
              <a:t>development of plasma control capability (PCS), including CIS/CSS plasma-related functions:</a:t>
            </a:r>
          </a:p>
          <a:p>
            <a:pPr marL="719138" lvl="2" algn="just" eaLnBrk="1" hangingPunct="1">
              <a:lnSpc>
                <a:spcPct val="90000"/>
              </a:lnSpc>
              <a:spcBef>
                <a:spcPts val="500"/>
              </a:spcBef>
              <a:buFontTx/>
              <a:buChar char="•"/>
              <a:tabLst>
                <a:tab pos="719138" algn="l"/>
              </a:tabLst>
            </a:pPr>
            <a:r>
              <a:rPr kumimoji="1" lang="en-GB" sz="1800" b="0" dirty="0" smtClean="0">
                <a:latin typeface="Arial" charset="0"/>
                <a:cs typeface="MS PGothic" charset="0"/>
              </a:rPr>
              <a:t>commissioning of plasma magnetic control</a:t>
            </a:r>
            <a:endParaRPr kumimoji="1" lang="en-GB" sz="1800" b="0" dirty="0">
              <a:latin typeface="Arial" charset="0"/>
              <a:cs typeface="MS PGothic" charset="0"/>
            </a:endParaRPr>
          </a:p>
          <a:p>
            <a:pPr marL="719138" lvl="2" algn="just" eaLnBrk="1" hangingPunct="1">
              <a:lnSpc>
                <a:spcPct val="90000"/>
              </a:lnSpc>
              <a:spcBef>
                <a:spcPts val="500"/>
              </a:spcBef>
              <a:buFontTx/>
              <a:buChar char="•"/>
              <a:tabLst>
                <a:tab pos="719138" algn="l"/>
              </a:tabLst>
            </a:pPr>
            <a:r>
              <a:rPr kumimoji="1" lang="en-GB" sz="1800" b="0" dirty="0" smtClean="0">
                <a:latin typeface="Arial" charset="0"/>
                <a:cs typeface="MS PGothic" charset="0"/>
              </a:rPr>
              <a:t>commissioning of core plasma density and impurity control</a:t>
            </a:r>
            <a:endParaRPr kumimoji="1" lang="en-GB" sz="1800" b="0" dirty="0">
              <a:latin typeface="Arial" charset="0"/>
              <a:cs typeface="MS PGothic" charset="0"/>
            </a:endParaRPr>
          </a:p>
          <a:p>
            <a:pPr marL="719138" lvl="2" algn="just" eaLnBrk="1" hangingPunct="1">
              <a:lnSpc>
                <a:spcPct val="90000"/>
              </a:lnSpc>
              <a:spcBef>
                <a:spcPts val="500"/>
              </a:spcBef>
              <a:buFontTx/>
              <a:buChar char="•"/>
              <a:tabLst>
                <a:tab pos="719138" algn="l"/>
              </a:tabLst>
            </a:pPr>
            <a:r>
              <a:rPr kumimoji="1" lang="en-GB" sz="1800" b="0" dirty="0" smtClean="0">
                <a:latin typeface="Arial" charset="0"/>
                <a:cs typeface="MS PGothic" charset="0"/>
              </a:rPr>
              <a:t>commissioning of blanket first wall protection system</a:t>
            </a:r>
            <a:endParaRPr kumimoji="1" lang="en-GB" sz="1800" b="0" dirty="0">
              <a:latin typeface="Arial" charset="0"/>
              <a:cs typeface="MS PGothic" charset="0"/>
            </a:endParaRPr>
          </a:p>
          <a:p>
            <a:pPr marL="719138" lvl="2" algn="just" eaLnBrk="1" hangingPunct="1">
              <a:lnSpc>
                <a:spcPct val="90000"/>
              </a:lnSpc>
              <a:spcBef>
                <a:spcPts val="500"/>
              </a:spcBef>
              <a:buFontTx/>
              <a:buChar char="•"/>
              <a:tabLst>
                <a:tab pos="719138" algn="l"/>
              </a:tabLst>
            </a:pPr>
            <a:r>
              <a:rPr kumimoji="1" lang="en-GB" sz="1800" b="0" dirty="0" smtClean="0">
                <a:latin typeface="Arial" charset="0"/>
                <a:cs typeface="MS PGothic" charset="0"/>
              </a:rPr>
              <a:t>characterization of limiter/ divertor heat loads</a:t>
            </a:r>
            <a:endParaRPr kumimoji="1" lang="en-GB" sz="1800" b="0" dirty="0">
              <a:latin typeface="Arial" charset="0"/>
              <a:cs typeface="MS PGothic" charset="0"/>
            </a:endParaRPr>
          </a:p>
          <a:p>
            <a:pPr marL="449263" lvl="1" indent="-177800" algn="just" eaLnBrk="1" hangingPunct="1">
              <a:lnSpc>
                <a:spcPct val="90000"/>
              </a:lnSpc>
              <a:spcBef>
                <a:spcPts val="500"/>
              </a:spcBef>
              <a:buFontTx/>
              <a:buChar char="–"/>
            </a:pPr>
            <a:r>
              <a:rPr kumimoji="1" lang="en-GB" sz="2000" b="0" dirty="0">
                <a:solidFill>
                  <a:srgbClr val="0000FF"/>
                </a:solidFill>
                <a:latin typeface="Arial" charset="0"/>
                <a:cs typeface="MS PGothic" charset="0"/>
              </a:rPr>
              <a:t>development of diverted plasma scenarios for robust operation to perhaps </a:t>
            </a:r>
            <a:r>
              <a:rPr kumimoji="1" lang="en-GB" sz="2000" b="0" dirty="0" smtClean="0">
                <a:solidFill>
                  <a:srgbClr val="0000FF"/>
                </a:solidFill>
                <a:latin typeface="Arial" charset="0"/>
                <a:cs typeface="MS PGothic" charset="0"/>
              </a:rPr>
              <a:t>10 MA </a:t>
            </a:r>
            <a:r>
              <a:rPr kumimoji="1" lang="en-GB" sz="2000" b="0" dirty="0">
                <a:solidFill>
                  <a:srgbClr val="0000FF"/>
                </a:solidFill>
                <a:latin typeface="Arial" charset="0"/>
                <a:cs typeface="MS PGothic" charset="0"/>
              </a:rPr>
              <a:t>(with </a:t>
            </a:r>
            <a:r>
              <a:rPr kumimoji="1" lang="en-GB" sz="2000" b="0" dirty="0" err="1">
                <a:solidFill>
                  <a:srgbClr val="0000FF"/>
                </a:solidFill>
                <a:latin typeface="Arial" charset="0"/>
                <a:cs typeface="MS PGothic" charset="0"/>
              </a:rPr>
              <a:t>B</a:t>
            </a:r>
            <a:r>
              <a:rPr kumimoji="1" lang="en-GB" sz="2000" b="0" baseline="-25000" dirty="0" err="1">
                <a:solidFill>
                  <a:srgbClr val="0000FF"/>
                </a:solidFill>
                <a:latin typeface="Arial" charset="0"/>
                <a:cs typeface="MS PGothic" charset="0"/>
              </a:rPr>
              <a:t>t</a:t>
            </a:r>
            <a:r>
              <a:rPr kumimoji="1" lang="en-GB" sz="2000" b="0" dirty="0">
                <a:solidFill>
                  <a:srgbClr val="0000FF"/>
                </a:solidFill>
                <a:latin typeface="Arial" charset="0"/>
                <a:cs typeface="MS PGothic" charset="0"/>
              </a:rPr>
              <a:t> over range 1.8 – 5.3 T)</a:t>
            </a:r>
          </a:p>
          <a:p>
            <a:pPr marL="449263" lvl="1" indent="-177800" algn="just" eaLnBrk="1" hangingPunct="1">
              <a:lnSpc>
                <a:spcPct val="90000"/>
              </a:lnSpc>
              <a:spcBef>
                <a:spcPts val="500"/>
              </a:spcBef>
              <a:buFontTx/>
              <a:buChar char="–"/>
            </a:pPr>
            <a:r>
              <a:rPr kumimoji="1" lang="en-GB" sz="2000" b="0" dirty="0" smtClean="0">
                <a:solidFill>
                  <a:srgbClr val="0000FF"/>
                </a:solidFill>
                <a:latin typeface="Arial" charset="0"/>
                <a:cs typeface="MS PGothic" charset="0"/>
              </a:rPr>
              <a:t>commissioning </a:t>
            </a:r>
            <a:r>
              <a:rPr kumimoji="1" lang="en-GB" sz="2000" b="0" dirty="0">
                <a:solidFill>
                  <a:srgbClr val="0000FF"/>
                </a:solidFill>
                <a:latin typeface="Arial" charset="0"/>
                <a:cs typeface="MS PGothic" charset="0"/>
              </a:rPr>
              <a:t>of </a:t>
            </a:r>
            <a:r>
              <a:rPr kumimoji="1" lang="en-GB" sz="2000" b="0" dirty="0" smtClean="0">
                <a:solidFill>
                  <a:srgbClr val="0000FF"/>
                </a:solidFill>
                <a:latin typeface="Arial" charset="0"/>
                <a:cs typeface="MS PGothic" charset="0"/>
              </a:rPr>
              <a:t>disruption prediction, avoidance and disruption/runaway electron mitigation systems</a:t>
            </a:r>
          </a:p>
          <a:p>
            <a:pPr marL="449263" lvl="1" indent="-177800" algn="just" eaLnBrk="1" hangingPunct="1">
              <a:lnSpc>
                <a:spcPct val="90000"/>
              </a:lnSpc>
              <a:spcBef>
                <a:spcPts val="500"/>
              </a:spcBef>
              <a:buFontTx/>
              <a:buChar char="–"/>
            </a:pPr>
            <a:r>
              <a:rPr kumimoji="1" lang="en-GB" sz="2000" b="0" dirty="0" smtClean="0">
                <a:solidFill>
                  <a:srgbClr val="0000FF"/>
                </a:solidFill>
                <a:latin typeface="Arial" charset="0"/>
                <a:cs typeface="MS PGothic" charset="0"/>
              </a:rPr>
              <a:t>ECRH commissioning to 20 MW </a:t>
            </a:r>
            <a:r>
              <a:rPr kumimoji="1" lang="en-GB" sz="2000" b="0" dirty="0">
                <a:solidFill>
                  <a:srgbClr val="0000FF"/>
                </a:solidFill>
                <a:latin typeface="Arial" charset="0"/>
                <a:cs typeface="MS PGothic" charset="0"/>
              </a:rPr>
              <a:t>(</a:t>
            </a:r>
            <a:r>
              <a:rPr kumimoji="1" lang="en-GB" sz="2000" b="0" dirty="0" smtClean="0">
                <a:solidFill>
                  <a:srgbClr val="0000FF"/>
                </a:solidFill>
                <a:latin typeface="Arial" charset="0"/>
                <a:cs typeface="MS PGothic" charset="0"/>
              </a:rPr>
              <a:t>all launchers); ICRF commissioning to 10 MW </a:t>
            </a:r>
            <a:endParaRPr kumimoji="1" lang="en-GB" sz="2000" b="0" dirty="0">
              <a:solidFill>
                <a:srgbClr val="0000FF"/>
              </a:solidFill>
              <a:latin typeface="Arial" charset="0"/>
              <a:cs typeface="MS PGothic" charset="0"/>
            </a:endParaRPr>
          </a:p>
          <a:p>
            <a:pPr marL="449263" lvl="1" indent="-177800" algn="just" eaLnBrk="1" hangingPunct="1">
              <a:lnSpc>
                <a:spcPct val="90000"/>
              </a:lnSpc>
              <a:spcBef>
                <a:spcPts val="500"/>
              </a:spcBef>
              <a:buFontTx/>
              <a:buChar char="–"/>
            </a:pPr>
            <a:r>
              <a:rPr kumimoji="1" lang="en-GB" sz="2000" b="0" dirty="0" smtClean="0">
                <a:solidFill>
                  <a:srgbClr val="0000FF"/>
                </a:solidFill>
                <a:latin typeface="Arial" charset="0"/>
                <a:cs typeface="MS PGothic" charset="0"/>
              </a:rPr>
              <a:t>exploitation </a:t>
            </a:r>
            <a:r>
              <a:rPr kumimoji="1" lang="en-GB" sz="2000" b="0" dirty="0">
                <a:solidFill>
                  <a:srgbClr val="0000FF"/>
                </a:solidFill>
                <a:latin typeface="Arial" charset="0"/>
                <a:cs typeface="MS PGothic" charset="0"/>
              </a:rPr>
              <a:t>of VS coils and Correction Coils; propose early functional tests of ELM coils for ELM mitigation and error field </a:t>
            </a:r>
            <a:r>
              <a:rPr kumimoji="1" lang="en-GB" sz="2000" b="0" dirty="0" smtClean="0">
                <a:solidFill>
                  <a:srgbClr val="0000FF"/>
                </a:solidFill>
                <a:latin typeface="Arial" charset="0"/>
                <a:cs typeface="MS PGothic" charset="0"/>
              </a:rPr>
              <a:t>correction</a:t>
            </a:r>
            <a:endParaRPr kumimoji="1" lang="en-GB" sz="2000" b="0" dirty="0">
              <a:solidFill>
                <a:srgbClr val="0000FF"/>
              </a:solidFill>
              <a:latin typeface="Arial" charset="0"/>
              <a:cs typeface="MS PGothic" charset="0"/>
            </a:endParaRPr>
          </a:p>
        </p:txBody>
      </p:sp>
      <p:sp>
        <p:nvSpPr>
          <p:cNvPr id="5" name="Rectangle 2"/>
          <p:cNvSpPr>
            <a:spLocks noChangeArrowheads="1"/>
          </p:cNvSpPr>
          <p:nvPr/>
        </p:nvSpPr>
        <p:spPr bwMode="auto">
          <a:xfrm>
            <a:off x="-9769" y="-38751"/>
            <a:ext cx="91440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smtClean="0">
                <a:solidFill>
                  <a:srgbClr val="333399"/>
                </a:solidFill>
                <a:latin typeface="Arial" charset="0"/>
              </a:rPr>
              <a:t>2. PFPO-1 Overview</a:t>
            </a:r>
            <a:endParaRPr lang="en-US" sz="3200" b="1" dirty="0">
              <a:solidFill>
                <a:srgbClr val="000090"/>
              </a:solidFill>
              <a:latin typeface="Arial" charset="0"/>
            </a:endParaRPr>
          </a:p>
        </p:txBody>
      </p:sp>
    </p:spTree>
    <p:extLst>
      <p:ext uri="{BB962C8B-B14F-4D97-AF65-F5344CB8AC3E}">
        <p14:creationId xmlns:p14="http://schemas.microsoft.com/office/powerpoint/2010/main" val="408169216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nouxr\Documents\Work\En Cours\MAGAZINE # 10\Roof_Laban_for_MAG_flatter.jpg"/>
          <p:cNvPicPr>
            <a:picLocks noChangeAspect="1" noChangeArrowheads="1"/>
          </p:cNvPicPr>
          <p:nvPr/>
        </p:nvPicPr>
        <p:blipFill rotWithShape="1">
          <a:blip r:embed="rId3" cstate="print">
            <a:alphaModFix amt="25000"/>
            <a:extLst>
              <a:ext uri="{28A0092B-C50C-407E-A947-70E740481C1C}">
                <a14:useLocalDpi xmlns:a14="http://schemas.microsoft.com/office/drawing/2010/main" val="0"/>
              </a:ext>
            </a:extLst>
          </a:blip>
          <a:srcRect l="3494" r="31678" b="375"/>
          <a:stretch/>
        </p:blipFill>
        <p:spPr bwMode="auto">
          <a:xfrm>
            <a:off x="-5780" y="0"/>
            <a:ext cx="9155560" cy="6381328"/>
          </a:xfrm>
          <a:prstGeom prst="rect">
            <a:avLst/>
          </a:prstGeom>
          <a:ln w="3175">
            <a:solidFill>
              <a:srgbClr val="FFC000"/>
            </a:solidFill>
          </a:ln>
          <a:extLst>
            <a:ext uri="{909E8E84-426E-40dd-AFC4-6F175D3DCCD1}">
              <a14:hiddenFill xmlns:a14="http://schemas.microsoft.com/office/drawing/2010/main">
                <a:solidFill>
                  <a:srgbClr val="FFFFFF"/>
                </a:solidFill>
              </a14:hiddenFill>
            </a:ext>
          </a:extLst>
        </p:spPr>
      </p:pic>
      <p:sp>
        <p:nvSpPr>
          <p:cNvPr id="20482" name="Rectangle 2"/>
          <p:cNvSpPr>
            <a:spLocks noGrp="1" noChangeArrowheads="1"/>
          </p:cNvSpPr>
          <p:nvPr>
            <p:ph type="body" sz="half" idx="1"/>
          </p:nvPr>
        </p:nvSpPr>
        <p:spPr>
          <a:xfrm>
            <a:off x="534988" y="1124744"/>
            <a:ext cx="8074025" cy="4896544"/>
          </a:xfrm>
          <a:extLst>
            <a:ext uri="{909E8E84-426E-40dd-AFC4-6F175D3DCCD1}">
              <a14:hiddenFill xmlns:a14="http://schemas.microsoft.com/office/drawing/2010/main">
                <a:solidFill>
                  <a:srgbClr val="CCFFFF">
                    <a:alpha val="50195"/>
                  </a:srgbClr>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79413" indent="-379413" defTabSz="914400" eaLnBrk="1" hangingPunct="1">
              <a:spcBef>
                <a:spcPts val="2000"/>
              </a:spcBef>
              <a:buFont typeface="Symbol" charset="0"/>
              <a:buChar char="·"/>
              <a:defRPr/>
            </a:pPr>
            <a:r>
              <a:rPr lang="en-GB" sz="2000" b="1" dirty="0">
                <a:solidFill>
                  <a:srgbClr val="333399"/>
                </a:solidFill>
              </a:rPr>
              <a:t>Structure and major activities within the Research Plan</a:t>
            </a:r>
          </a:p>
          <a:p>
            <a:pPr marL="717550" lvl="1" indent="-176213" defTabSz="914400" eaLnBrk="1" hangingPunct="1">
              <a:spcBef>
                <a:spcPts val="2000"/>
              </a:spcBef>
              <a:buFont typeface="Symbol" charset="0"/>
              <a:buChar char="–"/>
              <a:defRPr/>
            </a:pPr>
            <a:r>
              <a:rPr lang="en-GB" dirty="0">
                <a:solidFill>
                  <a:srgbClr val="333399"/>
                </a:solidFill>
              </a:rPr>
              <a:t>Schedule and Plant Configuration for present Research Plan analysis</a:t>
            </a:r>
          </a:p>
          <a:p>
            <a:pPr marL="379413" indent="-379413" defTabSz="914400" eaLnBrk="1" hangingPunct="1">
              <a:spcBef>
                <a:spcPts val="4000"/>
              </a:spcBef>
              <a:buFont typeface="Symbol" charset="0"/>
              <a:buChar char="·"/>
              <a:defRPr/>
            </a:pPr>
            <a:r>
              <a:rPr lang="en-GB" sz="2000" b="1" dirty="0" smtClean="0">
                <a:solidFill>
                  <a:srgbClr val="333399"/>
                </a:solidFill>
                <a:cs typeface="+mn-cs"/>
              </a:rPr>
              <a:t>Research Plan: Experimental Programme</a:t>
            </a:r>
            <a:endParaRPr lang="en-GB" sz="2000" b="1" dirty="0">
              <a:solidFill>
                <a:srgbClr val="333399"/>
              </a:solidFill>
              <a:cs typeface="+mn-cs"/>
            </a:endParaRPr>
          </a:p>
          <a:p>
            <a:pPr marL="717550" lvl="1" indent="-176213" defTabSz="914400" eaLnBrk="1" hangingPunct="1">
              <a:spcBef>
                <a:spcPts val="2000"/>
              </a:spcBef>
              <a:buFont typeface="Symbol" charset="0"/>
              <a:buChar char="–"/>
              <a:defRPr/>
            </a:pPr>
            <a:r>
              <a:rPr lang="en-GB" dirty="0" smtClean="0">
                <a:solidFill>
                  <a:srgbClr val="333399"/>
                </a:solidFill>
              </a:rPr>
              <a:t>plasma scenarios for the Research Plan</a:t>
            </a:r>
          </a:p>
          <a:p>
            <a:pPr marL="717550" lvl="1" indent="-176213" defTabSz="914400" eaLnBrk="1" hangingPunct="1">
              <a:spcBef>
                <a:spcPts val="2000"/>
              </a:spcBef>
              <a:buFont typeface="Symbol" charset="0"/>
              <a:buChar char="–"/>
              <a:defRPr/>
            </a:pPr>
            <a:r>
              <a:rPr lang="en-GB" dirty="0" smtClean="0">
                <a:solidFill>
                  <a:srgbClr val="333399"/>
                </a:solidFill>
              </a:rPr>
              <a:t>outline of experimental activities within the 4-stage approach</a:t>
            </a:r>
          </a:p>
          <a:p>
            <a:pPr marL="717550" lvl="1" indent="-176213" defTabSz="914400" eaLnBrk="1" hangingPunct="1">
              <a:spcBef>
                <a:spcPts val="2000"/>
              </a:spcBef>
              <a:buFont typeface="Symbol" charset="0"/>
              <a:buChar char="–"/>
              <a:defRPr/>
            </a:pPr>
            <a:r>
              <a:rPr lang="en-GB" dirty="0" smtClean="0">
                <a:solidFill>
                  <a:srgbClr val="333399"/>
                </a:solidFill>
              </a:rPr>
              <a:t>extension of 4</a:t>
            </a:r>
            <a:r>
              <a:rPr lang="en-GB" baseline="30000" dirty="0" smtClean="0">
                <a:solidFill>
                  <a:srgbClr val="333399"/>
                </a:solidFill>
              </a:rPr>
              <a:t>th</a:t>
            </a:r>
            <a:r>
              <a:rPr lang="en-GB" dirty="0" smtClean="0">
                <a:solidFill>
                  <a:srgbClr val="333399"/>
                </a:solidFill>
              </a:rPr>
              <a:t> stage to long-pulse and burning plasma studies</a:t>
            </a:r>
            <a:endParaRPr lang="en-GB" dirty="0">
              <a:solidFill>
                <a:srgbClr val="333399"/>
              </a:solidFill>
            </a:endParaRPr>
          </a:p>
          <a:p>
            <a:pPr marL="717550" lvl="1" indent="-176213" defTabSz="914400" eaLnBrk="1" hangingPunct="1">
              <a:spcBef>
                <a:spcPts val="2000"/>
              </a:spcBef>
              <a:buFont typeface="Symbol" charset="0"/>
              <a:buChar char="–"/>
              <a:defRPr/>
            </a:pPr>
            <a:r>
              <a:rPr lang="en-GB" dirty="0" smtClean="0">
                <a:solidFill>
                  <a:srgbClr val="333399"/>
                </a:solidFill>
              </a:rPr>
              <a:t>estimates of operational time required for major activities</a:t>
            </a:r>
          </a:p>
        </p:txBody>
      </p:sp>
      <p:sp>
        <p:nvSpPr>
          <p:cNvPr id="4" name="Rectangle 2"/>
          <p:cNvSpPr>
            <a:spLocks noChangeArrowheads="1"/>
          </p:cNvSpPr>
          <p:nvPr/>
        </p:nvSpPr>
        <p:spPr bwMode="auto">
          <a:xfrm>
            <a:off x="228600" y="29633"/>
            <a:ext cx="86868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US" sz="3200" b="1" dirty="0">
                <a:solidFill>
                  <a:schemeClr val="accent2"/>
                </a:solidFill>
                <a:latin typeface="Arial" charset="0"/>
                <a:ea typeface="MS PGothic" charset="0"/>
              </a:rPr>
              <a:t>Synopsis</a:t>
            </a:r>
            <a:endParaRPr lang="en-US" sz="3200" b="1" dirty="0">
              <a:solidFill>
                <a:schemeClr val="accent2"/>
              </a:solidFill>
              <a:latin typeface="Arial" charset="0"/>
            </a:endParaRPr>
          </a:p>
        </p:txBody>
      </p:sp>
    </p:spTree>
    <p:extLst>
      <p:ext uri="{BB962C8B-B14F-4D97-AF65-F5344CB8AC3E}">
        <p14:creationId xmlns:p14="http://schemas.microsoft.com/office/powerpoint/2010/main" val="311620475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28982"/>
            <a:ext cx="91440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a:solidFill>
                  <a:srgbClr val="333399"/>
                </a:solidFill>
                <a:latin typeface="Arial" charset="0"/>
              </a:rPr>
              <a:t>2. PFPO-1 -  Disruption </a:t>
            </a:r>
            <a:r>
              <a:rPr lang="en-GB" sz="3200" b="1" dirty="0" smtClean="0">
                <a:solidFill>
                  <a:srgbClr val="333399"/>
                </a:solidFill>
                <a:latin typeface="Arial" charset="0"/>
              </a:rPr>
              <a:t>Loads </a:t>
            </a:r>
            <a:r>
              <a:rPr lang="en-GB" sz="3200" b="1" dirty="0">
                <a:solidFill>
                  <a:srgbClr val="333399"/>
                </a:solidFill>
                <a:latin typeface="Arial" charset="0"/>
              </a:rPr>
              <a:t>and </a:t>
            </a:r>
            <a:r>
              <a:rPr lang="en-GB" sz="3200" b="1" dirty="0" smtClean="0">
                <a:solidFill>
                  <a:srgbClr val="333399"/>
                </a:solidFill>
                <a:latin typeface="Arial" charset="0"/>
              </a:rPr>
              <a:t>Mitigation</a:t>
            </a:r>
            <a:endParaRPr lang="en-US" sz="3200" b="1" dirty="0">
              <a:solidFill>
                <a:srgbClr val="000090"/>
              </a:solidFill>
              <a:latin typeface="Arial" charset="0"/>
            </a:endParaRPr>
          </a:p>
        </p:txBody>
      </p:sp>
      <p:sp>
        <p:nvSpPr>
          <p:cNvPr id="24578" name="Rectangle 3"/>
          <p:cNvSpPr>
            <a:spLocks noGrp="1" noChangeArrowheads="1"/>
          </p:cNvSpPr>
          <p:nvPr>
            <p:ph type="body" idx="1"/>
          </p:nvPr>
        </p:nvSpPr>
        <p:spPr>
          <a:xfrm>
            <a:off x="95212" y="1172716"/>
            <a:ext cx="4188756" cy="4512568"/>
          </a:xfrm>
        </p:spPr>
        <p:txBody>
          <a:bodyPr/>
          <a:lstStyle/>
          <a:p>
            <a:pPr marL="190500" indent="-190500" defTabSz="914400" eaLnBrk="1" hangingPunct="1">
              <a:lnSpc>
                <a:spcPct val="90000"/>
              </a:lnSpc>
              <a:spcBef>
                <a:spcPct val="50000"/>
              </a:spcBef>
              <a:buFont typeface="Times" charset="0"/>
              <a:buChar char="•"/>
            </a:pPr>
            <a:r>
              <a:rPr lang="en-GB" sz="2000" b="1" dirty="0">
                <a:solidFill>
                  <a:srgbClr val="333399"/>
                </a:solidFill>
                <a:latin typeface="Arial" charset="0"/>
                <a:ea typeface="ＭＳ Ｐゴシック" charset="0"/>
                <a:cs typeface="MS PGothic" charset="0"/>
              </a:rPr>
              <a:t>Quantitative analysis of thermal and EM loads </a:t>
            </a:r>
            <a:r>
              <a:rPr lang="en-GB" sz="2000" b="1" dirty="0" smtClean="0">
                <a:solidFill>
                  <a:srgbClr val="333399"/>
                </a:solidFill>
                <a:latin typeface="Arial" charset="0"/>
                <a:ea typeface="ＭＳ Ｐゴシック" charset="0"/>
                <a:cs typeface="MS PGothic" charset="0"/>
              </a:rPr>
              <a:t>for unmitigated </a:t>
            </a:r>
            <a:r>
              <a:rPr lang="en-GB" sz="2000" b="1" dirty="0">
                <a:solidFill>
                  <a:srgbClr val="333399"/>
                </a:solidFill>
                <a:latin typeface="Arial" charset="0"/>
                <a:ea typeface="ＭＳ Ｐゴシック" charset="0"/>
                <a:cs typeface="MS PGothic" charset="0"/>
              </a:rPr>
              <a:t>disruptions in ITER:</a:t>
            </a:r>
            <a:endParaRPr lang="en-GB" sz="1800" dirty="0">
              <a:solidFill>
                <a:srgbClr val="333399"/>
              </a:solidFill>
              <a:latin typeface="Arial" charset="0"/>
              <a:ea typeface="ＭＳ Ｐゴシック" charset="0"/>
              <a:cs typeface="MS PGothic" charset="0"/>
            </a:endParaRPr>
          </a:p>
          <a:p>
            <a:pPr marL="541338" lvl="1" indent="-269875" defTabSz="914400" eaLnBrk="1" hangingPunct="1">
              <a:lnSpc>
                <a:spcPct val="90000"/>
              </a:lnSpc>
              <a:spcBef>
                <a:spcPts val="1000"/>
              </a:spcBef>
            </a:pPr>
            <a:r>
              <a:rPr lang="en-GB" sz="1800" dirty="0">
                <a:solidFill>
                  <a:srgbClr val="0000FF"/>
                </a:solidFill>
                <a:latin typeface="Arial" charset="0"/>
                <a:ea typeface="ＭＳ Ｐゴシック" charset="0"/>
                <a:cs typeface="MS PGothic" charset="0"/>
              </a:rPr>
              <a:t>EM loads imply DMS essential above 8.4 MA</a:t>
            </a:r>
          </a:p>
          <a:p>
            <a:pPr marL="541338" lvl="1" indent="-269875" defTabSz="914400" eaLnBrk="1" hangingPunct="1">
              <a:lnSpc>
                <a:spcPct val="90000"/>
              </a:lnSpc>
              <a:spcBef>
                <a:spcPts val="1000"/>
              </a:spcBef>
            </a:pPr>
            <a:r>
              <a:rPr lang="en-GB" sz="1800" dirty="0" smtClean="0">
                <a:solidFill>
                  <a:srgbClr val="008000"/>
                </a:solidFill>
                <a:latin typeface="Arial" charset="0"/>
                <a:ea typeface="ＭＳ Ｐゴシック" charset="0"/>
                <a:cs typeface="MS PGothic" charset="0"/>
              </a:rPr>
              <a:t>Green</a:t>
            </a:r>
            <a:r>
              <a:rPr lang="en-GB" sz="1800" dirty="0">
                <a:solidFill>
                  <a:srgbClr val="008000"/>
                </a:solidFill>
                <a:latin typeface="Arial" charset="0"/>
                <a:ea typeface="ＭＳ Ｐゴシック" charset="0"/>
                <a:cs typeface="MS PGothic" charset="0"/>
              </a:rPr>
              <a:t>:</a:t>
            </a:r>
            <a:r>
              <a:rPr lang="en-GB" sz="1800" dirty="0" smtClean="0">
                <a:solidFill>
                  <a:srgbClr val="333399"/>
                </a:solidFill>
                <a:latin typeface="Arial" charset="0"/>
                <a:ea typeface="ＭＳ Ｐゴシック" charset="0"/>
                <a:cs typeface="MS PGothic" charset="0"/>
              </a:rPr>
              <a:t> </a:t>
            </a:r>
            <a:r>
              <a:rPr lang="en-GB" sz="1800" dirty="0">
                <a:solidFill>
                  <a:srgbClr val="0000FF"/>
                </a:solidFill>
                <a:latin typeface="Arial" charset="0"/>
                <a:ea typeface="ＭＳ Ｐゴシック" charset="0"/>
                <a:cs typeface="MS PGothic" charset="0"/>
              </a:rPr>
              <a:t>operational space where no risk of melting of W-</a:t>
            </a:r>
            <a:r>
              <a:rPr lang="en-GB" sz="1800" dirty="0" smtClean="0">
                <a:solidFill>
                  <a:srgbClr val="0000FF"/>
                </a:solidFill>
                <a:latin typeface="Arial" charset="0"/>
                <a:ea typeface="ＭＳ Ｐゴシック" charset="0"/>
                <a:cs typeface="MS PGothic" charset="0"/>
              </a:rPr>
              <a:t>divertor</a:t>
            </a:r>
          </a:p>
          <a:p>
            <a:pPr marL="541338" lvl="1" indent="-269875" defTabSz="914400" eaLnBrk="1" hangingPunct="1">
              <a:lnSpc>
                <a:spcPct val="90000"/>
              </a:lnSpc>
              <a:spcBef>
                <a:spcPts val="1000"/>
              </a:spcBef>
            </a:pPr>
            <a:r>
              <a:rPr lang="en-GB" sz="1800" dirty="0">
                <a:solidFill>
                  <a:srgbClr val="FF972D"/>
                </a:solidFill>
                <a:latin typeface="Arial" charset="0"/>
                <a:ea typeface="ＭＳ Ｐゴシック" charset="0"/>
                <a:cs typeface="MS PGothic" charset="0"/>
              </a:rPr>
              <a:t>Orange</a:t>
            </a:r>
            <a:r>
              <a:rPr lang="en-GB" sz="1800" dirty="0">
                <a:solidFill>
                  <a:srgbClr val="333399"/>
                </a:solidFill>
                <a:latin typeface="Arial" charset="0"/>
                <a:ea typeface="ＭＳ Ｐゴシック" charset="0"/>
                <a:cs typeface="MS PGothic" charset="0"/>
              </a:rPr>
              <a:t> </a:t>
            </a:r>
            <a:r>
              <a:rPr lang="en-GB" sz="1800" dirty="0">
                <a:solidFill>
                  <a:srgbClr val="FF972D"/>
                </a:solidFill>
                <a:latin typeface="Arial" charset="0"/>
                <a:ea typeface="ＭＳ Ｐゴシック" charset="0"/>
                <a:cs typeface="MS PGothic" charset="0"/>
              </a:rPr>
              <a:t>line: </a:t>
            </a:r>
            <a:r>
              <a:rPr lang="en-GB" sz="1800" dirty="0" err="1">
                <a:solidFill>
                  <a:srgbClr val="0000FF"/>
                </a:solidFill>
                <a:latin typeface="Arial" charset="0"/>
                <a:ea typeface="ＭＳ Ｐゴシック" charset="0"/>
                <a:cs typeface="MS PGothic" charset="0"/>
              </a:rPr>
              <a:t>W</a:t>
            </a:r>
            <a:r>
              <a:rPr lang="en-GB" sz="1800" baseline="-25000" dirty="0" err="1">
                <a:solidFill>
                  <a:srgbClr val="0000FF"/>
                </a:solidFill>
                <a:latin typeface="Arial" charset="0"/>
                <a:ea typeface="ＭＳ Ｐゴシック" charset="0"/>
                <a:cs typeface="MS PGothic" charset="0"/>
              </a:rPr>
              <a:t>th</a:t>
            </a:r>
            <a:r>
              <a:rPr lang="en-GB" sz="1800" dirty="0">
                <a:solidFill>
                  <a:srgbClr val="0000FF"/>
                </a:solidFill>
                <a:latin typeface="Arial" charset="0"/>
                <a:ea typeface="ＭＳ Ｐゴシック" charset="0"/>
                <a:cs typeface="MS PGothic" charset="0"/>
              </a:rPr>
              <a:t> for ohmic plasmas</a:t>
            </a:r>
          </a:p>
          <a:p>
            <a:pPr marL="541338" lvl="1" indent="-269875" defTabSz="914400" eaLnBrk="1" hangingPunct="1">
              <a:lnSpc>
                <a:spcPct val="90000"/>
              </a:lnSpc>
              <a:spcBef>
                <a:spcPts val="1000"/>
              </a:spcBef>
            </a:pPr>
            <a:r>
              <a:rPr lang="en-GB" sz="1800" dirty="0" smtClean="0">
                <a:solidFill>
                  <a:srgbClr val="000000"/>
                </a:solidFill>
                <a:latin typeface="Arial" charset="0"/>
                <a:ea typeface="ＭＳ Ｐゴシック" charset="0"/>
                <a:cs typeface="MS PGothic" charset="0"/>
              </a:rPr>
              <a:t>maximum RE energy </a:t>
            </a:r>
            <a:r>
              <a:rPr lang="en-GB" sz="1800" dirty="0" smtClean="0">
                <a:solidFill>
                  <a:srgbClr val="0000FF"/>
                </a:solidFill>
                <a:latin typeface="Arial" charset="0"/>
                <a:ea typeface="ＭＳ Ｐゴシック" charset="0"/>
                <a:cs typeface="MS PGothic" charset="0"/>
              </a:rPr>
              <a:t>is most pessimistic estimate in case of full magnetic energy conversion</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4220308" y="1100232"/>
            <a:ext cx="4816188" cy="4657537"/>
          </a:xfrm>
          <a:prstGeom prst="rect">
            <a:avLst/>
          </a:prstGeom>
          <a:noFill/>
          <a:ln>
            <a:noFill/>
          </a:ln>
        </p:spPr>
      </p:pic>
    </p:spTree>
    <p:extLst>
      <p:ext uri="{BB962C8B-B14F-4D97-AF65-F5344CB8AC3E}">
        <p14:creationId xmlns:p14="http://schemas.microsoft.com/office/powerpoint/2010/main" val="368494114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ChangeArrowheads="1"/>
          </p:cNvSpPr>
          <p:nvPr/>
        </p:nvSpPr>
        <p:spPr bwMode="auto">
          <a:xfrm>
            <a:off x="215106" y="3578593"/>
            <a:ext cx="8713788" cy="28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ct val="50000"/>
              </a:spcBef>
              <a:buFont typeface="Times" charset="0"/>
              <a:buChar char="•"/>
            </a:pPr>
            <a:r>
              <a:rPr kumimoji="1" lang="en-GB" b="1" dirty="0">
                <a:solidFill>
                  <a:srgbClr val="000090"/>
                </a:solidFill>
                <a:latin typeface="Arial" charset="0"/>
                <a:cs typeface="MS PGothic" charset="0"/>
              </a:rPr>
              <a:t>Potential plasma scenario at 5 MA/ 1.8 T (q</a:t>
            </a:r>
            <a:r>
              <a:rPr kumimoji="1" lang="en-GB" b="1" baseline="-25000" dirty="0">
                <a:solidFill>
                  <a:srgbClr val="000090"/>
                </a:solidFill>
                <a:latin typeface="Arial" charset="0"/>
                <a:cs typeface="MS PGothic" charset="0"/>
              </a:rPr>
              <a:t>95</a:t>
            </a:r>
            <a:r>
              <a:rPr kumimoji="1" lang="en-GB" b="1" dirty="0">
                <a:solidFill>
                  <a:srgbClr val="000090"/>
                </a:solidFill>
                <a:latin typeface="Arial" charset="0"/>
                <a:cs typeface="MS PGothic" charset="0"/>
              </a:rPr>
              <a:t> ~ 3):</a:t>
            </a:r>
            <a:endParaRPr kumimoji="1" lang="en-GB" dirty="0">
              <a:solidFill>
                <a:srgbClr val="000090"/>
              </a:solidFill>
              <a:latin typeface="Arial" charset="0"/>
              <a:cs typeface="MS PGothic" charset="0"/>
            </a:endParaRPr>
          </a:p>
          <a:p>
            <a:pPr lvl="1" algn="just" eaLnBrk="1" hangingPunct="1">
              <a:lnSpc>
                <a:spcPct val="90000"/>
              </a:lnSpc>
              <a:spcBef>
                <a:spcPts val="1000"/>
              </a:spcBef>
              <a:buFontTx/>
              <a:buChar char="–"/>
            </a:pPr>
            <a:r>
              <a:rPr kumimoji="1" lang="en-GB" sz="2000" b="0" dirty="0" smtClean="0">
                <a:solidFill>
                  <a:srgbClr val="0000FF"/>
                </a:solidFill>
                <a:latin typeface="Arial" charset="0"/>
                <a:cs typeface="MS PGothic" charset="0"/>
              </a:rPr>
              <a:t>this </a:t>
            </a:r>
            <a:r>
              <a:rPr kumimoji="1" lang="en-GB" sz="2000" b="0" dirty="0">
                <a:solidFill>
                  <a:srgbClr val="0000FF"/>
                </a:solidFill>
                <a:latin typeface="Arial" charset="0"/>
                <a:cs typeface="MS PGothic" charset="0"/>
              </a:rPr>
              <a:t>scenario would permit access to H-</a:t>
            </a:r>
            <a:r>
              <a:rPr kumimoji="1" lang="en-GB" sz="2000" b="0" dirty="0" smtClean="0">
                <a:solidFill>
                  <a:srgbClr val="0000FF"/>
                </a:solidFill>
                <a:latin typeface="Arial" charset="0"/>
                <a:cs typeface="MS PGothic" charset="0"/>
              </a:rPr>
              <a:t>mode </a:t>
            </a:r>
            <a:r>
              <a:rPr kumimoji="1" lang="en-GB" sz="2000" b="0" dirty="0">
                <a:solidFill>
                  <a:srgbClr val="0000FF"/>
                </a:solidFill>
                <a:latin typeface="Arial" charset="0"/>
                <a:cs typeface="MS PGothic" charset="0"/>
              </a:rPr>
              <a:t>studies if 20 </a:t>
            </a:r>
            <a:r>
              <a:rPr kumimoji="1" lang="en-GB" sz="2000" b="0" dirty="0" smtClean="0">
                <a:solidFill>
                  <a:srgbClr val="0000FF"/>
                </a:solidFill>
                <a:latin typeface="Arial" charset="0"/>
                <a:cs typeface="MS PGothic" charset="0"/>
              </a:rPr>
              <a:t>MW of ECRH and 10 MW of ICRF can </a:t>
            </a:r>
            <a:r>
              <a:rPr kumimoji="1" lang="en-GB" sz="2000" b="0" dirty="0">
                <a:solidFill>
                  <a:srgbClr val="0000FF"/>
                </a:solidFill>
                <a:latin typeface="Arial" charset="0"/>
                <a:cs typeface="MS PGothic" charset="0"/>
              </a:rPr>
              <a:t>be coupled efficiently to </a:t>
            </a:r>
            <a:r>
              <a:rPr kumimoji="1" lang="en-GB" sz="2000" b="0" dirty="0" smtClean="0">
                <a:solidFill>
                  <a:srgbClr val="0000FF"/>
                </a:solidFill>
                <a:latin typeface="Arial" charset="0"/>
                <a:cs typeface="MS PGothic" charset="0"/>
              </a:rPr>
              <a:t>plasma (especially for H)</a:t>
            </a:r>
          </a:p>
          <a:p>
            <a:pPr lvl="1" algn="just" eaLnBrk="1" hangingPunct="1">
              <a:lnSpc>
                <a:spcPct val="90000"/>
              </a:lnSpc>
              <a:spcBef>
                <a:spcPts val="1000"/>
              </a:spcBef>
              <a:buFontTx/>
              <a:buChar char="–"/>
            </a:pPr>
            <a:r>
              <a:rPr kumimoji="1" lang="en-GB" sz="2000" b="0" dirty="0" smtClean="0">
                <a:solidFill>
                  <a:srgbClr val="0000FF"/>
                </a:solidFill>
                <a:latin typeface="Arial" charset="0"/>
                <a:cs typeface="MS PGothic" charset="0"/>
              </a:rPr>
              <a:t>low frequency ECRH and subset of ELM coil power supplies (9) available</a:t>
            </a:r>
            <a:endParaRPr kumimoji="1" lang="en-GB" sz="2000" b="0" dirty="0">
              <a:solidFill>
                <a:srgbClr val="0000FF"/>
              </a:solidFill>
              <a:latin typeface="Arial" charset="0"/>
              <a:cs typeface="MS PGothic" charset="0"/>
            </a:endParaRPr>
          </a:p>
          <a:p>
            <a:pPr lvl="1" algn="just" eaLnBrk="1" hangingPunct="1">
              <a:lnSpc>
                <a:spcPct val="90000"/>
              </a:lnSpc>
              <a:spcBef>
                <a:spcPts val="500"/>
              </a:spcBef>
              <a:buFontTx/>
              <a:buChar char="–"/>
            </a:pPr>
            <a:r>
              <a:rPr kumimoji="1" lang="en-GB" sz="2000" b="0" dirty="0" smtClean="0">
                <a:solidFill>
                  <a:srgbClr val="0000FF"/>
                </a:solidFill>
                <a:latin typeface="Arial" charset="0"/>
                <a:cs typeface="MS PGothic" charset="0"/>
              </a:rPr>
              <a:t>TF ripple of -1.28% is likely to have an impact on H-mode performance</a:t>
            </a:r>
            <a:endParaRPr kumimoji="1" lang="en-GB" sz="2000" b="0" dirty="0">
              <a:solidFill>
                <a:srgbClr val="0000FF"/>
              </a:solidFill>
              <a:latin typeface="Arial" charset="0"/>
              <a:cs typeface="MS PGothic" charset="0"/>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4154891754"/>
              </p:ext>
            </p:extLst>
          </p:nvPr>
        </p:nvGraphicFramePr>
        <p:xfrm>
          <a:off x="761642" y="976343"/>
          <a:ext cx="8130838" cy="3106520"/>
        </p:xfrm>
        <a:graphic>
          <a:graphicData uri="http://schemas.openxmlformats.org/presentationml/2006/ole">
            <mc:AlternateContent xmlns:mc="http://schemas.openxmlformats.org/markup-compatibility/2006">
              <mc:Choice xmlns:v="urn:schemas-microsoft-com:vml" Requires="v">
                <p:oleObj spid="_x0000_s162863" name="Document" r:id="rId4" imgW="8966200" imgH="2057400" progId="Word.Document.12">
                  <p:embed/>
                </p:oleObj>
              </mc:Choice>
              <mc:Fallback>
                <p:oleObj name="Document" r:id="rId4" imgW="8966200" imgH="20574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642" y="976343"/>
                        <a:ext cx="8130838" cy="3106520"/>
                      </a:xfrm>
                      <a:prstGeom prst="rect">
                        <a:avLst/>
                      </a:prstGeom>
                      <a:noFill/>
                      <a:ln>
                        <a:noFill/>
                      </a:ln>
                      <a:extLst/>
                    </p:spPr>
                  </p:pic>
                </p:oleObj>
              </mc:Fallback>
            </mc:AlternateContent>
          </a:graphicData>
        </a:graphic>
      </p:graphicFrame>
      <p:sp>
        <p:nvSpPr>
          <p:cNvPr id="6" name="Rectangle 7"/>
          <p:cNvSpPr>
            <a:spLocks noChangeArrowheads="1"/>
          </p:cNvSpPr>
          <p:nvPr/>
        </p:nvSpPr>
        <p:spPr bwMode="auto">
          <a:xfrm>
            <a:off x="3967567" y="2036446"/>
            <a:ext cx="3942719" cy="426077"/>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 name="TextBox 1"/>
          <p:cNvSpPr txBox="1"/>
          <p:nvPr/>
        </p:nvSpPr>
        <p:spPr>
          <a:xfrm>
            <a:off x="7263214" y="585271"/>
            <a:ext cx="1872086" cy="369332"/>
          </a:xfrm>
          <a:prstGeom prst="rect">
            <a:avLst/>
          </a:prstGeom>
          <a:noFill/>
        </p:spPr>
        <p:txBody>
          <a:bodyPr wrap="square" rtlCol="0">
            <a:spAutoFit/>
          </a:bodyPr>
          <a:lstStyle/>
          <a:p>
            <a:pPr algn="ctr"/>
            <a:r>
              <a:rPr lang="en-US" sz="1800" b="1" dirty="0" smtClean="0">
                <a:solidFill>
                  <a:srgbClr val="FF0000"/>
                </a:solidFill>
                <a:latin typeface="Arial"/>
                <a:cs typeface="Arial"/>
              </a:rPr>
              <a:t>‘Martin’ scaling</a:t>
            </a:r>
            <a:endParaRPr lang="en-US" sz="1800" b="1" dirty="0">
              <a:solidFill>
                <a:srgbClr val="FF0000"/>
              </a:solidFill>
              <a:latin typeface="Arial"/>
              <a:cs typeface="Arial"/>
            </a:endParaRPr>
          </a:p>
        </p:txBody>
      </p:sp>
      <p:sp>
        <p:nvSpPr>
          <p:cNvPr id="8" name="Rectangle 2"/>
          <p:cNvSpPr>
            <a:spLocks noChangeArrowheads="1"/>
          </p:cNvSpPr>
          <p:nvPr/>
        </p:nvSpPr>
        <p:spPr bwMode="auto">
          <a:xfrm>
            <a:off x="0" y="29633"/>
            <a:ext cx="91440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a:solidFill>
                  <a:srgbClr val="333399"/>
                </a:solidFill>
                <a:latin typeface="Arial" charset="0"/>
              </a:rPr>
              <a:t>2. PFPO-1 – Possible Scenarios at 1.8 T</a:t>
            </a:r>
            <a:endParaRPr lang="en-US" sz="3200" b="1" dirty="0">
              <a:solidFill>
                <a:srgbClr val="000090"/>
              </a:solidFill>
              <a:latin typeface="Arial" charset="0"/>
            </a:endParaRPr>
          </a:p>
        </p:txBody>
      </p:sp>
      <p:sp>
        <p:nvSpPr>
          <p:cNvPr id="7" name="TextBox 6"/>
          <p:cNvSpPr txBox="1"/>
          <p:nvPr/>
        </p:nvSpPr>
        <p:spPr>
          <a:xfrm>
            <a:off x="-41112" y="1106754"/>
            <a:ext cx="1368152" cy="338554"/>
          </a:xfrm>
          <a:prstGeom prst="rect">
            <a:avLst/>
          </a:prstGeom>
          <a:noFill/>
        </p:spPr>
        <p:txBody>
          <a:bodyPr wrap="square" rtlCol="0">
            <a:spAutoFit/>
          </a:bodyPr>
          <a:lstStyle/>
          <a:p>
            <a:pPr algn="ctr"/>
            <a:r>
              <a:rPr lang="en-US" sz="1600" b="1" dirty="0" smtClean="0">
                <a:latin typeface="Arial"/>
                <a:cs typeface="Arial"/>
              </a:rPr>
              <a:t>0.4×n</a:t>
            </a:r>
            <a:r>
              <a:rPr lang="en-US" sz="1600" b="1" baseline="-25000" dirty="0" smtClean="0">
                <a:latin typeface="Arial"/>
                <a:cs typeface="Arial"/>
              </a:rPr>
              <a:t>GW</a:t>
            </a:r>
            <a:r>
              <a:rPr lang="en-US" sz="1600" b="1" dirty="0" smtClean="0">
                <a:latin typeface="Arial"/>
                <a:cs typeface="Arial"/>
              </a:rPr>
              <a:t> = </a:t>
            </a:r>
            <a:endParaRPr lang="en-US" sz="1600" b="1" dirty="0">
              <a:latin typeface="Arial"/>
              <a:cs typeface="Arial"/>
            </a:endParaRPr>
          </a:p>
        </p:txBody>
      </p:sp>
    </p:spTree>
    <p:extLst>
      <p:ext uri="{BB962C8B-B14F-4D97-AF65-F5344CB8AC3E}">
        <p14:creationId xmlns:p14="http://schemas.microsoft.com/office/powerpoint/2010/main" val="40937521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ChangeArrowheads="1"/>
          </p:cNvSpPr>
          <p:nvPr/>
        </p:nvSpPr>
        <p:spPr bwMode="auto">
          <a:xfrm>
            <a:off x="35496" y="701902"/>
            <a:ext cx="9001000" cy="570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ts val="0"/>
              </a:spcBef>
              <a:buFont typeface="Times" charset="0"/>
              <a:buChar char="•"/>
              <a:tabLst>
                <a:tab pos="173038" algn="l"/>
                <a:tab pos="1966913" algn="l"/>
              </a:tabLst>
              <a:defRPr/>
            </a:pPr>
            <a:r>
              <a:rPr kumimoji="1" lang="en-US" sz="2000" dirty="0">
                <a:solidFill>
                  <a:srgbClr val="333399"/>
                </a:solidFill>
                <a:latin typeface="Arial" charset="0"/>
                <a:cs typeface="MS PGothic" charset="0"/>
              </a:rPr>
              <a:t>Installation of one </a:t>
            </a:r>
            <a:r>
              <a:rPr kumimoji="1" lang="en-US" sz="2000" dirty="0" smtClean="0">
                <a:solidFill>
                  <a:srgbClr val="333399"/>
                </a:solidFill>
                <a:latin typeface="Arial" charset="0"/>
                <a:cs typeface="MS PGothic" charset="0"/>
              </a:rPr>
              <a:t>ICRF </a:t>
            </a:r>
            <a:r>
              <a:rPr kumimoji="1" lang="en-US" sz="2000" dirty="0">
                <a:solidFill>
                  <a:srgbClr val="333399"/>
                </a:solidFill>
                <a:latin typeface="Arial" charset="0"/>
                <a:cs typeface="MS PGothic" charset="0"/>
              </a:rPr>
              <a:t>antenna to couple 10 MW to the </a:t>
            </a:r>
            <a:r>
              <a:rPr kumimoji="1" lang="en-US" sz="2000" dirty="0" smtClean="0">
                <a:solidFill>
                  <a:srgbClr val="333399"/>
                </a:solidFill>
                <a:latin typeface="Arial" charset="0"/>
                <a:cs typeface="MS PGothic" charset="0"/>
              </a:rPr>
              <a:t>plasma, increasing the </a:t>
            </a:r>
            <a:r>
              <a:rPr kumimoji="1" lang="en-US" sz="2000" dirty="0">
                <a:solidFill>
                  <a:srgbClr val="333399"/>
                </a:solidFill>
                <a:latin typeface="Arial" charset="0"/>
                <a:cs typeface="MS PGothic" charset="0"/>
              </a:rPr>
              <a:t>total auxiliary heating to </a:t>
            </a:r>
            <a:r>
              <a:rPr kumimoji="1" lang="en-US" sz="2000" dirty="0" smtClean="0">
                <a:solidFill>
                  <a:srgbClr val="333399"/>
                </a:solidFill>
                <a:latin typeface="Arial" charset="0"/>
                <a:cs typeface="MS PGothic" charset="0"/>
              </a:rPr>
              <a:t>30 MW </a:t>
            </a:r>
            <a:r>
              <a:rPr kumimoji="1" lang="en-US" sz="2000" dirty="0">
                <a:solidFill>
                  <a:srgbClr val="333399"/>
                </a:solidFill>
                <a:latin typeface="Arial" charset="0"/>
                <a:cs typeface="MS PGothic" charset="0"/>
              </a:rPr>
              <a:t>(20 MW </a:t>
            </a:r>
            <a:r>
              <a:rPr kumimoji="1" lang="en-US" sz="2000" dirty="0" smtClean="0">
                <a:solidFill>
                  <a:srgbClr val="333399"/>
                </a:solidFill>
                <a:latin typeface="Arial" charset="0"/>
                <a:cs typeface="MS PGothic" charset="0"/>
              </a:rPr>
              <a:t>ECRH + </a:t>
            </a:r>
            <a:r>
              <a:rPr kumimoji="1" lang="en-US" sz="2000" dirty="0">
                <a:solidFill>
                  <a:srgbClr val="333399"/>
                </a:solidFill>
                <a:latin typeface="Arial" charset="0"/>
                <a:cs typeface="MS PGothic" charset="0"/>
              </a:rPr>
              <a:t>10 MW </a:t>
            </a:r>
            <a:r>
              <a:rPr kumimoji="1" lang="en-US" sz="2000" dirty="0" smtClean="0">
                <a:solidFill>
                  <a:srgbClr val="333399"/>
                </a:solidFill>
                <a:latin typeface="Arial" charset="0"/>
                <a:cs typeface="MS PGothic" charset="0"/>
              </a:rPr>
              <a:t>ICRF)</a:t>
            </a:r>
            <a:endParaRPr kumimoji="1" lang="en-GB" sz="2000" dirty="0">
              <a:solidFill>
                <a:srgbClr val="333399"/>
              </a:solidFill>
              <a:latin typeface="Arial" charset="0"/>
              <a:cs typeface="MS PGothic" charset="0"/>
            </a:endParaRPr>
          </a:p>
          <a:p>
            <a:pPr eaLnBrk="1" hangingPunct="1">
              <a:lnSpc>
                <a:spcPct val="90000"/>
              </a:lnSpc>
              <a:spcBef>
                <a:spcPts val="1000"/>
              </a:spcBef>
              <a:buFont typeface="Times" charset="0"/>
              <a:buChar char="•"/>
              <a:tabLst>
                <a:tab pos="173038" algn="l"/>
                <a:tab pos="1966913" algn="l"/>
              </a:tabLst>
              <a:defRPr/>
            </a:pPr>
            <a:r>
              <a:rPr kumimoji="1" lang="en-US" sz="2000" dirty="0">
                <a:solidFill>
                  <a:srgbClr val="333399"/>
                </a:solidFill>
                <a:latin typeface="Arial" charset="0"/>
                <a:cs typeface="MS PGothic" charset="0"/>
              </a:rPr>
              <a:t>Allow early commissioning of </a:t>
            </a:r>
            <a:r>
              <a:rPr kumimoji="1" lang="en-US" sz="2000" dirty="0" smtClean="0">
                <a:solidFill>
                  <a:srgbClr val="333399"/>
                </a:solidFill>
                <a:latin typeface="Arial" charset="0"/>
                <a:cs typeface="MS PGothic" charset="0"/>
              </a:rPr>
              <a:t>ICRF system </a:t>
            </a:r>
            <a:r>
              <a:rPr kumimoji="1" lang="en-US" sz="2000" dirty="0">
                <a:solidFill>
                  <a:srgbClr val="333399"/>
                </a:solidFill>
                <a:latin typeface="Arial" charset="0"/>
                <a:cs typeface="MS PGothic" charset="0"/>
              </a:rPr>
              <a:t>for </a:t>
            </a:r>
            <a:r>
              <a:rPr kumimoji="1" lang="en-US" sz="2000" dirty="0" smtClean="0">
                <a:solidFill>
                  <a:srgbClr val="333399"/>
                </a:solidFill>
                <a:latin typeface="Arial" charset="0"/>
                <a:cs typeface="MS PGothic" charset="0"/>
              </a:rPr>
              <a:t>optimization studies </a:t>
            </a:r>
            <a:r>
              <a:rPr kumimoji="1" lang="en-US" sz="2000" dirty="0">
                <a:solidFill>
                  <a:srgbClr val="333399"/>
                </a:solidFill>
                <a:latin typeface="Arial" charset="0"/>
                <a:cs typeface="MS PGothic" charset="0"/>
              </a:rPr>
              <a:t>(coupling, etc</a:t>
            </a:r>
            <a:r>
              <a:rPr kumimoji="1" lang="en-US" sz="2000" dirty="0" smtClean="0">
                <a:solidFill>
                  <a:srgbClr val="333399"/>
                </a:solidFill>
                <a:latin typeface="Arial" charset="0"/>
                <a:cs typeface="MS PGothic" charset="0"/>
              </a:rPr>
              <a:t>.)</a:t>
            </a:r>
          </a:p>
        </p:txBody>
      </p:sp>
      <p:sp>
        <p:nvSpPr>
          <p:cNvPr id="5" name="Rectangle 3"/>
          <p:cNvSpPr txBox="1">
            <a:spLocks noChangeArrowheads="1"/>
          </p:cNvSpPr>
          <p:nvPr/>
        </p:nvSpPr>
        <p:spPr bwMode="auto">
          <a:xfrm>
            <a:off x="4678031" y="5630828"/>
            <a:ext cx="3577576" cy="48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marL="0" indent="0" algn="ctr" eaLnBrk="1" hangingPunct="1">
              <a:lnSpc>
                <a:spcPct val="90000"/>
              </a:lnSpc>
              <a:spcBef>
                <a:spcPts val="0"/>
              </a:spcBef>
              <a:tabLst>
                <a:tab pos="173038" algn="l"/>
                <a:tab pos="1966913" algn="l"/>
              </a:tabLst>
              <a:defRPr/>
            </a:pPr>
            <a:r>
              <a:rPr kumimoji="1" lang="en-US" sz="1800" b="0" dirty="0" smtClean="0">
                <a:solidFill>
                  <a:srgbClr val="FF0000"/>
                </a:solidFill>
                <a:latin typeface="Arial" charset="0"/>
                <a:cs typeface="MS PGothic" charset="0"/>
              </a:rPr>
              <a:t>Caveat: -1.28% ripple at 1.8T</a:t>
            </a:r>
            <a:endParaRPr kumimoji="1" lang="en-GB" sz="1800" b="0" dirty="0" smtClean="0">
              <a:solidFill>
                <a:srgbClr val="FF0000"/>
              </a:solidFill>
              <a:latin typeface="Arial" charset="0"/>
              <a:cs typeface="MS PGothic" charset="0"/>
            </a:endParaRPr>
          </a:p>
        </p:txBody>
      </p:sp>
      <p:sp>
        <p:nvSpPr>
          <p:cNvPr id="6" name="Rectangle 2"/>
          <p:cNvSpPr>
            <a:spLocks noChangeArrowheads="1"/>
          </p:cNvSpPr>
          <p:nvPr/>
        </p:nvSpPr>
        <p:spPr bwMode="auto">
          <a:xfrm>
            <a:off x="0" y="29633"/>
            <a:ext cx="91440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tabLst>
                <a:tab pos="1254125" algn="l"/>
              </a:tabLst>
              <a:defRPr/>
            </a:pPr>
            <a:r>
              <a:rPr lang="en-GB" sz="3200" b="1" dirty="0">
                <a:solidFill>
                  <a:srgbClr val="333399"/>
                </a:solidFill>
                <a:latin typeface="Arial" charset="0"/>
              </a:rPr>
              <a:t>2. PFPO-1 - Options for ICRF exploitation</a:t>
            </a:r>
            <a:endParaRPr lang="en-US" sz="3200" b="1" dirty="0">
              <a:solidFill>
                <a:srgbClr val="000090"/>
              </a:solidFill>
              <a:latin typeface="Arial" charset="0"/>
            </a:endParaRPr>
          </a:p>
        </p:txBody>
      </p:sp>
      <p:graphicFrame>
        <p:nvGraphicFramePr>
          <p:cNvPr id="9" name="Content Placeholder 3"/>
          <p:cNvGraphicFramePr>
            <a:graphicFrameLocks/>
          </p:cNvGraphicFramePr>
          <p:nvPr>
            <p:extLst>
              <p:ext uri="{D42A27DB-BD31-4B8C-83A1-F6EECF244321}">
                <p14:modId xmlns:p14="http://schemas.microsoft.com/office/powerpoint/2010/main" val="2894827588"/>
              </p:ext>
            </p:extLst>
          </p:nvPr>
        </p:nvGraphicFramePr>
        <p:xfrm>
          <a:off x="3910535" y="2462488"/>
          <a:ext cx="5112568" cy="3054773"/>
        </p:xfrm>
        <a:graphic>
          <a:graphicData uri="http://schemas.openxmlformats.org/drawingml/2006/table">
            <a:tbl>
              <a:tblPr firstRow="1" bandRow="1">
                <a:tableStyleId>{5DA37D80-6434-44D0-A028-1B22A696006F}</a:tableStyleId>
              </a:tblPr>
              <a:tblGrid>
                <a:gridCol w="866233"/>
                <a:gridCol w="866233"/>
                <a:gridCol w="907483"/>
                <a:gridCol w="1264976"/>
                <a:gridCol w="1207643"/>
              </a:tblGrid>
              <a:tr h="920817">
                <a:tc>
                  <a:txBody>
                    <a:bodyPr/>
                    <a:lstStyle/>
                    <a:p>
                      <a:pPr algn="ctr"/>
                      <a:r>
                        <a:rPr lang="en-US" b="0" dirty="0" smtClean="0"/>
                        <a:t>Main ion</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B</a:t>
                      </a:r>
                      <a:r>
                        <a:rPr lang="en-US" b="0" baseline="-25000" dirty="0" smtClean="0"/>
                        <a:t>T</a:t>
                      </a:r>
                      <a:r>
                        <a:rPr lang="en-US" sz="1800" b="0" dirty="0" smtClean="0"/>
                        <a:t>(T)</a:t>
                      </a:r>
                      <a:endParaRPr lang="en-GB"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kumimoji="1" lang="en-US" sz="1800" b="0" kern="1200" dirty="0" smtClean="0">
                          <a:solidFill>
                            <a:schemeClr val="tx1"/>
                          </a:solidFill>
                          <a:latin typeface="+mn-lt"/>
                          <a:ea typeface="+mn-ea"/>
                          <a:cs typeface="+mn-cs"/>
                        </a:rPr>
                        <a:t>P</a:t>
                      </a:r>
                      <a:r>
                        <a:rPr kumimoji="1" lang="en-US" sz="1800" b="0" kern="1200" baseline="-25000" dirty="0" smtClean="0">
                          <a:solidFill>
                            <a:schemeClr val="tx1"/>
                          </a:solidFill>
                          <a:latin typeface="+mn-lt"/>
                          <a:ea typeface="+mn-ea"/>
                          <a:cs typeface="+mn-cs"/>
                        </a:rPr>
                        <a:t>L-H </a:t>
                      </a:r>
                      <a:r>
                        <a:rPr kumimoji="1" lang="en-US" sz="1800" b="0" kern="1200" baseline="0" dirty="0" smtClean="0">
                          <a:solidFill>
                            <a:schemeClr val="tx1"/>
                          </a:solidFill>
                          <a:latin typeface="+mn-lt"/>
                          <a:ea typeface="+mn-ea"/>
                          <a:cs typeface="+mn-cs"/>
                        </a:rPr>
                        <a:t>(MW)</a:t>
                      </a:r>
                      <a:endParaRPr kumimoji="1" lang="en-GB" sz="1800" b="0" kern="1200" baseline="-250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Good IC</a:t>
                      </a:r>
                      <a:r>
                        <a:rPr lang="en-US" b="0" baseline="0" dirty="0" smtClean="0"/>
                        <a:t> scenario</a:t>
                      </a:r>
                      <a:endParaRPr lang="en-GB"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kumimoji="1" lang="en-US" sz="1800" b="0" kern="1200" dirty="0" smtClean="0">
                          <a:solidFill>
                            <a:schemeClr val="tx1"/>
                          </a:solidFill>
                          <a:latin typeface="+mn-lt"/>
                          <a:ea typeface="+mn-ea"/>
                          <a:cs typeface="+mn-cs"/>
                        </a:rPr>
                        <a:t>H-mode</a:t>
                      </a:r>
                      <a:endParaRPr kumimoji="1" lang="en-GB"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89">
                <a:tc>
                  <a:txBody>
                    <a:bodyPr/>
                    <a:lstStyle/>
                    <a:p>
                      <a:pPr marL="0" algn="ctr" defTabSz="457200" rtl="0" eaLnBrk="1" latinLnBrk="0" hangingPunct="1"/>
                      <a:r>
                        <a:rPr kumimoji="1" lang="en-US" sz="1800" b="0" kern="1200" dirty="0" smtClean="0">
                          <a:solidFill>
                            <a:schemeClr val="tx1"/>
                          </a:solidFill>
                          <a:latin typeface="+mn-lt"/>
                          <a:ea typeface="+mn-ea"/>
                          <a:cs typeface="+mn-cs"/>
                        </a:rPr>
                        <a:t>H</a:t>
                      </a:r>
                      <a:endParaRPr kumimoji="1" lang="en-GB"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457200" rtl="0" eaLnBrk="1" latinLnBrk="0" hangingPunct="1"/>
                      <a:endParaRPr kumimoji="1" lang="en-US" sz="900" b="0" kern="1200" dirty="0" smtClean="0">
                        <a:solidFill>
                          <a:schemeClr val="tx1"/>
                        </a:solidFill>
                        <a:latin typeface="+mn-lt"/>
                        <a:ea typeface="+mn-ea"/>
                        <a:cs typeface="+mn-cs"/>
                      </a:endParaRPr>
                    </a:p>
                    <a:p>
                      <a:pPr marL="0" algn="ctr" defTabSz="457200" rtl="0" eaLnBrk="1" latinLnBrk="0" hangingPunct="1"/>
                      <a:r>
                        <a:rPr kumimoji="1" lang="en-US" sz="1800" b="0" kern="1200" dirty="0" smtClean="0">
                          <a:solidFill>
                            <a:schemeClr val="tx1"/>
                          </a:solidFill>
                          <a:latin typeface="+mn-lt"/>
                          <a:ea typeface="+mn-ea"/>
                          <a:cs typeface="+mn-cs"/>
                        </a:rPr>
                        <a:t>2.65</a:t>
                      </a:r>
                      <a:endParaRPr kumimoji="1" lang="en-GB"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37</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89">
                <a:tc>
                  <a:txBody>
                    <a:bodyPr/>
                    <a:lstStyle/>
                    <a:p>
                      <a:pPr algn="ctr"/>
                      <a:r>
                        <a:rPr lang="en-US" dirty="0" smtClean="0"/>
                        <a:t>He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19</a:t>
                      </a:r>
                      <a:r>
                        <a:rPr lang="en-US" baseline="0" dirty="0" smtClean="0"/>
                        <a:t>-28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possibly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89">
                <a:tc>
                  <a:txBody>
                    <a:bodyPr/>
                    <a:lstStyle/>
                    <a:p>
                      <a:pPr algn="ctr"/>
                      <a:r>
                        <a:rPr lang="en-US" dirty="0" smtClean="0"/>
                        <a:t>H</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sz="900" dirty="0" smtClean="0"/>
                    </a:p>
                    <a:p>
                      <a:pPr algn="ctr"/>
                      <a:r>
                        <a:rPr lang="en-US" dirty="0" smtClean="0"/>
                        <a:t>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89">
                <a:tc>
                  <a:txBody>
                    <a:bodyPr/>
                    <a:lstStyle/>
                    <a:p>
                      <a:pPr algn="ctr"/>
                      <a:r>
                        <a:rPr lang="en-US" dirty="0" smtClean="0"/>
                        <a:t>He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10-15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Rectangle 3"/>
          <p:cNvSpPr txBox="1">
            <a:spLocks noChangeArrowheads="1"/>
          </p:cNvSpPr>
          <p:nvPr/>
        </p:nvSpPr>
        <p:spPr bwMode="auto">
          <a:xfrm>
            <a:off x="0" y="2240318"/>
            <a:ext cx="3923928" cy="342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ts val="0"/>
              </a:spcBef>
              <a:buFont typeface="Times" charset="0"/>
              <a:buChar char="•"/>
              <a:tabLst>
                <a:tab pos="173038" algn="l"/>
                <a:tab pos="1966913" algn="l"/>
              </a:tabLst>
              <a:defRPr/>
            </a:pPr>
            <a:endParaRPr kumimoji="1" lang="en-GB" sz="1800" dirty="0">
              <a:solidFill>
                <a:srgbClr val="333399"/>
              </a:solidFill>
              <a:latin typeface="Arial" charset="0"/>
              <a:cs typeface="MS PGothic" charset="0"/>
            </a:endParaRPr>
          </a:p>
          <a:p>
            <a:pPr eaLnBrk="1" hangingPunct="1">
              <a:lnSpc>
                <a:spcPct val="90000"/>
              </a:lnSpc>
              <a:spcBef>
                <a:spcPts val="0"/>
              </a:spcBef>
              <a:buFont typeface="Times" charset="0"/>
              <a:buChar char="•"/>
              <a:tabLst>
                <a:tab pos="173038" algn="l"/>
                <a:tab pos="1701800" algn="l"/>
              </a:tabLst>
              <a:defRPr/>
            </a:pPr>
            <a:r>
              <a:rPr kumimoji="1" lang="en-GB" sz="2000" b="1" dirty="0" smtClean="0">
                <a:solidFill>
                  <a:srgbClr val="FF0000"/>
                </a:solidFill>
                <a:latin typeface="Arial" charset="0"/>
                <a:cs typeface="MS PGothic" charset="0"/>
              </a:rPr>
              <a:t>Half</a:t>
            </a:r>
            <a:r>
              <a:rPr kumimoji="1" lang="en-GB" sz="2000" b="1" dirty="0">
                <a:solidFill>
                  <a:srgbClr val="FF0000"/>
                </a:solidFill>
                <a:latin typeface="Arial" charset="0"/>
                <a:cs typeface="MS PGothic" charset="0"/>
              </a:rPr>
              <a:t>-</a:t>
            </a:r>
            <a:r>
              <a:rPr kumimoji="1" lang="en-GB" sz="2000" b="1" dirty="0" smtClean="0">
                <a:solidFill>
                  <a:srgbClr val="FF0000"/>
                </a:solidFill>
                <a:latin typeface="Arial" charset="0"/>
                <a:cs typeface="MS PGothic" charset="0"/>
              </a:rPr>
              <a:t>field operation (2.65 T):</a:t>
            </a:r>
            <a:endParaRPr kumimoji="1" lang="en-GB" sz="2000" dirty="0" smtClean="0">
              <a:solidFill>
                <a:srgbClr val="FF0000"/>
              </a:solidFill>
              <a:latin typeface="Arial" charset="0"/>
              <a:cs typeface="MS PGothic" charset="0"/>
            </a:endParaRPr>
          </a:p>
          <a:p>
            <a:pPr marL="450850" lvl="1" indent="-277813" eaLnBrk="1" hangingPunct="1">
              <a:lnSpc>
                <a:spcPct val="90000"/>
              </a:lnSpc>
              <a:spcBef>
                <a:spcPts val="1000"/>
              </a:spcBef>
              <a:buFontTx/>
              <a:buChar char="–"/>
              <a:tabLst>
                <a:tab pos="173038" algn="l"/>
                <a:tab pos="1701800" algn="l"/>
                <a:tab pos="2001838" algn="l"/>
              </a:tabLst>
              <a:defRPr/>
            </a:pPr>
            <a:r>
              <a:rPr kumimoji="1" lang="en-US" sz="1800" b="0" dirty="0" smtClean="0">
                <a:solidFill>
                  <a:srgbClr val="0000FF"/>
                </a:solidFill>
                <a:latin typeface="Arial" charset="0"/>
                <a:cs typeface="MS PGothic" charset="0"/>
              </a:rPr>
              <a:t>H plasmas 	→ dominant electron absorption (very broad)</a:t>
            </a:r>
          </a:p>
          <a:p>
            <a:pPr marL="450850" lvl="1" indent="-277813" eaLnBrk="1" hangingPunct="1">
              <a:lnSpc>
                <a:spcPct val="90000"/>
              </a:lnSpc>
              <a:spcBef>
                <a:spcPts val="1000"/>
              </a:spcBef>
              <a:buFontTx/>
              <a:buChar char="–"/>
              <a:tabLst>
                <a:tab pos="173038" algn="l"/>
                <a:tab pos="1701800" algn="l"/>
                <a:tab pos="2001838" algn="l"/>
              </a:tabLst>
              <a:defRPr/>
            </a:pPr>
            <a:r>
              <a:rPr kumimoji="1" lang="en-US" sz="1800" b="0" dirty="0" smtClean="0">
                <a:solidFill>
                  <a:srgbClr val="0000FF"/>
                </a:solidFill>
                <a:latin typeface="Arial" charset="0"/>
                <a:cs typeface="MS PGothic" charset="0"/>
              </a:rPr>
              <a:t>He plasmas → fundamental</a:t>
            </a:r>
            <a:br>
              <a:rPr kumimoji="1" lang="en-US" sz="1800" b="0" dirty="0" smtClean="0">
                <a:solidFill>
                  <a:srgbClr val="0000FF"/>
                </a:solidFill>
                <a:latin typeface="Arial" charset="0"/>
                <a:cs typeface="MS PGothic" charset="0"/>
              </a:rPr>
            </a:br>
            <a:r>
              <a:rPr kumimoji="1" lang="en-US" sz="1800" b="0" dirty="0" smtClean="0">
                <a:solidFill>
                  <a:srgbClr val="0000FF"/>
                </a:solidFill>
                <a:latin typeface="Arial" charset="0"/>
                <a:cs typeface="MS PGothic" charset="0"/>
              </a:rPr>
              <a:t>H minority, good absorption</a:t>
            </a:r>
            <a:endParaRPr kumimoji="1" lang="en-GB" sz="1800" b="0" dirty="0" smtClean="0">
              <a:solidFill>
                <a:srgbClr val="0000FF"/>
              </a:solidFill>
              <a:latin typeface="Arial" charset="0"/>
              <a:cs typeface="MS PGothic" charset="0"/>
            </a:endParaRPr>
          </a:p>
          <a:p>
            <a:pPr marL="173038" lvl="1" indent="-173038" eaLnBrk="1" hangingPunct="1">
              <a:lnSpc>
                <a:spcPct val="90000"/>
              </a:lnSpc>
              <a:spcBef>
                <a:spcPct val="50000"/>
              </a:spcBef>
              <a:buFont typeface="Times" charset="0"/>
              <a:buChar char="•"/>
              <a:tabLst>
                <a:tab pos="173038" algn="l"/>
                <a:tab pos="1701800" algn="l"/>
                <a:tab pos="2001838" algn="l"/>
              </a:tabLst>
              <a:defRPr/>
            </a:pPr>
            <a:r>
              <a:rPr kumimoji="1" lang="en-GB" sz="2000" b="1" dirty="0" smtClean="0">
                <a:solidFill>
                  <a:srgbClr val="FF0000"/>
                </a:solidFill>
                <a:latin typeface="Arial" charset="0"/>
                <a:cs typeface="MS PGothic" charset="0"/>
              </a:rPr>
              <a:t>Third-field operation (1.8 T):</a:t>
            </a:r>
            <a:endParaRPr kumimoji="1" lang="en-GB" sz="2000" dirty="0" smtClean="0">
              <a:solidFill>
                <a:srgbClr val="FF0000"/>
              </a:solidFill>
              <a:latin typeface="Arial" charset="0"/>
              <a:cs typeface="MS PGothic" charset="0"/>
            </a:endParaRPr>
          </a:p>
          <a:p>
            <a:pPr marL="450850" lvl="1" indent="-277813" eaLnBrk="1" hangingPunct="1">
              <a:lnSpc>
                <a:spcPct val="90000"/>
              </a:lnSpc>
              <a:spcBef>
                <a:spcPts val="500"/>
              </a:spcBef>
              <a:buFontTx/>
              <a:buChar char="–"/>
              <a:tabLst>
                <a:tab pos="173038" algn="l"/>
                <a:tab pos="1701800" algn="l"/>
                <a:tab pos="2001838" algn="l"/>
              </a:tabLst>
              <a:defRPr/>
            </a:pPr>
            <a:r>
              <a:rPr kumimoji="1" lang="en-GB" sz="1800" b="0" dirty="0" smtClean="0">
                <a:solidFill>
                  <a:srgbClr val="0000FF"/>
                </a:solidFill>
                <a:latin typeface="Arial" charset="0"/>
                <a:cs typeface="MS PGothic" charset="0"/>
              </a:rPr>
              <a:t>H plasmas	→ 2</a:t>
            </a:r>
            <a:r>
              <a:rPr kumimoji="1" lang="en-GB" sz="1800" b="0" baseline="30000" dirty="0" smtClean="0">
                <a:solidFill>
                  <a:srgbClr val="0000FF"/>
                </a:solidFill>
                <a:latin typeface="Arial" charset="0"/>
                <a:cs typeface="MS PGothic" charset="0"/>
              </a:rPr>
              <a:t>nd</a:t>
            </a:r>
            <a:r>
              <a:rPr kumimoji="1" lang="en-GB" sz="1800" b="0" dirty="0" smtClean="0">
                <a:solidFill>
                  <a:srgbClr val="0000FF"/>
                </a:solidFill>
                <a:latin typeface="Arial" charset="0"/>
                <a:cs typeface="MS PGothic" charset="0"/>
              </a:rPr>
              <a:t> harmonic</a:t>
            </a:r>
            <a:br>
              <a:rPr kumimoji="1" lang="en-GB" sz="1800" b="0" dirty="0" smtClean="0">
                <a:solidFill>
                  <a:srgbClr val="0000FF"/>
                </a:solidFill>
                <a:latin typeface="Arial" charset="0"/>
                <a:cs typeface="MS PGothic" charset="0"/>
              </a:rPr>
            </a:br>
            <a:r>
              <a:rPr kumimoji="1" lang="en-GB" sz="1800" b="0" dirty="0" smtClean="0">
                <a:solidFill>
                  <a:srgbClr val="0000FF"/>
                </a:solidFill>
                <a:latin typeface="Arial" charset="0"/>
                <a:cs typeface="MS PGothic" charset="0"/>
              </a:rPr>
              <a:t>H majority, good absorption</a:t>
            </a:r>
          </a:p>
          <a:p>
            <a:pPr marL="450850" lvl="1" indent="-277813" eaLnBrk="1" hangingPunct="1">
              <a:lnSpc>
                <a:spcPct val="90000"/>
              </a:lnSpc>
              <a:spcBef>
                <a:spcPts val="500"/>
              </a:spcBef>
              <a:buFontTx/>
              <a:buChar char="–"/>
              <a:tabLst>
                <a:tab pos="173038" algn="l"/>
                <a:tab pos="1701800" algn="l"/>
                <a:tab pos="2001838" algn="l"/>
              </a:tabLst>
              <a:defRPr/>
            </a:pPr>
            <a:r>
              <a:rPr kumimoji="1" lang="en-GB" sz="1800" b="0" dirty="0" smtClean="0">
                <a:solidFill>
                  <a:srgbClr val="0000FF"/>
                </a:solidFill>
                <a:latin typeface="Arial" charset="0"/>
                <a:cs typeface="MS PGothic" charset="0"/>
              </a:rPr>
              <a:t>He plasmas	→ 2</a:t>
            </a:r>
            <a:r>
              <a:rPr kumimoji="1" lang="en-GB" sz="1800" b="0" baseline="30000" dirty="0" smtClean="0">
                <a:solidFill>
                  <a:srgbClr val="0000FF"/>
                </a:solidFill>
                <a:latin typeface="Arial" charset="0"/>
                <a:cs typeface="MS PGothic" charset="0"/>
              </a:rPr>
              <a:t>nd</a:t>
            </a:r>
            <a:r>
              <a:rPr kumimoji="1" lang="en-GB" sz="1800" b="0" dirty="0" smtClean="0">
                <a:solidFill>
                  <a:srgbClr val="0000FF"/>
                </a:solidFill>
                <a:latin typeface="Arial" charset="0"/>
                <a:cs typeface="MS PGothic" charset="0"/>
              </a:rPr>
              <a:t> harmonic</a:t>
            </a:r>
            <a:br>
              <a:rPr kumimoji="1" lang="en-GB" sz="1800" b="0" dirty="0" smtClean="0">
                <a:solidFill>
                  <a:srgbClr val="0000FF"/>
                </a:solidFill>
                <a:latin typeface="Arial" charset="0"/>
                <a:cs typeface="MS PGothic" charset="0"/>
              </a:rPr>
            </a:br>
            <a:r>
              <a:rPr kumimoji="1" lang="en-GB" sz="1800" b="0" dirty="0" smtClean="0">
                <a:solidFill>
                  <a:srgbClr val="0000FF"/>
                </a:solidFill>
                <a:latin typeface="Arial" charset="0"/>
                <a:cs typeface="MS PGothic" charset="0"/>
              </a:rPr>
              <a:t>H minority, good absorption</a:t>
            </a:r>
          </a:p>
        </p:txBody>
      </p:sp>
    </p:spTree>
    <p:extLst>
      <p:ext uri="{BB962C8B-B14F-4D97-AF65-F5344CB8AC3E}">
        <p14:creationId xmlns:p14="http://schemas.microsoft.com/office/powerpoint/2010/main" val="386771707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ChangeArrowheads="1"/>
          </p:cNvSpPr>
          <p:nvPr/>
        </p:nvSpPr>
        <p:spPr bwMode="auto">
          <a:xfrm>
            <a:off x="215900" y="836085"/>
            <a:ext cx="871378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ct val="50000"/>
              </a:spcBef>
              <a:buFont typeface="Times" charset="0"/>
              <a:buChar char="•"/>
              <a:defRPr/>
            </a:pPr>
            <a:r>
              <a:rPr kumimoji="1" lang="en-GB" sz="2000" dirty="0" smtClean="0">
                <a:solidFill>
                  <a:srgbClr val="333399"/>
                </a:solidFill>
                <a:latin typeface="Arial" charset="0"/>
                <a:cs typeface="MS PGothic" charset="0"/>
              </a:rPr>
              <a:t>Wall conditioning and cleaning (GDC/ICWC/ECWC optimization)</a:t>
            </a:r>
          </a:p>
          <a:p>
            <a:pPr marL="190500" lvl="1" indent="-190500" eaLnBrk="1" hangingPunct="1">
              <a:lnSpc>
                <a:spcPct val="90000"/>
              </a:lnSpc>
              <a:spcBef>
                <a:spcPct val="50000"/>
              </a:spcBef>
              <a:buFont typeface="Times" charset="0"/>
              <a:buChar char="•"/>
              <a:defRPr/>
            </a:pPr>
            <a:r>
              <a:rPr kumimoji="1" lang="en-GB" sz="2000" dirty="0">
                <a:solidFill>
                  <a:srgbClr val="333399"/>
                </a:solidFill>
                <a:latin typeface="Arial" charset="0"/>
                <a:cs typeface="MS PGothic" charset="0"/>
              </a:rPr>
              <a:t>Fuel retention management:</a:t>
            </a:r>
          </a:p>
          <a:p>
            <a:pPr lvl="1" algn="just" eaLnBrk="1" hangingPunct="1">
              <a:lnSpc>
                <a:spcPct val="90000"/>
              </a:lnSpc>
              <a:spcBef>
                <a:spcPts val="300"/>
              </a:spcBef>
              <a:buFontTx/>
              <a:buChar char="–"/>
              <a:defRPr/>
            </a:pPr>
            <a:r>
              <a:rPr kumimoji="1" lang="en-GB" sz="2000" b="0" dirty="0" smtClean="0">
                <a:solidFill>
                  <a:srgbClr val="0000FF"/>
                </a:solidFill>
                <a:latin typeface="Arial" charset="0"/>
                <a:cs typeface="MS PGothic" charset="0"/>
              </a:rPr>
              <a:t>gas balance in hydrogen, NH</a:t>
            </a:r>
            <a:r>
              <a:rPr kumimoji="1" lang="en-GB" sz="2000" b="0" baseline="-25000" dirty="0" smtClean="0">
                <a:solidFill>
                  <a:srgbClr val="0000FF"/>
                </a:solidFill>
                <a:latin typeface="Arial" charset="0"/>
                <a:cs typeface="MS PGothic" charset="0"/>
              </a:rPr>
              <a:t>3</a:t>
            </a:r>
            <a:r>
              <a:rPr kumimoji="1" lang="en-GB" sz="2000" b="0" dirty="0" smtClean="0">
                <a:solidFill>
                  <a:srgbClr val="0000FF"/>
                </a:solidFill>
                <a:latin typeface="Arial" charset="0"/>
                <a:cs typeface="MS PGothic" charset="0"/>
              </a:rPr>
              <a:t> formation during N</a:t>
            </a:r>
            <a:r>
              <a:rPr kumimoji="1" lang="en-GB" sz="2000" b="0" baseline="-25000" dirty="0" smtClean="0">
                <a:solidFill>
                  <a:srgbClr val="0000FF"/>
                </a:solidFill>
                <a:latin typeface="Arial" charset="0"/>
                <a:cs typeface="MS PGothic" charset="0"/>
              </a:rPr>
              <a:t>2</a:t>
            </a:r>
            <a:r>
              <a:rPr kumimoji="1" lang="en-GB" sz="2000" b="0" dirty="0" smtClean="0">
                <a:solidFill>
                  <a:srgbClr val="0000FF"/>
                </a:solidFill>
                <a:latin typeface="Arial" charset="0"/>
                <a:cs typeface="MS PGothic" charset="0"/>
              </a:rPr>
              <a:t> seeding, </a:t>
            </a:r>
            <a:r>
              <a:rPr kumimoji="1" lang="en-GB" sz="2000" b="0" dirty="0">
                <a:solidFill>
                  <a:srgbClr val="0000FF"/>
                </a:solidFill>
                <a:latin typeface="Arial" charset="0"/>
                <a:cs typeface="MS PGothic" charset="0"/>
              </a:rPr>
              <a:t>baking </a:t>
            </a:r>
            <a:r>
              <a:rPr kumimoji="1" lang="en-GB" sz="2000" b="0" dirty="0" smtClean="0">
                <a:solidFill>
                  <a:srgbClr val="0000FF"/>
                </a:solidFill>
                <a:latin typeface="Arial" charset="0"/>
                <a:cs typeface="MS PGothic" charset="0"/>
              </a:rPr>
              <a:t>studies, </a:t>
            </a:r>
            <a:r>
              <a:rPr kumimoji="1" lang="en-GB" sz="2000" b="0" dirty="0">
                <a:solidFill>
                  <a:srgbClr val="0000FF"/>
                </a:solidFill>
                <a:latin typeface="Arial" charset="0"/>
                <a:cs typeface="MS PGothic" charset="0"/>
              </a:rPr>
              <a:t>development of ‘raised strike point’ scenario</a:t>
            </a:r>
          </a:p>
          <a:p>
            <a:pPr marL="190500" lvl="1" indent="-190500" eaLnBrk="1" hangingPunct="1">
              <a:lnSpc>
                <a:spcPct val="90000"/>
              </a:lnSpc>
              <a:spcBef>
                <a:spcPct val="50000"/>
              </a:spcBef>
              <a:buFont typeface="Times" charset="0"/>
              <a:buChar char="•"/>
              <a:defRPr/>
            </a:pPr>
            <a:r>
              <a:rPr kumimoji="1" lang="en-GB" sz="2000" dirty="0">
                <a:solidFill>
                  <a:srgbClr val="333399"/>
                </a:solidFill>
                <a:latin typeface="Arial" charset="0"/>
                <a:cs typeface="MS PGothic" charset="0"/>
              </a:rPr>
              <a:t>Material migration studies:</a:t>
            </a:r>
          </a:p>
          <a:p>
            <a:pPr lvl="1" algn="just" eaLnBrk="1" hangingPunct="1">
              <a:lnSpc>
                <a:spcPct val="90000"/>
              </a:lnSpc>
              <a:spcBef>
                <a:spcPts val="300"/>
              </a:spcBef>
              <a:buFontTx/>
              <a:buChar char="–"/>
              <a:defRPr/>
            </a:pPr>
            <a:r>
              <a:rPr kumimoji="1" lang="en-GB" sz="2000" b="0" dirty="0">
                <a:solidFill>
                  <a:srgbClr val="0000FF"/>
                </a:solidFill>
                <a:latin typeface="Arial" charset="0"/>
                <a:cs typeface="MS PGothic" charset="0"/>
              </a:rPr>
              <a:t>including post-mortem analysis of ‘first wall samples’ for model validation</a:t>
            </a:r>
          </a:p>
          <a:p>
            <a:pPr marL="190500" lvl="1" indent="-190500" eaLnBrk="1" hangingPunct="1">
              <a:lnSpc>
                <a:spcPct val="90000"/>
              </a:lnSpc>
              <a:spcBef>
                <a:spcPct val="50000"/>
              </a:spcBef>
              <a:buFont typeface="Times" charset="0"/>
              <a:buChar char="•"/>
              <a:defRPr/>
            </a:pPr>
            <a:r>
              <a:rPr kumimoji="1" lang="en-GB" sz="2000" dirty="0">
                <a:solidFill>
                  <a:srgbClr val="333399"/>
                </a:solidFill>
                <a:latin typeface="Arial" charset="0"/>
                <a:cs typeface="MS PGothic" charset="0"/>
              </a:rPr>
              <a:t>Limiter heat load characterization:</a:t>
            </a:r>
          </a:p>
          <a:p>
            <a:pPr lvl="1" algn="just" eaLnBrk="1" hangingPunct="1">
              <a:lnSpc>
                <a:spcPct val="90000"/>
              </a:lnSpc>
              <a:spcBef>
                <a:spcPts val="300"/>
              </a:spcBef>
              <a:buFontTx/>
              <a:buChar char="–"/>
              <a:defRPr/>
            </a:pPr>
            <a:r>
              <a:rPr kumimoji="1" lang="en-GB" sz="2000" b="0" dirty="0" smtClean="0">
                <a:solidFill>
                  <a:srgbClr val="0000FF"/>
                </a:solidFill>
                <a:latin typeface="Arial" charset="0"/>
                <a:cs typeface="MS PGothic" charset="0"/>
              </a:rPr>
              <a:t>dedicated </a:t>
            </a:r>
            <a:r>
              <a:rPr kumimoji="1" lang="en-GB" sz="2000" b="0" dirty="0">
                <a:solidFill>
                  <a:srgbClr val="0000FF"/>
                </a:solidFill>
                <a:latin typeface="Arial" charset="0"/>
                <a:cs typeface="MS PGothic" charset="0"/>
              </a:rPr>
              <a:t>scans for characterization of inboard SOL structure and scaling</a:t>
            </a:r>
          </a:p>
          <a:p>
            <a:pPr marL="190500" lvl="1" indent="-190500" eaLnBrk="1" hangingPunct="1">
              <a:lnSpc>
                <a:spcPct val="90000"/>
              </a:lnSpc>
              <a:spcBef>
                <a:spcPct val="50000"/>
              </a:spcBef>
              <a:buFont typeface="Times" charset="0"/>
              <a:buChar char="•"/>
              <a:defRPr/>
            </a:pPr>
            <a:r>
              <a:rPr kumimoji="1" lang="en-GB" sz="2000" dirty="0">
                <a:solidFill>
                  <a:srgbClr val="333399"/>
                </a:solidFill>
                <a:latin typeface="Arial" charset="0"/>
                <a:cs typeface="MS PGothic" charset="0"/>
              </a:rPr>
              <a:t>Heat loads and detachment control during divertor operation:</a:t>
            </a:r>
          </a:p>
          <a:p>
            <a:pPr lvl="1" algn="just" eaLnBrk="1" hangingPunct="1">
              <a:lnSpc>
                <a:spcPct val="90000"/>
              </a:lnSpc>
              <a:spcBef>
                <a:spcPts val="300"/>
              </a:spcBef>
              <a:buFontTx/>
              <a:buChar char="–"/>
              <a:defRPr/>
            </a:pPr>
            <a:r>
              <a:rPr kumimoji="1" lang="en-GB" sz="2000" b="0" dirty="0">
                <a:solidFill>
                  <a:srgbClr val="0000FF"/>
                </a:solidFill>
                <a:latin typeface="Arial" charset="0"/>
                <a:cs typeface="MS PGothic" charset="0"/>
              </a:rPr>
              <a:t>near-SOL scaling (L-mode, inter-ELM H-mode)</a:t>
            </a:r>
          </a:p>
          <a:p>
            <a:pPr lvl="1" algn="just" eaLnBrk="1" hangingPunct="1">
              <a:lnSpc>
                <a:spcPct val="90000"/>
              </a:lnSpc>
              <a:spcBef>
                <a:spcPts val="300"/>
              </a:spcBef>
              <a:buFontTx/>
              <a:buChar char="–"/>
              <a:defRPr/>
            </a:pPr>
            <a:r>
              <a:rPr kumimoji="1" lang="en-GB" sz="2000" b="0" dirty="0">
                <a:solidFill>
                  <a:srgbClr val="0000FF"/>
                </a:solidFill>
                <a:latin typeface="Arial" charset="0"/>
                <a:cs typeface="MS PGothic" charset="0"/>
              </a:rPr>
              <a:t>far-SOL characterization (L-mode, inter-ELM H-mode)</a:t>
            </a:r>
          </a:p>
          <a:p>
            <a:pPr lvl="1" algn="just" eaLnBrk="1" hangingPunct="1">
              <a:lnSpc>
                <a:spcPct val="90000"/>
              </a:lnSpc>
              <a:spcBef>
                <a:spcPts val="300"/>
              </a:spcBef>
              <a:buFontTx/>
              <a:buChar char="–"/>
              <a:defRPr/>
            </a:pPr>
            <a:r>
              <a:rPr kumimoji="1" lang="en-GB" sz="2000" b="0" dirty="0">
                <a:solidFill>
                  <a:srgbClr val="0000FF"/>
                </a:solidFill>
                <a:latin typeface="Arial" charset="0"/>
                <a:cs typeface="MS PGothic" charset="0"/>
              </a:rPr>
              <a:t>upper-FWP power handling</a:t>
            </a:r>
          </a:p>
          <a:p>
            <a:pPr lvl="1" algn="just" eaLnBrk="1" hangingPunct="1">
              <a:lnSpc>
                <a:spcPct val="90000"/>
              </a:lnSpc>
              <a:spcBef>
                <a:spcPts val="300"/>
              </a:spcBef>
              <a:buFontTx/>
              <a:buChar char="–"/>
              <a:defRPr/>
            </a:pPr>
            <a:r>
              <a:rPr kumimoji="1" lang="en-GB" sz="2000" b="0" dirty="0">
                <a:solidFill>
                  <a:srgbClr val="0000FF"/>
                </a:solidFill>
                <a:latin typeface="Arial" charset="0"/>
                <a:cs typeface="MS PGothic" charset="0"/>
              </a:rPr>
              <a:t>understanding divertor detachment </a:t>
            </a:r>
            <a:r>
              <a:rPr kumimoji="1" lang="en-GB" sz="2000" b="0" dirty="0" smtClean="0">
                <a:solidFill>
                  <a:srgbClr val="0000FF"/>
                </a:solidFill>
                <a:latin typeface="Arial" charset="0"/>
                <a:cs typeface="MS PGothic" charset="0"/>
              </a:rPr>
              <a:t>behaviour</a:t>
            </a:r>
          </a:p>
          <a:p>
            <a:pPr lvl="1" algn="just" eaLnBrk="1" hangingPunct="1">
              <a:lnSpc>
                <a:spcPct val="90000"/>
              </a:lnSpc>
              <a:spcBef>
                <a:spcPts val="300"/>
              </a:spcBef>
              <a:buFontTx/>
              <a:buChar char="–"/>
              <a:defRPr/>
            </a:pPr>
            <a:r>
              <a:rPr kumimoji="1" lang="en-GB" sz="2000" b="0" dirty="0" smtClean="0">
                <a:solidFill>
                  <a:srgbClr val="0000FF"/>
                </a:solidFill>
                <a:latin typeface="Arial" charset="0"/>
                <a:cs typeface="MS PGothic" charset="0"/>
              </a:rPr>
              <a:t>effects of 3-D magnetic fields, ELM transients </a:t>
            </a:r>
            <a:r>
              <a:rPr kumimoji="1" lang="en-GB" sz="2000" b="0" dirty="0" err="1" smtClean="0">
                <a:solidFill>
                  <a:srgbClr val="0000FF"/>
                </a:solidFill>
                <a:latin typeface="Arial" charset="0"/>
                <a:cs typeface="MS PGothic" charset="0"/>
              </a:rPr>
              <a:t>etc</a:t>
            </a:r>
            <a:endParaRPr kumimoji="1" lang="en-GB" sz="2000" b="0" dirty="0">
              <a:solidFill>
                <a:srgbClr val="0000FF"/>
              </a:solidFill>
              <a:latin typeface="Arial" charset="0"/>
              <a:cs typeface="MS PGothic" charset="0"/>
            </a:endParaRPr>
          </a:p>
          <a:p>
            <a:pPr lvl="1" algn="just" eaLnBrk="1" hangingPunct="1">
              <a:lnSpc>
                <a:spcPct val="90000"/>
              </a:lnSpc>
              <a:spcBef>
                <a:spcPts val="500"/>
              </a:spcBef>
              <a:buFontTx/>
              <a:buChar char="–"/>
              <a:defRPr/>
            </a:pPr>
            <a:endParaRPr kumimoji="1" lang="en-GB" sz="1600" dirty="0">
              <a:solidFill>
                <a:srgbClr val="333399"/>
              </a:solidFill>
              <a:latin typeface="Arial" charset="0"/>
              <a:cs typeface="MS PGothic" charset="0"/>
            </a:endParaRPr>
          </a:p>
          <a:p>
            <a:pPr lvl="1" algn="just" eaLnBrk="1" hangingPunct="1">
              <a:lnSpc>
                <a:spcPct val="90000"/>
              </a:lnSpc>
              <a:spcBef>
                <a:spcPts val="500"/>
              </a:spcBef>
              <a:buFontTx/>
              <a:buChar char="–"/>
              <a:defRPr/>
            </a:pPr>
            <a:endParaRPr kumimoji="1" lang="en-GB" sz="1600" dirty="0">
              <a:solidFill>
                <a:srgbClr val="333399"/>
              </a:solidFill>
              <a:latin typeface="Arial" charset="0"/>
              <a:cs typeface="MS PGothic" charset="0"/>
            </a:endParaRPr>
          </a:p>
          <a:p>
            <a:pPr lvl="1" algn="just" eaLnBrk="1" hangingPunct="1">
              <a:lnSpc>
                <a:spcPct val="90000"/>
              </a:lnSpc>
              <a:spcBef>
                <a:spcPts val="500"/>
              </a:spcBef>
              <a:buFontTx/>
              <a:buChar char="–"/>
              <a:defRPr/>
            </a:pPr>
            <a:endParaRPr kumimoji="1" lang="en-GB" sz="1800" dirty="0" smtClean="0">
              <a:solidFill>
                <a:srgbClr val="333399"/>
              </a:solidFill>
              <a:latin typeface="Arial" charset="0"/>
              <a:cs typeface="MS PGothic" charset="0"/>
            </a:endParaRPr>
          </a:p>
        </p:txBody>
      </p:sp>
      <p:sp>
        <p:nvSpPr>
          <p:cNvPr id="4" name="Rectangle 2"/>
          <p:cNvSpPr>
            <a:spLocks noChangeArrowheads="1"/>
          </p:cNvSpPr>
          <p:nvPr/>
        </p:nvSpPr>
        <p:spPr bwMode="auto">
          <a:xfrm>
            <a:off x="0" y="29633"/>
            <a:ext cx="91440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a:solidFill>
                  <a:srgbClr val="333399"/>
                </a:solidFill>
                <a:latin typeface="Arial" charset="0"/>
              </a:rPr>
              <a:t>2. PFPO-1 – </a:t>
            </a:r>
            <a:r>
              <a:rPr lang="en-GB" sz="3200" b="1" dirty="0" smtClean="0">
                <a:solidFill>
                  <a:srgbClr val="333399"/>
                </a:solidFill>
                <a:latin typeface="Arial" charset="0"/>
              </a:rPr>
              <a:t>Edge </a:t>
            </a:r>
            <a:r>
              <a:rPr lang="en-GB" sz="3200" b="1" dirty="0">
                <a:solidFill>
                  <a:srgbClr val="333399"/>
                </a:solidFill>
                <a:latin typeface="Arial" charset="0"/>
              </a:rPr>
              <a:t>P</a:t>
            </a:r>
            <a:r>
              <a:rPr lang="en-GB" sz="3200" b="1" dirty="0" smtClean="0">
                <a:solidFill>
                  <a:srgbClr val="333399"/>
                </a:solidFill>
                <a:latin typeface="Arial" charset="0"/>
              </a:rPr>
              <a:t>hysics &amp; PWI </a:t>
            </a:r>
            <a:r>
              <a:rPr lang="en-GB" sz="3200" b="1" dirty="0">
                <a:solidFill>
                  <a:srgbClr val="333399"/>
                </a:solidFill>
                <a:latin typeface="Arial" charset="0"/>
              </a:rPr>
              <a:t>P</a:t>
            </a:r>
            <a:r>
              <a:rPr lang="en-GB" sz="3200" b="1" dirty="0" smtClean="0">
                <a:solidFill>
                  <a:srgbClr val="333399"/>
                </a:solidFill>
                <a:latin typeface="Arial" charset="0"/>
              </a:rPr>
              <a:t>rogramme</a:t>
            </a:r>
            <a:endParaRPr lang="en-US" sz="3200" b="1" dirty="0">
              <a:solidFill>
                <a:srgbClr val="000090"/>
              </a:solidFill>
              <a:latin typeface="Arial" charset="0"/>
            </a:endParaRPr>
          </a:p>
        </p:txBody>
      </p:sp>
    </p:spTree>
    <p:extLst>
      <p:ext uri="{BB962C8B-B14F-4D97-AF65-F5344CB8AC3E}">
        <p14:creationId xmlns:p14="http://schemas.microsoft.com/office/powerpoint/2010/main" val="288714465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588570184"/>
              </p:ext>
            </p:extLst>
          </p:nvPr>
        </p:nvGraphicFramePr>
        <p:xfrm>
          <a:off x="800533" y="1124744"/>
          <a:ext cx="7542934" cy="4871794"/>
        </p:xfrm>
        <a:graphic>
          <a:graphicData uri="http://schemas.openxmlformats.org/presentationml/2006/ole">
            <mc:AlternateContent xmlns:mc="http://schemas.openxmlformats.org/markup-compatibility/2006">
              <mc:Choice xmlns:v="urn:schemas-microsoft-com:vml" Requires="v">
                <p:oleObj spid="_x0000_s163884" name="Document" r:id="rId4" imgW="6311900" imgH="4076700" progId="Word.Document.12">
                  <p:embed/>
                </p:oleObj>
              </mc:Choice>
              <mc:Fallback>
                <p:oleObj name="Document" r:id="rId4" imgW="6311900" imgH="4076700" progId="Word.Document.12">
                  <p:embed/>
                  <p:pic>
                    <p:nvPicPr>
                      <p:cNvPr id="0" name=""/>
                      <p:cNvPicPr/>
                      <p:nvPr/>
                    </p:nvPicPr>
                    <p:blipFill>
                      <a:blip r:embed="rId5"/>
                      <a:stretch>
                        <a:fillRect/>
                      </a:stretch>
                    </p:blipFill>
                    <p:spPr>
                      <a:xfrm>
                        <a:off x="800533" y="1124744"/>
                        <a:ext cx="7542934" cy="4871794"/>
                      </a:xfrm>
                      <a:prstGeom prst="rect">
                        <a:avLst/>
                      </a:prstGeom>
                    </p:spPr>
                  </p:pic>
                </p:oleObj>
              </mc:Fallback>
            </mc:AlternateContent>
          </a:graphicData>
        </a:graphic>
      </p:graphicFrame>
      <p:sp>
        <p:nvSpPr>
          <p:cNvPr id="20482" name="Rectangle 3"/>
          <p:cNvSpPr txBox="1">
            <a:spLocks noChangeArrowheads="1"/>
          </p:cNvSpPr>
          <p:nvPr/>
        </p:nvSpPr>
        <p:spPr bwMode="auto">
          <a:xfrm>
            <a:off x="0" y="642335"/>
            <a:ext cx="8713788" cy="43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107287" tIns="53643" rIns="107287" bIns="53643"/>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marL="273050" indent="-273050" defTabSz="914400" fontAlgn="base">
              <a:lnSpc>
                <a:spcPct val="90000"/>
              </a:lnSpc>
              <a:spcBef>
                <a:spcPct val="50000"/>
              </a:spcBef>
              <a:spcAft>
                <a:spcPct val="0"/>
              </a:spcAft>
              <a:buFont typeface="Times" charset="0"/>
              <a:buChar char="•"/>
              <a:defRPr/>
            </a:pPr>
            <a:r>
              <a:rPr kumimoji="1" lang="en-GB" dirty="0">
                <a:solidFill>
                  <a:srgbClr val="000090"/>
                </a:solidFill>
                <a:latin typeface="Arial" charset="0"/>
                <a:cs typeface="MS PGothic" charset="0"/>
              </a:rPr>
              <a:t>Estimate of experimental time required:</a:t>
            </a:r>
          </a:p>
        </p:txBody>
      </p:sp>
      <p:sp>
        <p:nvSpPr>
          <p:cNvPr id="7" name="Rectangle 2"/>
          <p:cNvSpPr>
            <a:spLocks noChangeArrowheads="1"/>
          </p:cNvSpPr>
          <p:nvPr/>
        </p:nvSpPr>
        <p:spPr bwMode="auto">
          <a:xfrm>
            <a:off x="0" y="1"/>
            <a:ext cx="9144000" cy="48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107287" tIns="53643" rIns="107287" bIns="53643" anchor="ctr"/>
          <a:lstStyle/>
          <a:p>
            <a:pPr algn="ctr" defTabSz="914400" eaLnBrk="0" fontAlgn="base" hangingPunct="0">
              <a:spcBef>
                <a:spcPct val="0"/>
              </a:spcBef>
              <a:spcAft>
                <a:spcPct val="0"/>
              </a:spcAft>
              <a:defRPr/>
            </a:pPr>
            <a:r>
              <a:rPr lang="en-GB" sz="3200" b="1" dirty="0">
                <a:solidFill>
                  <a:srgbClr val="333399"/>
                </a:solidFill>
                <a:latin typeface="Arial" panose="020B0604020202020204" pitchFamily="34" charset="0"/>
                <a:ea typeface="ＭＳ Ｐゴシック" pitchFamily="34" charset="-128"/>
                <a:cs typeface="Arial" panose="020B0604020202020204" pitchFamily="34" charset="0"/>
              </a:rPr>
              <a:t>2. </a:t>
            </a:r>
            <a:r>
              <a:rPr lang="en-GB" sz="3200" b="1" dirty="0" smtClean="0">
                <a:solidFill>
                  <a:srgbClr val="333399"/>
                </a:solidFill>
                <a:latin typeface="Arial" panose="020B0604020202020204" pitchFamily="34" charset="0"/>
                <a:ea typeface="ＭＳ Ｐゴシック" pitchFamily="34" charset="-128"/>
                <a:cs typeface="Arial" panose="020B0604020202020204" pitchFamily="34" charset="0"/>
              </a:rPr>
              <a:t>PFPO-1: Summary</a:t>
            </a:r>
            <a:endParaRPr lang="en-US" sz="3200" b="1" dirty="0">
              <a:solidFill>
                <a:srgbClr val="000090"/>
              </a:solidFill>
              <a:latin typeface="Arial" panose="020B0604020202020204" pitchFamily="34" charset="0"/>
              <a:ea typeface="ＭＳ Ｐゴシック" pitchFamily="34" charset="-128"/>
              <a:cs typeface="Arial" panose="020B0604020202020204" pitchFamily="34" charset="0"/>
            </a:endParaRPr>
          </a:p>
        </p:txBody>
      </p:sp>
      <p:sp>
        <p:nvSpPr>
          <p:cNvPr id="9" name="TextBox 8"/>
          <p:cNvSpPr txBox="1"/>
          <p:nvPr/>
        </p:nvSpPr>
        <p:spPr>
          <a:xfrm>
            <a:off x="1475658" y="5733428"/>
            <a:ext cx="6192688" cy="539221"/>
          </a:xfrm>
          <a:prstGeom prst="rect">
            <a:avLst/>
          </a:prstGeom>
          <a:noFill/>
        </p:spPr>
        <p:txBody>
          <a:bodyPr wrap="square" lIns="107287" tIns="53643" rIns="107287" bIns="53643" rtlCol="0">
            <a:spAutoFit/>
          </a:bodyPr>
          <a:lstStyle/>
          <a:p>
            <a:pPr algn="ctr" defTabSz="914400" eaLnBrk="0" fontAlgn="base" hangingPunct="0">
              <a:spcBef>
                <a:spcPct val="0"/>
              </a:spcBef>
              <a:spcAft>
                <a:spcPct val="0"/>
              </a:spcAft>
            </a:pPr>
            <a:r>
              <a:rPr lang="en-GB" sz="1400" dirty="0">
                <a:solidFill>
                  <a:srgbClr val="000000"/>
                </a:solidFill>
                <a:latin typeface="Times New Roman"/>
                <a:ea typeface="ＭＳ Ｐゴシック" pitchFamily="34" charset="-128"/>
                <a:cs typeface="Times New Roman"/>
              </a:rPr>
              <a:t>* </a:t>
            </a:r>
            <a:r>
              <a:rPr lang="en-GB" sz="1400" b="0" dirty="0">
                <a:solidFill>
                  <a:srgbClr val="000000"/>
                </a:solidFill>
                <a:latin typeface="Times New Roman"/>
                <a:ea typeface="ＭＳ Ｐゴシック" pitchFamily="34" charset="-128"/>
                <a:cs typeface="Times New Roman"/>
              </a:rPr>
              <a:t>The total estimated time for initial commissioning is shown in brackets, with an allocation of fraction of the time to dedicated experiments. </a:t>
            </a:r>
          </a:p>
        </p:txBody>
      </p:sp>
    </p:spTree>
    <p:extLst>
      <p:ext uri="{BB962C8B-B14F-4D97-AF65-F5344CB8AC3E}">
        <p14:creationId xmlns:p14="http://schemas.microsoft.com/office/powerpoint/2010/main" val="2912514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0" y="29633"/>
            <a:ext cx="91440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smtClean="0">
                <a:solidFill>
                  <a:srgbClr val="333399"/>
                </a:solidFill>
                <a:latin typeface="Arial" charset="0"/>
              </a:rPr>
              <a:t>3. </a:t>
            </a:r>
            <a:r>
              <a:rPr lang="en-GB" sz="3200" b="1" dirty="0">
                <a:solidFill>
                  <a:srgbClr val="333399"/>
                </a:solidFill>
                <a:latin typeface="Arial" charset="0"/>
              </a:rPr>
              <a:t>Pre-Fusion Power Operation </a:t>
            </a:r>
            <a:r>
              <a:rPr lang="en-GB" sz="3200" b="1" dirty="0" smtClean="0">
                <a:solidFill>
                  <a:srgbClr val="333399"/>
                </a:solidFill>
                <a:latin typeface="Arial" charset="0"/>
              </a:rPr>
              <a:t>2 - Overview</a:t>
            </a:r>
            <a:endParaRPr lang="en-US" sz="3200" b="1" dirty="0">
              <a:solidFill>
                <a:srgbClr val="000090"/>
              </a:solidFill>
              <a:latin typeface="Arial" charset="0"/>
            </a:endParaRPr>
          </a:p>
        </p:txBody>
      </p:sp>
      <p:sp>
        <p:nvSpPr>
          <p:cNvPr id="29698" name="Rectangle 3"/>
          <p:cNvSpPr txBox="1">
            <a:spLocks noChangeArrowheads="1"/>
          </p:cNvSpPr>
          <p:nvPr/>
        </p:nvSpPr>
        <p:spPr bwMode="auto">
          <a:xfrm>
            <a:off x="215900" y="740834"/>
            <a:ext cx="8713788" cy="55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ct val="50000"/>
              </a:spcBef>
              <a:buFont typeface="Times" charset="0"/>
              <a:buChar char="•"/>
            </a:pPr>
            <a:r>
              <a:rPr kumimoji="1" lang="en-GB" sz="2200" b="1" dirty="0">
                <a:solidFill>
                  <a:srgbClr val="333399"/>
                </a:solidFill>
                <a:latin typeface="Arial" charset="0"/>
                <a:cs typeface="MS PGothic" charset="0"/>
              </a:rPr>
              <a:t>Main elements of programme in H/He </a:t>
            </a:r>
            <a:r>
              <a:rPr kumimoji="1" lang="en-GB" sz="2200" b="1" dirty="0" smtClean="0">
                <a:solidFill>
                  <a:srgbClr val="333399"/>
                </a:solidFill>
                <a:latin typeface="Arial" charset="0"/>
                <a:cs typeface="MS PGothic" charset="0"/>
              </a:rPr>
              <a:t>for study of 7.5 </a:t>
            </a:r>
            <a:r>
              <a:rPr kumimoji="1" lang="en-GB" sz="2200" b="1" dirty="0">
                <a:solidFill>
                  <a:srgbClr val="333399"/>
                </a:solidFill>
                <a:latin typeface="Arial" charset="0"/>
                <a:cs typeface="MS PGothic" charset="0"/>
              </a:rPr>
              <a:t>MA H-mode and 15 MA L-mode plasmas:</a:t>
            </a:r>
            <a:endParaRPr kumimoji="1" lang="en-GB" sz="2200" dirty="0">
              <a:solidFill>
                <a:srgbClr val="333399"/>
              </a:solidFill>
              <a:latin typeface="Arial" charset="0"/>
              <a:cs typeface="MS PGothic" charset="0"/>
            </a:endParaRPr>
          </a:p>
          <a:p>
            <a:pPr lvl="1" algn="just" eaLnBrk="1" hangingPunct="1">
              <a:lnSpc>
                <a:spcPct val="90000"/>
              </a:lnSpc>
              <a:spcBef>
                <a:spcPts val="800"/>
              </a:spcBef>
              <a:buFontTx/>
              <a:buChar char="–"/>
            </a:pPr>
            <a:r>
              <a:rPr kumimoji="1" lang="en-GB" sz="2000" b="0" dirty="0">
                <a:solidFill>
                  <a:srgbClr val="0000FF"/>
                </a:solidFill>
                <a:latin typeface="Arial" charset="0"/>
                <a:cs typeface="MS PGothic" charset="0"/>
              </a:rPr>
              <a:t>commissioning of HNB (33 MW</a:t>
            </a:r>
            <a:r>
              <a:rPr kumimoji="1" lang="en-GB" sz="2000" b="0" dirty="0" smtClean="0">
                <a:solidFill>
                  <a:srgbClr val="0000FF"/>
                </a:solidFill>
                <a:latin typeface="Arial" charset="0"/>
                <a:cs typeface="MS PGothic" charset="0"/>
              </a:rPr>
              <a:t>), </a:t>
            </a:r>
            <a:r>
              <a:rPr kumimoji="1" lang="en-GB" sz="2000" b="0" dirty="0">
                <a:solidFill>
                  <a:srgbClr val="0000FF"/>
                </a:solidFill>
                <a:latin typeface="Arial" charset="0"/>
                <a:cs typeface="MS PGothic" charset="0"/>
              </a:rPr>
              <a:t>ICRF </a:t>
            </a:r>
            <a:r>
              <a:rPr kumimoji="1" lang="en-GB" sz="2000" b="0" dirty="0" smtClean="0">
                <a:solidFill>
                  <a:srgbClr val="0000FF"/>
                </a:solidFill>
                <a:latin typeface="Arial" charset="0"/>
                <a:cs typeface="MS PGothic" charset="0"/>
              </a:rPr>
              <a:t>(</a:t>
            </a:r>
            <a:r>
              <a:rPr kumimoji="1" lang="en-GB" sz="2000" b="0" dirty="0" err="1" smtClean="0">
                <a:solidFill>
                  <a:srgbClr val="0000FF"/>
                </a:solidFill>
                <a:latin typeface="Arial" charset="0"/>
                <a:cs typeface="MS PGothic" charset="0"/>
              </a:rPr>
              <a:t>add</a:t>
            </a:r>
            <a:r>
              <a:rPr kumimoji="1" lang="en-GB" sz="2000" b="0" baseline="30000" dirty="0" err="1" smtClean="0">
                <a:solidFill>
                  <a:srgbClr val="0000FF"/>
                </a:solidFill>
                <a:latin typeface="Arial" charset="0"/>
                <a:cs typeface="MS PGothic" charset="0"/>
              </a:rPr>
              <a:t>nl</a:t>
            </a:r>
            <a:r>
              <a:rPr kumimoji="1" lang="en-GB" sz="2000" b="0" dirty="0" smtClean="0">
                <a:solidFill>
                  <a:srgbClr val="0000FF"/>
                </a:solidFill>
                <a:latin typeface="Arial" charset="0"/>
                <a:cs typeface="MS PGothic" charset="0"/>
              </a:rPr>
              <a:t> 10 </a:t>
            </a:r>
            <a:r>
              <a:rPr kumimoji="1" lang="en-GB" sz="2000" b="0" dirty="0">
                <a:solidFill>
                  <a:srgbClr val="0000FF"/>
                </a:solidFill>
                <a:latin typeface="Arial" charset="0"/>
                <a:cs typeface="MS PGothic" charset="0"/>
              </a:rPr>
              <a:t>MW</a:t>
            </a:r>
            <a:r>
              <a:rPr kumimoji="1" lang="en-GB" sz="2000" b="0" dirty="0" smtClean="0">
                <a:solidFill>
                  <a:srgbClr val="0000FF"/>
                </a:solidFill>
                <a:latin typeface="Arial" charset="0"/>
                <a:cs typeface="MS PGothic" charset="0"/>
              </a:rPr>
              <a:t>) and DNB </a:t>
            </a:r>
            <a:r>
              <a:rPr kumimoji="1" lang="en-GB" sz="2000" b="0" dirty="0">
                <a:solidFill>
                  <a:srgbClr val="0000FF"/>
                </a:solidFill>
                <a:latin typeface="Arial" charset="0"/>
                <a:cs typeface="MS PGothic" charset="0"/>
              </a:rPr>
              <a:t>with </a:t>
            </a:r>
            <a:r>
              <a:rPr kumimoji="1" lang="en-GB" sz="2000" b="0" dirty="0" smtClean="0">
                <a:solidFill>
                  <a:srgbClr val="0000FF"/>
                </a:solidFill>
                <a:latin typeface="Arial" charset="0"/>
                <a:cs typeface="MS PGothic" charset="0"/>
              </a:rPr>
              <a:t>plasma</a:t>
            </a:r>
            <a:endParaRPr kumimoji="1" lang="en-GB" sz="2000" b="0" dirty="0">
              <a:solidFill>
                <a:srgbClr val="0000FF"/>
              </a:solidFill>
              <a:latin typeface="Arial" charset="0"/>
              <a:cs typeface="MS PGothic" charset="0"/>
            </a:endParaRPr>
          </a:p>
          <a:p>
            <a:pPr lvl="1" algn="just" eaLnBrk="1" hangingPunct="1">
              <a:lnSpc>
                <a:spcPct val="90000"/>
              </a:lnSpc>
              <a:spcBef>
                <a:spcPts val="800"/>
              </a:spcBef>
              <a:buFontTx/>
              <a:buChar char="–"/>
            </a:pPr>
            <a:r>
              <a:rPr kumimoji="1" lang="en-GB" sz="2000" b="0" dirty="0">
                <a:solidFill>
                  <a:srgbClr val="0000FF"/>
                </a:solidFill>
                <a:latin typeface="Arial" charset="0"/>
                <a:cs typeface="MS PGothic" charset="0"/>
              </a:rPr>
              <a:t>continued development of plasma control capability:</a:t>
            </a:r>
          </a:p>
          <a:p>
            <a:pPr lvl="2" algn="just" eaLnBrk="1" hangingPunct="1">
              <a:lnSpc>
                <a:spcPct val="90000"/>
              </a:lnSpc>
              <a:spcBef>
                <a:spcPts val="800"/>
              </a:spcBef>
              <a:buFontTx/>
              <a:buChar char="•"/>
            </a:pPr>
            <a:r>
              <a:rPr kumimoji="1" lang="en-GB" sz="1800" b="0" dirty="0">
                <a:latin typeface="Arial" charset="0"/>
                <a:cs typeface="MS PGothic" charset="0"/>
              </a:rPr>
              <a:t>feedback control of H&amp;CD </a:t>
            </a:r>
            <a:r>
              <a:rPr kumimoji="1" lang="en-GB" sz="1800" b="0" dirty="0" smtClean="0">
                <a:latin typeface="Arial" charset="0"/>
                <a:cs typeface="MS PGothic" charset="0"/>
              </a:rPr>
              <a:t>systems; non-axisymmetric and profile control</a:t>
            </a:r>
            <a:endParaRPr kumimoji="1" lang="en-GB" sz="1800" b="0" dirty="0">
              <a:latin typeface="Arial" charset="0"/>
              <a:cs typeface="MS PGothic" charset="0"/>
            </a:endParaRPr>
          </a:p>
          <a:p>
            <a:pPr lvl="1" algn="just" eaLnBrk="1" hangingPunct="1">
              <a:lnSpc>
                <a:spcPct val="90000"/>
              </a:lnSpc>
              <a:spcBef>
                <a:spcPts val="800"/>
              </a:spcBef>
              <a:buFontTx/>
              <a:buChar char="–"/>
            </a:pPr>
            <a:r>
              <a:rPr kumimoji="1" lang="en-GB" sz="2000" b="0" dirty="0" smtClean="0">
                <a:solidFill>
                  <a:srgbClr val="0000FF"/>
                </a:solidFill>
                <a:latin typeface="Arial" charset="0"/>
                <a:cs typeface="MS PGothic" charset="0"/>
              </a:rPr>
              <a:t>extend capability for disruption prediction, avoidance and mitigation</a:t>
            </a:r>
          </a:p>
          <a:p>
            <a:pPr lvl="1" algn="just" eaLnBrk="1" hangingPunct="1">
              <a:lnSpc>
                <a:spcPct val="90000"/>
              </a:lnSpc>
              <a:spcBef>
                <a:spcPts val="800"/>
              </a:spcBef>
              <a:buFontTx/>
              <a:buChar char="–"/>
            </a:pPr>
            <a:r>
              <a:rPr kumimoji="1" lang="en-GB" sz="2000" b="0" dirty="0" smtClean="0">
                <a:solidFill>
                  <a:srgbClr val="0000FF"/>
                </a:solidFill>
                <a:latin typeface="Arial" charset="0"/>
                <a:cs typeface="MS PGothic" charset="0"/>
              </a:rPr>
              <a:t>demonstration of divertor heat flux control at higher </a:t>
            </a:r>
            <a:r>
              <a:rPr kumimoji="1" lang="en-GB" sz="2000" b="0" dirty="0" err="1" smtClean="0">
                <a:solidFill>
                  <a:srgbClr val="0000FF"/>
                </a:solidFill>
                <a:latin typeface="Arial" charset="0"/>
                <a:cs typeface="MS PGothic" charset="0"/>
              </a:rPr>
              <a:t>P</a:t>
            </a:r>
            <a:r>
              <a:rPr kumimoji="1" lang="en-GB" sz="2000" b="0" baseline="-25000" dirty="0" err="1" smtClean="0">
                <a:solidFill>
                  <a:srgbClr val="0000FF"/>
                </a:solidFill>
                <a:latin typeface="Arial" charset="0"/>
                <a:cs typeface="MS PGothic" charset="0"/>
              </a:rPr>
              <a:t>aux</a:t>
            </a:r>
            <a:endParaRPr kumimoji="1" lang="en-GB" sz="2000" b="0" baseline="-25000" dirty="0" smtClean="0">
              <a:solidFill>
                <a:srgbClr val="0000FF"/>
              </a:solidFill>
              <a:latin typeface="Arial" charset="0"/>
              <a:cs typeface="MS PGothic" charset="0"/>
            </a:endParaRPr>
          </a:p>
          <a:p>
            <a:pPr lvl="1" algn="just" eaLnBrk="1" hangingPunct="1">
              <a:lnSpc>
                <a:spcPct val="90000"/>
              </a:lnSpc>
              <a:spcBef>
                <a:spcPts val="800"/>
              </a:spcBef>
              <a:buFontTx/>
              <a:buChar char="–"/>
            </a:pPr>
            <a:r>
              <a:rPr kumimoji="1" lang="en-GB" sz="2000" b="0" dirty="0" smtClean="0">
                <a:solidFill>
                  <a:srgbClr val="0000FF"/>
                </a:solidFill>
                <a:latin typeface="Arial" charset="0"/>
                <a:cs typeface="MS PGothic" charset="0"/>
              </a:rPr>
              <a:t>establishment </a:t>
            </a:r>
            <a:r>
              <a:rPr kumimoji="1" lang="en-GB" sz="2000" b="0" dirty="0">
                <a:solidFill>
                  <a:srgbClr val="0000FF"/>
                </a:solidFill>
                <a:latin typeface="Arial" charset="0"/>
                <a:cs typeface="MS PGothic" charset="0"/>
              </a:rPr>
              <a:t>of H-mode plasmas at </a:t>
            </a:r>
            <a:r>
              <a:rPr kumimoji="1" lang="en-GB" sz="2000" b="0" dirty="0" smtClean="0">
                <a:solidFill>
                  <a:srgbClr val="0000FF"/>
                </a:solidFill>
                <a:latin typeface="Arial" charset="0"/>
                <a:cs typeface="MS PGothic" charset="0"/>
              </a:rPr>
              <a:t>7.5 MA/2.65 T (He/H ?)</a:t>
            </a:r>
            <a:br>
              <a:rPr kumimoji="1" lang="en-GB" sz="2000" b="0" dirty="0" smtClean="0">
                <a:solidFill>
                  <a:srgbClr val="0000FF"/>
                </a:solidFill>
                <a:latin typeface="Arial" charset="0"/>
                <a:cs typeface="MS PGothic" charset="0"/>
              </a:rPr>
            </a:br>
            <a:r>
              <a:rPr kumimoji="1" lang="en-GB" sz="2000" b="0" dirty="0" smtClean="0">
                <a:solidFill>
                  <a:srgbClr val="0000FF"/>
                </a:solidFill>
                <a:latin typeface="Arial" charset="0"/>
                <a:cs typeface="MS PGothic" charset="0"/>
              </a:rPr>
              <a:t>and development of ELM suppression as internal coils commissioned</a:t>
            </a:r>
          </a:p>
          <a:p>
            <a:pPr lvl="1" algn="just" eaLnBrk="1" hangingPunct="1">
              <a:lnSpc>
                <a:spcPct val="90000"/>
              </a:lnSpc>
              <a:spcBef>
                <a:spcPts val="800"/>
              </a:spcBef>
              <a:buFontTx/>
              <a:buChar char="–"/>
            </a:pPr>
            <a:r>
              <a:rPr kumimoji="1" lang="en-GB" sz="2000" b="0" dirty="0" smtClean="0">
                <a:solidFill>
                  <a:srgbClr val="0000FF"/>
                </a:solidFill>
                <a:latin typeface="Arial" charset="0"/>
                <a:cs typeface="MS PGothic" charset="0"/>
              </a:rPr>
              <a:t>demonstration of 15 MA/5.3 T L-mode plasmas at highest </a:t>
            </a:r>
            <a:r>
              <a:rPr kumimoji="1" lang="en-GB" sz="2000" b="0" dirty="0" err="1" smtClean="0">
                <a:solidFill>
                  <a:srgbClr val="0000FF"/>
                </a:solidFill>
                <a:latin typeface="Arial" charset="0"/>
                <a:cs typeface="MS PGothic" charset="0"/>
              </a:rPr>
              <a:t>P</a:t>
            </a:r>
            <a:r>
              <a:rPr kumimoji="1" lang="en-GB" sz="2000" b="0" baseline="-25000" dirty="0" err="1" smtClean="0">
                <a:solidFill>
                  <a:srgbClr val="0000FF"/>
                </a:solidFill>
                <a:latin typeface="Arial" charset="0"/>
                <a:cs typeface="MS PGothic" charset="0"/>
              </a:rPr>
              <a:t>aux</a:t>
            </a:r>
            <a:endParaRPr kumimoji="1" lang="en-GB" sz="2000" b="0" dirty="0" smtClean="0">
              <a:solidFill>
                <a:srgbClr val="0000FF"/>
              </a:solidFill>
              <a:latin typeface="Arial" charset="0"/>
              <a:cs typeface="MS PGothic" charset="0"/>
            </a:endParaRPr>
          </a:p>
          <a:p>
            <a:pPr lvl="1" algn="just" eaLnBrk="1" hangingPunct="1">
              <a:lnSpc>
                <a:spcPct val="90000"/>
              </a:lnSpc>
              <a:spcBef>
                <a:spcPts val="800"/>
              </a:spcBef>
              <a:buFontTx/>
              <a:buChar char="–"/>
            </a:pPr>
            <a:r>
              <a:rPr kumimoji="1" lang="en-GB" sz="2000" b="0" dirty="0" smtClean="0">
                <a:solidFill>
                  <a:srgbClr val="0000FF"/>
                </a:solidFill>
                <a:latin typeface="Arial" charset="0"/>
                <a:cs typeface="MS PGothic" charset="0"/>
              </a:rPr>
              <a:t>development of long-pulse L- and H-modes</a:t>
            </a:r>
          </a:p>
          <a:p>
            <a:pPr lvl="1" algn="just" eaLnBrk="1" hangingPunct="1">
              <a:lnSpc>
                <a:spcPct val="90000"/>
              </a:lnSpc>
              <a:spcBef>
                <a:spcPts val="800"/>
              </a:spcBef>
              <a:buFontTx/>
              <a:buChar char="–"/>
            </a:pPr>
            <a:r>
              <a:rPr kumimoji="1" lang="en-GB" sz="2000" b="0" dirty="0" smtClean="0">
                <a:solidFill>
                  <a:srgbClr val="0000FF"/>
                </a:solidFill>
                <a:latin typeface="Arial" charset="0"/>
                <a:cs typeface="MS PGothic" charset="0"/>
              </a:rPr>
              <a:t>initial exploration of current drive efficiency, target q-profile control, fast particle confinement in 3-D fields</a:t>
            </a:r>
          </a:p>
          <a:p>
            <a:pPr lvl="1" algn="just" eaLnBrk="1" hangingPunct="1">
              <a:lnSpc>
                <a:spcPct val="90000"/>
              </a:lnSpc>
              <a:spcBef>
                <a:spcPts val="800"/>
              </a:spcBef>
              <a:buFontTx/>
              <a:buChar char="–"/>
            </a:pPr>
            <a:r>
              <a:rPr kumimoji="1" lang="en-GB" sz="2000" b="0" dirty="0" smtClean="0">
                <a:solidFill>
                  <a:srgbClr val="0000FF"/>
                </a:solidFill>
                <a:latin typeface="Arial" charset="0"/>
                <a:cs typeface="MS PGothic" charset="0"/>
              </a:rPr>
              <a:t>characterization of key aspects of PWI in ITER environment</a:t>
            </a:r>
            <a:endParaRPr kumimoji="1" lang="en-GB" sz="2000" b="0" dirty="0">
              <a:solidFill>
                <a:srgbClr val="0000FF"/>
              </a:solidFill>
              <a:latin typeface="Arial" charset="0"/>
              <a:cs typeface="MS PGothic" charset="0"/>
            </a:endParaRPr>
          </a:p>
        </p:txBody>
      </p:sp>
    </p:spTree>
    <p:extLst>
      <p:ext uri="{BB962C8B-B14F-4D97-AF65-F5344CB8AC3E}">
        <p14:creationId xmlns:p14="http://schemas.microsoft.com/office/powerpoint/2010/main" val="263884884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30188" y="-19213"/>
            <a:ext cx="86868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smtClean="0">
                <a:solidFill>
                  <a:srgbClr val="333399"/>
                </a:solidFill>
                <a:latin typeface="Arial" charset="0"/>
              </a:rPr>
              <a:t>3. PFPO-2 – H&amp;CD Commissioning</a:t>
            </a:r>
            <a:endParaRPr lang="en-US" sz="3200" b="1" dirty="0">
              <a:solidFill>
                <a:srgbClr val="000090"/>
              </a:solidFill>
              <a:latin typeface="Arial" charset="0"/>
            </a:endParaRPr>
          </a:p>
        </p:txBody>
      </p:sp>
      <p:sp>
        <p:nvSpPr>
          <p:cNvPr id="29698" name="Rectangle 3"/>
          <p:cNvSpPr txBox="1">
            <a:spLocks noChangeArrowheads="1"/>
          </p:cNvSpPr>
          <p:nvPr/>
        </p:nvSpPr>
        <p:spPr bwMode="auto">
          <a:xfrm>
            <a:off x="25866" y="764704"/>
            <a:ext cx="8713788" cy="5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ct val="50000"/>
              </a:spcBef>
              <a:buFont typeface="Times" charset="0"/>
              <a:buChar char="•"/>
            </a:pPr>
            <a:r>
              <a:rPr kumimoji="1" lang="en-GB" b="1" dirty="0" smtClean="0">
                <a:solidFill>
                  <a:srgbClr val="333399"/>
                </a:solidFill>
                <a:latin typeface="Arial" charset="0"/>
                <a:cs typeface="MS PGothic" charset="0"/>
              </a:rPr>
              <a:t>Commissioning of H&amp;CD systems to full power/ ~50 s:</a:t>
            </a:r>
            <a:endParaRPr kumimoji="1" lang="en-GB" dirty="0">
              <a:solidFill>
                <a:srgbClr val="333399"/>
              </a:solidFill>
              <a:latin typeface="Arial" charset="0"/>
              <a:cs typeface="MS PGothic" charset="0"/>
            </a:endParaRPr>
          </a:p>
        </p:txBody>
      </p:sp>
      <p:sp>
        <p:nvSpPr>
          <p:cNvPr id="2" name="TextBox 1"/>
          <p:cNvSpPr txBox="1"/>
          <p:nvPr/>
        </p:nvSpPr>
        <p:spPr>
          <a:xfrm>
            <a:off x="94250" y="1316765"/>
            <a:ext cx="4474126" cy="4376583"/>
          </a:xfrm>
          <a:prstGeom prst="rect">
            <a:avLst/>
          </a:prstGeom>
          <a:noFill/>
        </p:spPr>
        <p:txBody>
          <a:bodyPr wrap="square" rtlCol="0">
            <a:spAutoFit/>
          </a:bodyPr>
          <a:lstStyle/>
          <a:p>
            <a:pPr marL="358775" lvl="1" indent="-180975" algn="just" eaLnBrk="1" hangingPunct="1">
              <a:lnSpc>
                <a:spcPct val="90000"/>
              </a:lnSpc>
              <a:spcBef>
                <a:spcPts val="1000"/>
              </a:spcBef>
              <a:buFontTx/>
              <a:buChar char="–"/>
            </a:pPr>
            <a:r>
              <a:rPr kumimoji="1" lang="en-GB" sz="2000" dirty="0">
                <a:solidFill>
                  <a:srgbClr val="FF0000"/>
                </a:solidFill>
                <a:latin typeface="Arial" charset="0"/>
                <a:cs typeface="MS PGothic" charset="0"/>
              </a:rPr>
              <a:t>commissioning of </a:t>
            </a:r>
            <a:r>
              <a:rPr kumimoji="1" lang="en-GB" sz="2000" dirty="0" smtClean="0">
                <a:solidFill>
                  <a:srgbClr val="FF0000"/>
                </a:solidFill>
                <a:latin typeface="Arial" charset="0"/>
                <a:cs typeface="MS PGothic" charset="0"/>
              </a:rPr>
              <a:t>HNB</a:t>
            </a:r>
            <a:br>
              <a:rPr kumimoji="1" lang="en-GB" sz="2000" dirty="0" smtClean="0">
                <a:solidFill>
                  <a:srgbClr val="FF0000"/>
                </a:solidFill>
                <a:latin typeface="Arial" charset="0"/>
                <a:cs typeface="MS PGothic" charset="0"/>
              </a:rPr>
            </a:br>
            <a:r>
              <a:rPr kumimoji="1" lang="en-GB" sz="2000" dirty="0" smtClean="0">
                <a:solidFill>
                  <a:srgbClr val="FF0000"/>
                </a:solidFill>
                <a:latin typeface="Arial" charset="0"/>
                <a:cs typeface="MS PGothic" charset="0"/>
              </a:rPr>
              <a:t>(33 MW</a:t>
            </a:r>
            <a:r>
              <a:rPr kumimoji="1" lang="en-GB" sz="2000" dirty="0">
                <a:solidFill>
                  <a:srgbClr val="FF0000"/>
                </a:solidFill>
                <a:latin typeface="Arial" charset="0"/>
                <a:cs typeface="MS PGothic" charset="0"/>
              </a:rPr>
              <a:t>) </a:t>
            </a:r>
            <a:r>
              <a:rPr kumimoji="1" lang="en-GB" sz="2000" dirty="0" smtClean="0">
                <a:solidFill>
                  <a:srgbClr val="FF0000"/>
                </a:solidFill>
                <a:latin typeface="Arial" charset="0"/>
                <a:cs typeface="MS PGothic" charset="0"/>
              </a:rPr>
              <a:t>(and DNB) </a:t>
            </a:r>
            <a:r>
              <a:rPr kumimoji="1" lang="en-GB" sz="2000" dirty="0">
                <a:solidFill>
                  <a:srgbClr val="FF0000"/>
                </a:solidFill>
                <a:latin typeface="Arial" charset="0"/>
                <a:cs typeface="MS PGothic" charset="0"/>
              </a:rPr>
              <a:t>with </a:t>
            </a:r>
            <a:r>
              <a:rPr kumimoji="1" lang="en-GB" sz="2000" dirty="0" smtClean="0">
                <a:solidFill>
                  <a:srgbClr val="FF0000"/>
                </a:solidFill>
                <a:latin typeface="Arial" charset="0"/>
                <a:cs typeface="MS PGothic" charset="0"/>
              </a:rPr>
              <a:t>plasma:</a:t>
            </a:r>
            <a:endParaRPr kumimoji="1" lang="en-GB" sz="2000" dirty="0">
              <a:solidFill>
                <a:srgbClr val="FF0000"/>
              </a:solidFill>
              <a:latin typeface="Arial" charset="0"/>
              <a:cs typeface="MS PGothic" charset="0"/>
            </a:endParaRPr>
          </a:p>
          <a:p>
            <a:pPr marL="630238" lvl="2" indent="-182563" algn="just" eaLnBrk="1" hangingPunct="1">
              <a:lnSpc>
                <a:spcPct val="90000"/>
              </a:lnSpc>
              <a:spcBef>
                <a:spcPts val="500"/>
              </a:spcBef>
              <a:buFontTx/>
              <a:buChar char="•"/>
            </a:pPr>
            <a:r>
              <a:rPr kumimoji="1" lang="en-GB" sz="1600" b="0" dirty="0">
                <a:solidFill>
                  <a:srgbClr val="0000FF"/>
                </a:solidFill>
                <a:latin typeface="Arial"/>
                <a:cs typeface="Arial"/>
              </a:rPr>
              <a:t>f</a:t>
            </a:r>
            <a:r>
              <a:rPr kumimoji="1" lang="en-GB" sz="1600" b="0" dirty="0" smtClean="0">
                <a:solidFill>
                  <a:srgbClr val="0000FF"/>
                </a:solidFill>
                <a:latin typeface="Arial"/>
                <a:cs typeface="Arial"/>
              </a:rPr>
              <a:t>ollowing off-line beam-line commissioning during </a:t>
            </a:r>
            <a:r>
              <a:rPr kumimoji="1" lang="en-GB" sz="1600" b="0" dirty="0">
                <a:solidFill>
                  <a:srgbClr val="0000FF"/>
                </a:solidFill>
                <a:latin typeface="Arial"/>
                <a:cs typeface="Arial"/>
              </a:rPr>
              <a:t>I</a:t>
            </a:r>
            <a:r>
              <a:rPr kumimoji="1" lang="en-GB" sz="1600" b="0" dirty="0" smtClean="0">
                <a:solidFill>
                  <a:srgbClr val="0000FF"/>
                </a:solidFill>
                <a:latin typeface="Arial"/>
                <a:cs typeface="Arial"/>
              </a:rPr>
              <a:t>ntegrated </a:t>
            </a:r>
            <a:r>
              <a:rPr kumimoji="1" lang="en-GB" sz="1600" b="0" dirty="0">
                <a:solidFill>
                  <a:srgbClr val="0000FF"/>
                </a:solidFill>
                <a:latin typeface="Arial"/>
                <a:cs typeface="Arial"/>
              </a:rPr>
              <a:t>C</a:t>
            </a:r>
            <a:r>
              <a:rPr kumimoji="1" lang="en-GB" sz="1600" b="0" dirty="0" smtClean="0">
                <a:solidFill>
                  <a:srgbClr val="0000FF"/>
                </a:solidFill>
                <a:latin typeface="Arial"/>
                <a:cs typeface="Arial"/>
              </a:rPr>
              <a:t>ommissioning III</a:t>
            </a:r>
            <a:endParaRPr kumimoji="1" lang="en-GB" sz="1600" b="0" dirty="0">
              <a:solidFill>
                <a:srgbClr val="0000FF"/>
              </a:solidFill>
              <a:latin typeface="Arial"/>
              <a:cs typeface="Arial"/>
            </a:endParaRPr>
          </a:p>
          <a:p>
            <a:pPr marL="630238" lvl="2" indent="-182563" algn="just" eaLnBrk="1" hangingPunct="1">
              <a:lnSpc>
                <a:spcPct val="90000"/>
              </a:lnSpc>
              <a:spcBef>
                <a:spcPts val="500"/>
              </a:spcBef>
              <a:buFontTx/>
              <a:buChar char="•"/>
            </a:pPr>
            <a:r>
              <a:rPr kumimoji="1" lang="en-GB" sz="1600" b="0" dirty="0" smtClean="0">
                <a:solidFill>
                  <a:srgbClr val="0000FF"/>
                </a:solidFill>
                <a:latin typeface="Arial"/>
                <a:cs typeface="Arial"/>
              </a:rPr>
              <a:t>must be adapted to </a:t>
            </a:r>
            <a:r>
              <a:rPr kumimoji="1" lang="en-GB" sz="1600" b="0" dirty="0" err="1" smtClean="0">
                <a:solidFill>
                  <a:srgbClr val="0000FF"/>
                </a:solidFill>
                <a:latin typeface="Arial"/>
                <a:cs typeface="Arial"/>
              </a:rPr>
              <a:t>shinethrough</a:t>
            </a:r>
            <a:r>
              <a:rPr kumimoji="1" lang="en-GB" sz="1600" b="0" dirty="0" smtClean="0">
                <a:solidFill>
                  <a:srgbClr val="0000FF"/>
                </a:solidFill>
                <a:latin typeface="Arial"/>
                <a:cs typeface="Arial"/>
              </a:rPr>
              <a:t> limits</a:t>
            </a:r>
            <a:endParaRPr kumimoji="1" lang="en-GB" sz="1600" b="0" dirty="0">
              <a:solidFill>
                <a:srgbClr val="0000FF"/>
              </a:solidFill>
              <a:latin typeface="Arial"/>
              <a:cs typeface="Arial"/>
            </a:endParaRPr>
          </a:p>
          <a:p>
            <a:pPr marL="630238" lvl="2" indent="-182563" algn="just" eaLnBrk="1" hangingPunct="1">
              <a:lnSpc>
                <a:spcPct val="90000"/>
              </a:lnSpc>
              <a:spcBef>
                <a:spcPts val="500"/>
              </a:spcBef>
              <a:buFontTx/>
              <a:buChar char="•"/>
            </a:pPr>
            <a:r>
              <a:rPr kumimoji="1" lang="en-GB" sz="1600" b="0" dirty="0" smtClean="0">
                <a:solidFill>
                  <a:srgbClr val="0000FF"/>
                </a:solidFill>
                <a:latin typeface="Arial"/>
                <a:cs typeface="Arial"/>
              </a:rPr>
              <a:t>gradual increase in injected pulse length as ducts conditioned/ </a:t>
            </a:r>
            <a:r>
              <a:rPr kumimoji="1" lang="en-GB" sz="1600" b="0" dirty="0" err="1" smtClean="0">
                <a:solidFill>
                  <a:srgbClr val="0000FF"/>
                </a:solidFill>
                <a:latin typeface="Arial"/>
                <a:cs typeface="Arial"/>
              </a:rPr>
              <a:t>shinethrough</a:t>
            </a:r>
            <a:r>
              <a:rPr kumimoji="1" lang="en-GB" sz="1600" b="0" dirty="0" smtClean="0">
                <a:solidFill>
                  <a:srgbClr val="0000FF"/>
                </a:solidFill>
                <a:latin typeface="Arial"/>
                <a:cs typeface="Arial"/>
              </a:rPr>
              <a:t> monitored</a:t>
            </a:r>
            <a:endParaRPr kumimoji="1" lang="en-GB" sz="1600" b="0" dirty="0">
              <a:solidFill>
                <a:srgbClr val="0000FF"/>
              </a:solidFill>
              <a:latin typeface="Arial"/>
              <a:cs typeface="Arial"/>
            </a:endParaRPr>
          </a:p>
          <a:p>
            <a:pPr marL="358775" lvl="1" indent="-180975" algn="just" eaLnBrk="1" hangingPunct="1">
              <a:lnSpc>
                <a:spcPct val="90000"/>
              </a:lnSpc>
              <a:spcBef>
                <a:spcPts val="1000"/>
              </a:spcBef>
              <a:buFontTx/>
              <a:buChar char="–"/>
            </a:pPr>
            <a:r>
              <a:rPr kumimoji="1" lang="en-GB" sz="2000" dirty="0" smtClean="0">
                <a:solidFill>
                  <a:srgbClr val="FF0000"/>
                </a:solidFill>
                <a:latin typeface="Arial" charset="0"/>
                <a:cs typeface="MS PGothic" charset="0"/>
              </a:rPr>
              <a:t>commissioning of additional 10 MW ICRF with plasma</a:t>
            </a:r>
            <a:endParaRPr kumimoji="1" lang="en-GB" sz="2000" dirty="0">
              <a:solidFill>
                <a:srgbClr val="FF0000"/>
              </a:solidFill>
              <a:latin typeface="Arial" charset="0"/>
              <a:cs typeface="MS PGothic" charset="0"/>
            </a:endParaRPr>
          </a:p>
          <a:p>
            <a:pPr marL="630238" lvl="2" indent="-182563" algn="just" eaLnBrk="1" hangingPunct="1">
              <a:lnSpc>
                <a:spcPct val="90000"/>
              </a:lnSpc>
              <a:spcBef>
                <a:spcPts val="500"/>
              </a:spcBef>
              <a:buFontTx/>
              <a:buChar char="•"/>
            </a:pPr>
            <a:r>
              <a:rPr kumimoji="1" lang="en-GB" sz="1600" b="0" dirty="0" smtClean="0">
                <a:solidFill>
                  <a:srgbClr val="0000FF"/>
                </a:solidFill>
                <a:latin typeface="Arial" charset="0"/>
                <a:cs typeface="MS PGothic" charset="0"/>
              </a:rPr>
              <a:t>builds on experience gained during PFPO-1</a:t>
            </a:r>
          </a:p>
          <a:p>
            <a:pPr marL="630238" lvl="2" indent="-182563" algn="just" eaLnBrk="1" hangingPunct="1">
              <a:lnSpc>
                <a:spcPct val="90000"/>
              </a:lnSpc>
              <a:spcBef>
                <a:spcPts val="500"/>
              </a:spcBef>
              <a:buFontTx/>
              <a:buChar char="•"/>
            </a:pPr>
            <a:r>
              <a:rPr kumimoji="1" lang="en-GB" sz="1600" b="0" dirty="0" smtClean="0">
                <a:solidFill>
                  <a:srgbClr val="0000FF"/>
                </a:solidFill>
                <a:latin typeface="Arial" charset="0"/>
                <a:cs typeface="MS PGothic" charset="0"/>
              </a:rPr>
              <a:t>optimization of coupled power avoiding cross-talk between 2 antennas</a:t>
            </a:r>
          </a:p>
          <a:p>
            <a:pPr marL="630238" lvl="2" indent="-182563" algn="just" eaLnBrk="1" hangingPunct="1">
              <a:lnSpc>
                <a:spcPct val="90000"/>
              </a:lnSpc>
              <a:spcBef>
                <a:spcPts val="500"/>
              </a:spcBef>
              <a:buFontTx/>
              <a:buChar char="•"/>
            </a:pPr>
            <a:r>
              <a:rPr kumimoji="1" lang="en-GB" sz="1600" b="0" dirty="0" smtClean="0">
                <a:solidFill>
                  <a:srgbClr val="0000FF"/>
                </a:solidFill>
                <a:latin typeface="Arial" charset="0"/>
                <a:cs typeface="MS PGothic" charset="0"/>
              </a:rPr>
              <a:t>gradual extension of pulse length</a:t>
            </a:r>
            <a:endParaRPr kumimoji="1" lang="en-GB" sz="1600" b="0" dirty="0">
              <a:solidFill>
                <a:srgbClr val="0000FF"/>
              </a:solidFill>
              <a:latin typeface="Arial" charset="0"/>
              <a:cs typeface="MS PGothic" charset="0"/>
            </a:endParaRPr>
          </a:p>
        </p:txBody>
      </p:sp>
      <p:sp>
        <p:nvSpPr>
          <p:cNvPr id="3" name="TextBox 2"/>
          <p:cNvSpPr txBox="1"/>
          <p:nvPr/>
        </p:nvSpPr>
        <p:spPr>
          <a:xfrm>
            <a:off x="5379738" y="5373216"/>
            <a:ext cx="3096344" cy="369332"/>
          </a:xfrm>
          <a:prstGeom prst="rect">
            <a:avLst/>
          </a:prstGeom>
          <a:noFill/>
        </p:spPr>
        <p:txBody>
          <a:bodyPr wrap="square" rtlCol="0">
            <a:spAutoFit/>
          </a:bodyPr>
          <a:lstStyle/>
          <a:p>
            <a:pPr algn="ctr"/>
            <a:r>
              <a:rPr lang="en-US" sz="1800" dirty="0" smtClean="0">
                <a:solidFill>
                  <a:srgbClr val="FF0000"/>
                </a:solidFill>
                <a:latin typeface="Arial"/>
                <a:cs typeface="Arial"/>
              </a:rPr>
              <a:t>HNB </a:t>
            </a:r>
            <a:r>
              <a:rPr lang="en-US" sz="1800" dirty="0" err="1" smtClean="0">
                <a:solidFill>
                  <a:srgbClr val="FF0000"/>
                </a:solidFill>
                <a:latin typeface="Arial"/>
                <a:cs typeface="Arial"/>
              </a:rPr>
              <a:t>shinethrough</a:t>
            </a:r>
            <a:r>
              <a:rPr lang="en-US" sz="1800" dirty="0" smtClean="0">
                <a:solidFill>
                  <a:srgbClr val="FF0000"/>
                </a:solidFill>
                <a:latin typeface="Arial"/>
                <a:cs typeface="Arial"/>
              </a:rPr>
              <a:t> limits</a:t>
            </a:r>
            <a:endParaRPr lang="en-US" sz="1800" dirty="0">
              <a:solidFill>
                <a:srgbClr val="FF0000"/>
              </a:solidFill>
              <a:latin typeface="Arial"/>
              <a:cs typeface="Arial"/>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845537" y="1741307"/>
            <a:ext cx="4164747" cy="3416847"/>
          </a:xfrm>
          <a:prstGeom prst="rect">
            <a:avLst/>
          </a:prstGeom>
        </p:spPr>
      </p:pic>
    </p:spTree>
    <p:extLst>
      <p:ext uri="{BB962C8B-B14F-4D97-AF65-F5344CB8AC3E}">
        <p14:creationId xmlns:p14="http://schemas.microsoft.com/office/powerpoint/2010/main" val="207298257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28600" y="325"/>
            <a:ext cx="86868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smtClean="0">
                <a:solidFill>
                  <a:srgbClr val="333399"/>
                </a:solidFill>
                <a:latin typeface="Arial" charset="0"/>
              </a:rPr>
              <a:t>3. PFPO-2 – H-mode Studies</a:t>
            </a:r>
            <a:endParaRPr lang="en-US" sz="3200" b="1" dirty="0">
              <a:solidFill>
                <a:srgbClr val="000090"/>
              </a:solidFill>
              <a:latin typeface="Arial" charset="0"/>
            </a:endParaRPr>
          </a:p>
        </p:txBody>
      </p:sp>
      <p:sp>
        <p:nvSpPr>
          <p:cNvPr id="29698" name="Rectangle 3"/>
          <p:cNvSpPr txBox="1">
            <a:spLocks noChangeArrowheads="1"/>
          </p:cNvSpPr>
          <p:nvPr/>
        </p:nvSpPr>
        <p:spPr bwMode="auto">
          <a:xfrm>
            <a:off x="215900" y="740834"/>
            <a:ext cx="8713788" cy="55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ct val="50000"/>
              </a:spcBef>
              <a:buFont typeface="Times" charset="0"/>
              <a:buChar char="•"/>
            </a:pPr>
            <a:r>
              <a:rPr kumimoji="1" lang="en-GB" b="1" dirty="0" smtClean="0">
                <a:solidFill>
                  <a:srgbClr val="333399"/>
                </a:solidFill>
                <a:latin typeface="Arial" charset="0"/>
                <a:cs typeface="MS PGothic" charset="0"/>
              </a:rPr>
              <a:t>H-mode operation and ELM control in </a:t>
            </a:r>
            <a:r>
              <a:rPr kumimoji="1" lang="en-GB" b="1" dirty="0">
                <a:solidFill>
                  <a:srgbClr val="333399"/>
                </a:solidFill>
                <a:latin typeface="Arial" charset="0"/>
                <a:cs typeface="MS PGothic" charset="0"/>
              </a:rPr>
              <a:t>H</a:t>
            </a:r>
            <a:r>
              <a:rPr kumimoji="1" lang="en-GB" b="1" dirty="0" smtClean="0">
                <a:solidFill>
                  <a:srgbClr val="333399"/>
                </a:solidFill>
                <a:latin typeface="Arial" charset="0"/>
                <a:cs typeface="MS PGothic" charset="0"/>
              </a:rPr>
              <a:t>/ He plasmas:</a:t>
            </a:r>
            <a:endParaRPr kumimoji="1" lang="en-GB" dirty="0">
              <a:solidFill>
                <a:srgbClr val="333399"/>
              </a:solidFill>
              <a:latin typeface="Arial" charset="0"/>
              <a:cs typeface="MS PGothic" charset="0"/>
            </a:endParaRPr>
          </a:p>
          <a:p>
            <a:pPr marL="541338" lvl="1" algn="just" eaLnBrk="1" hangingPunct="1">
              <a:lnSpc>
                <a:spcPct val="90000"/>
              </a:lnSpc>
              <a:spcBef>
                <a:spcPts val="500"/>
              </a:spcBef>
              <a:buFontTx/>
              <a:buChar char="–"/>
            </a:pPr>
            <a:r>
              <a:rPr kumimoji="1" lang="en-GB" sz="2000" dirty="0" smtClean="0">
                <a:solidFill>
                  <a:srgbClr val="0000FF"/>
                </a:solidFill>
                <a:latin typeface="Arial" charset="0"/>
                <a:cs typeface="MS PGothic" charset="0"/>
              </a:rPr>
              <a:t>extend studies of H-modes in H/He at 3.5 – 5 MA/1.8 T:</a:t>
            </a:r>
            <a:endParaRPr kumimoji="1" lang="en-GB" sz="2000" dirty="0">
              <a:solidFill>
                <a:srgbClr val="0000FF"/>
              </a:solidFill>
              <a:latin typeface="Arial" charset="0"/>
              <a:cs typeface="MS PGothic" charset="0"/>
            </a:endParaRPr>
          </a:p>
          <a:p>
            <a:pPr marL="811213" lvl="2" indent="-179388" algn="just" defTabSz="1074738" eaLnBrk="1" hangingPunct="1">
              <a:lnSpc>
                <a:spcPct val="90000"/>
              </a:lnSpc>
              <a:spcBef>
                <a:spcPts val="500"/>
              </a:spcBef>
              <a:buFontTx/>
              <a:buChar char="•"/>
            </a:pPr>
            <a:r>
              <a:rPr kumimoji="1" lang="en-GB" sz="1800" b="0" dirty="0" smtClean="0">
                <a:solidFill>
                  <a:srgbClr val="000000"/>
                </a:solidFill>
                <a:latin typeface="Arial" charset="0"/>
                <a:cs typeface="MS PGothic" charset="0"/>
              </a:rPr>
              <a:t>aim to identify effect of TBMs on H-mode performance, if possible</a:t>
            </a:r>
          </a:p>
          <a:p>
            <a:pPr marL="811213" lvl="2" indent="-179388" algn="just" defTabSz="1074738" eaLnBrk="1" hangingPunct="1">
              <a:lnSpc>
                <a:spcPct val="90000"/>
              </a:lnSpc>
              <a:spcBef>
                <a:spcPts val="500"/>
              </a:spcBef>
              <a:buFontTx/>
              <a:buChar char="•"/>
            </a:pPr>
            <a:r>
              <a:rPr kumimoji="1" lang="en-GB" sz="1800" b="0" dirty="0" smtClean="0">
                <a:solidFill>
                  <a:srgbClr val="000000"/>
                </a:solidFill>
                <a:latin typeface="Arial" charset="0"/>
                <a:cs typeface="MS PGothic" charset="0"/>
              </a:rPr>
              <a:t>expand operation in 5 MA/1.8 T H H-modes if adequate P</a:t>
            </a:r>
            <a:r>
              <a:rPr kumimoji="1" lang="en-GB" sz="1800" b="0" baseline="-25000" dirty="0" smtClean="0">
                <a:solidFill>
                  <a:srgbClr val="000000"/>
                </a:solidFill>
                <a:latin typeface="Arial" charset="0"/>
                <a:cs typeface="MS PGothic" charset="0"/>
              </a:rPr>
              <a:t>IC</a:t>
            </a:r>
            <a:r>
              <a:rPr kumimoji="1" lang="en-GB" sz="1800" b="0" dirty="0" smtClean="0">
                <a:solidFill>
                  <a:srgbClr val="000000"/>
                </a:solidFill>
                <a:latin typeface="Arial" charset="0"/>
                <a:cs typeface="MS PGothic" charset="0"/>
              </a:rPr>
              <a:t> can be coupled</a:t>
            </a:r>
            <a:br>
              <a:rPr kumimoji="1" lang="en-GB" sz="1800" b="0" dirty="0" smtClean="0">
                <a:solidFill>
                  <a:srgbClr val="000000"/>
                </a:solidFill>
                <a:latin typeface="Arial" charset="0"/>
                <a:cs typeface="MS PGothic" charset="0"/>
              </a:rPr>
            </a:br>
            <a:r>
              <a:rPr kumimoji="1" lang="en-GB" sz="1800" b="0" dirty="0" smtClean="0">
                <a:solidFill>
                  <a:srgbClr val="000000"/>
                </a:solidFill>
                <a:latin typeface="Arial" charset="0"/>
                <a:cs typeface="MS PGothic" charset="0"/>
              </a:rPr>
              <a:t>(P</a:t>
            </a:r>
            <a:r>
              <a:rPr kumimoji="1" lang="en-GB" sz="1800" b="0" baseline="-25000" dirty="0" smtClean="0">
                <a:solidFill>
                  <a:srgbClr val="000000"/>
                </a:solidFill>
                <a:latin typeface="Arial" charset="0"/>
                <a:cs typeface="MS PGothic" charset="0"/>
              </a:rPr>
              <a:t>LH</a:t>
            </a:r>
            <a:r>
              <a:rPr kumimoji="1" lang="en-GB" sz="1800" b="0" dirty="0" smtClean="0">
                <a:solidFill>
                  <a:srgbClr val="000000"/>
                </a:solidFill>
                <a:latin typeface="Arial" charset="0"/>
                <a:cs typeface="MS PGothic" charset="0"/>
              </a:rPr>
              <a:t> ~ 20 MW) – or exploiting low energy NBI possible (note TF ripple)</a:t>
            </a:r>
          </a:p>
          <a:p>
            <a:pPr marL="811213" lvl="2" indent="-179388" algn="just" defTabSz="1074738" eaLnBrk="1" hangingPunct="1">
              <a:lnSpc>
                <a:spcPct val="90000"/>
              </a:lnSpc>
              <a:spcBef>
                <a:spcPts val="500"/>
              </a:spcBef>
              <a:buFontTx/>
              <a:buChar char="•"/>
            </a:pPr>
            <a:r>
              <a:rPr kumimoji="1" lang="en-GB" sz="1800" b="0" dirty="0">
                <a:solidFill>
                  <a:srgbClr val="000000"/>
                </a:solidFill>
                <a:latin typeface="Arial" charset="0"/>
                <a:cs typeface="MS PGothic" charset="0"/>
              </a:rPr>
              <a:t>commissioning of ELM control coils and demonstration of ELM suppression with magnetic </a:t>
            </a:r>
            <a:r>
              <a:rPr kumimoji="1" lang="en-GB" sz="1800" b="0" dirty="0" smtClean="0">
                <a:solidFill>
                  <a:srgbClr val="000000"/>
                </a:solidFill>
                <a:latin typeface="Arial" charset="0"/>
                <a:cs typeface="MS PGothic" charset="0"/>
              </a:rPr>
              <a:t>perturbations with n = 2 – 4, q</a:t>
            </a:r>
            <a:r>
              <a:rPr kumimoji="1" lang="en-GB" sz="1800" b="0" baseline="-25000" dirty="0" smtClean="0">
                <a:solidFill>
                  <a:srgbClr val="000000"/>
                </a:solidFill>
                <a:latin typeface="Arial" charset="0"/>
                <a:cs typeface="MS PGothic" charset="0"/>
              </a:rPr>
              <a:t>95</a:t>
            </a:r>
            <a:r>
              <a:rPr kumimoji="1" lang="en-GB" sz="1800" b="0" dirty="0" smtClean="0">
                <a:solidFill>
                  <a:srgbClr val="000000"/>
                </a:solidFill>
                <a:latin typeface="Arial" charset="0"/>
                <a:cs typeface="MS PGothic" charset="0"/>
              </a:rPr>
              <a:t> = 3 – 4.3</a:t>
            </a:r>
            <a:endParaRPr kumimoji="1" lang="en-GB" sz="1800" b="0" dirty="0">
              <a:solidFill>
                <a:srgbClr val="000000"/>
              </a:solidFill>
              <a:latin typeface="Arial" charset="0"/>
              <a:cs typeface="MS PGothic" charset="0"/>
            </a:endParaRPr>
          </a:p>
          <a:p>
            <a:pPr marL="541338" lvl="1" algn="just" eaLnBrk="1" hangingPunct="1">
              <a:lnSpc>
                <a:spcPct val="90000"/>
              </a:lnSpc>
              <a:spcBef>
                <a:spcPts val="2000"/>
              </a:spcBef>
              <a:buFontTx/>
              <a:buChar char="–"/>
            </a:pPr>
            <a:r>
              <a:rPr kumimoji="1" lang="en-GB" sz="2000" dirty="0" smtClean="0">
                <a:solidFill>
                  <a:srgbClr val="0000FF"/>
                </a:solidFill>
                <a:latin typeface="Arial" charset="0"/>
                <a:cs typeface="MS PGothic" charset="0"/>
              </a:rPr>
              <a:t>establishment </a:t>
            </a:r>
            <a:r>
              <a:rPr kumimoji="1" lang="en-GB" sz="2000" dirty="0">
                <a:solidFill>
                  <a:srgbClr val="0000FF"/>
                </a:solidFill>
                <a:latin typeface="Arial" charset="0"/>
                <a:cs typeface="MS PGothic" charset="0"/>
              </a:rPr>
              <a:t>of H-mode at 7.5 MA/ 2.65 T </a:t>
            </a:r>
            <a:r>
              <a:rPr kumimoji="1" lang="en-GB" sz="2000" dirty="0" smtClean="0">
                <a:solidFill>
                  <a:srgbClr val="0000FF"/>
                </a:solidFill>
                <a:latin typeface="Arial" charset="0"/>
                <a:cs typeface="MS PGothic" charset="0"/>
              </a:rPr>
              <a:t>(in He/ H as P</a:t>
            </a:r>
            <a:r>
              <a:rPr kumimoji="1" lang="en-GB" sz="2000" baseline="-25000" dirty="0" smtClean="0">
                <a:solidFill>
                  <a:srgbClr val="0000FF"/>
                </a:solidFill>
                <a:latin typeface="Arial" charset="0"/>
                <a:cs typeface="MS PGothic" charset="0"/>
              </a:rPr>
              <a:t>LH</a:t>
            </a:r>
            <a:r>
              <a:rPr kumimoji="1" lang="en-GB" sz="2000" dirty="0" smtClean="0">
                <a:solidFill>
                  <a:srgbClr val="0000FF"/>
                </a:solidFill>
                <a:latin typeface="Arial" charset="0"/>
                <a:cs typeface="MS PGothic" charset="0"/>
              </a:rPr>
              <a:t> allows)</a:t>
            </a:r>
            <a:r>
              <a:rPr kumimoji="1" lang="en-GB" sz="2000" dirty="0">
                <a:solidFill>
                  <a:srgbClr val="0000FF"/>
                </a:solidFill>
                <a:latin typeface="Arial" charset="0"/>
                <a:cs typeface="MS PGothic" charset="0"/>
              </a:rPr>
              <a:t>:</a:t>
            </a:r>
          </a:p>
          <a:p>
            <a:pPr marL="809625" lvl="2" algn="just" defTabSz="1074738" eaLnBrk="1" hangingPunct="1">
              <a:lnSpc>
                <a:spcPct val="90000"/>
              </a:lnSpc>
              <a:spcBef>
                <a:spcPts val="500"/>
              </a:spcBef>
              <a:buFontTx/>
              <a:buChar char="•"/>
            </a:pPr>
            <a:r>
              <a:rPr kumimoji="1" lang="en-GB" sz="1800" b="0" dirty="0">
                <a:solidFill>
                  <a:srgbClr val="000000"/>
                </a:solidFill>
                <a:latin typeface="Arial" charset="0"/>
                <a:cs typeface="MS PGothic" charset="0"/>
              </a:rPr>
              <a:t>determination of H-mode access conditions at ITER scale in </a:t>
            </a:r>
            <a:r>
              <a:rPr kumimoji="1" lang="en-GB" sz="1800" b="0" dirty="0" smtClean="0">
                <a:solidFill>
                  <a:srgbClr val="000000"/>
                </a:solidFill>
                <a:latin typeface="Arial" charset="0"/>
                <a:cs typeface="MS PGothic" charset="0"/>
              </a:rPr>
              <a:t>H and He and develop programme around most favourable scenario (note possible use of Ne seeding)</a:t>
            </a:r>
            <a:endParaRPr kumimoji="1" lang="en-GB" sz="1800" b="0" dirty="0">
              <a:solidFill>
                <a:srgbClr val="000000"/>
              </a:solidFill>
              <a:latin typeface="Arial" charset="0"/>
              <a:cs typeface="MS PGothic" charset="0"/>
            </a:endParaRPr>
          </a:p>
          <a:p>
            <a:pPr marL="809625" lvl="2" algn="just" defTabSz="811213" eaLnBrk="1" hangingPunct="1">
              <a:lnSpc>
                <a:spcPct val="90000"/>
              </a:lnSpc>
              <a:spcBef>
                <a:spcPts val="500"/>
              </a:spcBef>
              <a:buFontTx/>
              <a:buChar char="•"/>
              <a:tabLst>
                <a:tab pos="1074738" algn="l"/>
              </a:tabLst>
            </a:pPr>
            <a:r>
              <a:rPr kumimoji="1" lang="en-GB" sz="1800" b="0" dirty="0" smtClean="0">
                <a:solidFill>
                  <a:srgbClr val="000000"/>
                </a:solidFill>
                <a:latin typeface="Arial" charset="0"/>
                <a:cs typeface="MS PGothic" charset="0"/>
              </a:rPr>
              <a:t>extensive characterization of H</a:t>
            </a:r>
            <a:r>
              <a:rPr kumimoji="1" lang="en-GB" sz="1800" b="0" dirty="0">
                <a:solidFill>
                  <a:srgbClr val="000000"/>
                </a:solidFill>
                <a:latin typeface="Arial" charset="0"/>
                <a:cs typeface="MS PGothic" charset="0"/>
              </a:rPr>
              <a:t>-mode </a:t>
            </a:r>
            <a:r>
              <a:rPr kumimoji="1" lang="en-GB" sz="1800" b="0" dirty="0" smtClean="0">
                <a:solidFill>
                  <a:srgbClr val="000000"/>
                </a:solidFill>
                <a:latin typeface="Arial" charset="0"/>
                <a:cs typeface="MS PGothic" charset="0"/>
              </a:rPr>
              <a:t>behaviour: exploring ELM control, density and impurity control </a:t>
            </a:r>
            <a:r>
              <a:rPr kumimoji="1" lang="en-GB" sz="1800" b="0" dirty="0" err="1" smtClean="0">
                <a:solidFill>
                  <a:srgbClr val="000000"/>
                </a:solidFill>
                <a:latin typeface="Arial" charset="0"/>
                <a:cs typeface="MS PGothic" charset="0"/>
              </a:rPr>
              <a:t>etc</a:t>
            </a:r>
            <a:r>
              <a:rPr kumimoji="1" lang="en-GB" sz="1800" b="0" dirty="0" smtClean="0">
                <a:solidFill>
                  <a:srgbClr val="000000"/>
                </a:solidFill>
                <a:latin typeface="Arial" charset="0"/>
                <a:cs typeface="MS PGothic" charset="0"/>
              </a:rPr>
              <a:t> over range 5 – 7.5 MA</a:t>
            </a:r>
          </a:p>
          <a:p>
            <a:pPr marL="541338" lvl="1" algn="just" eaLnBrk="1" hangingPunct="1">
              <a:lnSpc>
                <a:spcPct val="90000"/>
              </a:lnSpc>
              <a:spcBef>
                <a:spcPts val="2000"/>
              </a:spcBef>
              <a:buFontTx/>
              <a:buChar char="–"/>
            </a:pPr>
            <a:r>
              <a:rPr kumimoji="1" lang="en-GB" sz="2000" dirty="0" smtClean="0">
                <a:solidFill>
                  <a:srgbClr val="0000FF"/>
                </a:solidFill>
                <a:latin typeface="Arial" charset="0"/>
                <a:cs typeface="MS PGothic" charset="0"/>
              </a:rPr>
              <a:t>development </a:t>
            </a:r>
            <a:r>
              <a:rPr kumimoji="1" lang="en-GB" sz="2000" dirty="0">
                <a:solidFill>
                  <a:srgbClr val="0000FF"/>
                </a:solidFill>
                <a:latin typeface="Arial" charset="0"/>
                <a:cs typeface="MS PGothic" charset="0"/>
              </a:rPr>
              <a:t>of </a:t>
            </a:r>
            <a:r>
              <a:rPr kumimoji="1" lang="en-GB" sz="2000" dirty="0" smtClean="0">
                <a:solidFill>
                  <a:srgbClr val="0000FF"/>
                </a:solidFill>
                <a:latin typeface="Arial" charset="0"/>
                <a:cs typeface="MS PGothic" charset="0"/>
              </a:rPr>
              <a:t>long-pulse H</a:t>
            </a:r>
            <a:r>
              <a:rPr kumimoji="1" lang="en-GB" sz="2000" dirty="0">
                <a:solidFill>
                  <a:srgbClr val="0000FF"/>
                </a:solidFill>
                <a:latin typeface="Arial" charset="0"/>
                <a:cs typeface="MS PGothic" charset="0"/>
              </a:rPr>
              <a:t>-</a:t>
            </a:r>
            <a:r>
              <a:rPr kumimoji="1" lang="en-GB" sz="2000" dirty="0" smtClean="0">
                <a:solidFill>
                  <a:srgbClr val="0000FF"/>
                </a:solidFill>
                <a:latin typeface="Arial" charset="0"/>
                <a:cs typeface="MS PGothic" charset="0"/>
              </a:rPr>
              <a:t>modes </a:t>
            </a:r>
            <a:r>
              <a:rPr kumimoji="1" lang="en-GB" sz="2000" dirty="0">
                <a:solidFill>
                  <a:srgbClr val="0000FF"/>
                </a:solidFill>
                <a:latin typeface="Arial" charset="0"/>
                <a:cs typeface="MS PGothic" charset="0"/>
              </a:rPr>
              <a:t>at 7.5 MA/ 2.65 </a:t>
            </a:r>
            <a:r>
              <a:rPr kumimoji="1" lang="en-GB" sz="2000" dirty="0" smtClean="0">
                <a:solidFill>
                  <a:srgbClr val="0000FF"/>
                </a:solidFill>
                <a:latin typeface="Arial" charset="0"/>
                <a:cs typeface="MS PGothic" charset="0"/>
              </a:rPr>
              <a:t>T:</a:t>
            </a:r>
            <a:endParaRPr kumimoji="1" lang="en-GB" sz="2000" dirty="0">
              <a:solidFill>
                <a:srgbClr val="0000FF"/>
              </a:solidFill>
              <a:latin typeface="Arial" charset="0"/>
              <a:cs typeface="MS PGothic" charset="0"/>
            </a:endParaRPr>
          </a:p>
          <a:p>
            <a:pPr marL="809625" lvl="2" algn="just" eaLnBrk="1" hangingPunct="1">
              <a:lnSpc>
                <a:spcPct val="90000"/>
              </a:lnSpc>
              <a:spcBef>
                <a:spcPts val="500"/>
              </a:spcBef>
              <a:buFontTx/>
              <a:buChar char="•"/>
            </a:pPr>
            <a:r>
              <a:rPr kumimoji="1" lang="en-GB" sz="1800" b="0" dirty="0" smtClean="0">
                <a:latin typeface="Arial" charset="0"/>
                <a:cs typeface="MS PGothic" charset="0"/>
              </a:rPr>
              <a:t>high non-inductive current fraction (up to 60%) due to I</a:t>
            </a:r>
            <a:r>
              <a:rPr kumimoji="1" lang="en-GB" sz="1800" b="0" baseline="-25000" dirty="0" smtClean="0">
                <a:latin typeface="Arial" charset="0"/>
                <a:cs typeface="MS PGothic" charset="0"/>
              </a:rPr>
              <a:t>NB</a:t>
            </a:r>
            <a:r>
              <a:rPr kumimoji="1" lang="en-GB" sz="1800" b="0" dirty="0" smtClean="0">
                <a:latin typeface="Arial" charset="0"/>
                <a:cs typeface="MS PGothic" charset="0"/>
              </a:rPr>
              <a:t> + </a:t>
            </a:r>
            <a:r>
              <a:rPr kumimoji="1" lang="en-GB" sz="1800" b="0" dirty="0" err="1" smtClean="0">
                <a:latin typeface="Arial" charset="0"/>
                <a:cs typeface="MS PGothic" charset="0"/>
              </a:rPr>
              <a:t>I</a:t>
            </a:r>
            <a:r>
              <a:rPr kumimoji="1" lang="en-GB" sz="1800" b="0" baseline="-25000" dirty="0" err="1" smtClean="0">
                <a:latin typeface="Arial" charset="0"/>
                <a:cs typeface="MS PGothic" charset="0"/>
              </a:rPr>
              <a:t>bs</a:t>
            </a:r>
            <a:r>
              <a:rPr kumimoji="1" lang="en-GB" sz="1800" b="0" dirty="0" smtClean="0">
                <a:latin typeface="Arial" charset="0"/>
                <a:cs typeface="MS PGothic" charset="0"/>
              </a:rPr>
              <a:t> could allow H-mode duration at 7.5 MA to be extended towards 1000 s</a:t>
            </a:r>
            <a:endParaRPr kumimoji="1" lang="en-GB" sz="1800" b="0" dirty="0">
              <a:latin typeface="Arial" charset="0"/>
              <a:cs typeface="MS PGothic" charset="0"/>
            </a:endParaRPr>
          </a:p>
          <a:p>
            <a:pPr lvl="2" algn="just" eaLnBrk="1" hangingPunct="1">
              <a:lnSpc>
                <a:spcPct val="90000"/>
              </a:lnSpc>
              <a:spcBef>
                <a:spcPts val="500"/>
              </a:spcBef>
              <a:buFontTx/>
              <a:buChar char="•"/>
            </a:pPr>
            <a:endParaRPr kumimoji="1" lang="en-GB" sz="1600" dirty="0">
              <a:solidFill>
                <a:srgbClr val="333399"/>
              </a:solidFill>
              <a:latin typeface="Arial" charset="0"/>
              <a:cs typeface="MS PGothic" charset="0"/>
            </a:endParaRPr>
          </a:p>
        </p:txBody>
      </p:sp>
    </p:spTree>
    <p:extLst>
      <p:ext uri="{BB962C8B-B14F-4D97-AF65-F5344CB8AC3E}">
        <p14:creationId xmlns:p14="http://schemas.microsoft.com/office/powerpoint/2010/main" val="402660549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0"/>
          <p:cNvSpPr txBox="1">
            <a:spLocks noChangeArrowheads="1"/>
          </p:cNvSpPr>
          <p:nvPr/>
        </p:nvSpPr>
        <p:spPr bwMode="auto">
          <a:xfrm>
            <a:off x="4788024" y="1268760"/>
            <a:ext cx="388937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algn="ctr"/>
            <a:r>
              <a:rPr lang="en-US" sz="1600" b="0" dirty="0" smtClean="0">
                <a:solidFill>
                  <a:srgbClr val="FF0000"/>
                </a:solidFill>
                <a:latin typeface="Arial" charset="0"/>
                <a:cs typeface="Arial" charset="0"/>
              </a:rPr>
              <a:t>Revised concept for 15 </a:t>
            </a:r>
            <a:r>
              <a:rPr lang="en-US" sz="1600" b="0" dirty="0">
                <a:solidFill>
                  <a:srgbClr val="FF0000"/>
                </a:solidFill>
                <a:latin typeface="Arial" charset="0"/>
                <a:cs typeface="Arial" charset="0"/>
              </a:rPr>
              <a:t>MA </a:t>
            </a:r>
            <a:r>
              <a:rPr lang="en-US" sz="1600" b="0" dirty="0" smtClean="0">
                <a:solidFill>
                  <a:srgbClr val="FF0000"/>
                </a:solidFill>
                <a:latin typeface="Arial" charset="0"/>
                <a:cs typeface="Arial" charset="0"/>
              </a:rPr>
              <a:t>scenario development with variable </a:t>
            </a:r>
            <a:r>
              <a:rPr lang="en-US" sz="1600" b="0" dirty="0">
                <a:solidFill>
                  <a:srgbClr val="FF0000"/>
                </a:solidFill>
                <a:latin typeface="Arial" charset="0"/>
                <a:cs typeface="Arial" charset="0"/>
              </a:rPr>
              <a:t>q</a:t>
            </a:r>
            <a:r>
              <a:rPr lang="en-US" sz="1600" b="0" baseline="-25000" dirty="0">
                <a:solidFill>
                  <a:srgbClr val="FF0000"/>
                </a:solidFill>
                <a:latin typeface="Arial" charset="0"/>
                <a:cs typeface="Arial" charset="0"/>
              </a:rPr>
              <a:t>95</a:t>
            </a:r>
          </a:p>
        </p:txBody>
      </p:sp>
      <p:sp>
        <p:nvSpPr>
          <p:cNvPr id="51203" name="Rectangle 3"/>
          <p:cNvSpPr>
            <a:spLocks noGrp="1" noChangeArrowheads="1"/>
          </p:cNvSpPr>
          <p:nvPr>
            <p:ph type="body" idx="1"/>
          </p:nvPr>
        </p:nvSpPr>
        <p:spPr>
          <a:xfrm>
            <a:off x="0" y="1340768"/>
            <a:ext cx="4499990" cy="4104456"/>
          </a:xfrm>
        </p:spPr>
        <p:txBody>
          <a:bodyPr/>
          <a:lstStyle/>
          <a:p>
            <a:pPr marL="190500" indent="-190500" defTabSz="914400" eaLnBrk="1" hangingPunct="1">
              <a:lnSpc>
                <a:spcPct val="90000"/>
              </a:lnSpc>
              <a:spcBef>
                <a:spcPct val="50000"/>
              </a:spcBef>
              <a:buFont typeface="Times" charset="0"/>
              <a:buChar char="•"/>
            </a:pPr>
            <a:r>
              <a:rPr lang="en-GB" sz="2000" b="1" dirty="0" smtClean="0">
                <a:solidFill>
                  <a:srgbClr val="333399"/>
                </a:solidFill>
                <a:latin typeface="Arial" charset="0"/>
                <a:ea typeface="ＭＳ Ｐゴシック" charset="0"/>
                <a:cs typeface="MS PGothic" charset="0"/>
              </a:rPr>
              <a:t>Strategy for development of 15 MA L-mode scenario revisited with options for expansion of operating space:</a:t>
            </a:r>
            <a:endParaRPr lang="en-GB" sz="2000" dirty="0">
              <a:solidFill>
                <a:srgbClr val="333399"/>
              </a:solidFill>
              <a:latin typeface="Arial" charset="0"/>
              <a:ea typeface="ＭＳ Ｐゴシック" charset="0"/>
              <a:cs typeface="MS PGothic" charset="0"/>
            </a:endParaRPr>
          </a:p>
          <a:p>
            <a:pPr marL="541338" lvl="1" indent="-269875" defTabSz="914400" eaLnBrk="1" hangingPunct="1">
              <a:lnSpc>
                <a:spcPct val="90000"/>
              </a:lnSpc>
              <a:spcBef>
                <a:spcPts val="1000"/>
              </a:spcBef>
            </a:pPr>
            <a:r>
              <a:rPr lang="en-GB" sz="1800" dirty="0" smtClean="0">
                <a:solidFill>
                  <a:srgbClr val="0000FF"/>
                </a:solidFill>
                <a:latin typeface="Arial" charset="0"/>
                <a:ea typeface="ＭＳ Ｐゴシック" charset="0"/>
                <a:cs typeface="MS PGothic" charset="0"/>
              </a:rPr>
              <a:t>development of favoured set of </a:t>
            </a:r>
            <a:r>
              <a:rPr lang="en-GB" sz="1800" dirty="0" err="1" smtClean="0">
                <a:solidFill>
                  <a:srgbClr val="0000FF"/>
                </a:solidFill>
                <a:latin typeface="Arial" charset="0"/>
                <a:ea typeface="ＭＳ Ｐゴシック" charset="0"/>
                <a:cs typeface="MS PGothic" charset="0"/>
              </a:rPr>
              <a:t>I</a:t>
            </a:r>
            <a:r>
              <a:rPr lang="en-GB" sz="1800" baseline="-25000" dirty="0" err="1" smtClean="0">
                <a:solidFill>
                  <a:srgbClr val="0000FF"/>
                </a:solidFill>
                <a:latin typeface="Arial" charset="0"/>
                <a:ea typeface="ＭＳ Ｐゴシック" charset="0"/>
                <a:cs typeface="MS PGothic" charset="0"/>
              </a:rPr>
              <a:t>p</a:t>
            </a:r>
            <a:r>
              <a:rPr lang="en-GB" sz="1800" dirty="0" smtClean="0">
                <a:solidFill>
                  <a:srgbClr val="0000FF"/>
                </a:solidFill>
                <a:latin typeface="Arial" charset="0"/>
                <a:ea typeface="ＭＳ Ｐゴシック" charset="0"/>
                <a:cs typeface="MS PGothic" charset="0"/>
              </a:rPr>
              <a:t>/</a:t>
            </a:r>
            <a:r>
              <a:rPr lang="en-GB" sz="1800" dirty="0" err="1" smtClean="0">
                <a:solidFill>
                  <a:srgbClr val="0000FF"/>
                </a:solidFill>
                <a:latin typeface="Arial" charset="0"/>
                <a:ea typeface="ＭＳ Ｐゴシック" charset="0"/>
                <a:cs typeface="MS PGothic" charset="0"/>
              </a:rPr>
              <a:t>B</a:t>
            </a:r>
            <a:r>
              <a:rPr lang="en-GB" sz="1800" baseline="-25000" dirty="0" err="1" smtClean="0">
                <a:solidFill>
                  <a:srgbClr val="0000FF"/>
                </a:solidFill>
                <a:latin typeface="Arial" charset="0"/>
                <a:ea typeface="ＭＳ Ｐゴシック" charset="0"/>
                <a:cs typeface="MS PGothic" charset="0"/>
              </a:rPr>
              <a:t>t</a:t>
            </a:r>
            <a:r>
              <a:rPr lang="en-GB" sz="1800" dirty="0" smtClean="0">
                <a:solidFill>
                  <a:srgbClr val="0000FF"/>
                </a:solidFill>
                <a:latin typeface="Arial" charset="0"/>
                <a:ea typeface="ＭＳ Ｐゴシック" charset="0"/>
                <a:cs typeface="MS PGothic" charset="0"/>
              </a:rPr>
              <a:t> steps in preparation for D/DT phase</a:t>
            </a:r>
          </a:p>
          <a:p>
            <a:pPr marL="541338" lvl="1" indent="-269875" defTabSz="914400" eaLnBrk="1" hangingPunct="1">
              <a:lnSpc>
                <a:spcPct val="90000"/>
              </a:lnSpc>
              <a:spcBef>
                <a:spcPts val="1000"/>
              </a:spcBef>
            </a:pPr>
            <a:r>
              <a:rPr lang="en-GB" sz="1800" dirty="0" smtClean="0">
                <a:solidFill>
                  <a:srgbClr val="0000FF"/>
                </a:solidFill>
                <a:latin typeface="Arial" charset="0"/>
                <a:ea typeface="ＭＳ Ｐゴシック" charset="0"/>
                <a:cs typeface="MS PGothic" charset="0"/>
              </a:rPr>
              <a:t>assess impact of fuelling, H&amp;CD mix, ECRH on-/off-axis on L-mode plasma confinement/ transport</a:t>
            </a:r>
            <a:endParaRPr lang="en-GB" sz="1800" dirty="0">
              <a:solidFill>
                <a:srgbClr val="0000FF"/>
              </a:solidFill>
              <a:latin typeface="Arial" charset="0"/>
              <a:ea typeface="ＭＳ Ｐゴシック" charset="0"/>
              <a:cs typeface="MS PGothic" charset="0"/>
            </a:endParaRPr>
          </a:p>
          <a:p>
            <a:pPr marL="541338" lvl="1" indent="-269875" defTabSz="914400" eaLnBrk="1" hangingPunct="1">
              <a:lnSpc>
                <a:spcPct val="90000"/>
              </a:lnSpc>
              <a:spcBef>
                <a:spcPts val="1000"/>
              </a:spcBef>
            </a:pPr>
            <a:r>
              <a:rPr lang="en-GB" sz="1800" dirty="0" smtClean="0">
                <a:solidFill>
                  <a:srgbClr val="0000FF"/>
                </a:solidFill>
                <a:latin typeface="Arial" charset="0"/>
                <a:ea typeface="ＭＳ Ｐゴシック" charset="0"/>
                <a:cs typeface="MS PGothic" charset="0"/>
              </a:rPr>
              <a:t>optimization of flux consumption to maximize flat-top duration</a:t>
            </a:r>
            <a:endParaRPr lang="en-GB" sz="1800" dirty="0">
              <a:solidFill>
                <a:srgbClr val="0000FF"/>
              </a:solidFill>
              <a:latin typeface="Arial" charset="0"/>
              <a:ea typeface="ＭＳ Ｐゴシック" charset="0"/>
              <a:cs typeface="MS PGothic" charset="0"/>
            </a:endParaRPr>
          </a:p>
          <a:p>
            <a:pPr marL="541338" lvl="1" indent="-269875" defTabSz="914400" eaLnBrk="1" hangingPunct="1">
              <a:lnSpc>
                <a:spcPct val="90000"/>
              </a:lnSpc>
              <a:spcBef>
                <a:spcPts val="1000"/>
              </a:spcBef>
            </a:pPr>
            <a:r>
              <a:rPr lang="en-GB" sz="1800" dirty="0" smtClean="0">
                <a:solidFill>
                  <a:srgbClr val="0000FF"/>
                </a:solidFill>
                <a:latin typeface="Arial" charset="0"/>
                <a:ea typeface="ＭＳ Ｐゴシック" charset="0"/>
                <a:cs typeface="MS PGothic" charset="0"/>
              </a:rPr>
              <a:t>demonstration of integrated 15 MA/5.3 T scenario with ~50 s flat-top</a:t>
            </a:r>
            <a:endParaRPr lang="en-GB" sz="1800" dirty="0">
              <a:solidFill>
                <a:srgbClr val="0000FF"/>
              </a:solidFill>
              <a:latin typeface="Arial" charset="0"/>
              <a:ea typeface="ＭＳ Ｐゴシック" charset="0"/>
              <a:cs typeface="MS PGothic" charset="0"/>
            </a:endParaRPr>
          </a:p>
        </p:txBody>
      </p:sp>
      <p:sp>
        <p:nvSpPr>
          <p:cNvPr id="7" name="Rectangle 2"/>
          <p:cNvSpPr>
            <a:spLocks noChangeArrowheads="1"/>
          </p:cNvSpPr>
          <p:nvPr/>
        </p:nvSpPr>
        <p:spPr bwMode="auto">
          <a:xfrm>
            <a:off x="228600" y="-9444"/>
            <a:ext cx="86868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smtClean="0">
                <a:solidFill>
                  <a:srgbClr val="333399"/>
                </a:solidFill>
                <a:latin typeface="Arial" charset="0"/>
              </a:rPr>
              <a:t>3. </a:t>
            </a:r>
            <a:r>
              <a:rPr lang="en-GB" sz="3200" b="1" dirty="0">
                <a:solidFill>
                  <a:srgbClr val="333399"/>
                </a:solidFill>
                <a:latin typeface="Arial" charset="0"/>
              </a:rPr>
              <a:t>PFPO-2 – </a:t>
            </a:r>
            <a:r>
              <a:rPr lang="en-GB" sz="3200" b="1" dirty="0" smtClean="0">
                <a:solidFill>
                  <a:srgbClr val="333399"/>
                </a:solidFill>
                <a:latin typeface="Arial" charset="0"/>
              </a:rPr>
              <a:t>15 MA L-mode Development</a:t>
            </a:r>
            <a:endParaRPr lang="en-US" sz="3200" b="1" dirty="0">
              <a:solidFill>
                <a:srgbClr val="000090"/>
              </a:solidFill>
              <a:latin typeface="Arial" charset="0"/>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430025" y="1844824"/>
            <a:ext cx="4713975" cy="3521546"/>
          </a:xfrm>
          <a:prstGeom prst="rect">
            <a:avLst/>
          </a:prstGeom>
          <a:noFill/>
          <a:ln>
            <a:noFill/>
          </a:ln>
        </p:spPr>
      </p:pic>
    </p:spTree>
    <p:extLst>
      <p:ext uri="{BB962C8B-B14F-4D97-AF65-F5344CB8AC3E}">
        <p14:creationId xmlns:p14="http://schemas.microsoft.com/office/powerpoint/2010/main" val="295893724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0"/>
          <p:cNvSpPr txBox="1">
            <a:spLocks noChangeArrowheads="1"/>
          </p:cNvSpPr>
          <p:nvPr/>
        </p:nvSpPr>
        <p:spPr bwMode="auto">
          <a:xfrm>
            <a:off x="4495939" y="1045519"/>
            <a:ext cx="4475615" cy="49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charset="0"/>
                <a:ea typeface="ＭＳ Ｐゴシック" charset="0"/>
                <a:cs typeface="ＭＳ Ｐゴシック" charset="0"/>
              </a:defRPr>
            </a:lvl1pPr>
            <a:lvl2pPr marL="742950" indent="-285750">
              <a:defRPr sz="2400">
                <a:solidFill>
                  <a:schemeClr val="tx1"/>
                </a:solidFill>
                <a:latin typeface="Century Gothic" charset="0"/>
                <a:ea typeface="ＭＳ Ｐゴシック" charset="0"/>
              </a:defRPr>
            </a:lvl2pPr>
            <a:lvl3pPr marL="1143000" indent="-2286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algn="ctr">
              <a:lnSpc>
                <a:spcPct val="80000"/>
              </a:lnSpc>
            </a:pPr>
            <a:r>
              <a:rPr lang="en-GB" sz="1600" b="0" dirty="0" smtClean="0">
                <a:solidFill>
                  <a:srgbClr val="FF0000"/>
                </a:solidFill>
                <a:latin typeface="Arial"/>
                <a:cs typeface="Arial"/>
              </a:rPr>
              <a:t>Current profiles modelled for 7.5 MA/2.65 T helium H-modes with 73 MW of auxiliary power</a:t>
            </a:r>
            <a:endParaRPr lang="en-GB" sz="1600" b="0" dirty="0">
              <a:solidFill>
                <a:srgbClr val="FF0000"/>
              </a:solidFill>
              <a:latin typeface="Arial"/>
              <a:cs typeface="Arial"/>
            </a:endParaRPr>
          </a:p>
        </p:txBody>
      </p:sp>
      <p:sp>
        <p:nvSpPr>
          <p:cNvPr id="51203" name="Rectangle 3"/>
          <p:cNvSpPr>
            <a:spLocks noGrp="1" noChangeArrowheads="1"/>
          </p:cNvSpPr>
          <p:nvPr>
            <p:ph type="body" idx="1"/>
          </p:nvPr>
        </p:nvSpPr>
        <p:spPr>
          <a:xfrm>
            <a:off x="0" y="1628800"/>
            <a:ext cx="4499991" cy="3672408"/>
          </a:xfrm>
        </p:spPr>
        <p:txBody>
          <a:bodyPr/>
          <a:lstStyle/>
          <a:p>
            <a:pPr marL="190500" indent="-190500" defTabSz="914400" eaLnBrk="1" hangingPunct="1">
              <a:lnSpc>
                <a:spcPct val="90000"/>
              </a:lnSpc>
              <a:spcBef>
                <a:spcPct val="50000"/>
              </a:spcBef>
              <a:buFont typeface="Times" charset="0"/>
              <a:buChar char="•"/>
            </a:pPr>
            <a:r>
              <a:rPr lang="en-GB" sz="2000" b="1" dirty="0" smtClean="0">
                <a:solidFill>
                  <a:srgbClr val="333399"/>
                </a:solidFill>
                <a:latin typeface="Arial" charset="0"/>
                <a:ea typeface="ＭＳ Ｐゴシック" charset="0"/>
                <a:cs typeface="MS PGothic" charset="0"/>
              </a:rPr>
              <a:t>Options for long-pulse operation in PFPO-2 phase developed:</a:t>
            </a:r>
            <a:endParaRPr lang="en-GB" sz="2000" dirty="0">
              <a:solidFill>
                <a:srgbClr val="333399"/>
              </a:solidFill>
              <a:latin typeface="Arial" charset="0"/>
              <a:ea typeface="ＭＳ Ｐゴシック" charset="0"/>
              <a:cs typeface="MS PGothic" charset="0"/>
            </a:endParaRPr>
          </a:p>
          <a:p>
            <a:pPr marL="541338" lvl="1" indent="-269875" defTabSz="914400" eaLnBrk="1" hangingPunct="1">
              <a:lnSpc>
                <a:spcPct val="90000"/>
              </a:lnSpc>
              <a:spcBef>
                <a:spcPts val="1000"/>
              </a:spcBef>
            </a:pPr>
            <a:r>
              <a:rPr lang="en-GB" sz="1800" dirty="0" smtClean="0">
                <a:solidFill>
                  <a:srgbClr val="0000FF"/>
                </a:solidFill>
                <a:latin typeface="Arial" charset="0"/>
                <a:ea typeface="ＭＳ Ｐゴシック" charset="0"/>
                <a:cs typeface="MS PGothic" charset="0"/>
              </a:rPr>
              <a:t>pulse length beyond 100 s in hydrogen plasmas required by PWI studies – probably L-mode</a:t>
            </a:r>
          </a:p>
          <a:p>
            <a:pPr marL="541338" lvl="1" indent="-269875" defTabSz="914400" eaLnBrk="1" hangingPunct="1">
              <a:lnSpc>
                <a:spcPct val="90000"/>
              </a:lnSpc>
              <a:spcBef>
                <a:spcPts val="1000"/>
              </a:spcBef>
            </a:pPr>
            <a:r>
              <a:rPr lang="en-GB" sz="1800" dirty="0" smtClean="0">
                <a:solidFill>
                  <a:srgbClr val="0000FF"/>
                </a:solidFill>
                <a:latin typeface="Arial" charset="0"/>
                <a:ea typeface="ＭＳ Ｐゴシック" charset="0"/>
                <a:cs typeface="MS PGothic" charset="0"/>
              </a:rPr>
              <a:t>NBCD in 7.5 MA H-modes offers possibility of very long pulse lengths</a:t>
            </a:r>
          </a:p>
          <a:p>
            <a:pPr marL="541338" lvl="1" indent="-269875" defTabSz="914400" eaLnBrk="1" hangingPunct="1">
              <a:lnSpc>
                <a:spcPct val="90000"/>
              </a:lnSpc>
              <a:spcBef>
                <a:spcPts val="1000"/>
              </a:spcBef>
            </a:pPr>
            <a:r>
              <a:rPr lang="en-GB" sz="1800" dirty="0">
                <a:solidFill>
                  <a:srgbClr val="0000FF"/>
                </a:solidFill>
                <a:latin typeface="Arial" charset="0"/>
                <a:ea typeface="ＭＳ Ｐゴシック" charset="0"/>
                <a:cs typeface="MS PGothic" charset="0"/>
              </a:rPr>
              <a:t>principal limit to exploitation </a:t>
            </a:r>
            <a:r>
              <a:rPr lang="en-GB" sz="1800" dirty="0" smtClean="0">
                <a:solidFill>
                  <a:srgbClr val="0000FF"/>
                </a:solidFill>
                <a:latin typeface="Arial" charset="0"/>
                <a:ea typeface="ＭＳ Ｐゴシック" charset="0"/>
                <a:cs typeface="MS PGothic" charset="0"/>
              </a:rPr>
              <a:t>may be </a:t>
            </a:r>
            <a:r>
              <a:rPr lang="en-GB" sz="1800" dirty="0">
                <a:solidFill>
                  <a:srgbClr val="0000FF"/>
                </a:solidFill>
                <a:latin typeface="Arial" charset="0"/>
                <a:ea typeface="ＭＳ Ｐゴシック" charset="0"/>
                <a:cs typeface="MS PGothic" charset="0"/>
              </a:rPr>
              <a:t>system commissioning </a:t>
            </a:r>
            <a:r>
              <a:rPr lang="en-GB" sz="1800" dirty="0" smtClean="0">
                <a:solidFill>
                  <a:srgbClr val="0000FF"/>
                </a:solidFill>
                <a:latin typeface="Arial" charset="0"/>
                <a:ea typeface="ＭＳ Ｐゴシック" charset="0"/>
                <a:cs typeface="MS PGothic" charset="0"/>
              </a:rPr>
              <a:t>time to long pulse operation,</a:t>
            </a:r>
            <a:r>
              <a:rPr lang="en-GB" sz="1800" dirty="0">
                <a:solidFill>
                  <a:srgbClr val="0000FF"/>
                </a:solidFill>
                <a:latin typeface="Arial" charset="0"/>
                <a:ea typeface="ＭＳ Ｐゴシック" charset="0"/>
                <a:cs typeface="MS PGothic" charset="0"/>
              </a:rPr>
              <a:t/>
            </a:r>
            <a:br>
              <a:rPr lang="en-GB" sz="1800" dirty="0">
                <a:solidFill>
                  <a:srgbClr val="0000FF"/>
                </a:solidFill>
                <a:latin typeface="Arial" charset="0"/>
                <a:ea typeface="ＭＳ Ｐゴシック" charset="0"/>
                <a:cs typeface="MS PGothic" charset="0"/>
              </a:rPr>
            </a:br>
            <a:r>
              <a:rPr lang="en-GB" sz="1800" dirty="0">
                <a:solidFill>
                  <a:srgbClr val="0000FF"/>
                </a:solidFill>
                <a:latin typeface="Arial" charset="0"/>
                <a:ea typeface="ＭＳ Ｐゴシック" charset="0"/>
                <a:cs typeface="MS PGothic" charset="0"/>
              </a:rPr>
              <a:t>e.g. H&amp;CD, fuelling, PCS </a:t>
            </a:r>
            <a:r>
              <a:rPr lang="en-GB" sz="1800" dirty="0" err="1" smtClean="0">
                <a:solidFill>
                  <a:srgbClr val="0000FF"/>
                </a:solidFill>
                <a:latin typeface="Arial" charset="0"/>
                <a:ea typeface="ＭＳ Ｐゴシック" charset="0"/>
                <a:cs typeface="MS PGothic" charset="0"/>
              </a:rPr>
              <a:t>etc</a:t>
            </a:r>
            <a:endParaRPr lang="en-GB" sz="1800" dirty="0">
              <a:solidFill>
                <a:srgbClr val="0000FF"/>
              </a:solidFill>
              <a:latin typeface="Arial" charset="0"/>
              <a:ea typeface="ＭＳ Ｐゴシック" charset="0"/>
              <a:cs typeface="MS PGothic" charset="0"/>
            </a:endParaRPr>
          </a:p>
        </p:txBody>
      </p:sp>
      <p:sp>
        <p:nvSpPr>
          <p:cNvPr id="7" name="Rectangle 2"/>
          <p:cNvSpPr>
            <a:spLocks noChangeArrowheads="1"/>
          </p:cNvSpPr>
          <p:nvPr/>
        </p:nvSpPr>
        <p:spPr bwMode="auto">
          <a:xfrm>
            <a:off x="0" y="-28982"/>
            <a:ext cx="91440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smtClean="0">
                <a:solidFill>
                  <a:srgbClr val="333399"/>
                </a:solidFill>
                <a:latin typeface="Arial" charset="0"/>
              </a:rPr>
              <a:t>3. </a:t>
            </a:r>
            <a:r>
              <a:rPr lang="en-GB" sz="3200" b="1" dirty="0">
                <a:solidFill>
                  <a:srgbClr val="333399"/>
                </a:solidFill>
                <a:latin typeface="Arial" charset="0"/>
              </a:rPr>
              <a:t>PFPO-2 – </a:t>
            </a:r>
            <a:r>
              <a:rPr lang="en-GB" sz="3200" b="1" dirty="0" smtClean="0">
                <a:solidFill>
                  <a:srgbClr val="333399"/>
                </a:solidFill>
                <a:latin typeface="Arial" charset="0"/>
              </a:rPr>
              <a:t>Long </a:t>
            </a:r>
            <a:r>
              <a:rPr lang="en-GB" sz="3200" b="1" dirty="0">
                <a:solidFill>
                  <a:srgbClr val="333399"/>
                </a:solidFill>
                <a:latin typeface="Arial" charset="0"/>
              </a:rPr>
              <a:t>P</a:t>
            </a:r>
            <a:r>
              <a:rPr lang="en-GB" sz="3200" b="1" dirty="0" smtClean="0">
                <a:solidFill>
                  <a:srgbClr val="333399"/>
                </a:solidFill>
                <a:latin typeface="Arial" charset="0"/>
              </a:rPr>
              <a:t>ulse </a:t>
            </a:r>
            <a:r>
              <a:rPr lang="en-GB" sz="3200" b="1" dirty="0">
                <a:solidFill>
                  <a:srgbClr val="333399"/>
                </a:solidFill>
                <a:latin typeface="Arial" charset="0"/>
              </a:rPr>
              <a:t>O</a:t>
            </a:r>
            <a:r>
              <a:rPr lang="en-GB" sz="3200" b="1" dirty="0" smtClean="0">
                <a:solidFill>
                  <a:srgbClr val="333399"/>
                </a:solidFill>
                <a:latin typeface="Arial" charset="0"/>
              </a:rPr>
              <a:t>peration</a:t>
            </a:r>
            <a:endParaRPr lang="en-US" sz="3200" b="1" dirty="0">
              <a:solidFill>
                <a:srgbClr val="000090"/>
              </a:solidFill>
              <a:latin typeface="Arial"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960548155"/>
              </p:ext>
            </p:extLst>
          </p:nvPr>
        </p:nvGraphicFramePr>
        <p:xfrm>
          <a:off x="4379594" y="1844824"/>
          <a:ext cx="4708304" cy="3528392"/>
        </p:xfrm>
        <a:graphic>
          <a:graphicData uri="http://schemas.openxmlformats.org/presentationml/2006/ole">
            <mc:AlternateContent xmlns:mc="http://schemas.openxmlformats.org/markup-compatibility/2006">
              <mc:Choice xmlns:v="urn:schemas-microsoft-com:vml" Requires="v">
                <p:oleObj spid="_x0000_s164903" name="Graph" r:id="rId4" imgW="3953866" imgH="3147974" progId="Origin50.Graph">
                  <p:embed/>
                </p:oleObj>
              </mc:Choice>
              <mc:Fallback>
                <p:oleObj name="Graph" r:id="rId4" imgW="3953866" imgH="3147974"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5936"/>
                      <a:stretch>
                        <a:fillRect/>
                      </a:stretch>
                    </p:blipFill>
                    <p:spPr bwMode="auto">
                      <a:xfrm>
                        <a:off x="4379594" y="1844824"/>
                        <a:ext cx="4708304" cy="3528392"/>
                      </a:xfrm>
                      <a:prstGeom prst="rect">
                        <a:avLst/>
                      </a:prstGeom>
                      <a:noFill/>
                    </p:spPr>
                  </p:pic>
                </p:oleObj>
              </mc:Fallback>
            </mc:AlternateContent>
          </a:graphicData>
        </a:graphic>
      </p:graphicFrame>
    </p:spTree>
    <p:extLst>
      <p:ext uri="{BB962C8B-B14F-4D97-AF65-F5344CB8AC3E}">
        <p14:creationId xmlns:p14="http://schemas.microsoft.com/office/powerpoint/2010/main" val="107040179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28600" y="2756926"/>
            <a:ext cx="8686800" cy="134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4000" b="1" dirty="0" smtClean="0">
                <a:solidFill>
                  <a:srgbClr val="333399"/>
                </a:solidFill>
                <a:latin typeface="Arial" charset="0"/>
              </a:rPr>
              <a:t>ITER Research Plan:</a:t>
            </a:r>
          </a:p>
          <a:p>
            <a:pPr algn="ctr">
              <a:defRPr/>
            </a:pPr>
            <a:r>
              <a:rPr lang="en-GB" sz="4000" b="1" dirty="0" smtClean="0">
                <a:solidFill>
                  <a:srgbClr val="333399"/>
                </a:solidFill>
                <a:latin typeface="Arial" charset="0"/>
              </a:rPr>
              <a:t>Structure </a:t>
            </a:r>
            <a:r>
              <a:rPr lang="en-GB" sz="4000" b="1" dirty="0">
                <a:solidFill>
                  <a:srgbClr val="333399"/>
                </a:solidFill>
                <a:latin typeface="Arial" charset="0"/>
              </a:rPr>
              <a:t>and </a:t>
            </a:r>
            <a:r>
              <a:rPr lang="en-GB" sz="4000" b="1" dirty="0" smtClean="0">
                <a:solidFill>
                  <a:srgbClr val="333399"/>
                </a:solidFill>
                <a:latin typeface="Arial" charset="0"/>
              </a:rPr>
              <a:t>Major Elements</a:t>
            </a:r>
            <a:endParaRPr lang="en-US" sz="4000" b="1" dirty="0">
              <a:solidFill>
                <a:srgbClr val="000090"/>
              </a:solidFill>
              <a:latin typeface="Arial" charset="0"/>
            </a:endParaRPr>
          </a:p>
        </p:txBody>
      </p:sp>
    </p:spTree>
    <p:extLst>
      <p:ext uri="{BB962C8B-B14F-4D97-AF65-F5344CB8AC3E}">
        <p14:creationId xmlns:p14="http://schemas.microsoft.com/office/powerpoint/2010/main" val="137943702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28600" y="325"/>
            <a:ext cx="86868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a:solidFill>
                  <a:srgbClr val="333399"/>
                </a:solidFill>
                <a:latin typeface="Arial" charset="0"/>
              </a:rPr>
              <a:t>3. PFPO-2 – </a:t>
            </a:r>
            <a:r>
              <a:rPr lang="en-GB" sz="3200" b="1" dirty="0" smtClean="0">
                <a:solidFill>
                  <a:srgbClr val="333399"/>
                </a:solidFill>
                <a:latin typeface="Arial" charset="0"/>
              </a:rPr>
              <a:t>PWI Studies</a:t>
            </a:r>
          </a:p>
        </p:txBody>
      </p:sp>
      <p:sp>
        <p:nvSpPr>
          <p:cNvPr id="31746" name="Rectangle 3"/>
          <p:cNvSpPr txBox="1">
            <a:spLocks noChangeArrowheads="1"/>
          </p:cNvSpPr>
          <p:nvPr/>
        </p:nvSpPr>
        <p:spPr bwMode="auto">
          <a:xfrm>
            <a:off x="215900" y="740834"/>
            <a:ext cx="8713788" cy="55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ct val="50000"/>
              </a:spcBef>
              <a:buFont typeface="Times" charset="0"/>
              <a:buChar char="•"/>
            </a:pPr>
            <a:r>
              <a:rPr kumimoji="1" lang="en-GB" sz="2000" b="1" dirty="0" smtClean="0">
                <a:solidFill>
                  <a:srgbClr val="333399"/>
                </a:solidFill>
                <a:latin typeface="Arial" charset="0"/>
                <a:cs typeface="MS PGothic" charset="0"/>
              </a:rPr>
              <a:t>Plasma-wall interaction studies increasingly significant in PFPO-2:</a:t>
            </a:r>
            <a:endParaRPr kumimoji="1" lang="en-GB" sz="2000" dirty="0">
              <a:solidFill>
                <a:srgbClr val="333399"/>
              </a:solidFill>
              <a:latin typeface="Arial" charset="0"/>
              <a:cs typeface="MS PGothic" charset="0"/>
            </a:endParaRPr>
          </a:p>
          <a:p>
            <a:pPr marL="541338" lvl="1" indent="-269875" algn="just" eaLnBrk="1" hangingPunct="1">
              <a:lnSpc>
                <a:spcPct val="90000"/>
              </a:lnSpc>
              <a:spcBef>
                <a:spcPts val="1000"/>
              </a:spcBef>
              <a:buFontTx/>
              <a:buChar char="–"/>
            </a:pPr>
            <a:r>
              <a:rPr kumimoji="1" lang="en-GB" sz="2000" b="1" dirty="0" smtClean="0">
                <a:solidFill>
                  <a:srgbClr val="0000FF"/>
                </a:solidFill>
                <a:latin typeface="Arial" charset="0"/>
                <a:cs typeface="MS PGothic" charset="0"/>
              </a:rPr>
              <a:t>Wall conditioning/ fuel removal studies:</a:t>
            </a:r>
            <a:endParaRPr kumimoji="1" lang="en-GB" sz="2000" b="1" dirty="0">
              <a:solidFill>
                <a:srgbClr val="0000FF"/>
              </a:solidFill>
              <a:latin typeface="Arial" charset="0"/>
              <a:cs typeface="MS PGothic" charset="0"/>
            </a:endParaRPr>
          </a:p>
          <a:p>
            <a:pPr marL="719138" lvl="2" algn="just" defTabSz="804863" eaLnBrk="1" hangingPunct="1">
              <a:lnSpc>
                <a:spcPct val="90000"/>
              </a:lnSpc>
              <a:spcBef>
                <a:spcPts val="800"/>
              </a:spcBef>
              <a:buFontTx/>
              <a:buChar char="•"/>
            </a:pPr>
            <a:r>
              <a:rPr kumimoji="1" lang="en-GB" sz="1800" b="0" dirty="0" smtClean="0">
                <a:latin typeface="Arial" charset="0"/>
                <a:cs typeface="MS PGothic" charset="0"/>
              </a:rPr>
              <a:t>further development of wall conditioning techniques, including divertor baking</a:t>
            </a:r>
            <a:endParaRPr kumimoji="1" lang="en-GB" sz="1800" b="0" dirty="0">
              <a:latin typeface="Arial" charset="0"/>
              <a:cs typeface="MS PGothic" charset="0"/>
            </a:endParaRPr>
          </a:p>
          <a:p>
            <a:pPr marL="719138" lvl="2" algn="just" defTabSz="804863" eaLnBrk="1" hangingPunct="1">
              <a:lnSpc>
                <a:spcPct val="90000"/>
              </a:lnSpc>
              <a:spcBef>
                <a:spcPts val="800"/>
              </a:spcBef>
              <a:buFontTx/>
              <a:buChar char="•"/>
            </a:pPr>
            <a:r>
              <a:rPr kumimoji="1" lang="en-GB" sz="1800" b="0" dirty="0" smtClean="0">
                <a:latin typeface="Arial" charset="0"/>
                <a:cs typeface="MS PGothic" charset="0"/>
              </a:rPr>
              <a:t>routine </a:t>
            </a:r>
            <a:r>
              <a:rPr kumimoji="1" lang="en-GB" sz="1800" b="0" dirty="0">
                <a:latin typeface="Arial" charset="0"/>
                <a:cs typeface="MS PGothic" charset="0"/>
              </a:rPr>
              <a:t>monitoring of impurity sources using reference pulse</a:t>
            </a:r>
          </a:p>
          <a:p>
            <a:pPr marL="541338" lvl="1" indent="-269875" algn="just" eaLnBrk="1" hangingPunct="1">
              <a:lnSpc>
                <a:spcPct val="90000"/>
              </a:lnSpc>
              <a:spcBef>
                <a:spcPts val="1000"/>
              </a:spcBef>
              <a:buFontTx/>
              <a:buChar char="–"/>
            </a:pPr>
            <a:r>
              <a:rPr kumimoji="1" lang="en-GB" sz="2000" b="1" dirty="0" smtClean="0">
                <a:solidFill>
                  <a:srgbClr val="0000FF"/>
                </a:solidFill>
                <a:latin typeface="Arial" charset="0"/>
                <a:cs typeface="MS PGothic" charset="0"/>
              </a:rPr>
              <a:t>Fuel retention and material migration:</a:t>
            </a:r>
            <a:endParaRPr kumimoji="1" lang="en-GB" sz="2000" b="1" dirty="0">
              <a:solidFill>
                <a:srgbClr val="0000FF"/>
              </a:solidFill>
              <a:latin typeface="Arial" charset="0"/>
              <a:cs typeface="MS PGothic" charset="0"/>
            </a:endParaRPr>
          </a:p>
          <a:p>
            <a:pPr marL="719138" lvl="2" algn="just" defTabSz="804863" eaLnBrk="1" hangingPunct="1">
              <a:lnSpc>
                <a:spcPct val="90000"/>
              </a:lnSpc>
              <a:spcBef>
                <a:spcPts val="800"/>
              </a:spcBef>
              <a:buFontTx/>
              <a:buChar char="•"/>
            </a:pPr>
            <a:r>
              <a:rPr kumimoji="1" lang="en-GB" sz="1800" b="0" dirty="0" smtClean="0">
                <a:latin typeface="Arial" charset="0"/>
                <a:cs typeface="MS PGothic" charset="0"/>
              </a:rPr>
              <a:t>‘D-spiking’ experiment in long-pulse (~100 s) hydrogen L-modes  (see Appendix A)</a:t>
            </a:r>
          </a:p>
          <a:p>
            <a:pPr marL="719138" lvl="2" algn="just" defTabSz="804863" eaLnBrk="1" hangingPunct="1">
              <a:lnSpc>
                <a:spcPct val="90000"/>
              </a:lnSpc>
              <a:spcBef>
                <a:spcPts val="800"/>
              </a:spcBef>
              <a:buFontTx/>
              <a:buChar char="•"/>
            </a:pPr>
            <a:r>
              <a:rPr kumimoji="1" lang="en-GB" sz="1800" b="0" dirty="0" smtClean="0">
                <a:latin typeface="Arial" charset="0"/>
                <a:cs typeface="MS PGothic" charset="0"/>
              </a:rPr>
              <a:t>NH</a:t>
            </a:r>
            <a:r>
              <a:rPr kumimoji="1" lang="en-GB" sz="1800" b="0" baseline="-25000" dirty="0" smtClean="0">
                <a:latin typeface="Arial" charset="0"/>
                <a:cs typeface="MS PGothic" charset="0"/>
              </a:rPr>
              <a:t>3</a:t>
            </a:r>
            <a:r>
              <a:rPr kumimoji="1" lang="en-GB" sz="1800" b="0" dirty="0" smtClean="0">
                <a:latin typeface="Arial" charset="0"/>
                <a:cs typeface="MS PGothic" charset="0"/>
              </a:rPr>
              <a:t> characterization during N</a:t>
            </a:r>
            <a:r>
              <a:rPr kumimoji="1" lang="en-GB" sz="1800" b="0" baseline="-25000" dirty="0" smtClean="0">
                <a:latin typeface="Arial" charset="0"/>
                <a:cs typeface="MS PGothic" charset="0"/>
              </a:rPr>
              <a:t>2</a:t>
            </a:r>
            <a:r>
              <a:rPr kumimoji="1" lang="en-GB" sz="1800" b="0" dirty="0" smtClean="0">
                <a:latin typeface="Arial" charset="0"/>
                <a:cs typeface="MS PGothic" charset="0"/>
              </a:rPr>
              <a:t> seeding</a:t>
            </a:r>
            <a:endParaRPr kumimoji="1" lang="en-GB" sz="1800" b="0" dirty="0">
              <a:latin typeface="Arial" charset="0"/>
              <a:cs typeface="MS PGothic" charset="0"/>
            </a:endParaRPr>
          </a:p>
          <a:p>
            <a:pPr marL="719138" lvl="2" algn="just" defTabSz="804863" eaLnBrk="1" hangingPunct="1">
              <a:lnSpc>
                <a:spcPct val="90000"/>
              </a:lnSpc>
              <a:spcBef>
                <a:spcPts val="800"/>
              </a:spcBef>
              <a:buFontTx/>
              <a:buChar char="•"/>
            </a:pPr>
            <a:r>
              <a:rPr kumimoji="1" lang="en-GB" sz="1800" b="0" dirty="0" smtClean="0">
                <a:latin typeface="Arial" charset="0"/>
                <a:cs typeface="MS PGothic" charset="0"/>
              </a:rPr>
              <a:t>Dust generation and characterization (during experiments and post-mortem)</a:t>
            </a:r>
          </a:p>
          <a:p>
            <a:pPr marL="719138" lvl="2" algn="just" defTabSz="804863" eaLnBrk="1" hangingPunct="1">
              <a:lnSpc>
                <a:spcPct val="90000"/>
              </a:lnSpc>
              <a:spcBef>
                <a:spcPts val="800"/>
              </a:spcBef>
              <a:buFontTx/>
              <a:buChar char="•"/>
            </a:pPr>
            <a:r>
              <a:rPr kumimoji="1" lang="en-GB" sz="1800" b="0" dirty="0">
                <a:latin typeface="Arial" charset="0"/>
                <a:cs typeface="MS PGothic" charset="0"/>
              </a:rPr>
              <a:t>regular monitoring of wall erosion/ damage by IVVS also </a:t>
            </a:r>
            <a:r>
              <a:rPr kumimoji="1" lang="en-GB" sz="1800" b="0" dirty="0" smtClean="0">
                <a:latin typeface="Arial" charset="0"/>
                <a:cs typeface="MS PGothic" charset="0"/>
              </a:rPr>
              <a:t>essential</a:t>
            </a:r>
          </a:p>
          <a:p>
            <a:pPr marL="719138" lvl="2" algn="just" defTabSz="804863" eaLnBrk="1" hangingPunct="1">
              <a:lnSpc>
                <a:spcPct val="90000"/>
              </a:lnSpc>
              <a:spcBef>
                <a:spcPts val="800"/>
              </a:spcBef>
              <a:buFontTx/>
              <a:buChar char="•"/>
            </a:pPr>
            <a:r>
              <a:rPr kumimoji="1" lang="en-GB" sz="1800" b="0" dirty="0" smtClean="0">
                <a:latin typeface="Arial" charset="0"/>
                <a:cs typeface="MS PGothic" charset="0"/>
              </a:rPr>
              <a:t>Post-campaign analysis of PFCs via removal of divertor cassette</a:t>
            </a:r>
            <a:endParaRPr kumimoji="1" lang="en-GB" sz="1800" b="0" dirty="0">
              <a:latin typeface="Arial" charset="0"/>
              <a:cs typeface="MS PGothic" charset="0"/>
            </a:endParaRPr>
          </a:p>
          <a:p>
            <a:pPr marL="541338" lvl="1" indent="-269875" algn="just" eaLnBrk="1" hangingPunct="1">
              <a:lnSpc>
                <a:spcPct val="90000"/>
              </a:lnSpc>
              <a:spcBef>
                <a:spcPts val="1000"/>
              </a:spcBef>
              <a:buFontTx/>
              <a:buChar char="–"/>
            </a:pPr>
            <a:r>
              <a:rPr kumimoji="1" lang="en-GB" sz="2000" b="1" dirty="0" smtClean="0">
                <a:solidFill>
                  <a:srgbClr val="0000FF"/>
                </a:solidFill>
                <a:latin typeface="Arial" charset="0"/>
                <a:cs typeface="MS PGothic" charset="0"/>
              </a:rPr>
              <a:t>Heat loads during divertor operation:</a:t>
            </a:r>
            <a:endParaRPr kumimoji="1" lang="en-GB" sz="2000" b="1" dirty="0">
              <a:solidFill>
                <a:srgbClr val="0000FF"/>
              </a:solidFill>
              <a:latin typeface="Arial" charset="0"/>
              <a:cs typeface="MS PGothic" charset="0"/>
            </a:endParaRPr>
          </a:p>
          <a:p>
            <a:pPr marL="719138" lvl="2" algn="just" defTabSz="804863" eaLnBrk="1" hangingPunct="1">
              <a:lnSpc>
                <a:spcPct val="90000"/>
              </a:lnSpc>
              <a:spcBef>
                <a:spcPts val="800"/>
              </a:spcBef>
              <a:buFontTx/>
              <a:buChar char="•"/>
            </a:pPr>
            <a:r>
              <a:rPr kumimoji="1" lang="en-GB" sz="1800" b="0" dirty="0" smtClean="0">
                <a:latin typeface="Arial" charset="0"/>
                <a:cs typeface="MS PGothic" charset="0"/>
              </a:rPr>
              <a:t>extension of SOL width studies, PFC power load characterization, 3-D effects</a:t>
            </a:r>
          </a:p>
          <a:p>
            <a:pPr marL="719138" lvl="2" algn="just" defTabSz="804863" eaLnBrk="1" hangingPunct="1">
              <a:lnSpc>
                <a:spcPct val="90000"/>
              </a:lnSpc>
              <a:spcBef>
                <a:spcPts val="800"/>
              </a:spcBef>
              <a:buFontTx/>
              <a:buChar char="•"/>
            </a:pPr>
            <a:r>
              <a:rPr kumimoji="1" lang="en-GB" sz="1800" b="0" dirty="0" smtClean="0">
                <a:latin typeface="Arial" charset="0"/>
                <a:cs typeface="MS PGothic" charset="0"/>
              </a:rPr>
              <a:t>development of detachment control in L- and H-mode plasmas at high power</a:t>
            </a:r>
            <a:endParaRPr kumimoji="1" lang="en-GB" sz="1800" b="0" dirty="0">
              <a:latin typeface="Arial" charset="0"/>
              <a:cs typeface="MS PGothic" charset="0"/>
            </a:endParaRPr>
          </a:p>
          <a:p>
            <a:pPr lvl="2" algn="just" eaLnBrk="1" hangingPunct="1">
              <a:lnSpc>
                <a:spcPct val="90000"/>
              </a:lnSpc>
              <a:spcBef>
                <a:spcPts val="500"/>
              </a:spcBef>
              <a:buFontTx/>
              <a:buChar char="•"/>
            </a:pPr>
            <a:endParaRPr kumimoji="1" lang="en-GB" sz="1600" dirty="0">
              <a:solidFill>
                <a:srgbClr val="333399"/>
              </a:solidFill>
              <a:latin typeface="Arial" charset="0"/>
              <a:cs typeface="MS PGothic" charset="0"/>
            </a:endParaRPr>
          </a:p>
        </p:txBody>
      </p:sp>
    </p:spTree>
    <p:extLst>
      <p:ext uri="{BB962C8B-B14F-4D97-AF65-F5344CB8AC3E}">
        <p14:creationId xmlns:p14="http://schemas.microsoft.com/office/powerpoint/2010/main" val="82922349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0" y="-19213"/>
            <a:ext cx="91440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smtClean="0">
                <a:solidFill>
                  <a:srgbClr val="333399"/>
                </a:solidFill>
                <a:latin typeface="Arial" charset="0"/>
              </a:rPr>
              <a:t>3. </a:t>
            </a:r>
            <a:r>
              <a:rPr lang="en-GB" sz="3200" b="1" dirty="0">
                <a:solidFill>
                  <a:srgbClr val="333399"/>
                </a:solidFill>
                <a:latin typeface="Arial" charset="0"/>
              </a:rPr>
              <a:t>PFPO-2 - </a:t>
            </a:r>
            <a:r>
              <a:rPr lang="en-GB" sz="3200" b="1" dirty="0" smtClean="0">
                <a:solidFill>
                  <a:srgbClr val="333399"/>
                </a:solidFill>
                <a:latin typeface="Arial" charset="0"/>
              </a:rPr>
              <a:t>Summary</a:t>
            </a:r>
            <a:endParaRPr lang="en-US" sz="3200" b="1" dirty="0">
              <a:solidFill>
                <a:srgbClr val="000090"/>
              </a:solidFill>
              <a:latin typeface="Arial" charset="0"/>
            </a:endParaRPr>
          </a:p>
        </p:txBody>
      </p:sp>
      <p:sp>
        <p:nvSpPr>
          <p:cNvPr id="20482" name="Rectangle 3"/>
          <p:cNvSpPr txBox="1">
            <a:spLocks noChangeArrowheads="1"/>
          </p:cNvSpPr>
          <p:nvPr/>
        </p:nvSpPr>
        <p:spPr bwMode="auto">
          <a:xfrm>
            <a:off x="215900" y="836085"/>
            <a:ext cx="871378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ct val="50000"/>
              </a:spcBef>
              <a:buFont typeface="Times" charset="0"/>
              <a:buChar char="•"/>
              <a:defRPr/>
            </a:pPr>
            <a:r>
              <a:rPr kumimoji="1" lang="en-GB" b="1" dirty="0" smtClean="0">
                <a:solidFill>
                  <a:srgbClr val="333399"/>
                </a:solidFill>
                <a:latin typeface="Arial" charset="0"/>
                <a:cs typeface="MS PGothic" charset="0"/>
              </a:rPr>
              <a:t>Estimate of experimental time required:</a:t>
            </a:r>
            <a:endParaRPr kumimoji="1" lang="en-GB" dirty="0" smtClean="0">
              <a:solidFill>
                <a:srgbClr val="333399"/>
              </a:solidFill>
              <a:latin typeface="Arial" charset="0"/>
              <a:cs typeface="MS PGothic"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603832371"/>
              </p:ext>
            </p:extLst>
          </p:nvPr>
        </p:nvGraphicFramePr>
        <p:xfrm>
          <a:off x="1497433" y="1412776"/>
          <a:ext cx="6149137" cy="4800533"/>
        </p:xfrm>
        <a:graphic>
          <a:graphicData uri="http://schemas.openxmlformats.org/presentationml/2006/ole">
            <mc:AlternateContent xmlns:mc="http://schemas.openxmlformats.org/markup-compatibility/2006">
              <mc:Choice xmlns:v="urn:schemas-microsoft-com:vml" Requires="v">
                <p:oleObj spid="_x0000_s165927" name="Document" r:id="rId4" imgW="6311900" imgH="3695700" progId="Word.Document.12">
                  <p:embed/>
                </p:oleObj>
              </mc:Choice>
              <mc:Fallback>
                <p:oleObj name="Document" r:id="rId4" imgW="6311900" imgH="3695700" progId="Word.Document.12">
                  <p:embed/>
                  <p:pic>
                    <p:nvPicPr>
                      <p:cNvPr id="0" name=""/>
                      <p:cNvPicPr/>
                      <p:nvPr/>
                    </p:nvPicPr>
                    <p:blipFill>
                      <a:blip r:embed="rId5"/>
                      <a:stretch>
                        <a:fillRect/>
                      </a:stretch>
                    </p:blipFill>
                    <p:spPr>
                      <a:xfrm>
                        <a:off x="1497433" y="1412776"/>
                        <a:ext cx="6149137" cy="4800533"/>
                      </a:xfrm>
                      <a:prstGeom prst="rect">
                        <a:avLst/>
                      </a:prstGeom>
                    </p:spPr>
                  </p:pic>
                </p:oleObj>
              </mc:Fallback>
            </mc:AlternateContent>
          </a:graphicData>
        </a:graphic>
      </p:graphicFrame>
    </p:spTree>
    <p:extLst>
      <p:ext uri="{BB962C8B-B14F-4D97-AF65-F5344CB8AC3E}">
        <p14:creationId xmlns:p14="http://schemas.microsoft.com/office/powerpoint/2010/main" val="122886631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28600" y="-28982"/>
            <a:ext cx="86868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smtClean="0">
                <a:solidFill>
                  <a:srgbClr val="333399"/>
                </a:solidFill>
                <a:latin typeface="Arial" charset="0"/>
              </a:rPr>
              <a:t>4. Fusion </a:t>
            </a:r>
            <a:r>
              <a:rPr lang="en-GB" sz="3200" b="1" dirty="0">
                <a:solidFill>
                  <a:srgbClr val="333399"/>
                </a:solidFill>
                <a:latin typeface="Arial" charset="0"/>
              </a:rPr>
              <a:t>Power </a:t>
            </a:r>
            <a:r>
              <a:rPr lang="en-GB" sz="3200" b="1" dirty="0" smtClean="0">
                <a:solidFill>
                  <a:srgbClr val="333399"/>
                </a:solidFill>
                <a:latin typeface="Arial" charset="0"/>
              </a:rPr>
              <a:t>Operation – D Plasmas</a:t>
            </a:r>
            <a:endParaRPr lang="en-US" sz="3200" b="1" dirty="0">
              <a:solidFill>
                <a:srgbClr val="000090"/>
              </a:solidFill>
              <a:latin typeface="Arial" charset="0"/>
            </a:endParaRPr>
          </a:p>
        </p:txBody>
      </p:sp>
      <p:sp>
        <p:nvSpPr>
          <p:cNvPr id="33794" name="Rectangle 3"/>
          <p:cNvSpPr txBox="1">
            <a:spLocks noChangeArrowheads="1"/>
          </p:cNvSpPr>
          <p:nvPr/>
        </p:nvSpPr>
        <p:spPr bwMode="auto">
          <a:xfrm>
            <a:off x="215900" y="740834"/>
            <a:ext cx="8713788" cy="55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ct val="50000"/>
              </a:spcBef>
              <a:buFont typeface="Times" charset="0"/>
              <a:buChar char="•"/>
            </a:pPr>
            <a:r>
              <a:rPr kumimoji="1" lang="en-GB" sz="2000" b="1" dirty="0" smtClean="0">
                <a:solidFill>
                  <a:srgbClr val="333399"/>
                </a:solidFill>
                <a:latin typeface="Arial" charset="0"/>
                <a:cs typeface="MS PGothic" charset="0"/>
              </a:rPr>
              <a:t>First period of FPO phase centres on machine </a:t>
            </a:r>
            <a:r>
              <a:rPr kumimoji="1" lang="en-GB" sz="2000" b="1" dirty="0" err="1" smtClean="0">
                <a:solidFill>
                  <a:srgbClr val="333399"/>
                </a:solidFill>
                <a:latin typeface="Arial" charset="0"/>
                <a:cs typeface="MS PGothic" charset="0"/>
              </a:rPr>
              <a:t>recommissioning</a:t>
            </a:r>
            <a:r>
              <a:rPr kumimoji="1" lang="en-GB" sz="2000" b="1" dirty="0" smtClean="0">
                <a:solidFill>
                  <a:srgbClr val="333399"/>
                </a:solidFill>
                <a:latin typeface="Arial" charset="0"/>
                <a:cs typeface="MS PGothic" charset="0"/>
              </a:rPr>
              <a:t> and D H-mode development:</a:t>
            </a:r>
            <a:endParaRPr kumimoji="1" lang="en-GB" sz="2000" dirty="0">
              <a:solidFill>
                <a:srgbClr val="333399"/>
              </a:solidFill>
              <a:latin typeface="Arial" charset="0"/>
              <a:cs typeface="MS PGothic" charset="0"/>
            </a:endParaRPr>
          </a:p>
          <a:p>
            <a:pPr marL="541338" lvl="1" algn="just" eaLnBrk="1" hangingPunct="1">
              <a:lnSpc>
                <a:spcPct val="90000"/>
              </a:lnSpc>
              <a:spcBef>
                <a:spcPts val="500"/>
              </a:spcBef>
              <a:buFontTx/>
              <a:buChar char="–"/>
            </a:pPr>
            <a:r>
              <a:rPr kumimoji="1" lang="en-GB" sz="2000" dirty="0" err="1" smtClean="0">
                <a:solidFill>
                  <a:srgbClr val="0000FF"/>
                </a:solidFill>
                <a:latin typeface="Arial" charset="0"/>
                <a:cs typeface="MS PGothic" charset="0"/>
              </a:rPr>
              <a:t>recommissioning</a:t>
            </a:r>
            <a:r>
              <a:rPr kumimoji="1" lang="en-GB" sz="2000" dirty="0" smtClean="0">
                <a:solidFill>
                  <a:srgbClr val="0000FF"/>
                </a:solidFill>
                <a:latin typeface="Arial" charset="0"/>
                <a:cs typeface="MS PGothic" charset="0"/>
              </a:rPr>
              <a:t> of tokamak operation for D plasmas:</a:t>
            </a:r>
            <a:endParaRPr kumimoji="1" lang="en-GB" sz="2000" dirty="0">
              <a:solidFill>
                <a:srgbClr val="0000FF"/>
              </a:solidFill>
              <a:latin typeface="Arial" charset="0"/>
              <a:cs typeface="MS PGothic" charset="0"/>
            </a:endParaRPr>
          </a:p>
          <a:p>
            <a:pPr marL="809625" lvl="2" algn="just" eaLnBrk="1" hangingPunct="1">
              <a:lnSpc>
                <a:spcPct val="90000"/>
              </a:lnSpc>
              <a:spcBef>
                <a:spcPts val="400"/>
              </a:spcBef>
              <a:buFontTx/>
              <a:buChar char="•"/>
            </a:pPr>
            <a:r>
              <a:rPr kumimoji="1" lang="en-GB" sz="1800" b="0" dirty="0" smtClean="0">
                <a:latin typeface="Arial" charset="0"/>
                <a:cs typeface="MS PGothic" charset="0"/>
              </a:rPr>
              <a:t>commissioning of H&amp;CD system in D (HNB at 1 MeV D</a:t>
            </a:r>
            <a:r>
              <a:rPr kumimoji="1" lang="en-GB" sz="1800" b="0" baseline="30000" dirty="0" smtClean="0">
                <a:latin typeface="Arial" charset="0"/>
                <a:cs typeface="MS PGothic" charset="0"/>
              </a:rPr>
              <a:t>0</a:t>
            </a:r>
            <a:r>
              <a:rPr kumimoji="1" lang="en-GB" sz="1800" b="0" dirty="0" smtClean="0">
                <a:latin typeface="Arial" charset="0"/>
                <a:cs typeface="MS PGothic" charset="0"/>
              </a:rPr>
              <a:t>)</a:t>
            </a:r>
          </a:p>
          <a:p>
            <a:pPr marL="809625" lvl="2" algn="just" eaLnBrk="1" hangingPunct="1">
              <a:lnSpc>
                <a:spcPct val="90000"/>
              </a:lnSpc>
              <a:spcBef>
                <a:spcPts val="400"/>
              </a:spcBef>
              <a:buFontTx/>
              <a:buChar char="•"/>
            </a:pPr>
            <a:r>
              <a:rPr kumimoji="1" lang="en-GB" sz="1800" b="0" dirty="0" smtClean="0">
                <a:latin typeface="Arial" charset="0"/>
                <a:cs typeface="MS PGothic" charset="0"/>
              </a:rPr>
              <a:t>re-optimize plasma magnetic scenario, if necessary</a:t>
            </a:r>
          </a:p>
          <a:p>
            <a:pPr marL="809625" lvl="2" algn="just" eaLnBrk="1" hangingPunct="1">
              <a:lnSpc>
                <a:spcPct val="90000"/>
              </a:lnSpc>
              <a:spcBef>
                <a:spcPts val="400"/>
              </a:spcBef>
              <a:buFontTx/>
              <a:buChar char="•"/>
            </a:pPr>
            <a:r>
              <a:rPr kumimoji="1" lang="en-GB" sz="1800" b="0" dirty="0" smtClean="0">
                <a:latin typeface="Arial" charset="0"/>
                <a:cs typeface="MS PGothic" charset="0"/>
              </a:rPr>
              <a:t>development of 15 MA/5.3 T D L-mode scenario</a:t>
            </a:r>
          </a:p>
          <a:p>
            <a:pPr marL="809625" lvl="2" algn="just" eaLnBrk="1" hangingPunct="1">
              <a:lnSpc>
                <a:spcPct val="90000"/>
              </a:lnSpc>
              <a:spcBef>
                <a:spcPts val="400"/>
              </a:spcBef>
              <a:buFontTx/>
              <a:buChar char="•"/>
            </a:pPr>
            <a:r>
              <a:rPr kumimoji="1" lang="en-GB" sz="1800" b="0" dirty="0" smtClean="0">
                <a:latin typeface="Arial" charset="0"/>
                <a:cs typeface="MS PGothic" charset="0"/>
              </a:rPr>
              <a:t>H-mode access: establishment of D H-modes in range 5 – 7.5 MA/2.65 T</a:t>
            </a:r>
          </a:p>
          <a:p>
            <a:pPr marL="809625" lvl="2" algn="just" eaLnBrk="1" hangingPunct="1">
              <a:lnSpc>
                <a:spcPct val="90000"/>
              </a:lnSpc>
              <a:spcBef>
                <a:spcPts val="400"/>
              </a:spcBef>
              <a:buFontTx/>
              <a:buChar char="•"/>
            </a:pPr>
            <a:r>
              <a:rPr kumimoji="1" lang="en-GB" sz="1800" b="0" dirty="0" smtClean="0">
                <a:latin typeface="Arial" charset="0"/>
                <a:cs typeface="MS PGothic" charset="0"/>
              </a:rPr>
              <a:t>re-establishment of ELM control techniques in D H-modes</a:t>
            </a:r>
          </a:p>
          <a:p>
            <a:pPr marL="541338" lvl="1" algn="just" eaLnBrk="1" hangingPunct="1">
              <a:lnSpc>
                <a:spcPct val="90000"/>
              </a:lnSpc>
              <a:spcBef>
                <a:spcPts val="500"/>
              </a:spcBef>
              <a:buFontTx/>
              <a:buChar char="–"/>
            </a:pPr>
            <a:r>
              <a:rPr kumimoji="1" lang="en-GB" sz="2000" dirty="0">
                <a:solidFill>
                  <a:srgbClr val="0000FF"/>
                </a:solidFill>
                <a:latin typeface="Arial" charset="0"/>
                <a:cs typeface="MS PGothic" charset="0"/>
              </a:rPr>
              <a:t>studies of H-mode plasmas in D:</a:t>
            </a:r>
          </a:p>
          <a:p>
            <a:pPr marL="809625" lvl="2" algn="just" defTabSz="811213" eaLnBrk="1" hangingPunct="1">
              <a:lnSpc>
                <a:spcPct val="90000"/>
              </a:lnSpc>
              <a:spcBef>
                <a:spcPts val="400"/>
              </a:spcBef>
              <a:buFontTx/>
              <a:buChar char="•"/>
            </a:pPr>
            <a:r>
              <a:rPr kumimoji="1" lang="en-GB" sz="1800" b="0" dirty="0">
                <a:latin typeface="Arial" charset="0"/>
                <a:cs typeface="MS PGothic" charset="0"/>
              </a:rPr>
              <a:t>i</a:t>
            </a:r>
            <a:r>
              <a:rPr kumimoji="1" lang="en-GB" sz="1800" b="0" dirty="0" smtClean="0">
                <a:latin typeface="Arial" charset="0"/>
                <a:cs typeface="MS PGothic" charset="0"/>
              </a:rPr>
              <a:t>ntegrated 7.5 MA/2.65 T H-mode scenario </a:t>
            </a:r>
            <a:r>
              <a:rPr kumimoji="1" lang="en-GB" sz="1800" b="0" dirty="0">
                <a:latin typeface="Arial" charset="0"/>
                <a:cs typeface="MS PGothic" charset="0"/>
              </a:rPr>
              <a:t>(</a:t>
            </a:r>
            <a:r>
              <a:rPr kumimoji="1" lang="en-GB" sz="1800" b="0" dirty="0" smtClean="0">
                <a:latin typeface="Arial" charset="0"/>
                <a:cs typeface="MS PGothic" charset="0"/>
              </a:rPr>
              <a:t>long pulse/ </a:t>
            </a:r>
            <a:r>
              <a:rPr kumimoji="1" lang="en-GB" sz="1800" b="0" dirty="0">
                <a:latin typeface="Arial" charset="0"/>
                <a:cs typeface="MS PGothic" charset="0"/>
              </a:rPr>
              <a:t>high </a:t>
            </a:r>
            <a:r>
              <a:rPr kumimoji="1" lang="en-GB" sz="1800" b="0" dirty="0" smtClean="0">
                <a:latin typeface="Arial" charset="0"/>
                <a:cs typeface="MS PGothic" charset="0"/>
              </a:rPr>
              <a:t>power) </a:t>
            </a:r>
            <a:r>
              <a:rPr kumimoji="1" lang="en-GB" sz="1800" b="0" dirty="0">
                <a:latin typeface="Arial" charset="0"/>
                <a:cs typeface="MS PGothic" charset="0"/>
              </a:rPr>
              <a:t>with </a:t>
            </a:r>
            <a:r>
              <a:rPr kumimoji="1" lang="en-GB" sz="1800" b="0" dirty="0" smtClean="0">
                <a:latin typeface="Arial" charset="0"/>
                <a:cs typeface="MS PGothic" charset="0"/>
              </a:rPr>
              <a:t>H</a:t>
            </a:r>
            <a:r>
              <a:rPr kumimoji="1" lang="en-GB" sz="1800" b="0" baseline="-25000" dirty="0" smtClean="0">
                <a:latin typeface="Arial" charset="0"/>
                <a:cs typeface="MS PGothic" charset="0"/>
              </a:rPr>
              <a:t>98</a:t>
            </a:r>
            <a:r>
              <a:rPr kumimoji="1" lang="en-GB" sz="1800" b="0" dirty="0" smtClean="0">
                <a:latin typeface="Arial" charset="0"/>
                <a:cs typeface="MS PGothic" charset="0"/>
              </a:rPr>
              <a:t>~1</a:t>
            </a:r>
          </a:p>
          <a:p>
            <a:pPr marL="809625" lvl="2" algn="just" defTabSz="811213" eaLnBrk="1" hangingPunct="1">
              <a:lnSpc>
                <a:spcPct val="90000"/>
              </a:lnSpc>
              <a:spcBef>
                <a:spcPts val="400"/>
              </a:spcBef>
              <a:buFontTx/>
              <a:buChar char="•"/>
            </a:pPr>
            <a:r>
              <a:rPr kumimoji="1" lang="en-GB" sz="1800" b="0" dirty="0">
                <a:latin typeface="Arial" charset="0"/>
                <a:cs typeface="MS PGothic" charset="0"/>
              </a:rPr>
              <a:t>t</a:t>
            </a:r>
            <a:r>
              <a:rPr kumimoji="1" lang="en-GB" sz="1800" b="0" dirty="0" smtClean="0">
                <a:latin typeface="Arial" charset="0"/>
                <a:cs typeface="MS PGothic" charset="0"/>
              </a:rPr>
              <a:t>race-T experiments to initiate DT operation, investigate fuelling and fuel transport</a:t>
            </a:r>
            <a:endParaRPr kumimoji="1" lang="en-GB" sz="1800" b="0" dirty="0">
              <a:latin typeface="Arial" charset="0"/>
              <a:cs typeface="MS PGothic" charset="0"/>
            </a:endParaRPr>
          </a:p>
          <a:p>
            <a:pPr marL="809625" lvl="2" algn="just" defTabSz="811213" eaLnBrk="1" hangingPunct="1">
              <a:lnSpc>
                <a:spcPct val="90000"/>
              </a:lnSpc>
              <a:spcBef>
                <a:spcPts val="400"/>
              </a:spcBef>
              <a:buFontTx/>
              <a:buChar char="•"/>
            </a:pPr>
            <a:r>
              <a:rPr kumimoji="1" lang="en-GB" sz="1800" b="0" dirty="0">
                <a:latin typeface="Arial" charset="0"/>
                <a:cs typeface="MS PGothic" charset="0"/>
              </a:rPr>
              <a:t>extension of H-mode operation towards 15 MA/ 5.3 T, preparing </a:t>
            </a:r>
            <a:r>
              <a:rPr kumimoji="1" lang="en-GB" sz="1800" b="0" dirty="0" smtClean="0">
                <a:latin typeface="Arial" charset="0"/>
                <a:cs typeface="MS PGothic" charset="0"/>
              </a:rPr>
              <a:t>DT scenarios</a:t>
            </a:r>
            <a:endParaRPr kumimoji="1" lang="en-GB" sz="1800" b="0" dirty="0">
              <a:latin typeface="Arial" charset="0"/>
              <a:cs typeface="MS PGothic" charset="0"/>
            </a:endParaRPr>
          </a:p>
          <a:p>
            <a:pPr marL="809625" lvl="2" algn="just" defTabSz="811213" eaLnBrk="1" hangingPunct="1">
              <a:lnSpc>
                <a:spcPct val="90000"/>
              </a:lnSpc>
              <a:spcBef>
                <a:spcPts val="400"/>
              </a:spcBef>
              <a:buFontTx/>
              <a:buChar char="•"/>
            </a:pPr>
            <a:r>
              <a:rPr kumimoji="1" lang="en-GB" sz="1800" b="0" dirty="0">
                <a:latin typeface="Arial" charset="0"/>
                <a:cs typeface="MS PGothic" charset="0"/>
              </a:rPr>
              <a:t>confirmation of reliable operation of DMS at high current and </a:t>
            </a:r>
            <a:r>
              <a:rPr kumimoji="1" lang="en-GB" sz="1800" b="0" dirty="0" smtClean="0">
                <a:latin typeface="Arial" charset="0"/>
                <a:cs typeface="MS PGothic" charset="0"/>
              </a:rPr>
              <a:t>power</a:t>
            </a:r>
          </a:p>
          <a:p>
            <a:pPr marL="809625" lvl="2" algn="just" defTabSz="811213" eaLnBrk="1" hangingPunct="1">
              <a:lnSpc>
                <a:spcPct val="90000"/>
              </a:lnSpc>
              <a:spcBef>
                <a:spcPts val="400"/>
              </a:spcBef>
              <a:buFontTx/>
              <a:buChar char="•"/>
            </a:pPr>
            <a:r>
              <a:rPr kumimoji="1" lang="en-GB" sz="1800" b="0" dirty="0" smtClean="0">
                <a:latin typeface="Arial" charset="0"/>
                <a:cs typeface="MS PGothic" charset="0"/>
              </a:rPr>
              <a:t>range of PWI studies on wall conditioning, fuel retention, material migration, heat load characterization and detachment control</a:t>
            </a:r>
            <a:endParaRPr kumimoji="1" lang="en-GB" sz="1800" b="0" dirty="0">
              <a:latin typeface="Arial" charset="0"/>
              <a:cs typeface="MS PGothic" charset="0"/>
            </a:endParaRPr>
          </a:p>
          <a:p>
            <a:pPr lvl="2" algn="just" eaLnBrk="1" hangingPunct="1">
              <a:lnSpc>
                <a:spcPct val="90000"/>
              </a:lnSpc>
              <a:spcBef>
                <a:spcPts val="500"/>
              </a:spcBef>
              <a:buFontTx/>
              <a:buChar char="•"/>
            </a:pPr>
            <a:endParaRPr kumimoji="1" lang="en-GB" sz="1600" dirty="0">
              <a:solidFill>
                <a:srgbClr val="333399"/>
              </a:solidFill>
              <a:latin typeface="Arial" charset="0"/>
              <a:cs typeface="MS PGothic" charset="0"/>
            </a:endParaRPr>
          </a:p>
          <a:p>
            <a:pPr lvl="2" algn="just" eaLnBrk="1" hangingPunct="1">
              <a:lnSpc>
                <a:spcPct val="90000"/>
              </a:lnSpc>
              <a:spcBef>
                <a:spcPts val="500"/>
              </a:spcBef>
              <a:buFontTx/>
              <a:buChar char="•"/>
            </a:pPr>
            <a:endParaRPr kumimoji="1" lang="en-GB" sz="1600" dirty="0">
              <a:solidFill>
                <a:srgbClr val="333399"/>
              </a:solidFill>
              <a:latin typeface="Arial" charset="0"/>
              <a:cs typeface="MS PGothic" charset="0"/>
            </a:endParaRPr>
          </a:p>
        </p:txBody>
      </p:sp>
    </p:spTree>
    <p:extLst>
      <p:ext uri="{BB962C8B-B14F-4D97-AF65-F5344CB8AC3E}">
        <p14:creationId xmlns:p14="http://schemas.microsoft.com/office/powerpoint/2010/main" val="62981775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30188" y="-9443"/>
            <a:ext cx="86868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smtClean="0">
                <a:solidFill>
                  <a:srgbClr val="333399"/>
                </a:solidFill>
                <a:latin typeface="Arial" charset="0"/>
              </a:rPr>
              <a:t>4. FPO – High </a:t>
            </a:r>
            <a:r>
              <a:rPr lang="en-GB" sz="3200" b="1" dirty="0">
                <a:solidFill>
                  <a:srgbClr val="333399"/>
                </a:solidFill>
                <a:latin typeface="Arial" charset="0"/>
              </a:rPr>
              <a:t>C</a:t>
            </a:r>
            <a:r>
              <a:rPr lang="en-GB" sz="3200" b="1" dirty="0" smtClean="0">
                <a:solidFill>
                  <a:srgbClr val="333399"/>
                </a:solidFill>
                <a:latin typeface="Arial" charset="0"/>
              </a:rPr>
              <a:t>urrent D H-Modes</a:t>
            </a:r>
            <a:endParaRPr lang="en-US" sz="3200" b="1" dirty="0">
              <a:solidFill>
                <a:srgbClr val="000090"/>
              </a:solidFill>
              <a:latin typeface="Arial" charset="0"/>
            </a:endParaRPr>
          </a:p>
        </p:txBody>
      </p:sp>
      <p:sp>
        <p:nvSpPr>
          <p:cNvPr id="33794" name="Rectangle 3"/>
          <p:cNvSpPr txBox="1">
            <a:spLocks noChangeArrowheads="1"/>
          </p:cNvSpPr>
          <p:nvPr/>
        </p:nvSpPr>
        <p:spPr bwMode="auto">
          <a:xfrm>
            <a:off x="0" y="3068961"/>
            <a:ext cx="4968552"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ct val="50000"/>
              </a:spcBef>
              <a:buFont typeface="Times" charset="0"/>
              <a:buChar char="•"/>
            </a:pPr>
            <a:r>
              <a:rPr kumimoji="1" lang="en-GB" sz="2000" b="1" dirty="0" smtClean="0">
                <a:solidFill>
                  <a:srgbClr val="000090"/>
                </a:solidFill>
                <a:latin typeface="Arial" charset="0"/>
                <a:cs typeface="MS PGothic" charset="0"/>
              </a:rPr>
              <a:t>Based on ‘Martin’ scaling, H-mode operation at highest currents problematic:</a:t>
            </a:r>
            <a:endParaRPr kumimoji="1" lang="en-GB" sz="2000" dirty="0">
              <a:solidFill>
                <a:srgbClr val="000090"/>
              </a:solidFill>
              <a:latin typeface="Arial" charset="0"/>
              <a:cs typeface="MS PGothic" charset="0"/>
            </a:endParaRPr>
          </a:p>
          <a:p>
            <a:pPr lvl="1" eaLnBrk="1" hangingPunct="1">
              <a:lnSpc>
                <a:spcPct val="90000"/>
              </a:lnSpc>
              <a:spcBef>
                <a:spcPts val="600"/>
              </a:spcBef>
              <a:buFontTx/>
              <a:buChar char="–"/>
            </a:pPr>
            <a:r>
              <a:rPr kumimoji="1" lang="en-GB" sz="1800" b="0" dirty="0" smtClean="0">
                <a:solidFill>
                  <a:srgbClr val="0000FF"/>
                </a:solidFill>
                <a:latin typeface="Arial" charset="0"/>
                <a:cs typeface="MS PGothic" charset="0"/>
              </a:rPr>
              <a:t>depends on density control and power margin for high confinement</a:t>
            </a:r>
          </a:p>
          <a:p>
            <a:pPr lvl="1" eaLnBrk="1" hangingPunct="1">
              <a:lnSpc>
                <a:spcPct val="90000"/>
              </a:lnSpc>
              <a:spcBef>
                <a:spcPts val="600"/>
              </a:spcBef>
              <a:buFontTx/>
              <a:buChar char="–"/>
            </a:pPr>
            <a:r>
              <a:rPr kumimoji="1" lang="en-GB" sz="1800" b="0" dirty="0" smtClean="0">
                <a:solidFill>
                  <a:srgbClr val="0000FF"/>
                </a:solidFill>
                <a:latin typeface="Arial" charset="0"/>
                <a:cs typeface="MS PGothic" charset="0"/>
              </a:rPr>
              <a:t>could be influenced significantly by</a:t>
            </a:r>
            <a:br>
              <a:rPr kumimoji="1" lang="en-GB" sz="1800" b="0" dirty="0" smtClean="0">
                <a:solidFill>
                  <a:srgbClr val="0000FF"/>
                </a:solidFill>
                <a:latin typeface="Arial" charset="0"/>
                <a:cs typeface="MS PGothic" charset="0"/>
              </a:rPr>
            </a:br>
            <a:r>
              <a:rPr kumimoji="1" lang="en-GB" sz="1800" b="0" dirty="0" smtClean="0">
                <a:solidFill>
                  <a:srgbClr val="0000FF"/>
                </a:solidFill>
                <a:latin typeface="Arial" charset="0"/>
                <a:cs typeface="MS PGothic" charset="0"/>
              </a:rPr>
              <a:t>all-metal PFCs (</a:t>
            </a:r>
            <a:r>
              <a:rPr kumimoji="1" lang="en-GB" sz="1800" b="0" dirty="0" err="1" smtClean="0">
                <a:solidFill>
                  <a:srgbClr val="0000FF"/>
                </a:solidFill>
                <a:latin typeface="Arial" charset="0"/>
                <a:cs typeface="MS PGothic" charset="0"/>
              </a:rPr>
              <a:t>eg</a:t>
            </a:r>
            <a:r>
              <a:rPr kumimoji="1" lang="en-GB" sz="1800" b="0" dirty="0" smtClean="0">
                <a:solidFill>
                  <a:srgbClr val="0000FF"/>
                </a:solidFill>
                <a:latin typeface="Arial" charset="0"/>
                <a:cs typeface="MS PGothic" charset="0"/>
              </a:rPr>
              <a:t> off-axis heating)</a:t>
            </a:r>
          </a:p>
          <a:p>
            <a:pPr marL="382588" lvl="1" indent="0" eaLnBrk="1" hangingPunct="1">
              <a:lnSpc>
                <a:spcPct val="90000"/>
              </a:lnSpc>
              <a:spcBef>
                <a:spcPts val="600"/>
              </a:spcBef>
            </a:pPr>
            <a:r>
              <a:rPr lang="en-GB" sz="1800" b="0" dirty="0" smtClean="0">
                <a:solidFill>
                  <a:srgbClr val="FF0000"/>
                </a:solidFill>
                <a:latin typeface="Arial" charset="0"/>
                <a:ea typeface="MS PGothic" charset="0"/>
                <a:sym typeface="Symbol" charset="0"/>
              </a:rPr>
              <a:t> </a:t>
            </a:r>
            <a:r>
              <a:rPr kumimoji="1" lang="en-GB" sz="1800" b="0" dirty="0" smtClean="0">
                <a:solidFill>
                  <a:srgbClr val="FF0000"/>
                </a:solidFill>
                <a:latin typeface="Arial" charset="0"/>
                <a:cs typeface="MS PGothic" charset="0"/>
              </a:rPr>
              <a:t>gradual transition to DT operation</a:t>
            </a:r>
            <a:br>
              <a:rPr kumimoji="1" lang="en-GB" sz="1800" b="0" dirty="0" smtClean="0">
                <a:solidFill>
                  <a:srgbClr val="FF0000"/>
                </a:solidFill>
                <a:latin typeface="Arial" charset="0"/>
                <a:cs typeface="MS PGothic" charset="0"/>
              </a:rPr>
            </a:br>
            <a:r>
              <a:rPr kumimoji="1" lang="en-GB" sz="1800" b="0" dirty="0" smtClean="0">
                <a:solidFill>
                  <a:srgbClr val="FF0000"/>
                </a:solidFill>
                <a:latin typeface="Arial" charset="0"/>
                <a:cs typeface="MS PGothic" charset="0"/>
              </a:rPr>
              <a:t>     advantageous (reduced P</a:t>
            </a:r>
            <a:r>
              <a:rPr kumimoji="1" lang="en-GB" sz="1800" b="0" baseline="-25000" dirty="0" smtClean="0">
                <a:solidFill>
                  <a:srgbClr val="FF0000"/>
                </a:solidFill>
                <a:latin typeface="Arial" charset="0"/>
                <a:cs typeface="MS PGothic" charset="0"/>
              </a:rPr>
              <a:t>LH</a:t>
            </a:r>
            <a:r>
              <a:rPr kumimoji="1" lang="en-GB" sz="1800" b="0" dirty="0" smtClean="0">
                <a:solidFill>
                  <a:srgbClr val="FF0000"/>
                </a:solidFill>
                <a:latin typeface="Arial" charset="0"/>
                <a:cs typeface="MS PGothic" charset="0"/>
              </a:rPr>
              <a:t>, central</a:t>
            </a:r>
            <a:br>
              <a:rPr kumimoji="1" lang="en-GB" sz="1800" b="0" dirty="0" smtClean="0">
                <a:solidFill>
                  <a:srgbClr val="FF0000"/>
                </a:solidFill>
                <a:latin typeface="Arial" charset="0"/>
                <a:cs typeface="MS PGothic" charset="0"/>
              </a:rPr>
            </a:br>
            <a:r>
              <a:rPr kumimoji="1" lang="en-GB" sz="1800" b="0" dirty="0" smtClean="0">
                <a:solidFill>
                  <a:srgbClr val="FF0000"/>
                </a:solidFill>
                <a:latin typeface="Arial" charset="0"/>
                <a:cs typeface="MS PGothic" charset="0"/>
              </a:rPr>
              <a:t>     heating by </a:t>
            </a:r>
            <a:r>
              <a:rPr kumimoji="1" lang="en-GB" sz="1800" b="0" dirty="0" smtClean="0">
                <a:solidFill>
                  <a:srgbClr val="FF0000"/>
                </a:solidFill>
                <a:latin typeface="Symbol" charset="2"/>
                <a:cs typeface="Symbol" charset="2"/>
              </a:rPr>
              <a:t>a</a:t>
            </a:r>
            <a:r>
              <a:rPr kumimoji="1" lang="en-GB" sz="1800" b="0" dirty="0" smtClean="0">
                <a:solidFill>
                  <a:srgbClr val="FF0000"/>
                </a:solidFill>
                <a:latin typeface="Arial" charset="0"/>
                <a:cs typeface="MS PGothic" charset="0"/>
              </a:rPr>
              <a:t>-particles)</a:t>
            </a:r>
            <a:endParaRPr kumimoji="1" lang="en-GB" sz="1800" b="0" dirty="0">
              <a:solidFill>
                <a:srgbClr val="FF0000"/>
              </a:solidFill>
              <a:latin typeface="Arial" charset="0"/>
              <a:cs typeface="MS PGothic" charset="0"/>
            </a:endParaRPr>
          </a:p>
          <a:p>
            <a:pPr lvl="2" algn="just" eaLnBrk="1" hangingPunct="1">
              <a:lnSpc>
                <a:spcPct val="90000"/>
              </a:lnSpc>
              <a:spcBef>
                <a:spcPts val="500"/>
              </a:spcBef>
              <a:buFontTx/>
              <a:buChar char="•"/>
            </a:pPr>
            <a:endParaRPr kumimoji="1" lang="en-GB" sz="1600" dirty="0">
              <a:solidFill>
                <a:srgbClr val="333399"/>
              </a:solidFill>
              <a:latin typeface="Arial" charset="0"/>
              <a:cs typeface="MS PGothic" charset="0"/>
            </a:endParaRPr>
          </a:p>
        </p:txBody>
      </p:sp>
      <p:pic>
        <p:nvPicPr>
          <p:cNvPr id="4" name="Picture 3"/>
          <p:cNvPicPr/>
          <p:nvPr/>
        </p:nvPicPr>
        <p:blipFill>
          <a:blip r:embed="rId3"/>
          <a:srcRect/>
          <a:stretch>
            <a:fillRect/>
          </a:stretch>
        </p:blipFill>
        <p:spPr bwMode="auto">
          <a:xfrm>
            <a:off x="1259632" y="908720"/>
            <a:ext cx="5976664" cy="2136237"/>
          </a:xfrm>
          <a:prstGeom prst="rect">
            <a:avLst/>
          </a:prstGeom>
          <a:noFill/>
          <a:ln>
            <a:noFill/>
          </a:ln>
          <a:extLst/>
        </p:spPr>
      </p:pic>
      <p:sp>
        <p:nvSpPr>
          <p:cNvPr id="5" name="TextBox 4"/>
          <p:cNvSpPr txBox="1"/>
          <p:nvPr/>
        </p:nvSpPr>
        <p:spPr>
          <a:xfrm>
            <a:off x="0" y="517691"/>
            <a:ext cx="2016224" cy="369332"/>
          </a:xfrm>
          <a:prstGeom prst="rect">
            <a:avLst/>
          </a:prstGeom>
          <a:noFill/>
        </p:spPr>
        <p:txBody>
          <a:bodyPr wrap="square" rtlCol="0">
            <a:spAutoFit/>
          </a:bodyPr>
          <a:lstStyle/>
          <a:p>
            <a:pPr algn="ctr"/>
            <a:r>
              <a:rPr lang="en-US" sz="1800" b="0" dirty="0" smtClean="0">
                <a:solidFill>
                  <a:srgbClr val="FF0000"/>
                </a:solidFill>
                <a:latin typeface="Arial"/>
                <a:cs typeface="Arial"/>
              </a:rPr>
              <a:t>‘Martin’ scaling</a:t>
            </a:r>
            <a:endParaRPr lang="en-US" sz="1800" b="0" dirty="0">
              <a:solidFill>
                <a:srgbClr val="FF0000"/>
              </a:solidFill>
              <a:latin typeface="Arial"/>
              <a:cs typeface="Arial"/>
            </a:endParaRPr>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756925"/>
            <a:ext cx="3528392" cy="3552395"/>
          </a:xfrm>
          <a:prstGeom prst="rect">
            <a:avLst/>
          </a:prstGeom>
          <a:noFill/>
          <a:ln>
            <a:noFill/>
          </a:ln>
        </p:spPr>
      </p:pic>
    </p:spTree>
    <p:extLst>
      <p:ext uri="{BB962C8B-B14F-4D97-AF65-F5344CB8AC3E}">
        <p14:creationId xmlns:p14="http://schemas.microsoft.com/office/powerpoint/2010/main" val="62048608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0" y="-9444"/>
            <a:ext cx="91440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smtClean="0">
                <a:solidFill>
                  <a:srgbClr val="333399"/>
                </a:solidFill>
                <a:latin typeface="Arial" charset="0"/>
              </a:rPr>
              <a:t>4. FPO – D Hybrid/Advanced Scenarios</a:t>
            </a:r>
            <a:endParaRPr lang="en-US" sz="3200" b="1" dirty="0">
              <a:solidFill>
                <a:srgbClr val="000090"/>
              </a:solidFill>
              <a:latin typeface="Arial" charset="0"/>
            </a:endParaRPr>
          </a:p>
        </p:txBody>
      </p:sp>
      <p:sp>
        <p:nvSpPr>
          <p:cNvPr id="33794" name="Rectangle 3"/>
          <p:cNvSpPr txBox="1">
            <a:spLocks noChangeArrowheads="1"/>
          </p:cNvSpPr>
          <p:nvPr/>
        </p:nvSpPr>
        <p:spPr bwMode="auto">
          <a:xfrm>
            <a:off x="215900" y="740834"/>
            <a:ext cx="8713788" cy="55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ct val="50000"/>
              </a:spcBef>
              <a:buFont typeface="Times" charset="0"/>
              <a:buChar char="•"/>
            </a:pPr>
            <a:r>
              <a:rPr kumimoji="1" lang="en-GB" sz="2000" b="1" dirty="0" smtClean="0">
                <a:solidFill>
                  <a:srgbClr val="333399"/>
                </a:solidFill>
                <a:latin typeface="Arial" charset="0"/>
                <a:cs typeface="MS PGothic" charset="0"/>
              </a:rPr>
              <a:t>Hybrid and advanced scenarios would be explored in deuterium with q</a:t>
            </a:r>
            <a:r>
              <a:rPr kumimoji="1" lang="en-GB" sz="2000" b="1" baseline="-25000" dirty="0" smtClean="0">
                <a:solidFill>
                  <a:srgbClr val="333399"/>
                </a:solidFill>
                <a:latin typeface="Arial" charset="0"/>
                <a:cs typeface="MS PGothic" charset="0"/>
              </a:rPr>
              <a:t>95</a:t>
            </a:r>
            <a:r>
              <a:rPr kumimoji="1" lang="en-GB" sz="2000" b="1" dirty="0" smtClean="0">
                <a:solidFill>
                  <a:srgbClr val="333399"/>
                </a:solidFill>
                <a:latin typeface="Arial" charset="0"/>
                <a:cs typeface="MS PGothic" charset="0"/>
              </a:rPr>
              <a:t> ≥ 4:</a:t>
            </a:r>
            <a:endParaRPr kumimoji="1" lang="en-GB" sz="2000" dirty="0">
              <a:solidFill>
                <a:srgbClr val="333399"/>
              </a:solidFill>
              <a:latin typeface="Arial" charset="0"/>
              <a:cs typeface="MS PGothic" charset="0"/>
            </a:endParaRPr>
          </a:p>
          <a:p>
            <a:pPr lvl="1" algn="just" eaLnBrk="1" hangingPunct="1">
              <a:lnSpc>
                <a:spcPct val="90000"/>
              </a:lnSpc>
              <a:spcBef>
                <a:spcPts val="1500"/>
              </a:spcBef>
              <a:buFontTx/>
              <a:buChar char="–"/>
            </a:pPr>
            <a:r>
              <a:rPr kumimoji="1" lang="en-GB" sz="1800" b="0" dirty="0" smtClean="0">
                <a:solidFill>
                  <a:srgbClr val="0000FF"/>
                </a:solidFill>
                <a:latin typeface="Arial" charset="0"/>
                <a:cs typeface="MS PGothic" charset="0"/>
              </a:rPr>
              <a:t>commissioning of auxiliary systems to support development of long-pulse operation</a:t>
            </a:r>
          </a:p>
          <a:p>
            <a:pPr lvl="1" algn="just" eaLnBrk="1" hangingPunct="1">
              <a:lnSpc>
                <a:spcPct val="90000"/>
              </a:lnSpc>
              <a:spcBef>
                <a:spcPts val="1500"/>
              </a:spcBef>
              <a:buFontTx/>
              <a:buChar char="–"/>
            </a:pPr>
            <a:r>
              <a:rPr kumimoji="1" lang="en-GB" sz="1800" b="0" dirty="0" smtClean="0">
                <a:solidFill>
                  <a:srgbClr val="0000FF"/>
                </a:solidFill>
                <a:latin typeface="Arial" charset="0"/>
                <a:cs typeface="MS PGothic" charset="0"/>
              </a:rPr>
              <a:t>development of integrated hybrid scenario at q</a:t>
            </a:r>
            <a:r>
              <a:rPr kumimoji="1" lang="en-GB" sz="1800" b="0" baseline="-25000" dirty="0" smtClean="0">
                <a:solidFill>
                  <a:srgbClr val="0000FF"/>
                </a:solidFill>
                <a:latin typeface="Arial" charset="0"/>
                <a:cs typeface="MS PGothic" charset="0"/>
              </a:rPr>
              <a:t>95</a:t>
            </a:r>
            <a:r>
              <a:rPr kumimoji="1" lang="en-GB" sz="1800" b="0" dirty="0" smtClean="0">
                <a:solidFill>
                  <a:srgbClr val="0000FF"/>
                </a:solidFill>
                <a:latin typeface="Arial" charset="0"/>
                <a:cs typeface="MS PGothic" charset="0"/>
              </a:rPr>
              <a:t> = 4 in D with H</a:t>
            </a:r>
            <a:r>
              <a:rPr kumimoji="1" lang="en-GB" sz="1800" b="0" baseline="-25000" dirty="0" smtClean="0">
                <a:solidFill>
                  <a:srgbClr val="0000FF"/>
                </a:solidFill>
                <a:latin typeface="Arial" charset="0"/>
                <a:cs typeface="MS PGothic" charset="0"/>
              </a:rPr>
              <a:t>98</a:t>
            </a:r>
            <a:r>
              <a:rPr kumimoji="1" lang="en-GB" sz="1800" b="0" dirty="0" smtClean="0">
                <a:solidFill>
                  <a:srgbClr val="0000FF"/>
                </a:solidFill>
                <a:latin typeface="Arial" charset="0"/>
                <a:cs typeface="MS PGothic" charset="0"/>
              </a:rPr>
              <a:t> ≥ 1</a:t>
            </a:r>
          </a:p>
          <a:p>
            <a:pPr lvl="1" algn="just" eaLnBrk="1" hangingPunct="1">
              <a:lnSpc>
                <a:spcPct val="90000"/>
              </a:lnSpc>
              <a:spcBef>
                <a:spcPts val="1500"/>
              </a:spcBef>
              <a:buFontTx/>
              <a:buChar char="–"/>
            </a:pPr>
            <a:r>
              <a:rPr kumimoji="1" lang="en-GB" sz="1800" b="0" dirty="0" smtClean="0">
                <a:solidFill>
                  <a:srgbClr val="0000FF"/>
                </a:solidFill>
                <a:latin typeface="Arial" charset="0"/>
                <a:cs typeface="MS PGothic" charset="0"/>
              </a:rPr>
              <a:t>optimization of high non-inductive fraction discharges in D with q</a:t>
            </a:r>
            <a:r>
              <a:rPr kumimoji="1" lang="en-GB" sz="1800" b="0" baseline="-25000" dirty="0" smtClean="0">
                <a:solidFill>
                  <a:srgbClr val="0000FF"/>
                </a:solidFill>
                <a:latin typeface="Arial" charset="0"/>
                <a:cs typeface="MS PGothic" charset="0"/>
              </a:rPr>
              <a:t>95</a:t>
            </a:r>
            <a:r>
              <a:rPr kumimoji="1" lang="en-GB" sz="1800" b="0" dirty="0" smtClean="0">
                <a:solidFill>
                  <a:srgbClr val="0000FF"/>
                </a:solidFill>
                <a:latin typeface="Arial" charset="0"/>
                <a:cs typeface="MS PGothic" charset="0"/>
              </a:rPr>
              <a:t> ~ 4 - 5</a:t>
            </a:r>
          </a:p>
          <a:p>
            <a:pPr lvl="1" algn="just" eaLnBrk="1" hangingPunct="1">
              <a:lnSpc>
                <a:spcPct val="90000"/>
              </a:lnSpc>
              <a:spcBef>
                <a:spcPts val="1500"/>
              </a:spcBef>
              <a:buFontTx/>
              <a:buChar char="–"/>
            </a:pPr>
            <a:r>
              <a:rPr kumimoji="1" lang="en-GB" sz="1800" b="0" dirty="0" smtClean="0">
                <a:solidFill>
                  <a:srgbClr val="0000FF"/>
                </a:solidFill>
                <a:latin typeface="Arial" charset="0"/>
                <a:cs typeface="MS PGothic" charset="0"/>
              </a:rPr>
              <a:t>studies of current drive efficiency in D over range in q</a:t>
            </a:r>
            <a:r>
              <a:rPr kumimoji="1" lang="en-GB" sz="1800" b="0" baseline="-25000" dirty="0" smtClean="0">
                <a:solidFill>
                  <a:srgbClr val="0000FF"/>
                </a:solidFill>
                <a:latin typeface="Arial" charset="0"/>
                <a:cs typeface="MS PGothic" charset="0"/>
              </a:rPr>
              <a:t>95</a:t>
            </a:r>
            <a:r>
              <a:rPr kumimoji="1" lang="en-GB" sz="1800" b="0" dirty="0" smtClean="0">
                <a:solidFill>
                  <a:srgbClr val="0000FF"/>
                </a:solidFill>
                <a:latin typeface="Arial" charset="0"/>
                <a:cs typeface="MS PGothic" charset="0"/>
              </a:rPr>
              <a:t> and </a:t>
            </a:r>
            <a:r>
              <a:rPr kumimoji="1" lang="en-GB" sz="1800" b="0" dirty="0" err="1" smtClean="0">
                <a:solidFill>
                  <a:srgbClr val="0000FF"/>
                </a:solidFill>
                <a:latin typeface="Arial" charset="0"/>
                <a:cs typeface="MS PGothic" charset="0"/>
              </a:rPr>
              <a:t>B</a:t>
            </a:r>
            <a:r>
              <a:rPr kumimoji="1" lang="en-GB" sz="1800" b="0" baseline="-25000" dirty="0" err="1" smtClean="0">
                <a:solidFill>
                  <a:srgbClr val="0000FF"/>
                </a:solidFill>
                <a:latin typeface="Arial" charset="0"/>
                <a:cs typeface="MS PGothic" charset="0"/>
              </a:rPr>
              <a:t>t</a:t>
            </a:r>
            <a:endParaRPr kumimoji="1" lang="en-GB" sz="1800" b="0" baseline="-25000" dirty="0" smtClean="0">
              <a:solidFill>
                <a:srgbClr val="0000FF"/>
              </a:solidFill>
              <a:latin typeface="Arial" charset="0"/>
              <a:cs typeface="MS PGothic" charset="0"/>
            </a:endParaRPr>
          </a:p>
          <a:p>
            <a:pPr lvl="1" algn="just" eaLnBrk="1" hangingPunct="1">
              <a:lnSpc>
                <a:spcPct val="90000"/>
              </a:lnSpc>
              <a:spcBef>
                <a:spcPts val="1500"/>
              </a:spcBef>
              <a:buFontTx/>
              <a:buChar char="–"/>
            </a:pPr>
            <a:r>
              <a:rPr kumimoji="1" lang="en-GB" sz="1800" b="0" dirty="0">
                <a:solidFill>
                  <a:srgbClr val="0000FF"/>
                </a:solidFill>
                <a:latin typeface="Arial" charset="0"/>
                <a:cs typeface="MS PGothic" charset="0"/>
              </a:rPr>
              <a:t>development/ assessment of </a:t>
            </a:r>
            <a:r>
              <a:rPr kumimoji="1" lang="en-GB" sz="1800" b="0" dirty="0">
                <a:solidFill>
                  <a:srgbClr val="0000FF"/>
                </a:solidFill>
                <a:latin typeface="Symbol" charset="2"/>
                <a:cs typeface="Symbol" charset="2"/>
              </a:rPr>
              <a:t>b</a:t>
            </a:r>
            <a:r>
              <a:rPr kumimoji="1" lang="en-GB" sz="1800" b="0" dirty="0">
                <a:solidFill>
                  <a:srgbClr val="0000FF"/>
                </a:solidFill>
                <a:latin typeface="Arial" charset="0"/>
                <a:cs typeface="MS PGothic" charset="0"/>
              </a:rPr>
              <a:t>/ j(r)/ p(r) control for performance optimization</a:t>
            </a:r>
          </a:p>
          <a:p>
            <a:pPr lvl="1" algn="just" eaLnBrk="1" hangingPunct="1">
              <a:lnSpc>
                <a:spcPct val="90000"/>
              </a:lnSpc>
              <a:spcBef>
                <a:spcPts val="1500"/>
              </a:spcBef>
              <a:buFontTx/>
              <a:buChar char="–"/>
            </a:pPr>
            <a:r>
              <a:rPr kumimoji="1" lang="en-GB" sz="1800" b="0" dirty="0" smtClean="0">
                <a:solidFill>
                  <a:srgbClr val="0000FF"/>
                </a:solidFill>
                <a:latin typeface="Arial" charset="0"/>
                <a:cs typeface="MS PGothic" charset="0"/>
              </a:rPr>
              <a:t>analysis of MHD stability and feedback control (upgrade requirements?)</a:t>
            </a:r>
          </a:p>
          <a:p>
            <a:pPr lvl="1" algn="just" eaLnBrk="1" hangingPunct="1">
              <a:lnSpc>
                <a:spcPct val="90000"/>
              </a:lnSpc>
              <a:spcBef>
                <a:spcPts val="1500"/>
              </a:spcBef>
              <a:buFontTx/>
              <a:buChar char="–"/>
            </a:pPr>
            <a:r>
              <a:rPr kumimoji="1" lang="en-GB" sz="1800" b="0" dirty="0" smtClean="0">
                <a:solidFill>
                  <a:srgbClr val="0000FF"/>
                </a:solidFill>
                <a:latin typeface="Arial" charset="0"/>
                <a:cs typeface="MS PGothic" charset="0"/>
              </a:rPr>
              <a:t>assessment of isotope effects on development of hybrid/non-inductive scenarios (H/He/D) and projection to DT operation</a:t>
            </a:r>
            <a:endParaRPr kumimoji="1" lang="en-GB" sz="1800" b="0" dirty="0">
              <a:solidFill>
                <a:srgbClr val="0000FF"/>
              </a:solidFill>
              <a:latin typeface="Arial" charset="0"/>
              <a:cs typeface="MS PGothic" charset="0"/>
            </a:endParaRPr>
          </a:p>
          <a:p>
            <a:pPr lvl="2" algn="just" eaLnBrk="1" hangingPunct="1">
              <a:lnSpc>
                <a:spcPct val="90000"/>
              </a:lnSpc>
              <a:spcBef>
                <a:spcPts val="500"/>
              </a:spcBef>
              <a:buFontTx/>
              <a:buChar char="•"/>
            </a:pPr>
            <a:endParaRPr kumimoji="1" lang="en-GB" sz="1600" dirty="0">
              <a:solidFill>
                <a:srgbClr val="333399"/>
              </a:solidFill>
              <a:latin typeface="Arial" charset="0"/>
              <a:cs typeface="MS PGothic" charset="0"/>
            </a:endParaRPr>
          </a:p>
        </p:txBody>
      </p:sp>
    </p:spTree>
    <p:extLst>
      <p:ext uri="{BB962C8B-B14F-4D97-AF65-F5344CB8AC3E}">
        <p14:creationId xmlns:p14="http://schemas.microsoft.com/office/powerpoint/2010/main" val="19209195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28600" y="-19213"/>
            <a:ext cx="86868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smtClean="0">
                <a:solidFill>
                  <a:srgbClr val="333399"/>
                </a:solidFill>
                <a:latin typeface="Arial" charset="0"/>
              </a:rPr>
              <a:t>4. FPO – DT </a:t>
            </a:r>
            <a:r>
              <a:rPr lang="en-GB" sz="3200" b="1" dirty="0">
                <a:solidFill>
                  <a:srgbClr val="333399"/>
                </a:solidFill>
                <a:latin typeface="Arial" charset="0"/>
              </a:rPr>
              <a:t>I</a:t>
            </a:r>
            <a:r>
              <a:rPr lang="en-GB" sz="3200" b="1" dirty="0" smtClean="0">
                <a:solidFill>
                  <a:srgbClr val="333399"/>
                </a:solidFill>
                <a:latin typeface="Arial" charset="0"/>
              </a:rPr>
              <a:t>nductive </a:t>
            </a:r>
            <a:r>
              <a:rPr lang="en-GB" sz="3200" b="1" dirty="0">
                <a:solidFill>
                  <a:srgbClr val="333399"/>
                </a:solidFill>
                <a:latin typeface="Arial" charset="0"/>
              </a:rPr>
              <a:t>P</a:t>
            </a:r>
            <a:r>
              <a:rPr lang="en-GB" sz="3200" b="1" dirty="0" smtClean="0">
                <a:solidFill>
                  <a:srgbClr val="333399"/>
                </a:solidFill>
                <a:latin typeface="Arial" charset="0"/>
              </a:rPr>
              <a:t>lasmas</a:t>
            </a:r>
            <a:endParaRPr lang="en-US" sz="3200" b="1" dirty="0">
              <a:solidFill>
                <a:srgbClr val="000090"/>
              </a:solidFill>
              <a:latin typeface="Arial" charset="0"/>
            </a:endParaRPr>
          </a:p>
        </p:txBody>
      </p:sp>
      <p:sp>
        <p:nvSpPr>
          <p:cNvPr id="33794" name="Rectangle 3"/>
          <p:cNvSpPr txBox="1">
            <a:spLocks noChangeArrowheads="1"/>
          </p:cNvSpPr>
          <p:nvPr/>
        </p:nvSpPr>
        <p:spPr bwMode="auto">
          <a:xfrm>
            <a:off x="215900" y="740834"/>
            <a:ext cx="8713788" cy="55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ct val="50000"/>
              </a:spcBef>
              <a:buFont typeface="Times" charset="0"/>
              <a:buChar char="•"/>
            </a:pPr>
            <a:r>
              <a:rPr kumimoji="1" lang="en-GB" sz="2000" b="1" dirty="0" smtClean="0">
                <a:solidFill>
                  <a:srgbClr val="333399"/>
                </a:solidFill>
                <a:latin typeface="Arial" charset="0"/>
                <a:cs typeface="MS PGothic" charset="0"/>
              </a:rPr>
              <a:t>Development of fusion power production in DT inductive scenarios:</a:t>
            </a:r>
            <a:endParaRPr kumimoji="1" lang="en-GB" sz="2000" dirty="0">
              <a:solidFill>
                <a:srgbClr val="333399"/>
              </a:solidFill>
              <a:latin typeface="Arial" charset="0"/>
              <a:cs typeface="MS PGothic" charset="0"/>
            </a:endParaRPr>
          </a:p>
          <a:p>
            <a:pPr marL="541338" lvl="1" algn="just" eaLnBrk="1" hangingPunct="1">
              <a:lnSpc>
                <a:spcPct val="90000"/>
              </a:lnSpc>
              <a:spcBef>
                <a:spcPts val="1000"/>
              </a:spcBef>
              <a:buFontTx/>
              <a:buChar char="–"/>
            </a:pPr>
            <a:r>
              <a:rPr kumimoji="1" lang="en-GB" sz="2000" dirty="0" smtClean="0">
                <a:solidFill>
                  <a:srgbClr val="0000FF"/>
                </a:solidFill>
                <a:latin typeface="Arial" charset="0"/>
                <a:cs typeface="MS PGothic" charset="0"/>
              </a:rPr>
              <a:t>development of integrated DT H-mode operation at</a:t>
            </a:r>
            <a:br>
              <a:rPr kumimoji="1" lang="en-GB" sz="2000" dirty="0" smtClean="0">
                <a:solidFill>
                  <a:srgbClr val="0000FF"/>
                </a:solidFill>
                <a:latin typeface="Arial" charset="0"/>
                <a:cs typeface="MS PGothic" charset="0"/>
              </a:rPr>
            </a:br>
            <a:r>
              <a:rPr kumimoji="1" lang="en-GB" sz="2000" dirty="0" smtClean="0">
                <a:solidFill>
                  <a:srgbClr val="0000FF"/>
                </a:solidFill>
                <a:latin typeface="Arial" charset="0"/>
                <a:cs typeface="MS PGothic" charset="0"/>
              </a:rPr>
              <a:t>7.5 </a:t>
            </a:r>
            <a:r>
              <a:rPr kumimoji="1" lang="en-GB" sz="2000" dirty="0">
                <a:solidFill>
                  <a:srgbClr val="0000FF"/>
                </a:solidFill>
                <a:latin typeface="Arial" charset="0"/>
                <a:cs typeface="MS PGothic" charset="0"/>
              </a:rPr>
              <a:t>MA/ 2.65 T</a:t>
            </a:r>
            <a:r>
              <a:rPr kumimoji="1" lang="en-GB" sz="2000" dirty="0" smtClean="0">
                <a:solidFill>
                  <a:srgbClr val="0000FF"/>
                </a:solidFill>
                <a:latin typeface="Arial" charset="0"/>
                <a:cs typeface="MS PGothic" charset="0"/>
              </a:rPr>
              <a:t>:</a:t>
            </a:r>
            <a:endParaRPr kumimoji="1" lang="en-GB" sz="2000" dirty="0">
              <a:solidFill>
                <a:srgbClr val="0000FF"/>
              </a:solidFill>
              <a:latin typeface="Arial" charset="0"/>
              <a:cs typeface="MS PGothic" charset="0"/>
            </a:endParaRPr>
          </a:p>
          <a:p>
            <a:pPr marL="809625" lvl="2" algn="just" defTabSz="987425" eaLnBrk="1" hangingPunct="1">
              <a:lnSpc>
                <a:spcPct val="90000"/>
              </a:lnSpc>
              <a:spcBef>
                <a:spcPts val="500"/>
              </a:spcBef>
              <a:buFontTx/>
              <a:buChar char="•"/>
            </a:pPr>
            <a:r>
              <a:rPr kumimoji="1" lang="en-GB" sz="1800" b="0" dirty="0" smtClean="0">
                <a:latin typeface="Arial" charset="0"/>
                <a:cs typeface="MS PGothic" charset="0"/>
              </a:rPr>
              <a:t>development of D H-mode operation with increasing T concentration (10% to &gt;50%)</a:t>
            </a:r>
            <a:endParaRPr kumimoji="1" lang="en-GB" sz="1800" b="0" dirty="0">
              <a:latin typeface="Arial" charset="0"/>
              <a:cs typeface="MS PGothic" charset="0"/>
            </a:endParaRPr>
          </a:p>
          <a:p>
            <a:pPr marL="809625" lvl="2" algn="just" defTabSz="987425" eaLnBrk="1" hangingPunct="1">
              <a:lnSpc>
                <a:spcPct val="90000"/>
              </a:lnSpc>
              <a:spcBef>
                <a:spcPts val="500"/>
              </a:spcBef>
              <a:buFontTx/>
              <a:buChar char="•"/>
            </a:pPr>
            <a:r>
              <a:rPr kumimoji="1" lang="en-GB" sz="1800" b="0" dirty="0" smtClean="0">
                <a:latin typeface="Arial" charset="0"/>
                <a:cs typeface="MS PGothic" charset="0"/>
              </a:rPr>
              <a:t>characterization of changing H-mode behaviour as T concentration increased</a:t>
            </a:r>
            <a:endParaRPr kumimoji="1" lang="en-GB" sz="1800" b="0" dirty="0">
              <a:latin typeface="Arial" charset="0"/>
              <a:cs typeface="MS PGothic" charset="0"/>
            </a:endParaRPr>
          </a:p>
          <a:p>
            <a:pPr marL="809625" lvl="2" algn="just" defTabSz="987425" eaLnBrk="1" hangingPunct="1">
              <a:lnSpc>
                <a:spcPct val="90000"/>
              </a:lnSpc>
              <a:spcBef>
                <a:spcPts val="500"/>
              </a:spcBef>
              <a:buFontTx/>
              <a:buChar char="•"/>
            </a:pPr>
            <a:r>
              <a:rPr kumimoji="1" lang="en-GB" sz="1800" b="0" dirty="0">
                <a:latin typeface="Arial" charset="0"/>
                <a:cs typeface="MS PGothic" charset="0"/>
              </a:rPr>
              <a:t>extension of H-mode operation towards </a:t>
            </a:r>
            <a:r>
              <a:rPr kumimoji="1" lang="en-GB" sz="1800" b="0" dirty="0" smtClean="0">
                <a:latin typeface="Arial" charset="0"/>
                <a:cs typeface="MS PGothic" charset="0"/>
              </a:rPr>
              <a:t>high power and longer pulses (at least several tens of seconds)</a:t>
            </a:r>
            <a:endParaRPr kumimoji="1" lang="en-GB" sz="1800" b="0" dirty="0">
              <a:latin typeface="Arial" charset="0"/>
              <a:cs typeface="MS PGothic" charset="0"/>
            </a:endParaRPr>
          </a:p>
          <a:p>
            <a:pPr marL="809625" lvl="2" algn="just" defTabSz="987425" eaLnBrk="1" hangingPunct="1">
              <a:lnSpc>
                <a:spcPct val="90000"/>
              </a:lnSpc>
              <a:spcBef>
                <a:spcPts val="500"/>
              </a:spcBef>
              <a:buFontTx/>
              <a:buChar char="•"/>
            </a:pPr>
            <a:r>
              <a:rPr kumimoji="1" lang="en-GB" sz="1800" b="0" dirty="0" smtClean="0">
                <a:latin typeface="Arial" charset="0"/>
                <a:cs typeface="MS PGothic" charset="0"/>
              </a:rPr>
              <a:t>adaptation of control functions to fusion power operation</a:t>
            </a:r>
            <a:endParaRPr kumimoji="1" lang="en-GB" sz="1800" b="0" dirty="0">
              <a:latin typeface="Arial" charset="0"/>
              <a:cs typeface="MS PGothic" charset="0"/>
            </a:endParaRPr>
          </a:p>
          <a:p>
            <a:pPr marL="541338" lvl="1" algn="just" eaLnBrk="1" hangingPunct="1">
              <a:lnSpc>
                <a:spcPct val="90000"/>
              </a:lnSpc>
              <a:spcBef>
                <a:spcPts val="1000"/>
              </a:spcBef>
              <a:buFontTx/>
              <a:buChar char="–"/>
            </a:pPr>
            <a:r>
              <a:rPr kumimoji="1" lang="en-GB" sz="2000" dirty="0">
                <a:solidFill>
                  <a:srgbClr val="0000FF"/>
                </a:solidFill>
                <a:latin typeface="Arial" charset="0"/>
                <a:cs typeface="MS PGothic" charset="0"/>
              </a:rPr>
              <a:t>development of fusion power production in DT:</a:t>
            </a:r>
          </a:p>
          <a:p>
            <a:pPr marL="811213" lvl="2" indent="-179388" algn="just" defTabSz="987425" eaLnBrk="1" hangingPunct="1">
              <a:lnSpc>
                <a:spcPct val="90000"/>
              </a:lnSpc>
              <a:spcBef>
                <a:spcPts val="500"/>
              </a:spcBef>
              <a:buFontTx/>
              <a:buChar char="•"/>
            </a:pPr>
            <a:r>
              <a:rPr kumimoji="1" lang="en-GB" sz="1800" b="0" dirty="0" smtClean="0">
                <a:latin typeface="Arial" charset="0"/>
                <a:cs typeface="MS PGothic" charset="0"/>
              </a:rPr>
              <a:t>development towards 15 MA/5.3 T DT H-mode operation, varying fuel mix to manage fusion power production and control issues</a:t>
            </a:r>
            <a:endParaRPr kumimoji="1" lang="en-GB" sz="1800" b="0" dirty="0">
              <a:latin typeface="Arial" charset="0"/>
              <a:cs typeface="MS PGothic" charset="0"/>
            </a:endParaRPr>
          </a:p>
          <a:p>
            <a:pPr marL="811213" lvl="2" indent="-179388" algn="just" defTabSz="987425" eaLnBrk="1" hangingPunct="1">
              <a:lnSpc>
                <a:spcPct val="90000"/>
              </a:lnSpc>
              <a:spcBef>
                <a:spcPts val="500"/>
              </a:spcBef>
              <a:buFontTx/>
              <a:buChar char="•"/>
            </a:pPr>
            <a:r>
              <a:rPr kumimoji="1" lang="en-GB" sz="1800" b="0" dirty="0" smtClean="0">
                <a:latin typeface="Arial" charset="0"/>
                <a:cs typeface="MS PGothic" charset="0"/>
              </a:rPr>
              <a:t>confirmation </a:t>
            </a:r>
            <a:r>
              <a:rPr kumimoji="1" lang="en-GB" sz="1800" b="0" dirty="0">
                <a:latin typeface="Arial" charset="0"/>
                <a:cs typeface="MS PGothic" charset="0"/>
              </a:rPr>
              <a:t>of reliable operation of DMS as fusion power increased</a:t>
            </a:r>
          </a:p>
          <a:p>
            <a:pPr marL="811213" lvl="2" indent="-179388" algn="just" defTabSz="987425" eaLnBrk="1" hangingPunct="1">
              <a:lnSpc>
                <a:spcPct val="90000"/>
              </a:lnSpc>
              <a:spcBef>
                <a:spcPts val="500"/>
              </a:spcBef>
              <a:buFontTx/>
              <a:buChar char="•"/>
            </a:pPr>
            <a:r>
              <a:rPr kumimoji="1" lang="en-GB" sz="1800" b="0" dirty="0">
                <a:latin typeface="Arial" charset="0"/>
                <a:cs typeface="MS PGothic" charset="0"/>
              </a:rPr>
              <a:t>extension of plasma control capability in DT, </a:t>
            </a:r>
            <a:r>
              <a:rPr kumimoji="1" lang="en-GB" sz="1800" b="0" dirty="0" smtClean="0">
                <a:latin typeface="Arial" charset="0"/>
                <a:cs typeface="MS PGothic" charset="0"/>
              </a:rPr>
              <a:t>including heat exhaust and </a:t>
            </a:r>
            <a:r>
              <a:rPr kumimoji="1" lang="en-GB" sz="1800" b="0" dirty="0">
                <a:latin typeface="Arial" charset="0"/>
                <a:cs typeface="MS PGothic" charset="0"/>
              </a:rPr>
              <a:t>fusion burn control</a:t>
            </a:r>
          </a:p>
          <a:p>
            <a:pPr marL="811213" lvl="2" indent="-179388" algn="just" defTabSz="987425" eaLnBrk="1" hangingPunct="1">
              <a:lnSpc>
                <a:spcPct val="90000"/>
              </a:lnSpc>
              <a:spcBef>
                <a:spcPts val="500"/>
              </a:spcBef>
              <a:buFontTx/>
              <a:buChar char="•"/>
            </a:pPr>
            <a:r>
              <a:rPr kumimoji="1" lang="en-GB" sz="1800" b="0" dirty="0">
                <a:latin typeface="Arial" charset="0"/>
                <a:cs typeface="MS PGothic" charset="0"/>
              </a:rPr>
              <a:t>optimization of Q towards short-pulse </a:t>
            </a:r>
            <a:r>
              <a:rPr kumimoji="1" lang="en-GB" sz="1800" b="0" dirty="0" smtClean="0">
                <a:latin typeface="Arial" charset="0"/>
                <a:cs typeface="MS PGothic" charset="0"/>
              </a:rPr>
              <a:t>Q ~</a:t>
            </a:r>
            <a:r>
              <a:rPr kumimoji="1" lang="en-GB" sz="1800" b="0" dirty="0">
                <a:latin typeface="Arial" charset="0"/>
                <a:cs typeface="MS PGothic" charset="0"/>
              </a:rPr>
              <a:t> </a:t>
            </a:r>
            <a:r>
              <a:rPr kumimoji="1" lang="en-GB" sz="1800" b="0" dirty="0" smtClean="0">
                <a:latin typeface="Arial" charset="0"/>
                <a:cs typeface="MS PGothic" charset="0"/>
              </a:rPr>
              <a:t>10 operation at several hundred MW fusion power</a:t>
            </a:r>
            <a:endParaRPr kumimoji="1" lang="en-GB" sz="1800" b="0" dirty="0">
              <a:latin typeface="Arial" charset="0"/>
              <a:cs typeface="MS PGothic" charset="0"/>
            </a:endParaRPr>
          </a:p>
          <a:p>
            <a:pPr lvl="2" algn="just" eaLnBrk="1" hangingPunct="1">
              <a:lnSpc>
                <a:spcPct val="90000"/>
              </a:lnSpc>
              <a:spcBef>
                <a:spcPts val="500"/>
              </a:spcBef>
              <a:buFontTx/>
              <a:buChar char="•"/>
            </a:pPr>
            <a:endParaRPr kumimoji="1" lang="en-GB" sz="1600" dirty="0">
              <a:solidFill>
                <a:srgbClr val="333399"/>
              </a:solidFill>
              <a:latin typeface="Arial" charset="0"/>
              <a:cs typeface="MS PGothic" charset="0"/>
            </a:endParaRPr>
          </a:p>
          <a:p>
            <a:pPr lvl="2" algn="just" eaLnBrk="1" hangingPunct="1">
              <a:lnSpc>
                <a:spcPct val="90000"/>
              </a:lnSpc>
              <a:spcBef>
                <a:spcPts val="500"/>
              </a:spcBef>
              <a:buFontTx/>
              <a:buChar char="•"/>
            </a:pPr>
            <a:endParaRPr kumimoji="1" lang="en-GB" sz="1600" dirty="0">
              <a:solidFill>
                <a:srgbClr val="333399"/>
              </a:solidFill>
              <a:latin typeface="Arial" charset="0"/>
              <a:cs typeface="MS PGothic" charset="0"/>
            </a:endParaRPr>
          </a:p>
        </p:txBody>
      </p:sp>
    </p:spTree>
    <p:extLst>
      <p:ext uri="{BB962C8B-B14F-4D97-AF65-F5344CB8AC3E}">
        <p14:creationId xmlns:p14="http://schemas.microsoft.com/office/powerpoint/2010/main" val="36261319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28600" y="-39076"/>
            <a:ext cx="86868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smtClean="0">
                <a:solidFill>
                  <a:srgbClr val="333399"/>
                </a:solidFill>
                <a:latin typeface="Arial" charset="0"/>
              </a:rPr>
              <a:t>4. FPO – DT </a:t>
            </a:r>
            <a:r>
              <a:rPr lang="en-GB" sz="3200" b="1" dirty="0">
                <a:solidFill>
                  <a:srgbClr val="333399"/>
                </a:solidFill>
                <a:latin typeface="Arial" charset="0"/>
              </a:rPr>
              <a:t>L</a:t>
            </a:r>
            <a:r>
              <a:rPr lang="en-GB" sz="3200" b="1" dirty="0" smtClean="0">
                <a:solidFill>
                  <a:srgbClr val="333399"/>
                </a:solidFill>
                <a:latin typeface="Arial" charset="0"/>
              </a:rPr>
              <a:t>ong-Pulse </a:t>
            </a:r>
            <a:r>
              <a:rPr lang="en-GB" sz="3200" b="1" dirty="0">
                <a:solidFill>
                  <a:srgbClr val="333399"/>
                </a:solidFill>
                <a:latin typeface="Arial" charset="0"/>
              </a:rPr>
              <a:t>P</a:t>
            </a:r>
            <a:r>
              <a:rPr lang="en-GB" sz="3200" b="1" dirty="0" smtClean="0">
                <a:solidFill>
                  <a:srgbClr val="333399"/>
                </a:solidFill>
                <a:latin typeface="Arial" charset="0"/>
              </a:rPr>
              <a:t>lasmas</a:t>
            </a:r>
            <a:endParaRPr lang="en-US" sz="3200" b="1" dirty="0">
              <a:solidFill>
                <a:srgbClr val="000090"/>
              </a:solidFill>
              <a:latin typeface="Arial" charset="0"/>
            </a:endParaRPr>
          </a:p>
        </p:txBody>
      </p:sp>
      <p:sp>
        <p:nvSpPr>
          <p:cNvPr id="33794" name="Rectangle 3"/>
          <p:cNvSpPr txBox="1">
            <a:spLocks noChangeArrowheads="1"/>
          </p:cNvSpPr>
          <p:nvPr/>
        </p:nvSpPr>
        <p:spPr bwMode="auto">
          <a:xfrm>
            <a:off x="215900" y="740834"/>
            <a:ext cx="8713788" cy="55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ct val="50000"/>
              </a:spcBef>
              <a:buFont typeface="Times" charset="0"/>
              <a:buChar char="•"/>
            </a:pPr>
            <a:r>
              <a:rPr kumimoji="1" lang="en-GB" sz="2000" b="1" dirty="0" smtClean="0">
                <a:solidFill>
                  <a:srgbClr val="333399"/>
                </a:solidFill>
                <a:latin typeface="Arial" charset="0"/>
                <a:cs typeface="MS PGothic" charset="0"/>
              </a:rPr>
              <a:t>Programme towards long-pulse burning plasma studies developed:</a:t>
            </a:r>
            <a:endParaRPr kumimoji="1" lang="en-GB" sz="2000" dirty="0">
              <a:solidFill>
                <a:srgbClr val="333399"/>
              </a:solidFill>
              <a:latin typeface="Arial" charset="0"/>
              <a:cs typeface="MS PGothic" charset="0"/>
            </a:endParaRPr>
          </a:p>
          <a:p>
            <a:pPr marL="541338" lvl="1" algn="just" eaLnBrk="1" hangingPunct="1">
              <a:lnSpc>
                <a:spcPct val="90000"/>
              </a:lnSpc>
              <a:spcBef>
                <a:spcPts val="1000"/>
              </a:spcBef>
              <a:buFontTx/>
              <a:buChar char="–"/>
            </a:pPr>
            <a:r>
              <a:rPr kumimoji="1" lang="en-GB" sz="2000" dirty="0" smtClean="0">
                <a:solidFill>
                  <a:srgbClr val="0000FF"/>
                </a:solidFill>
                <a:latin typeface="Arial"/>
                <a:cs typeface="Arial"/>
              </a:rPr>
              <a:t>15 MA/5.3 T, Q=10 inductive scenario for 300 – 500 s:</a:t>
            </a:r>
            <a:endParaRPr kumimoji="1" lang="en-GB" sz="2000" dirty="0">
              <a:solidFill>
                <a:srgbClr val="0000FF"/>
              </a:solidFill>
              <a:latin typeface="Arial"/>
              <a:cs typeface="Arial"/>
            </a:endParaRPr>
          </a:p>
          <a:p>
            <a:pPr marL="809625" lvl="2" algn="just" defTabSz="987425" eaLnBrk="1" hangingPunct="1">
              <a:lnSpc>
                <a:spcPct val="90000"/>
              </a:lnSpc>
              <a:spcBef>
                <a:spcPts val="500"/>
              </a:spcBef>
              <a:buFontTx/>
              <a:buChar char="•"/>
            </a:pPr>
            <a:r>
              <a:rPr kumimoji="1" lang="en-GB" sz="1800" b="0" dirty="0" smtClean="0">
                <a:latin typeface="Arial"/>
                <a:cs typeface="Arial"/>
              </a:rPr>
              <a:t>long-pulse development initiated for Q ~ 5, establishing integrated scenario with feedback control of all key aspects of scenario</a:t>
            </a:r>
            <a:endParaRPr kumimoji="1" lang="en-GB" sz="1800" b="0" dirty="0">
              <a:latin typeface="Arial"/>
              <a:cs typeface="Arial"/>
            </a:endParaRPr>
          </a:p>
          <a:p>
            <a:pPr marL="809625" lvl="2" algn="just" defTabSz="987425" eaLnBrk="1" hangingPunct="1">
              <a:lnSpc>
                <a:spcPct val="90000"/>
              </a:lnSpc>
              <a:spcBef>
                <a:spcPts val="500"/>
              </a:spcBef>
              <a:buFontTx/>
              <a:buChar char="•"/>
            </a:pPr>
            <a:r>
              <a:rPr kumimoji="1" lang="en-GB" sz="1800" b="0" dirty="0" smtClean="0">
                <a:latin typeface="Arial"/>
                <a:cs typeface="Arial"/>
              </a:rPr>
              <a:t>process repeated for Q = 10 scenario, optimizing flux consumption, retuning scenario control as required</a:t>
            </a:r>
          </a:p>
          <a:p>
            <a:pPr marL="809625" lvl="2" algn="just" defTabSz="987425" eaLnBrk="1" hangingPunct="1">
              <a:lnSpc>
                <a:spcPct val="90000"/>
              </a:lnSpc>
              <a:spcBef>
                <a:spcPts val="500"/>
              </a:spcBef>
              <a:buFontTx/>
              <a:buChar char="•"/>
            </a:pPr>
            <a:r>
              <a:rPr kumimoji="1" lang="en-GB" sz="1800" b="0" dirty="0" smtClean="0">
                <a:latin typeface="Arial"/>
                <a:cs typeface="Arial"/>
              </a:rPr>
              <a:t>programme of burning plasma studies at long timescales, adapting to discharge evolution as required</a:t>
            </a:r>
          </a:p>
          <a:p>
            <a:pPr marL="809625" lvl="2" algn="just" defTabSz="987425" eaLnBrk="1" hangingPunct="1">
              <a:lnSpc>
                <a:spcPct val="90000"/>
              </a:lnSpc>
              <a:spcBef>
                <a:spcPts val="500"/>
              </a:spcBef>
              <a:buFontTx/>
              <a:buChar char="•"/>
            </a:pPr>
            <a:r>
              <a:rPr kumimoji="1" lang="en-GB" sz="1800" b="0" dirty="0">
                <a:latin typeface="Arial"/>
                <a:cs typeface="Arial"/>
              </a:rPr>
              <a:t>e</a:t>
            </a:r>
            <a:r>
              <a:rPr kumimoji="1" lang="en-GB" sz="1800" b="0" dirty="0" smtClean="0">
                <a:latin typeface="Arial"/>
                <a:cs typeface="Arial"/>
              </a:rPr>
              <a:t>xploration of possibilities for achieving Q &gt; 10 in transient or stationary conditions</a:t>
            </a:r>
          </a:p>
          <a:p>
            <a:pPr marL="536575" lvl="1" indent="-273050" algn="just" eaLnBrk="1" hangingPunct="1">
              <a:lnSpc>
                <a:spcPct val="90000"/>
              </a:lnSpc>
              <a:spcBef>
                <a:spcPts val="1000"/>
              </a:spcBef>
              <a:buFontTx/>
              <a:buChar char="–"/>
            </a:pPr>
            <a:r>
              <a:rPr kumimoji="1" lang="en-GB" sz="2000" dirty="0" smtClean="0">
                <a:solidFill>
                  <a:srgbClr val="0000FF"/>
                </a:solidFill>
                <a:latin typeface="Arial"/>
                <a:cs typeface="Arial"/>
              </a:rPr>
              <a:t>Hybrid scenarios targeting Q ≥ 5 for periods </a:t>
            </a:r>
            <a:r>
              <a:rPr kumimoji="1" lang="en-GB" sz="2000" dirty="0">
                <a:solidFill>
                  <a:srgbClr val="0000FF"/>
                </a:solidFill>
                <a:latin typeface="Arial"/>
                <a:cs typeface="Arial"/>
              </a:rPr>
              <a:t>of </a:t>
            </a:r>
            <a:r>
              <a:rPr kumimoji="1" lang="en-GB" sz="2000" dirty="0" smtClean="0">
                <a:solidFill>
                  <a:srgbClr val="0000FF"/>
                </a:solidFill>
                <a:latin typeface="Arial"/>
                <a:cs typeface="Arial"/>
              </a:rPr>
              <a:t>~1000 s</a:t>
            </a:r>
          </a:p>
          <a:p>
            <a:pPr marL="809625" lvl="2" algn="just" defTabSz="987425" eaLnBrk="1" hangingPunct="1">
              <a:lnSpc>
                <a:spcPct val="90000"/>
              </a:lnSpc>
              <a:spcBef>
                <a:spcPts val="500"/>
              </a:spcBef>
              <a:buFontTx/>
              <a:buChar char="•"/>
            </a:pPr>
            <a:r>
              <a:rPr kumimoji="1" lang="en-GB" sz="1800" b="0" dirty="0" smtClean="0">
                <a:solidFill>
                  <a:srgbClr val="000000"/>
                </a:solidFill>
                <a:latin typeface="Arial"/>
                <a:cs typeface="Arial"/>
              </a:rPr>
              <a:t>redevelopment of ~5.6 MA/2.65 T hybrid scenario with </a:t>
            </a:r>
            <a:r>
              <a:rPr kumimoji="1" lang="en-GB" sz="1800" b="0" dirty="0">
                <a:solidFill>
                  <a:srgbClr val="000000"/>
                </a:solidFill>
                <a:latin typeface="Arial"/>
                <a:cs typeface="Arial"/>
              </a:rPr>
              <a:t>q</a:t>
            </a:r>
            <a:r>
              <a:rPr kumimoji="1" lang="en-GB" sz="1800" b="0" baseline="-25000" dirty="0">
                <a:solidFill>
                  <a:srgbClr val="000000"/>
                </a:solidFill>
                <a:latin typeface="Arial"/>
                <a:cs typeface="Arial"/>
              </a:rPr>
              <a:t>95</a:t>
            </a:r>
            <a:r>
              <a:rPr kumimoji="1" lang="en-GB" sz="1800" b="0" dirty="0">
                <a:solidFill>
                  <a:srgbClr val="000000"/>
                </a:solidFill>
                <a:latin typeface="Arial"/>
                <a:cs typeface="Arial"/>
              </a:rPr>
              <a:t> = </a:t>
            </a:r>
            <a:r>
              <a:rPr kumimoji="1" lang="en-GB" sz="1800" b="0" dirty="0" smtClean="0">
                <a:solidFill>
                  <a:srgbClr val="000000"/>
                </a:solidFill>
                <a:latin typeface="Arial"/>
                <a:cs typeface="Arial"/>
              </a:rPr>
              <a:t>4, </a:t>
            </a:r>
            <a:r>
              <a:rPr kumimoji="1" lang="en-GB" sz="1800" b="0" dirty="0">
                <a:solidFill>
                  <a:srgbClr val="000000"/>
                </a:solidFill>
                <a:latin typeface="Arial"/>
                <a:cs typeface="Arial"/>
              </a:rPr>
              <a:t>H</a:t>
            </a:r>
            <a:r>
              <a:rPr kumimoji="1" lang="en-GB" sz="1800" b="0" baseline="-25000" dirty="0">
                <a:solidFill>
                  <a:srgbClr val="000000"/>
                </a:solidFill>
                <a:latin typeface="Arial"/>
                <a:cs typeface="Arial"/>
              </a:rPr>
              <a:t>98</a:t>
            </a:r>
            <a:r>
              <a:rPr kumimoji="1" lang="en-GB" sz="1800" b="0" dirty="0">
                <a:solidFill>
                  <a:srgbClr val="000000"/>
                </a:solidFill>
                <a:latin typeface="Arial"/>
                <a:cs typeface="Arial"/>
              </a:rPr>
              <a:t> ≥ </a:t>
            </a:r>
            <a:r>
              <a:rPr kumimoji="1" lang="en-GB" sz="1800" b="0" dirty="0" smtClean="0">
                <a:solidFill>
                  <a:srgbClr val="000000"/>
                </a:solidFill>
                <a:latin typeface="Arial"/>
                <a:cs typeface="Arial"/>
              </a:rPr>
              <a:t>1 for DT plasmas – retune feedback control, study isotope effects</a:t>
            </a:r>
            <a:endParaRPr kumimoji="1" lang="en-GB" sz="1800" b="0" dirty="0">
              <a:solidFill>
                <a:srgbClr val="000000"/>
              </a:solidFill>
              <a:latin typeface="Arial"/>
              <a:cs typeface="Arial"/>
            </a:endParaRPr>
          </a:p>
          <a:p>
            <a:pPr marL="809625" lvl="2" algn="just" defTabSz="987425" eaLnBrk="1" hangingPunct="1">
              <a:lnSpc>
                <a:spcPct val="90000"/>
              </a:lnSpc>
              <a:spcBef>
                <a:spcPts val="500"/>
              </a:spcBef>
              <a:buFontTx/>
              <a:buChar char="•"/>
            </a:pPr>
            <a:r>
              <a:rPr kumimoji="1" lang="en-GB" sz="1800" b="0" dirty="0" smtClean="0">
                <a:solidFill>
                  <a:srgbClr val="000000"/>
                </a:solidFill>
                <a:latin typeface="Arial"/>
                <a:cs typeface="Arial"/>
              </a:rPr>
              <a:t>extension of </a:t>
            </a:r>
            <a:r>
              <a:rPr kumimoji="1" lang="en-GB" sz="1800" b="0" dirty="0">
                <a:solidFill>
                  <a:srgbClr val="000000"/>
                </a:solidFill>
                <a:latin typeface="Arial"/>
                <a:cs typeface="Arial"/>
              </a:rPr>
              <a:t>q</a:t>
            </a:r>
            <a:r>
              <a:rPr kumimoji="1" lang="en-GB" sz="1800" b="0" baseline="-25000" dirty="0">
                <a:solidFill>
                  <a:srgbClr val="000000"/>
                </a:solidFill>
                <a:latin typeface="Arial"/>
                <a:cs typeface="Arial"/>
              </a:rPr>
              <a:t>95</a:t>
            </a:r>
            <a:r>
              <a:rPr kumimoji="1" lang="en-GB" sz="1800" b="0" dirty="0">
                <a:solidFill>
                  <a:srgbClr val="000000"/>
                </a:solidFill>
                <a:latin typeface="Arial"/>
                <a:cs typeface="Arial"/>
              </a:rPr>
              <a:t> = </a:t>
            </a:r>
            <a:r>
              <a:rPr kumimoji="1" lang="en-GB" sz="1800" b="0" dirty="0" smtClean="0">
                <a:solidFill>
                  <a:srgbClr val="000000"/>
                </a:solidFill>
                <a:latin typeface="Arial"/>
                <a:cs typeface="Arial"/>
              </a:rPr>
              <a:t>4 hybrid regime to ~11.2 MA/ 5.3 T, optimizing current drive</a:t>
            </a:r>
          </a:p>
          <a:p>
            <a:pPr marL="809625" lvl="2" algn="just" defTabSz="987425" eaLnBrk="1" hangingPunct="1">
              <a:lnSpc>
                <a:spcPct val="90000"/>
              </a:lnSpc>
              <a:spcBef>
                <a:spcPts val="500"/>
              </a:spcBef>
              <a:buFontTx/>
              <a:buChar char="•"/>
            </a:pPr>
            <a:r>
              <a:rPr kumimoji="1" lang="en-GB" sz="1800" b="0" dirty="0">
                <a:solidFill>
                  <a:srgbClr val="000000"/>
                </a:solidFill>
                <a:latin typeface="Arial"/>
                <a:cs typeface="Arial"/>
              </a:rPr>
              <a:t>o</a:t>
            </a:r>
            <a:r>
              <a:rPr kumimoji="1" lang="en-GB" sz="1800" b="0" dirty="0" smtClean="0">
                <a:solidFill>
                  <a:srgbClr val="000000"/>
                </a:solidFill>
                <a:latin typeface="Arial"/>
                <a:cs typeface="Arial"/>
              </a:rPr>
              <a:t>ptimizing </a:t>
            </a:r>
            <a:r>
              <a:rPr kumimoji="1" lang="en-GB" sz="1800" b="0" dirty="0">
                <a:solidFill>
                  <a:srgbClr val="000000"/>
                </a:solidFill>
                <a:latin typeface="Arial"/>
                <a:cs typeface="Arial"/>
              </a:rPr>
              <a:t>H</a:t>
            </a:r>
            <a:r>
              <a:rPr kumimoji="1" lang="en-GB" sz="1800" b="0" baseline="-25000" dirty="0">
                <a:solidFill>
                  <a:srgbClr val="000000"/>
                </a:solidFill>
                <a:latin typeface="Arial"/>
                <a:cs typeface="Arial"/>
              </a:rPr>
              <a:t>98</a:t>
            </a:r>
            <a:r>
              <a:rPr kumimoji="1" lang="en-GB" sz="1800" b="0" dirty="0" smtClean="0">
                <a:solidFill>
                  <a:srgbClr val="000000"/>
                </a:solidFill>
                <a:latin typeface="Arial"/>
                <a:cs typeface="Arial"/>
              </a:rPr>
              <a:t> and Q towards values </a:t>
            </a:r>
            <a:r>
              <a:rPr kumimoji="1" lang="en-GB" sz="1800" b="0" dirty="0">
                <a:solidFill>
                  <a:srgbClr val="000000"/>
                </a:solidFill>
                <a:latin typeface="Arial"/>
                <a:cs typeface="Arial"/>
              </a:rPr>
              <a:t>≥ </a:t>
            </a:r>
            <a:r>
              <a:rPr kumimoji="1" lang="en-GB" sz="1800" b="0" dirty="0" smtClean="0">
                <a:solidFill>
                  <a:srgbClr val="000000"/>
                </a:solidFill>
                <a:latin typeface="Arial"/>
                <a:cs typeface="Arial"/>
              </a:rPr>
              <a:t>5, extending pulse length towards 1000 s, with high </a:t>
            </a:r>
            <a:r>
              <a:rPr kumimoji="1" lang="en-GB" sz="1800" b="0" dirty="0" err="1" smtClean="0">
                <a:solidFill>
                  <a:srgbClr val="000000"/>
                </a:solidFill>
                <a:latin typeface="Arial"/>
                <a:cs typeface="Arial"/>
              </a:rPr>
              <a:t>b</a:t>
            </a:r>
            <a:r>
              <a:rPr kumimoji="1" lang="en-GB" sz="1800" b="0" baseline="-25000" dirty="0" err="1" smtClean="0">
                <a:solidFill>
                  <a:srgbClr val="000000"/>
                </a:solidFill>
                <a:latin typeface="Arial"/>
                <a:cs typeface="Arial"/>
              </a:rPr>
              <a:t>N</a:t>
            </a:r>
            <a:r>
              <a:rPr kumimoji="1" lang="en-GB" sz="1800" b="0" dirty="0" smtClean="0">
                <a:solidFill>
                  <a:srgbClr val="000000"/>
                </a:solidFill>
                <a:latin typeface="Arial"/>
                <a:cs typeface="Arial"/>
              </a:rPr>
              <a:t> and high </a:t>
            </a:r>
            <a:r>
              <a:rPr kumimoji="1" lang="en-GB" sz="1800" b="0" dirty="0" err="1" smtClean="0">
                <a:solidFill>
                  <a:srgbClr val="000000"/>
                </a:solidFill>
                <a:latin typeface="Arial"/>
                <a:cs typeface="Arial"/>
              </a:rPr>
              <a:t>f</a:t>
            </a:r>
            <a:r>
              <a:rPr kumimoji="1" lang="en-GB" sz="1800" b="0" baseline="-25000" dirty="0" err="1" smtClean="0">
                <a:solidFill>
                  <a:srgbClr val="000000"/>
                </a:solidFill>
                <a:latin typeface="Arial"/>
                <a:cs typeface="Arial"/>
              </a:rPr>
              <a:t>NI</a:t>
            </a:r>
            <a:r>
              <a:rPr kumimoji="1" lang="en-GB" sz="1800" b="0" dirty="0" smtClean="0">
                <a:solidFill>
                  <a:srgbClr val="000000"/>
                </a:solidFill>
                <a:latin typeface="Arial"/>
                <a:cs typeface="Arial"/>
              </a:rPr>
              <a:t> (&gt;0.6)</a:t>
            </a:r>
            <a:endParaRPr kumimoji="1" lang="en-GB" sz="1800" b="0" dirty="0">
              <a:solidFill>
                <a:srgbClr val="000000"/>
              </a:solidFill>
              <a:latin typeface="Arial"/>
              <a:cs typeface="Arial"/>
            </a:endParaRPr>
          </a:p>
        </p:txBody>
      </p:sp>
    </p:spTree>
    <p:extLst>
      <p:ext uri="{BB962C8B-B14F-4D97-AF65-F5344CB8AC3E}">
        <p14:creationId xmlns:p14="http://schemas.microsoft.com/office/powerpoint/2010/main" val="260940791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28600" y="-19213"/>
            <a:ext cx="86868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smtClean="0">
                <a:solidFill>
                  <a:srgbClr val="333399"/>
                </a:solidFill>
                <a:latin typeface="Arial" charset="0"/>
              </a:rPr>
              <a:t>4. FPO </a:t>
            </a:r>
            <a:r>
              <a:rPr lang="en-GB" sz="3200" b="1" dirty="0">
                <a:solidFill>
                  <a:srgbClr val="333399"/>
                </a:solidFill>
                <a:latin typeface="Arial" charset="0"/>
              </a:rPr>
              <a:t>– DT </a:t>
            </a:r>
            <a:r>
              <a:rPr lang="en-GB" sz="3200" b="1" dirty="0" smtClean="0">
                <a:solidFill>
                  <a:srgbClr val="333399"/>
                </a:solidFill>
                <a:latin typeface="Arial" charset="0"/>
              </a:rPr>
              <a:t>Long-Pulse Plasmas</a:t>
            </a:r>
            <a:endParaRPr lang="en-US" sz="3200" b="1" dirty="0">
              <a:solidFill>
                <a:srgbClr val="000090"/>
              </a:solidFill>
              <a:latin typeface="Arial" charset="0"/>
            </a:endParaRPr>
          </a:p>
        </p:txBody>
      </p:sp>
      <p:sp>
        <p:nvSpPr>
          <p:cNvPr id="33794" name="Rectangle 3"/>
          <p:cNvSpPr txBox="1">
            <a:spLocks noChangeArrowheads="1"/>
          </p:cNvSpPr>
          <p:nvPr/>
        </p:nvSpPr>
        <p:spPr bwMode="auto">
          <a:xfrm>
            <a:off x="215900" y="740834"/>
            <a:ext cx="8713788" cy="55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ct val="50000"/>
              </a:spcBef>
              <a:buFont typeface="Times" charset="0"/>
              <a:buChar char="•"/>
            </a:pPr>
            <a:r>
              <a:rPr kumimoji="1" lang="en-GB" sz="2000" b="1" dirty="0" smtClean="0">
                <a:solidFill>
                  <a:srgbClr val="333399"/>
                </a:solidFill>
                <a:latin typeface="Arial" charset="0"/>
                <a:cs typeface="MS PGothic" charset="0"/>
              </a:rPr>
              <a:t>Programme towards long-pulse burning plasma studies developed:</a:t>
            </a:r>
            <a:endParaRPr kumimoji="1" lang="en-GB" sz="2000" dirty="0">
              <a:solidFill>
                <a:srgbClr val="333399"/>
              </a:solidFill>
              <a:latin typeface="Arial" charset="0"/>
              <a:cs typeface="MS PGothic" charset="0"/>
            </a:endParaRPr>
          </a:p>
          <a:p>
            <a:pPr marL="541338" lvl="1" algn="just" eaLnBrk="1" hangingPunct="1">
              <a:lnSpc>
                <a:spcPct val="90000"/>
              </a:lnSpc>
              <a:spcBef>
                <a:spcPts val="1000"/>
              </a:spcBef>
              <a:buFontTx/>
              <a:buChar char="–"/>
            </a:pPr>
            <a:r>
              <a:rPr kumimoji="1" lang="en-GB" sz="2000" dirty="0" smtClean="0">
                <a:solidFill>
                  <a:srgbClr val="0000FF"/>
                </a:solidFill>
                <a:latin typeface="Arial" charset="0"/>
                <a:cs typeface="MS PGothic" charset="0"/>
              </a:rPr>
              <a:t>Fully/ quasi-non</a:t>
            </a:r>
            <a:r>
              <a:rPr kumimoji="1" lang="en-GB" sz="2000" dirty="0">
                <a:solidFill>
                  <a:srgbClr val="0000FF"/>
                </a:solidFill>
                <a:latin typeface="Arial" charset="0"/>
                <a:cs typeface="MS PGothic" charset="0"/>
              </a:rPr>
              <a:t>-inductive </a:t>
            </a:r>
            <a:r>
              <a:rPr kumimoji="1" lang="en-GB" sz="2000" dirty="0" smtClean="0">
                <a:solidFill>
                  <a:srgbClr val="0000FF"/>
                </a:solidFill>
                <a:latin typeface="Arial" charset="0"/>
                <a:cs typeface="MS PGothic" charset="0"/>
              </a:rPr>
              <a:t>scenarios, Q ~ 3 - 5, q</a:t>
            </a:r>
            <a:r>
              <a:rPr kumimoji="1" lang="en-GB" sz="2000" baseline="-25000" dirty="0" smtClean="0">
                <a:solidFill>
                  <a:srgbClr val="0000FF"/>
                </a:solidFill>
                <a:latin typeface="Arial" charset="0"/>
                <a:cs typeface="MS PGothic" charset="0"/>
              </a:rPr>
              <a:t>95</a:t>
            </a:r>
            <a:r>
              <a:rPr kumimoji="1" lang="en-GB" sz="2000" dirty="0" smtClean="0">
                <a:solidFill>
                  <a:srgbClr val="0000FF"/>
                </a:solidFill>
                <a:latin typeface="Arial" charset="0"/>
                <a:cs typeface="MS PGothic" charset="0"/>
              </a:rPr>
              <a:t> </a:t>
            </a:r>
            <a:r>
              <a:rPr kumimoji="1" lang="en-GB" sz="2000" dirty="0">
                <a:solidFill>
                  <a:srgbClr val="0000FF"/>
                </a:solidFill>
                <a:latin typeface="Arial" charset="0"/>
                <a:cs typeface="MS PGothic" charset="0"/>
              </a:rPr>
              <a:t>≥</a:t>
            </a:r>
            <a:r>
              <a:rPr kumimoji="1" lang="en-GB" sz="2000" dirty="0" smtClean="0">
                <a:solidFill>
                  <a:srgbClr val="0000FF"/>
                </a:solidFill>
                <a:latin typeface="Arial" charset="0"/>
                <a:cs typeface="MS PGothic" charset="0"/>
              </a:rPr>
              <a:t> 5</a:t>
            </a:r>
          </a:p>
          <a:p>
            <a:pPr marL="809625" lvl="2" algn="just" defTabSz="987425" eaLnBrk="1" hangingPunct="1">
              <a:lnSpc>
                <a:spcPct val="90000"/>
              </a:lnSpc>
              <a:spcBef>
                <a:spcPts val="500"/>
              </a:spcBef>
              <a:buFontTx/>
              <a:buChar char="•"/>
            </a:pPr>
            <a:r>
              <a:rPr kumimoji="1" lang="en-GB" sz="1800" b="0" dirty="0" smtClean="0">
                <a:latin typeface="Arial" charset="0"/>
                <a:cs typeface="MS PGothic" charset="0"/>
              </a:rPr>
              <a:t>on this timescale, programme can presumably be developed around H&amp;CD upgrades – details will depend on which upgrades available</a:t>
            </a:r>
          </a:p>
          <a:p>
            <a:pPr marL="809625" lvl="2" algn="just" defTabSz="987425" eaLnBrk="1" hangingPunct="1">
              <a:lnSpc>
                <a:spcPct val="90000"/>
              </a:lnSpc>
              <a:spcBef>
                <a:spcPts val="500"/>
              </a:spcBef>
              <a:buFontTx/>
              <a:buChar char="•"/>
            </a:pPr>
            <a:r>
              <a:rPr kumimoji="1" lang="en-GB" sz="1800" b="0" dirty="0">
                <a:latin typeface="Arial" charset="0"/>
                <a:cs typeface="MS PGothic" charset="0"/>
              </a:rPr>
              <a:t>i</a:t>
            </a:r>
            <a:r>
              <a:rPr kumimoji="1" lang="en-GB" sz="1800" b="0" dirty="0" smtClean="0">
                <a:latin typeface="Arial" charset="0"/>
                <a:cs typeface="MS PGothic" charset="0"/>
              </a:rPr>
              <a:t>nitial target would be demonstration of very long, fully non-inductive pulses, ~3000 s, with modest Q ~ 2 (</a:t>
            </a:r>
            <a:r>
              <a:rPr kumimoji="1" lang="en-GB" sz="1800" b="0" dirty="0" err="1" smtClean="0">
                <a:latin typeface="Arial" charset="0"/>
                <a:cs typeface="MS PGothic" charset="0"/>
              </a:rPr>
              <a:t>eg</a:t>
            </a:r>
            <a:r>
              <a:rPr kumimoji="1" lang="en-GB" sz="1800" b="0" dirty="0" smtClean="0">
                <a:latin typeface="Arial" charset="0"/>
                <a:cs typeface="MS PGothic" charset="0"/>
              </a:rPr>
              <a:t> 7.9 MA/5.3 T) at H</a:t>
            </a:r>
            <a:r>
              <a:rPr kumimoji="1" lang="en-GB" sz="1800" b="0" baseline="-25000" dirty="0" smtClean="0">
                <a:latin typeface="Arial" charset="0"/>
                <a:cs typeface="MS PGothic" charset="0"/>
              </a:rPr>
              <a:t>98</a:t>
            </a:r>
            <a:r>
              <a:rPr kumimoji="1" lang="en-GB" sz="1800" b="0" dirty="0" smtClean="0">
                <a:latin typeface="Arial" charset="0"/>
                <a:cs typeface="MS PGothic" charset="0"/>
              </a:rPr>
              <a:t> ~ 1.2</a:t>
            </a:r>
          </a:p>
          <a:p>
            <a:pPr marL="809625" lvl="2" algn="just" defTabSz="987425" eaLnBrk="1" hangingPunct="1">
              <a:lnSpc>
                <a:spcPct val="90000"/>
              </a:lnSpc>
              <a:spcBef>
                <a:spcPts val="500"/>
              </a:spcBef>
              <a:buFontTx/>
              <a:buChar char="•"/>
            </a:pPr>
            <a:r>
              <a:rPr kumimoji="1" lang="en-GB" sz="1800" b="0" dirty="0" smtClean="0">
                <a:latin typeface="Arial" charset="0"/>
                <a:cs typeface="MS PGothic" charset="0"/>
              </a:rPr>
              <a:t>optimization of density, current drive, plasma confinement and MHD stability could allow gradual increase in Q to range 3 - 5, if </a:t>
            </a:r>
            <a:r>
              <a:rPr kumimoji="1" lang="en-GB" sz="1800" b="0" dirty="0">
                <a:latin typeface="Arial" charset="0"/>
                <a:cs typeface="MS PGothic" charset="0"/>
              </a:rPr>
              <a:t>H</a:t>
            </a:r>
            <a:r>
              <a:rPr kumimoji="1" lang="en-GB" sz="1800" b="0" baseline="-25000" dirty="0">
                <a:latin typeface="Arial" charset="0"/>
                <a:cs typeface="MS PGothic" charset="0"/>
              </a:rPr>
              <a:t>98</a:t>
            </a:r>
            <a:r>
              <a:rPr kumimoji="1" lang="en-GB" sz="1800" b="0" dirty="0">
                <a:latin typeface="Arial" charset="0"/>
                <a:cs typeface="MS PGothic" charset="0"/>
              </a:rPr>
              <a:t> ~ </a:t>
            </a:r>
            <a:r>
              <a:rPr kumimoji="1" lang="en-GB" sz="1800" b="0" dirty="0" smtClean="0">
                <a:latin typeface="Arial" charset="0"/>
                <a:cs typeface="MS PGothic" charset="0"/>
              </a:rPr>
              <a:t>1.4 - 1.6 can be achieved</a:t>
            </a:r>
          </a:p>
          <a:p>
            <a:pPr marL="809625" lvl="2" algn="just" defTabSz="987425" eaLnBrk="1" hangingPunct="1">
              <a:lnSpc>
                <a:spcPct val="90000"/>
              </a:lnSpc>
              <a:spcBef>
                <a:spcPts val="500"/>
              </a:spcBef>
              <a:buFontTx/>
              <a:buChar char="•"/>
            </a:pPr>
            <a:r>
              <a:rPr kumimoji="1" lang="en-GB" sz="1800" b="0" dirty="0" smtClean="0">
                <a:latin typeface="Arial" charset="0"/>
                <a:cs typeface="MS PGothic" charset="0"/>
              </a:rPr>
              <a:t>as these scenarios developed, wide range of burning plasma studies and PWI studies would accompany scenario exploration </a:t>
            </a:r>
          </a:p>
        </p:txBody>
      </p:sp>
    </p:spTree>
    <p:extLst>
      <p:ext uri="{BB962C8B-B14F-4D97-AF65-F5344CB8AC3E}">
        <p14:creationId xmlns:p14="http://schemas.microsoft.com/office/powerpoint/2010/main" val="137991449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ChangeArrowheads="1"/>
          </p:cNvSpPr>
          <p:nvPr/>
        </p:nvSpPr>
        <p:spPr bwMode="auto">
          <a:xfrm>
            <a:off x="215106" y="836085"/>
            <a:ext cx="871378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lnSpc>
                <a:spcPct val="90000"/>
              </a:lnSpc>
              <a:spcBef>
                <a:spcPct val="50000"/>
              </a:spcBef>
              <a:buFont typeface="Times" charset="0"/>
              <a:buChar char="•"/>
              <a:defRPr/>
            </a:pPr>
            <a:r>
              <a:rPr kumimoji="1" lang="en-GB" sz="2000" b="1" dirty="0" smtClean="0">
                <a:solidFill>
                  <a:srgbClr val="333399"/>
                </a:solidFill>
                <a:latin typeface="Arial" charset="0"/>
                <a:cs typeface="MS PGothic" charset="0"/>
              </a:rPr>
              <a:t>Estimate of experimental time required:</a:t>
            </a:r>
            <a:endParaRPr kumimoji="1" lang="en-GB" sz="1800" dirty="0" smtClean="0">
              <a:solidFill>
                <a:srgbClr val="333399"/>
              </a:solidFill>
              <a:latin typeface="Arial" charset="0"/>
              <a:cs typeface="MS PGothic"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59966474"/>
              </p:ext>
            </p:extLst>
          </p:nvPr>
        </p:nvGraphicFramePr>
        <p:xfrm>
          <a:off x="2141743" y="1220756"/>
          <a:ext cx="4860514" cy="5033289"/>
        </p:xfrm>
        <a:graphic>
          <a:graphicData uri="http://schemas.openxmlformats.org/presentationml/2006/ole">
            <mc:AlternateContent xmlns:mc="http://schemas.openxmlformats.org/markup-compatibility/2006">
              <mc:Choice xmlns:v="urn:schemas-microsoft-com:vml" Requires="v">
                <p:oleObj spid="_x0000_s166945" name="Document" r:id="rId4" imgW="6311900" imgH="4902200" progId="Word.Document.12">
                  <p:embed/>
                </p:oleObj>
              </mc:Choice>
              <mc:Fallback>
                <p:oleObj name="Document" r:id="rId4" imgW="6311900" imgH="4902200" progId="Word.Document.12">
                  <p:embed/>
                  <p:pic>
                    <p:nvPicPr>
                      <p:cNvPr id="0" name=""/>
                      <p:cNvPicPr/>
                      <p:nvPr/>
                    </p:nvPicPr>
                    <p:blipFill>
                      <a:blip r:embed="rId5"/>
                      <a:stretch>
                        <a:fillRect/>
                      </a:stretch>
                    </p:blipFill>
                    <p:spPr>
                      <a:xfrm>
                        <a:off x="2141743" y="1220756"/>
                        <a:ext cx="4860514" cy="5033289"/>
                      </a:xfrm>
                      <a:prstGeom prst="rect">
                        <a:avLst/>
                      </a:prstGeom>
                    </p:spPr>
                  </p:pic>
                </p:oleObj>
              </mc:Fallback>
            </mc:AlternateContent>
          </a:graphicData>
        </a:graphic>
      </p:graphicFrame>
      <p:sp>
        <p:nvSpPr>
          <p:cNvPr id="110594" name="Rectangle 2"/>
          <p:cNvSpPr>
            <a:spLocks noChangeArrowheads="1"/>
          </p:cNvSpPr>
          <p:nvPr/>
        </p:nvSpPr>
        <p:spPr bwMode="auto">
          <a:xfrm>
            <a:off x="228600" y="-28982"/>
            <a:ext cx="86868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a:solidFill>
                  <a:srgbClr val="333399"/>
                </a:solidFill>
                <a:latin typeface="Arial" charset="0"/>
              </a:rPr>
              <a:t>4. </a:t>
            </a:r>
            <a:r>
              <a:rPr lang="en-GB" sz="3200" b="1" dirty="0" smtClean="0">
                <a:solidFill>
                  <a:srgbClr val="333399"/>
                </a:solidFill>
                <a:latin typeface="Arial" charset="0"/>
              </a:rPr>
              <a:t>FPO - Summary</a:t>
            </a:r>
            <a:endParaRPr lang="en-US" sz="3200" b="1" dirty="0">
              <a:solidFill>
                <a:srgbClr val="000090"/>
              </a:solidFill>
              <a:latin typeface="Arial" charset="0"/>
            </a:endParaRPr>
          </a:p>
        </p:txBody>
      </p:sp>
    </p:spTree>
    <p:extLst>
      <p:ext uri="{BB962C8B-B14F-4D97-AF65-F5344CB8AC3E}">
        <p14:creationId xmlns:p14="http://schemas.microsoft.com/office/powerpoint/2010/main" val="25487059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1"/>
            <a:ext cx="9144000" cy="42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107287" tIns="53643" rIns="107287" bIns="53643" anchor="ctr"/>
          <a:lstStyle/>
          <a:p>
            <a:pPr algn="ctr" defTabSz="914400" eaLnBrk="0" fontAlgn="base" hangingPunct="0">
              <a:spcBef>
                <a:spcPct val="0"/>
              </a:spcBef>
              <a:spcAft>
                <a:spcPct val="0"/>
              </a:spcAft>
              <a:defRPr/>
            </a:pPr>
            <a:r>
              <a:rPr lang="en-GB" sz="3200" b="1" dirty="0" smtClean="0">
                <a:solidFill>
                  <a:srgbClr val="333399"/>
                </a:solidFill>
                <a:latin typeface="Arial" panose="020B0604020202020204" pitchFamily="34" charset="0"/>
                <a:ea typeface="ＭＳ Ｐゴシック" pitchFamily="34" charset="-128"/>
                <a:cs typeface="Arial" panose="020B0604020202020204" pitchFamily="34" charset="0"/>
              </a:rPr>
              <a:t>ITER Research Plan - Summary</a:t>
            </a:r>
            <a:endParaRPr lang="en-US" sz="3200" b="1" dirty="0">
              <a:solidFill>
                <a:srgbClr val="333399"/>
              </a:solidFill>
              <a:latin typeface="Arial" panose="020B0604020202020204" pitchFamily="34" charset="0"/>
              <a:ea typeface="ＭＳ Ｐゴシック" pitchFamily="34" charset="-128"/>
              <a:cs typeface="Arial" panose="020B0604020202020204" pitchFamily="34" charset="0"/>
            </a:endParaRPr>
          </a:p>
        </p:txBody>
      </p:sp>
      <p:sp>
        <p:nvSpPr>
          <p:cNvPr id="63490" name="Rectangle 3"/>
          <p:cNvSpPr>
            <a:spLocks noGrp="1" noChangeArrowheads="1"/>
          </p:cNvSpPr>
          <p:nvPr>
            <p:ph idx="1"/>
          </p:nvPr>
        </p:nvSpPr>
        <p:spPr>
          <a:xfrm>
            <a:off x="0" y="773705"/>
            <a:ext cx="9143999" cy="5490610"/>
          </a:xfrm>
        </p:spPr>
        <p:txBody>
          <a:bodyPr>
            <a:normAutofit fontScale="92500" lnSpcReduction="10000"/>
          </a:bodyPr>
          <a:lstStyle/>
          <a:p>
            <a:pPr marL="223514" indent="-223514" defTabSz="1072866" eaLnBrk="1" hangingPunct="1">
              <a:spcBef>
                <a:spcPts val="600"/>
              </a:spcBef>
              <a:buFont typeface="Times" charset="0"/>
              <a:buChar char="•"/>
            </a:pPr>
            <a:r>
              <a:rPr lang="en-GB" sz="2400" b="1" dirty="0">
                <a:solidFill>
                  <a:srgbClr val="000090"/>
                </a:solidFill>
                <a:latin typeface="Arial" charset="0"/>
                <a:ea typeface="ＭＳ Ｐゴシック" charset="0"/>
                <a:cs typeface="MS PGothic" charset="0"/>
              </a:rPr>
              <a:t>Key activities of the ITER Research Plan from First Plasma to the development of long-pulse burning plasma scenarios have </a:t>
            </a:r>
            <a:r>
              <a:rPr lang="en-GB" sz="2400" b="1" dirty="0" smtClean="0">
                <a:solidFill>
                  <a:srgbClr val="000090"/>
                </a:solidFill>
                <a:latin typeface="Arial" charset="0"/>
                <a:ea typeface="ＭＳ Ｐゴシック" charset="0"/>
                <a:cs typeface="MS PGothic" charset="0"/>
              </a:rPr>
              <a:t>been re-</a:t>
            </a:r>
            <a:r>
              <a:rPr lang="en-GB" sz="2400" b="1" dirty="0" err="1" smtClean="0">
                <a:solidFill>
                  <a:srgbClr val="000090"/>
                </a:solidFill>
                <a:latin typeface="Arial" charset="0"/>
                <a:ea typeface="ＭＳ Ｐゴシック" charset="0"/>
                <a:cs typeface="MS PGothic" charset="0"/>
              </a:rPr>
              <a:t>analyzed</a:t>
            </a:r>
            <a:r>
              <a:rPr lang="en-GB" sz="2400" b="1" dirty="0" smtClean="0">
                <a:solidFill>
                  <a:srgbClr val="000090"/>
                </a:solidFill>
                <a:latin typeface="Arial" charset="0"/>
                <a:ea typeface="ＭＳ Ｐゴシック" charset="0"/>
                <a:cs typeface="MS PGothic" charset="0"/>
              </a:rPr>
              <a:t> </a:t>
            </a:r>
            <a:r>
              <a:rPr lang="en-GB" sz="2400" b="1" dirty="0">
                <a:solidFill>
                  <a:srgbClr val="000090"/>
                </a:solidFill>
                <a:latin typeface="Arial" charset="0"/>
                <a:ea typeface="ＭＳ Ｐゴシック" charset="0"/>
                <a:cs typeface="MS PGothic" charset="0"/>
              </a:rPr>
              <a:t>within the framework of the ‘Staged Approach’:</a:t>
            </a:r>
          </a:p>
          <a:p>
            <a:pPr marL="520700" lvl="1" indent="-257175" defTabSz="1072866" eaLnBrk="1" hangingPunct="1">
              <a:spcBef>
                <a:spcPts val="600"/>
              </a:spcBef>
              <a:buFont typeface="Lucida Grande"/>
              <a:buChar char="-"/>
            </a:pPr>
            <a:r>
              <a:rPr lang="en-GB" sz="2200" dirty="0" smtClean="0">
                <a:solidFill>
                  <a:srgbClr val="0000FF"/>
                </a:solidFill>
                <a:latin typeface="Arial" charset="0"/>
                <a:ea typeface="ＭＳ Ｐゴシック" charset="0"/>
                <a:cs typeface="MS PGothic" charset="0"/>
              </a:rPr>
              <a:t>Major </a:t>
            </a:r>
            <a:r>
              <a:rPr lang="en-GB" sz="2200" dirty="0">
                <a:solidFill>
                  <a:srgbClr val="0000FF"/>
                </a:solidFill>
                <a:latin typeface="Arial" charset="0"/>
                <a:ea typeface="ＭＳ Ｐゴシック" charset="0"/>
                <a:cs typeface="MS PGothic" charset="0"/>
              </a:rPr>
              <a:t>activities adapted to match the staged availability of auxiliary </a:t>
            </a:r>
            <a:r>
              <a:rPr lang="en-GB" sz="2200" dirty="0" smtClean="0">
                <a:solidFill>
                  <a:srgbClr val="0000FF"/>
                </a:solidFill>
                <a:latin typeface="Arial" charset="0"/>
                <a:ea typeface="ＭＳ Ｐゴシック" charset="0"/>
                <a:cs typeface="MS PGothic" charset="0"/>
              </a:rPr>
              <a:t>systems</a:t>
            </a:r>
          </a:p>
          <a:p>
            <a:pPr marL="520700" lvl="1" indent="-257175" defTabSz="1072866" eaLnBrk="1" hangingPunct="1">
              <a:spcBef>
                <a:spcPts val="600"/>
              </a:spcBef>
              <a:buFont typeface="Lucida Grande"/>
              <a:buChar char="-"/>
            </a:pPr>
            <a:r>
              <a:rPr lang="en-GB" altLang="ja-JP" sz="2200" dirty="0" smtClean="0">
                <a:solidFill>
                  <a:srgbClr val="0000FF"/>
                </a:solidFill>
                <a:latin typeface="Arial" charset="0"/>
                <a:ea typeface="ＭＳ Ｐゴシック" charset="0"/>
                <a:cs typeface="MS PGothic" charset="0"/>
              </a:rPr>
              <a:t>Options </a:t>
            </a:r>
            <a:r>
              <a:rPr lang="en-GB" altLang="ja-JP" sz="2200" dirty="0" err="1" smtClean="0">
                <a:solidFill>
                  <a:srgbClr val="0000FF"/>
                </a:solidFill>
                <a:latin typeface="Arial" charset="0"/>
                <a:ea typeface="ＭＳ Ｐゴシック" charset="0"/>
                <a:cs typeface="MS PGothic" charset="0"/>
              </a:rPr>
              <a:t>analyzed</a:t>
            </a:r>
            <a:r>
              <a:rPr lang="en-GB" altLang="ja-JP" sz="2200" dirty="0" smtClean="0">
                <a:solidFill>
                  <a:srgbClr val="0000FF"/>
                </a:solidFill>
                <a:latin typeface="Arial" charset="0"/>
                <a:ea typeface="ＭＳ Ｐゴシック" charset="0"/>
                <a:cs typeface="MS PGothic" charset="0"/>
              </a:rPr>
              <a:t> for early access to H/He H-modes in PFPO-1 and development of long-pulse plasma scenarios during PFPO-2</a:t>
            </a:r>
          </a:p>
          <a:p>
            <a:pPr marL="520700" lvl="1" indent="-257175" defTabSz="1072866" eaLnBrk="1" hangingPunct="1">
              <a:spcBef>
                <a:spcPts val="600"/>
              </a:spcBef>
              <a:buFont typeface="Lucida Grande"/>
              <a:buChar char="-"/>
            </a:pPr>
            <a:r>
              <a:rPr lang="en-GB" altLang="ja-JP" sz="2200" dirty="0" smtClean="0">
                <a:solidFill>
                  <a:srgbClr val="0000FF"/>
                </a:solidFill>
                <a:latin typeface="Arial" charset="0"/>
                <a:ea typeface="ＭＳ Ｐゴシック" charset="0"/>
                <a:cs typeface="MS PGothic" charset="0"/>
              </a:rPr>
              <a:t>Major new PWI programme component added</a:t>
            </a:r>
          </a:p>
          <a:p>
            <a:pPr marL="520700" lvl="1" indent="-257175" defTabSz="914400" fontAlgn="base">
              <a:spcBef>
                <a:spcPts val="600"/>
              </a:spcBef>
              <a:spcAft>
                <a:spcPct val="0"/>
              </a:spcAft>
              <a:buFont typeface="Lucida Grande"/>
              <a:buChar char="-"/>
            </a:pPr>
            <a:r>
              <a:rPr lang="en-GB" sz="2200" dirty="0">
                <a:solidFill>
                  <a:srgbClr val="0000FF"/>
                </a:solidFill>
                <a:latin typeface="Arial" charset="0"/>
                <a:ea typeface="ＭＳ Ｐゴシック" charset="0"/>
                <a:cs typeface="MS PGothic" charset="0"/>
              </a:rPr>
              <a:t>Research Plan in FPO phase developed towards long-pulse operation over several experimental </a:t>
            </a:r>
            <a:r>
              <a:rPr lang="en-GB" sz="2200" dirty="0" smtClean="0">
                <a:solidFill>
                  <a:srgbClr val="0000FF"/>
                </a:solidFill>
                <a:latin typeface="Arial" charset="0"/>
                <a:ea typeface="ＭＳ Ｐゴシック" charset="0"/>
                <a:cs typeface="MS PGothic" charset="0"/>
              </a:rPr>
              <a:t>campaigns </a:t>
            </a:r>
            <a:endParaRPr kumimoji="1" lang="en-GB" dirty="0">
              <a:solidFill>
                <a:srgbClr val="0000FF"/>
              </a:solidFill>
              <a:latin typeface="Arial" charset="0"/>
              <a:cs typeface="MS PGothic" charset="0"/>
            </a:endParaRPr>
          </a:p>
          <a:p>
            <a:pPr marL="898525" lvl="2" indent="-273050" defTabSz="914400" fontAlgn="base">
              <a:spcBef>
                <a:spcPts val="600"/>
              </a:spcBef>
              <a:spcAft>
                <a:spcPct val="0"/>
              </a:spcAft>
              <a:buFont typeface="Arial"/>
              <a:buChar char="•"/>
            </a:pPr>
            <a:r>
              <a:rPr kumimoji="1" lang="en-GB" sz="2000" dirty="0">
                <a:latin typeface="Arial" charset="0"/>
                <a:cs typeface="MS PGothic" charset="0"/>
              </a:rPr>
              <a:t>i</a:t>
            </a:r>
            <a:r>
              <a:rPr lang="en-GB" sz="2000" dirty="0" smtClean="0">
                <a:latin typeface="Arial" charset="0"/>
                <a:ea typeface="ＭＳ Ｐゴシック" charset="0"/>
                <a:cs typeface="MS PGothic" charset="0"/>
              </a:rPr>
              <a:t>nitial </a:t>
            </a:r>
            <a:r>
              <a:rPr lang="en-GB" sz="2000" dirty="0">
                <a:latin typeface="Arial" charset="0"/>
                <a:ea typeface="ＭＳ Ｐゴシック" charset="0"/>
                <a:cs typeface="MS PGothic" charset="0"/>
              </a:rPr>
              <a:t>operation in D plasmas designed to provide robust basis for transition to DT </a:t>
            </a:r>
            <a:r>
              <a:rPr lang="en-GB" sz="2000" dirty="0" smtClean="0">
                <a:latin typeface="Arial" charset="0"/>
                <a:ea typeface="ＭＳ Ｐゴシック" charset="0"/>
                <a:cs typeface="MS PGothic" charset="0"/>
              </a:rPr>
              <a:t>scenarios</a:t>
            </a:r>
          </a:p>
          <a:p>
            <a:pPr marL="898525" lvl="2" indent="-273050" defTabSz="914400" fontAlgn="base">
              <a:spcBef>
                <a:spcPts val="600"/>
              </a:spcBef>
              <a:spcAft>
                <a:spcPct val="0"/>
              </a:spcAft>
              <a:buFont typeface="Arial"/>
              <a:buChar char="•"/>
            </a:pPr>
            <a:r>
              <a:rPr lang="en-GB" sz="2000" dirty="0" smtClean="0">
                <a:latin typeface="Arial" charset="0"/>
                <a:ea typeface="ＭＳ Ｐゴシック" charset="0"/>
                <a:cs typeface="MS PGothic" charset="0"/>
              </a:rPr>
              <a:t>gradual transition to 50:50 DT</a:t>
            </a:r>
          </a:p>
          <a:p>
            <a:pPr marL="898525" lvl="2" indent="-273050" defTabSz="914400" fontAlgn="base">
              <a:spcBef>
                <a:spcPts val="600"/>
              </a:spcBef>
              <a:spcAft>
                <a:spcPct val="0"/>
              </a:spcAft>
              <a:buFont typeface="Arial"/>
              <a:buChar char="•"/>
            </a:pPr>
            <a:r>
              <a:rPr lang="en-GB" sz="2000" dirty="0" smtClean="0">
                <a:latin typeface="Arial" charset="0"/>
                <a:ea typeface="ＭＳ Ｐゴシック" charset="0"/>
                <a:cs typeface="MS PGothic" charset="0"/>
              </a:rPr>
              <a:t>achievement </a:t>
            </a:r>
            <a:r>
              <a:rPr lang="en-GB" sz="2000" dirty="0">
                <a:latin typeface="Arial" charset="0"/>
                <a:ea typeface="ＭＳ Ｐゴシック" charset="0"/>
                <a:cs typeface="MS PGothic" charset="0"/>
              </a:rPr>
              <a:t>of Q = 10 for ~50 s followed in FPO-2, </a:t>
            </a:r>
            <a:r>
              <a:rPr lang="en-GB" sz="2000" dirty="0" smtClean="0">
                <a:latin typeface="Arial" charset="0"/>
                <a:ea typeface="ＭＳ Ｐゴシック" charset="0"/>
                <a:cs typeface="MS PGothic" charset="0"/>
              </a:rPr>
              <a:t>FPO-3 by extension to Q = 10 for 300-500 s, </a:t>
            </a:r>
            <a:r>
              <a:rPr lang="en-GB" sz="2000" dirty="0">
                <a:latin typeface="Arial" charset="0"/>
                <a:ea typeface="ＭＳ Ｐゴシック" charset="0"/>
                <a:cs typeface="MS PGothic" charset="0"/>
              </a:rPr>
              <a:t>optimization of hybrid scenarios (</a:t>
            </a:r>
            <a:r>
              <a:rPr lang="en-GB" sz="2000" dirty="0">
                <a:latin typeface="Arial" charset="0"/>
                <a:cs typeface="MS PGothic" charset="0"/>
              </a:rPr>
              <a:t>q</a:t>
            </a:r>
            <a:r>
              <a:rPr lang="en-GB" sz="2000" baseline="-25000" dirty="0">
                <a:latin typeface="Arial" charset="0"/>
                <a:cs typeface="MS PGothic" charset="0"/>
              </a:rPr>
              <a:t>95</a:t>
            </a:r>
            <a:r>
              <a:rPr lang="en-GB" sz="2000" dirty="0">
                <a:latin typeface="Arial" charset="0"/>
                <a:cs typeface="MS PGothic" charset="0"/>
              </a:rPr>
              <a:t> = 4) and extension to ~1000 s at Q ≥ </a:t>
            </a:r>
            <a:r>
              <a:rPr lang="en-GB" sz="2000" dirty="0" smtClean="0">
                <a:latin typeface="Arial" charset="0"/>
                <a:cs typeface="MS PGothic" charset="0"/>
              </a:rPr>
              <a:t>5, </a:t>
            </a:r>
            <a:r>
              <a:rPr lang="en-GB" sz="2000" dirty="0">
                <a:latin typeface="Arial" charset="0"/>
                <a:cs typeface="MS PGothic" charset="0"/>
              </a:rPr>
              <a:t>optimization of fully non-inductive scenarios towards Q ~ 3 - 5</a:t>
            </a:r>
          </a:p>
          <a:p>
            <a:pPr marL="808038" lvl="2" indent="-273050" defTabSz="914400" fontAlgn="base">
              <a:spcBef>
                <a:spcPts val="600"/>
              </a:spcBef>
              <a:spcAft>
                <a:spcPct val="0"/>
              </a:spcAft>
              <a:buFont typeface="Courier New" panose="02070309020205020404" pitchFamily="49" charset="0"/>
              <a:buChar char="o"/>
            </a:pPr>
            <a:endParaRPr lang="en-GB" sz="2000" dirty="0">
              <a:latin typeface="Arial" charset="0"/>
              <a:cs typeface="MS PGothic" charset="0"/>
            </a:endParaRPr>
          </a:p>
          <a:p>
            <a:pPr marL="808038" lvl="2" indent="-273050" defTabSz="914400" fontAlgn="base">
              <a:spcBef>
                <a:spcPts val="600"/>
              </a:spcBef>
              <a:spcAft>
                <a:spcPct val="0"/>
              </a:spcAft>
              <a:buFont typeface="Courier New" panose="02070309020205020404" pitchFamily="49" charset="0"/>
              <a:buChar char="o"/>
            </a:pPr>
            <a:endParaRPr lang="en-GB" sz="2000" dirty="0" smtClean="0">
              <a:latin typeface="Arial" charset="0"/>
              <a:ea typeface="ＭＳ Ｐゴシック" charset="0"/>
              <a:cs typeface="MS PGothic" charset="0"/>
            </a:endParaRPr>
          </a:p>
          <a:p>
            <a:pPr marL="808038" lvl="2" indent="-273050" defTabSz="914400" fontAlgn="base">
              <a:spcBef>
                <a:spcPts val="600"/>
              </a:spcBef>
              <a:spcAft>
                <a:spcPct val="0"/>
              </a:spcAft>
              <a:buFont typeface="Courier New" panose="02070309020205020404" pitchFamily="49" charset="0"/>
              <a:buChar char="o"/>
            </a:pPr>
            <a:endParaRPr lang="en-GB" altLang="ja-JP" sz="2200" dirty="0">
              <a:latin typeface="Arial" charset="0"/>
              <a:ea typeface="ＭＳ Ｐゴシック" charset="0"/>
              <a:cs typeface="MS PGothic" charset="0"/>
            </a:endParaRPr>
          </a:p>
        </p:txBody>
      </p:sp>
    </p:spTree>
    <p:extLst>
      <p:ext uri="{BB962C8B-B14F-4D97-AF65-F5344CB8AC3E}">
        <p14:creationId xmlns:p14="http://schemas.microsoft.com/office/powerpoint/2010/main" val="414700620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sz="half" idx="1"/>
          </p:nvPr>
        </p:nvSpPr>
        <p:spPr>
          <a:xfrm>
            <a:off x="250825" y="764118"/>
            <a:ext cx="8642350" cy="5617633"/>
          </a:xfrm>
          <a:extLst>
            <a:ext uri="{909E8E84-426E-40dd-AFC4-6F175D3DCCD1}">
              <a14:hiddenFill xmlns:a14="http://schemas.microsoft.com/office/drawing/2010/main">
                <a:solidFill>
                  <a:srgbClr val="CCFFFF">
                    <a:alpha val="50195"/>
                  </a:srgbClr>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14400" eaLnBrk="1" hangingPunct="1">
              <a:spcBef>
                <a:spcPts val="2000"/>
              </a:spcBef>
              <a:defRPr/>
            </a:pPr>
            <a:r>
              <a:rPr lang="en-GB" sz="2000" b="1" dirty="0" smtClean="0">
                <a:solidFill>
                  <a:srgbClr val="333399"/>
                </a:solidFill>
              </a:rPr>
              <a:t>ITER Research Plan Workshop held with participation of experts from Members’ fusion communities:</a:t>
            </a:r>
          </a:p>
          <a:p>
            <a:pPr marL="544513" lvl="1" defTabSz="914400" eaLnBrk="1" hangingPunct="1">
              <a:spcBef>
                <a:spcPts val="800"/>
              </a:spcBef>
              <a:defRPr/>
            </a:pPr>
            <a:r>
              <a:rPr lang="en-GB" dirty="0" smtClean="0">
                <a:solidFill>
                  <a:srgbClr val="0000FF"/>
                </a:solidFill>
              </a:rPr>
              <a:t>Workshop 1: 26 – 28 July 2016</a:t>
            </a:r>
          </a:p>
          <a:p>
            <a:pPr marL="544513" lvl="1" defTabSz="914400" eaLnBrk="1" hangingPunct="1">
              <a:spcBef>
                <a:spcPts val="800"/>
              </a:spcBef>
              <a:defRPr/>
            </a:pPr>
            <a:r>
              <a:rPr lang="en-GB" dirty="0" smtClean="0">
                <a:solidFill>
                  <a:srgbClr val="0000FF"/>
                </a:solidFill>
              </a:rPr>
              <a:t>Workshop 2: 14 – 17 February 2017</a:t>
            </a:r>
          </a:p>
          <a:p>
            <a:pPr marL="544513" lvl="1" defTabSz="914400" eaLnBrk="1" hangingPunct="1">
              <a:spcBef>
                <a:spcPts val="800"/>
              </a:spcBef>
              <a:defRPr/>
            </a:pPr>
            <a:r>
              <a:rPr lang="en-GB" dirty="0" smtClean="0">
                <a:solidFill>
                  <a:srgbClr val="0000FF"/>
                </a:solidFill>
              </a:rPr>
              <a:t>Workshop 3: 14 – 17 March 2017</a:t>
            </a:r>
            <a:endParaRPr lang="en-GB" dirty="0">
              <a:solidFill>
                <a:srgbClr val="0000FF"/>
              </a:solidFill>
            </a:endParaRPr>
          </a:p>
          <a:p>
            <a:pPr marL="265113" indent="-265113" defTabSz="914400" eaLnBrk="1" hangingPunct="1">
              <a:spcBef>
                <a:spcPts val="2000"/>
              </a:spcBef>
              <a:buFont typeface="Symbol" charset="0"/>
              <a:buChar char="·"/>
              <a:defRPr/>
            </a:pPr>
            <a:r>
              <a:rPr lang="en-GB" sz="2000" b="1" dirty="0">
                <a:solidFill>
                  <a:srgbClr val="000090"/>
                </a:solidFill>
              </a:rPr>
              <a:t>Workshop participants requested to analyze key activities required to develop the research programme following First </a:t>
            </a:r>
            <a:r>
              <a:rPr lang="en-GB" sz="2000" b="1" dirty="0" smtClean="0">
                <a:solidFill>
                  <a:srgbClr val="000090"/>
                </a:solidFill>
              </a:rPr>
              <a:t>Plasma:</a:t>
            </a:r>
            <a:endParaRPr lang="en-GB" sz="2000" b="1" dirty="0">
              <a:solidFill>
                <a:srgbClr val="000090"/>
              </a:solidFill>
            </a:endParaRPr>
          </a:p>
          <a:p>
            <a:pPr marL="608012" lvl="1" indent="-342900" defTabSz="914400" eaLnBrk="1" hangingPunct="1">
              <a:spcBef>
                <a:spcPts val="600"/>
              </a:spcBef>
              <a:buFont typeface="+mj-lt"/>
              <a:buAutoNum type="arabicPeriod"/>
              <a:defRPr/>
            </a:pPr>
            <a:r>
              <a:rPr lang="en-GB" dirty="0">
                <a:solidFill>
                  <a:srgbClr val="0000FF"/>
                </a:solidFill>
              </a:rPr>
              <a:t>commission all required auxiliary systems with plasma to full </a:t>
            </a:r>
            <a:r>
              <a:rPr lang="en-GB" dirty="0" smtClean="0">
                <a:solidFill>
                  <a:srgbClr val="0000FF"/>
                </a:solidFill>
              </a:rPr>
              <a:t>performance</a:t>
            </a:r>
          </a:p>
          <a:p>
            <a:pPr marL="608012" lvl="1" indent="-342900" defTabSz="914400" eaLnBrk="1" hangingPunct="1">
              <a:spcBef>
                <a:spcPts val="600"/>
              </a:spcBef>
              <a:buFont typeface="+mj-lt"/>
              <a:buAutoNum type="arabicPeriod"/>
              <a:defRPr/>
            </a:pPr>
            <a:r>
              <a:rPr lang="en-GB" dirty="0" smtClean="0">
                <a:solidFill>
                  <a:srgbClr val="0000FF"/>
                </a:solidFill>
              </a:rPr>
              <a:t>explore options, e.g. H-mode at 1.8 T, PFPO long-pulse scenarios</a:t>
            </a:r>
          </a:p>
          <a:p>
            <a:pPr marL="608012" lvl="1" indent="-342900" defTabSz="914400" eaLnBrk="1" hangingPunct="1">
              <a:spcBef>
                <a:spcPts val="600"/>
              </a:spcBef>
              <a:buFont typeface="+mj-lt"/>
              <a:buAutoNum type="arabicPeriod"/>
              <a:defRPr/>
            </a:pPr>
            <a:r>
              <a:rPr lang="en-GB" dirty="0">
                <a:solidFill>
                  <a:srgbClr val="0000FF"/>
                </a:solidFill>
              </a:rPr>
              <a:t>p</a:t>
            </a:r>
            <a:r>
              <a:rPr lang="en-GB" dirty="0" smtClean="0">
                <a:solidFill>
                  <a:srgbClr val="0000FF"/>
                </a:solidFill>
              </a:rPr>
              <a:t>rogramme to </a:t>
            </a:r>
            <a:r>
              <a:rPr lang="en-GB" dirty="0">
                <a:solidFill>
                  <a:srgbClr val="0000FF"/>
                </a:solidFill>
              </a:rPr>
              <a:t>achieve initial DT fusion power production at levels of several hundred </a:t>
            </a:r>
            <a:r>
              <a:rPr lang="en-GB" dirty="0" smtClean="0">
                <a:solidFill>
                  <a:srgbClr val="0000FF"/>
                </a:solidFill>
              </a:rPr>
              <a:t>MW, optimize Q and extend burning plasmas to long duration</a:t>
            </a:r>
          </a:p>
        </p:txBody>
      </p:sp>
      <p:sp>
        <p:nvSpPr>
          <p:cNvPr id="4" name="Rectangle 2"/>
          <p:cNvSpPr>
            <a:spLocks noChangeArrowheads="1"/>
          </p:cNvSpPr>
          <p:nvPr/>
        </p:nvSpPr>
        <p:spPr bwMode="auto">
          <a:xfrm>
            <a:off x="0" y="-19213"/>
            <a:ext cx="91440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US" sz="3000" b="1" dirty="0">
                <a:solidFill>
                  <a:srgbClr val="333399"/>
                </a:solidFill>
                <a:latin typeface="Arial" charset="0"/>
                <a:ea typeface="MS PGothic" charset="0"/>
              </a:rPr>
              <a:t>Research Plan: Background to P</a:t>
            </a:r>
            <a:r>
              <a:rPr lang="en-US" sz="3000" b="1" dirty="0" smtClean="0">
                <a:solidFill>
                  <a:srgbClr val="333399"/>
                </a:solidFill>
                <a:latin typeface="Arial" charset="0"/>
                <a:ea typeface="MS PGothic" charset="0"/>
              </a:rPr>
              <a:t>resent </a:t>
            </a:r>
            <a:r>
              <a:rPr lang="en-US" sz="3000" b="1" dirty="0">
                <a:solidFill>
                  <a:srgbClr val="333399"/>
                </a:solidFill>
                <a:latin typeface="Arial" charset="0"/>
                <a:ea typeface="MS PGothic" charset="0"/>
              </a:rPr>
              <a:t>A</a:t>
            </a:r>
            <a:r>
              <a:rPr lang="en-US" sz="3000" b="1" dirty="0" smtClean="0">
                <a:solidFill>
                  <a:srgbClr val="333399"/>
                </a:solidFill>
                <a:latin typeface="Arial" charset="0"/>
                <a:ea typeface="MS PGothic" charset="0"/>
              </a:rPr>
              <a:t>nalysis</a:t>
            </a:r>
            <a:endParaRPr lang="en-US" sz="3000" b="1" dirty="0">
              <a:solidFill>
                <a:schemeClr val="accent2"/>
              </a:solidFill>
              <a:latin typeface="Arial" charset="0"/>
            </a:endParaRPr>
          </a:p>
        </p:txBody>
      </p:sp>
      <p:sp>
        <p:nvSpPr>
          <p:cNvPr id="5" name="TextBox 4"/>
          <p:cNvSpPr txBox="1"/>
          <p:nvPr/>
        </p:nvSpPr>
        <p:spPr>
          <a:xfrm>
            <a:off x="1835523" y="5688034"/>
            <a:ext cx="5472955" cy="400110"/>
          </a:xfrm>
          <a:prstGeom prst="rect">
            <a:avLst/>
          </a:prstGeom>
          <a:noFill/>
        </p:spPr>
        <p:txBody>
          <a:bodyPr wrap="square" rtlCol="0">
            <a:spAutoFit/>
          </a:bodyPr>
          <a:lstStyle/>
          <a:p>
            <a:pPr algn="ctr"/>
            <a:r>
              <a:rPr lang="en-GB" sz="2000" dirty="0" smtClean="0">
                <a:solidFill>
                  <a:srgbClr val="FF0000"/>
                </a:solidFill>
                <a:latin typeface="Arial"/>
                <a:cs typeface="Arial"/>
                <a:sym typeface="Symbol" charset="0"/>
              </a:rPr>
              <a:t> Report to IC-STAC-22, 16 – 18 May 2017 </a:t>
            </a:r>
            <a:endParaRPr lang="en-US" sz="2000" dirty="0">
              <a:latin typeface="Arial"/>
              <a:cs typeface="Arial"/>
            </a:endParaRPr>
          </a:p>
        </p:txBody>
      </p:sp>
    </p:spTree>
    <p:extLst>
      <p:ext uri="{BB962C8B-B14F-4D97-AF65-F5344CB8AC3E}">
        <p14:creationId xmlns:p14="http://schemas.microsoft.com/office/powerpoint/2010/main" val="282298631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7" name="Rectangle 3"/>
          <p:cNvSpPr>
            <a:spLocks noChangeArrowheads="1"/>
          </p:cNvSpPr>
          <p:nvPr/>
        </p:nvSpPr>
        <p:spPr bwMode="auto">
          <a:xfrm>
            <a:off x="228600" y="32385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4000" b="1" dirty="0" smtClean="0">
                <a:solidFill>
                  <a:srgbClr val="000090"/>
                </a:solidFill>
                <a:latin typeface="Arial" charset="0"/>
              </a:rPr>
              <a:t>Backup Slides</a:t>
            </a:r>
            <a:endParaRPr lang="en-US" sz="4000" b="1" dirty="0">
              <a:solidFill>
                <a:srgbClr val="000090"/>
              </a:solidFill>
              <a:latin typeface="Arial" charset="0"/>
            </a:endParaRPr>
          </a:p>
        </p:txBody>
      </p:sp>
    </p:spTree>
    <p:extLst>
      <p:ext uri="{BB962C8B-B14F-4D97-AF65-F5344CB8AC3E}">
        <p14:creationId xmlns:p14="http://schemas.microsoft.com/office/powerpoint/2010/main" val="393379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3548" y="499834"/>
            <a:ext cx="8136904" cy="5373880"/>
            <a:chOff x="147464" y="764704"/>
            <a:chExt cx="8865644" cy="5373880"/>
          </a:xfrm>
        </p:grpSpPr>
        <p:pic>
          <p:nvPicPr>
            <p:cNvPr id="4" name="Picture 2" descr="C:\Users\giancal\Documents\Work\A01b_Drawings IO Design Activities\170601_PBS-56 general views\TEST BLANKET SYSTEM-colours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64" y="785951"/>
              <a:ext cx="8865644" cy="53526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64704"/>
              <a:ext cx="39338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Rectangle 5"/>
          <p:cNvSpPr>
            <a:spLocks noChangeArrowheads="1"/>
          </p:cNvSpPr>
          <p:nvPr/>
        </p:nvSpPr>
        <p:spPr bwMode="auto">
          <a:xfrm>
            <a:off x="272256" y="1"/>
            <a:ext cx="8599488" cy="47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1" fontAlgn="auto" hangingPunct="1">
              <a:spcBef>
                <a:spcPts val="0"/>
              </a:spcBef>
              <a:spcAft>
                <a:spcPts val="0"/>
              </a:spcAft>
            </a:pPr>
            <a:r>
              <a:rPr lang="en-US" sz="3200" b="1" dirty="0" smtClean="0">
                <a:solidFill>
                  <a:srgbClr val="000090"/>
                </a:solidFill>
                <a:latin typeface="Arial" pitchFamily="34" charset="0"/>
                <a:cs typeface="Arial" pitchFamily="34" charset="0"/>
              </a:rPr>
              <a:t>Tritium Breeding – Test Blanket Systems</a:t>
            </a:r>
            <a:endParaRPr lang="en-US" sz="3200" b="1" dirty="0">
              <a:solidFill>
                <a:srgbClr val="000090"/>
              </a:solidFill>
              <a:latin typeface="Arial" pitchFamily="34" charset="0"/>
              <a:cs typeface="Arial" pitchFamily="34" charset="0"/>
            </a:endParaRPr>
          </a:p>
        </p:txBody>
      </p:sp>
      <p:sp>
        <p:nvSpPr>
          <p:cNvPr id="7" name="Rectangle 6"/>
          <p:cNvSpPr/>
          <p:nvPr/>
        </p:nvSpPr>
        <p:spPr>
          <a:xfrm>
            <a:off x="-2442" y="5663770"/>
            <a:ext cx="9148885" cy="646331"/>
          </a:xfrm>
          <a:prstGeom prst="rect">
            <a:avLst/>
          </a:prstGeom>
          <a:solidFill>
            <a:schemeClr val="bg1">
              <a:lumMod val="85000"/>
            </a:schemeClr>
          </a:solidFill>
          <a:ln w="3175">
            <a:noFill/>
          </a:ln>
        </p:spPr>
        <p:txBody>
          <a:bodyPr wrap="square" rtlCol="0">
            <a:spAutoFit/>
          </a:bodyPr>
          <a:lstStyle/>
          <a:p>
            <a:pPr algn="ctr"/>
            <a:r>
              <a:rPr lang="en-GB" sz="1800" b="1" dirty="0" smtClean="0">
                <a:solidFill>
                  <a:srgbClr val="000090"/>
                </a:solidFill>
                <a:latin typeface="Arial" panose="020B0604020202020204" pitchFamily="34" charset="0"/>
                <a:cs typeface="Arial" panose="020B0604020202020204" pitchFamily="34" charset="0"/>
              </a:rPr>
              <a:t>6 Test Blanket Systems are being developed by the Members TBM teams to test concepts for tritiu</a:t>
            </a:r>
            <a:r>
              <a:rPr lang="en-GB" sz="1800" dirty="0" smtClean="0">
                <a:solidFill>
                  <a:srgbClr val="000090"/>
                </a:solidFill>
                <a:latin typeface="Arial" panose="020B0604020202020204" pitchFamily="34" charset="0"/>
                <a:cs typeface="Arial" panose="020B0604020202020204" pitchFamily="34" charset="0"/>
              </a:rPr>
              <a:t>m breeding prototypical of Demo breeding blankets</a:t>
            </a:r>
            <a:endParaRPr lang="en-GB" sz="1800" b="1" dirty="0">
              <a:solidFill>
                <a:srgbClr val="00009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301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28600" y="-19538"/>
            <a:ext cx="86868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smtClean="0">
                <a:solidFill>
                  <a:srgbClr val="333399"/>
                </a:solidFill>
                <a:latin typeface="Arial" charset="0"/>
              </a:rPr>
              <a:t>TBM Testing Program</a:t>
            </a:r>
            <a:endParaRPr lang="en-US" sz="3200" b="1" dirty="0">
              <a:solidFill>
                <a:srgbClr val="000090"/>
              </a:solidFill>
              <a:latin typeface="Arial" charset="0"/>
            </a:endParaRPr>
          </a:p>
        </p:txBody>
      </p:sp>
      <p:sp>
        <p:nvSpPr>
          <p:cNvPr id="33794" name="Rectangle 3"/>
          <p:cNvSpPr txBox="1">
            <a:spLocks noChangeArrowheads="1"/>
          </p:cNvSpPr>
          <p:nvPr/>
        </p:nvSpPr>
        <p:spPr bwMode="auto">
          <a:xfrm>
            <a:off x="215900" y="740834"/>
            <a:ext cx="8713788" cy="55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190500" indent="-190500">
              <a:defRPr sz="2400">
                <a:solidFill>
                  <a:schemeClr val="tx1"/>
                </a:solidFill>
                <a:latin typeface="Century Gothic" charset="0"/>
                <a:ea typeface="ＭＳ Ｐゴシック" charset="0"/>
                <a:cs typeface="ＭＳ Ｐゴシック" charset="0"/>
              </a:defRPr>
            </a:lvl1pPr>
            <a:lvl2pPr marL="668338" indent="-285750">
              <a:defRPr sz="2400">
                <a:solidFill>
                  <a:schemeClr val="tx1"/>
                </a:solidFill>
                <a:latin typeface="Century Gothic" charset="0"/>
                <a:ea typeface="ＭＳ Ｐゴシック" charset="0"/>
              </a:defRPr>
            </a:lvl2pPr>
            <a:lvl3pPr marL="896938" indent="-177800">
              <a:defRPr sz="2400">
                <a:solidFill>
                  <a:schemeClr val="tx1"/>
                </a:solidFill>
                <a:latin typeface="Century Gothic" charset="0"/>
                <a:ea typeface="ＭＳ Ｐゴシック" charset="0"/>
              </a:defRPr>
            </a:lvl3pPr>
            <a:lvl4pPr marL="1600200" indent="-228600">
              <a:defRPr sz="2400">
                <a:solidFill>
                  <a:schemeClr val="tx1"/>
                </a:solidFill>
                <a:latin typeface="Century Gothic" charset="0"/>
                <a:ea typeface="ＭＳ Ｐゴシック" charset="0"/>
              </a:defRPr>
            </a:lvl4pPr>
            <a:lvl5pPr marL="2057400" indent="-22860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marL="342900" lvl="1" indent="-342900">
              <a:buFont typeface="Arial"/>
              <a:buChar char="•"/>
            </a:pPr>
            <a:r>
              <a:rPr lang="en-US" sz="2000" b="1" dirty="0" smtClean="0">
                <a:solidFill>
                  <a:srgbClr val="000090"/>
                </a:solidFill>
                <a:latin typeface="Arial"/>
                <a:cs typeface="Arial"/>
              </a:rPr>
              <a:t>TBM testing program is assumed to run in parallel with much of scientific program, with limited direct demands on operation</a:t>
            </a:r>
            <a:endParaRPr lang="en-US" sz="2000" b="1" dirty="0">
              <a:latin typeface="Arial"/>
              <a:cs typeface="Arial"/>
            </a:endParaRPr>
          </a:p>
          <a:p>
            <a:pPr lvl="1" eaLnBrk="1" hangingPunct="1">
              <a:lnSpc>
                <a:spcPct val="90000"/>
              </a:lnSpc>
              <a:spcBef>
                <a:spcPts val="1000"/>
              </a:spcBef>
              <a:buFont typeface="Times" charset="0"/>
              <a:buChar char="–"/>
            </a:pPr>
            <a:r>
              <a:rPr lang="en-GB" sz="2000" dirty="0" smtClean="0">
                <a:solidFill>
                  <a:srgbClr val="0000FF"/>
                </a:solidFill>
                <a:latin typeface="Arial" charset="0"/>
              </a:rPr>
              <a:t>4-stages of TBM testing currently foreseen:</a:t>
            </a:r>
          </a:p>
          <a:p>
            <a:pPr lvl="2" algn="just" eaLnBrk="1" hangingPunct="1">
              <a:lnSpc>
                <a:spcPct val="90000"/>
              </a:lnSpc>
              <a:spcBef>
                <a:spcPts val="500"/>
              </a:spcBef>
              <a:buFontTx/>
              <a:buChar char="•"/>
            </a:pPr>
            <a:r>
              <a:rPr kumimoji="1" lang="en-GB" sz="1800" dirty="0" smtClean="0">
                <a:solidFill>
                  <a:srgbClr val="FF0000"/>
                </a:solidFill>
                <a:latin typeface="Arial" charset="0"/>
                <a:cs typeface="MS PGothic" charset="0"/>
              </a:rPr>
              <a:t>Electro-Magnetic Module </a:t>
            </a:r>
            <a:r>
              <a:rPr kumimoji="1" lang="en-GB" sz="1800" b="0" dirty="0" smtClean="0">
                <a:latin typeface="Arial" charset="0"/>
                <a:cs typeface="MS PGothic" charset="0"/>
              </a:rPr>
              <a:t>– electromagnetic transients, operational function, collect data for licensing process</a:t>
            </a:r>
          </a:p>
          <a:p>
            <a:pPr lvl="2" algn="just" eaLnBrk="1" hangingPunct="1">
              <a:lnSpc>
                <a:spcPct val="90000"/>
              </a:lnSpc>
              <a:spcBef>
                <a:spcPts val="500"/>
              </a:spcBef>
              <a:buFontTx/>
              <a:buChar char="•"/>
            </a:pPr>
            <a:r>
              <a:rPr kumimoji="1" lang="en-GB" sz="1800" dirty="0" smtClean="0">
                <a:solidFill>
                  <a:srgbClr val="FF0000"/>
                </a:solidFill>
                <a:latin typeface="Arial" charset="0"/>
                <a:cs typeface="MS PGothic" charset="0"/>
              </a:rPr>
              <a:t>Thermal-</a:t>
            </a:r>
            <a:r>
              <a:rPr kumimoji="1" lang="en-GB" sz="1800" dirty="0" err="1" smtClean="0">
                <a:solidFill>
                  <a:srgbClr val="FF0000"/>
                </a:solidFill>
                <a:latin typeface="Arial" charset="0"/>
                <a:cs typeface="MS PGothic" charset="0"/>
              </a:rPr>
              <a:t>Neutronic</a:t>
            </a:r>
            <a:r>
              <a:rPr kumimoji="1" lang="en-GB" sz="1800" dirty="0" smtClean="0">
                <a:solidFill>
                  <a:srgbClr val="FF0000"/>
                </a:solidFill>
                <a:latin typeface="Arial" charset="0"/>
                <a:cs typeface="MS PGothic" charset="0"/>
              </a:rPr>
              <a:t> Module </a:t>
            </a:r>
            <a:r>
              <a:rPr kumimoji="1" lang="en-GB" sz="1800" b="0" dirty="0">
                <a:latin typeface="Arial" charset="0"/>
                <a:cs typeface="MS PGothic" charset="0"/>
              </a:rPr>
              <a:t>– </a:t>
            </a:r>
            <a:r>
              <a:rPr kumimoji="1" lang="en-GB" sz="1800" b="0" dirty="0" smtClean="0">
                <a:latin typeface="Arial" charset="0"/>
                <a:cs typeface="MS PGothic" charset="0"/>
              </a:rPr>
              <a:t>validation of code predictions of TBM nuclear response, including initial tritium production</a:t>
            </a:r>
            <a:endParaRPr kumimoji="1" lang="en-GB" sz="1800" b="0" dirty="0">
              <a:latin typeface="Arial" charset="0"/>
              <a:cs typeface="MS PGothic" charset="0"/>
            </a:endParaRPr>
          </a:p>
          <a:p>
            <a:pPr lvl="2" algn="just" eaLnBrk="1" hangingPunct="1">
              <a:lnSpc>
                <a:spcPct val="90000"/>
              </a:lnSpc>
              <a:spcBef>
                <a:spcPts val="500"/>
              </a:spcBef>
              <a:buFontTx/>
              <a:buChar char="•"/>
            </a:pPr>
            <a:r>
              <a:rPr kumimoji="1" lang="en-GB" sz="1800" dirty="0" err="1" smtClean="0">
                <a:solidFill>
                  <a:srgbClr val="FF0000"/>
                </a:solidFill>
                <a:latin typeface="Arial" charset="0"/>
                <a:cs typeface="MS PGothic" charset="0"/>
              </a:rPr>
              <a:t>Neutronic</a:t>
            </a:r>
            <a:r>
              <a:rPr kumimoji="1" lang="en-GB" sz="1800" dirty="0" smtClean="0">
                <a:solidFill>
                  <a:srgbClr val="FF0000"/>
                </a:solidFill>
                <a:latin typeface="Arial" charset="0"/>
                <a:cs typeface="MS PGothic" charset="0"/>
              </a:rPr>
              <a:t>-Tritium/Thermo-Mechanic </a:t>
            </a:r>
            <a:r>
              <a:rPr kumimoji="1" lang="en-GB" sz="1800" dirty="0">
                <a:solidFill>
                  <a:srgbClr val="FF0000"/>
                </a:solidFill>
                <a:latin typeface="Arial" charset="0"/>
                <a:cs typeface="MS PGothic" charset="0"/>
              </a:rPr>
              <a:t>Module </a:t>
            </a:r>
            <a:r>
              <a:rPr kumimoji="1" lang="en-GB" sz="1800" b="0" dirty="0">
                <a:latin typeface="Arial" charset="0"/>
                <a:cs typeface="MS PGothic" charset="0"/>
              </a:rPr>
              <a:t>– </a:t>
            </a:r>
            <a:r>
              <a:rPr kumimoji="1" lang="en-GB" sz="1800" b="0" dirty="0" smtClean="0">
                <a:latin typeface="Arial" charset="0"/>
                <a:cs typeface="MS PGothic" charset="0"/>
              </a:rPr>
              <a:t>TBM structural behaviour at relevant temperature and nuclear response, including tritium production</a:t>
            </a:r>
          </a:p>
          <a:p>
            <a:pPr lvl="2" algn="just" eaLnBrk="1" hangingPunct="1">
              <a:lnSpc>
                <a:spcPct val="90000"/>
              </a:lnSpc>
              <a:spcBef>
                <a:spcPts val="500"/>
              </a:spcBef>
              <a:buFontTx/>
              <a:buChar char="•"/>
            </a:pPr>
            <a:r>
              <a:rPr kumimoji="1" lang="en-GB" sz="1800" dirty="0" err="1" smtClean="0">
                <a:solidFill>
                  <a:srgbClr val="FF0000"/>
                </a:solidFill>
                <a:latin typeface="Arial" charset="0"/>
                <a:cs typeface="MS PGothic" charset="0"/>
              </a:rPr>
              <a:t>INTegral</a:t>
            </a:r>
            <a:r>
              <a:rPr kumimoji="1" lang="en-GB" sz="1800" dirty="0" smtClean="0">
                <a:solidFill>
                  <a:srgbClr val="FF0000"/>
                </a:solidFill>
                <a:latin typeface="Arial" charset="0"/>
                <a:cs typeface="MS PGothic" charset="0"/>
              </a:rPr>
              <a:t> Module </a:t>
            </a:r>
            <a:r>
              <a:rPr kumimoji="1" lang="en-GB" sz="1800" b="0" dirty="0">
                <a:latin typeface="Arial" charset="0"/>
                <a:cs typeface="MS PGothic" charset="0"/>
              </a:rPr>
              <a:t>– </a:t>
            </a:r>
            <a:r>
              <a:rPr kumimoji="1" lang="en-GB" sz="1800" b="0" dirty="0" smtClean="0">
                <a:latin typeface="Arial" charset="0"/>
                <a:cs typeface="MS PGothic" charset="0"/>
              </a:rPr>
              <a:t>operational behaviour of the blanket module for heat extraction and tritium management</a:t>
            </a:r>
            <a:endParaRPr lang="en-GB" sz="1800" b="0" dirty="0" smtClean="0">
              <a:latin typeface="Arial" charset="0"/>
            </a:endParaRPr>
          </a:p>
          <a:p>
            <a:pPr lvl="1" eaLnBrk="1" hangingPunct="1">
              <a:lnSpc>
                <a:spcPct val="90000"/>
              </a:lnSpc>
              <a:spcBef>
                <a:spcPts val="1000"/>
              </a:spcBef>
              <a:buFont typeface="Times" charset="0"/>
              <a:buChar char="–"/>
            </a:pPr>
            <a:r>
              <a:rPr lang="en-GB" sz="2000" dirty="0" smtClean="0">
                <a:solidFill>
                  <a:srgbClr val="0000FF"/>
                </a:solidFill>
                <a:latin typeface="Arial" charset="0"/>
              </a:rPr>
              <a:t>First installation during Assembly Phase III – might allow possibility of assessing effect of TBM ferromagnetic material on H-mode performance</a:t>
            </a:r>
            <a:endParaRPr lang="en-GB" sz="2000" dirty="0">
              <a:solidFill>
                <a:srgbClr val="0000FF"/>
              </a:solidFill>
              <a:latin typeface="Arial" charset="0"/>
            </a:endParaRPr>
          </a:p>
          <a:p>
            <a:pPr lvl="1" eaLnBrk="1" hangingPunct="1">
              <a:lnSpc>
                <a:spcPct val="90000"/>
              </a:lnSpc>
              <a:spcBef>
                <a:spcPts val="1000"/>
              </a:spcBef>
              <a:buFont typeface="Times" charset="0"/>
              <a:buChar char="–"/>
            </a:pPr>
            <a:r>
              <a:rPr lang="en-GB" sz="2000" dirty="0" smtClean="0">
                <a:solidFill>
                  <a:srgbClr val="0000FF"/>
                </a:solidFill>
                <a:latin typeface="Arial" charset="0"/>
              </a:rPr>
              <a:t>6-days of back-to-back long duration (1000 - 3000 s) high power (300 – 400 MW) pulses required for adequate testing of INT-TBM</a:t>
            </a:r>
            <a:endParaRPr kumimoji="1" lang="en-GB" sz="2000" dirty="0">
              <a:solidFill>
                <a:srgbClr val="0000FF"/>
              </a:solidFill>
              <a:latin typeface="Arial" charset="0"/>
              <a:cs typeface="MS PGothic" charset="0"/>
            </a:endParaRPr>
          </a:p>
          <a:p>
            <a:pPr lvl="2" algn="just" eaLnBrk="1" hangingPunct="1">
              <a:lnSpc>
                <a:spcPct val="90000"/>
              </a:lnSpc>
              <a:spcBef>
                <a:spcPts val="500"/>
              </a:spcBef>
              <a:buFontTx/>
              <a:buChar char="•"/>
            </a:pPr>
            <a:endParaRPr kumimoji="1" lang="en-GB" sz="1600" dirty="0">
              <a:solidFill>
                <a:srgbClr val="333399"/>
              </a:solidFill>
              <a:latin typeface="Arial" charset="0"/>
              <a:cs typeface="MS PGothic" charset="0"/>
            </a:endParaRPr>
          </a:p>
        </p:txBody>
      </p:sp>
    </p:spTree>
    <p:extLst>
      <p:ext uri="{BB962C8B-B14F-4D97-AF65-F5344CB8AC3E}">
        <p14:creationId xmlns:p14="http://schemas.microsoft.com/office/powerpoint/2010/main" val="107040729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spect="1" noChangeArrowheads="1"/>
          </p:cNvSpPr>
          <p:nvPr>
            <p:ph type="title"/>
          </p:nvPr>
        </p:nvSpPr>
        <p:spPr>
          <a:xfrm>
            <a:off x="0" y="18322"/>
            <a:ext cx="9144000" cy="530358"/>
          </a:xfrm>
        </p:spPr>
        <p:txBody>
          <a:bodyPr/>
          <a:lstStyle/>
          <a:p>
            <a:r>
              <a:rPr lang="en-US" sz="2500" dirty="0" smtClean="0">
                <a:solidFill>
                  <a:srgbClr val="333399"/>
                </a:solidFill>
              </a:rPr>
              <a:t>Diagnostics - Stage I (FP and </a:t>
            </a:r>
            <a:r>
              <a:rPr lang="en-US" sz="2500" dirty="0">
                <a:solidFill>
                  <a:srgbClr val="333399"/>
                </a:solidFill>
              </a:rPr>
              <a:t>Engineering Commissioning)</a:t>
            </a:r>
          </a:p>
        </p:txBody>
      </p:sp>
      <p:sp>
        <p:nvSpPr>
          <p:cNvPr id="2" name="Rectangle 1"/>
          <p:cNvSpPr/>
          <p:nvPr/>
        </p:nvSpPr>
        <p:spPr>
          <a:xfrm>
            <a:off x="181713" y="2652507"/>
            <a:ext cx="2900180" cy="2031325"/>
          </a:xfrm>
          <a:prstGeom prst="rect">
            <a:avLst/>
          </a:prstGeom>
        </p:spPr>
        <p:txBody>
          <a:bodyPr wrap="square">
            <a:spAutoFit/>
          </a:bodyPr>
          <a:lstStyle/>
          <a:p>
            <a:pPr algn="ctr"/>
            <a:r>
              <a:rPr lang="en-US" sz="1800" dirty="0" smtClean="0">
                <a:solidFill>
                  <a:srgbClr val="333399"/>
                </a:solidFill>
                <a:latin typeface="+mj-lt"/>
              </a:rPr>
              <a:t>Background </a:t>
            </a:r>
            <a:r>
              <a:rPr lang="en-US" sz="1800" dirty="0" err="1" smtClean="0">
                <a:solidFill>
                  <a:srgbClr val="333399"/>
                </a:solidFill>
                <a:latin typeface="+mj-lt"/>
              </a:rPr>
              <a:t>colours</a:t>
            </a:r>
            <a:r>
              <a:rPr lang="en-US" sz="1800" dirty="0" smtClean="0">
                <a:solidFill>
                  <a:srgbClr val="333399"/>
                </a:solidFill>
                <a:latin typeface="+mj-lt"/>
              </a:rPr>
              <a:t> </a:t>
            </a:r>
            <a:r>
              <a:rPr lang="en-US" sz="1800" dirty="0">
                <a:solidFill>
                  <a:srgbClr val="333399"/>
                </a:solidFill>
                <a:latin typeface="+mj-lt"/>
              </a:rPr>
              <a:t>represent grouping of diagnostic </a:t>
            </a:r>
            <a:r>
              <a:rPr lang="en-US" sz="1800" dirty="0" smtClean="0">
                <a:solidFill>
                  <a:srgbClr val="333399"/>
                </a:solidFill>
                <a:latin typeface="+mj-lt"/>
              </a:rPr>
              <a:t>systems</a:t>
            </a:r>
          </a:p>
          <a:p>
            <a:pPr algn="ctr"/>
            <a:endParaRPr lang="en-US" sz="1800" dirty="0">
              <a:solidFill>
                <a:srgbClr val="333399"/>
              </a:solidFill>
              <a:latin typeface="+mj-lt"/>
            </a:endParaRPr>
          </a:p>
          <a:p>
            <a:pPr algn="ctr"/>
            <a:r>
              <a:rPr lang="en-US" sz="1800" dirty="0" smtClean="0">
                <a:solidFill>
                  <a:srgbClr val="333399"/>
                </a:solidFill>
                <a:latin typeface="+mj-lt"/>
              </a:rPr>
              <a:t>Note: Infrastructure such as port plugs is not shown here</a:t>
            </a:r>
            <a:endParaRPr lang="en-US" sz="1800" dirty="0">
              <a:solidFill>
                <a:srgbClr val="333399"/>
              </a:solidFill>
              <a:latin typeface="+mj-lt"/>
            </a:endParaRPr>
          </a:p>
        </p:txBody>
      </p:sp>
      <p:sp>
        <p:nvSpPr>
          <p:cNvPr id="9" name="Rectangle 8"/>
          <p:cNvSpPr/>
          <p:nvPr/>
        </p:nvSpPr>
        <p:spPr>
          <a:xfrm>
            <a:off x="4283968" y="554764"/>
            <a:ext cx="3744416" cy="923330"/>
          </a:xfrm>
          <a:prstGeom prst="rect">
            <a:avLst/>
          </a:prstGeom>
        </p:spPr>
        <p:txBody>
          <a:bodyPr wrap="square">
            <a:spAutoFit/>
          </a:bodyPr>
          <a:lstStyle/>
          <a:p>
            <a:pPr algn="ctr"/>
            <a:r>
              <a:rPr lang="en-US" sz="1800" dirty="0" smtClean="0">
                <a:solidFill>
                  <a:srgbClr val="FF0000"/>
                </a:solidFill>
                <a:latin typeface="+mj-lt"/>
              </a:rPr>
              <a:t>Not all systems indicated will be fully installed, but will fulfill functionality for First Plasma</a:t>
            </a:r>
            <a:endParaRPr lang="en-US" sz="1800" dirty="0">
              <a:solidFill>
                <a:srgbClr val="FF0000"/>
              </a:solidFill>
              <a:latin typeface="+mj-lt"/>
            </a:endParaRPr>
          </a:p>
        </p:txBody>
      </p:sp>
      <p:graphicFrame>
        <p:nvGraphicFramePr>
          <p:cNvPr id="8" name="Table 7"/>
          <p:cNvGraphicFramePr>
            <a:graphicFrameLocks noGrp="1"/>
          </p:cNvGraphicFramePr>
          <p:nvPr>
            <p:extLst>
              <p:ext uri="{D42A27DB-BD31-4B8C-83A1-F6EECF244321}">
                <p14:modId xmlns:p14="http://schemas.microsoft.com/office/powerpoint/2010/main" val="2897818635"/>
              </p:ext>
            </p:extLst>
          </p:nvPr>
        </p:nvGraphicFramePr>
        <p:xfrm>
          <a:off x="3291170" y="1593667"/>
          <a:ext cx="5730013" cy="1551051"/>
        </p:xfrm>
        <a:graphic>
          <a:graphicData uri="http://schemas.openxmlformats.org/drawingml/2006/table">
            <a:tbl>
              <a:tblPr/>
              <a:tblGrid>
                <a:gridCol w="1636889"/>
                <a:gridCol w="4093124"/>
              </a:tblGrid>
              <a:tr h="270892">
                <a:tc>
                  <a:txBody>
                    <a:bodyPr/>
                    <a:lstStyle/>
                    <a:p>
                      <a:pPr algn="l" rtl="0" fontAlgn="ctr"/>
                      <a:r>
                        <a:rPr lang="en-GB" sz="1400" b="1" i="0" u="none" strike="noStrike" dirty="0">
                          <a:solidFill>
                            <a:srgbClr val="000000"/>
                          </a:solidFill>
                          <a:effectLst/>
                          <a:latin typeface="+mn-lt"/>
                        </a:rPr>
                        <a:t>55.A0</a:t>
                      </a:r>
                    </a:p>
                  </a:txBody>
                  <a:tcPr marL="16665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rtl="0" fontAlgn="ctr"/>
                      <a:r>
                        <a:rPr lang="en-GB" sz="1400" b="1" i="0" u="none" strike="noStrike" dirty="0" smtClean="0">
                          <a:solidFill>
                            <a:srgbClr val="000000"/>
                          </a:solidFill>
                          <a:effectLst/>
                          <a:latin typeface="+mn-lt"/>
                        </a:rPr>
                        <a:t>Magnetics</a:t>
                      </a:r>
                      <a:r>
                        <a:rPr lang="en-GB" sz="1400" b="1" i="0" u="none" strike="noStrike" baseline="0" dirty="0" smtClean="0">
                          <a:solidFill>
                            <a:srgbClr val="000000"/>
                          </a:solidFill>
                          <a:effectLst/>
                          <a:latin typeface="+mn-lt"/>
                        </a:rPr>
                        <a:t> System Electronics &amp; Software</a:t>
                      </a:r>
                      <a:endParaRPr lang="en-GB" sz="1400" b="1" i="0" u="none" strike="noStrike" dirty="0">
                        <a:solidFill>
                          <a:srgbClr val="000000"/>
                        </a:solidFill>
                        <a:effectLst/>
                        <a:latin typeface="+mn-lt"/>
                      </a:endParaRPr>
                    </a:p>
                  </a:txBody>
                  <a:tcPr marL="8333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191534">
                <a:tc>
                  <a:txBody>
                    <a:bodyPr/>
                    <a:lstStyle/>
                    <a:p>
                      <a:pPr algn="l" rtl="0" fontAlgn="ctr"/>
                      <a:r>
                        <a:rPr lang="en-GB" sz="1400" b="1" i="0" u="none" strike="noStrike" dirty="0">
                          <a:solidFill>
                            <a:srgbClr val="000000"/>
                          </a:solidFill>
                          <a:effectLst/>
                          <a:latin typeface="+mn-lt"/>
                        </a:rPr>
                        <a:t>55.A1</a:t>
                      </a:r>
                    </a:p>
                  </a:txBody>
                  <a:tcPr marL="16665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rtl="0" fontAlgn="ctr"/>
                      <a:r>
                        <a:rPr lang="en-GB" sz="1400" b="1" i="0" u="none" strike="noStrike" dirty="0">
                          <a:solidFill>
                            <a:srgbClr val="000000"/>
                          </a:solidFill>
                          <a:effectLst/>
                          <a:latin typeface="+mn-lt"/>
                        </a:rPr>
                        <a:t>Continuous External </a:t>
                      </a:r>
                      <a:r>
                        <a:rPr lang="en-GB" sz="1400" b="1" i="0" u="none" strike="noStrike" dirty="0" err="1">
                          <a:solidFill>
                            <a:srgbClr val="000000"/>
                          </a:solidFill>
                          <a:effectLst/>
                          <a:latin typeface="+mn-lt"/>
                        </a:rPr>
                        <a:t>Rogowski</a:t>
                      </a:r>
                      <a:endParaRPr lang="en-GB" sz="1400" b="1" i="0" u="none" strike="noStrike" dirty="0">
                        <a:solidFill>
                          <a:srgbClr val="000000"/>
                        </a:solidFill>
                        <a:effectLst/>
                        <a:latin typeface="+mn-lt"/>
                      </a:endParaRPr>
                    </a:p>
                  </a:txBody>
                  <a:tcPr marL="8333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191534">
                <a:tc>
                  <a:txBody>
                    <a:bodyPr/>
                    <a:lstStyle/>
                    <a:p>
                      <a:pPr algn="l" rtl="0" fontAlgn="ctr"/>
                      <a:r>
                        <a:rPr lang="en-GB" sz="1400" b="1" i="0" u="none" strike="noStrike" dirty="0" smtClean="0">
                          <a:solidFill>
                            <a:srgbClr val="000000"/>
                          </a:solidFill>
                          <a:effectLst/>
                          <a:latin typeface="+mn-lt"/>
                        </a:rPr>
                        <a:t>55.A3/A4/A9</a:t>
                      </a:r>
                      <a:endParaRPr lang="en-GB" sz="1400" b="1" i="0" u="none" strike="noStrike" dirty="0">
                        <a:solidFill>
                          <a:srgbClr val="000000"/>
                        </a:solidFill>
                        <a:effectLst/>
                        <a:latin typeface="+mn-lt"/>
                      </a:endParaRPr>
                    </a:p>
                  </a:txBody>
                  <a:tcPr marL="16665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rtl="0" fontAlgn="ctr"/>
                      <a:r>
                        <a:rPr lang="en-GB" sz="1400" b="1" i="0" u="none" strike="noStrike" dirty="0" smtClean="0">
                          <a:solidFill>
                            <a:srgbClr val="000000"/>
                          </a:solidFill>
                          <a:effectLst/>
                          <a:latin typeface="+mn-lt"/>
                        </a:rPr>
                        <a:t>Outer Vessel Coils</a:t>
                      </a:r>
                      <a:endParaRPr lang="en-GB" sz="1400" b="1" i="0" u="none" strike="noStrike" dirty="0">
                        <a:solidFill>
                          <a:srgbClr val="000000"/>
                        </a:solidFill>
                        <a:effectLst/>
                        <a:latin typeface="+mn-lt"/>
                      </a:endParaRPr>
                    </a:p>
                  </a:txBody>
                  <a:tcPr marL="8333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191534">
                <a:tc>
                  <a:txBody>
                    <a:bodyPr/>
                    <a:lstStyle/>
                    <a:p>
                      <a:pPr algn="l" rtl="0" fontAlgn="ctr"/>
                      <a:r>
                        <a:rPr lang="en-GB" sz="1400" b="1" i="0" u="none" strike="noStrike" dirty="0" smtClean="0">
                          <a:solidFill>
                            <a:srgbClr val="000000"/>
                          </a:solidFill>
                          <a:effectLst/>
                          <a:latin typeface="+mn-lt"/>
                        </a:rPr>
                        <a:t>55.A5/A6</a:t>
                      </a:r>
                      <a:endParaRPr lang="en-GB" sz="1400" b="1" i="0" u="none" strike="noStrike" dirty="0">
                        <a:solidFill>
                          <a:srgbClr val="000000"/>
                        </a:solidFill>
                        <a:effectLst/>
                        <a:latin typeface="+mn-lt"/>
                      </a:endParaRPr>
                    </a:p>
                  </a:txBody>
                  <a:tcPr marL="16665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rtl="0" fontAlgn="ctr"/>
                      <a:r>
                        <a:rPr lang="en-GB" sz="1400" b="1" i="0" u="none" strike="noStrike" dirty="0" smtClean="0">
                          <a:solidFill>
                            <a:srgbClr val="000000"/>
                          </a:solidFill>
                          <a:effectLst/>
                          <a:latin typeface="+mn-lt"/>
                        </a:rPr>
                        <a:t>Steady </a:t>
                      </a:r>
                      <a:r>
                        <a:rPr lang="en-GB" sz="1400" b="1" i="0" u="none" strike="noStrike" dirty="0">
                          <a:solidFill>
                            <a:srgbClr val="000000"/>
                          </a:solidFill>
                          <a:effectLst/>
                          <a:latin typeface="+mn-lt"/>
                        </a:rPr>
                        <a:t>State Sensors</a:t>
                      </a:r>
                    </a:p>
                  </a:txBody>
                  <a:tcPr marL="8333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191534">
                <a:tc>
                  <a:txBody>
                    <a:bodyPr/>
                    <a:lstStyle/>
                    <a:p>
                      <a:pPr algn="l" rtl="0" fontAlgn="ctr"/>
                      <a:r>
                        <a:rPr lang="en-GB" sz="1400" b="1" i="0" u="none" strike="noStrike" dirty="0" smtClean="0">
                          <a:solidFill>
                            <a:srgbClr val="000000"/>
                          </a:solidFill>
                          <a:effectLst/>
                          <a:latin typeface="+mn-lt"/>
                        </a:rPr>
                        <a:t>55.A7/AD/AE/AI</a:t>
                      </a:r>
                      <a:endParaRPr lang="en-GB" sz="1400" b="1" i="0" u="none" strike="noStrike" dirty="0">
                        <a:solidFill>
                          <a:srgbClr val="000000"/>
                        </a:solidFill>
                        <a:effectLst/>
                        <a:latin typeface="+mn-lt"/>
                      </a:endParaRPr>
                    </a:p>
                  </a:txBody>
                  <a:tcPr marL="16665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rtl="0" fontAlgn="ctr"/>
                      <a:r>
                        <a:rPr lang="fr-FR" sz="1400" b="1" i="0" u="none" strike="noStrike" dirty="0" smtClean="0">
                          <a:solidFill>
                            <a:srgbClr val="000000"/>
                          </a:solidFill>
                          <a:effectLst/>
                          <a:latin typeface="+mn-lt"/>
                        </a:rPr>
                        <a:t>Flux </a:t>
                      </a:r>
                      <a:r>
                        <a:rPr lang="fr-FR" sz="1400" b="1" i="0" u="none" strike="noStrike" dirty="0" err="1" smtClean="0">
                          <a:solidFill>
                            <a:srgbClr val="000000"/>
                          </a:solidFill>
                          <a:effectLst/>
                          <a:latin typeface="+mn-lt"/>
                        </a:rPr>
                        <a:t>Loops</a:t>
                      </a:r>
                      <a:endParaRPr lang="fr-FR" sz="1400" b="1" i="0" u="none" strike="noStrike" dirty="0">
                        <a:solidFill>
                          <a:srgbClr val="000000"/>
                        </a:solidFill>
                        <a:effectLst/>
                        <a:latin typeface="+mn-lt"/>
                      </a:endParaRPr>
                    </a:p>
                  </a:txBody>
                  <a:tcPr marL="8333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191534">
                <a:tc>
                  <a:txBody>
                    <a:bodyPr/>
                    <a:lstStyle/>
                    <a:p>
                      <a:pPr algn="l" rtl="0" fontAlgn="ctr"/>
                      <a:r>
                        <a:rPr lang="en-GB" sz="1400" b="1" i="0" u="none" strike="noStrike" dirty="0" smtClean="0">
                          <a:solidFill>
                            <a:srgbClr val="000000"/>
                          </a:solidFill>
                          <a:effectLst/>
                          <a:latin typeface="+mn-lt"/>
                        </a:rPr>
                        <a:t>55.AA/AB/AC</a:t>
                      </a:r>
                      <a:endParaRPr lang="en-GB" sz="1400" b="1" i="0" u="none" strike="noStrike" dirty="0">
                        <a:solidFill>
                          <a:srgbClr val="000000"/>
                        </a:solidFill>
                        <a:effectLst/>
                        <a:latin typeface="+mn-lt"/>
                      </a:endParaRPr>
                    </a:p>
                  </a:txBody>
                  <a:tcPr marL="16665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rtl="0" fontAlgn="ctr"/>
                      <a:r>
                        <a:rPr lang="en-GB" sz="1400" b="1" i="0" u="none" strike="noStrike" dirty="0" smtClean="0">
                          <a:solidFill>
                            <a:srgbClr val="000000"/>
                          </a:solidFill>
                          <a:effectLst/>
                          <a:latin typeface="+mn-lt"/>
                        </a:rPr>
                        <a:t>Inner Vessel Coils</a:t>
                      </a:r>
                      <a:endParaRPr lang="en-GB" sz="1400" b="1" i="0" u="none" strike="noStrike" dirty="0">
                        <a:solidFill>
                          <a:srgbClr val="000000"/>
                        </a:solidFill>
                        <a:effectLst/>
                        <a:latin typeface="+mn-lt"/>
                      </a:endParaRPr>
                    </a:p>
                  </a:txBody>
                  <a:tcPr marL="8333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191534">
                <a:tc>
                  <a:txBody>
                    <a:bodyPr/>
                    <a:lstStyle/>
                    <a:p>
                      <a:pPr algn="l" rtl="0" fontAlgn="ctr"/>
                      <a:r>
                        <a:rPr lang="en-GB" sz="1400" b="1" i="0" u="none" strike="noStrike" dirty="0" smtClean="0">
                          <a:solidFill>
                            <a:srgbClr val="000000"/>
                          </a:solidFill>
                          <a:effectLst/>
                          <a:latin typeface="+mn-lt"/>
                        </a:rPr>
                        <a:t>55.AF/AG/AH</a:t>
                      </a:r>
                      <a:endParaRPr lang="en-GB" sz="1400" b="1" i="0" u="none" strike="noStrike" dirty="0">
                        <a:solidFill>
                          <a:srgbClr val="000000"/>
                        </a:solidFill>
                        <a:effectLst/>
                        <a:latin typeface="+mn-lt"/>
                      </a:endParaRPr>
                    </a:p>
                  </a:txBody>
                  <a:tcPr marL="16665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rtl="0" fontAlgn="ctr"/>
                      <a:r>
                        <a:rPr lang="en-GB" sz="1400" b="1" i="0" u="none" strike="noStrike" dirty="0">
                          <a:solidFill>
                            <a:srgbClr val="000000"/>
                          </a:solidFill>
                          <a:effectLst/>
                          <a:latin typeface="+mn-lt"/>
                        </a:rPr>
                        <a:t>Diamagnetic </a:t>
                      </a:r>
                      <a:r>
                        <a:rPr lang="en-GB" sz="1400" b="1" i="0" u="none" strike="noStrike" dirty="0" smtClean="0">
                          <a:solidFill>
                            <a:srgbClr val="000000"/>
                          </a:solidFill>
                          <a:effectLst/>
                          <a:latin typeface="+mn-lt"/>
                        </a:rPr>
                        <a:t>Sensors</a:t>
                      </a:r>
                      <a:endParaRPr lang="en-GB" sz="1400" b="1" i="0" u="none" strike="noStrike" dirty="0">
                        <a:solidFill>
                          <a:srgbClr val="000000"/>
                        </a:solidFill>
                        <a:effectLst/>
                        <a:latin typeface="+mn-lt"/>
                      </a:endParaRPr>
                    </a:p>
                  </a:txBody>
                  <a:tcPr marL="8333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30460102"/>
              </p:ext>
            </p:extLst>
          </p:nvPr>
        </p:nvGraphicFramePr>
        <p:xfrm>
          <a:off x="3275856" y="3140968"/>
          <a:ext cx="5760640" cy="2987039"/>
        </p:xfrm>
        <a:graphic>
          <a:graphicData uri="http://schemas.openxmlformats.org/drawingml/2006/table">
            <a:tbl>
              <a:tblPr/>
              <a:tblGrid>
                <a:gridCol w="1656184"/>
                <a:gridCol w="4104456"/>
              </a:tblGrid>
              <a:tr h="190500">
                <a:tc>
                  <a:txBody>
                    <a:bodyPr/>
                    <a:lstStyle/>
                    <a:p>
                      <a:pPr algn="l" rtl="0" fontAlgn="ctr"/>
                      <a:r>
                        <a:rPr lang="en-GB" sz="1400" b="1" i="0" u="none" strike="noStrike" dirty="0">
                          <a:solidFill>
                            <a:srgbClr val="000000"/>
                          </a:solidFill>
                          <a:effectLst/>
                          <a:latin typeface="+mn-lt"/>
                        </a:rPr>
                        <a:t>55.E2</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400" b="1" i="0" u="none" strike="noStrike" dirty="0">
                          <a:solidFill>
                            <a:srgbClr val="000000"/>
                          </a:solidFill>
                          <a:effectLst/>
                          <a:latin typeface="+mn-lt"/>
                        </a:rPr>
                        <a:t>H-alpha Vis in EPP12</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190500">
                <a:tc>
                  <a:txBody>
                    <a:bodyPr/>
                    <a:lstStyle/>
                    <a:p>
                      <a:pPr algn="l" rtl="0" fontAlgn="ctr"/>
                      <a:r>
                        <a:rPr lang="en-GB" sz="1400" b="1" i="0" u="none" strike="noStrike" dirty="0">
                          <a:solidFill>
                            <a:srgbClr val="000000"/>
                          </a:solidFill>
                          <a:effectLst/>
                          <a:latin typeface="+mn-lt"/>
                        </a:rPr>
                        <a:t>55.E3</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400" b="1" i="0" u="none" strike="noStrike" dirty="0">
                          <a:solidFill>
                            <a:srgbClr val="000000"/>
                          </a:solidFill>
                          <a:effectLst/>
                          <a:latin typeface="+mn-lt"/>
                        </a:rPr>
                        <a:t>Vacuum </a:t>
                      </a:r>
                      <a:r>
                        <a:rPr lang="en-GB" sz="1400" b="1" i="0" u="none" strike="noStrike" dirty="0" err="1">
                          <a:solidFill>
                            <a:srgbClr val="000000"/>
                          </a:solidFill>
                          <a:effectLst/>
                          <a:latin typeface="+mn-lt"/>
                        </a:rPr>
                        <a:t>UltraViolet</a:t>
                      </a:r>
                      <a:r>
                        <a:rPr lang="en-GB" sz="1400" b="1" i="0" u="none" strike="noStrike" dirty="0">
                          <a:solidFill>
                            <a:srgbClr val="000000"/>
                          </a:solidFill>
                          <a:effectLst/>
                          <a:latin typeface="+mn-lt"/>
                        </a:rPr>
                        <a:t> Survey</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42900">
                <a:tc>
                  <a:txBody>
                    <a:bodyPr/>
                    <a:lstStyle/>
                    <a:p>
                      <a:pPr algn="l" rtl="0" fontAlgn="ctr"/>
                      <a:r>
                        <a:rPr lang="en-GB" sz="1400" b="1" i="0" u="none" strike="noStrike" dirty="0" smtClean="0">
                          <a:solidFill>
                            <a:srgbClr val="000000"/>
                          </a:solidFill>
                          <a:effectLst/>
                          <a:latin typeface="+mn-lt"/>
                        </a:rPr>
                        <a:t>55.E6</a:t>
                      </a:r>
                      <a:endParaRPr lang="en-GB" sz="1400" b="1" i="0" u="none" strike="noStrike" dirty="0">
                        <a:solidFill>
                          <a:srgbClr val="000000"/>
                        </a:solidFill>
                        <a:effectLst/>
                        <a:latin typeface="+mn-lt"/>
                      </a:endParaRP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400" b="1" i="0" u="none" strike="noStrike" dirty="0" smtClean="0">
                          <a:solidFill>
                            <a:srgbClr val="000000"/>
                          </a:solidFill>
                          <a:effectLst/>
                          <a:latin typeface="+mn-lt"/>
                        </a:rPr>
                        <a:t>Visible Spectroscopy Reference System (partial)</a:t>
                      </a:r>
                      <a:endParaRPr lang="en-GB" sz="1400" b="1" i="0" u="none" strike="noStrike" dirty="0">
                        <a:solidFill>
                          <a:srgbClr val="000000"/>
                        </a:solidFill>
                        <a:effectLst/>
                        <a:latin typeface="+mn-lt"/>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190500">
                <a:tc>
                  <a:txBody>
                    <a:bodyPr/>
                    <a:lstStyle/>
                    <a:p>
                      <a:pPr algn="l" rtl="0" fontAlgn="ctr"/>
                      <a:r>
                        <a:rPr lang="en-GB" sz="1400" b="1" i="0" u="none" strike="noStrike" dirty="0" smtClean="0">
                          <a:solidFill>
                            <a:srgbClr val="000000"/>
                          </a:solidFill>
                          <a:effectLst/>
                          <a:latin typeface="+mn-lt"/>
                        </a:rPr>
                        <a:t>55.ED</a:t>
                      </a:r>
                      <a:endParaRPr lang="en-GB" sz="1400" b="1" i="0" u="none" strike="noStrike" dirty="0">
                        <a:solidFill>
                          <a:srgbClr val="000000"/>
                        </a:solidFill>
                        <a:effectLst/>
                        <a:latin typeface="+mn-lt"/>
                      </a:endParaRP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400" b="1" i="0" u="none" strike="noStrike" dirty="0" smtClean="0">
                          <a:solidFill>
                            <a:srgbClr val="000000"/>
                          </a:solidFill>
                          <a:effectLst/>
                          <a:latin typeface="+mn-lt"/>
                        </a:rPr>
                        <a:t>X-Ray Crystal Spectrometer</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190500">
                <a:tc>
                  <a:txBody>
                    <a:bodyPr/>
                    <a:lstStyle/>
                    <a:p>
                      <a:pPr algn="l" rtl="0" fontAlgn="ctr"/>
                      <a:r>
                        <a:rPr lang="en-GB" sz="1400" b="1" i="0" u="none" strike="noStrike" dirty="0">
                          <a:solidFill>
                            <a:srgbClr val="000000"/>
                          </a:solidFill>
                          <a:effectLst/>
                          <a:latin typeface="+mn-lt"/>
                        </a:rPr>
                        <a:t>55.EE</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400" b="1" i="0" u="none" strike="noStrike" dirty="0">
                          <a:solidFill>
                            <a:srgbClr val="000000"/>
                          </a:solidFill>
                          <a:effectLst/>
                          <a:latin typeface="+mn-lt"/>
                        </a:rPr>
                        <a:t>Hard </a:t>
                      </a:r>
                      <a:r>
                        <a:rPr lang="en-GB" sz="1400" b="1" i="0" u="none" strike="noStrike" dirty="0" smtClean="0">
                          <a:solidFill>
                            <a:srgbClr val="000000"/>
                          </a:solidFill>
                          <a:effectLst/>
                          <a:latin typeface="+mn-lt"/>
                        </a:rPr>
                        <a:t>X-ray Monitor</a:t>
                      </a:r>
                      <a:endParaRPr lang="en-GB" sz="1400" b="1" i="0" u="none" strike="noStrike" dirty="0">
                        <a:solidFill>
                          <a:srgbClr val="000000"/>
                        </a:solidFill>
                        <a:effectLst/>
                        <a:latin typeface="+mn-lt"/>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190500">
                <a:tc>
                  <a:txBody>
                    <a:bodyPr/>
                    <a:lstStyle/>
                    <a:p>
                      <a:pPr algn="l" rtl="0" fontAlgn="ctr"/>
                      <a:r>
                        <a:rPr lang="en-GB" sz="1400" b="1" i="1" u="none" strike="noStrike" dirty="0" smtClean="0">
                          <a:solidFill>
                            <a:srgbClr val="000000"/>
                          </a:solidFill>
                          <a:effectLst/>
                          <a:latin typeface="+mn-lt"/>
                        </a:rPr>
                        <a:t>55.G1.E0</a:t>
                      </a:r>
                      <a:endParaRPr lang="en-GB" sz="1400" b="1" i="1" u="none" strike="noStrike" dirty="0">
                        <a:solidFill>
                          <a:srgbClr val="000000"/>
                        </a:solidFill>
                        <a:effectLst/>
                        <a:latin typeface="+mn-lt"/>
                      </a:endParaRP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400" b="1" i="1" u="none" strike="noStrike" dirty="0">
                          <a:solidFill>
                            <a:srgbClr val="000000"/>
                          </a:solidFill>
                          <a:effectLst/>
                          <a:latin typeface="+mn-lt"/>
                        </a:rPr>
                        <a:t>Vis/IR Equatorial in EP16 (temporary)</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90500">
                <a:tc>
                  <a:txBody>
                    <a:bodyPr/>
                    <a:lstStyle/>
                    <a:p>
                      <a:pPr algn="l" rtl="0" fontAlgn="ctr"/>
                      <a:r>
                        <a:rPr lang="en-GB" sz="1400" b="1" i="0" u="none" strike="noStrike" dirty="0">
                          <a:solidFill>
                            <a:srgbClr val="000000"/>
                          </a:solidFill>
                          <a:effectLst/>
                          <a:latin typeface="+mn-lt"/>
                        </a:rPr>
                        <a:t>55.G1</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400" b="1" i="0" u="none" strike="noStrike" dirty="0">
                          <a:solidFill>
                            <a:srgbClr val="000000"/>
                          </a:solidFill>
                          <a:effectLst/>
                          <a:latin typeface="+mn-lt"/>
                        </a:rPr>
                        <a:t>Vis/IR Equatorial in EPP12 (partial)</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90500">
                <a:tc>
                  <a:txBody>
                    <a:bodyPr/>
                    <a:lstStyle/>
                    <a:p>
                      <a:pPr algn="l" rtl="0" fontAlgn="ctr"/>
                      <a:r>
                        <a:rPr lang="en-GB" sz="1400" b="1" i="1" u="none" strike="noStrike" dirty="0" smtClean="0">
                          <a:solidFill>
                            <a:srgbClr val="000000"/>
                          </a:solidFill>
                          <a:effectLst/>
                          <a:latin typeface="+mn-lt"/>
                        </a:rPr>
                        <a:t>55.G3.50</a:t>
                      </a:r>
                      <a:endParaRPr lang="en-GB" sz="1400" b="1" i="1" u="none" strike="noStrike" dirty="0">
                        <a:solidFill>
                          <a:srgbClr val="000000"/>
                        </a:solidFill>
                        <a:effectLst/>
                        <a:latin typeface="+mn-lt"/>
                      </a:endParaRP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400" b="1" i="1" u="none" strike="noStrike" dirty="0" smtClean="0">
                          <a:solidFill>
                            <a:srgbClr val="000000"/>
                          </a:solidFill>
                          <a:effectLst/>
                          <a:latin typeface="+mn-lt"/>
                        </a:rPr>
                        <a:t>Pressure</a:t>
                      </a:r>
                      <a:r>
                        <a:rPr lang="en-GB" sz="1400" b="1" i="1" u="none" strike="noStrike" baseline="0" dirty="0" smtClean="0">
                          <a:solidFill>
                            <a:srgbClr val="000000"/>
                          </a:solidFill>
                          <a:effectLst/>
                          <a:latin typeface="+mn-lt"/>
                        </a:rPr>
                        <a:t> Gauges (temporary)</a:t>
                      </a:r>
                      <a:endParaRPr lang="en-GB" sz="1400" b="1" i="1" u="none" strike="noStrike" dirty="0">
                        <a:solidFill>
                          <a:srgbClr val="000000"/>
                        </a:solidFill>
                        <a:effectLst/>
                        <a:latin typeface="+mn-lt"/>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90500">
                <a:tc>
                  <a:txBody>
                    <a:bodyPr/>
                    <a:lstStyle/>
                    <a:p>
                      <a:pPr algn="l" rtl="0" fontAlgn="ctr"/>
                      <a:r>
                        <a:rPr lang="en-GB" sz="1400" b="1" i="0" u="none" strike="noStrike" dirty="0">
                          <a:solidFill>
                            <a:srgbClr val="000000"/>
                          </a:solidFill>
                          <a:effectLst/>
                          <a:latin typeface="+mn-lt"/>
                        </a:rPr>
                        <a:t>55.GB</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400" b="1" i="0" u="none" strike="noStrike" dirty="0">
                          <a:solidFill>
                            <a:srgbClr val="000000"/>
                          </a:solidFill>
                          <a:effectLst/>
                          <a:latin typeface="+mn-lt"/>
                        </a:rPr>
                        <a:t>Stray ECH detector</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90500">
                <a:tc>
                  <a:txBody>
                    <a:bodyPr/>
                    <a:lstStyle/>
                    <a:p>
                      <a:pPr algn="l" rtl="0" fontAlgn="ctr"/>
                      <a:r>
                        <a:rPr lang="en-GB" sz="1400" b="1" i="0" u="none" strike="noStrike">
                          <a:solidFill>
                            <a:srgbClr val="000000"/>
                          </a:solidFill>
                          <a:effectLst/>
                          <a:latin typeface="+mn-lt"/>
                        </a:rPr>
                        <a:t>55.GF</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400" b="1" i="0" u="none" strike="noStrike" dirty="0">
                          <a:solidFill>
                            <a:srgbClr val="000000"/>
                          </a:solidFill>
                          <a:effectLst/>
                          <a:latin typeface="+mn-lt"/>
                        </a:rPr>
                        <a:t>TF Mapping (one-off activity)</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90500">
                <a:tc>
                  <a:txBody>
                    <a:bodyPr/>
                    <a:lstStyle/>
                    <a:p>
                      <a:pPr algn="l" rtl="0" fontAlgn="ctr"/>
                      <a:r>
                        <a:rPr lang="en-GB" sz="1400" b="1" i="0" u="none" strike="noStrike">
                          <a:solidFill>
                            <a:srgbClr val="000000"/>
                          </a:solidFill>
                          <a:effectLst/>
                          <a:latin typeface="+mn-lt"/>
                        </a:rPr>
                        <a:t>55.GL</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400" b="1" i="0" u="none" strike="noStrike" dirty="0">
                          <a:solidFill>
                            <a:srgbClr val="000000"/>
                          </a:solidFill>
                          <a:effectLst/>
                          <a:latin typeface="+mn-lt"/>
                        </a:rPr>
                        <a:t>In-Vessel Lighting</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90500">
                <a:tc>
                  <a:txBody>
                    <a:bodyPr/>
                    <a:lstStyle/>
                    <a:p>
                      <a:pPr algn="l" rtl="0" fontAlgn="ctr"/>
                      <a:r>
                        <a:rPr lang="en-GB" sz="1400" b="1" i="0" u="none" strike="noStrike" dirty="0">
                          <a:solidFill>
                            <a:srgbClr val="000000"/>
                          </a:solidFill>
                          <a:effectLst/>
                          <a:latin typeface="+mn-lt"/>
                        </a:rPr>
                        <a:t>55.GT</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400" b="1" i="0" u="none" strike="noStrike" dirty="0">
                          <a:solidFill>
                            <a:srgbClr val="000000"/>
                          </a:solidFill>
                          <a:effectLst/>
                          <a:latin typeface="+mn-lt"/>
                        </a:rPr>
                        <a:t>Tokamak Structural Monitoring system</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90500">
                <a:tc>
                  <a:txBody>
                    <a:bodyPr/>
                    <a:lstStyle/>
                    <a:p>
                      <a:pPr algn="l" rtl="0" fontAlgn="ctr"/>
                      <a:r>
                        <a:rPr lang="en-GB" sz="1400" b="1" i="0" u="none" strike="noStrike" dirty="0">
                          <a:solidFill>
                            <a:srgbClr val="000000"/>
                          </a:solidFill>
                          <a:effectLst/>
                          <a:latin typeface="+mj-lt"/>
                        </a:rPr>
                        <a:t>55.FA</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rtl="0" fontAlgn="ctr"/>
                      <a:r>
                        <a:rPr lang="en-GB" sz="1400" b="1" i="0" u="none" strike="noStrike" dirty="0">
                          <a:solidFill>
                            <a:srgbClr val="000000"/>
                          </a:solidFill>
                          <a:effectLst/>
                          <a:latin typeface="+mj-lt"/>
                        </a:rPr>
                        <a:t>Density Interferometer </a:t>
                      </a:r>
                      <a:r>
                        <a:rPr lang="en-GB" sz="1400" b="1" i="0" u="none" strike="noStrike" dirty="0" smtClean="0">
                          <a:solidFill>
                            <a:srgbClr val="000000"/>
                          </a:solidFill>
                          <a:effectLst/>
                          <a:latin typeface="+mj-lt"/>
                        </a:rPr>
                        <a:t>(partial)</a:t>
                      </a:r>
                      <a:endParaRPr lang="en-GB" sz="1400" b="1" i="0" u="none" strike="noStrike" dirty="0">
                        <a:solidFill>
                          <a:srgbClr val="000000"/>
                        </a:solidFill>
                        <a:effectLst/>
                        <a:latin typeface="+mj-lt"/>
                      </a:endParaRP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bl>
          </a:graphicData>
        </a:graphic>
      </p:graphicFrame>
    </p:spTree>
    <p:extLst>
      <p:ext uri="{BB962C8B-B14F-4D97-AF65-F5344CB8AC3E}">
        <p14:creationId xmlns:p14="http://schemas.microsoft.com/office/powerpoint/2010/main" val="38905271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spect="1" noChangeArrowheads="1"/>
          </p:cNvSpPr>
          <p:nvPr>
            <p:ph type="title"/>
          </p:nvPr>
        </p:nvSpPr>
        <p:spPr>
          <a:xfrm>
            <a:off x="0" y="-211094"/>
            <a:ext cx="9144000" cy="914400"/>
          </a:xfrm>
        </p:spPr>
        <p:txBody>
          <a:bodyPr/>
          <a:lstStyle/>
          <a:p>
            <a:r>
              <a:rPr lang="en-US" dirty="0" smtClean="0">
                <a:solidFill>
                  <a:srgbClr val="333399"/>
                </a:solidFill>
              </a:rPr>
              <a:t>Additional Diagnostics for PFPO-1</a:t>
            </a:r>
            <a:endParaRPr lang="en-US" dirty="0">
              <a:solidFill>
                <a:srgbClr val="333399"/>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229532526"/>
              </p:ext>
            </p:extLst>
          </p:nvPr>
        </p:nvGraphicFramePr>
        <p:xfrm>
          <a:off x="107504" y="692696"/>
          <a:ext cx="4392488" cy="4368800"/>
        </p:xfrm>
        <a:graphic>
          <a:graphicData uri="http://schemas.openxmlformats.org/drawingml/2006/table">
            <a:tbl>
              <a:tblPr/>
              <a:tblGrid>
                <a:gridCol w="1008112"/>
                <a:gridCol w="3384376"/>
              </a:tblGrid>
              <a:tr h="254000">
                <a:tc>
                  <a:txBody>
                    <a:bodyPr/>
                    <a:lstStyle/>
                    <a:p>
                      <a:pPr algn="l" rtl="0" fontAlgn="ctr"/>
                      <a:r>
                        <a:rPr lang="en-GB" sz="1500" b="1" i="0" u="none" strike="noStrike" dirty="0">
                          <a:solidFill>
                            <a:srgbClr val="FF3300"/>
                          </a:solidFill>
                          <a:effectLst/>
                          <a:latin typeface="+mj-lt"/>
                        </a:rPr>
                        <a:t>55.A8</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rtl="0" fontAlgn="ctr"/>
                      <a:r>
                        <a:rPr lang="en-GB" sz="1500" b="1" i="0" u="none" strike="noStrike" dirty="0">
                          <a:solidFill>
                            <a:srgbClr val="FF3300"/>
                          </a:solidFill>
                          <a:effectLst/>
                          <a:latin typeface="+mj-lt"/>
                        </a:rPr>
                        <a:t>Fibre Optic Current Sensor</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54000">
                <a:tc>
                  <a:txBody>
                    <a:bodyPr/>
                    <a:lstStyle/>
                    <a:p>
                      <a:pPr algn="l" rtl="0" fontAlgn="ctr"/>
                      <a:r>
                        <a:rPr lang="en-GB" sz="1500" b="1" i="0" u="none" strike="noStrike" dirty="0">
                          <a:solidFill>
                            <a:srgbClr val="000000"/>
                          </a:solidFill>
                          <a:effectLst/>
                          <a:latin typeface="+mj-lt"/>
                        </a:rPr>
                        <a:t>55.AJ</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rtl="0" fontAlgn="ctr"/>
                      <a:r>
                        <a:rPr lang="en-GB" sz="1500" b="1" i="0" u="none" strike="noStrike" dirty="0">
                          <a:solidFill>
                            <a:srgbClr val="000000"/>
                          </a:solidFill>
                          <a:effectLst/>
                          <a:latin typeface="+mj-lt"/>
                        </a:rPr>
                        <a:t>High Frequency Sensors</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54000">
                <a:tc>
                  <a:txBody>
                    <a:bodyPr/>
                    <a:lstStyle/>
                    <a:p>
                      <a:pPr algn="l" rtl="0" fontAlgn="ctr"/>
                      <a:r>
                        <a:rPr lang="en-GB" sz="1500" b="1" i="0" u="none" strike="noStrike" dirty="0" smtClean="0">
                          <a:solidFill>
                            <a:srgbClr val="000000"/>
                          </a:solidFill>
                          <a:effectLst/>
                          <a:latin typeface="+mj-lt"/>
                        </a:rPr>
                        <a:t>55.AL/AO</a:t>
                      </a:r>
                      <a:endParaRPr lang="en-GB" sz="1500" b="1" i="0" u="none" strike="noStrike" dirty="0">
                        <a:solidFill>
                          <a:srgbClr val="000000"/>
                        </a:solidFill>
                        <a:effectLst/>
                        <a:latin typeface="+mj-lt"/>
                      </a:endParaRP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rtl="0" fontAlgn="ctr"/>
                      <a:r>
                        <a:rPr lang="en-GB" sz="1500" b="1" i="0" u="none" strike="noStrike" dirty="0" err="1" smtClean="0">
                          <a:solidFill>
                            <a:srgbClr val="000000"/>
                          </a:solidFill>
                          <a:effectLst/>
                          <a:latin typeface="+mj-lt"/>
                        </a:rPr>
                        <a:t>Divertor</a:t>
                      </a:r>
                      <a:r>
                        <a:rPr lang="en-GB" sz="1500" b="1" i="0" u="none" strike="noStrike" dirty="0" smtClean="0">
                          <a:solidFill>
                            <a:srgbClr val="000000"/>
                          </a:solidFill>
                          <a:effectLst/>
                          <a:latin typeface="+mj-lt"/>
                        </a:rPr>
                        <a:t> Coils</a:t>
                      </a:r>
                      <a:endParaRPr lang="en-GB" sz="1500" b="1" i="0" u="none" strike="noStrike" dirty="0">
                        <a:solidFill>
                          <a:srgbClr val="000000"/>
                        </a:solidFill>
                        <a:effectLst/>
                        <a:latin typeface="+mj-lt"/>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54000">
                <a:tc>
                  <a:txBody>
                    <a:bodyPr/>
                    <a:lstStyle/>
                    <a:p>
                      <a:pPr algn="l" rtl="0" fontAlgn="ctr"/>
                      <a:r>
                        <a:rPr lang="en-GB" sz="1500" b="1" i="0" u="none" strike="noStrike" dirty="0">
                          <a:solidFill>
                            <a:srgbClr val="000000"/>
                          </a:solidFill>
                          <a:effectLst/>
                          <a:latin typeface="+mj-lt"/>
                        </a:rPr>
                        <a:t>55.AM</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rtl="0" fontAlgn="ctr"/>
                      <a:r>
                        <a:rPr lang="en-GB" sz="1500" b="1" i="0" u="none" strike="noStrike" dirty="0" err="1" smtClean="0">
                          <a:solidFill>
                            <a:srgbClr val="000000"/>
                          </a:solidFill>
                          <a:effectLst/>
                          <a:latin typeface="+mj-lt"/>
                        </a:rPr>
                        <a:t>Divertor</a:t>
                      </a:r>
                      <a:r>
                        <a:rPr lang="en-GB" sz="1500" b="1" i="0" u="none" strike="noStrike" dirty="0" smtClean="0">
                          <a:solidFill>
                            <a:srgbClr val="000000"/>
                          </a:solidFill>
                          <a:effectLst/>
                          <a:latin typeface="+mj-lt"/>
                        </a:rPr>
                        <a:t> Shunts</a:t>
                      </a:r>
                      <a:endParaRPr lang="en-GB" sz="1500" b="1" i="0" u="none" strike="noStrike" dirty="0">
                        <a:solidFill>
                          <a:srgbClr val="000000"/>
                        </a:solidFill>
                        <a:effectLst/>
                        <a:latin typeface="+mj-lt"/>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54000">
                <a:tc>
                  <a:txBody>
                    <a:bodyPr/>
                    <a:lstStyle/>
                    <a:p>
                      <a:pPr algn="l" rtl="0" fontAlgn="ctr"/>
                      <a:r>
                        <a:rPr lang="en-GB" sz="1500" b="1" i="0" u="none" strike="noStrike" dirty="0" smtClean="0">
                          <a:solidFill>
                            <a:srgbClr val="000000"/>
                          </a:solidFill>
                          <a:effectLst/>
                          <a:latin typeface="+mj-lt"/>
                        </a:rPr>
                        <a:t>55.AN/AP</a:t>
                      </a:r>
                      <a:endParaRPr lang="en-GB" sz="1500" b="1" i="0" u="none" strike="noStrike" dirty="0">
                        <a:solidFill>
                          <a:srgbClr val="000000"/>
                        </a:solidFill>
                        <a:effectLst/>
                        <a:latin typeface="+mj-lt"/>
                      </a:endParaRP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rtl="0" fontAlgn="ctr"/>
                      <a:r>
                        <a:rPr lang="en-GB" sz="1500" b="1" i="0" u="none" strike="noStrike" kern="1200" dirty="0" err="1" smtClean="0">
                          <a:solidFill>
                            <a:srgbClr val="000000"/>
                          </a:solidFill>
                          <a:effectLst/>
                          <a:latin typeface="+mj-lt"/>
                          <a:ea typeface="+mn-ea"/>
                          <a:cs typeface="+mn-cs"/>
                        </a:rPr>
                        <a:t>Divertor</a:t>
                      </a:r>
                      <a:r>
                        <a:rPr lang="en-GB" sz="1500" b="1" i="0" u="none" strike="noStrike" kern="1200" baseline="0" dirty="0" smtClean="0">
                          <a:solidFill>
                            <a:srgbClr val="000000"/>
                          </a:solidFill>
                          <a:effectLst/>
                          <a:latin typeface="+mj-lt"/>
                          <a:ea typeface="+mn-ea"/>
                          <a:cs typeface="+mn-cs"/>
                        </a:rPr>
                        <a:t> &amp; Blanket </a:t>
                      </a:r>
                      <a:r>
                        <a:rPr lang="en-GB" sz="1500" b="1" i="0" u="none" strike="noStrike" kern="1200" dirty="0" err="1" smtClean="0">
                          <a:solidFill>
                            <a:srgbClr val="000000"/>
                          </a:solidFill>
                          <a:effectLst/>
                          <a:latin typeface="+mn-lt"/>
                          <a:ea typeface="+mn-ea"/>
                          <a:cs typeface="+mn-cs"/>
                        </a:rPr>
                        <a:t>Rogowskis</a:t>
                      </a:r>
                      <a:r>
                        <a:rPr lang="en-GB" sz="1500" b="1" i="0" u="none" strike="noStrike" kern="1200" dirty="0" smtClean="0">
                          <a:solidFill>
                            <a:srgbClr val="000000"/>
                          </a:solidFill>
                          <a:effectLst/>
                          <a:latin typeface="+mn-lt"/>
                          <a:ea typeface="+mn-ea"/>
                          <a:cs typeface="+mn-cs"/>
                        </a:rPr>
                        <a:t> </a:t>
                      </a:r>
                      <a:endParaRPr lang="en-GB" sz="1500" b="1" i="0" u="none" strike="noStrike" dirty="0">
                        <a:solidFill>
                          <a:srgbClr val="000000"/>
                        </a:solidFill>
                        <a:effectLst/>
                        <a:latin typeface="+mj-lt"/>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54000">
                <a:tc>
                  <a:txBody>
                    <a:bodyPr/>
                    <a:lstStyle/>
                    <a:p>
                      <a:pPr algn="l" rtl="0" fontAlgn="ctr"/>
                      <a:r>
                        <a:rPr lang="en-GB" sz="1500" b="1" i="0" u="none" strike="noStrike" dirty="0">
                          <a:solidFill>
                            <a:srgbClr val="000000"/>
                          </a:solidFill>
                          <a:effectLst/>
                          <a:latin typeface="+mj-lt"/>
                        </a:rPr>
                        <a:t>55.B3</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GB" sz="1500" b="1" i="0" u="none" strike="noStrike" dirty="0" err="1">
                          <a:solidFill>
                            <a:srgbClr val="000000"/>
                          </a:solidFill>
                          <a:effectLst/>
                          <a:latin typeface="+mj-lt"/>
                        </a:rPr>
                        <a:t>Microfission</a:t>
                      </a:r>
                      <a:r>
                        <a:rPr lang="en-GB" sz="1500" b="1" i="0" u="none" strike="noStrike" dirty="0">
                          <a:solidFill>
                            <a:srgbClr val="000000"/>
                          </a:solidFill>
                          <a:effectLst/>
                          <a:latin typeface="+mj-lt"/>
                        </a:rPr>
                        <a:t> Chambers</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4000">
                <a:tc>
                  <a:txBody>
                    <a:bodyPr/>
                    <a:lstStyle/>
                    <a:p>
                      <a:pPr algn="l" rtl="0" fontAlgn="ctr"/>
                      <a:r>
                        <a:rPr lang="en-GB" sz="1500" b="1" i="0" u="none" strike="noStrike">
                          <a:solidFill>
                            <a:srgbClr val="000000"/>
                          </a:solidFill>
                          <a:effectLst/>
                          <a:latin typeface="+mj-lt"/>
                        </a:rPr>
                        <a:t>55.B4</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GB" sz="1500" b="1" i="0" u="none" strike="noStrike" dirty="0">
                          <a:solidFill>
                            <a:srgbClr val="000000"/>
                          </a:solidFill>
                          <a:effectLst/>
                          <a:latin typeface="+mj-lt"/>
                        </a:rPr>
                        <a:t>Neutron Flux Monitor Systems</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4000">
                <a:tc>
                  <a:txBody>
                    <a:bodyPr/>
                    <a:lstStyle/>
                    <a:p>
                      <a:pPr algn="l" rtl="0" fontAlgn="ctr"/>
                      <a:r>
                        <a:rPr lang="en-GB" sz="1500" b="1" i="0" u="none" strike="noStrike">
                          <a:solidFill>
                            <a:srgbClr val="000000"/>
                          </a:solidFill>
                          <a:effectLst/>
                          <a:latin typeface="+mj-lt"/>
                        </a:rPr>
                        <a:t>55.B8</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GB" sz="1500" b="1" i="0" u="none" strike="noStrike" dirty="0">
                          <a:solidFill>
                            <a:srgbClr val="000000"/>
                          </a:solidFill>
                          <a:effectLst/>
                          <a:latin typeface="+mj-lt"/>
                        </a:rPr>
                        <a:t>Neutron Activation System</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4000">
                <a:tc>
                  <a:txBody>
                    <a:bodyPr/>
                    <a:lstStyle/>
                    <a:p>
                      <a:pPr algn="l" rtl="0" fontAlgn="ctr"/>
                      <a:r>
                        <a:rPr lang="en-GB" sz="1500" b="1" i="0" u="none" strike="noStrike">
                          <a:solidFill>
                            <a:srgbClr val="000000"/>
                          </a:solidFill>
                          <a:effectLst/>
                          <a:latin typeface="+mj-lt"/>
                        </a:rPr>
                        <a:t>55.BC</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GB" sz="1500" b="1" i="0" u="none" strike="noStrike" dirty="0" err="1">
                          <a:solidFill>
                            <a:srgbClr val="000000"/>
                          </a:solidFill>
                          <a:effectLst/>
                          <a:latin typeface="+mj-lt"/>
                        </a:rPr>
                        <a:t>Divertor</a:t>
                      </a:r>
                      <a:r>
                        <a:rPr lang="en-GB" sz="1500" b="1" i="0" u="none" strike="noStrike" dirty="0">
                          <a:solidFill>
                            <a:srgbClr val="000000"/>
                          </a:solidFill>
                          <a:effectLst/>
                          <a:latin typeface="+mj-lt"/>
                        </a:rPr>
                        <a:t> Neutron Flux Monitors</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4000">
                <a:tc>
                  <a:txBody>
                    <a:bodyPr/>
                    <a:lstStyle/>
                    <a:p>
                      <a:pPr algn="l" rtl="0" fontAlgn="ctr"/>
                      <a:r>
                        <a:rPr lang="en-GB" sz="1500" b="1" i="0" u="none" strike="noStrike" dirty="0">
                          <a:solidFill>
                            <a:srgbClr val="0070C0"/>
                          </a:solidFill>
                          <a:effectLst/>
                          <a:latin typeface="+mj-lt"/>
                        </a:rPr>
                        <a:t>55.BV</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GB" sz="1500" b="1" i="0" u="none" strike="noStrike" dirty="0">
                          <a:solidFill>
                            <a:srgbClr val="0070C0"/>
                          </a:solidFill>
                          <a:effectLst/>
                          <a:latin typeface="+mj-lt"/>
                        </a:rPr>
                        <a:t>Neutron Calibration (2.5 MeV</a:t>
                      </a:r>
                      <a:r>
                        <a:rPr lang="en-GB" sz="1500" b="1" i="0" u="none" strike="noStrike" dirty="0" smtClean="0">
                          <a:solidFill>
                            <a:srgbClr val="0070C0"/>
                          </a:solidFill>
                          <a:effectLst/>
                          <a:latin typeface="+mj-lt"/>
                        </a:rPr>
                        <a:t>) [Partial]</a:t>
                      </a:r>
                      <a:endParaRPr lang="en-GB" sz="1500" b="1" i="0" u="none" strike="noStrike" dirty="0">
                        <a:solidFill>
                          <a:srgbClr val="0070C0"/>
                        </a:solidFill>
                        <a:effectLst/>
                        <a:latin typeface="+mj-lt"/>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4000">
                <a:tc>
                  <a:txBody>
                    <a:bodyPr/>
                    <a:lstStyle/>
                    <a:p>
                      <a:pPr algn="l" rtl="0" fontAlgn="ctr"/>
                      <a:r>
                        <a:rPr lang="en-GB" sz="1500" b="1" i="0" u="none" strike="noStrike" dirty="0" smtClean="0">
                          <a:solidFill>
                            <a:srgbClr val="FF3300"/>
                          </a:solidFill>
                          <a:effectLst/>
                          <a:latin typeface="+mj-lt"/>
                        </a:rPr>
                        <a:t>55.BT</a:t>
                      </a:r>
                      <a:endParaRPr lang="en-GB" sz="1500" b="1" i="0" u="none" strike="noStrike" dirty="0">
                        <a:solidFill>
                          <a:srgbClr val="FF3300"/>
                        </a:solidFill>
                        <a:effectLst/>
                        <a:latin typeface="+mj-lt"/>
                      </a:endParaRP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GB" sz="1500" b="1" i="0" u="none" strike="noStrike" dirty="0" smtClean="0">
                          <a:solidFill>
                            <a:srgbClr val="FF3300"/>
                          </a:solidFill>
                          <a:effectLst/>
                          <a:latin typeface="+mj-lt"/>
                        </a:rPr>
                        <a:t>Neutron Facility Area</a:t>
                      </a:r>
                      <a:endParaRPr lang="en-GB" sz="1500" b="1" i="0" u="none" strike="noStrike" dirty="0">
                        <a:solidFill>
                          <a:srgbClr val="FF3300"/>
                        </a:solidFill>
                        <a:effectLst/>
                        <a:latin typeface="+mj-lt"/>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26720">
                <a:tc>
                  <a:txBody>
                    <a:bodyPr/>
                    <a:lstStyle/>
                    <a:p>
                      <a:pPr algn="l" rtl="0" fontAlgn="ctr"/>
                      <a:r>
                        <a:rPr lang="en-GB" sz="1500" b="1" i="0" u="none" strike="noStrike" dirty="0">
                          <a:solidFill>
                            <a:srgbClr val="000000"/>
                          </a:solidFill>
                          <a:effectLst/>
                          <a:latin typeface="+mj-lt"/>
                        </a:rPr>
                        <a:t>55.C1</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GB" sz="1500" b="1" i="0" u="none" strike="noStrike" dirty="0">
                          <a:solidFill>
                            <a:schemeClr val="tx1"/>
                          </a:solidFill>
                          <a:effectLst/>
                          <a:latin typeface="+mj-lt"/>
                        </a:rPr>
                        <a:t>Core Plasma Thomson Scattering (partial)</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54000">
                <a:tc>
                  <a:txBody>
                    <a:bodyPr/>
                    <a:lstStyle/>
                    <a:p>
                      <a:pPr algn="l" rtl="0" fontAlgn="ctr"/>
                      <a:r>
                        <a:rPr lang="en-GB" sz="1500" b="1" i="0" u="none" strike="noStrike">
                          <a:solidFill>
                            <a:srgbClr val="000000"/>
                          </a:solidFill>
                          <a:effectLst/>
                          <a:latin typeface="+mj-lt"/>
                        </a:rPr>
                        <a:t>55.C5</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GB" sz="1500" b="1" i="0" u="none" strike="noStrike" dirty="0" smtClean="0">
                          <a:solidFill>
                            <a:srgbClr val="000000"/>
                          </a:solidFill>
                          <a:effectLst/>
                          <a:latin typeface="+mj-lt"/>
                        </a:rPr>
                        <a:t>TIP(Density-EQ9)</a:t>
                      </a:r>
                      <a:endParaRPr lang="en-GB" sz="1500" b="1" i="0" u="none" strike="noStrike" dirty="0">
                        <a:solidFill>
                          <a:srgbClr val="000000"/>
                        </a:solidFill>
                        <a:effectLst/>
                        <a:latin typeface="+mj-lt"/>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54000">
                <a:tc>
                  <a:txBody>
                    <a:bodyPr/>
                    <a:lstStyle/>
                    <a:p>
                      <a:pPr algn="l" rtl="0" fontAlgn="ctr"/>
                      <a:r>
                        <a:rPr lang="en-GB" sz="1500" b="1" i="0" u="none" strike="noStrike" dirty="0">
                          <a:solidFill>
                            <a:srgbClr val="000000"/>
                          </a:solidFill>
                          <a:effectLst/>
                          <a:latin typeface="+mj-lt"/>
                        </a:rPr>
                        <a:t>55.D1</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en-GB" sz="1500" b="1" i="0" u="none" strike="noStrike" dirty="0">
                          <a:solidFill>
                            <a:srgbClr val="000000"/>
                          </a:solidFill>
                          <a:effectLst/>
                          <a:latin typeface="+mj-lt"/>
                        </a:rPr>
                        <a:t>Bolometry System</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77965819"/>
              </p:ext>
            </p:extLst>
          </p:nvPr>
        </p:nvGraphicFramePr>
        <p:xfrm>
          <a:off x="4644008" y="692696"/>
          <a:ext cx="4392488" cy="5257800"/>
        </p:xfrm>
        <a:graphic>
          <a:graphicData uri="http://schemas.openxmlformats.org/drawingml/2006/table">
            <a:tbl>
              <a:tblPr/>
              <a:tblGrid>
                <a:gridCol w="936104"/>
                <a:gridCol w="3456384"/>
              </a:tblGrid>
              <a:tr h="223520">
                <a:tc>
                  <a:txBody>
                    <a:bodyPr/>
                    <a:lstStyle/>
                    <a:p>
                      <a:pPr algn="l" rtl="0" fontAlgn="ctr"/>
                      <a:r>
                        <a:rPr lang="en-GB" sz="1500" b="1" i="0" u="none" strike="noStrike" dirty="0">
                          <a:solidFill>
                            <a:srgbClr val="0070C0"/>
                          </a:solidFill>
                          <a:effectLst/>
                          <a:latin typeface="+mj-lt"/>
                        </a:rPr>
                        <a:t>55.E2</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500" b="1" i="0" u="none" strike="noStrike" dirty="0" smtClean="0">
                          <a:solidFill>
                            <a:srgbClr val="0070C0"/>
                          </a:solidFill>
                          <a:effectLst/>
                          <a:latin typeface="+mj-lt"/>
                        </a:rPr>
                        <a:t>H-alpha and Visible Spectroscopy</a:t>
                      </a:r>
                      <a:endParaRPr lang="en-GB" sz="1500" b="1" i="0" u="none" strike="noStrike" dirty="0">
                        <a:solidFill>
                          <a:srgbClr val="0070C0"/>
                        </a:solidFill>
                        <a:effectLst/>
                        <a:latin typeface="+mj-lt"/>
                      </a:endParaRP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23520">
                <a:tc>
                  <a:txBody>
                    <a:bodyPr/>
                    <a:lstStyle/>
                    <a:p>
                      <a:pPr algn="l" rtl="0" fontAlgn="ctr"/>
                      <a:r>
                        <a:rPr lang="en-GB" sz="1500" b="1" i="0" u="none" strike="noStrike" dirty="0">
                          <a:solidFill>
                            <a:srgbClr val="0070C0"/>
                          </a:solidFill>
                          <a:effectLst/>
                          <a:latin typeface="+mj-lt"/>
                        </a:rPr>
                        <a:t>55.E4</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500" b="1" i="0" u="none" strike="noStrike" dirty="0" err="1" smtClean="0">
                          <a:solidFill>
                            <a:srgbClr val="0070C0"/>
                          </a:solidFill>
                          <a:effectLst/>
                          <a:latin typeface="+mj-lt"/>
                        </a:rPr>
                        <a:t>Divertor</a:t>
                      </a:r>
                      <a:r>
                        <a:rPr lang="en-GB" sz="1500" b="1" i="0" u="none" strike="noStrike" dirty="0" smtClean="0">
                          <a:solidFill>
                            <a:srgbClr val="0070C0"/>
                          </a:solidFill>
                          <a:effectLst/>
                          <a:latin typeface="+mj-lt"/>
                        </a:rPr>
                        <a:t> </a:t>
                      </a:r>
                      <a:r>
                        <a:rPr lang="en-GB" sz="1500" b="1" i="0" u="none" strike="noStrike" dirty="0">
                          <a:solidFill>
                            <a:srgbClr val="0070C0"/>
                          </a:solidFill>
                          <a:effectLst/>
                          <a:latin typeface="+mj-lt"/>
                        </a:rPr>
                        <a:t>Impurity Monitor</a:t>
                      </a: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23520">
                <a:tc>
                  <a:txBody>
                    <a:bodyPr/>
                    <a:lstStyle/>
                    <a:p>
                      <a:pPr algn="l" rtl="0" fontAlgn="ctr"/>
                      <a:r>
                        <a:rPr lang="en-GB" sz="1500" b="1" i="0" u="none" strike="noStrike" dirty="0">
                          <a:solidFill>
                            <a:srgbClr val="000000"/>
                          </a:solidFill>
                          <a:effectLst/>
                          <a:latin typeface="+mj-lt"/>
                        </a:rPr>
                        <a:t>55.E5</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500" b="1" i="0" u="none" strike="noStrike">
                          <a:solidFill>
                            <a:srgbClr val="000000"/>
                          </a:solidFill>
                          <a:effectLst/>
                          <a:latin typeface="+mj-lt"/>
                        </a:rPr>
                        <a:t>Core Imaging X-ray Spectrometer</a:t>
                      </a: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23520">
                <a:tc>
                  <a:txBody>
                    <a:bodyPr/>
                    <a:lstStyle/>
                    <a:p>
                      <a:pPr algn="l" rtl="0" fontAlgn="ctr"/>
                      <a:r>
                        <a:rPr lang="en-GB" sz="1500" b="1" i="0" u="none" strike="noStrike" dirty="0" smtClean="0">
                          <a:solidFill>
                            <a:schemeClr val="tx1"/>
                          </a:solidFill>
                          <a:effectLst/>
                          <a:latin typeface="+mj-lt"/>
                        </a:rPr>
                        <a:t>55.E6</a:t>
                      </a:r>
                      <a:endParaRPr lang="en-GB" sz="1500" b="1" i="0" u="none" strike="noStrike" dirty="0">
                        <a:solidFill>
                          <a:schemeClr val="tx1"/>
                        </a:solidFill>
                        <a:effectLst/>
                        <a:latin typeface="+mj-lt"/>
                      </a:endParaRP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500" b="1" i="0" u="none" strike="noStrike" dirty="0" smtClean="0">
                          <a:solidFill>
                            <a:srgbClr val="000000"/>
                          </a:solidFill>
                          <a:effectLst/>
                          <a:latin typeface="+mn-lt"/>
                        </a:rPr>
                        <a:t>Visible Spectroscopy Reference System </a:t>
                      </a:r>
                      <a:endParaRPr lang="en-GB" sz="1500" b="1" i="0" u="none" strike="noStrike" dirty="0">
                        <a:solidFill>
                          <a:srgbClr val="0070C0"/>
                        </a:solidFill>
                        <a:effectLst/>
                        <a:latin typeface="+mj-lt"/>
                      </a:endParaRP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23520">
                <a:tc>
                  <a:txBody>
                    <a:bodyPr/>
                    <a:lstStyle/>
                    <a:p>
                      <a:pPr algn="l" rtl="0" fontAlgn="ctr"/>
                      <a:r>
                        <a:rPr lang="en-GB" sz="1500" b="1" i="0" u="none" strike="noStrike">
                          <a:solidFill>
                            <a:srgbClr val="0070C0"/>
                          </a:solidFill>
                          <a:effectLst/>
                          <a:latin typeface="+mj-lt"/>
                        </a:rPr>
                        <a:t>55.E7</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500" b="1" i="0" u="none" strike="noStrike" dirty="0">
                          <a:solidFill>
                            <a:srgbClr val="0070C0"/>
                          </a:solidFill>
                          <a:effectLst/>
                          <a:latin typeface="+mj-lt"/>
                        </a:rPr>
                        <a:t>Radial X-Ray Camera</a:t>
                      </a: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23520">
                <a:tc>
                  <a:txBody>
                    <a:bodyPr/>
                    <a:lstStyle/>
                    <a:p>
                      <a:pPr algn="l" rtl="0" fontAlgn="ctr"/>
                      <a:r>
                        <a:rPr lang="en-GB" sz="1500" b="1" i="0" u="none" strike="noStrike" dirty="0">
                          <a:solidFill>
                            <a:srgbClr val="000000"/>
                          </a:solidFill>
                          <a:effectLst/>
                          <a:latin typeface="+mj-lt"/>
                        </a:rPr>
                        <a:t>55.EG</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500" b="1" i="0" u="none" strike="noStrike">
                          <a:solidFill>
                            <a:srgbClr val="000000"/>
                          </a:solidFill>
                          <a:effectLst/>
                          <a:latin typeface="+mj-lt"/>
                        </a:rPr>
                        <a:t>VUV Divertor</a:t>
                      </a: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23520">
                <a:tc>
                  <a:txBody>
                    <a:bodyPr/>
                    <a:lstStyle/>
                    <a:p>
                      <a:pPr algn="l" rtl="0" fontAlgn="ctr"/>
                      <a:r>
                        <a:rPr lang="en-GB" sz="1500" b="1" i="0" u="none" strike="noStrike" dirty="0">
                          <a:solidFill>
                            <a:srgbClr val="000000"/>
                          </a:solidFill>
                          <a:effectLst/>
                          <a:latin typeface="+mj-lt"/>
                        </a:rPr>
                        <a:t>55.EH</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500" b="1" i="0" u="none" strike="noStrike">
                          <a:solidFill>
                            <a:srgbClr val="000000"/>
                          </a:solidFill>
                          <a:effectLst/>
                          <a:latin typeface="+mj-lt"/>
                        </a:rPr>
                        <a:t>Vacuum UltraViolet Edge</a:t>
                      </a: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23520">
                <a:tc>
                  <a:txBody>
                    <a:bodyPr/>
                    <a:lstStyle/>
                    <a:p>
                      <a:pPr algn="l" rtl="0" fontAlgn="ctr"/>
                      <a:r>
                        <a:rPr lang="en-GB" sz="1500" b="1" i="0" u="none" strike="noStrike">
                          <a:solidFill>
                            <a:srgbClr val="000000"/>
                          </a:solidFill>
                          <a:effectLst/>
                          <a:latin typeface="+mj-lt"/>
                        </a:rPr>
                        <a:t>55.EI</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500" b="1" i="0" u="none" strike="noStrike" dirty="0">
                          <a:solidFill>
                            <a:srgbClr val="000000"/>
                          </a:solidFill>
                          <a:effectLst/>
                          <a:latin typeface="+mj-lt"/>
                        </a:rPr>
                        <a:t>X-Ray Crystal </a:t>
                      </a:r>
                      <a:r>
                        <a:rPr lang="en-GB" sz="1500" b="1" i="0" u="none" strike="noStrike" dirty="0" err="1">
                          <a:solidFill>
                            <a:srgbClr val="000000"/>
                          </a:solidFill>
                          <a:effectLst/>
                          <a:latin typeface="+mj-lt"/>
                        </a:rPr>
                        <a:t>Spectrosopy</a:t>
                      </a:r>
                      <a:r>
                        <a:rPr lang="en-GB" sz="1500" b="1" i="0" u="none" strike="noStrike" dirty="0">
                          <a:solidFill>
                            <a:srgbClr val="000000"/>
                          </a:solidFill>
                          <a:effectLst/>
                          <a:latin typeface="+mj-lt"/>
                        </a:rPr>
                        <a:t> Edge</a:t>
                      </a: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23520">
                <a:tc>
                  <a:txBody>
                    <a:bodyPr/>
                    <a:lstStyle/>
                    <a:p>
                      <a:pPr algn="l" rtl="0" fontAlgn="ctr"/>
                      <a:r>
                        <a:rPr lang="en-GB" sz="1500" b="1" i="0" u="none" strike="noStrike" dirty="0">
                          <a:solidFill>
                            <a:srgbClr val="000000"/>
                          </a:solidFill>
                          <a:effectLst/>
                          <a:latin typeface="+mj-lt"/>
                        </a:rPr>
                        <a:t>55.F1</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rtl="0" fontAlgn="ctr"/>
                      <a:r>
                        <a:rPr lang="en-GB" sz="1500" b="1" i="0" u="none" strike="noStrike" dirty="0">
                          <a:solidFill>
                            <a:srgbClr val="000000"/>
                          </a:solidFill>
                          <a:effectLst/>
                          <a:latin typeface="+mj-lt"/>
                        </a:rPr>
                        <a:t>Electron Cyclotron Emission</a:t>
                      </a: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23520">
                <a:tc>
                  <a:txBody>
                    <a:bodyPr/>
                    <a:lstStyle/>
                    <a:p>
                      <a:pPr algn="l" rtl="0" fontAlgn="ctr"/>
                      <a:r>
                        <a:rPr lang="en-GB" sz="1500" b="1" i="0" u="none" strike="noStrike" dirty="0">
                          <a:solidFill>
                            <a:srgbClr val="0070C0"/>
                          </a:solidFill>
                          <a:effectLst/>
                          <a:latin typeface="+mj-lt"/>
                        </a:rPr>
                        <a:t>55.FA</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rtl="0" fontAlgn="ctr"/>
                      <a:r>
                        <a:rPr lang="en-GB" sz="1500" b="1" i="0" u="none" strike="noStrike" dirty="0" smtClean="0">
                          <a:solidFill>
                            <a:srgbClr val="0070C0"/>
                          </a:solidFill>
                          <a:effectLst/>
                          <a:latin typeface="+mj-lt"/>
                        </a:rPr>
                        <a:t>DIP(density-EQ8)</a:t>
                      </a:r>
                      <a:endParaRPr lang="en-GB" sz="1500" b="1" i="0" u="none" strike="noStrike" dirty="0">
                        <a:solidFill>
                          <a:srgbClr val="0070C0"/>
                        </a:solidFill>
                        <a:effectLst/>
                        <a:latin typeface="+mj-lt"/>
                      </a:endParaRP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23520">
                <a:tc>
                  <a:txBody>
                    <a:bodyPr/>
                    <a:lstStyle/>
                    <a:p>
                      <a:pPr algn="l" rtl="0" fontAlgn="ctr"/>
                      <a:r>
                        <a:rPr lang="en-GB" sz="1500" b="1" i="0" u="none" strike="noStrike" dirty="0">
                          <a:solidFill>
                            <a:srgbClr val="000000"/>
                          </a:solidFill>
                          <a:effectLst/>
                          <a:latin typeface="+mj-lt"/>
                        </a:rPr>
                        <a:t>55.G1</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500" b="1" i="0" u="none" strike="noStrike" dirty="0">
                          <a:solidFill>
                            <a:srgbClr val="000000"/>
                          </a:solidFill>
                          <a:effectLst/>
                          <a:latin typeface="+mj-lt"/>
                        </a:rPr>
                        <a:t>Vis/IR </a:t>
                      </a:r>
                      <a:r>
                        <a:rPr lang="en-GB" sz="1500" b="1" i="0" u="none" strike="noStrike" dirty="0" err="1">
                          <a:solidFill>
                            <a:srgbClr val="000000"/>
                          </a:solidFill>
                          <a:effectLst/>
                          <a:latin typeface="+mj-lt"/>
                        </a:rPr>
                        <a:t>Eq</a:t>
                      </a:r>
                      <a:r>
                        <a:rPr lang="en-GB" sz="1500" b="1" i="0" u="none" strike="noStrike" dirty="0">
                          <a:solidFill>
                            <a:srgbClr val="000000"/>
                          </a:solidFill>
                          <a:effectLst/>
                          <a:latin typeface="+mj-lt"/>
                        </a:rPr>
                        <a:t> Ports </a:t>
                      </a:r>
                      <a:r>
                        <a:rPr lang="en-GB" sz="1500" b="1" i="0" u="none" strike="noStrike" dirty="0" smtClean="0">
                          <a:solidFill>
                            <a:srgbClr val="000000"/>
                          </a:solidFill>
                          <a:effectLst/>
                          <a:latin typeface="+mj-lt"/>
                        </a:rPr>
                        <a:t>(remainder </a:t>
                      </a:r>
                      <a:r>
                        <a:rPr lang="en-GB" sz="1500" b="1" i="0" u="none" strike="noStrike" dirty="0">
                          <a:solidFill>
                            <a:srgbClr val="000000"/>
                          </a:solidFill>
                          <a:effectLst/>
                          <a:latin typeface="+mj-lt"/>
                        </a:rPr>
                        <a:t>of system)</a:t>
                      </a: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23520">
                <a:tc>
                  <a:txBody>
                    <a:bodyPr/>
                    <a:lstStyle/>
                    <a:p>
                      <a:pPr algn="l" rtl="0" fontAlgn="ctr"/>
                      <a:r>
                        <a:rPr lang="en-GB" sz="1500" b="1" i="0" u="none" strike="noStrike">
                          <a:solidFill>
                            <a:srgbClr val="000000"/>
                          </a:solidFill>
                          <a:effectLst/>
                          <a:latin typeface="+mj-lt"/>
                        </a:rPr>
                        <a:t>55.G2</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500" b="1" i="0" u="none" strike="noStrike" dirty="0">
                          <a:solidFill>
                            <a:srgbClr val="000000"/>
                          </a:solidFill>
                          <a:effectLst/>
                          <a:latin typeface="+mj-lt"/>
                        </a:rPr>
                        <a:t>Thermocouple (</a:t>
                      </a:r>
                      <a:r>
                        <a:rPr lang="en-GB" sz="1500" b="1" i="0" u="none" strike="noStrike" dirty="0" err="1">
                          <a:solidFill>
                            <a:srgbClr val="000000"/>
                          </a:solidFill>
                          <a:effectLst/>
                          <a:latin typeface="+mj-lt"/>
                        </a:rPr>
                        <a:t>divertor</a:t>
                      </a:r>
                      <a:r>
                        <a:rPr lang="en-GB" sz="1500" b="1" i="0" u="none" strike="noStrike" dirty="0">
                          <a:solidFill>
                            <a:srgbClr val="000000"/>
                          </a:solidFill>
                          <a:effectLst/>
                          <a:latin typeface="+mj-lt"/>
                        </a:rPr>
                        <a:t>)</a:t>
                      </a: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23520">
                <a:tc>
                  <a:txBody>
                    <a:bodyPr/>
                    <a:lstStyle/>
                    <a:p>
                      <a:pPr algn="l" rtl="0" fontAlgn="ctr"/>
                      <a:r>
                        <a:rPr lang="en-GB" sz="1500" b="1" i="0" u="none" strike="noStrike">
                          <a:solidFill>
                            <a:srgbClr val="000000"/>
                          </a:solidFill>
                          <a:effectLst/>
                          <a:latin typeface="+mj-lt"/>
                        </a:rPr>
                        <a:t>55.G3</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500" b="1" i="0" u="none" strike="noStrike" dirty="0">
                          <a:solidFill>
                            <a:srgbClr val="000000"/>
                          </a:solidFill>
                          <a:effectLst/>
                          <a:latin typeface="+mj-lt"/>
                        </a:rPr>
                        <a:t>Pressure Gauges</a:t>
                      </a: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23520">
                <a:tc>
                  <a:txBody>
                    <a:bodyPr/>
                    <a:lstStyle/>
                    <a:p>
                      <a:pPr algn="l" rtl="0" fontAlgn="ctr"/>
                      <a:r>
                        <a:rPr lang="en-GB" sz="1500" b="1" i="0" u="none" strike="noStrike">
                          <a:solidFill>
                            <a:srgbClr val="0070C0"/>
                          </a:solidFill>
                          <a:effectLst/>
                          <a:latin typeface="+mj-lt"/>
                        </a:rPr>
                        <a:t>55.G4</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500" b="1" i="0" u="none" strike="noStrike" dirty="0">
                          <a:solidFill>
                            <a:srgbClr val="0070C0"/>
                          </a:solidFill>
                          <a:effectLst/>
                          <a:latin typeface="+mj-lt"/>
                        </a:rPr>
                        <a:t>Residual Gas Analysers</a:t>
                      </a: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23520">
                <a:tc>
                  <a:txBody>
                    <a:bodyPr/>
                    <a:lstStyle/>
                    <a:p>
                      <a:pPr algn="l" rtl="0" fontAlgn="ctr"/>
                      <a:r>
                        <a:rPr lang="en-GB" sz="1500" b="1" i="0" u="none" strike="noStrike">
                          <a:solidFill>
                            <a:srgbClr val="000000"/>
                          </a:solidFill>
                          <a:effectLst/>
                          <a:latin typeface="+mj-lt"/>
                        </a:rPr>
                        <a:t>55.G6</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500" b="1" i="0" u="none" strike="noStrike">
                          <a:solidFill>
                            <a:srgbClr val="000000"/>
                          </a:solidFill>
                          <a:effectLst/>
                          <a:latin typeface="+mj-lt"/>
                        </a:rPr>
                        <a:t>Divertor IR Thermography</a:t>
                      </a: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23520">
                <a:tc>
                  <a:txBody>
                    <a:bodyPr/>
                    <a:lstStyle/>
                    <a:p>
                      <a:pPr algn="l" rtl="0" fontAlgn="ctr"/>
                      <a:r>
                        <a:rPr lang="en-GB" sz="1500" b="1" i="0" u="none" strike="noStrike">
                          <a:solidFill>
                            <a:srgbClr val="000000"/>
                          </a:solidFill>
                          <a:effectLst/>
                          <a:latin typeface="+mj-lt"/>
                        </a:rPr>
                        <a:t>55.G7</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500" b="1" i="0" u="none" strike="noStrike" dirty="0">
                          <a:solidFill>
                            <a:srgbClr val="000000"/>
                          </a:solidFill>
                          <a:effectLst/>
                          <a:latin typeface="+mj-lt"/>
                        </a:rPr>
                        <a:t>Langmuir Probes</a:t>
                      </a: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23520">
                <a:tc>
                  <a:txBody>
                    <a:bodyPr/>
                    <a:lstStyle/>
                    <a:p>
                      <a:pPr algn="l" rtl="0" fontAlgn="ctr"/>
                      <a:r>
                        <a:rPr lang="en-GB" sz="1500" b="1" i="0" u="none" strike="noStrike">
                          <a:solidFill>
                            <a:srgbClr val="000000"/>
                          </a:solidFill>
                          <a:effectLst/>
                          <a:latin typeface="+mj-lt"/>
                        </a:rPr>
                        <a:t>55.GA</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500" b="1" i="0" u="none" strike="noStrike" dirty="0">
                          <a:solidFill>
                            <a:srgbClr val="000000"/>
                          </a:solidFill>
                          <a:effectLst/>
                          <a:latin typeface="+mj-lt"/>
                        </a:rPr>
                        <a:t>Vis/IR Upper Ports</a:t>
                      </a: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23520">
                <a:tc>
                  <a:txBody>
                    <a:bodyPr/>
                    <a:lstStyle/>
                    <a:p>
                      <a:pPr algn="l" rtl="0" fontAlgn="ctr"/>
                      <a:r>
                        <a:rPr lang="en-GB" sz="1500" b="1" i="0" u="none" strike="noStrike">
                          <a:solidFill>
                            <a:srgbClr val="000000"/>
                          </a:solidFill>
                          <a:effectLst/>
                          <a:latin typeface="+mj-lt"/>
                        </a:rPr>
                        <a:t>55.GD</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500" b="1" i="0" u="none" strike="noStrike" dirty="0">
                          <a:solidFill>
                            <a:srgbClr val="000000"/>
                          </a:solidFill>
                          <a:effectLst/>
                          <a:latin typeface="+mj-lt"/>
                        </a:rPr>
                        <a:t>First Wall Samples</a:t>
                      </a: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23520">
                <a:tc>
                  <a:txBody>
                    <a:bodyPr/>
                    <a:lstStyle/>
                    <a:p>
                      <a:pPr algn="l" rtl="0" fontAlgn="ctr"/>
                      <a:r>
                        <a:rPr lang="en-GB" sz="1500" b="1" i="0" u="none" strike="noStrike" baseline="0" dirty="0">
                          <a:solidFill>
                            <a:srgbClr val="FF3300"/>
                          </a:solidFill>
                          <a:effectLst/>
                          <a:latin typeface="+mj-lt"/>
                        </a:rPr>
                        <a:t>55.GE</a:t>
                      </a: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500" b="1" i="0" u="none" strike="noStrike" baseline="0" dirty="0">
                          <a:solidFill>
                            <a:srgbClr val="FF3300"/>
                          </a:solidFill>
                          <a:effectLst/>
                          <a:latin typeface="+mj-lt"/>
                        </a:rPr>
                        <a:t>Flow Monitor</a:t>
                      </a: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26720">
                <a:tc>
                  <a:txBody>
                    <a:bodyPr/>
                    <a:lstStyle/>
                    <a:p>
                      <a:pPr algn="l" rtl="0" fontAlgn="ctr"/>
                      <a:r>
                        <a:rPr lang="en-GB" sz="1500" b="1" i="0" u="none" strike="noStrike" baseline="0" dirty="0" smtClean="0">
                          <a:solidFill>
                            <a:schemeClr val="tx1"/>
                          </a:solidFill>
                          <a:effectLst/>
                          <a:latin typeface="+mj-lt"/>
                        </a:rPr>
                        <a:t>55.GG</a:t>
                      </a:r>
                      <a:endParaRPr lang="en-GB" sz="1500" b="1" i="0" u="none" strike="noStrike" baseline="0" dirty="0">
                        <a:solidFill>
                          <a:schemeClr val="tx1"/>
                        </a:solidFill>
                        <a:effectLst/>
                        <a:latin typeface="+mj-lt"/>
                      </a:endParaRPr>
                    </a:p>
                  </a:txBody>
                  <a:tcPr marL="14911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500" b="1" i="0" u="none" strike="noStrike" baseline="0" dirty="0" smtClean="0">
                          <a:solidFill>
                            <a:schemeClr val="tx1"/>
                          </a:solidFill>
                          <a:effectLst/>
                          <a:latin typeface="+mj-lt"/>
                        </a:rPr>
                        <a:t>Calorimetry (for testing with aux. heating inputs)</a:t>
                      </a:r>
                      <a:endParaRPr lang="en-GB" sz="1500" b="1" i="0" u="none" strike="noStrike" baseline="0" dirty="0">
                        <a:solidFill>
                          <a:schemeClr val="tx1"/>
                        </a:solidFill>
                        <a:effectLst/>
                        <a:latin typeface="+mj-lt"/>
                      </a:endParaRPr>
                    </a:p>
                  </a:txBody>
                  <a:tcPr marL="745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bl>
          </a:graphicData>
        </a:graphic>
      </p:graphicFrame>
      <p:sp>
        <p:nvSpPr>
          <p:cNvPr id="6" name="Rectangle 5"/>
          <p:cNvSpPr/>
          <p:nvPr/>
        </p:nvSpPr>
        <p:spPr>
          <a:xfrm>
            <a:off x="78196" y="5079039"/>
            <a:ext cx="4464496" cy="1323439"/>
          </a:xfrm>
          <a:prstGeom prst="rect">
            <a:avLst/>
          </a:prstGeom>
        </p:spPr>
        <p:txBody>
          <a:bodyPr wrap="square">
            <a:spAutoFit/>
          </a:bodyPr>
          <a:lstStyle/>
          <a:p>
            <a:r>
              <a:rPr lang="en-GB" sz="1600" b="1" dirty="0" smtClean="0">
                <a:latin typeface="Arial"/>
                <a:cs typeface="Arial"/>
              </a:rPr>
              <a:t>Black = functional</a:t>
            </a:r>
          </a:p>
          <a:p>
            <a:r>
              <a:rPr lang="en-GB" sz="1600" b="1" dirty="0">
                <a:solidFill>
                  <a:srgbClr val="FF3300"/>
                </a:solidFill>
                <a:latin typeface="Arial"/>
                <a:cs typeface="Arial"/>
              </a:rPr>
              <a:t>Orange = not </a:t>
            </a:r>
            <a:r>
              <a:rPr lang="en-GB" sz="1600" b="1" dirty="0" smtClean="0">
                <a:solidFill>
                  <a:srgbClr val="FF3300"/>
                </a:solidFill>
                <a:latin typeface="Arial"/>
                <a:cs typeface="Arial"/>
              </a:rPr>
              <a:t>functional but partly installed/captive</a:t>
            </a:r>
            <a:endParaRPr lang="en-GB" sz="1600" b="1" dirty="0">
              <a:solidFill>
                <a:srgbClr val="FF3300"/>
              </a:solidFill>
              <a:latin typeface="Arial"/>
              <a:cs typeface="Arial"/>
            </a:endParaRPr>
          </a:p>
          <a:p>
            <a:r>
              <a:rPr lang="en-GB" sz="1600" b="1" dirty="0" smtClean="0">
                <a:solidFill>
                  <a:srgbClr val="0070C0"/>
                </a:solidFill>
                <a:latin typeface="Arial"/>
                <a:cs typeface="Arial"/>
              </a:rPr>
              <a:t>Blue = “upgrade” but basic system is functional</a:t>
            </a:r>
            <a:endParaRPr lang="en-GB" sz="1600" b="1" dirty="0" smtClean="0">
              <a:solidFill>
                <a:srgbClr val="FF3300"/>
              </a:solidFill>
              <a:latin typeface="Arial"/>
              <a:cs typeface="Arial"/>
            </a:endParaRPr>
          </a:p>
        </p:txBody>
      </p:sp>
    </p:spTree>
    <p:extLst>
      <p:ext uri="{BB962C8B-B14F-4D97-AF65-F5344CB8AC3E}">
        <p14:creationId xmlns:p14="http://schemas.microsoft.com/office/powerpoint/2010/main" val="33835062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97556568"/>
              </p:ext>
            </p:extLst>
          </p:nvPr>
        </p:nvGraphicFramePr>
        <p:xfrm>
          <a:off x="4437753" y="836712"/>
          <a:ext cx="4320480" cy="3454400"/>
        </p:xfrm>
        <a:graphic>
          <a:graphicData uri="http://schemas.openxmlformats.org/drawingml/2006/table">
            <a:tbl>
              <a:tblPr/>
              <a:tblGrid>
                <a:gridCol w="864096"/>
                <a:gridCol w="3456384"/>
              </a:tblGrid>
              <a:tr h="254000">
                <a:tc>
                  <a:txBody>
                    <a:bodyPr/>
                    <a:lstStyle/>
                    <a:p>
                      <a:pPr algn="l" rtl="0" fontAlgn="ctr"/>
                      <a:r>
                        <a:rPr lang="en-GB" sz="1500" b="1" i="0" u="none" strike="noStrike" dirty="0">
                          <a:solidFill>
                            <a:srgbClr val="0070C0"/>
                          </a:solidFill>
                          <a:effectLst/>
                          <a:latin typeface="+mn-lt"/>
                        </a:rPr>
                        <a:t>55.BV</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GB" sz="1500" b="1" i="0" u="none" strike="noStrike" dirty="0">
                          <a:solidFill>
                            <a:srgbClr val="0070C0"/>
                          </a:solidFill>
                          <a:effectLst/>
                          <a:latin typeface="+mn-lt"/>
                        </a:rPr>
                        <a:t>Neutron Calibration (2.5 MeV)</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4000">
                <a:tc>
                  <a:txBody>
                    <a:bodyPr/>
                    <a:lstStyle/>
                    <a:p>
                      <a:pPr algn="l" rtl="0" fontAlgn="ctr"/>
                      <a:r>
                        <a:rPr lang="en-GB" sz="1500" b="1" i="0" u="none" strike="noStrike" dirty="0">
                          <a:solidFill>
                            <a:srgbClr val="000000"/>
                          </a:solidFill>
                          <a:effectLst/>
                          <a:latin typeface="+mn-lt"/>
                        </a:rPr>
                        <a:t>55.C1</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GB" sz="1500" b="1" i="0" u="none" strike="noStrike" dirty="0">
                          <a:solidFill>
                            <a:srgbClr val="000000"/>
                          </a:solidFill>
                          <a:effectLst/>
                          <a:latin typeface="+mn-lt"/>
                        </a:rPr>
                        <a:t>Core Plasma Thomson Scattering (full)</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54000">
                <a:tc>
                  <a:txBody>
                    <a:bodyPr/>
                    <a:lstStyle/>
                    <a:p>
                      <a:pPr algn="l" rtl="0" fontAlgn="ctr"/>
                      <a:r>
                        <a:rPr lang="en-GB" sz="1500" b="1" i="0" u="none" strike="noStrike" dirty="0">
                          <a:solidFill>
                            <a:srgbClr val="0070C0"/>
                          </a:solidFill>
                          <a:effectLst/>
                          <a:latin typeface="+mn-lt"/>
                        </a:rPr>
                        <a:t>55.C2</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GB" sz="1500" b="1" i="0" u="none" strike="noStrike" dirty="0">
                          <a:solidFill>
                            <a:srgbClr val="0070C0"/>
                          </a:solidFill>
                          <a:effectLst/>
                          <a:latin typeface="+mn-lt"/>
                        </a:rPr>
                        <a:t>Edge Thomson Scattering</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54000">
                <a:tc>
                  <a:txBody>
                    <a:bodyPr/>
                    <a:lstStyle/>
                    <a:p>
                      <a:pPr algn="l" rtl="0" fontAlgn="ctr"/>
                      <a:r>
                        <a:rPr lang="en-GB" sz="1500" b="1" i="0" u="none" strike="noStrike" dirty="0">
                          <a:solidFill>
                            <a:srgbClr val="000000"/>
                          </a:solidFill>
                          <a:effectLst/>
                          <a:latin typeface="+mn-lt"/>
                        </a:rPr>
                        <a:t>55.C4</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GB" sz="1500" b="1" i="0" u="none" strike="noStrike" dirty="0" err="1">
                          <a:solidFill>
                            <a:srgbClr val="000000"/>
                          </a:solidFill>
                          <a:effectLst/>
                          <a:latin typeface="+mn-lt"/>
                        </a:rPr>
                        <a:t>Divertor</a:t>
                      </a:r>
                      <a:r>
                        <a:rPr lang="en-GB" sz="1500" b="1" i="0" u="none" strike="noStrike" dirty="0">
                          <a:solidFill>
                            <a:srgbClr val="000000"/>
                          </a:solidFill>
                          <a:effectLst/>
                          <a:latin typeface="+mn-lt"/>
                        </a:rPr>
                        <a:t> Thomson Scattering</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54000">
                <a:tc>
                  <a:txBody>
                    <a:bodyPr/>
                    <a:lstStyle/>
                    <a:p>
                      <a:pPr algn="l" rtl="0" fontAlgn="ctr"/>
                      <a:r>
                        <a:rPr lang="en-GB" sz="1500" b="1" i="0" u="none" strike="noStrike">
                          <a:solidFill>
                            <a:srgbClr val="0070C0"/>
                          </a:solidFill>
                          <a:effectLst/>
                          <a:latin typeface="+mn-lt"/>
                        </a:rPr>
                        <a:t>55.C6</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GB" sz="1500" b="1" i="0" u="none" strike="noStrike" dirty="0">
                          <a:solidFill>
                            <a:srgbClr val="0070C0"/>
                          </a:solidFill>
                          <a:effectLst/>
                          <a:latin typeface="+mn-lt"/>
                        </a:rPr>
                        <a:t>Poloidal </a:t>
                      </a:r>
                      <a:r>
                        <a:rPr lang="en-GB" sz="1500" b="1" i="0" u="none" strike="noStrike" dirty="0" smtClean="0">
                          <a:solidFill>
                            <a:srgbClr val="0070C0"/>
                          </a:solidFill>
                          <a:effectLst/>
                          <a:latin typeface="+mn-lt"/>
                        </a:rPr>
                        <a:t>Polarimeter</a:t>
                      </a:r>
                      <a:endParaRPr lang="en-GB" sz="1500" b="1" i="0" u="none" strike="noStrike" dirty="0">
                        <a:solidFill>
                          <a:srgbClr val="0070C0"/>
                        </a:solidFill>
                        <a:effectLst/>
                        <a:latin typeface="+mn-lt"/>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54000">
                <a:tc>
                  <a:txBody>
                    <a:bodyPr/>
                    <a:lstStyle/>
                    <a:p>
                      <a:pPr algn="l" rtl="0" fontAlgn="ctr"/>
                      <a:r>
                        <a:rPr lang="en-GB" sz="1500" b="1" i="0" u="none" strike="noStrike">
                          <a:solidFill>
                            <a:srgbClr val="FF3300"/>
                          </a:solidFill>
                          <a:effectLst/>
                          <a:latin typeface="+mn-lt"/>
                        </a:rPr>
                        <a:t>55.C8</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GB" sz="1500" b="1" i="0" u="none" strike="noStrike" dirty="0">
                          <a:solidFill>
                            <a:srgbClr val="FF3300"/>
                          </a:solidFill>
                          <a:effectLst/>
                          <a:latin typeface="+mn-lt"/>
                        </a:rPr>
                        <a:t>High Temperature Thomson Scattering</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54000">
                <a:tc>
                  <a:txBody>
                    <a:bodyPr/>
                    <a:lstStyle/>
                    <a:p>
                      <a:pPr algn="l" rtl="0" fontAlgn="ctr"/>
                      <a:r>
                        <a:rPr lang="en-GB" sz="1500" b="1" i="0" u="none" strike="noStrike" dirty="0">
                          <a:solidFill>
                            <a:srgbClr val="000000"/>
                          </a:solidFill>
                          <a:effectLst/>
                          <a:latin typeface="+mn-lt"/>
                        </a:rPr>
                        <a:t>55.E1</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500" b="1" i="0" u="none" strike="noStrike" dirty="0">
                          <a:solidFill>
                            <a:srgbClr val="000000"/>
                          </a:solidFill>
                          <a:effectLst/>
                          <a:latin typeface="+mn-lt"/>
                        </a:rPr>
                        <a:t>Charge Exchange RS Core</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54000">
                <a:tc>
                  <a:txBody>
                    <a:bodyPr/>
                    <a:lstStyle/>
                    <a:p>
                      <a:pPr algn="l" rtl="0" fontAlgn="ctr"/>
                      <a:r>
                        <a:rPr lang="en-GB" sz="1500" b="1" i="0" u="none" strike="noStrike" dirty="0">
                          <a:solidFill>
                            <a:srgbClr val="000000"/>
                          </a:solidFill>
                          <a:effectLst/>
                          <a:latin typeface="+mn-lt"/>
                        </a:rPr>
                        <a:t>55.E8</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500" b="1" i="0" u="none" strike="noStrike" dirty="0">
                          <a:solidFill>
                            <a:srgbClr val="000000"/>
                          </a:solidFill>
                          <a:effectLst/>
                          <a:latin typeface="+mn-lt"/>
                        </a:rPr>
                        <a:t>Neutral Particle Analysers</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54000">
                <a:tc>
                  <a:txBody>
                    <a:bodyPr/>
                    <a:lstStyle/>
                    <a:p>
                      <a:pPr algn="l" rtl="0" fontAlgn="ctr"/>
                      <a:r>
                        <a:rPr lang="en-GB" sz="1500" b="1" i="0" u="none" strike="noStrike" baseline="0">
                          <a:solidFill>
                            <a:srgbClr val="FF0000"/>
                          </a:solidFill>
                          <a:effectLst/>
                          <a:latin typeface="+mn-lt"/>
                        </a:rPr>
                        <a:t>55.EA</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500" b="1" i="0" u="none" strike="noStrike" baseline="0" dirty="0">
                          <a:solidFill>
                            <a:srgbClr val="FF0000"/>
                          </a:solidFill>
                          <a:effectLst/>
                          <a:latin typeface="+mn-lt"/>
                        </a:rPr>
                        <a:t>Laser-Induced Fluorescence</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54000">
                <a:tc>
                  <a:txBody>
                    <a:bodyPr/>
                    <a:lstStyle/>
                    <a:p>
                      <a:pPr algn="l" rtl="0" fontAlgn="ctr"/>
                      <a:r>
                        <a:rPr lang="en-GB" sz="1500" b="1" i="0" u="none" strike="noStrike">
                          <a:solidFill>
                            <a:srgbClr val="0070C0"/>
                          </a:solidFill>
                          <a:effectLst/>
                          <a:latin typeface="+mn-lt"/>
                        </a:rPr>
                        <a:t>55.EB</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500" b="1" i="0" u="none" strike="noStrike" dirty="0">
                          <a:solidFill>
                            <a:srgbClr val="0070C0"/>
                          </a:solidFill>
                          <a:effectLst/>
                          <a:latin typeface="+mn-lt"/>
                        </a:rPr>
                        <a:t>Motional Stark Effect</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54000">
                <a:tc>
                  <a:txBody>
                    <a:bodyPr/>
                    <a:lstStyle/>
                    <a:p>
                      <a:pPr algn="l" rtl="0" fontAlgn="ctr"/>
                      <a:r>
                        <a:rPr lang="en-GB" sz="1500" b="1" i="0" u="none" strike="noStrike">
                          <a:solidFill>
                            <a:srgbClr val="0070C0"/>
                          </a:solidFill>
                          <a:effectLst/>
                          <a:latin typeface="+mn-lt"/>
                        </a:rPr>
                        <a:t>55.EC</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500" b="1" i="0" u="none" strike="noStrike" dirty="0">
                          <a:solidFill>
                            <a:srgbClr val="0070C0"/>
                          </a:solidFill>
                          <a:effectLst/>
                          <a:latin typeface="+mn-lt"/>
                        </a:rPr>
                        <a:t>Charge Exchange RS Edge</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54000">
                <a:tc>
                  <a:txBody>
                    <a:bodyPr/>
                    <a:lstStyle/>
                    <a:p>
                      <a:pPr algn="l" rtl="0" fontAlgn="ctr"/>
                      <a:r>
                        <a:rPr lang="en-GB" sz="1500" b="1" i="0" u="none" strike="noStrike" dirty="0">
                          <a:solidFill>
                            <a:srgbClr val="000000"/>
                          </a:solidFill>
                          <a:effectLst/>
                          <a:latin typeface="+mn-lt"/>
                        </a:rPr>
                        <a:t>55.EF</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rtl="0" fontAlgn="ctr"/>
                      <a:r>
                        <a:rPr lang="en-GB" sz="1500" b="1" i="0" u="none" strike="noStrike" dirty="0">
                          <a:solidFill>
                            <a:srgbClr val="000000"/>
                          </a:solidFill>
                          <a:effectLst/>
                          <a:latin typeface="+mn-lt"/>
                        </a:rPr>
                        <a:t>Charge Exchange RS Pedestal </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2597309"/>
              </p:ext>
            </p:extLst>
          </p:nvPr>
        </p:nvGraphicFramePr>
        <p:xfrm>
          <a:off x="4437753" y="4300343"/>
          <a:ext cx="4320480" cy="1536168"/>
        </p:xfrm>
        <a:graphic>
          <a:graphicData uri="http://schemas.openxmlformats.org/drawingml/2006/table">
            <a:tbl>
              <a:tblPr/>
              <a:tblGrid>
                <a:gridCol w="849930"/>
                <a:gridCol w="3470550"/>
              </a:tblGrid>
              <a:tr h="256028">
                <a:tc>
                  <a:txBody>
                    <a:bodyPr/>
                    <a:lstStyle/>
                    <a:p>
                      <a:pPr algn="l" rtl="0" fontAlgn="ctr"/>
                      <a:r>
                        <a:rPr lang="en-GB" sz="1500" b="1" i="0" u="none" strike="noStrike" dirty="0" smtClean="0">
                          <a:solidFill>
                            <a:srgbClr val="000000"/>
                          </a:solidFill>
                          <a:effectLst/>
                          <a:latin typeface="+mn-lt"/>
                        </a:rPr>
                        <a:t>55.F2</a:t>
                      </a:r>
                      <a:endParaRPr lang="en-GB" sz="1500" b="1" i="0" u="none" strike="noStrike" dirty="0">
                        <a:solidFill>
                          <a:srgbClr val="000000"/>
                        </a:solidFill>
                        <a:effectLst/>
                        <a:latin typeface="+mn-lt"/>
                      </a:endParaRP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rtl="0" fontAlgn="ctr"/>
                      <a:r>
                        <a:rPr lang="en-GB" sz="1500" b="1" i="0" u="none" strike="noStrike" dirty="0">
                          <a:solidFill>
                            <a:srgbClr val="000000"/>
                          </a:solidFill>
                          <a:effectLst/>
                          <a:latin typeface="+mn-lt"/>
                        </a:rPr>
                        <a:t>Reflectometry Low Field Side</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56028">
                <a:tc>
                  <a:txBody>
                    <a:bodyPr/>
                    <a:lstStyle/>
                    <a:p>
                      <a:pPr algn="l" rtl="0" fontAlgn="ctr"/>
                      <a:r>
                        <a:rPr lang="en-GB" sz="1500" b="1" i="0" u="none" strike="noStrike" dirty="0">
                          <a:solidFill>
                            <a:srgbClr val="000000"/>
                          </a:solidFill>
                          <a:effectLst/>
                          <a:latin typeface="+mn-lt"/>
                        </a:rPr>
                        <a:t>55.F3</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rtl="0" fontAlgn="ctr"/>
                      <a:r>
                        <a:rPr lang="en-GB" sz="1500" b="1" i="0" u="none" strike="noStrike" dirty="0">
                          <a:solidFill>
                            <a:srgbClr val="000000"/>
                          </a:solidFill>
                          <a:effectLst/>
                          <a:latin typeface="+mn-lt"/>
                        </a:rPr>
                        <a:t>Plasma Position Reflectometry</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56028">
                <a:tc>
                  <a:txBody>
                    <a:bodyPr/>
                    <a:lstStyle/>
                    <a:p>
                      <a:pPr algn="l" rtl="0" fontAlgn="ctr"/>
                      <a:r>
                        <a:rPr lang="en-GB" sz="1500" b="1" i="0" u="none" strike="noStrike">
                          <a:solidFill>
                            <a:srgbClr val="000000"/>
                          </a:solidFill>
                          <a:effectLst/>
                          <a:latin typeface="+mn-lt"/>
                        </a:rPr>
                        <a:t>55.F9</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rtl="0" fontAlgn="ctr"/>
                      <a:r>
                        <a:rPr lang="en-GB" sz="1500" b="1" i="0" u="none" strike="noStrike" dirty="0">
                          <a:solidFill>
                            <a:srgbClr val="000000"/>
                          </a:solidFill>
                          <a:effectLst/>
                          <a:latin typeface="+mn-lt"/>
                        </a:rPr>
                        <a:t>Reflectometry High Field Side</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56028">
                <a:tc>
                  <a:txBody>
                    <a:bodyPr/>
                    <a:lstStyle/>
                    <a:p>
                      <a:pPr algn="l" rtl="0" fontAlgn="ctr"/>
                      <a:r>
                        <a:rPr lang="en-GB" sz="1500" b="1" i="0" u="none" strike="noStrike" dirty="0">
                          <a:solidFill>
                            <a:srgbClr val="000000"/>
                          </a:solidFill>
                          <a:effectLst/>
                          <a:latin typeface="+mn-lt"/>
                        </a:rPr>
                        <a:t>55.G8</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500" b="1" i="0" u="none" strike="noStrike" dirty="0">
                          <a:solidFill>
                            <a:srgbClr val="000000"/>
                          </a:solidFill>
                          <a:effectLst/>
                          <a:latin typeface="+mn-lt"/>
                        </a:rPr>
                        <a:t>Erosion Monitor</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6028">
                <a:tc>
                  <a:txBody>
                    <a:bodyPr/>
                    <a:lstStyle/>
                    <a:p>
                      <a:pPr algn="l" rtl="0" fontAlgn="ctr"/>
                      <a:r>
                        <a:rPr lang="en-GB" sz="1500" b="1" i="0" u="none" strike="noStrike" dirty="0">
                          <a:solidFill>
                            <a:srgbClr val="000000"/>
                          </a:solidFill>
                          <a:effectLst/>
                          <a:latin typeface="+mn-lt"/>
                        </a:rPr>
                        <a:t>55.G9</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500" b="1" i="0" u="none" strike="noStrike" dirty="0">
                          <a:solidFill>
                            <a:srgbClr val="000000"/>
                          </a:solidFill>
                          <a:effectLst/>
                          <a:latin typeface="+mn-lt"/>
                        </a:rPr>
                        <a:t>Dust Monitor</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6028">
                <a:tc>
                  <a:txBody>
                    <a:bodyPr/>
                    <a:lstStyle/>
                    <a:p>
                      <a:pPr algn="l" rtl="0" fontAlgn="ctr"/>
                      <a:r>
                        <a:rPr lang="en-GB" sz="1500" b="1" i="0" u="none" strike="noStrike" dirty="0">
                          <a:solidFill>
                            <a:srgbClr val="000000"/>
                          </a:solidFill>
                          <a:effectLst/>
                          <a:latin typeface="+mn-lt"/>
                        </a:rPr>
                        <a:t>55.GG</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500" b="1" i="0" u="none" strike="noStrike" dirty="0">
                          <a:solidFill>
                            <a:srgbClr val="000000"/>
                          </a:solidFill>
                          <a:effectLst/>
                          <a:latin typeface="+mn-lt"/>
                        </a:rPr>
                        <a:t>Calorimetry</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bl>
          </a:graphicData>
        </a:graphic>
      </p:graphicFrame>
      <p:sp>
        <p:nvSpPr>
          <p:cNvPr id="10" name="Rectangle 9"/>
          <p:cNvSpPr/>
          <p:nvPr/>
        </p:nvSpPr>
        <p:spPr>
          <a:xfrm>
            <a:off x="0" y="2420888"/>
            <a:ext cx="4464496" cy="1323439"/>
          </a:xfrm>
          <a:prstGeom prst="rect">
            <a:avLst/>
          </a:prstGeom>
        </p:spPr>
        <p:txBody>
          <a:bodyPr wrap="square">
            <a:spAutoFit/>
          </a:bodyPr>
          <a:lstStyle/>
          <a:p>
            <a:r>
              <a:rPr lang="en-GB" sz="1600" b="1" dirty="0" smtClean="0">
                <a:latin typeface="Arial"/>
                <a:cs typeface="Arial"/>
              </a:rPr>
              <a:t>Black = functional</a:t>
            </a:r>
          </a:p>
          <a:p>
            <a:r>
              <a:rPr lang="en-GB" sz="1600" b="1" dirty="0">
                <a:solidFill>
                  <a:srgbClr val="FF3300"/>
                </a:solidFill>
                <a:latin typeface="Arial"/>
                <a:cs typeface="Arial"/>
              </a:rPr>
              <a:t>Orange = not </a:t>
            </a:r>
            <a:r>
              <a:rPr lang="en-GB" sz="1600" b="1" dirty="0" smtClean="0">
                <a:solidFill>
                  <a:srgbClr val="FF3300"/>
                </a:solidFill>
                <a:latin typeface="Arial"/>
                <a:cs typeface="Arial"/>
              </a:rPr>
              <a:t>functional but partly installed/captive</a:t>
            </a:r>
            <a:endParaRPr lang="en-GB" sz="1600" b="1" dirty="0">
              <a:solidFill>
                <a:srgbClr val="FF3300"/>
              </a:solidFill>
              <a:latin typeface="Arial"/>
              <a:cs typeface="Arial"/>
            </a:endParaRPr>
          </a:p>
          <a:p>
            <a:r>
              <a:rPr lang="en-GB" sz="1600" b="1" dirty="0" smtClean="0">
                <a:solidFill>
                  <a:srgbClr val="0070C0"/>
                </a:solidFill>
                <a:latin typeface="Arial"/>
                <a:cs typeface="Arial"/>
              </a:rPr>
              <a:t>Blue = “upgrade” but basic system is functional</a:t>
            </a:r>
            <a:endParaRPr lang="en-GB" sz="1600" b="1" dirty="0" smtClean="0">
              <a:solidFill>
                <a:srgbClr val="FF3300"/>
              </a:solidFill>
              <a:latin typeface="Arial"/>
              <a:cs typeface="Arial"/>
            </a:endParaRPr>
          </a:p>
        </p:txBody>
      </p:sp>
      <p:sp>
        <p:nvSpPr>
          <p:cNvPr id="7" name="Rectangle 2"/>
          <p:cNvSpPr txBox="1">
            <a:spLocks noChangeAspect="1" noChangeArrowheads="1"/>
          </p:cNvSpPr>
          <p:nvPr/>
        </p:nvSpPr>
        <p:spPr bwMode="auto">
          <a:xfrm>
            <a:off x="0" y="-211094"/>
            <a:ext cx="9144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mj-lt"/>
                <a:ea typeface="+mj-ea"/>
                <a:cs typeface="ＭＳ Ｐゴシック" charset="0"/>
              </a:defRPr>
            </a:lvl1pPr>
            <a:lvl2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200" b="1">
                <a:solidFill>
                  <a:schemeClr val="tx2"/>
                </a:solidFill>
                <a:latin typeface="Arial" charset="0"/>
                <a:ea typeface="ＭＳ Ｐゴシック" charset="0"/>
              </a:defRPr>
            </a:lvl6pPr>
            <a:lvl7pPr marL="914400" algn="ctr" rtl="0" fontAlgn="base">
              <a:spcBef>
                <a:spcPct val="0"/>
              </a:spcBef>
              <a:spcAft>
                <a:spcPct val="0"/>
              </a:spcAft>
              <a:defRPr sz="3200" b="1">
                <a:solidFill>
                  <a:schemeClr val="tx2"/>
                </a:solidFill>
                <a:latin typeface="Arial" charset="0"/>
                <a:ea typeface="ＭＳ Ｐゴシック" charset="0"/>
              </a:defRPr>
            </a:lvl7pPr>
            <a:lvl8pPr marL="1371600" algn="ctr" rtl="0" fontAlgn="base">
              <a:spcBef>
                <a:spcPct val="0"/>
              </a:spcBef>
              <a:spcAft>
                <a:spcPct val="0"/>
              </a:spcAft>
              <a:defRPr sz="3200" b="1">
                <a:solidFill>
                  <a:schemeClr val="tx2"/>
                </a:solidFill>
                <a:latin typeface="Arial" charset="0"/>
                <a:ea typeface="ＭＳ Ｐゴシック" charset="0"/>
              </a:defRPr>
            </a:lvl8pPr>
            <a:lvl9pPr marL="1828800" algn="ctr" rtl="0" fontAlgn="base">
              <a:spcBef>
                <a:spcPct val="0"/>
              </a:spcBef>
              <a:spcAft>
                <a:spcPct val="0"/>
              </a:spcAft>
              <a:defRPr sz="3200" b="1">
                <a:solidFill>
                  <a:schemeClr val="tx2"/>
                </a:solidFill>
                <a:latin typeface="Arial" charset="0"/>
                <a:ea typeface="ＭＳ Ｐゴシック" charset="0"/>
              </a:defRPr>
            </a:lvl9pPr>
          </a:lstStyle>
          <a:p>
            <a:r>
              <a:rPr lang="en-US" dirty="0" smtClean="0">
                <a:solidFill>
                  <a:srgbClr val="333399"/>
                </a:solidFill>
              </a:rPr>
              <a:t>Additional Diagnostics for PFPO-2</a:t>
            </a:r>
            <a:endParaRPr lang="en-US" dirty="0">
              <a:solidFill>
                <a:srgbClr val="333399"/>
              </a:solidFill>
            </a:endParaRPr>
          </a:p>
        </p:txBody>
      </p:sp>
    </p:spTree>
    <p:extLst>
      <p:ext uri="{BB962C8B-B14F-4D97-AF65-F5344CB8AC3E}">
        <p14:creationId xmlns:p14="http://schemas.microsoft.com/office/powerpoint/2010/main" val="2073550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9084714"/>
              </p:ext>
            </p:extLst>
          </p:nvPr>
        </p:nvGraphicFramePr>
        <p:xfrm>
          <a:off x="1972546" y="1081021"/>
          <a:ext cx="5198908" cy="2794000"/>
        </p:xfrm>
        <a:graphic>
          <a:graphicData uri="http://schemas.openxmlformats.org/drawingml/2006/table">
            <a:tbl>
              <a:tblPr/>
              <a:tblGrid>
                <a:gridCol w="878428"/>
                <a:gridCol w="4320480"/>
              </a:tblGrid>
              <a:tr h="254000">
                <a:tc>
                  <a:txBody>
                    <a:bodyPr/>
                    <a:lstStyle/>
                    <a:p>
                      <a:pPr algn="l" rtl="0" fontAlgn="ctr"/>
                      <a:r>
                        <a:rPr lang="en-GB" sz="1600" b="1" i="0" u="none" strike="noStrike" dirty="0">
                          <a:solidFill>
                            <a:srgbClr val="000000"/>
                          </a:solidFill>
                          <a:effectLst/>
                          <a:latin typeface="+mn-lt"/>
                        </a:rPr>
                        <a:t>55.B1</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GB" sz="1600" b="1" i="0" u="none" strike="noStrike" dirty="0">
                          <a:solidFill>
                            <a:srgbClr val="000000"/>
                          </a:solidFill>
                          <a:effectLst/>
                          <a:latin typeface="+mn-lt"/>
                        </a:rPr>
                        <a:t>Radial Neutron Camera</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4000">
                <a:tc>
                  <a:txBody>
                    <a:bodyPr/>
                    <a:lstStyle/>
                    <a:p>
                      <a:pPr algn="l" rtl="0" fontAlgn="ctr"/>
                      <a:r>
                        <a:rPr lang="en-GB" sz="1600" b="1" i="0" u="none" strike="noStrike" dirty="0">
                          <a:solidFill>
                            <a:srgbClr val="000000"/>
                          </a:solidFill>
                          <a:effectLst/>
                          <a:latin typeface="+mn-lt"/>
                        </a:rPr>
                        <a:t>55.B2</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GB" sz="1600" b="1" i="0" u="none" strike="noStrike" dirty="0">
                          <a:solidFill>
                            <a:srgbClr val="000000"/>
                          </a:solidFill>
                          <a:effectLst/>
                          <a:latin typeface="+mn-lt"/>
                        </a:rPr>
                        <a:t>Vertical Neutron Camera</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4000">
                <a:tc>
                  <a:txBody>
                    <a:bodyPr/>
                    <a:lstStyle/>
                    <a:p>
                      <a:pPr algn="l" rtl="0" fontAlgn="ctr"/>
                      <a:r>
                        <a:rPr lang="en-GB" sz="1600" b="1" i="0" u="none" strike="noStrike" baseline="0" dirty="0">
                          <a:solidFill>
                            <a:srgbClr val="FF3300"/>
                          </a:solidFill>
                          <a:effectLst/>
                          <a:latin typeface="+mn-lt"/>
                        </a:rPr>
                        <a:t>55.B7</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GB" sz="1600" b="1" i="0" u="none" strike="noStrike" baseline="0" dirty="0">
                          <a:solidFill>
                            <a:srgbClr val="FF3300"/>
                          </a:solidFill>
                          <a:effectLst/>
                          <a:latin typeface="+mn-lt"/>
                        </a:rPr>
                        <a:t>Radial Gamma Ray Spectrometer</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4000">
                <a:tc>
                  <a:txBody>
                    <a:bodyPr/>
                    <a:lstStyle/>
                    <a:p>
                      <a:pPr algn="l" rtl="0" fontAlgn="ctr"/>
                      <a:r>
                        <a:rPr lang="en-GB" sz="1600" b="1" i="0" u="none" strike="noStrike" baseline="0">
                          <a:solidFill>
                            <a:srgbClr val="FF3300"/>
                          </a:solidFill>
                          <a:effectLst/>
                          <a:latin typeface="+mn-lt"/>
                        </a:rPr>
                        <a:t>55.B9</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GB" sz="1600" b="1" i="0" u="none" strike="noStrike" baseline="0" dirty="0">
                          <a:solidFill>
                            <a:srgbClr val="FF3300"/>
                          </a:solidFill>
                          <a:effectLst/>
                          <a:latin typeface="+mn-lt"/>
                        </a:rPr>
                        <a:t>Lost Alpha Monitor</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4000">
                <a:tc>
                  <a:txBody>
                    <a:bodyPr/>
                    <a:lstStyle/>
                    <a:p>
                      <a:pPr algn="l" rtl="0" fontAlgn="ctr"/>
                      <a:r>
                        <a:rPr lang="en-GB" sz="1600" b="1" i="0" u="none" strike="noStrike" baseline="0" dirty="0">
                          <a:solidFill>
                            <a:srgbClr val="FF3300"/>
                          </a:solidFill>
                          <a:effectLst/>
                          <a:latin typeface="+mn-lt"/>
                        </a:rPr>
                        <a:t>55.BB</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GB" sz="1600" b="1" i="0" u="none" strike="noStrike" baseline="0" dirty="0">
                          <a:solidFill>
                            <a:srgbClr val="FF3300"/>
                          </a:solidFill>
                          <a:effectLst/>
                          <a:latin typeface="+mn-lt"/>
                        </a:rPr>
                        <a:t>High Resolution Neutron </a:t>
                      </a:r>
                      <a:r>
                        <a:rPr lang="en-GB" sz="1600" b="1" i="0" u="none" strike="noStrike" baseline="0" dirty="0" smtClean="0">
                          <a:solidFill>
                            <a:srgbClr val="FF3300"/>
                          </a:solidFill>
                          <a:effectLst/>
                          <a:latin typeface="+mn-lt"/>
                        </a:rPr>
                        <a:t>Spectrometer</a:t>
                      </a:r>
                      <a:endParaRPr lang="en-GB" sz="1600" b="1" i="0" u="none" strike="noStrike" baseline="0" dirty="0">
                        <a:solidFill>
                          <a:srgbClr val="FF3300"/>
                        </a:solidFill>
                        <a:effectLst/>
                        <a:latin typeface="+mn-lt"/>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4000">
                <a:tc>
                  <a:txBody>
                    <a:bodyPr/>
                    <a:lstStyle/>
                    <a:p>
                      <a:pPr algn="l" rtl="0" fontAlgn="ctr"/>
                      <a:r>
                        <a:rPr lang="en-GB" sz="1600" b="1" i="0" u="none" strike="noStrike" baseline="0" dirty="0">
                          <a:solidFill>
                            <a:srgbClr val="FF3300"/>
                          </a:solidFill>
                          <a:effectLst/>
                          <a:latin typeface="+mn-lt"/>
                        </a:rPr>
                        <a:t>55.BD</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GB" sz="1600" b="1" i="0" u="none" strike="noStrike" baseline="0" dirty="0">
                          <a:solidFill>
                            <a:srgbClr val="FF3300"/>
                          </a:solidFill>
                          <a:effectLst/>
                          <a:latin typeface="+mn-lt"/>
                        </a:rPr>
                        <a:t>Vertical Gamma Ray </a:t>
                      </a:r>
                      <a:r>
                        <a:rPr lang="en-GB" sz="1600" b="1" i="0" u="none" strike="noStrike" baseline="0" dirty="0" smtClean="0">
                          <a:solidFill>
                            <a:srgbClr val="FF3300"/>
                          </a:solidFill>
                          <a:effectLst/>
                          <a:latin typeface="+mn-lt"/>
                        </a:rPr>
                        <a:t>Spectrometer</a:t>
                      </a:r>
                      <a:endParaRPr lang="en-GB" sz="1600" b="1" i="0" u="none" strike="noStrike" baseline="0" dirty="0">
                        <a:solidFill>
                          <a:srgbClr val="FF3300"/>
                        </a:solidFill>
                        <a:effectLst/>
                        <a:latin typeface="+mn-lt"/>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4000">
                <a:tc>
                  <a:txBody>
                    <a:bodyPr/>
                    <a:lstStyle/>
                    <a:p>
                      <a:pPr algn="l" rtl="0" fontAlgn="ctr"/>
                      <a:r>
                        <a:rPr lang="en-GB" sz="1600" b="1" i="0" u="none" strike="noStrike" baseline="0">
                          <a:solidFill>
                            <a:srgbClr val="FF3300"/>
                          </a:solidFill>
                          <a:effectLst/>
                          <a:latin typeface="+mn-lt"/>
                        </a:rPr>
                        <a:t>55.BE</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GB" sz="1600" b="1" i="0" u="none" strike="noStrike" baseline="0" dirty="0">
                          <a:solidFill>
                            <a:srgbClr val="FF3300"/>
                          </a:solidFill>
                          <a:effectLst/>
                          <a:latin typeface="+mn-lt"/>
                        </a:rPr>
                        <a:t>Tangential Neutron Spectrometer</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4000">
                <a:tc>
                  <a:txBody>
                    <a:bodyPr/>
                    <a:lstStyle/>
                    <a:p>
                      <a:pPr algn="l" rtl="0" fontAlgn="ctr"/>
                      <a:r>
                        <a:rPr lang="en-GB" sz="1600" b="1" i="0" u="none" strike="noStrike" dirty="0">
                          <a:solidFill>
                            <a:srgbClr val="0070C0"/>
                          </a:solidFill>
                          <a:effectLst/>
                          <a:latin typeface="+mn-lt"/>
                        </a:rPr>
                        <a:t>55.BV</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GB" sz="1600" b="1" i="0" u="none" strike="noStrike" dirty="0">
                          <a:solidFill>
                            <a:srgbClr val="0070C0"/>
                          </a:solidFill>
                          <a:effectLst/>
                          <a:latin typeface="+mn-lt"/>
                        </a:rPr>
                        <a:t>Neutron Calibration (14 MeV)</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4000">
                <a:tc>
                  <a:txBody>
                    <a:bodyPr/>
                    <a:lstStyle/>
                    <a:p>
                      <a:pPr algn="l" rtl="0" fontAlgn="ctr"/>
                      <a:r>
                        <a:rPr lang="en-GB" sz="1600" b="1" i="0" u="none" strike="noStrike" dirty="0" smtClean="0">
                          <a:solidFill>
                            <a:srgbClr val="FF3300"/>
                          </a:solidFill>
                          <a:effectLst/>
                          <a:latin typeface="+mn-lt"/>
                        </a:rPr>
                        <a:t>55.C7</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rtl="0" fontAlgn="ctr"/>
                      <a:r>
                        <a:rPr lang="en-GB" sz="1600" b="1" i="0" u="none" strike="noStrike" dirty="0">
                          <a:solidFill>
                            <a:srgbClr val="FF3300"/>
                          </a:solidFill>
                          <a:effectLst/>
                          <a:latin typeface="+mn-lt"/>
                        </a:rPr>
                        <a:t>Collective Thomson </a:t>
                      </a:r>
                      <a:r>
                        <a:rPr lang="en-GB" sz="1600" b="1" i="0" u="none" strike="noStrike" dirty="0" smtClean="0">
                          <a:solidFill>
                            <a:srgbClr val="FF3300"/>
                          </a:solidFill>
                          <a:effectLst/>
                          <a:latin typeface="+mn-lt"/>
                        </a:rPr>
                        <a:t>Scattering</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54000">
                <a:tc>
                  <a:txBody>
                    <a:bodyPr/>
                    <a:lstStyle/>
                    <a:p>
                      <a:pPr algn="l" rtl="0" fontAlgn="ctr"/>
                      <a:r>
                        <a:rPr lang="en-GB" sz="1600" b="1" i="0" u="none" strike="noStrike" dirty="0">
                          <a:solidFill>
                            <a:srgbClr val="000000"/>
                          </a:solidFill>
                          <a:effectLst/>
                          <a:latin typeface="+mn-lt"/>
                        </a:rPr>
                        <a:t>55.GC</a:t>
                      </a: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600" b="1" i="0" u="none" strike="noStrike" dirty="0">
                          <a:solidFill>
                            <a:srgbClr val="000000"/>
                          </a:solidFill>
                          <a:effectLst/>
                          <a:latin typeface="+mn-lt"/>
                        </a:rPr>
                        <a:t>Tritium Monitor</a:t>
                      </a: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4000">
                <a:tc>
                  <a:txBody>
                    <a:bodyPr/>
                    <a:lstStyle/>
                    <a:p>
                      <a:pPr algn="l" rtl="0" fontAlgn="ctr"/>
                      <a:r>
                        <a:rPr lang="en-GB" sz="1600" b="1" i="0" u="none" strike="noStrike" dirty="0" smtClean="0">
                          <a:solidFill>
                            <a:srgbClr val="000000"/>
                          </a:solidFill>
                          <a:effectLst/>
                          <a:latin typeface="+mn-lt"/>
                        </a:rPr>
                        <a:t>55.GG</a:t>
                      </a:r>
                      <a:endParaRPr lang="en-GB" sz="1600" b="1" i="0" u="none" strike="noStrike" dirty="0">
                        <a:solidFill>
                          <a:srgbClr val="000000"/>
                        </a:solidFill>
                        <a:effectLst/>
                        <a:latin typeface="+mn-lt"/>
                      </a:endParaRPr>
                    </a:p>
                  </a:txBody>
                  <a:tcPr marL="17145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rtl="0" fontAlgn="ctr"/>
                      <a:r>
                        <a:rPr lang="en-GB" sz="1600" b="1" i="0" u="none" strike="noStrike" dirty="0" smtClean="0">
                          <a:solidFill>
                            <a:srgbClr val="000000"/>
                          </a:solidFill>
                          <a:effectLst/>
                          <a:latin typeface="+mn-lt"/>
                        </a:rPr>
                        <a:t>Calorimetry</a:t>
                      </a:r>
                      <a:r>
                        <a:rPr lang="en-GB" sz="1600" b="1" i="0" u="none" strike="noStrike" baseline="0" dirty="0" smtClean="0">
                          <a:solidFill>
                            <a:srgbClr val="000000"/>
                          </a:solidFill>
                          <a:effectLst/>
                          <a:latin typeface="+mn-lt"/>
                        </a:rPr>
                        <a:t> (full measurements)</a:t>
                      </a:r>
                      <a:endParaRPr lang="en-GB" sz="1600" b="1" i="0" u="none" strike="noStrike" dirty="0">
                        <a:solidFill>
                          <a:srgbClr val="000000"/>
                        </a:solidFill>
                        <a:effectLst/>
                        <a:latin typeface="+mn-lt"/>
                      </a:endParaRPr>
                    </a:p>
                  </a:txBody>
                  <a:tcPr marL="8572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bl>
          </a:graphicData>
        </a:graphic>
      </p:graphicFrame>
      <p:sp>
        <p:nvSpPr>
          <p:cNvPr id="8" name="Rectangle 7"/>
          <p:cNvSpPr/>
          <p:nvPr/>
        </p:nvSpPr>
        <p:spPr>
          <a:xfrm>
            <a:off x="2015716" y="4389107"/>
            <a:ext cx="5112568" cy="830997"/>
          </a:xfrm>
          <a:prstGeom prst="rect">
            <a:avLst/>
          </a:prstGeom>
        </p:spPr>
        <p:txBody>
          <a:bodyPr wrap="square">
            <a:spAutoFit/>
          </a:bodyPr>
          <a:lstStyle/>
          <a:p>
            <a:r>
              <a:rPr lang="en-GB" sz="1600" b="1" dirty="0" smtClean="0">
                <a:latin typeface="Arial"/>
                <a:cs typeface="Arial"/>
              </a:rPr>
              <a:t>Black = functional</a:t>
            </a:r>
          </a:p>
          <a:p>
            <a:r>
              <a:rPr lang="en-GB" sz="1600" b="1" dirty="0">
                <a:solidFill>
                  <a:srgbClr val="FF3300"/>
                </a:solidFill>
                <a:latin typeface="Arial"/>
                <a:cs typeface="Arial"/>
              </a:rPr>
              <a:t>Orange = not </a:t>
            </a:r>
            <a:r>
              <a:rPr lang="en-GB" sz="1600" b="1" dirty="0" smtClean="0">
                <a:solidFill>
                  <a:srgbClr val="FF3300"/>
                </a:solidFill>
                <a:latin typeface="Arial"/>
                <a:cs typeface="Arial"/>
              </a:rPr>
              <a:t>functional but partly installed/captive</a:t>
            </a:r>
            <a:endParaRPr lang="en-GB" sz="1600" b="1" dirty="0">
              <a:solidFill>
                <a:srgbClr val="FF3300"/>
              </a:solidFill>
              <a:latin typeface="Arial"/>
              <a:cs typeface="Arial"/>
            </a:endParaRPr>
          </a:p>
          <a:p>
            <a:r>
              <a:rPr lang="en-GB" sz="1600" b="1" dirty="0" smtClean="0">
                <a:solidFill>
                  <a:srgbClr val="0070C0"/>
                </a:solidFill>
                <a:latin typeface="Arial"/>
                <a:cs typeface="Arial"/>
              </a:rPr>
              <a:t>Blue = “upgrade” but basic system is functional</a:t>
            </a:r>
            <a:endParaRPr lang="en-GB" sz="1600" b="1" dirty="0" smtClean="0">
              <a:solidFill>
                <a:srgbClr val="FF3300"/>
              </a:solidFill>
              <a:latin typeface="Arial"/>
              <a:cs typeface="Arial"/>
            </a:endParaRPr>
          </a:p>
        </p:txBody>
      </p:sp>
      <p:sp>
        <p:nvSpPr>
          <p:cNvPr id="5" name="Rectangle 2"/>
          <p:cNvSpPr txBox="1">
            <a:spLocks noChangeAspect="1" noChangeArrowheads="1"/>
          </p:cNvSpPr>
          <p:nvPr/>
        </p:nvSpPr>
        <p:spPr bwMode="auto">
          <a:xfrm>
            <a:off x="0" y="-211094"/>
            <a:ext cx="9144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mj-lt"/>
                <a:ea typeface="+mj-ea"/>
                <a:cs typeface="ＭＳ Ｐゴシック" charset="0"/>
              </a:defRPr>
            </a:lvl1pPr>
            <a:lvl2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200" b="1">
                <a:solidFill>
                  <a:schemeClr val="tx2"/>
                </a:solidFill>
                <a:latin typeface="Arial" charset="0"/>
                <a:ea typeface="ＭＳ Ｐゴシック" charset="0"/>
              </a:defRPr>
            </a:lvl6pPr>
            <a:lvl7pPr marL="914400" algn="ctr" rtl="0" fontAlgn="base">
              <a:spcBef>
                <a:spcPct val="0"/>
              </a:spcBef>
              <a:spcAft>
                <a:spcPct val="0"/>
              </a:spcAft>
              <a:defRPr sz="3200" b="1">
                <a:solidFill>
                  <a:schemeClr val="tx2"/>
                </a:solidFill>
                <a:latin typeface="Arial" charset="0"/>
                <a:ea typeface="ＭＳ Ｐゴシック" charset="0"/>
              </a:defRPr>
            </a:lvl7pPr>
            <a:lvl8pPr marL="1371600" algn="ctr" rtl="0" fontAlgn="base">
              <a:spcBef>
                <a:spcPct val="0"/>
              </a:spcBef>
              <a:spcAft>
                <a:spcPct val="0"/>
              </a:spcAft>
              <a:defRPr sz="3200" b="1">
                <a:solidFill>
                  <a:schemeClr val="tx2"/>
                </a:solidFill>
                <a:latin typeface="Arial" charset="0"/>
                <a:ea typeface="ＭＳ Ｐゴシック" charset="0"/>
              </a:defRPr>
            </a:lvl8pPr>
            <a:lvl9pPr marL="1828800" algn="ctr" rtl="0" fontAlgn="base">
              <a:spcBef>
                <a:spcPct val="0"/>
              </a:spcBef>
              <a:spcAft>
                <a:spcPct val="0"/>
              </a:spcAft>
              <a:defRPr sz="3200" b="1">
                <a:solidFill>
                  <a:schemeClr val="tx2"/>
                </a:solidFill>
                <a:latin typeface="Arial" charset="0"/>
                <a:ea typeface="ＭＳ Ｐゴシック" charset="0"/>
              </a:defRPr>
            </a:lvl9pPr>
          </a:lstStyle>
          <a:p>
            <a:r>
              <a:rPr lang="en-US" dirty="0" smtClean="0">
                <a:solidFill>
                  <a:srgbClr val="333399"/>
                </a:solidFill>
              </a:rPr>
              <a:t>Additional Diagnostics for FPO</a:t>
            </a:r>
            <a:endParaRPr lang="en-US" dirty="0">
              <a:solidFill>
                <a:srgbClr val="333399"/>
              </a:solidFill>
            </a:endParaRPr>
          </a:p>
        </p:txBody>
      </p:sp>
    </p:spTree>
    <p:extLst>
      <p:ext uri="{BB962C8B-B14F-4D97-AF65-F5344CB8AC3E}">
        <p14:creationId xmlns:p14="http://schemas.microsoft.com/office/powerpoint/2010/main" val="2019931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0" y="980728"/>
            <a:ext cx="9144000" cy="5040560"/>
          </a:xfrm>
          <a:extLst>
            <a:ext uri="{909E8E84-426E-40dd-AFC4-6F175D3DCCD1}">
              <a14:hiddenFill xmlns:a14="http://schemas.microsoft.com/office/drawing/2010/main">
                <a:solidFill>
                  <a:srgbClr val="CCFFFF">
                    <a:alpha val="50195"/>
                  </a:srgbClr>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oAutofit/>
          </a:bodyPr>
          <a:lstStyle/>
          <a:p>
            <a:pPr marL="269875" indent="-269875" defTabSz="1072866" eaLnBrk="1" hangingPunct="1">
              <a:spcBef>
                <a:spcPts val="600"/>
              </a:spcBef>
              <a:defRPr/>
            </a:pPr>
            <a:r>
              <a:rPr lang="en-GB" b="1" dirty="0" smtClean="0">
                <a:solidFill>
                  <a:srgbClr val="000090"/>
                </a:solidFill>
                <a:latin typeface="Arial" panose="020B0604020202020204" pitchFamily="34" charset="0"/>
                <a:cs typeface="Arial" panose="020B0604020202020204" pitchFamily="34" charset="0"/>
              </a:rPr>
              <a:t>ITER differs in an important way from other devices:</a:t>
            </a:r>
            <a:endParaRPr lang="en-GB" b="1" dirty="0">
              <a:solidFill>
                <a:srgbClr val="000090"/>
              </a:solidFill>
              <a:latin typeface="Arial" panose="020B0604020202020204" pitchFamily="34" charset="0"/>
              <a:cs typeface="Arial" panose="020B0604020202020204" pitchFamily="34" charset="0"/>
            </a:endParaRPr>
          </a:p>
          <a:p>
            <a:pPr marL="696027" lvl="1" indent="-342900" defTabSz="1072866" eaLnBrk="1" hangingPunct="1">
              <a:spcBef>
                <a:spcPts val="2000"/>
              </a:spcBef>
              <a:buFont typeface="Wingdings" panose="05000000000000000000" pitchFamily="2" charset="2"/>
              <a:buChar char="§"/>
              <a:defRPr/>
            </a:pPr>
            <a:r>
              <a:rPr lang="en-GB" dirty="0" smtClean="0">
                <a:solidFill>
                  <a:srgbClr val="0000FF"/>
                </a:solidFill>
                <a:latin typeface="Arial" panose="020B0604020202020204" pitchFamily="34" charset="0"/>
                <a:cs typeface="Arial" panose="020B0604020202020204" pitchFamily="34" charset="0"/>
              </a:rPr>
              <a:t>the experimental programme is determined by the need to reach high current and to demonstrate baseline fusion </a:t>
            </a:r>
            <a:r>
              <a:rPr lang="en-GB" dirty="0">
                <a:solidFill>
                  <a:srgbClr val="0000FF"/>
                </a:solidFill>
                <a:latin typeface="Arial" panose="020B0604020202020204" pitchFamily="34" charset="0"/>
                <a:cs typeface="Arial" panose="020B0604020202020204" pitchFamily="34" charset="0"/>
              </a:rPr>
              <a:t>p</a:t>
            </a:r>
            <a:r>
              <a:rPr lang="en-GB" dirty="0" smtClean="0">
                <a:solidFill>
                  <a:srgbClr val="0000FF"/>
                </a:solidFill>
                <a:latin typeface="Arial" panose="020B0604020202020204" pitchFamily="34" charset="0"/>
                <a:cs typeface="Arial" panose="020B0604020202020204" pitchFamily="34" charset="0"/>
              </a:rPr>
              <a:t>ower as soon as possible</a:t>
            </a:r>
          </a:p>
          <a:p>
            <a:pPr marL="696027" lvl="1" indent="-342900" defTabSz="1072866" eaLnBrk="1" hangingPunct="1">
              <a:spcBef>
                <a:spcPts val="2000"/>
              </a:spcBef>
              <a:buFont typeface="Wingdings" panose="05000000000000000000" pitchFamily="2" charset="2"/>
              <a:buChar char="§"/>
              <a:defRPr/>
            </a:pPr>
            <a:r>
              <a:rPr lang="en-GB" dirty="0" smtClean="0">
                <a:solidFill>
                  <a:srgbClr val="0000FF"/>
                </a:solidFill>
                <a:latin typeface="Arial" panose="020B0604020202020204" pitchFamily="34" charset="0"/>
                <a:cs typeface="Arial" panose="020B0604020202020204" pitchFamily="34" charset="0"/>
              </a:rPr>
              <a:t>Disruptions must be absolutely </a:t>
            </a:r>
            <a:r>
              <a:rPr lang="en-GB" dirty="0">
                <a:solidFill>
                  <a:srgbClr val="0000FF"/>
                </a:solidFill>
                <a:latin typeface="Arial" panose="020B0604020202020204" pitchFamily="34" charset="0"/>
                <a:cs typeface="Arial" panose="020B0604020202020204" pitchFamily="34" charset="0"/>
              </a:rPr>
              <a:t>be mastered to reach high </a:t>
            </a:r>
            <a:r>
              <a:rPr lang="en-GB" dirty="0" err="1" smtClean="0">
                <a:solidFill>
                  <a:srgbClr val="0000FF"/>
                </a:solidFill>
                <a:latin typeface="Arial" panose="020B0604020202020204" pitchFamily="34" charset="0"/>
                <a:cs typeface="Arial" panose="020B0604020202020204" pitchFamily="34" charset="0"/>
              </a:rPr>
              <a:t>I</a:t>
            </a:r>
            <a:r>
              <a:rPr lang="en-GB" baseline="-25000" dirty="0" err="1" smtClean="0">
                <a:solidFill>
                  <a:srgbClr val="0000FF"/>
                </a:solidFill>
                <a:latin typeface="Arial" panose="020B0604020202020204" pitchFamily="34" charset="0"/>
                <a:cs typeface="Arial" panose="020B0604020202020204" pitchFamily="34" charset="0"/>
              </a:rPr>
              <a:t>p</a:t>
            </a:r>
            <a:endParaRPr lang="en-GB" dirty="0" smtClean="0">
              <a:solidFill>
                <a:srgbClr val="0000FF"/>
              </a:solidFill>
              <a:latin typeface="Arial" panose="020B0604020202020204" pitchFamily="34" charset="0"/>
              <a:cs typeface="Arial" panose="020B0604020202020204" pitchFamily="34" charset="0"/>
            </a:endParaRPr>
          </a:p>
          <a:p>
            <a:pPr marL="696027" lvl="1" indent="-342900" defTabSz="1072866" eaLnBrk="1" hangingPunct="1">
              <a:spcBef>
                <a:spcPts val="2000"/>
              </a:spcBef>
              <a:buFont typeface="Wingdings" panose="05000000000000000000" pitchFamily="2" charset="2"/>
              <a:buChar char="§"/>
              <a:defRPr/>
            </a:pPr>
            <a:r>
              <a:rPr lang="en-GB" dirty="0" smtClean="0">
                <a:solidFill>
                  <a:srgbClr val="0000FF"/>
                </a:solidFill>
                <a:latin typeface="Arial" panose="020B0604020202020204" pitchFamily="34" charset="0"/>
                <a:cs typeface="Arial" panose="020B0604020202020204" pitchFamily="34" charset="0"/>
              </a:rPr>
              <a:t>to a large extent the whole of PFPO and a large fraction of the first part of FPO is ‘commissioning with plasma’ of all tokamak and plant systems for to prepare the reliable operation required to reach high Q</a:t>
            </a:r>
          </a:p>
          <a:p>
            <a:pPr marL="696027" lvl="1" indent="-342900" defTabSz="1072866" eaLnBrk="1" hangingPunct="1">
              <a:spcBef>
                <a:spcPts val="2000"/>
              </a:spcBef>
              <a:buFont typeface="Wingdings" panose="05000000000000000000" pitchFamily="2" charset="2"/>
              <a:buChar char="§"/>
              <a:defRPr/>
            </a:pPr>
            <a:r>
              <a:rPr lang="en-GB" dirty="0">
                <a:solidFill>
                  <a:srgbClr val="0000FF"/>
                </a:solidFill>
                <a:latin typeface="Arial" panose="020B0604020202020204" pitchFamily="34" charset="0"/>
                <a:cs typeface="Arial" panose="020B0604020202020204" pitchFamily="34" charset="0"/>
              </a:rPr>
              <a:t>n</a:t>
            </a:r>
            <a:r>
              <a:rPr lang="en-GB" dirty="0" smtClean="0">
                <a:solidFill>
                  <a:srgbClr val="0000FF"/>
                </a:solidFill>
                <a:latin typeface="Arial" panose="020B0604020202020204" pitchFamily="34" charset="0"/>
                <a:cs typeface="Arial" panose="020B0604020202020204" pitchFamily="34" charset="0"/>
              </a:rPr>
              <a:t>evertheless, we anticipate that even during the ‘commissioning with plasma’ phase in PFPO, that ITER will give access to many new aspects of fusion plasma research as the programme develops plasmas with parameters well beyond those which can be attained in present experiments</a:t>
            </a:r>
          </a:p>
        </p:txBody>
      </p:sp>
      <p:sp>
        <p:nvSpPr>
          <p:cNvPr id="5" name="Rectangle 2"/>
          <p:cNvSpPr>
            <a:spLocks noChangeArrowheads="1"/>
          </p:cNvSpPr>
          <p:nvPr/>
        </p:nvSpPr>
        <p:spPr bwMode="auto">
          <a:xfrm>
            <a:off x="0" y="-19213"/>
            <a:ext cx="91440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US" sz="3000" b="1" dirty="0">
                <a:solidFill>
                  <a:srgbClr val="333399"/>
                </a:solidFill>
                <a:latin typeface="Arial" charset="0"/>
                <a:ea typeface="MS PGothic" charset="0"/>
              </a:rPr>
              <a:t>Research Plan: </a:t>
            </a:r>
            <a:r>
              <a:rPr lang="en-US" sz="3000" dirty="0" smtClean="0">
                <a:solidFill>
                  <a:srgbClr val="333399"/>
                </a:solidFill>
                <a:latin typeface="Arial" charset="0"/>
                <a:ea typeface="MS PGothic" charset="0"/>
              </a:rPr>
              <a:t>A</a:t>
            </a:r>
            <a:r>
              <a:rPr lang="en-US" sz="3000" b="1" dirty="0" smtClean="0">
                <a:solidFill>
                  <a:srgbClr val="333399"/>
                </a:solidFill>
                <a:latin typeface="Arial" charset="0"/>
                <a:ea typeface="MS PGothic" charset="0"/>
              </a:rPr>
              <a:t>n Important </a:t>
            </a:r>
            <a:r>
              <a:rPr lang="en-US" sz="3000" dirty="0">
                <a:solidFill>
                  <a:srgbClr val="333399"/>
                </a:solidFill>
                <a:latin typeface="Arial" charset="0"/>
                <a:ea typeface="MS PGothic" charset="0"/>
              </a:rPr>
              <a:t>N</a:t>
            </a:r>
            <a:r>
              <a:rPr lang="en-US" sz="3000" b="1" dirty="0" smtClean="0">
                <a:solidFill>
                  <a:srgbClr val="333399"/>
                </a:solidFill>
                <a:latin typeface="Arial" charset="0"/>
                <a:ea typeface="MS PGothic" charset="0"/>
              </a:rPr>
              <a:t>ote</a:t>
            </a:r>
            <a:endParaRPr lang="en-US" sz="3000" b="1" dirty="0">
              <a:solidFill>
                <a:schemeClr val="accent2"/>
              </a:solidFill>
              <a:latin typeface="Arial" charset="0"/>
            </a:endParaRPr>
          </a:p>
        </p:txBody>
      </p:sp>
    </p:spTree>
    <p:extLst>
      <p:ext uri="{BB962C8B-B14F-4D97-AF65-F5344CB8AC3E}">
        <p14:creationId xmlns:p14="http://schemas.microsoft.com/office/powerpoint/2010/main" val="262796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620688"/>
            <a:ext cx="8458200" cy="2785378"/>
          </a:xfrm>
          <a:prstGeom prst="rect">
            <a:avLst/>
          </a:prstGeom>
          <a:noFill/>
        </p:spPr>
        <p:txBody>
          <a:bodyPr wrap="square" rtlCol="0">
            <a:spAutoFit/>
          </a:bodyPr>
          <a:lstStyle/>
          <a:p>
            <a:pPr>
              <a:spcAft>
                <a:spcPts val="1200"/>
              </a:spcAft>
            </a:pPr>
            <a:r>
              <a:rPr lang="en-US" sz="2000" b="1" dirty="0" smtClean="0">
                <a:solidFill>
                  <a:srgbClr val="000090"/>
                </a:solidFill>
                <a:latin typeface="Arial" panose="020B0604020202020204" pitchFamily="34" charset="0"/>
                <a:cs typeface="Arial" panose="020B0604020202020204" pitchFamily="34" charset="0"/>
              </a:rPr>
              <a:t>During 2015 – 2016, the projec</a:t>
            </a:r>
            <a:r>
              <a:rPr lang="en-US" sz="2000" dirty="0" smtClean="0">
                <a:solidFill>
                  <a:srgbClr val="000090"/>
                </a:solidFill>
                <a:latin typeface="Arial" panose="020B0604020202020204" pitchFamily="34" charset="0"/>
                <a:cs typeface="Arial" panose="020B0604020202020204" pitchFamily="34" charset="0"/>
              </a:rPr>
              <a:t>t has performed a ‘bottom-up’ analysis of the construction and operations schedule to develop a fully consistent programme towards plasma operation and fusion power production:</a:t>
            </a:r>
            <a:endParaRPr lang="en-US" sz="2000" b="1" dirty="0">
              <a:solidFill>
                <a:srgbClr val="000090"/>
              </a:solidFill>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ü"/>
            </a:pPr>
            <a:r>
              <a:rPr lang="en-US" sz="2000" b="0" dirty="0" smtClean="0">
                <a:solidFill>
                  <a:srgbClr val="0000FF"/>
                </a:solidFill>
                <a:latin typeface="Arial" panose="020B0604020202020204" pitchFamily="34" charset="0"/>
                <a:cs typeface="Arial" panose="020B0604020202020204" pitchFamily="34" charset="0"/>
              </a:rPr>
              <a:t>Schedule and IO-CT resource estimate to First Plasma consistent with Members’ budget constraints</a:t>
            </a:r>
          </a:p>
          <a:p>
            <a:pPr marL="285750" indent="-285750">
              <a:spcAft>
                <a:spcPts val="600"/>
              </a:spcAft>
              <a:buFont typeface="Wingdings" panose="05000000000000000000" pitchFamily="2" charset="2"/>
              <a:buChar char="ü"/>
            </a:pPr>
            <a:r>
              <a:rPr lang="en-US" sz="2000" b="0" dirty="0" smtClean="0">
                <a:solidFill>
                  <a:srgbClr val="0000FF"/>
                </a:solidFill>
                <a:latin typeface="Arial" panose="020B0604020202020204" pitchFamily="34" charset="0"/>
                <a:cs typeface="Arial" panose="020B0604020202020204" pitchFamily="34" charset="0"/>
              </a:rPr>
              <a:t>4-stage operations programme developed towards fusion power production in DT, starting in late-2035</a:t>
            </a:r>
            <a:endParaRPr lang="en-US" sz="2000" b="0" dirty="0">
              <a:solidFill>
                <a:srgbClr val="0000FF"/>
              </a:solidFill>
              <a:latin typeface="Arial" panose="020B0604020202020204" pitchFamily="34" charset="0"/>
              <a:cs typeface="Arial" panose="020B0604020202020204" pitchFamily="34" charset="0"/>
            </a:endParaRPr>
          </a:p>
        </p:txBody>
      </p:sp>
      <p:grpSp>
        <p:nvGrpSpPr>
          <p:cNvPr id="10" name="Group 9"/>
          <p:cNvGrpSpPr/>
          <p:nvPr/>
        </p:nvGrpSpPr>
        <p:grpSpPr>
          <a:xfrm>
            <a:off x="0" y="3429000"/>
            <a:ext cx="9144000" cy="2506023"/>
            <a:chOff x="0" y="3858846"/>
            <a:chExt cx="9144000" cy="2506023"/>
          </a:xfrm>
        </p:grpSpPr>
        <p:pic>
          <p:nvPicPr>
            <p:cNvPr id="4" name="Picture 3"/>
            <p:cNvPicPr>
              <a:picLocks noChangeAspect="1"/>
            </p:cNvPicPr>
            <p:nvPr/>
          </p:nvPicPr>
          <p:blipFill>
            <a:blip r:embed="rId2"/>
            <a:stretch>
              <a:fillRect/>
            </a:stretch>
          </p:blipFill>
          <p:spPr>
            <a:xfrm>
              <a:off x="0" y="3858846"/>
              <a:ext cx="9144000" cy="2506023"/>
            </a:xfrm>
            <a:prstGeom prst="rect">
              <a:avLst/>
            </a:prstGeom>
          </p:spPr>
        </p:pic>
        <p:sp>
          <p:nvSpPr>
            <p:cNvPr id="2" name="Rectangle 1"/>
            <p:cNvSpPr/>
            <p:nvPr/>
          </p:nvSpPr>
          <p:spPr>
            <a:xfrm>
              <a:off x="400050" y="5616576"/>
              <a:ext cx="806450" cy="666750"/>
            </a:xfrm>
            <a:prstGeom prst="rect">
              <a:avLst/>
            </a:prstGeom>
            <a:solidFill>
              <a:srgbClr val="FF0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174999" y="5613400"/>
              <a:ext cx="879475" cy="666750"/>
            </a:xfrm>
            <a:prstGeom prst="rect">
              <a:avLst/>
            </a:prstGeom>
            <a:solidFill>
              <a:srgbClr val="FF0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899150" y="5613400"/>
              <a:ext cx="990600" cy="666750"/>
            </a:xfrm>
            <a:prstGeom prst="rect">
              <a:avLst/>
            </a:prstGeom>
            <a:solidFill>
              <a:srgbClr val="FF0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20125" y="5613400"/>
              <a:ext cx="523875" cy="666750"/>
            </a:xfrm>
            <a:prstGeom prst="rect">
              <a:avLst/>
            </a:prstGeom>
            <a:solidFill>
              <a:srgbClr val="FF0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2"/>
          <p:cNvSpPr>
            <a:spLocks noChangeArrowheads="1"/>
          </p:cNvSpPr>
          <p:nvPr/>
        </p:nvSpPr>
        <p:spPr bwMode="auto">
          <a:xfrm>
            <a:off x="166688" y="30163"/>
            <a:ext cx="88106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3200" b="1" dirty="0" smtClean="0">
                <a:solidFill>
                  <a:srgbClr val="000090"/>
                </a:solidFill>
                <a:latin typeface="Arial" charset="0"/>
              </a:rPr>
              <a:t>Baseline Schedule - ‘Staged Approach’</a:t>
            </a:r>
            <a:endParaRPr lang="en-US" sz="3200" b="1" dirty="0">
              <a:solidFill>
                <a:srgbClr val="000090"/>
              </a:solidFill>
              <a:latin typeface="Arial" charset="0"/>
            </a:endParaRPr>
          </a:p>
        </p:txBody>
      </p:sp>
      <p:sp>
        <p:nvSpPr>
          <p:cNvPr id="5" name="TextBox 4"/>
          <p:cNvSpPr txBox="1"/>
          <p:nvPr/>
        </p:nvSpPr>
        <p:spPr>
          <a:xfrm>
            <a:off x="8522436" y="5318084"/>
            <a:ext cx="738796" cy="369332"/>
          </a:xfrm>
          <a:prstGeom prst="rect">
            <a:avLst/>
          </a:prstGeom>
          <a:noFill/>
        </p:spPr>
        <p:txBody>
          <a:bodyPr wrap="square" rtlCol="0">
            <a:spAutoFit/>
          </a:bodyPr>
          <a:lstStyle/>
          <a:p>
            <a:pPr algn="ctr"/>
            <a:r>
              <a:rPr lang="en-US" sz="900" b="0" dirty="0" smtClean="0">
                <a:solidFill>
                  <a:srgbClr val="000090"/>
                </a:solidFill>
                <a:latin typeface="Arial"/>
                <a:cs typeface="Arial"/>
              </a:rPr>
              <a:t>DT</a:t>
            </a:r>
            <a:br>
              <a:rPr lang="en-US" sz="900" b="0" dirty="0" smtClean="0">
                <a:solidFill>
                  <a:srgbClr val="000090"/>
                </a:solidFill>
                <a:latin typeface="Arial"/>
                <a:cs typeface="Arial"/>
              </a:rPr>
            </a:br>
            <a:r>
              <a:rPr lang="en-US" sz="900" b="0" dirty="0" smtClean="0">
                <a:solidFill>
                  <a:srgbClr val="000090"/>
                </a:solidFill>
                <a:latin typeface="Arial"/>
                <a:cs typeface="Arial"/>
              </a:rPr>
              <a:t>Operation</a:t>
            </a:r>
            <a:endParaRPr lang="en-US" sz="900" b="0" dirty="0">
              <a:solidFill>
                <a:srgbClr val="000090"/>
              </a:solidFill>
              <a:latin typeface="Arial"/>
              <a:cs typeface="Arial"/>
            </a:endParaRPr>
          </a:p>
        </p:txBody>
      </p:sp>
      <p:sp>
        <p:nvSpPr>
          <p:cNvPr id="11" name="Right Arrow 10"/>
          <p:cNvSpPr/>
          <p:nvPr/>
        </p:nvSpPr>
        <p:spPr bwMode="auto">
          <a:xfrm>
            <a:off x="1221154" y="5891926"/>
            <a:ext cx="2833077" cy="38480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000000"/>
              </a:solidFill>
              <a:effectLst/>
              <a:latin typeface="Century Gothic" charset="0"/>
              <a:ea typeface="ＭＳ Ｐゴシック" charset="0"/>
            </a:endParaRPr>
          </a:p>
        </p:txBody>
      </p:sp>
      <p:sp>
        <p:nvSpPr>
          <p:cNvPr id="15" name="Right Arrow 14"/>
          <p:cNvSpPr/>
          <p:nvPr/>
        </p:nvSpPr>
        <p:spPr bwMode="auto">
          <a:xfrm>
            <a:off x="0" y="5891926"/>
            <a:ext cx="1227663" cy="38480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000000"/>
              </a:solidFill>
              <a:effectLst/>
              <a:latin typeface="Century Gothic" charset="0"/>
              <a:ea typeface="ＭＳ Ｐゴシック" charset="0"/>
            </a:endParaRPr>
          </a:p>
        </p:txBody>
      </p:sp>
      <p:sp>
        <p:nvSpPr>
          <p:cNvPr id="16" name="Right Arrow 15"/>
          <p:cNvSpPr/>
          <p:nvPr/>
        </p:nvSpPr>
        <p:spPr bwMode="auto">
          <a:xfrm>
            <a:off x="4063999" y="5891926"/>
            <a:ext cx="2833077" cy="38480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000000"/>
              </a:solidFill>
              <a:effectLst/>
              <a:latin typeface="Century Gothic" charset="0"/>
              <a:ea typeface="ＭＳ Ｐゴシック" charset="0"/>
            </a:endParaRPr>
          </a:p>
        </p:txBody>
      </p:sp>
      <p:sp>
        <p:nvSpPr>
          <p:cNvPr id="17" name="Right Arrow 16"/>
          <p:cNvSpPr/>
          <p:nvPr/>
        </p:nvSpPr>
        <p:spPr bwMode="auto">
          <a:xfrm>
            <a:off x="6916615" y="5891926"/>
            <a:ext cx="2227385" cy="38480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000000"/>
              </a:solidFill>
              <a:effectLst/>
              <a:latin typeface="Century Gothic" charset="0"/>
              <a:ea typeface="ＭＳ Ｐゴシック" charset="0"/>
            </a:endParaRPr>
          </a:p>
        </p:txBody>
      </p:sp>
      <p:sp>
        <p:nvSpPr>
          <p:cNvPr id="19" name="TextBox 18"/>
          <p:cNvSpPr txBox="1"/>
          <p:nvPr/>
        </p:nvSpPr>
        <p:spPr>
          <a:xfrm>
            <a:off x="179512" y="5930440"/>
            <a:ext cx="792088" cy="307777"/>
          </a:xfrm>
          <a:prstGeom prst="rect">
            <a:avLst/>
          </a:prstGeom>
          <a:noFill/>
        </p:spPr>
        <p:txBody>
          <a:bodyPr wrap="square" rtlCol="0">
            <a:spAutoFit/>
          </a:bodyPr>
          <a:lstStyle/>
          <a:p>
            <a:r>
              <a:rPr lang="en-US" sz="1400" dirty="0" smtClean="0">
                <a:latin typeface="Arial"/>
                <a:cs typeface="Arial"/>
              </a:rPr>
              <a:t>Stage I</a:t>
            </a:r>
            <a:endParaRPr lang="en-US" sz="1400" dirty="0">
              <a:latin typeface="Arial"/>
              <a:cs typeface="Arial"/>
            </a:endParaRPr>
          </a:p>
        </p:txBody>
      </p:sp>
      <p:sp>
        <p:nvSpPr>
          <p:cNvPr id="21" name="TextBox 20"/>
          <p:cNvSpPr txBox="1"/>
          <p:nvPr/>
        </p:nvSpPr>
        <p:spPr>
          <a:xfrm>
            <a:off x="2217372" y="5930440"/>
            <a:ext cx="1035321" cy="307777"/>
          </a:xfrm>
          <a:prstGeom prst="rect">
            <a:avLst/>
          </a:prstGeom>
          <a:noFill/>
        </p:spPr>
        <p:txBody>
          <a:bodyPr wrap="square" rtlCol="0">
            <a:spAutoFit/>
          </a:bodyPr>
          <a:lstStyle/>
          <a:p>
            <a:r>
              <a:rPr lang="en-US" sz="1400" dirty="0" smtClean="0">
                <a:latin typeface="Arial"/>
                <a:cs typeface="Arial"/>
              </a:rPr>
              <a:t>Stage II</a:t>
            </a:r>
            <a:endParaRPr lang="en-US" sz="1400" dirty="0">
              <a:latin typeface="Arial"/>
              <a:cs typeface="Arial"/>
            </a:endParaRPr>
          </a:p>
        </p:txBody>
      </p:sp>
      <p:sp>
        <p:nvSpPr>
          <p:cNvPr id="22" name="TextBox 21"/>
          <p:cNvSpPr txBox="1"/>
          <p:nvPr/>
        </p:nvSpPr>
        <p:spPr>
          <a:xfrm>
            <a:off x="4997696" y="5930440"/>
            <a:ext cx="1035321" cy="307777"/>
          </a:xfrm>
          <a:prstGeom prst="rect">
            <a:avLst/>
          </a:prstGeom>
          <a:noFill/>
        </p:spPr>
        <p:txBody>
          <a:bodyPr wrap="square" rtlCol="0">
            <a:spAutoFit/>
          </a:bodyPr>
          <a:lstStyle/>
          <a:p>
            <a:r>
              <a:rPr lang="en-US" sz="1400" dirty="0" smtClean="0">
                <a:latin typeface="Arial"/>
                <a:cs typeface="Arial"/>
              </a:rPr>
              <a:t>Stage III</a:t>
            </a:r>
            <a:endParaRPr lang="en-US" sz="1400" dirty="0">
              <a:latin typeface="Arial"/>
              <a:cs typeface="Arial"/>
            </a:endParaRPr>
          </a:p>
        </p:txBody>
      </p:sp>
      <p:sp>
        <p:nvSpPr>
          <p:cNvPr id="23" name="TextBox 22"/>
          <p:cNvSpPr txBox="1"/>
          <p:nvPr/>
        </p:nvSpPr>
        <p:spPr>
          <a:xfrm>
            <a:off x="7576772" y="5930440"/>
            <a:ext cx="1035321" cy="307777"/>
          </a:xfrm>
          <a:prstGeom prst="rect">
            <a:avLst/>
          </a:prstGeom>
          <a:noFill/>
        </p:spPr>
        <p:txBody>
          <a:bodyPr wrap="square" rtlCol="0">
            <a:spAutoFit/>
          </a:bodyPr>
          <a:lstStyle/>
          <a:p>
            <a:r>
              <a:rPr lang="en-US" sz="1400" dirty="0" smtClean="0">
                <a:latin typeface="Arial"/>
                <a:cs typeface="Arial"/>
              </a:rPr>
              <a:t>Stage IV</a:t>
            </a:r>
            <a:endParaRPr lang="en-US" sz="1400" dirty="0">
              <a:latin typeface="Arial"/>
              <a:cs typeface="Arial"/>
            </a:endParaRPr>
          </a:p>
        </p:txBody>
      </p:sp>
    </p:spTree>
    <p:extLst>
      <p:ext uri="{BB962C8B-B14F-4D97-AF65-F5344CB8AC3E}">
        <p14:creationId xmlns:p14="http://schemas.microsoft.com/office/powerpoint/2010/main" val="2549381213"/>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5062" y="653477"/>
            <a:ext cx="8413879" cy="5645723"/>
          </a:xfrm>
          <a:prstGeom prst="rect">
            <a:avLst/>
          </a:prstGeom>
        </p:spPr>
      </p:pic>
      <p:sp>
        <p:nvSpPr>
          <p:cNvPr id="6" name="Rectangle 2"/>
          <p:cNvSpPr>
            <a:spLocks noChangeArrowheads="1"/>
          </p:cNvSpPr>
          <p:nvPr/>
        </p:nvSpPr>
        <p:spPr bwMode="auto">
          <a:xfrm>
            <a:off x="228600" y="-9444"/>
            <a:ext cx="86868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a:solidFill>
                  <a:schemeClr val="accent2"/>
                </a:solidFill>
                <a:latin typeface="Arial" charset="0"/>
              </a:rPr>
              <a:t>Overview of ITER Plant </a:t>
            </a:r>
            <a:r>
              <a:rPr lang="en-GB" sz="3200" b="1" dirty="0" smtClean="0">
                <a:solidFill>
                  <a:schemeClr val="accent2"/>
                </a:solidFill>
                <a:latin typeface="Arial" charset="0"/>
              </a:rPr>
              <a:t>Configuration I</a:t>
            </a:r>
            <a:endParaRPr lang="en-US" sz="3200" b="1" dirty="0">
              <a:solidFill>
                <a:schemeClr val="accent2"/>
              </a:solidFill>
              <a:latin typeface="Arial" charset="0"/>
            </a:endParaRPr>
          </a:p>
        </p:txBody>
      </p:sp>
      <p:sp>
        <p:nvSpPr>
          <p:cNvPr id="4" name="Text Box 28"/>
          <p:cNvSpPr txBox="1">
            <a:spLocks noChangeArrowheads="1"/>
          </p:cNvSpPr>
          <p:nvPr/>
        </p:nvSpPr>
        <p:spPr bwMode="auto">
          <a:xfrm>
            <a:off x="6871096" y="2846022"/>
            <a:ext cx="2339443" cy="5016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000" b="1">
                <a:solidFill>
                  <a:schemeClr val="tx1"/>
                </a:solidFill>
                <a:latin typeface="Arial" pitchFamily="34" charset="0"/>
              </a:defRPr>
            </a:lvl1pPr>
            <a:lvl2pPr marL="742950" indent="-285750">
              <a:defRPr kumimoji="1" sz="2000" b="1">
                <a:solidFill>
                  <a:schemeClr val="tx1"/>
                </a:solidFill>
                <a:latin typeface="Arial" pitchFamily="34" charset="0"/>
              </a:defRPr>
            </a:lvl2pPr>
            <a:lvl3pPr marL="1143000" indent="-228600">
              <a:defRPr kumimoji="1" sz="2000" b="1">
                <a:solidFill>
                  <a:schemeClr val="tx1"/>
                </a:solidFill>
                <a:latin typeface="Arial" pitchFamily="34" charset="0"/>
              </a:defRPr>
            </a:lvl3pPr>
            <a:lvl4pPr marL="1600200" indent="-228600">
              <a:defRPr kumimoji="1" sz="2000" b="1">
                <a:solidFill>
                  <a:schemeClr val="tx1"/>
                </a:solidFill>
                <a:latin typeface="Arial" pitchFamily="34" charset="0"/>
              </a:defRPr>
            </a:lvl4pPr>
            <a:lvl5pPr marL="2057400" indent="-228600">
              <a:defRPr kumimoji="1" sz="2000" b="1">
                <a:solidFill>
                  <a:schemeClr val="tx1"/>
                </a:solidFill>
                <a:latin typeface="Arial" pitchFamily="34"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pitchFamily="34"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pitchFamily="34"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pitchFamily="34"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pitchFamily="34" charset="0"/>
              </a:defRPr>
            </a:lvl9pPr>
          </a:lstStyle>
          <a:p>
            <a:pPr>
              <a:lnSpc>
                <a:spcPct val="95000"/>
              </a:lnSpc>
              <a:buClrTx/>
            </a:pPr>
            <a:r>
              <a:rPr kumimoji="0" lang="en-US" altLang="en-US" sz="1400" dirty="0" smtClean="0">
                <a:solidFill>
                  <a:srgbClr val="FF0000"/>
                </a:solidFill>
                <a:cs typeface="Arial" panose="020B0604020202020204" pitchFamily="34" charset="0"/>
                <a:sym typeface="Symbol" pitchFamily="18" charset="2"/>
              </a:rPr>
              <a:t>First tritium introduction possible from early 2033</a:t>
            </a:r>
            <a:endParaRPr kumimoji="0" lang="en-US" altLang="en-US" sz="1400" baseline="-25000" dirty="0">
              <a:solidFill>
                <a:srgbClr val="FF0000"/>
              </a:solidFill>
              <a:cs typeface="Arial" panose="020B0604020202020204" pitchFamily="34" charset="0"/>
              <a:sym typeface="Symbol" pitchFamily="18" charset="2"/>
            </a:endParaRPr>
          </a:p>
        </p:txBody>
      </p:sp>
    </p:spTree>
    <p:extLst>
      <p:ext uri="{BB962C8B-B14F-4D97-AF65-F5344CB8AC3E}">
        <p14:creationId xmlns:p14="http://schemas.microsoft.com/office/powerpoint/2010/main" val="30388931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28600" y="-9444"/>
            <a:ext cx="86868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a:solidFill>
                  <a:schemeClr val="accent2"/>
                </a:solidFill>
                <a:latin typeface="Arial" charset="0"/>
              </a:rPr>
              <a:t>Overview of ITER Plant </a:t>
            </a:r>
            <a:r>
              <a:rPr lang="en-GB" sz="3200" b="1" dirty="0" smtClean="0">
                <a:solidFill>
                  <a:schemeClr val="accent2"/>
                </a:solidFill>
                <a:latin typeface="Arial" charset="0"/>
              </a:rPr>
              <a:t>Configuration II</a:t>
            </a:r>
            <a:endParaRPr lang="en-US" sz="3200" b="1" dirty="0">
              <a:solidFill>
                <a:schemeClr val="accent2"/>
              </a:solidFill>
              <a:latin typeface="Arial" charset="0"/>
            </a:endParaRPr>
          </a:p>
        </p:txBody>
      </p:sp>
      <p:sp>
        <p:nvSpPr>
          <p:cNvPr id="14338" name="Rectangle 3"/>
          <p:cNvSpPr>
            <a:spLocks noGrp="1" noChangeArrowheads="1"/>
          </p:cNvSpPr>
          <p:nvPr>
            <p:ph type="body" idx="1"/>
          </p:nvPr>
        </p:nvSpPr>
        <p:spPr>
          <a:xfrm>
            <a:off x="143446" y="914401"/>
            <a:ext cx="8857108" cy="5467351"/>
          </a:xfrm>
        </p:spPr>
        <p:txBody>
          <a:bodyPr/>
          <a:lstStyle/>
          <a:p>
            <a:pPr marL="354013" indent="-354013" defTabSz="914400" eaLnBrk="1" hangingPunct="1">
              <a:lnSpc>
                <a:spcPct val="90000"/>
              </a:lnSpc>
              <a:spcBef>
                <a:spcPct val="50000"/>
              </a:spcBef>
              <a:buFontTx/>
              <a:buAutoNum type="arabicPeriod"/>
            </a:pPr>
            <a:r>
              <a:rPr lang="en-GB" b="1" dirty="0" smtClean="0">
                <a:solidFill>
                  <a:srgbClr val="333399"/>
                </a:solidFill>
                <a:latin typeface="Arial" charset="0"/>
                <a:ea typeface="ＭＳ Ｐゴシック" charset="0"/>
                <a:cs typeface="MS PGothic" charset="0"/>
              </a:rPr>
              <a:t>Heating and Current Drive systems:</a:t>
            </a:r>
            <a:endParaRPr lang="en-GB" dirty="0">
              <a:solidFill>
                <a:srgbClr val="333399"/>
              </a:solidFill>
              <a:latin typeface="Arial" charset="0"/>
              <a:ea typeface="ＭＳ Ｐゴシック" charset="0"/>
              <a:cs typeface="MS PGothic" charset="0"/>
            </a:endParaRPr>
          </a:p>
          <a:p>
            <a:pPr marL="668338" lvl="1" indent="-285750" algn="just" defTabSz="914400" eaLnBrk="1" hangingPunct="1">
              <a:lnSpc>
                <a:spcPct val="90000"/>
              </a:lnSpc>
              <a:spcBef>
                <a:spcPts val="1000"/>
              </a:spcBef>
              <a:spcAft>
                <a:spcPts val="0"/>
              </a:spcAft>
            </a:pPr>
            <a:r>
              <a:rPr lang="en-GB" b="1" dirty="0" smtClean="0">
                <a:solidFill>
                  <a:srgbClr val="FF0000"/>
                </a:solidFill>
                <a:latin typeface="Arial" charset="0"/>
                <a:ea typeface="ＭＳ Ｐゴシック" charset="0"/>
                <a:cs typeface="MS PGothic" charset="0"/>
              </a:rPr>
              <a:t>PFPO-1: </a:t>
            </a:r>
            <a:r>
              <a:rPr lang="en-GB" dirty="0" smtClean="0">
                <a:solidFill>
                  <a:srgbClr val="333399"/>
                </a:solidFill>
                <a:latin typeface="Arial" charset="0"/>
                <a:ea typeface="ＭＳ Ｐゴシック" charset="0"/>
                <a:cs typeface="MS PGothic" charset="0"/>
              </a:rPr>
              <a:t>20 MW ECRH (plus 104/110 GHz option), 10 MW ICRF</a:t>
            </a:r>
          </a:p>
          <a:p>
            <a:pPr marL="668338" lvl="1" indent="-285750" algn="just" defTabSz="914400" eaLnBrk="1" hangingPunct="1">
              <a:lnSpc>
                <a:spcPct val="90000"/>
              </a:lnSpc>
              <a:spcBef>
                <a:spcPts val="1000"/>
              </a:spcBef>
              <a:spcAft>
                <a:spcPts val="0"/>
              </a:spcAft>
            </a:pPr>
            <a:r>
              <a:rPr lang="en-GB" b="1" dirty="0" smtClean="0">
                <a:solidFill>
                  <a:srgbClr val="FF0000"/>
                </a:solidFill>
                <a:latin typeface="Arial" charset="0"/>
                <a:ea typeface="ＭＳ Ｐゴシック" charset="0"/>
                <a:cs typeface="MS PGothic" charset="0"/>
              </a:rPr>
              <a:t>PFPO-2: </a:t>
            </a:r>
            <a:r>
              <a:rPr lang="en-GB" dirty="0">
                <a:solidFill>
                  <a:srgbClr val="333399"/>
                </a:solidFill>
                <a:latin typeface="Arial" charset="0"/>
                <a:ea typeface="ＭＳ Ｐゴシック" charset="0"/>
                <a:cs typeface="MS PGothic" charset="0"/>
              </a:rPr>
              <a:t>20 MW ECRH (plus 104/110 GHz option), </a:t>
            </a:r>
            <a:r>
              <a:rPr lang="en-GB" dirty="0" smtClean="0">
                <a:solidFill>
                  <a:srgbClr val="333399"/>
                </a:solidFill>
                <a:latin typeface="Arial" charset="0"/>
                <a:ea typeface="ＭＳ Ｐゴシック" charset="0"/>
                <a:cs typeface="MS PGothic" charset="0"/>
              </a:rPr>
              <a:t>20 </a:t>
            </a:r>
            <a:r>
              <a:rPr lang="en-GB" dirty="0">
                <a:solidFill>
                  <a:srgbClr val="333399"/>
                </a:solidFill>
                <a:latin typeface="Arial" charset="0"/>
                <a:ea typeface="ＭＳ Ｐゴシック" charset="0"/>
                <a:cs typeface="MS PGothic" charset="0"/>
              </a:rPr>
              <a:t>MW </a:t>
            </a:r>
            <a:r>
              <a:rPr lang="en-GB" dirty="0" smtClean="0">
                <a:solidFill>
                  <a:srgbClr val="333399"/>
                </a:solidFill>
                <a:latin typeface="Arial" charset="0"/>
                <a:ea typeface="ＭＳ Ｐゴシック" charset="0"/>
                <a:cs typeface="MS PGothic" charset="0"/>
              </a:rPr>
              <a:t>ICRF,</a:t>
            </a:r>
            <a:br>
              <a:rPr lang="en-GB" dirty="0" smtClean="0">
                <a:solidFill>
                  <a:srgbClr val="333399"/>
                </a:solidFill>
                <a:latin typeface="Arial" charset="0"/>
                <a:ea typeface="ＭＳ Ｐゴシック" charset="0"/>
                <a:cs typeface="MS PGothic" charset="0"/>
              </a:rPr>
            </a:br>
            <a:r>
              <a:rPr lang="en-GB" dirty="0" smtClean="0">
                <a:solidFill>
                  <a:srgbClr val="333399"/>
                </a:solidFill>
                <a:latin typeface="Arial" charset="0"/>
                <a:ea typeface="ＭＳ Ｐゴシック" charset="0"/>
                <a:cs typeface="MS PGothic" charset="0"/>
              </a:rPr>
              <a:t>33 MW HNB</a:t>
            </a:r>
            <a:endParaRPr lang="en-GB" dirty="0">
              <a:solidFill>
                <a:srgbClr val="333399"/>
              </a:solidFill>
              <a:latin typeface="Arial" charset="0"/>
              <a:ea typeface="ＭＳ Ｐゴシック" charset="0"/>
              <a:cs typeface="MS PGothic" charset="0"/>
            </a:endParaRPr>
          </a:p>
          <a:p>
            <a:pPr marL="668338" lvl="1" indent="-285750" algn="just" defTabSz="914400" eaLnBrk="1" hangingPunct="1">
              <a:lnSpc>
                <a:spcPct val="90000"/>
              </a:lnSpc>
              <a:spcBef>
                <a:spcPts val="1000"/>
              </a:spcBef>
              <a:spcAft>
                <a:spcPts val="0"/>
              </a:spcAft>
            </a:pPr>
            <a:r>
              <a:rPr lang="en-GB" b="1" dirty="0" smtClean="0">
                <a:solidFill>
                  <a:srgbClr val="FF0000"/>
                </a:solidFill>
                <a:latin typeface="Arial" charset="0"/>
                <a:ea typeface="ＭＳ Ｐゴシック" charset="0"/>
                <a:cs typeface="MS PGothic" charset="0"/>
              </a:rPr>
              <a:t>FPO: </a:t>
            </a:r>
            <a:r>
              <a:rPr lang="en-GB" dirty="0">
                <a:solidFill>
                  <a:srgbClr val="333399"/>
                </a:solidFill>
                <a:latin typeface="Arial" charset="0"/>
                <a:ea typeface="ＭＳ Ｐゴシック" charset="0"/>
                <a:cs typeface="MS PGothic" charset="0"/>
              </a:rPr>
              <a:t>20 MW </a:t>
            </a:r>
            <a:r>
              <a:rPr lang="en-GB" dirty="0" smtClean="0">
                <a:solidFill>
                  <a:srgbClr val="333399"/>
                </a:solidFill>
                <a:latin typeface="Arial" charset="0"/>
                <a:ea typeface="ＭＳ Ｐゴシック" charset="0"/>
                <a:cs typeface="MS PGothic" charset="0"/>
              </a:rPr>
              <a:t>ECRH, </a:t>
            </a:r>
            <a:r>
              <a:rPr lang="en-GB" dirty="0">
                <a:solidFill>
                  <a:srgbClr val="333399"/>
                </a:solidFill>
                <a:latin typeface="Arial" charset="0"/>
                <a:ea typeface="ＭＳ Ｐゴシック" charset="0"/>
                <a:cs typeface="MS PGothic" charset="0"/>
              </a:rPr>
              <a:t>20 MW ICRF, 33 MW </a:t>
            </a:r>
            <a:r>
              <a:rPr lang="en-GB" dirty="0" smtClean="0">
                <a:solidFill>
                  <a:srgbClr val="333399"/>
                </a:solidFill>
                <a:latin typeface="Arial" charset="0"/>
                <a:ea typeface="ＭＳ Ｐゴシック" charset="0"/>
                <a:cs typeface="MS PGothic" charset="0"/>
              </a:rPr>
              <a:t>HNB</a:t>
            </a:r>
          </a:p>
          <a:p>
            <a:pPr marL="354013" indent="-354013" defTabSz="914400" eaLnBrk="1" hangingPunct="1">
              <a:lnSpc>
                <a:spcPct val="90000"/>
              </a:lnSpc>
              <a:spcBef>
                <a:spcPts val="2400"/>
              </a:spcBef>
              <a:buFontTx/>
              <a:buAutoNum type="arabicPeriod"/>
            </a:pPr>
            <a:r>
              <a:rPr lang="en-GB" b="1" dirty="0">
                <a:solidFill>
                  <a:srgbClr val="333399"/>
                </a:solidFill>
                <a:latin typeface="Arial" charset="0"/>
                <a:ea typeface="ＭＳ Ｐゴシック" charset="0"/>
                <a:cs typeface="MS PGothic" charset="0"/>
              </a:rPr>
              <a:t>In-Vessel Coils:</a:t>
            </a:r>
          </a:p>
          <a:p>
            <a:pPr marL="668338" lvl="1" indent="-285750" algn="just" defTabSz="914400" eaLnBrk="1" hangingPunct="1">
              <a:lnSpc>
                <a:spcPct val="90000"/>
              </a:lnSpc>
              <a:spcBef>
                <a:spcPts val="1000"/>
              </a:spcBef>
              <a:spcAft>
                <a:spcPts val="0"/>
              </a:spcAft>
            </a:pPr>
            <a:r>
              <a:rPr lang="en-GB" b="1" dirty="0">
                <a:solidFill>
                  <a:srgbClr val="FF0000"/>
                </a:solidFill>
                <a:latin typeface="Arial" charset="0"/>
                <a:ea typeface="ＭＳ Ｐゴシック" charset="0"/>
                <a:cs typeface="MS PGothic" charset="0"/>
              </a:rPr>
              <a:t>PFPO-1: </a:t>
            </a:r>
            <a:r>
              <a:rPr lang="en-GB" dirty="0" smtClean="0">
                <a:solidFill>
                  <a:srgbClr val="333399"/>
                </a:solidFill>
                <a:latin typeface="Arial" charset="0"/>
                <a:ea typeface="ＭＳ Ｐゴシック" charset="0"/>
                <a:cs typeface="MS PGothic" charset="0"/>
              </a:rPr>
              <a:t>VS coils, 9 power supplies for ELM coils</a:t>
            </a:r>
            <a:endParaRPr lang="en-GB" dirty="0">
              <a:solidFill>
                <a:srgbClr val="333399"/>
              </a:solidFill>
              <a:latin typeface="Arial" charset="0"/>
              <a:ea typeface="ＭＳ Ｐゴシック" charset="0"/>
              <a:cs typeface="MS PGothic" charset="0"/>
            </a:endParaRPr>
          </a:p>
          <a:p>
            <a:pPr marL="668338" lvl="1" indent="-285750" algn="just" defTabSz="914400" eaLnBrk="1" hangingPunct="1">
              <a:lnSpc>
                <a:spcPct val="90000"/>
              </a:lnSpc>
              <a:spcBef>
                <a:spcPts val="1000"/>
              </a:spcBef>
              <a:spcAft>
                <a:spcPts val="0"/>
              </a:spcAft>
            </a:pPr>
            <a:r>
              <a:rPr lang="en-GB" b="1" dirty="0" smtClean="0">
                <a:solidFill>
                  <a:srgbClr val="FF0000"/>
                </a:solidFill>
                <a:latin typeface="Arial" charset="0"/>
                <a:ea typeface="ＭＳ Ｐゴシック" charset="0"/>
                <a:cs typeface="MS PGothic" charset="0"/>
              </a:rPr>
              <a:t>PFPO-2/ FPO: </a:t>
            </a:r>
            <a:r>
              <a:rPr lang="en-GB" dirty="0" smtClean="0">
                <a:solidFill>
                  <a:srgbClr val="333399"/>
                </a:solidFill>
                <a:latin typeface="Arial" charset="0"/>
                <a:ea typeface="ＭＳ Ｐゴシック" charset="0"/>
                <a:cs typeface="MS PGothic" charset="0"/>
              </a:rPr>
              <a:t>VS coils, all ELM coils powered</a:t>
            </a:r>
          </a:p>
          <a:p>
            <a:pPr marL="369888" indent="-457200" algn="just" defTabSz="914400" eaLnBrk="1" hangingPunct="1">
              <a:lnSpc>
                <a:spcPct val="90000"/>
              </a:lnSpc>
              <a:spcBef>
                <a:spcPts val="2400"/>
              </a:spcBef>
              <a:spcAft>
                <a:spcPts val="300"/>
              </a:spcAft>
              <a:buFont typeface="+mj-lt"/>
              <a:buAutoNum type="arabicPeriod"/>
            </a:pPr>
            <a:r>
              <a:rPr lang="en-GB" b="1" dirty="0">
                <a:solidFill>
                  <a:srgbClr val="333399"/>
                </a:solidFill>
                <a:latin typeface="Arial" charset="0"/>
                <a:ea typeface="ＭＳ Ｐゴシック" charset="0"/>
                <a:cs typeface="MS PGothic" charset="0"/>
              </a:rPr>
              <a:t>Diagnostic systems</a:t>
            </a:r>
            <a:r>
              <a:rPr lang="en-GB" b="1" dirty="0" smtClean="0">
                <a:solidFill>
                  <a:srgbClr val="333399"/>
                </a:solidFill>
                <a:latin typeface="Arial" charset="0"/>
                <a:ea typeface="ＭＳ Ｐゴシック" charset="0"/>
                <a:cs typeface="MS PGothic" charset="0"/>
              </a:rPr>
              <a:t>:</a:t>
            </a:r>
            <a:endParaRPr lang="en-GB" dirty="0">
              <a:solidFill>
                <a:srgbClr val="333399"/>
              </a:solidFill>
              <a:latin typeface="Arial" charset="0"/>
              <a:ea typeface="ＭＳ Ｐゴシック" charset="0"/>
              <a:cs typeface="MS PGothic" charset="0"/>
            </a:endParaRPr>
          </a:p>
          <a:p>
            <a:pPr marL="668338" lvl="1" indent="-285750" algn="just" defTabSz="914400" eaLnBrk="1" hangingPunct="1">
              <a:lnSpc>
                <a:spcPct val="90000"/>
              </a:lnSpc>
              <a:spcBef>
                <a:spcPct val="25000"/>
              </a:spcBef>
              <a:spcAft>
                <a:spcPts val="300"/>
              </a:spcAft>
            </a:pPr>
            <a:r>
              <a:rPr lang="en-GB" dirty="0" smtClean="0">
                <a:solidFill>
                  <a:srgbClr val="000090"/>
                </a:solidFill>
                <a:latin typeface="Arial" charset="0"/>
                <a:ea typeface="ＭＳ Ｐゴシック" charset="0"/>
                <a:cs typeface="MS PGothic" charset="0"/>
              </a:rPr>
              <a:t>Phased approach matching the operational requirements and experimental goals of each stage of </a:t>
            </a:r>
            <a:r>
              <a:rPr lang="en-GB" dirty="0" smtClean="0">
                <a:solidFill>
                  <a:srgbClr val="000090"/>
                </a:solidFill>
                <a:latin typeface="Arial" charset="0"/>
                <a:ea typeface="ＭＳ Ｐゴシック" charset="0"/>
                <a:cs typeface="MS PGothic" charset="0"/>
              </a:rPr>
              <a:t>IRP – see backup slides</a:t>
            </a:r>
            <a:endParaRPr lang="en-GB" dirty="0" smtClean="0">
              <a:solidFill>
                <a:srgbClr val="000090"/>
              </a:solidFill>
              <a:latin typeface="Arial" charset="0"/>
              <a:ea typeface="ＭＳ Ｐゴシック" charset="0"/>
              <a:cs typeface="MS PGothic" charset="0"/>
            </a:endParaRPr>
          </a:p>
        </p:txBody>
      </p:sp>
    </p:spTree>
    <p:extLst>
      <p:ext uri="{BB962C8B-B14F-4D97-AF65-F5344CB8AC3E}">
        <p14:creationId xmlns:p14="http://schemas.microsoft.com/office/powerpoint/2010/main" val="413180747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179389" y="836712"/>
            <a:ext cx="8785225" cy="5586941"/>
          </a:xfrm>
        </p:spPr>
        <p:txBody>
          <a:bodyPr/>
          <a:lstStyle/>
          <a:p>
            <a:pPr marL="354013" indent="-354013" defTabSz="914400" eaLnBrk="1" hangingPunct="1">
              <a:lnSpc>
                <a:spcPct val="90000"/>
              </a:lnSpc>
              <a:spcBef>
                <a:spcPct val="50000"/>
              </a:spcBef>
              <a:buFontTx/>
              <a:buAutoNum type="arabicPeriod"/>
            </a:pPr>
            <a:r>
              <a:rPr lang="en-GB" b="1" dirty="0" smtClean="0">
                <a:solidFill>
                  <a:srgbClr val="333399"/>
                </a:solidFill>
                <a:latin typeface="Arial" charset="0"/>
                <a:ea typeface="ＭＳ Ｐゴシック" charset="0"/>
                <a:cs typeface="MS PGothic" charset="0"/>
              </a:rPr>
              <a:t>Pre-Fusion Power Operation (PFPO):</a:t>
            </a:r>
            <a:endParaRPr lang="en-GB" dirty="0">
              <a:solidFill>
                <a:srgbClr val="333399"/>
              </a:solidFill>
              <a:latin typeface="Arial" charset="0"/>
              <a:ea typeface="ＭＳ Ｐゴシック" charset="0"/>
              <a:cs typeface="MS PGothic" charset="0"/>
            </a:endParaRPr>
          </a:p>
          <a:p>
            <a:pPr marL="668338" lvl="1" indent="-285750" algn="just" defTabSz="914400" eaLnBrk="1" hangingPunct="1">
              <a:lnSpc>
                <a:spcPct val="90000"/>
              </a:lnSpc>
              <a:spcBef>
                <a:spcPts val="1000"/>
              </a:spcBef>
              <a:spcAft>
                <a:spcPts val="0"/>
              </a:spcAft>
            </a:pPr>
            <a:r>
              <a:rPr lang="en-GB" dirty="0" smtClean="0">
                <a:solidFill>
                  <a:srgbClr val="0000FF"/>
                </a:solidFill>
                <a:latin typeface="Arial" charset="0"/>
                <a:ea typeface="ＭＳ Ｐゴシック" charset="0"/>
                <a:cs typeface="MS PGothic" charset="0"/>
              </a:rPr>
              <a:t>First Plasma: nominal 100 kA/100 </a:t>
            </a:r>
            <a:r>
              <a:rPr lang="en-GB" dirty="0" err="1" smtClean="0">
                <a:solidFill>
                  <a:srgbClr val="0000FF"/>
                </a:solidFill>
                <a:latin typeface="Arial" charset="0"/>
                <a:ea typeface="ＭＳ Ｐゴシック" charset="0"/>
                <a:cs typeface="MS PGothic" charset="0"/>
              </a:rPr>
              <a:t>ms</a:t>
            </a:r>
            <a:endParaRPr lang="en-GB" dirty="0" smtClean="0">
              <a:solidFill>
                <a:srgbClr val="0000FF"/>
              </a:solidFill>
              <a:latin typeface="Arial" charset="0"/>
              <a:ea typeface="ＭＳ Ｐゴシック" charset="0"/>
              <a:cs typeface="MS PGothic" charset="0"/>
            </a:endParaRPr>
          </a:p>
          <a:p>
            <a:pPr marL="668338" lvl="1" indent="-285750" algn="just" defTabSz="914400" eaLnBrk="1" hangingPunct="1">
              <a:lnSpc>
                <a:spcPct val="90000"/>
              </a:lnSpc>
              <a:spcBef>
                <a:spcPts val="1000"/>
              </a:spcBef>
              <a:spcAft>
                <a:spcPts val="0"/>
              </a:spcAft>
            </a:pPr>
            <a:r>
              <a:rPr lang="en-GB" dirty="0" smtClean="0">
                <a:solidFill>
                  <a:srgbClr val="0000FF"/>
                </a:solidFill>
                <a:latin typeface="Arial" charset="0"/>
                <a:ea typeface="ＭＳ Ｐゴシック" charset="0"/>
                <a:cs typeface="MS PGothic" charset="0"/>
              </a:rPr>
              <a:t>plasma </a:t>
            </a:r>
            <a:r>
              <a:rPr lang="en-GB" dirty="0">
                <a:solidFill>
                  <a:srgbClr val="0000FF"/>
                </a:solidFill>
                <a:latin typeface="Arial" charset="0"/>
                <a:ea typeface="ＭＳ Ｐゴシック" charset="0"/>
                <a:cs typeface="MS PGothic" charset="0"/>
              </a:rPr>
              <a:t>operation to ~3.5 MA to establish initial divertor operation</a:t>
            </a:r>
          </a:p>
          <a:p>
            <a:pPr marL="668338" lvl="1" indent="-285750" algn="just" defTabSz="914400" eaLnBrk="1" hangingPunct="1">
              <a:lnSpc>
                <a:spcPct val="90000"/>
              </a:lnSpc>
              <a:spcBef>
                <a:spcPts val="1000"/>
              </a:spcBef>
              <a:spcAft>
                <a:spcPts val="0"/>
              </a:spcAft>
            </a:pPr>
            <a:r>
              <a:rPr lang="en-GB" dirty="0">
                <a:solidFill>
                  <a:srgbClr val="0000FF"/>
                </a:solidFill>
                <a:latin typeface="Arial" charset="0"/>
                <a:ea typeface="ＭＳ Ｐゴシック" charset="0"/>
                <a:cs typeface="MS PGothic" charset="0"/>
              </a:rPr>
              <a:t>disruption loads, disruption detection, avoidance and </a:t>
            </a:r>
            <a:r>
              <a:rPr lang="en-GB" dirty="0" smtClean="0">
                <a:solidFill>
                  <a:srgbClr val="0000FF"/>
                </a:solidFill>
                <a:latin typeface="Arial" charset="0"/>
                <a:ea typeface="ＭＳ Ｐゴシック" charset="0"/>
                <a:cs typeface="MS PGothic" charset="0"/>
              </a:rPr>
              <a:t>mitigation</a:t>
            </a:r>
          </a:p>
          <a:p>
            <a:pPr marL="668338" lvl="1" indent="-285750" algn="just" defTabSz="914400" eaLnBrk="1" hangingPunct="1">
              <a:lnSpc>
                <a:spcPct val="90000"/>
              </a:lnSpc>
              <a:spcBef>
                <a:spcPts val="1000"/>
              </a:spcBef>
              <a:spcAft>
                <a:spcPts val="0"/>
              </a:spcAft>
            </a:pPr>
            <a:r>
              <a:rPr lang="en-GB" dirty="0" smtClean="0">
                <a:solidFill>
                  <a:srgbClr val="0000FF"/>
                </a:solidFill>
                <a:latin typeface="Arial" charset="0"/>
                <a:ea typeface="ＭＳ Ｐゴシック" charset="0"/>
                <a:cs typeface="MS PGothic" charset="0"/>
              </a:rPr>
              <a:t>extensive control and protection system commissioning</a:t>
            </a:r>
            <a:endParaRPr lang="en-GB" dirty="0">
              <a:solidFill>
                <a:srgbClr val="0000FF"/>
              </a:solidFill>
              <a:latin typeface="Arial" charset="0"/>
              <a:ea typeface="ＭＳ Ｐゴシック" charset="0"/>
              <a:cs typeface="MS PGothic" charset="0"/>
            </a:endParaRPr>
          </a:p>
          <a:p>
            <a:pPr marL="668338" lvl="1" indent="-285750" algn="just" defTabSz="914400" eaLnBrk="1" hangingPunct="1">
              <a:lnSpc>
                <a:spcPct val="90000"/>
              </a:lnSpc>
              <a:spcBef>
                <a:spcPts val="1000"/>
              </a:spcBef>
              <a:spcAft>
                <a:spcPts val="0"/>
              </a:spcAft>
            </a:pPr>
            <a:r>
              <a:rPr lang="en-GB" dirty="0">
                <a:solidFill>
                  <a:srgbClr val="0000FF"/>
                </a:solidFill>
                <a:latin typeface="Arial" charset="0"/>
                <a:ea typeface="ＭＳ Ｐゴシック" charset="0"/>
                <a:cs typeface="MS PGothic" charset="0"/>
              </a:rPr>
              <a:t>development of plasma operation to ~7.5 MA/ 2.65 </a:t>
            </a:r>
            <a:r>
              <a:rPr lang="en-GB" dirty="0" smtClean="0">
                <a:solidFill>
                  <a:srgbClr val="0000FF"/>
                </a:solidFill>
                <a:latin typeface="Arial" charset="0"/>
                <a:ea typeface="ＭＳ Ｐゴシック" charset="0"/>
                <a:cs typeface="MS PGothic" charset="0"/>
              </a:rPr>
              <a:t>T (possibly ~10 MA/5.3 T)</a:t>
            </a:r>
          </a:p>
          <a:p>
            <a:pPr marL="668338" lvl="1" indent="-285750" algn="just" defTabSz="914400" eaLnBrk="1" hangingPunct="1">
              <a:lnSpc>
                <a:spcPct val="90000"/>
              </a:lnSpc>
              <a:spcBef>
                <a:spcPts val="1000"/>
              </a:spcBef>
              <a:spcAft>
                <a:spcPts val="0"/>
              </a:spcAft>
            </a:pPr>
            <a:r>
              <a:rPr lang="en-GB" dirty="0" smtClean="0">
                <a:solidFill>
                  <a:srgbClr val="0000FF"/>
                </a:solidFill>
                <a:latin typeface="Arial" charset="0"/>
                <a:ea typeface="ＭＳ Ｐゴシック" charset="0"/>
                <a:cs typeface="MS PGothic" charset="0"/>
              </a:rPr>
              <a:t>possible option for operation at 5 MA/1.8 T (early H-mode access) with ECRH and ICRF heating systems</a:t>
            </a:r>
            <a:endParaRPr lang="en-GB" dirty="0">
              <a:solidFill>
                <a:srgbClr val="0000FF"/>
              </a:solidFill>
              <a:latin typeface="Arial" charset="0"/>
              <a:ea typeface="ＭＳ Ｐゴシック" charset="0"/>
              <a:cs typeface="MS PGothic" charset="0"/>
            </a:endParaRPr>
          </a:p>
          <a:p>
            <a:pPr marL="668338" lvl="1" indent="-285750" algn="just" defTabSz="914400" eaLnBrk="1" hangingPunct="1">
              <a:lnSpc>
                <a:spcPct val="90000"/>
              </a:lnSpc>
              <a:spcBef>
                <a:spcPts val="1000"/>
              </a:spcBef>
              <a:spcAft>
                <a:spcPts val="0"/>
              </a:spcAft>
            </a:pPr>
            <a:r>
              <a:rPr lang="en-GB" dirty="0">
                <a:solidFill>
                  <a:srgbClr val="0000FF"/>
                </a:solidFill>
                <a:latin typeface="Arial" charset="0"/>
                <a:ea typeface="ＭＳ Ｐゴシック" charset="0"/>
                <a:cs typeface="MS PGothic" charset="0"/>
              </a:rPr>
              <a:t>H-mode operation and ELM </a:t>
            </a:r>
            <a:r>
              <a:rPr lang="en-GB" dirty="0" smtClean="0">
                <a:solidFill>
                  <a:srgbClr val="0000FF"/>
                </a:solidFill>
                <a:latin typeface="Arial" charset="0"/>
                <a:ea typeface="ＭＳ Ｐゴシック" charset="0"/>
                <a:cs typeface="MS PGothic" charset="0"/>
              </a:rPr>
              <a:t>Control (helium/ hydrogen?)</a:t>
            </a:r>
          </a:p>
          <a:p>
            <a:pPr marL="668338" lvl="1" indent="-285750" algn="just" defTabSz="914400" eaLnBrk="1" hangingPunct="1">
              <a:lnSpc>
                <a:spcPct val="90000"/>
              </a:lnSpc>
              <a:spcBef>
                <a:spcPts val="1000"/>
              </a:spcBef>
              <a:spcAft>
                <a:spcPts val="0"/>
              </a:spcAft>
            </a:pPr>
            <a:r>
              <a:rPr lang="en-GB" dirty="0" smtClean="0">
                <a:solidFill>
                  <a:srgbClr val="0000FF"/>
                </a:solidFill>
                <a:latin typeface="Arial" charset="0"/>
                <a:ea typeface="ＭＳ Ｐゴシック" charset="0"/>
                <a:cs typeface="MS PGothic" charset="0"/>
              </a:rPr>
              <a:t>options for long pulse operation in L- and H-mode</a:t>
            </a:r>
            <a:endParaRPr lang="en-GB" dirty="0">
              <a:solidFill>
                <a:srgbClr val="0000FF"/>
              </a:solidFill>
              <a:latin typeface="Arial" charset="0"/>
              <a:ea typeface="ＭＳ Ｐゴシック" charset="0"/>
              <a:cs typeface="MS PGothic" charset="0"/>
            </a:endParaRPr>
          </a:p>
          <a:p>
            <a:pPr marL="668338" lvl="1" indent="-285750" algn="just" defTabSz="914400" eaLnBrk="1" hangingPunct="1">
              <a:lnSpc>
                <a:spcPct val="90000"/>
              </a:lnSpc>
              <a:spcBef>
                <a:spcPts val="1000"/>
              </a:spcBef>
              <a:spcAft>
                <a:spcPts val="0"/>
              </a:spcAft>
            </a:pPr>
            <a:r>
              <a:rPr lang="en-GB" dirty="0">
                <a:solidFill>
                  <a:srgbClr val="0000FF"/>
                </a:solidFill>
                <a:latin typeface="Arial" charset="0"/>
                <a:ea typeface="ＭＳ Ｐゴシック" charset="0"/>
                <a:cs typeface="MS PGothic" charset="0"/>
              </a:rPr>
              <a:t>demonstration of 15 MA/ 5.3 T </a:t>
            </a:r>
            <a:r>
              <a:rPr lang="en-GB" dirty="0" smtClean="0">
                <a:solidFill>
                  <a:srgbClr val="0000FF"/>
                </a:solidFill>
                <a:latin typeface="Arial" charset="0"/>
                <a:ea typeface="ＭＳ Ｐゴシック" charset="0"/>
                <a:cs typeface="MS PGothic" charset="0"/>
              </a:rPr>
              <a:t>operation</a:t>
            </a:r>
          </a:p>
          <a:p>
            <a:pPr marL="668338" lvl="1" indent="-285750" algn="just" defTabSz="914400" eaLnBrk="1" hangingPunct="1">
              <a:lnSpc>
                <a:spcPct val="90000"/>
              </a:lnSpc>
              <a:spcBef>
                <a:spcPts val="1000"/>
              </a:spcBef>
              <a:spcAft>
                <a:spcPts val="0"/>
              </a:spcAft>
            </a:pPr>
            <a:r>
              <a:rPr lang="en-GB" dirty="0" smtClean="0">
                <a:solidFill>
                  <a:srgbClr val="0000FF"/>
                </a:solidFill>
                <a:latin typeface="Arial" charset="0"/>
                <a:ea typeface="ＭＳ Ｐゴシック" charset="0"/>
                <a:cs typeface="MS PGothic" charset="0"/>
              </a:rPr>
              <a:t>PWI programme: </a:t>
            </a:r>
            <a:r>
              <a:rPr lang="en-GB" dirty="0" err="1" smtClean="0">
                <a:solidFill>
                  <a:srgbClr val="0000FF"/>
                </a:solidFill>
                <a:latin typeface="Arial" charset="0"/>
                <a:ea typeface="ＭＳ Ｐゴシック" charset="0"/>
                <a:cs typeface="MS PGothic" charset="0"/>
              </a:rPr>
              <a:t>eg</a:t>
            </a:r>
            <a:r>
              <a:rPr lang="en-GB" dirty="0" smtClean="0">
                <a:solidFill>
                  <a:srgbClr val="0000FF"/>
                </a:solidFill>
                <a:latin typeface="Arial" charset="0"/>
                <a:ea typeface="ＭＳ Ｐゴシック" charset="0"/>
                <a:cs typeface="MS PGothic" charset="0"/>
              </a:rPr>
              <a:t>, fuel retention/removal, dust, limiter/divertor heat loads</a:t>
            </a:r>
            <a:endParaRPr lang="en-GB" dirty="0">
              <a:solidFill>
                <a:srgbClr val="0000FF"/>
              </a:solidFill>
              <a:latin typeface="Arial" charset="0"/>
              <a:ea typeface="ＭＳ Ｐゴシック" charset="0"/>
              <a:cs typeface="MS PGothic" charset="0"/>
            </a:endParaRPr>
          </a:p>
        </p:txBody>
      </p:sp>
      <p:sp>
        <p:nvSpPr>
          <p:cNvPr id="4" name="Rectangle 2"/>
          <p:cNvSpPr>
            <a:spLocks noChangeArrowheads="1"/>
          </p:cNvSpPr>
          <p:nvPr/>
        </p:nvSpPr>
        <p:spPr bwMode="auto">
          <a:xfrm>
            <a:off x="228600" y="-9444"/>
            <a:ext cx="8686800" cy="51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b="1" dirty="0">
                <a:solidFill>
                  <a:srgbClr val="333399"/>
                </a:solidFill>
                <a:latin typeface="Arial" charset="0"/>
              </a:rPr>
              <a:t>Research Plan Structure and </a:t>
            </a:r>
            <a:r>
              <a:rPr lang="en-GB" sz="3200" b="1" dirty="0" smtClean="0">
                <a:solidFill>
                  <a:srgbClr val="333399"/>
                </a:solidFill>
                <a:latin typeface="Arial" charset="0"/>
              </a:rPr>
              <a:t>Activities I</a:t>
            </a:r>
            <a:endParaRPr lang="en-US" sz="3200" b="1" dirty="0">
              <a:solidFill>
                <a:srgbClr val="000090"/>
              </a:solidFill>
              <a:latin typeface="Arial" charset="0"/>
            </a:endParaRPr>
          </a:p>
        </p:txBody>
      </p:sp>
    </p:spTree>
    <p:extLst>
      <p:ext uri="{BB962C8B-B14F-4D97-AF65-F5344CB8AC3E}">
        <p14:creationId xmlns:p14="http://schemas.microsoft.com/office/powerpoint/2010/main" val="8510295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ITER_PPTemplate (2)">
  <a:themeElements>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ER_PPTemplate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a:ln>
              <a:noFill/>
            </a:ln>
            <a:solidFill>
              <a:srgbClr val="000000"/>
            </a:solidFill>
            <a:effectLst/>
            <a:latin typeface="Century Gothic"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a:ln>
              <a:noFill/>
            </a:ln>
            <a:solidFill>
              <a:srgbClr val="000000"/>
            </a:solidFill>
            <a:effectLst/>
            <a:latin typeface="Century Gothic" charset="0"/>
            <a:ea typeface="ＭＳ Ｐゴシック" charset="0"/>
          </a:defRPr>
        </a:defPPr>
      </a:lstStyle>
    </a:lnDef>
  </a:objectDefaults>
  <a:extraClrSchemeLst>
    <a:extraClrScheme>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ER_PP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ER_PP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ER_PP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ER_PP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ER_PP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ER_PP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ER_PP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ER_PP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ER_PP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ER_PP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ER_PP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ITER_PPTemplate (2)</Template>
  <TotalTime>6344</TotalTime>
  <Words>3296</Words>
  <Application>Microsoft Macintosh PowerPoint</Application>
  <PresentationFormat>On-screen Show (4:3)</PresentationFormat>
  <Paragraphs>642</Paragraphs>
  <Slides>46</Slides>
  <Notes>39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ITER_PPTemplate (2)</vt:lpstr>
      <vt:lpstr>Document</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Diagnostics - Stage I (FP and Engineering Commissioning)</vt:lpstr>
      <vt:lpstr>Additional Diagnostics for PFPO-1</vt:lpstr>
      <vt:lpstr>PowerPoint Presentation</vt:lpstr>
      <vt:lpstr>PowerPoint Presentation</vt:lpstr>
    </vt:vector>
  </TitlesOfParts>
  <Company>ITER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ITER</dc:creator>
  <cp:lastModifiedBy>David Campbell</cp:lastModifiedBy>
  <cp:revision>951</cp:revision>
  <cp:lastPrinted>2013-02-27T07:23:49Z</cp:lastPrinted>
  <dcterms:created xsi:type="dcterms:W3CDTF">2008-09-02T15:06:07Z</dcterms:created>
  <dcterms:modified xsi:type="dcterms:W3CDTF">2017-10-16T07:45:39Z</dcterms:modified>
</cp:coreProperties>
</file>