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svg" ContentType="image/svg+xml"/>
  <Override PartName="/ppt/media/image32.svg" ContentType="image/sv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 id="2147483676" r:id="rId6"/>
  </p:sldMasterIdLst>
  <p:notesMasterIdLst>
    <p:notesMasterId r:id="rId21"/>
  </p:notesMasterIdLst>
  <p:sldIdLst>
    <p:sldId id="2142533982" r:id="rId7"/>
    <p:sldId id="2142534304" r:id="rId8"/>
    <p:sldId id="280" r:id="rId9"/>
    <p:sldId id="4217" r:id="rId10"/>
    <p:sldId id="5865" r:id="rId11"/>
    <p:sldId id="2142534231" r:id="rId12"/>
    <p:sldId id="2142534323" r:id="rId13"/>
    <p:sldId id="2142534327" r:id="rId14"/>
    <p:sldId id="2142534202" r:id="rId15"/>
    <p:sldId id="2142534320" r:id="rId16"/>
    <p:sldId id="2142534319" r:id="rId17"/>
    <p:sldId id="2142534222" r:id="rId18"/>
    <p:sldId id="4216" r:id="rId19"/>
    <p:sldId id="41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420041-0669-3FC2-9BA7-65A0DC120276}" name="Allain, Jean Paul" initials="AP" userId="S::jp.allain@science.doe.gov::3a9e3007-285a-486f-aa85-71cf71feb701" providerId="AD"/>
  <p188:author id="{288B1967-49C1-3CF4-D0C1-05424C0F2C7D}" name="Shaw, Guinevere" initials="GS" userId="S::Guinevere.Shaw@science.doe.gov::1e47992b-0de2-4190-83dc-2f3bb7c99058" providerId="AD"/>
  <p188:author id="{846BFE96-66A3-D20E-DD01-28F163798EEC}" name="Nehl, Colleen" initials="CN" userId="S::Colleen.Nehl@science.doe.gov::b7d7b7fc-2aa0-46d5-be1b-cfbb43e0c98e" providerId="AD"/>
  <p188:author id="{B7949FBF-2BE6-5ACB-C72B-80314F13C216}" name="Allain, Jean Paul" initials="JA" userId="S::JP.Allain@science.doe.gov::3a9e3007-285a-486f-aa85-71cf71feb701" providerId="AD"/>
  <p188:author id="{3F570FF7-2692-67F2-95CE-03A5DB1B0664}" name="Mandrekas, John" initials="MJ" userId="S::john.mandrekas@science.doe.gov::6e2a0cdf-942f-4ba8-83a9-aa540f0435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su, Scott C" initials="SCH" lastIdx="1" clrIdx="0">
    <p:extLst>
      <p:ext uri="{19B8F6BF-5375-455C-9EA6-DF929625EA0E}">
        <p15:presenceInfo xmlns:p15="http://schemas.microsoft.com/office/powerpoint/2012/main" userId="Hsu, Scott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0F1"/>
    <a:srgbClr val="000000"/>
    <a:srgbClr val="0C3250"/>
    <a:srgbClr val="F8F8F8"/>
    <a:srgbClr val="0B2C45"/>
    <a:srgbClr val="162822"/>
    <a:srgbClr val="EFCB68"/>
    <a:srgbClr val="7C7C7C"/>
    <a:srgbClr val="D64933"/>
    <a:srgbClr val="92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F82DB-47C5-4302-8263-FC30E0F28B84}" v="1" dt="2023-12-20T16:38:58.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86575" autoAdjust="0"/>
  </p:normalViewPr>
  <p:slideViewPr>
    <p:cSldViewPr snapToGrid="0">
      <p:cViewPr varScale="1">
        <p:scale>
          <a:sx n="68" d="100"/>
          <a:sy n="68" d="100"/>
        </p:scale>
        <p:origin x="5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l, Colleen" userId="b7d7b7fc-2aa0-46d5-be1b-cfbb43e0c98e" providerId="ADAL" clId="{E65F82DB-47C5-4302-8263-FC30E0F28B84}"/>
    <pc:docChg chg="addSld delSld modSld">
      <pc:chgData name="Nehl, Colleen" userId="b7d7b7fc-2aa0-46d5-be1b-cfbb43e0c98e" providerId="ADAL" clId="{E65F82DB-47C5-4302-8263-FC30E0F28B84}" dt="2023-12-20T16:48:48.736" v="11" actId="20577"/>
      <pc:docMkLst>
        <pc:docMk/>
      </pc:docMkLst>
      <pc:sldChg chg="modSp add mod">
        <pc:chgData name="Nehl, Colleen" userId="b7d7b7fc-2aa0-46d5-be1b-cfbb43e0c98e" providerId="ADAL" clId="{E65F82DB-47C5-4302-8263-FC30E0F28B84}" dt="2023-12-20T16:48:48.736" v="11" actId="20577"/>
        <pc:sldMkLst>
          <pc:docMk/>
          <pc:sldMk cId="1086039859" sldId="2142534327"/>
        </pc:sldMkLst>
        <pc:spChg chg="mod">
          <ac:chgData name="Nehl, Colleen" userId="b7d7b7fc-2aa0-46d5-be1b-cfbb43e0c98e" providerId="ADAL" clId="{E65F82DB-47C5-4302-8263-FC30E0F28B84}" dt="2023-12-20T16:48:48.736" v="11" actId="20577"/>
          <ac:spMkLst>
            <pc:docMk/>
            <pc:sldMk cId="1086039859" sldId="2142534327"/>
            <ac:spMk id="3" creationId="{22B04FBA-B6CE-10A5-4BA3-58FAB89F8941}"/>
          </ac:spMkLst>
        </pc:spChg>
      </pc:sldChg>
      <pc:sldChg chg="del">
        <pc:chgData name="Nehl, Colleen" userId="b7d7b7fc-2aa0-46d5-be1b-cfbb43e0c98e" providerId="ADAL" clId="{E65F82DB-47C5-4302-8263-FC30E0F28B84}" dt="2023-12-20T16:39:01.549" v="1" actId="47"/>
        <pc:sldMkLst>
          <pc:docMk/>
          <pc:sldMk cId="1181634526" sldId="21425343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F8250-D6EE-42AA-AFD6-4B56FACF6029}" type="doc">
      <dgm:prSet loTypeId="urn:microsoft.com/office/officeart/2005/8/layout/arrow2" loCatId="process" qsTypeId="urn:microsoft.com/office/officeart/2005/8/quickstyle/simple1" qsCatId="simple" csTypeId="urn:microsoft.com/office/officeart/2005/8/colors/accent1_2" csCatId="accent1" phldr="1"/>
      <dgm:spPr/>
    </dgm:pt>
    <dgm:pt modelId="{284F9156-FB27-4557-8997-3400876EB209}">
      <dgm:prSet phldrT="[Text]"/>
      <dgm:spPr/>
      <dgm:t>
        <a:bodyPr/>
        <a:lstStyle/>
        <a:p>
          <a:r>
            <a:rPr lang="en-US"/>
            <a:t>FES </a:t>
          </a:r>
          <a:r>
            <a:rPr lang="en-US">
              <a:latin typeface="Verdana" panose="020B0604030504040204" pitchFamily="34" charset="0"/>
              <a:ea typeface="Verdana" panose="020B0604030504040204" pitchFamily="34" charset="0"/>
            </a:rPr>
            <a:t>PPPs</a:t>
          </a:r>
        </a:p>
      </dgm:t>
    </dgm:pt>
    <dgm:pt modelId="{9EA191D7-8C87-41B3-B698-7FFFC4BB888D}" type="parTrans" cxnId="{E1DBA8F7-89F1-4FDE-9DA0-6BA0548DD8DB}">
      <dgm:prSet/>
      <dgm:spPr/>
      <dgm:t>
        <a:bodyPr/>
        <a:lstStyle/>
        <a:p>
          <a:endParaRPr lang="en-US"/>
        </a:p>
      </dgm:t>
    </dgm:pt>
    <dgm:pt modelId="{6D884EEE-18D5-4C94-BEED-F8D3653B9ACA}" type="sibTrans" cxnId="{E1DBA8F7-89F1-4FDE-9DA0-6BA0548DD8DB}">
      <dgm:prSet/>
      <dgm:spPr/>
      <dgm:t>
        <a:bodyPr/>
        <a:lstStyle/>
        <a:p>
          <a:endParaRPr lang="en-US"/>
        </a:p>
      </dgm:t>
    </dgm:pt>
    <dgm:pt modelId="{125BEFDE-3A7C-428A-A7A0-56CC6668F7C4}">
      <dgm:prSet phldrT="[Text]"/>
      <dgm:spPr/>
      <dgm:t>
        <a:bodyPr/>
        <a:lstStyle/>
        <a:p>
          <a:r>
            <a:rPr lang="en-US"/>
            <a:t>Private-Public </a:t>
          </a:r>
          <a:r>
            <a:rPr lang="en-US">
              <a:latin typeface="Verdana" panose="020B0604030504040204" pitchFamily="34" charset="0"/>
              <a:ea typeface="Verdana" panose="020B0604030504040204" pitchFamily="34" charset="0"/>
            </a:rPr>
            <a:t>Consortium</a:t>
          </a:r>
          <a:r>
            <a:rPr lang="en-US"/>
            <a:t> Framework</a:t>
          </a:r>
        </a:p>
      </dgm:t>
    </dgm:pt>
    <dgm:pt modelId="{492322DC-45D6-4E76-9024-20123AAC6D42}" type="parTrans" cxnId="{D32460C0-A7CB-4ACD-8474-0C7E670EC75A}">
      <dgm:prSet/>
      <dgm:spPr/>
      <dgm:t>
        <a:bodyPr/>
        <a:lstStyle/>
        <a:p>
          <a:endParaRPr lang="en-US"/>
        </a:p>
      </dgm:t>
    </dgm:pt>
    <dgm:pt modelId="{1B07E154-C25A-4CCA-9DAF-FCB3598C53B8}" type="sibTrans" cxnId="{D32460C0-A7CB-4ACD-8474-0C7E670EC75A}">
      <dgm:prSet/>
      <dgm:spPr/>
      <dgm:t>
        <a:bodyPr/>
        <a:lstStyle/>
        <a:p>
          <a:endParaRPr lang="en-US"/>
        </a:p>
      </dgm:t>
    </dgm:pt>
    <dgm:pt modelId="{D3F61C79-0E0B-4A1C-A4C6-8DE7623F3737}">
      <dgm:prSet phldrT="[Text]"/>
      <dgm:spPr/>
      <dgm:t>
        <a:bodyPr/>
        <a:lstStyle/>
        <a:p>
          <a:r>
            <a:rPr lang="en-US"/>
            <a:t>FPP and </a:t>
          </a:r>
          <a:r>
            <a:rPr lang="en-US">
              <a:latin typeface="Verdana" panose="020B0604030504040204" pitchFamily="34" charset="0"/>
              <a:ea typeface="Verdana" panose="020B0604030504040204" pitchFamily="34" charset="0"/>
            </a:rPr>
            <a:t>FOAK</a:t>
          </a:r>
        </a:p>
      </dgm:t>
    </dgm:pt>
    <dgm:pt modelId="{D7B541E3-1E96-42AA-8CF5-F8386F1CB885}" type="parTrans" cxnId="{7161BC11-E17F-4B12-8FE5-6770B1079B87}">
      <dgm:prSet/>
      <dgm:spPr/>
      <dgm:t>
        <a:bodyPr/>
        <a:lstStyle/>
        <a:p>
          <a:endParaRPr lang="en-US"/>
        </a:p>
      </dgm:t>
    </dgm:pt>
    <dgm:pt modelId="{F20CFD1F-F180-4495-B146-EA695ACD2541}" type="sibTrans" cxnId="{7161BC11-E17F-4B12-8FE5-6770B1079B87}">
      <dgm:prSet/>
      <dgm:spPr/>
      <dgm:t>
        <a:bodyPr/>
        <a:lstStyle/>
        <a:p>
          <a:endParaRPr lang="en-US"/>
        </a:p>
      </dgm:t>
    </dgm:pt>
    <dgm:pt modelId="{138F1D3A-5A3C-45AE-869F-3D935E557B94}">
      <dgm:prSet phldrT="[Text]"/>
      <dgm:spPr/>
      <dgm:t>
        <a:bodyPr/>
        <a:lstStyle/>
        <a:p>
          <a:r>
            <a:rPr lang="en-US"/>
            <a:t>Milestone</a:t>
          </a:r>
        </a:p>
      </dgm:t>
    </dgm:pt>
    <dgm:pt modelId="{40547382-5516-4B76-86FC-E8A5A52AEDA3}" type="parTrans" cxnId="{F9CF80EF-E7FA-4AAD-861B-0FC1D0E57132}">
      <dgm:prSet/>
      <dgm:spPr/>
      <dgm:t>
        <a:bodyPr/>
        <a:lstStyle/>
        <a:p>
          <a:endParaRPr lang="en-US"/>
        </a:p>
      </dgm:t>
    </dgm:pt>
    <dgm:pt modelId="{66256568-C6EB-44CF-8498-0244622E299D}" type="sibTrans" cxnId="{F9CF80EF-E7FA-4AAD-861B-0FC1D0E57132}">
      <dgm:prSet/>
      <dgm:spPr/>
      <dgm:t>
        <a:bodyPr/>
        <a:lstStyle/>
        <a:p>
          <a:endParaRPr lang="en-US"/>
        </a:p>
      </dgm:t>
    </dgm:pt>
    <dgm:pt modelId="{7C1ACEB1-11E7-412E-A1DF-C5A5F0C36E96}">
      <dgm:prSet phldrT="[Text]"/>
      <dgm:spPr/>
      <dgm:t>
        <a:bodyPr/>
        <a:lstStyle/>
        <a:p>
          <a:r>
            <a:rPr lang="en-US"/>
            <a:t>TRL push</a:t>
          </a:r>
        </a:p>
      </dgm:t>
    </dgm:pt>
    <dgm:pt modelId="{1D0E60F6-7371-4A77-A56F-D3CD2B828AA9}" type="parTrans" cxnId="{9A2B4E65-BAE7-408C-97F6-BD2BD116BAAD}">
      <dgm:prSet/>
      <dgm:spPr/>
      <dgm:t>
        <a:bodyPr/>
        <a:lstStyle/>
        <a:p>
          <a:endParaRPr lang="en-US"/>
        </a:p>
      </dgm:t>
    </dgm:pt>
    <dgm:pt modelId="{0451B6AE-60A3-4434-B4C8-33E232B71F2D}" type="sibTrans" cxnId="{9A2B4E65-BAE7-408C-97F6-BD2BD116BAAD}">
      <dgm:prSet/>
      <dgm:spPr/>
      <dgm:t>
        <a:bodyPr/>
        <a:lstStyle/>
        <a:p>
          <a:endParaRPr lang="en-US"/>
        </a:p>
      </dgm:t>
    </dgm:pt>
    <dgm:pt modelId="{9AE4E855-4103-43BD-92D1-7BF49FD1431F}">
      <dgm:prSet phldrT="[Text]"/>
      <dgm:spPr/>
      <dgm:t>
        <a:bodyPr/>
        <a:lstStyle/>
        <a:p>
          <a:r>
            <a:rPr lang="en-US"/>
            <a:t>TRL pull</a:t>
          </a:r>
        </a:p>
      </dgm:t>
    </dgm:pt>
    <dgm:pt modelId="{CB23C783-053C-433A-92DA-B2385B8891DC}" type="parTrans" cxnId="{E165867B-0DF2-41E8-9242-63B5D9436499}">
      <dgm:prSet/>
      <dgm:spPr/>
      <dgm:t>
        <a:bodyPr/>
        <a:lstStyle/>
        <a:p>
          <a:endParaRPr lang="en-US"/>
        </a:p>
      </dgm:t>
    </dgm:pt>
    <dgm:pt modelId="{225C877B-A725-41DA-8230-18963676FFED}" type="sibTrans" cxnId="{E165867B-0DF2-41E8-9242-63B5D9436499}">
      <dgm:prSet/>
      <dgm:spPr/>
      <dgm:t>
        <a:bodyPr/>
        <a:lstStyle/>
        <a:p>
          <a:endParaRPr lang="en-US"/>
        </a:p>
      </dgm:t>
    </dgm:pt>
    <dgm:pt modelId="{510EB5E7-A910-4742-9886-708192D90E75}">
      <dgm:prSet phldrT="[Text]"/>
      <dgm:spPr/>
      <dgm:t>
        <a:bodyPr/>
        <a:lstStyle/>
        <a:p>
          <a:endParaRPr lang="en-US"/>
        </a:p>
      </dgm:t>
    </dgm:pt>
    <dgm:pt modelId="{2F5E53FD-2B39-4366-8CF9-375BF90FF0CD}" type="parTrans" cxnId="{B51121A0-98D5-41C6-9BDB-5C0CBEF49460}">
      <dgm:prSet/>
      <dgm:spPr/>
      <dgm:t>
        <a:bodyPr/>
        <a:lstStyle/>
        <a:p>
          <a:endParaRPr lang="en-US"/>
        </a:p>
      </dgm:t>
    </dgm:pt>
    <dgm:pt modelId="{5B339030-D487-440D-92B5-DDDAEAD44B36}" type="sibTrans" cxnId="{B51121A0-98D5-41C6-9BDB-5C0CBEF49460}">
      <dgm:prSet/>
      <dgm:spPr/>
      <dgm:t>
        <a:bodyPr/>
        <a:lstStyle/>
        <a:p>
          <a:endParaRPr lang="en-US"/>
        </a:p>
      </dgm:t>
    </dgm:pt>
    <dgm:pt modelId="{E412C908-31EF-41BF-BE7F-1B8D922E32D4}">
      <dgm:prSet phldrT="[Text]"/>
      <dgm:spPr/>
      <dgm:t>
        <a:bodyPr/>
        <a:lstStyle/>
        <a:p>
          <a:r>
            <a:rPr lang="en-US"/>
            <a:t>Supply chain incubation</a:t>
          </a:r>
        </a:p>
      </dgm:t>
    </dgm:pt>
    <dgm:pt modelId="{88B05B49-4163-40EF-A380-0150586927F4}" type="parTrans" cxnId="{CCFC9E1D-EB9D-45A8-A9AF-B5C685FBB68B}">
      <dgm:prSet/>
      <dgm:spPr/>
      <dgm:t>
        <a:bodyPr/>
        <a:lstStyle/>
        <a:p>
          <a:endParaRPr lang="en-US"/>
        </a:p>
      </dgm:t>
    </dgm:pt>
    <dgm:pt modelId="{03325618-CC9E-4C60-AEBC-C82AE41E19D4}" type="sibTrans" cxnId="{CCFC9E1D-EB9D-45A8-A9AF-B5C685FBB68B}">
      <dgm:prSet/>
      <dgm:spPr/>
      <dgm:t>
        <a:bodyPr/>
        <a:lstStyle/>
        <a:p>
          <a:endParaRPr lang="en-US"/>
        </a:p>
      </dgm:t>
    </dgm:pt>
    <dgm:pt modelId="{DCF4DF1C-3635-4999-A176-FFF239918B91}" type="pres">
      <dgm:prSet presAssocID="{E1AF8250-D6EE-42AA-AFD6-4B56FACF6029}" presName="arrowDiagram" presStyleCnt="0">
        <dgm:presLayoutVars>
          <dgm:chMax val="5"/>
          <dgm:dir/>
          <dgm:resizeHandles val="exact"/>
        </dgm:presLayoutVars>
      </dgm:prSet>
      <dgm:spPr/>
    </dgm:pt>
    <dgm:pt modelId="{E3F84DFC-10F6-46D9-B928-78B323D5FC5C}" type="pres">
      <dgm:prSet presAssocID="{E1AF8250-D6EE-42AA-AFD6-4B56FACF6029}" presName="arrow" presStyleLbl="bgShp" presStyleIdx="0" presStyleCnt="1" custLinFactNeighborX="7099" custLinFactNeighborY="6706"/>
      <dgm:spPr/>
    </dgm:pt>
    <dgm:pt modelId="{108F9F10-73AC-49A2-9FE8-FF616A3451EA}" type="pres">
      <dgm:prSet presAssocID="{E1AF8250-D6EE-42AA-AFD6-4B56FACF6029}" presName="arrowDiagram3" presStyleCnt="0"/>
      <dgm:spPr/>
    </dgm:pt>
    <dgm:pt modelId="{B940AFE2-F0C9-43B5-86CE-78918EFDA897}" type="pres">
      <dgm:prSet presAssocID="{284F9156-FB27-4557-8997-3400876EB209}" presName="bullet3a" presStyleLbl="node1" presStyleIdx="0" presStyleCnt="3" custLinFactY="3883" custLinFactNeighborX="23973" custLinFactNeighborY="100000"/>
      <dgm:spPr/>
    </dgm:pt>
    <dgm:pt modelId="{E0311AE0-743C-4300-86BB-6151F1EC7BF2}" type="pres">
      <dgm:prSet presAssocID="{284F9156-FB27-4557-8997-3400876EB209}" presName="textBox3a" presStyleLbl="revTx" presStyleIdx="0" presStyleCnt="3" custLinFactNeighborX="6411" custLinFactNeighborY="6765">
        <dgm:presLayoutVars>
          <dgm:bulletEnabled val="1"/>
        </dgm:presLayoutVars>
      </dgm:prSet>
      <dgm:spPr/>
    </dgm:pt>
    <dgm:pt modelId="{8B5C98C1-6241-4BCD-B5C1-F0ACA0DA15AA}" type="pres">
      <dgm:prSet presAssocID="{125BEFDE-3A7C-428A-A7A0-56CC6668F7C4}" presName="bullet3b" presStyleLbl="node1" presStyleIdx="1" presStyleCnt="3"/>
      <dgm:spPr/>
    </dgm:pt>
    <dgm:pt modelId="{609546F9-957F-4F93-83BF-C0AADC7A1005}" type="pres">
      <dgm:prSet presAssocID="{125BEFDE-3A7C-428A-A7A0-56CC6668F7C4}" presName="textBox3b" presStyleLbl="revTx" presStyleIdx="1" presStyleCnt="3" custScaleY="96263" custLinFactNeighborX="6936" custLinFactNeighborY="-8920">
        <dgm:presLayoutVars>
          <dgm:bulletEnabled val="1"/>
        </dgm:presLayoutVars>
      </dgm:prSet>
      <dgm:spPr/>
    </dgm:pt>
    <dgm:pt modelId="{A45D621D-B38C-4380-8E27-514493EC3F64}" type="pres">
      <dgm:prSet presAssocID="{D3F61C79-0E0B-4A1C-A4C6-8DE7623F3737}" presName="bullet3c" presStyleLbl="node1" presStyleIdx="2" presStyleCnt="3"/>
      <dgm:spPr/>
    </dgm:pt>
    <dgm:pt modelId="{F8EC998F-0312-4437-9E8E-EBBC15580C27}" type="pres">
      <dgm:prSet presAssocID="{D3F61C79-0E0B-4A1C-A4C6-8DE7623F3737}" presName="textBox3c" presStyleLbl="revTx" presStyleIdx="2" presStyleCnt="3">
        <dgm:presLayoutVars>
          <dgm:bulletEnabled val="1"/>
        </dgm:presLayoutVars>
      </dgm:prSet>
      <dgm:spPr/>
    </dgm:pt>
  </dgm:ptLst>
  <dgm:cxnLst>
    <dgm:cxn modelId="{7161BC11-E17F-4B12-8FE5-6770B1079B87}" srcId="{E1AF8250-D6EE-42AA-AFD6-4B56FACF6029}" destId="{D3F61C79-0E0B-4A1C-A4C6-8DE7623F3737}" srcOrd="2" destOrd="0" parTransId="{D7B541E3-1E96-42AA-8CF5-F8386F1CB885}" sibTransId="{F20CFD1F-F180-4495-B146-EA695ACD2541}"/>
    <dgm:cxn modelId="{CCFC9E1D-EB9D-45A8-A9AF-B5C685FBB68B}" srcId="{284F9156-FB27-4557-8997-3400876EB209}" destId="{E412C908-31EF-41BF-BE7F-1B8D922E32D4}" srcOrd="1" destOrd="0" parTransId="{88B05B49-4163-40EF-A380-0150586927F4}" sibTransId="{03325618-CC9E-4C60-AEBC-C82AE41E19D4}"/>
    <dgm:cxn modelId="{2ABCB421-F0F0-4D0A-B5FD-C5C928C27161}" type="presOf" srcId="{138F1D3A-5A3C-45AE-869F-3D935E557B94}" destId="{E0311AE0-743C-4300-86BB-6151F1EC7BF2}" srcOrd="0" destOrd="1" presId="urn:microsoft.com/office/officeart/2005/8/layout/arrow2"/>
    <dgm:cxn modelId="{9A2B4E65-BAE7-408C-97F6-BD2BD116BAAD}" srcId="{284F9156-FB27-4557-8997-3400876EB209}" destId="{7C1ACEB1-11E7-412E-A1DF-C5A5F0C36E96}" srcOrd="2" destOrd="0" parTransId="{1D0E60F6-7371-4A77-A56F-D3CD2B828AA9}" sibTransId="{0451B6AE-60A3-4434-B4C8-33E232B71F2D}"/>
    <dgm:cxn modelId="{E165867B-0DF2-41E8-9242-63B5D9436499}" srcId="{125BEFDE-3A7C-428A-A7A0-56CC6668F7C4}" destId="{9AE4E855-4103-43BD-92D1-7BF49FD1431F}" srcOrd="0" destOrd="0" parTransId="{CB23C783-053C-433A-92DA-B2385B8891DC}" sibTransId="{225C877B-A725-41DA-8230-18963676FFED}"/>
    <dgm:cxn modelId="{FA0D6098-FBEA-4105-9A62-5D56767B41AC}" type="presOf" srcId="{9AE4E855-4103-43BD-92D1-7BF49FD1431F}" destId="{609546F9-957F-4F93-83BF-C0AADC7A1005}" srcOrd="0" destOrd="1" presId="urn:microsoft.com/office/officeart/2005/8/layout/arrow2"/>
    <dgm:cxn modelId="{5438899B-4FD9-43F9-8DF4-B9C6CA1DABAA}" type="presOf" srcId="{D3F61C79-0E0B-4A1C-A4C6-8DE7623F3737}" destId="{F8EC998F-0312-4437-9E8E-EBBC15580C27}" srcOrd="0" destOrd="0" presId="urn:microsoft.com/office/officeart/2005/8/layout/arrow2"/>
    <dgm:cxn modelId="{B51121A0-98D5-41C6-9BDB-5C0CBEF49460}" srcId="{125BEFDE-3A7C-428A-A7A0-56CC6668F7C4}" destId="{510EB5E7-A910-4742-9886-708192D90E75}" srcOrd="1" destOrd="0" parTransId="{2F5E53FD-2B39-4366-8CF9-375BF90FF0CD}" sibTransId="{5B339030-D487-440D-92B5-DDDAEAD44B36}"/>
    <dgm:cxn modelId="{1843A1AA-AE08-4DED-A1D8-7C19A0F2DCA4}" type="presOf" srcId="{7C1ACEB1-11E7-412E-A1DF-C5A5F0C36E96}" destId="{E0311AE0-743C-4300-86BB-6151F1EC7BF2}" srcOrd="0" destOrd="3" presId="urn:microsoft.com/office/officeart/2005/8/layout/arrow2"/>
    <dgm:cxn modelId="{5325CDB7-0DD9-4FBB-BA3B-527B0E360A17}" type="presOf" srcId="{284F9156-FB27-4557-8997-3400876EB209}" destId="{E0311AE0-743C-4300-86BB-6151F1EC7BF2}" srcOrd="0" destOrd="0" presId="urn:microsoft.com/office/officeart/2005/8/layout/arrow2"/>
    <dgm:cxn modelId="{D32460C0-A7CB-4ACD-8474-0C7E670EC75A}" srcId="{E1AF8250-D6EE-42AA-AFD6-4B56FACF6029}" destId="{125BEFDE-3A7C-428A-A7A0-56CC6668F7C4}" srcOrd="1" destOrd="0" parTransId="{492322DC-45D6-4E76-9024-20123AAC6D42}" sibTransId="{1B07E154-C25A-4CCA-9DAF-FCB3598C53B8}"/>
    <dgm:cxn modelId="{BE011CD7-78AE-4AE0-A168-DB05E79EC22E}" type="presOf" srcId="{E412C908-31EF-41BF-BE7F-1B8D922E32D4}" destId="{E0311AE0-743C-4300-86BB-6151F1EC7BF2}" srcOrd="0" destOrd="2" presId="urn:microsoft.com/office/officeart/2005/8/layout/arrow2"/>
    <dgm:cxn modelId="{8B565FDA-990B-4DA5-B47C-9C6DC7890086}" type="presOf" srcId="{125BEFDE-3A7C-428A-A7A0-56CC6668F7C4}" destId="{609546F9-957F-4F93-83BF-C0AADC7A1005}" srcOrd="0" destOrd="0" presId="urn:microsoft.com/office/officeart/2005/8/layout/arrow2"/>
    <dgm:cxn modelId="{F9CF80EF-E7FA-4AAD-861B-0FC1D0E57132}" srcId="{284F9156-FB27-4557-8997-3400876EB209}" destId="{138F1D3A-5A3C-45AE-869F-3D935E557B94}" srcOrd="0" destOrd="0" parTransId="{40547382-5516-4B76-86FC-E8A5A52AEDA3}" sibTransId="{66256568-C6EB-44CF-8498-0244622E299D}"/>
    <dgm:cxn modelId="{ADF297F7-A970-444B-BA3E-FBFDED8CE186}" type="presOf" srcId="{E1AF8250-D6EE-42AA-AFD6-4B56FACF6029}" destId="{DCF4DF1C-3635-4999-A176-FFF239918B91}" srcOrd="0" destOrd="0" presId="urn:microsoft.com/office/officeart/2005/8/layout/arrow2"/>
    <dgm:cxn modelId="{E1DBA8F7-89F1-4FDE-9DA0-6BA0548DD8DB}" srcId="{E1AF8250-D6EE-42AA-AFD6-4B56FACF6029}" destId="{284F9156-FB27-4557-8997-3400876EB209}" srcOrd="0" destOrd="0" parTransId="{9EA191D7-8C87-41B3-B698-7FFFC4BB888D}" sibTransId="{6D884EEE-18D5-4C94-BEED-F8D3653B9ACA}"/>
    <dgm:cxn modelId="{979F9FFB-B56A-403F-A96C-CCD898A9A1E5}" type="presOf" srcId="{510EB5E7-A910-4742-9886-708192D90E75}" destId="{609546F9-957F-4F93-83BF-C0AADC7A1005}" srcOrd="0" destOrd="2" presId="urn:microsoft.com/office/officeart/2005/8/layout/arrow2"/>
    <dgm:cxn modelId="{358C01FA-3F82-4974-A412-F39A546B30B3}" type="presParOf" srcId="{DCF4DF1C-3635-4999-A176-FFF239918B91}" destId="{E3F84DFC-10F6-46D9-B928-78B323D5FC5C}" srcOrd="0" destOrd="0" presId="urn:microsoft.com/office/officeart/2005/8/layout/arrow2"/>
    <dgm:cxn modelId="{F349B9C0-C38F-45F9-B89A-94E7664ADD3F}" type="presParOf" srcId="{DCF4DF1C-3635-4999-A176-FFF239918B91}" destId="{108F9F10-73AC-49A2-9FE8-FF616A3451EA}" srcOrd="1" destOrd="0" presId="urn:microsoft.com/office/officeart/2005/8/layout/arrow2"/>
    <dgm:cxn modelId="{9353E058-CBCB-4718-BA5A-1FE9DCAF6736}" type="presParOf" srcId="{108F9F10-73AC-49A2-9FE8-FF616A3451EA}" destId="{B940AFE2-F0C9-43B5-86CE-78918EFDA897}" srcOrd="0" destOrd="0" presId="urn:microsoft.com/office/officeart/2005/8/layout/arrow2"/>
    <dgm:cxn modelId="{12D31420-CFA3-4507-97C9-6F5C62D6F0CD}" type="presParOf" srcId="{108F9F10-73AC-49A2-9FE8-FF616A3451EA}" destId="{E0311AE0-743C-4300-86BB-6151F1EC7BF2}" srcOrd="1" destOrd="0" presId="urn:microsoft.com/office/officeart/2005/8/layout/arrow2"/>
    <dgm:cxn modelId="{5A067037-97A2-4022-BD40-969E16255848}" type="presParOf" srcId="{108F9F10-73AC-49A2-9FE8-FF616A3451EA}" destId="{8B5C98C1-6241-4BCD-B5C1-F0ACA0DA15AA}" srcOrd="2" destOrd="0" presId="urn:microsoft.com/office/officeart/2005/8/layout/arrow2"/>
    <dgm:cxn modelId="{D4764804-5888-43B5-9EBB-575CFC4BD901}" type="presParOf" srcId="{108F9F10-73AC-49A2-9FE8-FF616A3451EA}" destId="{609546F9-957F-4F93-83BF-C0AADC7A1005}" srcOrd="3" destOrd="0" presId="urn:microsoft.com/office/officeart/2005/8/layout/arrow2"/>
    <dgm:cxn modelId="{871A4142-11D9-49E6-A9FC-68D7F96C6A3E}" type="presParOf" srcId="{108F9F10-73AC-49A2-9FE8-FF616A3451EA}" destId="{A45D621D-B38C-4380-8E27-514493EC3F64}" srcOrd="4" destOrd="0" presId="urn:microsoft.com/office/officeart/2005/8/layout/arrow2"/>
    <dgm:cxn modelId="{FB1AE5B1-C431-46C1-B405-CF5782CFB5EA}" type="presParOf" srcId="{108F9F10-73AC-49A2-9FE8-FF616A3451EA}" destId="{F8EC998F-0312-4437-9E8E-EBBC15580C27}" srcOrd="5" destOrd="0" presId="urn:microsoft.com/office/officeart/2005/8/layout/arrow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84DFC-10F6-46D9-B928-78B323D5FC5C}">
      <dsp:nvSpPr>
        <dsp:cNvPr id="0" name=""/>
        <dsp:cNvSpPr/>
      </dsp:nvSpPr>
      <dsp:spPr>
        <a:xfrm>
          <a:off x="499323" y="0"/>
          <a:ext cx="5058564" cy="316160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0AFE2-F0C9-43B5-86CE-78918EFDA897}">
      <dsp:nvSpPr>
        <dsp:cNvPr id="0" name=""/>
        <dsp:cNvSpPr/>
      </dsp:nvSpPr>
      <dsp:spPr>
        <a:xfrm>
          <a:off x="923629" y="2318768"/>
          <a:ext cx="131522" cy="1315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11AE0-743C-4300-86BB-6151F1EC7BF2}">
      <dsp:nvSpPr>
        <dsp:cNvPr id="0" name=""/>
        <dsp:cNvSpPr/>
      </dsp:nvSpPr>
      <dsp:spPr>
        <a:xfrm>
          <a:off x="1033423" y="2247899"/>
          <a:ext cx="1178645" cy="91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91" tIns="0" rIns="0" bIns="0" numCol="1" spcCol="1270" anchor="t" anchorCtr="0">
          <a:noAutofit/>
        </a:bodyPr>
        <a:lstStyle/>
        <a:p>
          <a:pPr marL="0" lvl="0" indent="0" algn="l" defTabSz="622300">
            <a:lnSpc>
              <a:spcPct val="90000"/>
            </a:lnSpc>
            <a:spcBef>
              <a:spcPct val="0"/>
            </a:spcBef>
            <a:spcAft>
              <a:spcPct val="35000"/>
            </a:spcAft>
            <a:buNone/>
          </a:pPr>
          <a:r>
            <a:rPr lang="en-US" sz="1400" kern="1200"/>
            <a:t>FES </a:t>
          </a:r>
          <a:r>
            <a:rPr lang="en-US" sz="1400" kern="1200">
              <a:latin typeface="Verdana" panose="020B0604030504040204" pitchFamily="34" charset="0"/>
              <a:ea typeface="Verdana" panose="020B0604030504040204" pitchFamily="34" charset="0"/>
            </a:rPr>
            <a:t>PPPs</a:t>
          </a:r>
        </a:p>
        <a:p>
          <a:pPr marL="57150" lvl="1" indent="-57150" algn="l" defTabSz="488950">
            <a:lnSpc>
              <a:spcPct val="90000"/>
            </a:lnSpc>
            <a:spcBef>
              <a:spcPct val="0"/>
            </a:spcBef>
            <a:spcAft>
              <a:spcPct val="15000"/>
            </a:spcAft>
            <a:buChar char="•"/>
          </a:pPr>
          <a:r>
            <a:rPr lang="en-US" sz="1100" kern="1200"/>
            <a:t>Milestone</a:t>
          </a:r>
        </a:p>
        <a:p>
          <a:pPr marL="57150" lvl="1" indent="-57150" algn="l" defTabSz="488950">
            <a:lnSpc>
              <a:spcPct val="90000"/>
            </a:lnSpc>
            <a:spcBef>
              <a:spcPct val="0"/>
            </a:spcBef>
            <a:spcAft>
              <a:spcPct val="15000"/>
            </a:spcAft>
            <a:buChar char="•"/>
          </a:pPr>
          <a:r>
            <a:rPr lang="en-US" sz="1100" kern="1200"/>
            <a:t>Supply chain incubation</a:t>
          </a:r>
        </a:p>
        <a:p>
          <a:pPr marL="57150" lvl="1" indent="-57150" algn="l" defTabSz="488950">
            <a:lnSpc>
              <a:spcPct val="90000"/>
            </a:lnSpc>
            <a:spcBef>
              <a:spcPct val="0"/>
            </a:spcBef>
            <a:spcAft>
              <a:spcPct val="15000"/>
            </a:spcAft>
            <a:buChar char="•"/>
          </a:pPr>
          <a:r>
            <a:rPr lang="en-US" sz="1100" kern="1200"/>
            <a:t>TRL push</a:t>
          </a:r>
        </a:p>
      </dsp:txBody>
      <dsp:txXfrm>
        <a:off x="1033423" y="2247899"/>
        <a:ext cx="1178645" cy="913703"/>
      </dsp:txXfrm>
    </dsp:sp>
    <dsp:sp modelId="{8B5C98C1-6241-4BCD-B5C1-F0ACA0DA15AA}">
      <dsp:nvSpPr>
        <dsp:cNvPr id="0" name=""/>
        <dsp:cNvSpPr/>
      </dsp:nvSpPr>
      <dsp:spPr>
        <a:xfrm>
          <a:off x="2053039" y="1322814"/>
          <a:ext cx="237752" cy="2377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546F9-957F-4F93-83BF-C0AADC7A1005}">
      <dsp:nvSpPr>
        <dsp:cNvPr id="0" name=""/>
        <dsp:cNvSpPr/>
      </dsp:nvSpPr>
      <dsp:spPr>
        <a:xfrm>
          <a:off x="2256123" y="1320411"/>
          <a:ext cx="1214055" cy="1655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80" tIns="0" rIns="0" bIns="0" numCol="1" spcCol="1270" anchor="t" anchorCtr="0">
          <a:noAutofit/>
        </a:bodyPr>
        <a:lstStyle/>
        <a:p>
          <a:pPr marL="0" lvl="0" indent="0" algn="l" defTabSz="622300">
            <a:lnSpc>
              <a:spcPct val="90000"/>
            </a:lnSpc>
            <a:spcBef>
              <a:spcPct val="0"/>
            </a:spcBef>
            <a:spcAft>
              <a:spcPct val="35000"/>
            </a:spcAft>
            <a:buNone/>
          </a:pPr>
          <a:r>
            <a:rPr lang="en-US" sz="1400" kern="1200"/>
            <a:t>Private-Public </a:t>
          </a:r>
          <a:r>
            <a:rPr lang="en-US" sz="1400" kern="1200">
              <a:latin typeface="Verdana" panose="020B0604030504040204" pitchFamily="34" charset="0"/>
              <a:ea typeface="Verdana" panose="020B0604030504040204" pitchFamily="34" charset="0"/>
            </a:rPr>
            <a:t>Consortium</a:t>
          </a:r>
          <a:r>
            <a:rPr lang="en-US" sz="1400" kern="1200"/>
            <a:t> Framework</a:t>
          </a:r>
        </a:p>
        <a:p>
          <a:pPr marL="57150" lvl="1" indent="-57150" algn="l" defTabSz="488950">
            <a:lnSpc>
              <a:spcPct val="90000"/>
            </a:lnSpc>
            <a:spcBef>
              <a:spcPct val="0"/>
            </a:spcBef>
            <a:spcAft>
              <a:spcPct val="15000"/>
            </a:spcAft>
            <a:buChar char="•"/>
          </a:pPr>
          <a:r>
            <a:rPr lang="en-US" sz="1100" kern="1200"/>
            <a:t>TRL pull</a:t>
          </a:r>
        </a:p>
        <a:p>
          <a:pPr marL="57150" lvl="1" indent="-57150" algn="l" defTabSz="488950">
            <a:lnSpc>
              <a:spcPct val="90000"/>
            </a:lnSpc>
            <a:spcBef>
              <a:spcPct val="0"/>
            </a:spcBef>
            <a:spcAft>
              <a:spcPct val="15000"/>
            </a:spcAft>
            <a:buChar char="•"/>
          </a:pPr>
          <a:endParaRPr lang="en-US" sz="1100" kern="1200"/>
        </a:p>
      </dsp:txBody>
      <dsp:txXfrm>
        <a:off x="2256123" y="1320411"/>
        <a:ext cx="1214055" cy="1655638"/>
      </dsp:txXfrm>
    </dsp:sp>
    <dsp:sp modelId="{A45D621D-B38C-4380-8E27-514493EC3F64}">
      <dsp:nvSpPr>
        <dsp:cNvPr id="0" name=""/>
        <dsp:cNvSpPr/>
      </dsp:nvSpPr>
      <dsp:spPr>
        <a:xfrm>
          <a:off x="3449203" y="799885"/>
          <a:ext cx="328806" cy="328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C998F-0312-4437-9E8E-EBBC15580C27}">
      <dsp:nvSpPr>
        <dsp:cNvPr id="0" name=""/>
        <dsp:cNvSpPr/>
      </dsp:nvSpPr>
      <dsp:spPr>
        <a:xfrm>
          <a:off x="3613607" y="964288"/>
          <a:ext cx="1214055" cy="219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28" tIns="0" rIns="0" bIns="0" numCol="1" spcCol="1270" anchor="t" anchorCtr="0">
          <a:noAutofit/>
        </a:bodyPr>
        <a:lstStyle/>
        <a:p>
          <a:pPr marL="0" lvl="0" indent="0" algn="l" defTabSz="622300">
            <a:lnSpc>
              <a:spcPct val="90000"/>
            </a:lnSpc>
            <a:spcBef>
              <a:spcPct val="0"/>
            </a:spcBef>
            <a:spcAft>
              <a:spcPct val="35000"/>
            </a:spcAft>
            <a:buNone/>
          </a:pPr>
          <a:r>
            <a:rPr lang="en-US" sz="1400" kern="1200"/>
            <a:t>FPP and </a:t>
          </a:r>
          <a:r>
            <a:rPr lang="en-US" sz="1400" kern="1200">
              <a:latin typeface="Verdana" panose="020B0604030504040204" pitchFamily="34" charset="0"/>
              <a:ea typeface="Verdana" panose="020B0604030504040204" pitchFamily="34" charset="0"/>
            </a:rPr>
            <a:t>FOAK</a:t>
          </a:r>
        </a:p>
      </dsp:txBody>
      <dsp:txXfrm>
        <a:off x="3613607" y="964288"/>
        <a:ext cx="1214055" cy="21973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ience.osti.gov/-/media/fes/fesac/pdf/2023/FES-Vis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Milestone program is a public-private partnership.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3856A-75D2-42A6-90A7-46D3019DB1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30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0FB9E7B7-C528-4905-8788-79DD066D2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8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3856A-75D2-42A6-90A7-46D3019DB1E5}" type="slidenum">
              <a:rPr lang="en-US" smtClean="0"/>
              <a:t>5</a:t>
            </a:fld>
            <a:endParaRPr lang="en-US"/>
          </a:p>
        </p:txBody>
      </p:sp>
    </p:spTree>
    <p:extLst>
      <p:ext uri="{BB962C8B-B14F-4D97-AF65-F5344CB8AC3E}">
        <p14:creationId xmlns:p14="http://schemas.microsoft.com/office/powerpoint/2010/main" val="27854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a:t>
            </a:r>
          </a:p>
        </p:txBody>
      </p:sp>
      <p:sp>
        <p:nvSpPr>
          <p:cNvPr id="4" name="Slide Number Placeholder 3"/>
          <p:cNvSpPr>
            <a:spLocks noGrp="1"/>
          </p:cNvSpPr>
          <p:nvPr>
            <p:ph type="sldNum" sz="quarter" idx="5"/>
          </p:nvPr>
        </p:nvSpPr>
        <p:spPr/>
        <p:txBody>
          <a:bodyPr/>
          <a:lstStyle/>
          <a:p>
            <a:fld id="{F793856A-75D2-42A6-90A7-46D3019DB1E5}" type="slidenum">
              <a:rPr lang="en-US" smtClean="0"/>
              <a:t>6</a:t>
            </a:fld>
            <a:endParaRPr lang="en-US"/>
          </a:p>
        </p:txBody>
      </p:sp>
    </p:spTree>
    <p:extLst>
      <p:ext uri="{BB962C8B-B14F-4D97-AF65-F5344CB8AC3E}">
        <p14:creationId xmlns:p14="http://schemas.microsoft.com/office/powerpoint/2010/main" val="182330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hlinkClick r:id="rId3"/>
              </a:rPr>
              <a:t>https://science.osti.gov/-/media/fes/fesac/pdf/2023/FES-Vision.pdf</a:t>
            </a:r>
            <a:r>
              <a:rPr lang="en-US" sz="1200" b="1" i="1" dirty="0"/>
              <a:t> </a:t>
            </a:r>
          </a:p>
          <a:p>
            <a:endParaRPr lang="en-US" dirty="0"/>
          </a:p>
        </p:txBody>
      </p:sp>
      <p:sp>
        <p:nvSpPr>
          <p:cNvPr id="4" name="Slide Number Placeholder 3"/>
          <p:cNvSpPr>
            <a:spLocks noGrp="1"/>
          </p:cNvSpPr>
          <p:nvPr>
            <p:ph type="sldNum" sz="quarter" idx="5"/>
          </p:nvPr>
        </p:nvSpPr>
        <p:spPr/>
        <p:txBody>
          <a:bodyPr/>
          <a:lstStyle/>
          <a:p>
            <a:fld id="{F793856A-75D2-42A6-90A7-46D3019DB1E5}" type="slidenum">
              <a:rPr lang="en-US" smtClean="0"/>
              <a:t>8</a:t>
            </a:fld>
            <a:endParaRPr lang="en-US"/>
          </a:p>
        </p:txBody>
      </p:sp>
    </p:spTree>
    <p:extLst>
      <p:ext uri="{BB962C8B-B14F-4D97-AF65-F5344CB8AC3E}">
        <p14:creationId xmlns:p14="http://schemas.microsoft.com/office/powerpoint/2010/main" val="30261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2FAFB-2EBD-4B0E-9987-75A973CDC0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8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9E7B7-C528-4905-8788-79DD066D2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20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9E7B7-C528-4905-8788-79DD066D2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809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12/20/2023</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Energy.gov/science</a:t>
            </a:r>
          </a:p>
        </p:txBody>
      </p:sp>
    </p:spTree>
    <p:extLst>
      <p:ext uri="{BB962C8B-B14F-4D97-AF65-F5344CB8AC3E}">
        <p14:creationId xmlns:p14="http://schemas.microsoft.com/office/powerpoint/2010/main" val="396370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11521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05F05D6-87BC-4641-9E7B-7E87232D684E}"/>
              </a:ext>
            </a:extLst>
          </p:cNvPr>
          <p:cNvSpPr/>
          <p:nvPr/>
        </p:nvSpPr>
        <p:spPr>
          <a:xfrm>
            <a:off x="0" y="174171"/>
            <a:ext cx="5552896" cy="6683828"/>
          </a:xfrm>
          <a:custGeom>
            <a:avLst/>
            <a:gdLst>
              <a:gd name="connsiteX0" fmla="*/ 1145996 w 5552896"/>
              <a:gd name="connsiteY0" fmla="*/ 0 h 6683828"/>
              <a:gd name="connsiteX1" fmla="*/ 5552896 w 5552896"/>
              <a:gd name="connsiteY1" fmla="*/ 4406900 h 6683828"/>
              <a:gd name="connsiteX2" fmla="*/ 5021007 w 5552896"/>
              <a:gd name="connsiteY2" fmla="*/ 6507491 h 6683828"/>
              <a:gd name="connsiteX3" fmla="*/ 4919615 w 5552896"/>
              <a:gd name="connsiteY3" fmla="*/ 6683828 h 6683828"/>
              <a:gd name="connsiteX4" fmla="*/ 0 w 5552896"/>
              <a:gd name="connsiteY4" fmla="*/ 6683828 h 6683828"/>
              <a:gd name="connsiteX5" fmla="*/ 0 w 5552896"/>
              <a:gd name="connsiteY5" fmla="*/ 151418 h 6683828"/>
              <a:gd name="connsiteX6" fmla="*/ 44643 w 5552896"/>
              <a:gd name="connsiteY6" fmla="*/ 138741 h 6683828"/>
              <a:gd name="connsiteX7" fmla="*/ 1145996 w 5552896"/>
              <a:gd name="connsiteY7" fmla="*/ 0 h 668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2896" h="6683828">
                <a:moveTo>
                  <a:pt x="1145996" y="0"/>
                </a:moveTo>
                <a:cubicBezTo>
                  <a:pt x="3579860" y="0"/>
                  <a:pt x="5552896" y="1973036"/>
                  <a:pt x="5552896" y="4406900"/>
                </a:cubicBezTo>
                <a:cubicBezTo>
                  <a:pt x="5552896" y="5167483"/>
                  <a:pt x="5360217" y="5883063"/>
                  <a:pt x="5021007" y="6507491"/>
                </a:cubicBezTo>
                <a:lnTo>
                  <a:pt x="4919615" y="6683828"/>
                </a:lnTo>
                <a:lnTo>
                  <a:pt x="0" y="6683828"/>
                </a:lnTo>
                <a:lnTo>
                  <a:pt x="0" y="151418"/>
                </a:lnTo>
                <a:lnTo>
                  <a:pt x="44643" y="138741"/>
                </a:lnTo>
                <a:cubicBezTo>
                  <a:pt x="396664" y="48170"/>
                  <a:pt x="765705" y="0"/>
                  <a:pt x="1145996" y="0"/>
                </a:cubicBezTo>
                <a:close/>
              </a:path>
            </a:pathLst>
          </a:custGeom>
          <a:blipFill dpi="0" rotWithShape="1">
            <a:blip r:embed="rId2" cstate="screen">
              <a:alphaModFix amt="14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3CA5F9C-B2FB-4910-BF97-3FC139F747A0}"/>
              </a:ext>
            </a:extLst>
          </p:cNvPr>
          <p:cNvSpPr>
            <a:spLocks noGrp="1"/>
          </p:cNvSpPr>
          <p:nvPr>
            <p:ph type="ctrTitle" hasCustomPrompt="1"/>
          </p:nvPr>
        </p:nvSpPr>
        <p:spPr>
          <a:xfrm>
            <a:off x="838200" y="1122363"/>
            <a:ext cx="10515600" cy="2387600"/>
          </a:xfrm>
        </p:spPr>
        <p:txBody>
          <a:bodyPr anchor="b">
            <a:normAutofit/>
          </a:bodyPr>
          <a:lstStyle>
            <a:lvl1pPr algn="r">
              <a:defRPr sz="5400">
                <a:solidFill>
                  <a:schemeClr val="bg1"/>
                </a:solidFill>
                <a:latin typeface="Segoe UI Black" panose="020B0A02040204020203" pitchFamily="34" charset="0"/>
                <a:ea typeface="Segoe UI Black" panose="020B0A02040204020203" pitchFamily="34" charset="0"/>
              </a:defRPr>
            </a:lvl1pPr>
          </a:lstStyle>
          <a:p>
            <a:r>
              <a:rPr lang="en-US"/>
              <a:t>CLICK TO EDIT COVER TITLE</a:t>
            </a:r>
          </a:p>
        </p:txBody>
      </p:sp>
      <p:sp>
        <p:nvSpPr>
          <p:cNvPr id="3" name="Subtitle 2">
            <a:extLst>
              <a:ext uri="{FF2B5EF4-FFF2-40B4-BE49-F238E27FC236}">
                <a16:creationId xmlns:a16="http://schemas.microsoft.com/office/drawing/2014/main" id="{EDF02D35-3374-40B9-8710-1C65494473D1}"/>
              </a:ext>
            </a:extLst>
          </p:cNvPr>
          <p:cNvSpPr>
            <a:spLocks noGrp="1"/>
          </p:cNvSpPr>
          <p:nvPr>
            <p:ph type="subTitle" idx="1"/>
          </p:nvPr>
        </p:nvSpPr>
        <p:spPr>
          <a:xfrm>
            <a:off x="838200" y="3602038"/>
            <a:ext cx="10515600" cy="1655762"/>
          </a:xfrm>
        </p:spPr>
        <p:txBody>
          <a:bodyPr/>
          <a:lstStyle>
            <a:lvl1pPr marL="0" indent="0" algn="r">
              <a:buNone/>
              <a:defRPr sz="24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03B12-C55B-4B82-8BA9-95AE94E3A80A}"/>
              </a:ext>
            </a:extLst>
          </p:cNvPr>
          <p:cNvSpPr>
            <a:spLocks noGrp="1"/>
          </p:cNvSpPr>
          <p:nvPr>
            <p:ph type="dt" sz="half" idx="10"/>
          </p:nvPr>
        </p:nvSpPr>
        <p:spPr>
          <a:xfrm>
            <a:off x="838200" y="6356350"/>
            <a:ext cx="2743200" cy="365125"/>
          </a:xfrm>
          <a:prstGeom prst="rect">
            <a:avLst/>
          </a:prstGeom>
        </p:spPr>
        <p:txBody>
          <a:bodyPr/>
          <a:lstStyle/>
          <a:p>
            <a:fld id="{F50FB8F4-93A4-403A-9708-D7F20BB46076}" type="datetimeFigureOut">
              <a:rPr lang="en-US" smtClean="0"/>
              <a:t>12/20/2023</a:t>
            </a:fld>
            <a:endParaRPr lang="en-US"/>
          </a:p>
        </p:txBody>
      </p:sp>
      <p:sp>
        <p:nvSpPr>
          <p:cNvPr id="5" name="Footer Placeholder 4">
            <a:extLst>
              <a:ext uri="{FF2B5EF4-FFF2-40B4-BE49-F238E27FC236}">
                <a16:creationId xmlns:a16="http://schemas.microsoft.com/office/drawing/2014/main" id="{E31ECE7A-E88F-4A89-98E2-757941D04A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583A18-438C-40E9-BAE5-F582279D1221}"/>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16" name="Picture 15">
            <a:extLst>
              <a:ext uri="{FF2B5EF4-FFF2-40B4-BE49-F238E27FC236}">
                <a16:creationId xmlns:a16="http://schemas.microsoft.com/office/drawing/2014/main" id="{0A0D0AEC-56AC-4BD1-BD5A-FB5580403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381" y="5205045"/>
            <a:ext cx="3581400" cy="1652954"/>
          </a:xfrm>
          <a:prstGeom prst="rect">
            <a:avLst/>
          </a:prstGeom>
        </p:spPr>
      </p:pic>
    </p:spTree>
    <p:extLst>
      <p:ext uri="{BB962C8B-B14F-4D97-AF65-F5344CB8AC3E}">
        <p14:creationId xmlns:p14="http://schemas.microsoft.com/office/powerpoint/2010/main" val="307772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Segoe UI Black" panose="020B0A02040204020203" pitchFamily="34" charset="0"/>
                <a:ea typeface="Segoe UI Black" panose="020B0A02040204020203" pitchFamily="34" charset="0"/>
              </a:defRPr>
            </a:lvl1pPr>
          </a:lstStyle>
          <a:p>
            <a:r>
              <a:rPr lang="en-US"/>
              <a:t>CLICK TO EDIT TITLE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0820400" cy="4681083"/>
          </a:xfrm>
          <a:noFill/>
          <a:effectLst/>
        </p:spPr>
        <p:txBody>
          <a:bodyPr/>
          <a:lstStyle>
            <a:lvl1pPr>
              <a:defRPr>
                <a:latin typeface="AvenirNext LT Pro Regular" panose="020B0504020202020204" pitchFamily="34" charset="0"/>
              </a:defRPr>
            </a:lvl1pPr>
            <a:lvl2pPr>
              <a:defRPr>
                <a:latin typeface="AvenirNext LT Pro Regular" panose="020B0504020202020204" pitchFamily="34" charset="0"/>
              </a:defRPr>
            </a:lvl2pPr>
            <a:lvl3pPr>
              <a:defRPr>
                <a:latin typeface="AvenirNext LT Pro Regular" panose="020B0504020202020204" pitchFamily="34" charset="0"/>
              </a:defRPr>
            </a:lvl3pPr>
            <a:lvl4pPr>
              <a:defRPr>
                <a:latin typeface="AvenirNext LT Pro Regular" panose="020B0504020202020204" pitchFamily="34" charset="0"/>
              </a:defRPr>
            </a:lvl4pPr>
            <a:lvl5pPr>
              <a:defRPr>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F50FB8F4-93A4-403A-9708-D7F20BB46076}" type="datetimeFigureOut">
              <a:rPr lang="en-US" smtClean="0"/>
              <a:pPr/>
              <a:t>12/20/2023</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lvl1pPr>
              <a:defRPr>
                <a:solidFill>
                  <a:schemeClr val="bg1"/>
                </a:solidFill>
              </a:defRPr>
            </a:lvl1pPr>
          </a:lstStyle>
          <a:p>
            <a:fld id="{2F3902C9-C47C-4EF4-BA50-DAB7C4D8D7B4}"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7058" y="6419716"/>
            <a:ext cx="1990546" cy="365760"/>
          </a:xfrm>
          <a:prstGeom prst="rect">
            <a:avLst/>
          </a:prstGeom>
        </p:spPr>
      </p:pic>
    </p:spTree>
    <p:extLst>
      <p:ext uri="{BB962C8B-B14F-4D97-AF65-F5344CB8AC3E}">
        <p14:creationId xmlns:p14="http://schemas.microsoft.com/office/powerpoint/2010/main" val="151446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758E1C-8655-4BE6-AB44-E9A3C56307B7}"/>
              </a:ext>
            </a:extLst>
          </p:cNvPr>
          <p:cNvSpPr/>
          <p:nvPr/>
        </p:nvSpPr>
        <p:spPr>
          <a:xfrm>
            <a:off x="1" y="1"/>
            <a:ext cx="12192000" cy="6371770"/>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Segoe UI Black" panose="020B0A02040204020203" pitchFamily="34" charset="0"/>
                <a:ea typeface="Segoe UI Black" panose="020B0A02040204020203" pitchFamily="34" charset="0"/>
              </a:defRPr>
            </a:lvl1pPr>
          </a:lstStyle>
          <a:p>
            <a:r>
              <a:rPr lang="en-US"/>
              <a:t>CLICK TO EDIT TITLE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0820400" cy="4681083"/>
          </a:xfrm>
          <a:noFill/>
          <a:effectLst/>
        </p:spPr>
        <p:txBody>
          <a:bodyPr/>
          <a:lstStyle>
            <a:lvl1pPr>
              <a:defRPr>
                <a:latin typeface="AvenirNext LT Pro Regular" panose="020B0504020202020204" pitchFamily="34" charset="0"/>
              </a:defRPr>
            </a:lvl1pPr>
            <a:lvl2pPr>
              <a:defRPr>
                <a:latin typeface="AvenirNext LT Pro Regular" panose="020B0504020202020204" pitchFamily="34" charset="0"/>
              </a:defRPr>
            </a:lvl2pPr>
            <a:lvl3pPr>
              <a:defRPr>
                <a:latin typeface="AvenirNext LT Pro Regular" panose="020B0504020202020204" pitchFamily="34" charset="0"/>
              </a:defRPr>
            </a:lvl3pPr>
            <a:lvl4pPr>
              <a:defRPr>
                <a:latin typeface="AvenirNext LT Pro Regular" panose="020B0504020202020204" pitchFamily="34" charset="0"/>
              </a:defRPr>
            </a:lvl4pPr>
            <a:lvl5pPr>
              <a:defRPr>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F50FB8F4-93A4-403A-9708-D7F20BB46076}" type="datetimeFigureOut">
              <a:rPr lang="en-US" smtClean="0"/>
              <a:pPr/>
              <a:t>12/20/2023</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lvl1pPr>
              <a:defRPr>
                <a:solidFill>
                  <a:schemeClr val="bg1"/>
                </a:solidFill>
              </a:defRPr>
            </a:lvl1pPr>
          </a:lstStyle>
          <a:p>
            <a:fld id="{2F3902C9-C47C-4EF4-BA50-DAB7C4D8D7B4}"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7058" y="6419716"/>
            <a:ext cx="1990546" cy="365760"/>
          </a:xfrm>
          <a:prstGeom prst="rect">
            <a:avLst/>
          </a:prstGeom>
        </p:spPr>
      </p:pic>
    </p:spTree>
    <p:extLst>
      <p:ext uri="{BB962C8B-B14F-4D97-AF65-F5344CB8AC3E}">
        <p14:creationId xmlns:p14="http://schemas.microsoft.com/office/powerpoint/2010/main" val="76620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4AE35-0473-4BB6-BF52-059C1F420114}"/>
              </a:ext>
            </a:extLst>
          </p:cNvPr>
          <p:cNvSpPr>
            <a:spLocks noGrp="1"/>
          </p:cNvSpPr>
          <p:nvPr>
            <p:ph type="dt" sz="half" idx="10"/>
          </p:nvPr>
        </p:nvSpPr>
        <p:spPr>
          <a:xfrm>
            <a:off x="838200" y="6356350"/>
            <a:ext cx="2743200" cy="365125"/>
          </a:xfrm>
          <a:prstGeom prst="rect">
            <a:avLst/>
          </a:prstGeom>
        </p:spPr>
        <p:txBody>
          <a:bodyPr/>
          <a:lstStyle/>
          <a:p>
            <a:fld id="{F50FB8F4-93A4-403A-9708-D7F20BB46076}" type="datetimeFigureOut">
              <a:rPr lang="en-US" smtClean="0"/>
              <a:t>12/20/2023</a:t>
            </a:fld>
            <a:endParaRPr lang="en-US"/>
          </a:p>
        </p:txBody>
      </p:sp>
      <p:sp>
        <p:nvSpPr>
          <p:cNvPr id="3" name="Footer Placeholder 2">
            <a:extLst>
              <a:ext uri="{FF2B5EF4-FFF2-40B4-BE49-F238E27FC236}">
                <a16:creationId xmlns:a16="http://schemas.microsoft.com/office/drawing/2014/main" id="{6DD74EF1-3D9D-4336-81A0-5D6255E531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4B6087-4148-4F26-932B-04BBE3CFDD00}"/>
              </a:ext>
            </a:extLst>
          </p:cNvPr>
          <p:cNvSpPr>
            <a:spLocks noGrp="1"/>
          </p:cNvSpPr>
          <p:nvPr>
            <p:ph type="sldNum" sz="quarter" idx="12"/>
          </p:nvPr>
        </p:nvSpPr>
        <p:spPr/>
        <p:txBody>
          <a:bodyPr/>
          <a:lstStyle/>
          <a:p>
            <a:fld id="{2F3902C9-C47C-4EF4-BA50-DAB7C4D8D7B4}" type="slidenum">
              <a:rPr lang="en-US" smtClean="0"/>
              <a:t>‹#›</a:t>
            </a:fld>
            <a:endParaRPr lang="en-US"/>
          </a:p>
        </p:txBody>
      </p:sp>
    </p:spTree>
    <p:extLst>
      <p:ext uri="{BB962C8B-B14F-4D97-AF65-F5344CB8AC3E}">
        <p14:creationId xmlns:p14="http://schemas.microsoft.com/office/powerpoint/2010/main" val="273056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Blank Slid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a:xfrm>
            <a:off x="11436808" y="6308056"/>
            <a:ext cx="576296" cy="365125"/>
          </a:xfrm>
          <a:prstGeom prst="rect">
            <a:avLst/>
          </a:prstGeom>
        </p:spPr>
        <p:txBody>
          <a:bodyPr/>
          <a:lstStyle>
            <a:lvl1pPr>
              <a:defRPr sz="1000">
                <a:solidFill>
                  <a:schemeClr val="accent1"/>
                </a:solidFill>
              </a:defRPr>
            </a:lvl1pPr>
          </a:lstStyle>
          <a:p>
            <a:fld id="{26CA2777-A89F-4130-B308-73BB65955918}" type="slidenum">
              <a:rPr lang="en-US" smtClean="0"/>
              <a:t>‹#›</a:t>
            </a:fld>
            <a:endParaRPr lang="en-US"/>
          </a:p>
        </p:txBody>
      </p:sp>
    </p:spTree>
    <p:extLst>
      <p:ext uri="{BB962C8B-B14F-4D97-AF65-F5344CB8AC3E}">
        <p14:creationId xmlns:p14="http://schemas.microsoft.com/office/powerpoint/2010/main" val="3048066895"/>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41436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102440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101421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ullet Tex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328442"/>
            <a:ext cx="10972800" cy="10145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5366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1640795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35597337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w"/>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11" name="TextBox 10"/>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4251071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05F05D6-87BC-4641-9E7B-7E87232D684E}"/>
              </a:ext>
            </a:extLst>
          </p:cNvPr>
          <p:cNvSpPr/>
          <p:nvPr/>
        </p:nvSpPr>
        <p:spPr>
          <a:xfrm>
            <a:off x="0" y="174171"/>
            <a:ext cx="5552896" cy="6683828"/>
          </a:xfrm>
          <a:custGeom>
            <a:avLst/>
            <a:gdLst>
              <a:gd name="connsiteX0" fmla="*/ 1145996 w 5552896"/>
              <a:gd name="connsiteY0" fmla="*/ 0 h 6683828"/>
              <a:gd name="connsiteX1" fmla="*/ 5552896 w 5552896"/>
              <a:gd name="connsiteY1" fmla="*/ 4406900 h 6683828"/>
              <a:gd name="connsiteX2" fmla="*/ 5021007 w 5552896"/>
              <a:gd name="connsiteY2" fmla="*/ 6507491 h 6683828"/>
              <a:gd name="connsiteX3" fmla="*/ 4919615 w 5552896"/>
              <a:gd name="connsiteY3" fmla="*/ 6683828 h 6683828"/>
              <a:gd name="connsiteX4" fmla="*/ 0 w 5552896"/>
              <a:gd name="connsiteY4" fmla="*/ 6683828 h 6683828"/>
              <a:gd name="connsiteX5" fmla="*/ 0 w 5552896"/>
              <a:gd name="connsiteY5" fmla="*/ 151418 h 6683828"/>
              <a:gd name="connsiteX6" fmla="*/ 44643 w 5552896"/>
              <a:gd name="connsiteY6" fmla="*/ 138741 h 6683828"/>
              <a:gd name="connsiteX7" fmla="*/ 1145996 w 5552896"/>
              <a:gd name="connsiteY7" fmla="*/ 0 h 668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2896" h="6683828">
                <a:moveTo>
                  <a:pt x="1145996" y="0"/>
                </a:moveTo>
                <a:cubicBezTo>
                  <a:pt x="3579860" y="0"/>
                  <a:pt x="5552896" y="1973036"/>
                  <a:pt x="5552896" y="4406900"/>
                </a:cubicBezTo>
                <a:cubicBezTo>
                  <a:pt x="5552896" y="5167483"/>
                  <a:pt x="5360217" y="5883063"/>
                  <a:pt x="5021007" y="6507491"/>
                </a:cubicBezTo>
                <a:lnTo>
                  <a:pt x="4919615" y="6683828"/>
                </a:lnTo>
                <a:lnTo>
                  <a:pt x="0" y="6683828"/>
                </a:lnTo>
                <a:lnTo>
                  <a:pt x="0" y="151418"/>
                </a:lnTo>
                <a:lnTo>
                  <a:pt x="44643" y="138741"/>
                </a:lnTo>
                <a:cubicBezTo>
                  <a:pt x="396664" y="48170"/>
                  <a:pt x="765705" y="0"/>
                  <a:pt x="1145996" y="0"/>
                </a:cubicBezTo>
                <a:close/>
              </a:path>
            </a:pathLst>
          </a:custGeom>
          <a:blipFill dpi="0" rotWithShape="1">
            <a:blip r:embed="rId2">
              <a:alphaModFix amt="14000"/>
              <a:duotone>
                <a:schemeClr val="bg2">
                  <a:shade val="45000"/>
                  <a:satMod val="135000"/>
                </a:schemeClr>
                <a:prstClr val="white"/>
              </a:duotone>
              <a:extLst>
                <a:ext uri="{28A0092B-C50C-407E-A947-70E740481C1C}">
                  <a14:useLocalDpi xmlns:a14="http://schemas.microsoft.com/office/drawing/2010/main" val="0"/>
                </a:ext>
              </a:extLst>
            </a:blip>
            <a:srcRect/>
            <a:stretch>
              <a:fillRect l="-59000" b="-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3CA5F9C-B2FB-4910-BF97-3FC139F747A0}"/>
              </a:ext>
            </a:extLst>
          </p:cNvPr>
          <p:cNvSpPr>
            <a:spLocks noGrp="1"/>
          </p:cNvSpPr>
          <p:nvPr>
            <p:ph type="ctrTitle" hasCustomPrompt="1"/>
          </p:nvPr>
        </p:nvSpPr>
        <p:spPr>
          <a:xfrm>
            <a:off x="838200" y="1122363"/>
            <a:ext cx="10515600" cy="2387600"/>
          </a:xfrm>
        </p:spPr>
        <p:txBody>
          <a:bodyPr anchor="b">
            <a:normAutofit/>
          </a:bodyPr>
          <a:lstStyle>
            <a:lvl1pPr algn="r">
              <a:defRPr sz="5400">
                <a:solidFill>
                  <a:schemeClr val="bg1"/>
                </a:solidFill>
                <a:latin typeface="Segoe UI Black" panose="020B0A02040204020203" pitchFamily="34" charset="0"/>
                <a:ea typeface="Segoe UI Black" panose="020B0A02040204020203" pitchFamily="34" charset="0"/>
              </a:defRPr>
            </a:lvl1pPr>
          </a:lstStyle>
          <a:p>
            <a:r>
              <a:rPr lang="en-US"/>
              <a:t>CLICK TO EDIT COVER TITLE</a:t>
            </a:r>
          </a:p>
        </p:txBody>
      </p:sp>
      <p:sp>
        <p:nvSpPr>
          <p:cNvPr id="3" name="Subtitle 2">
            <a:extLst>
              <a:ext uri="{FF2B5EF4-FFF2-40B4-BE49-F238E27FC236}">
                <a16:creationId xmlns:a16="http://schemas.microsoft.com/office/drawing/2014/main" id="{EDF02D35-3374-40B9-8710-1C65494473D1}"/>
              </a:ext>
            </a:extLst>
          </p:cNvPr>
          <p:cNvSpPr>
            <a:spLocks noGrp="1"/>
          </p:cNvSpPr>
          <p:nvPr>
            <p:ph type="subTitle" idx="1"/>
          </p:nvPr>
        </p:nvSpPr>
        <p:spPr>
          <a:xfrm>
            <a:off x="838200" y="3602038"/>
            <a:ext cx="10515600" cy="1655762"/>
          </a:xfrm>
        </p:spPr>
        <p:txBody>
          <a:bodyPr/>
          <a:lstStyle>
            <a:lvl1pPr marL="0" indent="0" algn="r">
              <a:buNone/>
              <a:defRPr sz="24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03B12-C55B-4B82-8BA9-95AE94E3A80A}"/>
              </a:ext>
            </a:extLst>
          </p:cNvPr>
          <p:cNvSpPr>
            <a:spLocks noGrp="1"/>
          </p:cNvSpPr>
          <p:nvPr>
            <p:ph type="dt" sz="half" idx="10"/>
          </p:nvPr>
        </p:nvSpPr>
        <p:spPr>
          <a:xfrm>
            <a:off x="838200" y="6356350"/>
            <a:ext cx="2743200" cy="365125"/>
          </a:xfrm>
          <a:prstGeom prst="rect">
            <a:avLst/>
          </a:prstGeom>
        </p:spPr>
        <p:txBody>
          <a:bodyPr/>
          <a:lstStyle/>
          <a:p>
            <a:fld id="{381D2A4D-86D7-4612-AC4F-92D4E636B73D}" type="datetime1">
              <a:rPr lang="en-US" smtClean="0"/>
              <a:t>12/20/2023</a:t>
            </a:fld>
            <a:endParaRPr lang="en-US"/>
          </a:p>
        </p:txBody>
      </p:sp>
      <p:sp>
        <p:nvSpPr>
          <p:cNvPr id="5" name="Footer Placeholder 4">
            <a:extLst>
              <a:ext uri="{FF2B5EF4-FFF2-40B4-BE49-F238E27FC236}">
                <a16:creationId xmlns:a16="http://schemas.microsoft.com/office/drawing/2014/main" id="{E31ECE7A-E88F-4A89-98E2-757941D04A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583A18-438C-40E9-BAE5-F582279D1221}"/>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16" name="Picture 15">
            <a:extLst>
              <a:ext uri="{FF2B5EF4-FFF2-40B4-BE49-F238E27FC236}">
                <a16:creationId xmlns:a16="http://schemas.microsoft.com/office/drawing/2014/main" id="{0A0D0AEC-56AC-4BD1-BD5A-FB5580403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381" y="5205045"/>
            <a:ext cx="3581400" cy="1652954"/>
          </a:xfrm>
          <a:prstGeom prst="rect">
            <a:avLst/>
          </a:prstGeom>
        </p:spPr>
      </p:pic>
    </p:spTree>
    <p:extLst>
      <p:ext uri="{BB962C8B-B14F-4D97-AF65-F5344CB8AC3E}">
        <p14:creationId xmlns:p14="http://schemas.microsoft.com/office/powerpoint/2010/main" val="21167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758E1C-8655-4BE6-AB44-E9A3C56307B7}"/>
              </a:ext>
            </a:extLst>
          </p:cNvPr>
          <p:cNvSpPr/>
          <p:nvPr/>
        </p:nvSpPr>
        <p:spPr>
          <a:xfrm>
            <a:off x="0" y="-107496"/>
            <a:ext cx="12192000" cy="6371770"/>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mn-lt"/>
                <a:ea typeface="Segoe UI Black" panose="020B0A02040204020203" pitchFamily="34" charset="0"/>
              </a:defRPr>
            </a:lvl1pPr>
          </a:lstStyle>
          <a:p>
            <a:r>
              <a:rPr lang="en-US"/>
              <a:t>Click to edit title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0820400" cy="4681083"/>
          </a:xfrm>
          <a:noFill/>
          <a:effectLst/>
        </p:spPr>
        <p:txBody>
          <a:bodyPr>
            <a:normAutofit/>
          </a:bodyPr>
          <a:lstStyle>
            <a:lvl1pPr>
              <a:defRPr sz="2800">
                <a:latin typeface="AvenirNext LT Pro Regular" panose="020B0504020202020204" pitchFamily="34" charset="0"/>
              </a:defRPr>
            </a:lvl1pPr>
            <a:lvl2pPr>
              <a:defRPr sz="2800">
                <a:latin typeface="AvenirNext LT Pro Regular" panose="020B0504020202020204" pitchFamily="34" charset="0"/>
              </a:defRPr>
            </a:lvl2pPr>
            <a:lvl3pPr>
              <a:defRPr sz="2800">
                <a:latin typeface="AvenirNext LT Pro Regular" panose="020B0504020202020204" pitchFamily="34" charset="0"/>
              </a:defRPr>
            </a:lvl3pPr>
            <a:lvl4pPr>
              <a:defRPr sz="2800">
                <a:latin typeface="AvenirNext LT Pro Regular" panose="020B0504020202020204" pitchFamily="34" charset="0"/>
              </a:defRPr>
            </a:lvl4pPr>
            <a:lvl5pPr>
              <a:defRPr sz="2800">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669C5C-F2BA-44FB-9855-B31FB00ACD6B}" type="datetime1">
              <a:rPr lang="en-US" smtClean="0"/>
              <a:t>12/20/2023</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lvl1pPr>
              <a:defRPr>
                <a:solidFill>
                  <a:schemeClr val="bg1"/>
                </a:solidFill>
              </a:defRPr>
            </a:lvl1pPr>
          </a:lstStyle>
          <a:p>
            <a:fld id="{2F3902C9-C47C-4EF4-BA50-DAB7C4D8D7B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058" y="6419716"/>
            <a:ext cx="1990546" cy="365760"/>
          </a:xfrm>
          <a:prstGeom prst="rect">
            <a:avLst/>
          </a:prstGeom>
        </p:spPr>
      </p:pic>
    </p:spTree>
    <p:extLst>
      <p:ext uri="{BB962C8B-B14F-4D97-AF65-F5344CB8AC3E}">
        <p14:creationId xmlns:p14="http://schemas.microsoft.com/office/powerpoint/2010/main" val="1932722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4AE35-0473-4BB6-BF52-059C1F420114}"/>
              </a:ext>
            </a:extLst>
          </p:cNvPr>
          <p:cNvSpPr>
            <a:spLocks noGrp="1"/>
          </p:cNvSpPr>
          <p:nvPr>
            <p:ph type="dt" sz="half" idx="10"/>
          </p:nvPr>
        </p:nvSpPr>
        <p:spPr>
          <a:xfrm>
            <a:off x="838200" y="6356350"/>
            <a:ext cx="2743200" cy="365125"/>
          </a:xfrm>
          <a:prstGeom prst="rect">
            <a:avLst/>
          </a:prstGeom>
        </p:spPr>
        <p:txBody>
          <a:bodyPr/>
          <a:lstStyle/>
          <a:p>
            <a:fld id="{EAD28777-8A63-4957-9BBE-3B0A7ECFE213}" type="datetime1">
              <a:rPr lang="en-US" smtClean="0"/>
              <a:t>12/20/2023</a:t>
            </a:fld>
            <a:endParaRPr lang="en-US"/>
          </a:p>
        </p:txBody>
      </p:sp>
      <p:sp>
        <p:nvSpPr>
          <p:cNvPr id="3" name="Footer Placeholder 2">
            <a:extLst>
              <a:ext uri="{FF2B5EF4-FFF2-40B4-BE49-F238E27FC236}">
                <a16:creationId xmlns:a16="http://schemas.microsoft.com/office/drawing/2014/main" id="{6DD74EF1-3D9D-4336-81A0-5D6255E531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4B6087-4148-4F26-932B-04BBE3CFDD00}"/>
              </a:ext>
            </a:extLst>
          </p:cNvPr>
          <p:cNvSpPr>
            <a:spLocks noGrp="1"/>
          </p:cNvSpPr>
          <p:nvPr>
            <p:ph type="sldNum" sz="quarter" idx="12"/>
          </p:nvPr>
        </p:nvSpPr>
        <p:spPr/>
        <p:txBody>
          <a:bodyPr/>
          <a:lstStyle/>
          <a:p>
            <a:fld id="{2F3902C9-C47C-4EF4-BA50-DAB7C4D8D7B4}" type="slidenum">
              <a:rPr lang="en-US" smtClean="0"/>
              <a:t>‹#›</a:t>
            </a:fld>
            <a:endParaRPr lang="en-US"/>
          </a:p>
        </p:txBody>
      </p:sp>
    </p:spTree>
    <p:extLst>
      <p:ext uri="{BB962C8B-B14F-4D97-AF65-F5344CB8AC3E}">
        <p14:creationId xmlns:p14="http://schemas.microsoft.com/office/powerpoint/2010/main" val="487585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612570" y="6403005"/>
            <a:ext cx="968829" cy="365125"/>
          </a:xfrm>
          <a:prstGeom prst="rect">
            <a:avLst/>
          </a:prstGeom>
        </p:spPr>
        <p:txBody>
          <a:bodyPr/>
          <a:lstStyle/>
          <a:p>
            <a:fld id="{6ED68CC9-BB3D-4928-8ACD-0F59AC882A56}" type="datetime1">
              <a:rPr lang="en-US" smtClean="0"/>
              <a:t>12/20/2023</a:t>
            </a:fld>
            <a:endParaRPr lang="en-US"/>
          </a:p>
        </p:txBody>
      </p:sp>
      <p:sp>
        <p:nvSpPr>
          <p:cNvPr id="4" name="Footer Placeholder 3"/>
          <p:cNvSpPr>
            <a:spLocks noGrp="1"/>
          </p:cNvSpPr>
          <p:nvPr>
            <p:ph type="ftr" sz="quarter" idx="11"/>
          </p:nvPr>
        </p:nvSpPr>
        <p:spPr>
          <a:xfrm>
            <a:off x="4038600" y="6403005"/>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35B6AD7-18B8-4C9C-AA70-ABD830A869AC}" type="slidenum">
              <a:rPr lang="en-US" smtClean="0"/>
              <a:t>‹#›</a:t>
            </a:fld>
            <a:endParaRPr lang="en-US"/>
          </a:p>
        </p:txBody>
      </p:sp>
    </p:spTree>
    <p:extLst>
      <p:ext uri="{BB962C8B-B14F-4D97-AF65-F5344CB8AC3E}">
        <p14:creationId xmlns:p14="http://schemas.microsoft.com/office/powerpoint/2010/main" val="285136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BB44150-436A-494C-9692-4F29A08E7858}" type="datetime1">
              <a:rPr lang="en-US" smtClean="0"/>
              <a:t>12/20/2023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CF1A8B-1384-4789-8D7E-EBCA8A119929}" type="slidenum">
              <a:rPr lang="en-US" altLang="en-US"/>
              <a:pPr>
                <a:defRPr/>
              </a:pPr>
              <a:t>‹#›</a:t>
            </a:fld>
            <a:endParaRPr lang="en-US" altLang="en-US"/>
          </a:p>
        </p:txBody>
      </p:sp>
    </p:spTree>
    <p:extLst>
      <p:ext uri="{BB962C8B-B14F-4D97-AF65-F5344CB8AC3E}">
        <p14:creationId xmlns:p14="http://schemas.microsoft.com/office/powerpoint/2010/main" val="98252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 Tex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328442"/>
            <a:ext cx="10972800" cy="10145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488927"/>
            <a:ext cx="10972800" cy="4277012"/>
          </a:xfrm>
          <a:prstGeom prst="rect">
            <a:avLst/>
          </a:prstGeom>
        </p:spPr>
        <p:txBody>
          <a:bodyPr>
            <a:normAutofit/>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67877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537E0A-B4D9-DA42-8D55-52C5F30E71A4}"/>
              </a:ext>
            </a:extLst>
          </p:cNvPr>
          <p:cNvSpPr>
            <a:spLocks noGrp="1"/>
          </p:cNvSpPr>
          <p:nvPr>
            <p:ph type="sldNum" sz="quarter" idx="10"/>
          </p:nvPr>
        </p:nvSpPr>
        <p:spPr/>
        <p:txBody>
          <a:bodyPr/>
          <a:lstStyle/>
          <a:p>
            <a:fld id="{FF9EEB06-D639-834C-8DC8-5C7109CB8696}" type="slidenum">
              <a:rPr lang="en-US" smtClean="0"/>
              <a:pPr/>
              <a:t>‹#›</a:t>
            </a:fld>
            <a:endParaRPr lang="en-US"/>
          </a:p>
        </p:txBody>
      </p:sp>
    </p:spTree>
    <p:extLst>
      <p:ext uri="{BB962C8B-B14F-4D97-AF65-F5344CB8AC3E}">
        <p14:creationId xmlns:p14="http://schemas.microsoft.com/office/powerpoint/2010/main" val="311012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
        <p:nvSpPr>
          <p:cNvPr id="3" name="Content Placeholder 7">
            <a:extLst>
              <a:ext uri="{FF2B5EF4-FFF2-40B4-BE49-F238E27FC236}">
                <a16:creationId xmlns:a16="http://schemas.microsoft.com/office/drawing/2014/main" id="{F5DAADE9-0749-EBC6-CED8-93111DF4CEB1}"/>
              </a:ext>
            </a:extLst>
          </p:cNvPr>
          <p:cNvSpPr>
            <a:spLocks noGrp="1"/>
          </p:cNvSpPr>
          <p:nvPr>
            <p:ph sz="quarter" idx="13"/>
          </p:nvPr>
        </p:nvSpPr>
        <p:spPr>
          <a:xfrm>
            <a:off x="487679" y="1380349"/>
            <a:ext cx="11460479" cy="4681083"/>
          </a:xfrm>
          <a:noFill/>
          <a:effectLst/>
        </p:spPr>
        <p:txBody>
          <a:bodyPr>
            <a:normAutofit/>
          </a:bodyPr>
          <a:lstStyle>
            <a:lvl1pPr>
              <a:defRPr sz="2800">
                <a:latin typeface="AvenirNext LT Pro Regular" panose="020B0504020202020204" pitchFamily="34" charset="0"/>
              </a:defRPr>
            </a:lvl1pPr>
            <a:lvl2pPr>
              <a:defRPr sz="2800">
                <a:latin typeface="AvenirNext LT Pro Regular" panose="020B0504020202020204" pitchFamily="34" charset="0"/>
              </a:defRPr>
            </a:lvl2pPr>
            <a:lvl3pPr>
              <a:defRPr sz="2800">
                <a:latin typeface="AvenirNext LT Pro Regular" panose="020B0504020202020204" pitchFamily="34" charset="0"/>
              </a:defRPr>
            </a:lvl3pPr>
            <a:lvl4pPr>
              <a:defRPr sz="2800">
                <a:latin typeface="AvenirNext LT Pro Regular" panose="020B0504020202020204" pitchFamily="34" charset="0"/>
              </a:defRPr>
            </a:lvl4pPr>
            <a:lvl5pPr>
              <a:defRPr sz="2800">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26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w"/>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11" name="TextBox 10"/>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303438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3440336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w"/>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26CA2777-A89F-4130-B308-73BB65955918}" type="slidenum">
              <a:rPr lang="en-US" smtClean="0"/>
              <a:pPr/>
              <a:t>‹#›</a:t>
            </a:fld>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11" name="TextBox 10"/>
          <p:cNvSpPr txBox="1"/>
          <p:nvPr/>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93617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11" name="TextBox 10"/>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141171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10" name="TextBox 9"/>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41304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13" name="TextBox 12"/>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318268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6" y="1046535"/>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
        <p:nvSpPr>
          <p:cNvPr id="3" name="Content Placeholder 7">
            <a:extLst>
              <a:ext uri="{FF2B5EF4-FFF2-40B4-BE49-F238E27FC236}">
                <a16:creationId xmlns:a16="http://schemas.microsoft.com/office/drawing/2014/main" id="{F5DAADE9-0749-EBC6-CED8-93111DF4CEB1}"/>
              </a:ext>
            </a:extLst>
          </p:cNvPr>
          <p:cNvSpPr>
            <a:spLocks noGrp="1"/>
          </p:cNvSpPr>
          <p:nvPr>
            <p:ph sz="quarter" idx="13"/>
          </p:nvPr>
        </p:nvSpPr>
        <p:spPr>
          <a:xfrm>
            <a:off x="487679" y="1380349"/>
            <a:ext cx="11460479" cy="4681083"/>
          </a:xfrm>
          <a:noFill/>
          <a:effectLst/>
        </p:spPr>
        <p:txBody>
          <a:bodyPr>
            <a:normAutofit/>
          </a:bodyPr>
          <a:lstStyle>
            <a:lvl1pPr>
              <a:defRPr sz="2800">
                <a:latin typeface="AvenirNext LT Pro Regular" panose="020B0504020202020204" pitchFamily="34" charset="0"/>
              </a:defRPr>
            </a:lvl1pPr>
            <a:lvl2pPr>
              <a:defRPr sz="2800">
                <a:latin typeface="AvenirNext LT Pro Regular" panose="020B0504020202020204" pitchFamily="34" charset="0"/>
              </a:defRPr>
            </a:lvl2pPr>
            <a:lvl3pPr>
              <a:defRPr sz="2800">
                <a:latin typeface="AvenirNext LT Pro Regular" panose="020B0504020202020204" pitchFamily="34" charset="0"/>
              </a:defRPr>
            </a:lvl3pPr>
            <a:lvl4pPr>
              <a:defRPr sz="2800">
                <a:latin typeface="AvenirNext LT Pro Regular" panose="020B0504020202020204" pitchFamily="34" charset="0"/>
              </a:defRPr>
            </a:lvl4pPr>
            <a:lvl5pPr>
              <a:defRPr sz="2800">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6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
        <p:nvSpPr>
          <p:cNvPr id="3" name="Content Placeholder 7">
            <a:extLst>
              <a:ext uri="{FF2B5EF4-FFF2-40B4-BE49-F238E27FC236}">
                <a16:creationId xmlns:a16="http://schemas.microsoft.com/office/drawing/2014/main" id="{F5DAADE9-0749-EBC6-CED8-93111DF4CEB1}"/>
              </a:ext>
            </a:extLst>
          </p:cNvPr>
          <p:cNvSpPr>
            <a:spLocks noGrp="1"/>
          </p:cNvSpPr>
          <p:nvPr>
            <p:ph sz="quarter" idx="13"/>
          </p:nvPr>
        </p:nvSpPr>
        <p:spPr>
          <a:xfrm>
            <a:off x="487679" y="1380349"/>
            <a:ext cx="11460479" cy="4681083"/>
          </a:xfrm>
          <a:noFill/>
          <a:effectLst/>
        </p:spPr>
        <p:txBody>
          <a:bodyPr>
            <a:normAutofit/>
          </a:bodyPr>
          <a:lstStyle>
            <a:lvl1pPr>
              <a:defRPr sz="2800">
                <a:latin typeface="AvenirNext LT Pro Regular" panose="020B0504020202020204" pitchFamily="34" charset="0"/>
              </a:defRPr>
            </a:lvl1pPr>
            <a:lvl2pPr>
              <a:defRPr sz="2800">
                <a:latin typeface="AvenirNext LT Pro Regular" panose="020B0504020202020204" pitchFamily="34" charset="0"/>
              </a:defRPr>
            </a:lvl2pPr>
            <a:lvl3pPr>
              <a:defRPr sz="2800">
                <a:latin typeface="AvenirNext LT Pro Regular" panose="020B0504020202020204" pitchFamily="34" charset="0"/>
              </a:defRPr>
            </a:lvl3pPr>
            <a:lvl4pPr>
              <a:defRPr sz="2800">
                <a:latin typeface="AvenirNext LT Pro Regular" panose="020B0504020202020204" pitchFamily="34" charset="0"/>
              </a:defRPr>
            </a:lvl4pPr>
            <a:lvl5pPr>
              <a:defRPr sz="2800">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26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4" r:id="rId4"/>
    <p:sldLayoutId id="2147483655" r:id="rId5"/>
    <p:sldLayoutId id="2147483657" r:id="rId6"/>
    <p:sldLayoutId id="2147483661" r:id="rId7"/>
    <p:sldLayoutId id="2147483687" r:id="rId8"/>
    <p:sldLayoutId id="2147483688" r:id="rId9"/>
    <p:sldLayoutId id="2147483689" r:id="rId10"/>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
          <a:srgbClr val="0B2C45"/>
        </a:buClr>
        <a:buFont typeface="Wingdings 3" panose="05040102010807070707" pitchFamily="18" charset="2"/>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rgbClr val="0B2C45"/>
        </a:buClr>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rgbClr val="0B2C45"/>
        </a:buClr>
        <a:buFont typeface="Courier New" panose="02070309020205020404" pitchFamily="49" charset="0"/>
        <a:buChar char="o"/>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15635-9927-4B1C-BCBA-74C46BB02219}"/>
              </a:ext>
            </a:extLst>
          </p:cNvPr>
          <p:cNvSpPr>
            <a:spLocks noGrp="1"/>
          </p:cNvSpPr>
          <p:nvPr>
            <p:ph type="title"/>
          </p:nvPr>
        </p:nvSpPr>
        <p:spPr>
          <a:xfrm>
            <a:off x="487680" y="365125"/>
            <a:ext cx="11460480" cy="756539"/>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124FD26F-AC1F-4853-BE31-699FFA4D8096}"/>
              </a:ext>
            </a:extLst>
          </p:cNvPr>
          <p:cNvSpPr>
            <a:spLocks noGrp="1"/>
          </p:cNvSpPr>
          <p:nvPr>
            <p:ph type="body" idx="1"/>
          </p:nvPr>
        </p:nvSpPr>
        <p:spPr>
          <a:xfrm>
            <a:off x="487680" y="1257712"/>
            <a:ext cx="11460480" cy="4916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DE9A4E-0838-453C-BC81-15C8D263980D}"/>
              </a:ext>
            </a:extLst>
          </p:cNvPr>
          <p:cNvSpPr>
            <a:spLocks noGrp="1"/>
          </p:cNvSpPr>
          <p:nvPr>
            <p:ph type="sldNum" sz="quarter" idx="4"/>
          </p:nvPr>
        </p:nvSpPr>
        <p:spPr>
          <a:xfrm>
            <a:off x="487680" y="63103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02C9-C47C-4EF4-BA50-DAB7C4D8D7B4}" type="slidenum">
              <a:rPr lang="en-US" smtClean="0"/>
              <a:pPr/>
              <a:t>‹#›</a:t>
            </a:fld>
            <a:endParaRPr lang="en-US"/>
          </a:p>
        </p:txBody>
      </p:sp>
    </p:spTree>
    <p:extLst>
      <p:ext uri="{BB962C8B-B14F-4D97-AF65-F5344CB8AC3E}">
        <p14:creationId xmlns:p14="http://schemas.microsoft.com/office/powerpoint/2010/main" val="18597875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3200" b="1" kern="1200">
          <a:solidFill>
            <a:srgbClr val="002060"/>
          </a:solidFill>
          <a:effectLst/>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15635-9927-4B1C-BCBA-74C46BB02219}"/>
              </a:ext>
            </a:extLst>
          </p:cNvPr>
          <p:cNvSpPr>
            <a:spLocks noGrp="1"/>
          </p:cNvSpPr>
          <p:nvPr>
            <p:ph type="title"/>
          </p:nvPr>
        </p:nvSpPr>
        <p:spPr>
          <a:xfrm>
            <a:off x="487680" y="365125"/>
            <a:ext cx="11460480" cy="756539"/>
          </a:xfrm>
          <a:prstGeom prst="rect">
            <a:avLst/>
          </a:prstGeom>
        </p:spPr>
        <p:txBody>
          <a:bodyPr vert="horz" lIns="91440" tIns="45720" rIns="91440" bIns="45720" rtlCol="0" anchor="ctr">
            <a:normAutofit/>
          </a:bodyPr>
          <a:lstStyle/>
          <a:p>
            <a:r>
              <a:rPr lang="en-US"/>
              <a:t>Click to edit title</a:t>
            </a:r>
          </a:p>
        </p:txBody>
      </p:sp>
      <p:sp>
        <p:nvSpPr>
          <p:cNvPr id="3" name="Text Placeholder 2">
            <a:extLst>
              <a:ext uri="{FF2B5EF4-FFF2-40B4-BE49-F238E27FC236}">
                <a16:creationId xmlns:a16="http://schemas.microsoft.com/office/drawing/2014/main" id="{124FD26F-AC1F-4853-BE31-699FFA4D8096}"/>
              </a:ext>
            </a:extLst>
          </p:cNvPr>
          <p:cNvSpPr>
            <a:spLocks noGrp="1"/>
          </p:cNvSpPr>
          <p:nvPr>
            <p:ph type="body" idx="1"/>
          </p:nvPr>
        </p:nvSpPr>
        <p:spPr>
          <a:xfrm>
            <a:off x="487680" y="1257712"/>
            <a:ext cx="11460480" cy="4916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DE9A4E-0838-453C-BC81-15C8D263980D}"/>
              </a:ext>
            </a:extLst>
          </p:cNvPr>
          <p:cNvSpPr>
            <a:spLocks noGrp="1"/>
          </p:cNvSpPr>
          <p:nvPr>
            <p:ph type="sldNum" sz="quarter" idx="4"/>
          </p:nvPr>
        </p:nvSpPr>
        <p:spPr>
          <a:xfrm>
            <a:off x="487680" y="63103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02C9-C47C-4EF4-BA50-DAB7C4D8D7B4}" type="slidenum">
              <a:rPr lang="en-US" smtClean="0"/>
              <a:pPr/>
              <a:t>‹#›</a:t>
            </a:fld>
            <a:endParaRPr lang="en-US"/>
          </a:p>
        </p:txBody>
      </p:sp>
    </p:spTree>
    <p:extLst>
      <p:ext uri="{BB962C8B-B14F-4D97-AF65-F5344CB8AC3E}">
        <p14:creationId xmlns:p14="http://schemas.microsoft.com/office/powerpoint/2010/main" val="40230505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hdr="0" ftr="0" dt="0"/>
  <p:txStyles>
    <p:titleStyle>
      <a:lvl1pPr algn="l" defTabSz="914400" rtl="0" eaLnBrk="1" latinLnBrk="0" hangingPunct="1">
        <a:lnSpc>
          <a:spcPct val="90000"/>
        </a:lnSpc>
        <a:spcBef>
          <a:spcPct val="0"/>
        </a:spcBef>
        <a:buNone/>
        <a:defRPr sz="3200" b="1" kern="1200">
          <a:solidFill>
            <a:srgbClr val="002060"/>
          </a:solidFill>
          <a:effectLst/>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diagramLayout" Target="../diagrams/layout1.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diagramData" Target="../diagrams/data1.xml"/><Relationship Id="rId2" Type="http://schemas.openxmlformats.org/officeDocument/2006/relationships/notesSlide" Target="../notesSlides/notesSlide6.xml"/><Relationship Id="rId16" Type="http://schemas.microsoft.com/office/2007/relationships/diagramDrawing" Target="../diagrams/drawing1.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34.png"/><Relationship Id="rId5" Type="http://schemas.openxmlformats.org/officeDocument/2006/relationships/image" Target="../media/image12.svg"/><Relationship Id="rId15" Type="http://schemas.openxmlformats.org/officeDocument/2006/relationships/diagramColors" Target="../diagrams/colors1.xml"/><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emf"/><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28.emf"/><Relationship Id="rId10" Type="http://schemas.openxmlformats.org/officeDocument/2006/relationships/image" Target="../media/image38.jpeg"/><Relationship Id="rId4" Type="http://schemas.openxmlformats.org/officeDocument/2006/relationships/image" Target="../media/image27.emf"/><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39.png"/><Relationship Id="rId7"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40.png"/><Relationship Id="rId10" Type="http://schemas.openxmlformats.org/officeDocument/2006/relationships/image" Target="../media/image42.jpeg"/><Relationship Id="rId4" Type="http://schemas.openxmlformats.org/officeDocument/2006/relationships/image" Target="../media/image18.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hyperlink" Target="https://science.osti.gov/SW-DEI/DOE-Diversity-Equity-and-Inclusion-Policies/Harassment" TargetMode="External"/><Relationship Id="rId2" Type="http://schemas.openxmlformats.org/officeDocument/2006/relationships/hyperlink" Target="https://science.osti.gov/SW-DEI/SC-Statement-of-Commitment" TargetMode="External"/><Relationship Id="rId1" Type="http://schemas.openxmlformats.org/officeDocument/2006/relationships/slideLayout" Target="../slideLayouts/slideLayout3.xml"/><Relationship Id="rId5" Type="http://schemas.openxmlformats.org/officeDocument/2006/relationships/hyperlink" Target="https://kirwaninstitute.osu.edu/article/understanding-implicit-bias" TargetMode="External"/><Relationship Id="rId4" Type="http://schemas.openxmlformats.org/officeDocument/2006/relationships/hyperlink" Target="https://science.osti.gov/SW-DEI/DOE-Diversity-Equity-and-Inclusion-Policies/How-to-Report-a-Compla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8.png"/><Relationship Id="rId7"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hyperlink" Target="https://science.osti.gov/-/media/fes/fesac/pdf/2023/FES-Vision.pdf" TargetMode="External"/><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mailto:infuse@ornl.gov"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mailto:josh.king@science.doe.gov" TargetMode="External"/><Relationship Id="rId4" Type="http://schemas.openxmlformats.org/officeDocument/2006/relationships/hyperlink" Target="mailto:colleen.nehl@science.doe.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8524E-E147-753D-BAC2-1E0EC66336C4}"/>
              </a:ext>
            </a:extLst>
          </p:cNvPr>
          <p:cNvSpPr>
            <a:spLocks noGrp="1"/>
          </p:cNvSpPr>
          <p:nvPr>
            <p:ph type="ctrTitle"/>
          </p:nvPr>
        </p:nvSpPr>
        <p:spPr>
          <a:xfrm>
            <a:off x="838200" y="0"/>
            <a:ext cx="10515600" cy="2387600"/>
          </a:xfrm>
        </p:spPr>
        <p:txBody>
          <a:bodyPr/>
          <a:lstStyle/>
          <a:p>
            <a:pPr algn="ctr"/>
            <a:r>
              <a:rPr lang="en-US" sz="5400" dirty="0"/>
              <a:t>The Status of the Milestone Program</a:t>
            </a:r>
            <a:endParaRPr lang="en-US" dirty="0"/>
          </a:p>
        </p:txBody>
      </p:sp>
      <p:sp>
        <p:nvSpPr>
          <p:cNvPr id="5" name="Subtitle 4">
            <a:extLst>
              <a:ext uri="{FF2B5EF4-FFF2-40B4-BE49-F238E27FC236}">
                <a16:creationId xmlns:a16="http://schemas.microsoft.com/office/drawing/2014/main" id="{360495D6-ADA6-88B0-57CC-9794F85B8CB6}"/>
              </a:ext>
            </a:extLst>
          </p:cNvPr>
          <p:cNvSpPr>
            <a:spLocks noGrp="1"/>
          </p:cNvSpPr>
          <p:nvPr>
            <p:ph type="subTitle" idx="1"/>
          </p:nvPr>
        </p:nvSpPr>
        <p:spPr>
          <a:xfrm>
            <a:off x="838200" y="2814639"/>
            <a:ext cx="10515600" cy="2870544"/>
          </a:xfrm>
        </p:spPr>
        <p:txBody>
          <a:bodyPr>
            <a:normAutofit/>
          </a:bodyPr>
          <a:lstStyle/>
          <a:p>
            <a:pPr algn="ctr"/>
            <a:r>
              <a:rPr lang="en-US" sz="2800" dirty="0">
                <a:solidFill>
                  <a:schemeClr val="bg1"/>
                </a:solidFill>
              </a:rPr>
              <a:t>Fusion Power Associates Annual Meeting, Session 6</a:t>
            </a:r>
          </a:p>
          <a:p>
            <a:pPr algn="ctr"/>
            <a:r>
              <a:rPr lang="en-US" sz="2800" dirty="0">
                <a:solidFill>
                  <a:schemeClr val="bg1"/>
                </a:solidFill>
              </a:rPr>
              <a:t>Wednesday, December 20</a:t>
            </a:r>
            <a:r>
              <a:rPr lang="en-US" sz="2800" baseline="30000" dirty="0">
                <a:solidFill>
                  <a:schemeClr val="bg1"/>
                </a:solidFill>
              </a:rPr>
              <a:t>th</a:t>
            </a:r>
            <a:r>
              <a:rPr lang="en-US" sz="2800" dirty="0">
                <a:solidFill>
                  <a:schemeClr val="bg1"/>
                </a:solidFill>
              </a:rPr>
              <a:t>, 2023</a:t>
            </a:r>
          </a:p>
          <a:p>
            <a:pPr algn="ctr"/>
            <a:endParaRPr lang="en-US" sz="2800" dirty="0">
              <a:solidFill>
                <a:schemeClr val="bg1"/>
              </a:solidFill>
            </a:endParaRPr>
          </a:p>
          <a:p>
            <a:pPr algn="ctr">
              <a:spcBef>
                <a:spcPts val="600"/>
              </a:spcBef>
            </a:pPr>
            <a:r>
              <a:rPr lang="en-US" sz="2800" b="1" dirty="0"/>
              <a:t>Colleen Nehl</a:t>
            </a:r>
          </a:p>
          <a:p>
            <a:pPr algn="ctr">
              <a:spcBef>
                <a:spcPts val="600"/>
              </a:spcBef>
            </a:pPr>
            <a:r>
              <a:rPr lang="en-US" sz="2800" dirty="0"/>
              <a:t>Office of Fusion Energy Sciences</a:t>
            </a:r>
          </a:p>
          <a:p>
            <a:pPr algn="ctr">
              <a:spcBef>
                <a:spcPts val="600"/>
              </a:spcBef>
            </a:pPr>
            <a:endParaRPr lang="en-US" sz="2000" dirty="0"/>
          </a:p>
        </p:txBody>
      </p:sp>
    </p:spTree>
    <p:extLst>
      <p:ext uri="{BB962C8B-B14F-4D97-AF65-F5344CB8AC3E}">
        <p14:creationId xmlns:p14="http://schemas.microsoft.com/office/powerpoint/2010/main" val="8762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1DE-46B1-EF7C-B132-90001824B16B}"/>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32816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590B-9C75-7C48-386E-8570105978B7}"/>
              </a:ext>
            </a:extLst>
          </p:cNvPr>
          <p:cNvSpPr>
            <a:spLocks noGrp="1"/>
          </p:cNvSpPr>
          <p:nvPr>
            <p:ph type="title"/>
          </p:nvPr>
        </p:nvSpPr>
        <p:spPr>
          <a:xfrm>
            <a:off x="189145" y="68234"/>
            <a:ext cx="8461560" cy="756539"/>
          </a:xfrm>
        </p:spPr>
        <p:txBody>
          <a:bodyPr>
            <a:normAutofit fontScale="90000"/>
          </a:bodyPr>
          <a:lstStyle/>
          <a:p>
            <a:r>
              <a:rPr lang="en-US" sz="3200"/>
              <a:t>Milestone-Based Fusion Development Program and beyond</a:t>
            </a:r>
            <a:endParaRPr lang="en-US"/>
          </a:p>
        </p:txBody>
      </p:sp>
      <p:sp>
        <p:nvSpPr>
          <p:cNvPr id="7" name="Rectangle 6">
            <a:extLst>
              <a:ext uri="{FF2B5EF4-FFF2-40B4-BE49-F238E27FC236}">
                <a16:creationId xmlns:a16="http://schemas.microsoft.com/office/drawing/2014/main" id="{07BBFB0E-F11A-C9C3-740A-A82C78E19A09}"/>
              </a:ext>
            </a:extLst>
          </p:cNvPr>
          <p:cNvSpPr/>
          <p:nvPr/>
        </p:nvSpPr>
        <p:spPr>
          <a:xfrm>
            <a:off x="275407" y="2994688"/>
            <a:ext cx="2693467" cy="31613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Next LT Pro Regular"/>
              <a:ea typeface="+mn-ea"/>
              <a:cs typeface="+mn-cs"/>
            </a:endParaRPr>
          </a:p>
        </p:txBody>
      </p:sp>
      <p:sp>
        <p:nvSpPr>
          <p:cNvPr id="8" name="TextBox 7">
            <a:extLst>
              <a:ext uri="{FF2B5EF4-FFF2-40B4-BE49-F238E27FC236}">
                <a16:creationId xmlns:a16="http://schemas.microsoft.com/office/drawing/2014/main" id="{17DFE450-C8F9-AA7C-C449-C2653B55865E}"/>
              </a:ext>
            </a:extLst>
          </p:cNvPr>
          <p:cNvSpPr txBox="1"/>
          <p:nvPr/>
        </p:nvSpPr>
        <p:spPr>
          <a:xfrm>
            <a:off x="265077" y="5694341"/>
            <a:ext cx="27301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The Milestone Program will </a:t>
            </a:r>
            <a:r>
              <a:rPr kumimoji="0" lang="en-US" sz="1200" b="1" i="1"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not</a:t>
            </a:r>
            <a:r>
              <a:rPr kumimoji="0" lang="en-US" sz="1200" b="1"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 build fusion plants.</a:t>
            </a:r>
          </a:p>
        </p:txBody>
      </p:sp>
      <p:pic>
        <p:nvPicPr>
          <p:cNvPr id="9" name="Picture 8">
            <a:extLst>
              <a:ext uri="{FF2B5EF4-FFF2-40B4-BE49-F238E27FC236}">
                <a16:creationId xmlns:a16="http://schemas.microsoft.com/office/drawing/2014/main" id="{D28D27DB-E4C0-E254-F2C2-5B7572A05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83" y="4800620"/>
            <a:ext cx="1631129" cy="920973"/>
          </a:xfrm>
          <a:prstGeom prst="rect">
            <a:avLst/>
          </a:prstGeom>
        </p:spPr>
      </p:pic>
      <p:grpSp>
        <p:nvGrpSpPr>
          <p:cNvPr id="10" name="Group 9">
            <a:extLst>
              <a:ext uri="{FF2B5EF4-FFF2-40B4-BE49-F238E27FC236}">
                <a16:creationId xmlns:a16="http://schemas.microsoft.com/office/drawing/2014/main" id="{404D9135-1D4D-3E09-CDD1-12F558D44C5B}"/>
              </a:ext>
            </a:extLst>
          </p:cNvPr>
          <p:cNvGrpSpPr/>
          <p:nvPr/>
        </p:nvGrpSpPr>
        <p:grpSpPr>
          <a:xfrm>
            <a:off x="999066" y="2839898"/>
            <a:ext cx="1796082" cy="1747761"/>
            <a:chOff x="3588216" y="1389411"/>
            <a:chExt cx="2859614" cy="2859614"/>
          </a:xfrm>
        </p:grpSpPr>
        <p:pic>
          <p:nvPicPr>
            <p:cNvPr id="20" name="Graphic 19" descr="Open book outline">
              <a:extLst>
                <a:ext uri="{FF2B5EF4-FFF2-40B4-BE49-F238E27FC236}">
                  <a16:creationId xmlns:a16="http://schemas.microsoft.com/office/drawing/2014/main" id="{57466D5C-1C67-A859-20F1-8F6988718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8216" y="1389411"/>
              <a:ext cx="2859614" cy="2859614"/>
            </a:xfrm>
            <a:prstGeom prst="rect">
              <a:avLst/>
            </a:prstGeom>
          </p:spPr>
        </p:pic>
        <p:pic>
          <p:nvPicPr>
            <p:cNvPr id="21" name="Picture 20">
              <a:extLst>
                <a:ext uri="{FF2B5EF4-FFF2-40B4-BE49-F238E27FC236}">
                  <a16:creationId xmlns:a16="http://schemas.microsoft.com/office/drawing/2014/main" id="{ACE59BB4-CAA9-1D11-9891-E5CE89D723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978" y="2172850"/>
              <a:ext cx="1542711" cy="871967"/>
            </a:xfrm>
            <a:prstGeom prst="rect">
              <a:avLst/>
            </a:prstGeom>
          </p:spPr>
        </p:pic>
      </p:grpSp>
      <p:sp>
        <p:nvSpPr>
          <p:cNvPr id="23" name="TextBox 22">
            <a:extLst>
              <a:ext uri="{FF2B5EF4-FFF2-40B4-BE49-F238E27FC236}">
                <a16:creationId xmlns:a16="http://schemas.microsoft.com/office/drawing/2014/main" id="{7B814666-6182-CFA9-A723-D36B7B446CFA}"/>
              </a:ext>
            </a:extLst>
          </p:cNvPr>
          <p:cNvSpPr txBox="1"/>
          <p:nvPr/>
        </p:nvSpPr>
        <p:spPr>
          <a:xfrm>
            <a:off x="410138" y="4245982"/>
            <a:ext cx="26774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The Milestone Program </a:t>
            </a:r>
            <a:r>
              <a:rPr kumimoji="0" lang="en-US" sz="1200" b="1" i="1"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will</a:t>
            </a:r>
            <a:r>
              <a:rPr kumimoji="0" lang="en-US" sz="1200" b="1"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 produce designs &amp; data</a:t>
            </a:r>
          </a:p>
        </p:txBody>
      </p:sp>
      <p:pic>
        <p:nvPicPr>
          <p:cNvPr id="24" name="Graphic 23" descr="Checkbox Checked with solid fill">
            <a:extLst>
              <a:ext uri="{FF2B5EF4-FFF2-40B4-BE49-F238E27FC236}">
                <a16:creationId xmlns:a16="http://schemas.microsoft.com/office/drawing/2014/main" id="{1CBC99F5-CAA2-A1A1-0280-9F712CBBF7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2982" y="3194809"/>
            <a:ext cx="802915" cy="859658"/>
          </a:xfrm>
          <a:prstGeom prst="rect">
            <a:avLst/>
          </a:prstGeom>
        </p:spPr>
      </p:pic>
      <p:pic>
        <p:nvPicPr>
          <p:cNvPr id="25" name="Graphic 24" descr="Checkbox Crossed with solid fill">
            <a:extLst>
              <a:ext uri="{FF2B5EF4-FFF2-40B4-BE49-F238E27FC236}">
                <a16:creationId xmlns:a16="http://schemas.microsoft.com/office/drawing/2014/main" id="{46B1629D-B258-2DBB-30F9-1C04DFB0BB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2072" y="4726184"/>
            <a:ext cx="802915" cy="859658"/>
          </a:xfrm>
          <a:prstGeom prst="rect">
            <a:avLst/>
          </a:prstGeom>
        </p:spPr>
      </p:pic>
      <p:pic>
        <p:nvPicPr>
          <p:cNvPr id="27" name="Picture 26">
            <a:extLst>
              <a:ext uri="{FF2B5EF4-FFF2-40B4-BE49-F238E27FC236}">
                <a16:creationId xmlns:a16="http://schemas.microsoft.com/office/drawing/2014/main" id="{5BB70887-6637-F2B7-40A4-35B02F79E7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3806" y="3980801"/>
            <a:ext cx="3570329" cy="2085938"/>
          </a:xfrm>
          <a:prstGeom prst="rect">
            <a:avLst/>
          </a:prstGeom>
        </p:spPr>
      </p:pic>
      <p:graphicFrame>
        <p:nvGraphicFramePr>
          <p:cNvPr id="31" name="Diagram 30">
            <a:extLst>
              <a:ext uri="{FF2B5EF4-FFF2-40B4-BE49-F238E27FC236}">
                <a16:creationId xmlns:a16="http://schemas.microsoft.com/office/drawing/2014/main" id="{AE5D1F13-FD27-EAA5-20AA-C356421B170F}"/>
              </a:ext>
            </a:extLst>
          </p:cNvPr>
          <p:cNvGraphicFramePr/>
          <p:nvPr/>
        </p:nvGraphicFramePr>
        <p:xfrm>
          <a:off x="2705449" y="3078616"/>
          <a:ext cx="5557888" cy="31616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2" name="Curved Left Arrow 4">
            <a:extLst>
              <a:ext uri="{FF2B5EF4-FFF2-40B4-BE49-F238E27FC236}">
                <a16:creationId xmlns:a16="http://schemas.microsoft.com/office/drawing/2014/main" id="{9BEE03EE-6FF2-0AC8-5FD8-F535207791B2}"/>
              </a:ext>
            </a:extLst>
          </p:cNvPr>
          <p:cNvSpPr/>
          <p:nvPr/>
        </p:nvSpPr>
        <p:spPr>
          <a:xfrm rot="14225958">
            <a:off x="3589716" y="3333563"/>
            <a:ext cx="676687" cy="2138970"/>
          </a:xfrm>
          <a:prstGeom prst="curvedLeftArrow">
            <a:avLst>
              <a:gd name="adj1" fmla="val 38358"/>
              <a:gd name="adj2" fmla="val 80907"/>
              <a:gd name="adj3" fmla="val 72971"/>
            </a:avLst>
          </a:prstGeom>
          <a:solidFill>
            <a:srgbClr val="0B2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TextBox 32">
            <a:extLst>
              <a:ext uri="{FF2B5EF4-FFF2-40B4-BE49-F238E27FC236}">
                <a16:creationId xmlns:a16="http://schemas.microsoft.com/office/drawing/2014/main" id="{76F7C7AC-7757-DC03-82D3-6E853AF08A9B}"/>
              </a:ext>
            </a:extLst>
          </p:cNvPr>
          <p:cNvSpPr txBox="1"/>
          <p:nvPr/>
        </p:nvSpPr>
        <p:spPr>
          <a:xfrm rot="10800000" flipV="1">
            <a:off x="4276851" y="3127535"/>
            <a:ext cx="2449697"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Translate from FES to PPP framework</a:t>
            </a:r>
          </a:p>
        </p:txBody>
      </p:sp>
      <p:sp>
        <p:nvSpPr>
          <p:cNvPr id="34" name="Left Brace 33">
            <a:extLst>
              <a:ext uri="{FF2B5EF4-FFF2-40B4-BE49-F238E27FC236}">
                <a16:creationId xmlns:a16="http://schemas.microsoft.com/office/drawing/2014/main" id="{4831BC3C-8980-D537-055C-D903AE597534}"/>
              </a:ext>
            </a:extLst>
          </p:cNvPr>
          <p:cNvSpPr/>
          <p:nvPr/>
        </p:nvSpPr>
        <p:spPr>
          <a:xfrm rot="16200000">
            <a:off x="6281113" y="4083214"/>
            <a:ext cx="383126" cy="3130582"/>
          </a:xfrm>
          <a:prstGeom prst="leftBrace">
            <a:avLst>
              <a:gd name="adj1" fmla="val 0"/>
              <a:gd name="adj2" fmla="val 50000"/>
            </a:avLst>
          </a:prstGeom>
          <a:ln>
            <a:solidFill>
              <a:srgbClr val="7030A0"/>
            </a:solidFill>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id="{2486596F-AB1D-4F43-0437-29869B91EC76}"/>
              </a:ext>
            </a:extLst>
          </p:cNvPr>
          <p:cNvSpPr txBox="1"/>
          <p:nvPr/>
        </p:nvSpPr>
        <p:spPr>
          <a:xfrm rot="10800000" flipV="1">
            <a:off x="5009797" y="5737460"/>
            <a:ext cx="30281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Requires LPO, philanthropy, private equity, </a:t>
            </a:r>
            <a:r>
              <a:rPr kumimoji="0" lang="en-US" sz="1600" b="0" i="0" u="none" strike="noStrike" kern="1200" cap="none" spc="0" normalizeH="0" baseline="0" noProof="0" err="1">
                <a:ln>
                  <a:noFill/>
                </a:ln>
                <a:solidFill>
                  <a:srgbClr val="0B2C45"/>
                </a:solidFill>
                <a:effectLst/>
                <a:uLnTx/>
                <a:uFillTx/>
                <a:latin typeface="Verdana" panose="020B0604030504040204" pitchFamily="34" charset="0"/>
                <a:ea typeface="Verdana" panose="020B0604030504040204" pitchFamily="34" charset="0"/>
                <a:cs typeface="+mn-cs"/>
              </a:rPr>
              <a:t>etc</a:t>
            </a:r>
            <a:r>
              <a:rPr kumimoji="0" lang="en-US" sz="1600" b="0"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a:t>
            </a:r>
          </a:p>
        </p:txBody>
      </p:sp>
      <p:sp>
        <p:nvSpPr>
          <p:cNvPr id="36" name="TextBox 35">
            <a:extLst>
              <a:ext uri="{FF2B5EF4-FFF2-40B4-BE49-F238E27FC236}">
                <a16:creationId xmlns:a16="http://schemas.microsoft.com/office/drawing/2014/main" id="{03A4FF7A-07C6-C056-1AEF-327F9A264649}"/>
              </a:ext>
            </a:extLst>
          </p:cNvPr>
          <p:cNvSpPr txBox="1"/>
          <p:nvPr/>
        </p:nvSpPr>
        <p:spPr>
          <a:xfrm rot="10800000" flipV="1">
            <a:off x="8459777" y="3573137"/>
            <a:ext cx="35703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B2C45"/>
                </a:solidFill>
                <a:effectLst/>
                <a:uLnTx/>
                <a:uFillTx/>
                <a:latin typeface="Verdana" panose="020B0604030504040204" pitchFamily="34" charset="0"/>
                <a:ea typeface="Verdana" panose="020B0604030504040204" pitchFamily="34" charset="0"/>
                <a:cs typeface="+mn-cs"/>
              </a:rPr>
              <a:t>Commercial Fusion Industry</a:t>
            </a:r>
          </a:p>
        </p:txBody>
      </p:sp>
      <p:sp>
        <p:nvSpPr>
          <p:cNvPr id="38" name="TextBox 37">
            <a:extLst>
              <a:ext uri="{FF2B5EF4-FFF2-40B4-BE49-F238E27FC236}">
                <a16:creationId xmlns:a16="http://schemas.microsoft.com/office/drawing/2014/main" id="{F2E103F2-2DC1-FDDB-62CD-2D28889A5D75}"/>
              </a:ext>
            </a:extLst>
          </p:cNvPr>
          <p:cNvSpPr txBox="1"/>
          <p:nvPr/>
        </p:nvSpPr>
        <p:spPr>
          <a:xfrm rot="10800000" flipV="1">
            <a:off x="8386830" y="304481"/>
            <a:ext cx="33442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B2C45"/>
                </a:solidFill>
                <a:effectLst/>
                <a:uLnTx/>
                <a:uFillTx/>
                <a:latin typeface="Arial"/>
                <a:ea typeface="+mn-ea"/>
                <a:cs typeface="+mn-cs"/>
              </a:rPr>
              <a:t>Milestone Work Scopes</a:t>
            </a:r>
          </a:p>
        </p:txBody>
      </p:sp>
      <p:grpSp>
        <p:nvGrpSpPr>
          <p:cNvPr id="5" name="Group 4">
            <a:extLst>
              <a:ext uri="{FF2B5EF4-FFF2-40B4-BE49-F238E27FC236}">
                <a16:creationId xmlns:a16="http://schemas.microsoft.com/office/drawing/2014/main" id="{7C47E086-0C99-0E6F-8800-F30320C576A6}"/>
              </a:ext>
            </a:extLst>
          </p:cNvPr>
          <p:cNvGrpSpPr/>
          <p:nvPr/>
        </p:nvGrpSpPr>
        <p:grpSpPr>
          <a:xfrm>
            <a:off x="7826185" y="721724"/>
            <a:ext cx="4262122" cy="2623449"/>
            <a:chOff x="7740733" y="561057"/>
            <a:chExt cx="4262122" cy="2623449"/>
          </a:xfrm>
        </p:grpSpPr>
        <p:sp>
          <p:nvSpPr>
            <p:cNvPr id="26" name="Rectangle 25">
              <a:extLst>
                <a:ext uri="{FF2B5EF4-FFF2-40B4-BE49-F238E27FC236}">
                  <a16:creationId xmlns:a16="http://schemas.microsoft.com/office/drawing/2014/main" id="{954B56BC-7977-1EC9-F53F-4F4AD42CE399}"/>
                </a:ext>
              </a:extLst>
            </p:cNvPr>
            <p:cNvSpPr/>
            <p:nvPr/>
          </p:nvSpPr>
          <p:spPr>
            <a:xfrm>
              <a:off x="10415030" y="688331"/>
              <a:ext cx="1532096" cy="5149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Manufacturing  Readiness</a:t>
              </a:r>
            </a:p>
          </p:txBody>
        </p:sp>
        <p:sp>
          <p:nvSpPr>
            <p:cNvPr id="28" name="Rectangle 27">
              <a:extLst>
                <a:ext uri="{FF2B5EF4-FFF2-40B4-BE49-F238E27FC236}">
                  <a16:creationId xmlns:a16="http://schemas.microsoft.com/office/drawing/2014/main" id="{4C5AC1F0-90E2-7A55-B590-37FEF18A5A1B}"/>
                </a:ext>
              </a:extLst>
            </p:cNvPr>
            <p:cNvSpPr/>
            <p:nvPr/>
          </p:nvSpPr>
          <p:spPr>
            <a:xfrm>
              <a:off x="8149085" y="1668865"/>
              <a:ext cx="1990341" cy="5149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Foundational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(concept maturity)</a:t>
              </a:r>
            </a:p>
          </p:txBody>
        </p:sp>
        <p:sp>
          <p:nvSpPr>
            <p:cNvPr id="29" name="Rectangle 28">
              <a:extLst>
                <a:ext uri="{FF2B5EF4-FFF2-40B4-BE49-F238E27FC236}">
                  <a16:creationId xmlns:a16="http://schemas.microsoft.com/office/drawing/2014/main" id="{2D12B13E-D221-AA39-231B-DA444CBCA41C}"/>
                </a:ext>
              </a:extLst>
            </p:cNvPr>
            <p:cNvSpPr/>
            <p:nvPr/>
          </p:nvSpPr>
          <p:spPr>
            <a:xfrm>
              <a:off x="8050939" y="802741"/>
              <a:ext cx="2126116" cy="6196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Enabling materials/technology</a:t>
              </a:r>
            </a:p>
          </p:txBody>
        </p:sp>
        <p:sp>
          <p:nvSpPr>
            <p:cNvPr id="30" name="Rectangle 29">
              <a:extLst>
                <a:ext uri="{FF2B5EF4-FFF2-40B4-BE49-F238E27FC236}">
                  <a16:creationId xmlns:a16="http://schemas.microsoft.com/office/drawing/2014/main" id="{A6861159-5E02-6B77-14DA-69316AC03E74}"/>
                </a:ext>
              </a:extLst>
            </p:cNvPr>
            <p:cNvSpPr/>
            <p:nvPr/>
          </p:nvSpPr>
          <p:spPr>
            <a:xfrm>
              <a:off x="10470760" y="1275258"/>
              <a:ext cx="1404422" cy="6325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Community Benefits Plans</a:t>
              </a:r>
            </a:p>
          </p:txBody>
        </p:sp>
        <p:sp>
          <p:nvSpPr>
            <p:cNvPr id="39" name="Rectangle 38">
              <a:extLst>
                <a:ext uri="{FF2B5EF4-FFF2-40B4-BE49-F238E27FC236}">
                  <a16:creationId xmlns:a16="http://schemas.microsoft.com/office/drawing/2014/main" id="{6833C1E6-F528-0A40-76BB-CC91E9916F23}"/>
                </a:ext>
              </a:extLst>
            </p:cNvPr>
            <p:cNvSpPr/>
            <p:nvPr/>
          </p:nvSpPr>
          <p:spPr>
            <a:xfrm>
              <a:off x="8043571" y="1513842"/>
              <a:ext cx="2201371" cy="785721"/>
            </a:xfrm>
            <a:prstGeom prst="rect">
              <a:avLst/>
            </a:prstGeom>
            <a:noFill/>
            <a:ln w="38100">
              <a:solidFill>
                <a:srgbClr val="CFBC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E5C8D6F9-79D9-E924-1343-13555EAD7B0D}"/>
                </a:ext>
              </a:extLst>
            </p:cNvPr>
            <p:cNvSpPr/>
            <p:nvPr/>
          </p:nvSpPr>
          <p:spPr>
            <a:xfrm>
              <a:off x="7873723" y="711334"/>
              <a:ext cx="2464046" cy="1702721"/>
            </a:xfrm>
            <a:prstGeom prst="rect">
              <a:avLst/>
            </a:prstGeom>
            <a:noFill/>
            <a:ln w="3810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910AD323-1028-2805-C581-836F7859DA39}"/>
                </a:ext>
              </a:extLst>
            </p:cNvPr>
            <p:cNvSpPr/>
            <p:nvPr/>
          </p:nvSpPr>
          <p:spPr>
            <a:xfrm>
              <a:off x="7740733" y="561057"/>
              <a:ext cx="4262122" cy="2623449"/>
            </a:xfrm>
            <a:prstGeom prst="rect">
              <a:avLst/>
            </a:prstGeom>
            <a:noFill/>
            <a:ln w="38100">
              <a:solidFill>
                <a:srgbClr val="0B2C4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B0DA2E4C-D729-316A-E597-98FAA57EB032}"/>
                </a:ext>
              </a:extLst>
            </p:cNvPr>
            <p:cNvSpPr/>
            <p:nvPr/>
          </p:nvSpPr>
          <p:spPr>
            <a:xfrm>
              <a:off x="10470759" y="1961221"/>
              <a:ext cx="1391805" cy="5149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Remote Maintenance</a:t>
              </a:r>
            </a:p>
          </p:txBody>
        </p:sp>
        <p:sp>
          <p:nvSpPr>
            <p:cNvPr id="43" name="Rectangle 42">
              <a:extLst>
                <a:ext uri="{FF2B5EF4-FFF2-40B4-BE49-F238E27FC236}">
                  <a16:creationId xmlns:a16="http://schemas.microsoft.com/office/drawing/2014/main" id="{C40945A2-58EF-858C-DE73-E7D86F3FD5F9}"/>
                </a:ext>
              </a:extLst>
            </p:cNvPr>
            <p:cNvSpPr/>
            <p:nvPr/>
          </p:nvSpPr>
          <p:spPr>
            <a:xfrm>
              <a:off x="10470759" y="2566693"/>
              <a:ext cx="1420638" cy="5149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Site &amp; Cost Evaluation</a:t>
              </a:r>
            </a:p>
          </p:txBody>
        </p:sp>
        <p:sp>
          <p:nvSpPr>
            <p:cNvPr id="44" name="Rectangle 43">
              <a:extLst>
                <a:ext uri="{FF2B5EF4-FFF2-40B4-BE49-F238E27FC236}">
                  <a16:creationId xmlns:a16="http://schemas.microsoft.com/office/drawing/2014/main" id="{9D512ED4-7AA2-87F2-9E7F-4ACDAA1809F6}"/>
                </a:ext>
              </a:extLst>
            </p:cNvPr>
            <p:cNvSpPr/>
            <p:nvPr/>
          </p:nvSpPr>
          <p:spPr>
            <a:xfrm>
              <a:off x="7873723" y="2564332"/>
              <a:ext cx="1729303" cy="5142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Physics &amp; Hardware demos</a:t>
              </a:r>
            </a:p>
          </p:txBody>
        </p:sp>
        <p:sp>
          <p:nvSpPr>
            <p:cNvPr id="45" name="Rectangle 44">
              <a:extLst>
                <a:ext uri="{FF2B5EF4-FFF2-40B4-BE49-F238E27FC236}">
                  <a16:creationId xmlns:a16="http://schemas.microsoft.com/office/drawing/2014/main" id="{F43B34C5-55FD-7D7D-92EF-EE69371D3B82}"/>
                </a:ext>
              </a:extLst>
            </p:cNvPr>
            <p:cNvSpPr/>
            <p:nvPr/>
          </p:nvSpPr>
          <p:spPr>
            <a:xfrm>
              <a:off x="9659588" y="2569815"/>
              <a:ext cx="701041" cy="5118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Fuel Cycle</a:t>
              </a:r>
            </a:p>
          </p:txBody>
        </p:sp>
      </p:grpSp>
      <p:sp>
        <p:nvSpPr>
          <p:cNvPr id="3" name="Content Placeholder 2">
            <a:extLst>
              <a:ext uri="{FF2B5EF4-FFF2-40B4-BE49-F238E27FC236}">
                <a16:creationId xmlns:a16="http://schemas.microsoft.com/office/drawing/2014/main" id="{AA6FAA99-29B9-68A8-DD60-8E2500D65A8B}"/>
              </a:ext>
            </a:extLst>
          </p:cNvPr>
          <p:cNvSpPr>
            <a:spLocks noGrp="1"/>
          </p:cNvSpPr>
          <p:nvPr>
            <p:ph sz="quarter" idx="13"/>
          </p:nvPr>
        </p:nvSpPr>
        <p:spPr>
          <a:xfrm>
            <a:off x="316819" y="874163"/>
            <a:ext cx="7326860" cy="2000537"/>
          </a:xfrm>
        </p:spPr>
        <p:txBody>
          <a:bodyPr>
            <a:noAutofit/>
          </a:bodyPr>
          <a:lstStyle/>
          <a:p>
            <a:pPr>
              <a:spcAft>
                <a:spcPts val="600"/>
              </a:spcAft>
            </a:pPr>
            <a:r>
              <a:rPr lang="en-US" sz="1800">
                <a:latin typeface="Verdana" panose="020B0604030504040204" pitchFamily="34" charset="0"/>
                <a:ea typeface="Verdana" panose="020B0604030504040204" pitchFamily="34" charset="0"/>
              </a:rPr>
              <a:t>Building resilient public-private partnerships that are equitable and provides a bridge to our public expertise and know-how in FES</a:t>
            </a:r>
          </a:p>
          <a:p>
            <a:pPr>
              <a:spcAft>
                <a:spcPts val="600"/>
              </a:spcAft>
            </a:pPr>
            <a:r>
              <a:rPr lang="en-US" sz="1800">
                <a:latin typeface="Verdana" panose="020B0604030504040204" pitchFamily="34" charset="0"/>
                <a:ea typeface="Verdana" panose="020B0604030504040204" pitchFamily="34" charset="0"/>
              </a:rPr>
              <a:t>FES PPP portfolio: Milestone, INFUSE, other PPP elements are “seeds” for further development that must be translated to a framework for collaborative participation on fusion FM&amp;T gaps and accelerated development</a:t>
            </a:r>
          </a:p>
        </p:txBody>
      </p:sp>
      <p:sp>
        <p:nvSpPr>
          <p:cNvPr id="4" name="Slide Number Placeholder 3">
            <a:extLst>
              <a:ext uri="{FF2B5EF4-FFF2-40B4-BE49-F238E27FC236}">
                <a16:creationId xmlns:a16="http://schemas.microsoft.com/office/drawing/2014/main" id="{9B2AE58C-47F1-C8A2-3641-A7E464C0F231}"/>
              </a:ext>
            </a:extLst>
          </p:cNvPr>
          <p:cNvSpPr>
            <a:spLocks noGrp="1"/>
          </p:cNvSpPr>
          <p:nvPr>
            <p:ph type="sldNum" sz="quarter" idx="4"/>
          </p:nvPr>
        </p:nvSpPr>
        <p:spPr/>
        <p:txBody>
          <a:bodyPr/>
          <a:lstStyle/>
          <a:p>
            <a:fld id="{835B6AD7-18B8-4C9C-AA70-ABD830A869AC}" type="slidenum">
              <a:rPr lang="en-US" smtClean="0"/>
              <a:pPr/>
              <a:t>11</a:t>
            </a:fld>
            <a:endParaRPr lang="en-US"/>
          </a:p>
        </p:txBody>
      </p:sp>
    </p:spTree>
    <p:extLst>
      <p:ext uri="{BB962C8B-B14F-4D97-AF65-F5344CB8AC3E}">
        <p14:creationId xmlns:p14="http://schemas.microsoft.com/office/powerpoint/2010/main" val="406205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A63F0A9C-6913-A065-9D7D-A57020E4504E}"/>
              </a:ext>
            </a:extLst>
          </p:cNvPr>
          <p:cNvSpPr/>
          <p:nvPr/>
        </p:nvSpPr>
        <p:spPr>
          <a:xfrm>
            <a:off x="148903" y="550240"/>
            <a:ext cx="5422246" cy="2739370"/>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3D3EB78-2235-A20A-B090-D0E47AFE7B39}"/>
              </a:ext>
            </a:extLst>
          </p:cNvPr>
          <p:cNvSpPr/>
          <p:nvPr/>
        </p:nvSpPr>
        <p:spPr>
          <a:xfrm>
            <a:off x="5681869" y="572672"/>
            <a:ext cx="6124224" cy="2701878"/>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C7BC876B-8BDD-1D58-8215-C9D13CF801D5}"/>
              </a:ext>
            </a:extLst>
          </p:cNvPr>
          <p:cNvSpPr/>
          <p:nvPr/>
        </p:nvSpPr>
        <p:spPr>
          <a:xfrm>
            <a:off x="148903" y="3392227"/>
            <a:ext cx="5422246" cy="2915533"/>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5F3C402-D58D-6010-A8CB-BC475E1CF159}"/>
              </a:ext>
            </a:extLst>
          </p:cNvPr>
          <p:cNvSpPr/>
          <p:nvPr/>
        </p:nvSpPr>
        <p:spPr>
          <a:xfrm>
            <a:off x="5712135" y="3392227"/>
            <a:ext cx="6124224" cy="2893101"/>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32A53B-C660-EFF1-A99C-281A297100A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903" y="631018"/>
            <a:ext cx="2290942" cy="801830"/>
          </a:xfrm>
          <a:prstGeom prst="rect">
            <a:avLst/>
          </a:prstGeom>
        </p:spPr>
      </p:pic>
      <p:sp>
        <p:nvSpPr>
          <p:cNvPr id="4" name="TextBox 3">
            <a:extLst>
              <a:ext uri="{FF2B5EF4-FFF2-40B4-BE49-F238E27FC236}">
                <a16:creationId xmlns:a16="http://schemas.microsoft.com/office/drawing/2014/main" id="{B54E2D07-9C06-8FF9-954A-654234B0C98D}"/>
              </a:ext>
            </a:extLst>
          </p:cNvPr>
          <p:cNvSpPr txBox="1"/>
          <p:nvPr/>
        </p:nvSpPr>
        <p:spPr>
          <a:xfrm>
            <a:off x="1937037" y="45539"/>
            <a:ext cx="1452962" cy="461665"/>
          </a:xfrm>
          <a:prstGeom prst="rect">
            <a:avLst/>
          </a:prstGeom>
          <a:noFill/>
        </p:spPr>
        <p:txBody>
          <a:bodyPr wrap="none" rtlCol="0">
            <a:spAutoFit/>
          </a:bodyPr>
          <a:lstStyle/>
          <a:p>
            <a:r>
              <a:rPr lang="en-US" sz="2400" b="1" i="1">
                <a:solidFill>
                  <a:schemeClr val="accent1"/>
                </a:solidFill>
              </a:rPr>
              <a:t>Tokamaks</a:t>
            </a:r>
          </a:p>
        </p:txBody>
      </p:sp>
      <p:pic>
        <p:nvPicPr>
          <p:cNvPr id="7" name="Picture 6">
            <a:extLst>
              <a:ext uri="{FF2B5EF4-FFF2-40B4-BE49-F238E27FC236}">
                <a16:creationId xmlns:a16="http://schemas.microsoft.com/office/drawing/2014/main" id="{494B8B62-AE5E-3DFD-4E22-54CEF17E2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02" y="3539787"/>
            <a:ext cx="1502298" cy="674108"/>
          </a:xfrm>
          <a:prstGeom prst="rect">
            <a:avLst/>
          </a:prstGeom>
        </p:spPr>
      </p:pic>
      <p:pic>
        <p:nvPicPr>
          <p:cNvPr id="8" name="Picture 7">
            <a:extLst>
              <a:ext uri="{FF2B5EF4-FFF2-40B4-BE49-F238E27FC236}">
                <a16:creationId xmlns:a16="http://schemas.microsoft.com/office/drawing/2014/main" id="{2CA1023C-B23A-6586-8B69-470E6C54832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10255" b="12898"/>
          <a:stretch/>
        </p:blipFill>
        <p:spPr>
          <a:xfrm>
            <a:off x="5712135" y="817839"/>
            <a:ext cx="2370663" cy="594871"/>
          </a:xfrm>
          <a:prstGeom prst="rect">
            <a:avLst/>
          </a:prstGeom>
        </p:spPr>
      </p:pic>
      <p:sp>
        <p:nvSpPr>
          <p:cNvPr id="10" name="TextBox 9">
            <a:extLst>
              <a:ext uri="{FF2B5EF4-FFF2-40B4-BE49-F238E27FC236}">
                <a16:creationId xmlns:a16="http://schemas.microsoft.com/office/drawing/2014/main" id="{97DF8C75-7B41-89FD-2730-288B161F691D}"/>
              </a:ext>
            </a:extLst>
          </p:cNvPr>
          <p:cNvSpPr txBox="1"/>
          <p:nvPr/>
        </p:nvSpPr>
        <p:spPr>
          <a:xfrm>
            <a:off x="7564698" y="66503"/>
            <a:ext cx="1511376" cy="461665"/>
          </a:xfrm>
          <a:prstGeom prst="rect">
            <a:avLst/>
          </a:prstGeom>
          <a:noFill/>
        </p:spPr>
        <p:txBody>
          <a:bodyPr wrap="none" rtlCol="0">
            <a:spAutoFit/>
          </a:bodyPr>
          <a:lstStyle/>
          <a:p>
            <a:r>
              <a:rPr lang="en-US" sz="2400" b="1" i="1">
                <a:solidFill>
                  <a:schemeClr val="accent1"/>
                </a:solidFill>
              </a:rPr>
              <a:t>Alternates</a:t>
            </a:r>
          </a:p>
        </p:txBody>
      </p:sp>
      <p:sp>
        <p:nvSpPr>
          <p:cNvPr id="12" name="TextBox 11">
            <a:extLst>
              <a:ext uri="{FF2B5EF4-FFF2-40B4-BE49-F238E27FC236}">
                <a16:creationId xmlns:a16="http://schemas.microsoft.com/office/drawing/2014/main" id="{87C330F3-9B48-DCE6-52D2-5E1AE2DDBC1D}"/>
              </a:ext>
            </a:extLst>
          </p:cNvPr>
          <p:cNvSpPr txBox="1"/>
          <p:nvPr/>
        </p:nvSpPr>
        <p:spPr>
          <a:xfrm>
            <a:off x="8270022" y="646687"/>
            <a:ext cx="3504176" cy="2585323"/>
          </a:xfrm>
          <a:prstGeom prst="rect">
            <a:avLst/>
          </a:prstGeom>
          <a:noFill/>
        </p:spPr>
        <p:txBody>
          <a:bodyPr wrap="square" rtlCol="0">
            <a:spAutoFit/>
          </a:bodyPr>
          <a:lstStyle/>
          <a:p>
            <a:r>
              <a:rPr lang="en-US" i="1">
                <a:solidFill>
                  <a:schemeClr val="accent1">
                    <a:lumMod val="75000"/>
                    <a:lumOff val="25000"/>
                  </a:schemeClr>
                </a:solidFill>
              </a:rPr>
              <a:t>Innovation: </a:t>
            </a:r>
            <a:r>
              <a:rPr lang="en-US"/>
              <a:t>The sheared flow-stabilized (SFS) Z-pinch may offer favorable scaling, simplicity &amp; stability vs. traditional z-pinches. </a:t>
            </a:r>
          </a:p>
          <a:p>
            <a:endParaRPr lang="en-US"/>
          </a:p>
          <a:p>
            <a:r>
              <a:rPr lang="en-US" i="1"/>
              <a:t>https://www.zapenergy.com/how-it-works</a:t>
            </a:r>
          </a:p>
          <a:p>
            <a:endParaRPr lang="en-US"/>
          </a:p>
        </p:txBody>
      </p:sp>
      <p:sp>
        <p:nvSpPr>
          <p:cNvPr id="16" name="TextBox 15">
            <a:extLst>
              <a:ext uri="{FF2B5EF4-FFF2-40B4-BE49-F238E27FC236}">
                <a16:creationId xmlns:a16="http://schemas.microsoft.com/office/drawing/2014/main" id="{75EDE36F-A6EC-AF65-A196-D950A35ACFEC}"/>
              </a:ext>
            </a:extLst>
          </p:cNvPr>
          <p:cNvSpPr txBox="1"/>
          <p:nvPr/>
        </p:nvSpPr>
        <p:spPr>
          <a:xfrm>
            <a:off x="7944450" y="3481116"/>
            <a:ext cx="3829747" cy="2862322"/>
          </a:xfrm>
          <a:prstGeom prst="rect">
            <a:avLst/>
          </a:prstGeom>
          <a:noFill/>
        </p:spPr>
        <p:txBody>
          <a:bodyPr wrap="square" rtlCol="0">
            <a:spAutoFit/>
          </a:bodyPr>
          <a:lstStyle/>
          <a:p>
            <a:r>
              <a:rPr lang="en-US" i="1">
                <a:solidFill>
                  <a:schemeClr val="accent1">
                    <a:lumMod val="75000"/>
                    <a:lumOff val="25000"/>
                  </a:schemeClr>
                </a:solidFill>
              </a:rPr>
              <a:t>Innovation: </a:t>
            </a:r>
            <a:r>
              <a:rPr lang="en-US"/>
              <a:t>HTS may help make the physics of a magnetic mirror viable. Team is also considering industrial heat applications, which should help make the mirror economically viable.</a:t>
            </a:r>
          </a:p>
          <a:p>
            <a:endParaRPr lang="en-US"/>
          </a:p>
          <a:p>
            <a:endParaRPr lang="en-US"/>
          </a:p>
          <a:p>
            <a:r>
              <a:rPr lang="en-US" i="1"/>
              <a:t>https://realtafusion.com/</a:t>
            </a:r>
          </a:p>
          <a:p>
            <a:endParaRPr lang="en-US"/>
          </a:p>
        </p:txBody>
      </p:sp>
      <p:sp>
        <p:nvSpPr>
          <p:cNvPr id="26" name="TextBox 25">
            <a:extLst>
              <a:ext uri="{FF2B5EF4-FFF2-40B4-BE49-F238E27FC236}">
                <a16:creationId xmlns:a16="http://schemas.microsoft.com/office/drawing/2014/main" id="{B1C6DA92-183C-7ADA-6070-2F7BA84A72DF}"/>
              </a:ext>
            </a:extLst>
          </p:cNvPr>
          <p:cNvSpPr txBox="1"/>
          <p:nvPr/>
        </p:nvSpPr>
        <p:spPr>
          <a:xfrm>
            <a:off x="2335787" y="705888"/>
            <a:ext cx="3175690" cy="2585323"/>
          </a:xfrm>
          <a:prstGeom prst="rect">
            <a:avLst/>
          </a:prstGeom>
          <a:noFill/>
        </p:spPr>
        <p:txBody>
          <a:bodyPr wrap="square" rtlCol="0">
            <a:spAutoFit/>
          </a:bodyPr>
          <a:lstStyle/>
          <a:p>
            <a:r>
              <a:rPr lang="en-US" i="1">
                <a:solidFill>
                  <a:schemeClr val="accent1">
                    <a:lumMod val="75000"/>
                    <a:lumOff val="25000"/>
                  </a:schemeClr>
                </a:solidFill>
              </a:rPr>
              <a:t>Innovation: </a:t>
            </a:r>
            <a:r>
              <a:rPr lang="en-US"/>
              <a:t>Modern, high field superconducting magnets to enable compact, high gain tokamaks </a:t>
            </a:r>
          </a:p>
          <a:p>
            <a:endParaRPr lang="en-US"/>
          </a:p>
          <a:p>
            <a:endParaRPr lang="en-US"/>
          </a:p>
          <a:p>
            <a:r>
              <a:rPr lang="en-US" i="1"/>
              <a:t>https://cfs.energy/technology/sparc</a:t>
            </a:r>
          </a:p>
          <a:p>
            <a:endParaRPr lang="en-US"/>
          </a:p>
        </p:txBody>
      </p:sp>
      <p:sp>
        <p:nvSpPr>
          <p:cNvPr id="11" name="TextBox 10">
            <a:extLst>
              <a:ext uri="{FF2B5EF4-FFF2-40B4-BE49-F238E27FC236}">
                <a16:creationId xmlns:a16="http://schemas.microsoft.com/office/drawing/2014/main" id="{DBB73F42-D8D1-E1F9-5CD5-8F42C0A6886A}"/>
              </a:ext>
            </a:extLst>
          </p:cNvPr>
          <p:cNvSpPr txBox="1"/>
          <p:nvPr/>
        </p:nvSpPr>
        <p:spPr>
          <a:xfrm>
            <a:off x="2060252" y="3475442"/>
            <a:ext cx="3603757" cy="3139321"/>
          </a:xfrm>
          <a:prstGeom prst="rect">
            <a:avLst/>
          </a:prstGeom>
          <a:noFill/>
        </p:spPr>
        <p:txBody>
          <a:bodyPr wrap="square" rtlCol="0">
            <a:spAutoFit/>
          </a:bodyPr>
          <a:lstStyle/>
          <a:p>
            <a:r>
              <a:rPr lang="en-US" i="1">
                <a:solidFill>
                  <a:schemeClr val="accent1">
                    <a:lumMod val="75000"/>
                    <a:lumOff val="25000"/>
                  </a:schemeClr>
                </a:solidFill>
              </a:rPr>
              <a:t>Innovation: </a:t>
            </a:r>
            <a:r>
              <a:rPr lang="en-US"/>
              <a:t>ST40, the world's highest field spherical tokamak (UK) has shown fusion-relevant ion temperatures in a compact spherical tokamak for the first time</a:t>
            </a:r>
          </a:p>
          <a:p>
            <a:endParaRPr lang="en-US"/>
          </a:p>
          <a:p>
            <a:endParaRPr lang="en-US"/>
          </a:p>
          <a:p>
            <a:r>
              <a:rPr lang="en-US" i="1"/>
              <a:t>https://www.tokamakenergy.co.uk/technology/</a:t>
            </a:r>
          </a:p>
          <a:p>
            <a:endParaRPr lang="en-US"/>
          </a:p>
        </p:txBody>
      </p:sp>
      <p:pic>
        <p:nvPicPr>
          <p:cNvPr id="2050" name="Picture 2">
            <a:extLst>
              <a:ext uri="{FF2B5EF4-FFF2-40B4-BE49-F238E27FC236}">
                <a16:creationId xmlns:a16="http://schemas.microsoft.com/office/drawing/2014/main" id="{E10234D3-94E5-5F4C-8D85-2CADD5FE242E}"/>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51805" y="1282113"/>
            <a:ext cx="1976916" cy="16515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7619BD7-9101-15B3-2ADB-6098A0A4D822}"/>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5965302" y="1619276"/>
            <a:ext cx="2100681" cy="1382343"/>
          </a:xfrm>
          <a:prstGeom prst="rect">
            <a:avLst/>
          </a:prstGeom>
        </p:spPr>
      </p:pic>
      <p:pic>
        <p:nvPicPr>
          <p:cNvPr id="21" name="Picture 20">
            <a:extLst>
              <a:ext uri="{FF2B5EF4-FFF2-40B4-BE49-F238E27FC236}">
                <a16:creationId xmlns:a16="http://schemas.microsoft.com/office/drawing/2014/main" id="{880A0877-5F1E-FC09-574F-C7BA5EA33B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328" y="3570273"/>
            <a:ext cx="1854626" cy="553008"/>
          </a:xfrm>
          <a:prstGeom prst="rect">
            <a:avLst/>
          </a:prstGeom>
        </p:spPr>
      </p:pic>
      <p:pic>
        <p:nvPicPr>
          <p:cNvPr id="2052" name="Picture 4">
            <a:extLst>
              <a:ext uri="{FF2B5EF4-FFF2-40B4-BE49-F238E27FC236}">
                <a16:creationId xmlns:a16="http://schemas.microsoft.com/office/drawing/2014/main" id="{38F911CD-60C4-890B-46D2-8F3575077AAD}"/>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237689" y="4246634"/>
            <a:ext cx="2599644" cy="19372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EBB6067-7902-7992-19C2-C8D5412CD257}"/>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077144" y="4229663"/>
            <a:ext cx="1502298" cy="1917678"/>
          </a:xfrm>
          <a:prstGeom prst="rect">
            <a:avLst/>
          </a:prstGeom>
        </p:spPr>
      </p:pic>
      <p:sp>
        <p:nvSpPr>
          <p:cNvPr id="2" name="Slide Number Placeholder 1">
            <a:extLst>
              <a:ext uri="{FF2B5EF4-FFF2-40B4-BE49-F238E27FC236}">
                <a16:creationId xmlns:a16="http://schemas.microsoft.com/office/drawing/2014/main" id="{D8E66B4B-7B2D-3CC3-1DC1-911F575B38F9}"/>
              </a:ext>
            </a:extLst>
          </p:cNvPr>
          <p:cNvSpPr>
            <a:spLocks noGrp="1"/>
          </p:cNvSpPr>
          <p:nvPr>
            <p:ph type="sldNum" sz="quarter" idx="4"/>
          </p:nvPr>
        </p:nvSpPr>
        <p:spPr/>
        <p:txBody>
          <a:bodyPr/>
          <a:lstStyle/>
          <a:p>
            <a:fld id="{835B6AD7-18B8-4C9C-AA70-ABD830A869AC}" type="slidenum">
              <a:rPr lang="en-US" smtClean="0"/>
              <a:pPr/>
              <a:t>12</a:t>
            </a:fld>
            <a:endParaRPr lang="en-US"/>
          </a:p>
        </p:txBody>
      </p:sp>
    </p:spTree>
    <p:extLst>
      <p:ext uri="{BB962C8B-B14F-4D97-AF65-F5344CB8AC3E}">
        <p14:creationId xmlns:p14="http://schemas.microsoft.com/office/powerpoint/2010/main" val="375226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9423AD-70AA-DCDA-BCC2-D12ACC4B8AE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85907" y="1130124"/>
            <a:ext cx="1686442" cy="2174573"/>
          </a:xfrm>
          <a:prstGeom prst="rect">
            <a:avLst/>
          </a:prstGeom>
        </p:spPr>
      </p:pic>
      <p:pic>
        <p:nvPicPr>
          <p:cNvPr id="15" name="Picture 14">
            <a:extLst>
              <a:ext uri="{FF2B5EF4-FFF2-40B4-BE49-F238E27FC236}">
                <a16:creationId xmlns:a16="http://schemas.microsoft.com/office/drawing/2014/main" id="{4265964A-9DE3-554F-B3F6-CC6D54266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76" y="648928"/>
            <a:ext cx="2237303" cy="376369"/>
          </a:xfrm>
          <a:prstGeom prst="rect">
            <a:avLst/>
          </a:prstGeom>
        </p:spPr>
      </p:pic>
      <p:pic>
        <p:nvPicPr>
          <p:cNvPr id="17" name="Picture 2" descr="stellarator technology_ planar magnets">
            <a:extLst>
              <a:ext uri="{FF2B5EF4-FFF2-40B4-BE49-F238E27FC236}">
                <a16:creationId xmlns:a16="http://schemas.microsoft.com/office/drawing/2014/main" id="{AEADBD8A-BCCC-65F3-EC38-65EAA9A97844}"/>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528990" y="1076070"/>
            <a:ext cx="2574088" cy="18155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hape&#10;&#10;Description automatically generated with medium confidence">
            <a:extLst>
              <a:ext uri="{FF2B5EF4-FFF2-40B4-BE49-F238E27FC236}">
                <a16:creationId xmlns:a16="http://schemas.microsoft.com/office/drawing/2014/main" id="{B366DE3F-9500-AA14-029D-0999FAC7C6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747" y="652884"/>
            <a:ext cx="1854304" cy="360662"/>
          </a:xfrm>
          <a:prstGeom prst="rect">
            <a:avLst/>
          </a:prstGeom>
        </p:spPr>
      </p:pic>
      <p:sp>
        <p:nvSpPr>
          <p:cNvPr id="26" name="TextBox 25">
            <a:extLst>
              <a:ext uri="{FF2B5EF4-FFF2-40B4-BE49-F238E27FC236}">
                <a16:creationId xmlns:a16="http://schemas.microsoft.com/office/drawing/2014/main" id="{B1C6DA92-183C-7ADA-6070-2F7BA84A72DF}"/>
              </a:ext>
            </a:extLst>
          </p:cNvPr>
          <p:cNvSpPr txBox="1"/>
          <p:nvPr/>
        </p:nvSpPr>
        <p:spPr>
          <a:xfrm>
            <a:off x="2215030" y="710544"/>
            <a:ext cx="3281487" cy="2862322"/>
          </a:xfrm>
          <a:prstGeom prst="rect">
            <a:avLst/>
          </a:prstGeom>
          <a:noFill/>
        </p:spPr>
        <p:txBody>
          <a:bodyPr wrap="square" rtlCol="0">
            <a:spAutoFit/>
          </a:bodyPr>
          <a:lstStyle/>
          <a:p>
            <a:r>
              <a:rPr lang="en-US" i="1">
                <a:solidFill>
                  <a:schemeClr val="accent1">
                    <a:lumMod val="75000"/>
                    <a:lumOff val="25000"/>
                  </a:schemeClr>
                </a:solidFill>
              </a:rPr>
              <a:t>Innovation: </a:t>
            </a:r>
            <a:r>
              <a:rPr lang="en-US"/>
              <a:t>Excimer lasers to heat &amp; compress a fuel pellet, which should offer greater efficiency,  lower cost, and simpler operation than existing laser facilities.</a:t>
            </a:r>
          </a:p>
          <a:p>
            <a:endParaRPr lang="en-US"/>
          </a:p>
          <a:p>
            <a:r>
              <a:rPr lang="en-US" i="1"/>
              <a:t>https://xcimer.energy/index.html</a:t>
            </a:r>
          </a:p>
          <a:p>
            <a:endParaRPr lang="en-US"/>
          </a:p>
        </p:txBody>
      </p:sp>
      <p:sp>
        <p:nvSpPr>
          <p:cNvPr id="27" name="TextBox 26">
            <a:extLst>
              <a:ext uri="{FF2B5EF4-FFF2-40B4-BE49-F238E27FC236}">
                <a16:creationId xmlns:a16="http://schemas.microsoft.com/office/drawing/2014/main" id="{37DE1CE4-B3D2-A853-4F0D-7A078E9AD6D3}"/>
              </a:ext>
            </a:extLst>
          </p:cNvPr>
          <p:cNvSpPr txBox="1"/>
          <p:nvPr/>
        </p:nvSpPr>
        <p:spPr>
          <a:xfrm>
            <a:off x="8055342" y="729975"/>
            <a:ext cx="3719563" cy="2031325"/>
          </a:xfrm>
          <a:prstGeom prst="rect">
            <a:avLst/>
          </a:prstGeom>
          <a:noFill/>
        </p:spPr>
        <p:txBody>
          <a:bodyPr wrap="square" rtlCol="0">
            <a:spAutoFit/>
          </a:bodyPr>
          <a:lstStyle/>
          <a:p>
            <a:r>
              <a:rPr lang="en-US" i="1">
                <a:solidFill>
                  <a:schemeClr val="accent1">
                    <a:lumMod val="75000"/>
                    <a:lumOff val="25000"/>
                  </a:schemeClr>
                </a:solidFill>
              </a:rPr>
              <a:t>Innovation: </a:t>
            </a:r>
            <a:r>
              <a:rPr lang="en-US"/>
              <a:t>Arrays of planar magnets on the surface which should offer a cheaper, lower maintenance pathway to fusion. </a:t>
            </a:r>
          </a:p>
          <a:p>
            <a:endParaRPr lang="en-US"/>
          </a:p>
          <a:p>
            <a:r>
              <a:rPr lang="en-US" i="1"/>
              <a:t>https://thea.energy/history/</a:t>
            </a:r>
          </a:p>
          <a:p>
            <a:endParaRPr lang="en-US"/>
          </a:p>
        </p:txBody>
      </p:sp>
      <p:sp>
        <p:nvSpPr>
          <p:cNvPr id="28" name="Rectangle: Rounded Corners 27">
            <a:extLst>
              <a:ext uri="{FF2B5EF4-FFF2-40B4-BE49-F238E27FC236}">
                <a16:creationId xmlns:a16="http://schemas.microsoft.com/office/drawing/2014/main" id="{A63F0A9C-6913-A065-9D7D-A57020E4504E}"/>
              </a:ext>
            </a:extLst>
          </p:cNvPr>
          <p:cNvSpPr/>
          <p:nvPr/>
        </p:nvSpPr>
        <p:spPr>
          <a:xfrm>
            <a:off x="148903" y="550240"/>
            <a:ext cx="5422246" cy="2739370"/>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3D3EB78-2235-A20A-B090-D0E47AFE7B39}"/>
              </a:ext>
            </a:extLst>
          </p:cNvPr>
          <p:cNvSpPr/>
          <p:nvPr/>
        </p:nvSpPr>
        <p:spPr>
          <a:xfrm>
            <a:off x="5681869" y="572672"/>
            <a:ext cx="6124224" cy="2701878"/>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154BA2-7EF8-5CDE-8712-BAB643AF4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8436" y="3496127"/>
            <a:ext cx="2417697" cy="515539"/>
          </a:xfrm>
          <a:prstGeom prst="rect">
            <a:avLst/>
          </a:prstGeom>
        </p:spPr>
      </p:pic>
      <p:pic>
        <p:nvPicPr>
          <p:cNvPr id="13" name="Picture 12">
            <a:extLst>
              <a:ext uri="{FF2B5EF4-FFF2-40B4-BE49-F238E27FC236}">
                <a16:creationId xmlns:a16="http://schemas.microsoft.com/office/drawing/2014/main" id="{23A3DF20-C9B8-295B-0140-2DACDAC34C4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0749" y="3612345"/>
            <a:ext cx="1882093" cy="780641"/>
          </a:xfrm>
          <a:prstGeom prst="rect">
            <a:avLst/>
          </a:prstGeom>
        </p:spPr>
      </p:pic>
      <p:sp>
        <p:nvSpPr>
          <p:cNvPr id="24" name="Rectangle: Rounded Corners 23">
            <a:extLst>
              <a:ext uri="{FF2B5EF4-FFF2-40B4-BE49-F238E27FC236}">
                <a16:creationId xmlns:a16="http://schemas.microsoft.com/office/drawing/2014/main" id="{C7BC876B-8BDD-1D58-8215-C9D13CF801D5}"/>
              </a:ext>
            </a:extLst>
          </p:cNvPr>
          <p:cNvSpPr/>
          <p:nvPr/>
        </p:nvSpPr>
        <p:spPr>
          <a:xfrm>
            <a:off x="148903" y="3392227"/>
            <a:ext cx="5422246" cy="2915533"/>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5F3C402-D58D-6010-A8CB-BC475E1CF159}"/>
              </a:ext>
            </a:extLst>
          </p:cNvPr>
          <p:cNvSpPr/>
          <p:nvPr/>
        </p:nvSpPr>
        <p:spPr>
          <a:xfrm>
            <a:off x="5712135" y="3392227"/>
            <a:ext cx="6124224" cy="2893101"/>
          </a:xfrm>
          <a:prstGeom prst="roundRect">
            <a:avLst>
              <a:gd name="adj" fmla="val 1022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BA5000A-0CE1-4B7E-398C-71C392B715C8}"/>
              </a:ext>
            </a:extLst>
          </p:cNvPr>
          <p:cNvSpPr txBox="1"/>
          <p:nvPr/>
        </p:nvSpPr>
        <p:spPr>
          <a:xfrm>
            <a:off x="2180603" y="3537333"/>
            <a:ext cx="3366451" cy="2585323"/>
          </a:xfrm>
          <a:prstGeom prst="rect">
            <a:avLst/>
          </a:prstGeom>
          <a:noFill/>
        </p:spPr>
        <p:txBody>
          <a:bodyPr wrap="square" rtlCol="0">
            <a:spAutoFit/>
          </a:bodyPr>
          <a:lstStyle/>
          <a:p>
            <a:r>
              <a:rPr lang="en-US" i="1">
                <a:solidFill>
                  <a:schemeClr val="accent1">
                    <a:lumMod val="75000"/>
                    <a:lumOff val="25000"/>
                  </a:schemeClr>
                </a:solidFill>
              </a:rPr>
              <a:t>Innovation: </a:t>
            </a:r>
            <a:r>
              <a:rPr lang="en-US" b="0" i="0" u="none" strike="noStrike" kern="1200" baseline="0">
                <a:solidFill>
                  <a:schemeClr val="dk1"/>
                </a:solidFill>
                <a:latin typeface="+mn-lt"/>
                <a:ea typeface="+mn-ea"/>
                <a:cs typeface="+mn-cs"/>
              </a:rPr>
              <a:t>Proton fast ignition (PFI), separates the two stages of fuel compression &amp; heating, with targets that are robust against laser/target imperfections.</a:t>
            </a:r>
            <a:r>
              <a:rPr lang="en-US"/>
              <a:t> </a:t>
            </a:r>
          </a:p>
          <a:p>
            <a:r>
              <a:rPr lang="en-US"/>
              <a:t>  </a:t>
            </a:r>
          </a:p>
          <a:p>
            <a:r>
              <a:rPr lang="en-US" i="1"/>
              <a:t>https://focused-energy.world/</a:t>
            </a:r>
          </a:p>
          <a:p>
            <a:endParaRPr lang="en-US"/>
          </a:p>
        </p:txBody>
      </p:sp>
      <p:sp>
        <p:nvSpPr>
          <p:cNvPr id="31" name="TextBox 30">
            <a:extLst>
              <a:ext uri="{FF2B5EF4-FFF2-40B4-BE49-F238E27FC236}">
                <a16:creationId xmlns:a16="http://schemas.microsoft.com/office/drawing/2014/main" id="{9DBF15EB-DAD5-FBEC-7365-4781D9EC5522}"/>
              </a:ext>
            </a:extLst>
          </p:cNvPr>
          <p:cNvSpPr txBox="1"/>
          <p:nvPr/>
        </p:nvSpPr>
        <p:spPr>
          <a:xfrm>
            <a:off x="8297508" y="3603818"/>
            <a:ext cx="3443456" cy="2585323"/>
          </a:xfrm>
          <a:prstGeom prst="rect">
            <a:avLst/>
          </a:prstGeom>
          <a:noFill/>
        </p:spPr>
        <p:txBody>
          <a:bodyPr wrap="square" rtlCol="0">
            <a:spAutoFit/>
          </a:bodyPr>
          <a:lstStyle/>
          <a:p>
            <a:r>
              <a:rPr lang="en-US" i="1">
                <a:solidFill>
                  <a:schemeClr val="accent1">
                    <a:lumMod val="75000"/>
                    <a:lumOff val="25000"/>
                  </a:schemeClr>
                </a:solidFill>
              </a:rPr>
              <a:t>Innovation: </a:t>
            </a:r>
            <a:r>
              <a:rPr lang="en-US"/>
              <a:t>Advanced manufacturing and improved computational design tools + HTS magnets to reduce cost of the stellarator platform   </a:t>
            </a:r>
          </a:p>
          <a:p>
            <a:endParaRPr lang="en-US"/>
          </a:p>
          <a:p>
            <a:r>
              <a:rPr lang="en-US" i="1"/>
              <a:t>https://typeoneenergy.com/envisioning-a-fusion-future/</a:t>
            </a:r>
          </a:p>
          <a:p>
            <a:endParaRPr lang="en-US"/>
          </a:p>
        </p:txBody>
      </p:sp>
      <p:pic>
        <p:nvPicPr>
          <p:cNvPr id="1026" name="Picture 2">
            <a:extLst>
              <a:ext uri="{FF2B5EF4-FFF2-40B4-BE49-F238E27FC236}">
                <a16:creationId xmlns:a16="http://schemas.microsoft.com/office/drawing/2014/main" id="{A87FDFD0-965C-0F50-70FD-A77407C64F7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457" r="14769"/>
          <a:stretch/>
        </p:blipFill>
        <p:spPr bwMode="auto">
          <a:xfrm>
            <a:off x="406279" y="4568046"/>
            <a:ext cx="1655998" cy="1604638"/>
          </a:xfrm>
          <a:prstGeom prst="rect">
            <a:avLst/>
          </a:prstGeom>
          <a:solidFill>
            <a:schemeClr val="accent1"/>
          </a:solidFill>
        </p:spPr>
      </p:pic>
      <p:pic>
        <p:nvPicPr>
          <p:cNvPr id="1034" name="Picture 10" descr="Detailed rendering of Type One's stellarator in hall">
            <a:extLst>
              <a:ext uri="{FF2B5EF4-FFF2-40B4-BE49-F238E27FC236}">
                <a16:creationId xmlns:a16="http://schemas.microsoft.com/office/drawing/2014/main" id="{FDACAEAC-6B69-E8A6-C022-147BEDFC318F}"/>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5867997" y="4117028"/>
            <a:ext cx="2191800" cy="18116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184D4AF0-3879-E66A-E405-F9F8C091FC7A}"/>
              </a:ext>
            </a:extLst>
          </p:cNvPr>
          <p:cNvSpPr txBox="1"/>
          <p:nvPr/>
        </p:nvSpPr>
        <p:spPr>
          <a:xfrm>
            <a:off x="7721098" y="88580"/>
            <a:ext cx="1663019" cy="461665"/>
          </a:xfrm>
          <a:prstGeom prst="rect">
            <a:avLst/>
          </a:prstGeom>
          <a:noFill/>
        </p:spPr>
        <p:txBody>
          <a:bodyPr wrap="none" rtlCol="0">
            <a:spAutoFit/>
          </a:bodyPr>
          <a:lstStyle/>
          <a:p>
            <a:r>
              <a:rPr lang="en-US" sz="2400" b="1" i="1">
                <a:solidFill>
                  <a:schemeClr val="accent1"/>
                </a:solidFill>
              </a:rPr>
              <a:t>Stellarators</a:t>
            </a:r>
          </a:p>
        </p:txBody>
      </p:sp>
      <p:sp>
        <p:nvSpPr>
          <p:cNvPr id="35" name="TextBox 34">
            <a:extLst>
              <a:ext uri="{FF2B5EF4-FFF2-40B4-BE49-F238E27FC236}">
                <a16:creationId xmlns:a16="http://schemas.microsoft.com/office/drawing/2014/main" id="{2775AD43-A930-296E-3C33-AC874ED77A38}"/>
              </a:ext>
            </a:extLst>
          </p:cNvPr>
          <p:cNvSpPr txBox="1"/>
          <p:nvPr/>
        </p:nvSpPr>
        <p:spPr>
          <a:xfrm>
            <a:off x="1388148" y="88580"/>
            <a:ext cx="2943755" cy="461665"/>
          </a:xfrm>
          <a:prstGeom prst="rect">
            <a:avLst/>
          </a:prstGeom>
          <a:noFill/>
        </p:spPr>
        <p:txBody>
          <a:bodyPr wrap="none" rtlCol="0">
            <a:spAutoFit/>
          </a:bodyPr>
          <a:lstStyle/>
          <a:p>
            <a:r>
              <a:rPr lang="en-US" sz="2400" b="1" i="1">
                <a:solidFill>
                  <a:schemeClr val="accent1"/>
                </a:solidFill>
              </a:rPr>
              <a:t>Inertial Fusion Energy</a:t>
            </a:r>
          </a:p>
        </p:txBody>
      </p:sp>
      <p:sp>
        <p:nvSpPr>
          <p:cNvPr id="2" name="Slide Number Placeholder 1">
            <a:extLst>
              <a:ext uri="{FF2B5EF4-FFF2-40B4-BE49-F238E27FC236}">
                <a16:creationId xmlns:a16="http://schemas.microsoft.com/office/drawing/2014/main" id="{CCDC2485-58D0-6FBF-D3F3-69A127CBB661}"/>
              </a:ext>
            </a:extLst>
          </p:cNvPr>
          <p:cNvSpPr>
            <a:spLocks noGrp="1"/>
          </p:cNvSpPr>
          <p:nvPr>
            <p:ph type="sldNum" sz="quarter" idx="4"/>
          </p:nvPr>
        </p:nvSpPr>
        <p:spPr/>
        <p:txBody>
          <a:bodyPr/>
          <a:lstStyle/>
          <a:p>
            <a:fld id="{835B6AD7-18B8-4C9C-AA70-ABD830A869AC}" type="slidenum">
              <a:rPr lang="en-US" smtClean="0"/>
              <a:pPr/>
              <a:t>13</a:t>
            </a:fld>
            <a:endParaRPr lang="en-US"/>
          </a:p>
        </p:txBody>
      </p:sp>
    </p:spTree>
    <p:extLst>
      <p:ext uri="{BB962C8B-B14F-4D97-AF65-F5344CB8AC3E}">
        <p14:creationId xmlns:p14="http://schemas.microsoft.com/office/powerpoint/2010/main" val="297410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C3A-47F5-AAA3-9554-04B9A49A5E2F}"/>
              </a:ext>
            </a:extLst>
          </p:cNvPr>
          <p:cNvSpPr>
            <a:spLocks noGrp="1"/>
          </p:cNvSpPr>
          <p:nvPr>
            <p:ph type="title"/>
          </p:nvPr>
        </p:nvSpPr>
        <p:spPr>
          <a:xfrm>
            <a:off x="225779" y="3"/>
            <a:ext cx="11914181" cy="902525"/>
          </a:xfrm>
        </p:spPr>
        <p:txBody>
          <a:bodyPr>
            <a:normAutofit fontScale="90000"/>
          </a:bodyPr>
          <a:lstStyle/>
          <a:p>
            <a:r>
              <a:rPr lang="en-US" dirty="0"/>
              <a:t>Office of Science Statement of Commitment </a:t>
            </a:r>
            <a:r>
              <a:rPr lang="en-US" sz="3600" dirty="0"/>
              <a:t>&amp; other Guidance</a:t>
            </a:r>
            <a:endParaRPr lang="en-US" dirty="0"/>
          </a:p>
        </p:txBody>
      </p:sp>
      <p:sp>
        <p:nvSpPr>
          <p:cNvPr id="3" name="Content Placeholder 2">
            <a:extLst>
              <a:ext uri="{FF2B5EF4-FFF2-40B4-BE49-F238E27FC236}">
                <a16:creationId xmlns:a16="http://schemas.microsoft.com/office/drawing/2014/main" id="{DFB73F43-14D0-F223-F061-E193B4502BC3}"/>
              </a:ext>
            </a:extLst>
          </p:cNvPr>
          <p:cNvSpPr>
            <a:spLocks noGrp="1"/>
          </p:cNvSpPr>
          <p:nvPr>
            <p:ph idx="1"/>
          </p:nvPr>
        </p:nvSpPr>
        <p:spPr>
          <a:xfrm>
            <a:off x="432535" y="718343"/>
            <a:ext cx="11382134" cy="5600684"/>
          </a:xfrm>
        </p:spPr>
        <p:txBody>
          <a:bodyPr vert="horz" lIns="91440" tIns="45720" rIns="91440" bIns="45720" rtlCol="0" anchor="t">
            <a:noAutofit/>
          </a:bodyPr>
          <a:lstStyle/>
          <a:p>
            <a:pPr marL="226695" indent="-172720">
              <a:spcBef>
                <a:spcPts val="600"/>
              </a:spcBef>
              <a:spcAft>
                <a:spcPts val="600"/>
              </a:spcAft>
            </a:pPr>
            <a:r>
              <a:rPr lang="en-US" sz="2000" b="1" dirty="0"/>
              <a:t>SC Statement of Commitment </a:t>
            </a:r>
            <a:r>
              <a:rPr lang="en-US" sz="2000" dirty="0">
                <a:ea typeface="+mn-lt"/>
                <a:cs typeface="+mn-lt"/>
              </a:rPr>
              <a:t>– SC is fully and unconditionally committed to fostering safe, diverse, equitable, inclusive, and accessible work, research, and funding environments that value mutual respect and personal integrity</a:t>
            </a:r>
            <a:r>
              <a:rPr lang="en-US" sz="2000" dirty="0"/>
              <a:t>. </a:t>
            </a:r>
            <a:r>
              <a:rPr lang="en-US" sz="2000" dirty="0">
                <a:solidFill>
                  <a:srgbClr val="0070C0"/>
                </a:solidFill>
                <a:latin typeface="+mn-lt"/>
                <a:hlinkClick r:id="rId2">
                  <a:extLst>
                    <a:ext uri="{A12FA001-AC4F-418D-AE19-62706E023703}">
                      <ahyp:hlinkClr xmlns:ahyp="http://schemas.microsoft.com/office/drawing/2018/hyperlinkcolor" val="tx"/>
                    </a:ext>
                  </a:extLst>
                </a:hlinkClick>
              </a:rPr>
              <a:t>https://science.osti.gov/SW-DEI/SC-Statement-of-Commitment</a:t>
            </a:r>
            <a:r>
              <a:rPr lang="en-US" sz="2000" dirty="0">
                <a:solidFill>
                  <a:srgbClr val="0070C0"/>
                </a:solidFill>
              </a:rPr>
              <a:t> </a:t>
            </a:r>
            <a:endParaRPr lang="en-US" sz="2000" dirty="0">
              <a:solidFill>
                <a:srgbClr val="0070C0"/>
              </a:solidFill>
              <a:ea typeface="Verdana"/>
            </a:endParaRPr>
          </a:p>
          <a:p>
            <a:pPr marL="226695" indent="-172720">
              <a:spcBef>
                <a:spcPts val="600"/>
              </a:spcBef>
              <a:spcAft>
                <a:spcPts val="600"/>
              </a:spcAft>
            </a:pPr>
            <a:r>
              <a:rPr lang="en-US" sz="2000" b="1" dirty="0"/>
              <a:t>Expectations for Professional Behaviors </a:t>
            </a:r>
            <a:r>
              <a:rPr lang="en-US" sz="2000" dirty="0"/>
              <a:t>–SC’s expectations of all participants to positively contribute to a professional, inclusive meeting that fosters a safe and welcoming environment for conducting scientific business, as well as outlines behaviors that are unacceptable and potential ramifications for unprofessional behavior. </a:t>
            </a:r>
            <a:r>
              <a:rPr lang="en-US" sz="2000" dirty="0">
                <a:solidFill>
                  <a:srgbClr val="0070C0"/>
                </a:solidFill>
                <a:hlinkClick r:id="rId3">
                  <a:extLst>
                    <a:ext uri="{A12FA001-AC4F-418D-AE19-62706E023703}">
                      <ahyp:hlinkClr xmlns:ahyp="http://schemas.microsoft.com/office/drawing/2018/hyperlinkcolor" val="tx"/>
                    </a:ext>
                  </a:extLst>
                </a:hlinkClick>
              </a:rPr>
              <a:t>https://science.osti.gov/SW-DEI/DOE-Diversity-Equity-and-Inclusion-Policies/Harassment</a:t>
            </a:r>
            <a:endParaRPr lang="en-US" sz="2000" dirty="0">
              <a:solidFill>
                <a:srgbClr val="0070C0"/>
              </a:solidFill>
              <a:ea typeface="Verdana"/>
            </a:endParaRPr>
          </a:p>
          <a:p>
            <a:pPr marL="226695" indent="-172720">
              <a:spcBef>
                <a:spcPts val="600"/>
              </a:spcBef>
              <a:spcAft>
                <a:spcPts val="600"/>
              </a:spcAft>
            </a:pPr>
            <a:r>
              <a:rPr lang="en-US" sz="2000" b="1" dirty="0"/>
              <a:t>How to Address or Report Behaviors of Concern</a:t>
            </a:r>
            <a:r>
              <a:rPr lang="en-US" sz="2000" dirty="0"/>
              <a:t>– Process on how and who to report issues, including the distinction between reporting on unprofessional, disrespectful, or disruptive behaviors, and behaviors that constitute a violation of Federal civil rights statutes. </a:t>
            </a:r>
            <a:r>
              <a:rPr lang="en-US" sz="2000" dirty="0">
                <a:solidFill>
                  <a:srgbClr val="0070C0"/>
                </a:solidFill>
                <a:hlinkClick r:id="rId4">
                  <a:extLst>
                    <a:ext uri="{A12FA001-AC4F-418D-AE19-62706E023703}">
                      <ahyp:hlinkClr xmlns:ahyp="http://schemas.microsoft.com/office/drawing/2018/hyperlinkcolor" val="tx"/>
                    </a:ext>
                  </a:extLst>
                </a:hlinkClick>
              </a:rPr>
              <a:t>https://science.osti.gov/SW-DEI/DOE-Diversity-Equity-and-Inclusion-Policies/How-to-Report-a-Complaint</a:t>
            </a:r>
            <a:endParaRPr lang="en-US" sz="2000" dirty="0">
              <a:solidFill>
                <a:srgbClr val="0070C0"/>
              </a:solidFill>
              <a:ea typeface="Verdana"/>
            </a:endParaRPr>
          </a:p>
          <a:p>
            <a:pPr marL="226695" indent="-172720">
              <a:spcBef>
                <a:spcPts val="600"/>
              </a:spcBef>
              <a:spcAft>
                <a:spcPts val="600"/>
              </a:spcAft>
            </a:pPr>
            <a:r>
              <a:rPr lang="en-US" sz="2000" b="1" dirty="0"/>
              <a:t>Implicit Bias </a:t>
            </a:r>
            <a:r>
              <a:rPr lang="en-US" sz="2000" dirty="0"/>
              <a:t>– Be aware of implicit bias, understand its nature – everyone has them -  and implicit bias if not mitigated can negatively impact the quality and inclusiveness of scientific discussions that contribute to a successful meeting. </a:t>
            </a:r>
            <a:r>
              <a:rPr lang="en-US" sz="2000" dirty="0">
                <a:solidFill>
                  <a:srgbClr val="0070C0"/>
                </a:solidFill>
                <a:latin typeface="+mn-lt"/>
                <a:hlinkClick r:id="rId5">
                  <a:extLst>
                    <a:ext uri="{A12FA001-AC4F-418D-AE19-62706E023703}">
                      <ahyp:hlinkClr xmlns:ahyp="http://schemas.microsoft.com/office/drawing/2018/hyperlinkcolor" val="tx"/>
                    </a:ext>
                  </a:extLst>
                </a:hlinkClick>
              </a:rPr>
              <a:t>https://kirwaninstitute.osu.edu/article/understanding-implicit-bias</a:t>
            </a:r>
            <a:endParaRPr lang="en-US" sz="2000" dirty="0">
              <a:solidFill>
                <a:srgbClr val="0070C0"/>
              </a:solidFill>
              <a:latin typeface="+mn-lt"/>
              <a:ea typeface="Verdana"/>
            </a:endParaRPr>
          </a:p>
          <a:p>
            <a:pPr marL="226695" indent="-172720">
              <a:spcBef>
                <a:spcPts val="600"/>
              </a:spcBef>
              <a:spcAft>
                <a:spcPts val="600"/>
              </a:spcAft>
            </a:pPr>
            <a:endParaRPr lang="en-US" sz="2000" dirty="0">
              <a:ea typeface="Verdana"/>
            </a:endParaRPr>
          </a:p>
        </p:txBody>
      </p:sp>
      <p:sp>
        <p:nvSpPr>
          <p:cNvPr id="4" name="Footer Placeholder 3">
            <a:extLst>
              <a:ext uri="{FF2B5EF4-FFF2-40B4-BE49-F238E27FC236}">
                <a16:creationId xmlns:a16="http://schemas.microsoft.com/office/drawing/2014/main" id="{DD1AF219-6C72-9B11-5066-62A8279523E0}"/>
              </a:ext>
            </a:extLst>
          </p:cNvPr>
          <p:cNvSpPr>
            <a:spLocks noGrp="1"/>
          </p:cNvSpPr>
          <p:nvPr>
            <p:ph type="ftr" sz="quarter" idx="11"/>
          </p:nvPr>
        </p:nvSpPr>
        <p:spPr>
          <a:xfrm>
            <a:off x="6719035" y="6308056"/>
            <a:ext cx="4717775"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Reviewer Training for the Milestone-Based Fusion Development Program DE-FOA-0002809. DO NOT DISTRIBUTE</a:t>
            </a:r>
          </a:p>
        </p:txBody>
      </p:sp>
    </p:spTree>
    <p:extLst>
      <p:ext uri="{BB962C8B-B14F-4D97-AF65-F5344CB8AC3E}">
        <p14:creationId xmlns:p14="http://schemas.microsoft.com/office/powerpoint/2010/main" val="118827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98EA-B162-F284-8BB4-376F84778983}"/>
              </a:ext>
            </a:extLst>
          </p:cNvPr>
          <p:cNvSpPr>
            <a:spLocks noGrp="1"/>
          </p:cNvSpPr>
          <p:nvPr>
            <p:ph type="title"/>
          </p:nvPr>
        </p:nvSpPr>
        <p:spPr>
          <a:xfrm>
            <a:off x="487680" y="-277401"/>
            <a:ext cx="11460480" cy="1399066"/>
          </a:xfrm>
        </p:spPr>
        <p:txBody>
          <a:bodyPr/>
          <a:lstStyle/>
          <a:p>
            <a:r>
              <a:rPr lang="en-US" b="1">
                <a:solidFill>
                  <a:srgbClr val="002060"/>
                </a:solidFill>
                <a:latin typeface="+mn-lt"/>
                <a:ea typeface="Verdana" panose="020B0604030504040204" pitchFamily="34" charset="0"/>
              </a:rPr>
              <a:t>FES Mission and </a:t>
            </a:r>
            <a:r>
              <a:rPr lang="en-US">
                <a:solidFill>
                  <a:srgbClr val="002060"/>
                </a:solidFill>
                <a:latin typeface="+mn-lt"/>
                <a:ea typeface="Verdana" panose="020B0604030504040204" pitchFamily="34" charset="0"/>
              </a:rPr>
              <a:t>S</a:t>
            </a:r>
            <a:r>
              <a:rPr lang="en-US" b="1">
                <a:solidFill>
                  <a:srgbClr val="002060"/>
                </a:solidFill>
                <a:latin typeface="+mn-lt"/>
                <a:ea typeface="Verdana" panose="020B0604030504040204" pitchFamily="34" charset="0"/>
              </a:rPr>
              <a:t>trategic Priorities</a:t>
            </a:r>
          </a:p>
        </p:txBody>
      </p:sp>
      <p:sp>
        <p:nvSpPr>
          <p:cNvPr id="5" name="Rectangle 4">
            <a:extLst>
              <a:ext uri="{FF2B5EF4-FFF2-40B4-BE49-F238E27FC236}">
                <a16:creationId xmlns:a16="http://schemas.microsoft.com/office/drawing/2014/main" id="{6C6C8088-A03E-ABA7-C055-B7E3A3756865}"/>
              </a:ext>
            </a:extLst>
          </p:cNvPr>
          <p:cNvSpPr/>
          <p:nvPr/>
        </p:nvSpPr>
        <p:spPr>
          <a:xfrm>
            <a:off x="274319" y="886664"/>
            <a:ext cx="11430001" cy="1585049"/>
          </a:xfrm>
          <a:prstGeom prst="rect">
            <a:avLst/>
          </a:prstGeom>
          <a:solidFill>
            <a:schemeClr val="accent4">
              <a:lumMod val="75000"/>
            </a:schemeClr>
          </a:solidFill>
          <a:ln w="28575">
            <a:solidFill>
              <a:srgbClr val="002060"/>
            </a:solidFill>
          </a:ln>
        </p:spPr>
        <p:txBody>
          <a:bodyPr wrap="square">
            <a:spAutoFit/>
          </a:bodyPr>
          <a:lstStyle/>
          <a:p>
            <a:pPr marL="0" marR="0" lvl="0" indent="0" algn="just" defTabSz="457200" rtl="0" eaLnBrk="1" fontAlgn="auto"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rPr>
              <a:t>MISSION</a:t>
            </a:r>
            <a:endParaRPr kumimoji="0" lang="en-US" sz="1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endParaRPr>
          </a:p>
          <a:p>
            <a:pPr marL="0" marR="0" lvl="0" indent="0" algn="just" defTabSz="457200" rtl="0" eaLnBrk="1" fontAlgn="auto" latinLnBrk="0" hangingPunct="1">
              <a:lnSpc>
                <a:spcPct val="100000"/>
              </a:lnSpc>
              <a:spcBef>
                <a:spcPct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rPr>
              <a:t>The mission of the Fusion Energy Sciences (FES) program is to expand the fundamental understanding of matter at very high temperatures and densities and to build the scientific foundations needed to develop a fusion energy source. This is accomplished by the study of the plasma state and its interactions with its surroundings. </a:t>
            </a:r>
          </a:p>
        </p:txBody>
      </p:sp>
      <p:sp>
        <p:nvSpPr>
          <p:cNvPr id="7" name="TextBox 6">
            <a:extLst>
              <a:ext uri="{FF2B5EF4-FFF2-40B4-BE49-F238E27FC236}">
                <a16:creationId xmlns:a16="http://schemas.microsoft.com/office/drawing/2014/main" id="{94C08DBB-8482-AAA3-B6B5-654D21E5411D}"/>
              </a:ext>
            </a:extLst>
          </p:cNvPr>
          <p:cNvSpPr txBox="1"/>
          <p:nvPr/>
        </p:nvSpPr>
        <p:spPr>
          <a:xfrm>
            <a:off x="1284910" y="2551870"/>
            <a:ext cx="9622179" cy="590931"/>
          </a:xfrm>
          <a:prstGeom prst="rect">
            <a:avLst/>
          </a:prstGeom>
          <a:solidFill>
            <a:srgbClr val="002060">
              <a:alpha val="6000"/>
            </a:srgbClr>
          </a:solidFill>
          <a:ln w="28575">
            <a:solidFill>
              <a:srgbClr val="CFBC31"/>
            </a:solidFill>
          </a:ln>
        </p:spPr>
        <p:txBody>
          <a:bodyPr wrap="squar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a:ea typeface="+mn-ea"/>
                <a:cs typeface="Arial"/>
              </a:rPr>
              <a:t>The Energy Act of 2020 </a:t>
            </a:r>
            <a:r>
              <a:rPr kumimoji="0" lang="en-US" sz="1800" b="1" i="0" u="none" strike="noStrike" kern="1200" cap="none" spc="0" normalizeH="0" baseline="0" noProof="0">
                <a:ln>
                  <a:noFill/>
                </a:ln>
                <a:solidFill>
                  <a:prstClr val="black"/>
                </a:solidFill>
                <a:effectLst/>
                <a:uLnTx/>
                <a:uFillTx/>
                <a:latin typeface="Verdana"/>
                <a:ea typeface="+mn-ea"/>
                <a:cs typeface="Arial"/>
              </a:rPr>
              <a:t>expanded the scientific mission of FES </a:t>
            </a:r>
            <a:r>
              <a:rPr kumimoji="0" lang="en-US" sz="1800" b="0" i="0" u="none" strike="noStrike" kern="1200" cap="none" spc="0" normalizeH="0" baseline="0" noProof="0">
                <a:ln>
                  <a:noFill/>
                </a:ln>
                <a:solidFill>
                  <a:prstClr val="black"/>
                </a:solidFill>
                <a:effectLst/>
                <a:uLnTx/>
                <a:uFillTx/>
                <a:latin typeface="Verdana"/>
                <a:ea typeface="+mn-ea"/>
                <a:cs typeface="Arial"/>
              </a:rPr>
              <a:t>to support “</a:t>
            </a:r>
            <a:r>
              <a:rPr kumimoji="0" lang="en-US" sz="1800" b="1" i="0" u="none" strike="noStrike" kern="1200" cap="none" spc="0" normalizeH="0" baseline="0" noProof="0">
                <a:ln>
                  <a:noFill/>
                </a:ln>
                <a:solidFill>
                  <a:prstClr val="black"/>
                </a:solidFill>
                <a:effectLst/>
                <a:uLnTx/>
                <a:uFillTx/>
                <a:latin typeface="Verdana"/>
                <a:ea typeface="+mn-ea"/>
                <a:cs typeface="Arial"/>
              </a:rPr>
              <a:t>the development of a competitive fusion power industry in the U.S</a:t>
            </a:r>
            <a:r>
              <a:rPr kumimoji="0" lang="en-US" sz="1800" b="0" i="0" u="none" strike="noStrike" kern="1200" cap="none" spc="0" normalizeH="0" baseline="0" noProof="0">
                <a:ln>
                  <a:noFill/>
                </a:ln>
                <a:solidFill>
                  <a:prstClr val="black"/>
                </a:solidFill>
                <a:effectLst/>
                <a:uLnTx/>
                <a:uFillTx/>
                <a:latin typeface="Verdana"/>
                <a:ea typeface="+mn-ea"/>
                <a:cs typeface="Arial"/>
              </a:rPr>
              <a:t>.”</a:t>
            </a:r>
          </a:p>
        </p:txBody>
      </p:sp>
      <p:sp>
        <p:nvSpPr>
          <p:cNvPr id="3" name="Slide Number Placeholder 8">
            <a:extLst>
              <a:ext uri="{FF2B5EF4-FFF2-40B4-BE49-F238E27FC236}">
                <a16:creationId xmlns:a16="http://schemas.microsoft.com/office/drawing/2014/main" id="{43724E25-9BE3-D923-9317-B3FD92C155A8}"/>
              </a:ext>
            </a:extLst>
          </p:cNvPr>
          <p:cNvSpPr txBox="1">
            <a:spLocks/>
          </p:cNvSpPr>
          <p:nvPr/>
        </p:nvSpPr>
        <p:spPr>
          <a:xfrm>
            <a:off x="487680" y="6310312"/>
            <a:ext cx="2743200" cy="365125"/>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accent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2DA33C2-9A53-493D-9783-AFB4BFA1AF98}" type="slidenum">
              <a:rPr kumimoji="0" lang="en-US" sz="1000" b="0" i="0" u="none" strike="noStrike" kern="1200" cap="none" spc="0" normalizeH="0" baseline="0" noProof="0" smtClean="0">
                <a:ln>
                  <a:noFill/>
                </a:ln>
                <a:solidFill>
                  <a:srgbClr val="0B2C45"/>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a:ln>
                <a:noFill/>
              </a:ln>
              <a:solidFill>
                <a:srgbClr val="0B2C45"/>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9E5140A5-BBF9-9469-BCE6-7F24519C44F0}"/>
              </a:ext>
            </a:extLst>
          </p:cNvPr>
          <p:cNvSpPr>
            <a:spLocks noGrp="1"/>
          </p:cNvSpPr>
          <p:nvPr>
            <p:ph sz="quarter" idx="4294967295"/>
          </p:nvPr>
        </p:nvSpPr>
        <p:spPr>
          <a:xfrm>
            <a:off x="685800" y="3385673"/>
            <a:ext cx="10820400" cy="2734669"/>
          </a:xfrm>
          <a:solidFill>
            <a:schemeClr val="accent4">
              <a:lumMod val="75000"/>
            </a:schemeClr>
          </a:solidFill>
          <a:ln w="28575">
            <a:solidFill>
              <a:srgbClr val="002060"/>
            </a:solidFill>
          </a:ln>
        </p:spPr>
        <p:txBody>
          <a:bodyPr>
            <a:normAutofit lnSpcReduction="10000"/>
          </a:bodyPr>
          <a:lstStyle/>
          <a:p>
            <a:pPr marL="0" indent="0" algn="ctr">
              <a:spcBef>
                <a:spcPts val="1200"/>
              </a:spcBef>
              <a:buClr>
                <a:schemeClr val="bg1"/>
              </a:buClr>
              <a:buNone/>
            </a:pPr>
            <a:r>
              <a:rPr lang="en-US" b="1">
                <a:solidFill>
                  <a:schemeClr val="bg1"/>
                </a:solidFill>
                <a:latin typeface="Verdana" panose="020B0604030504040204" pitchFamily="34" charset="0"/>
                <a:ea typeface="Verdana" panose="020B0604030504040204" pitchFamily="34" charset="0"/>
              </a:rPr>
              <a:t>FES PROGRAM PRIORITIES</a:t>
            </a:r>
          </a:p>
          <a:p>
            <a:pPr marL="396875" indent="-342900">
              <a:spcBef>
                <a:spcPct val="0"/>
              </a:spcBef>
              <a:spcAft>
                <a:spcPts val="900"/>
              </a:spcAft>
              <a:buClr>
                <a:schemeClr val="bg1"/>
              </a:buClr>
              <a:buFont typeface="+mj-lt"/>
              <a:buAutoNum type="arabicPeriod"/>
            </a:pPr>
            <a:r>
              <a:rPr lang="en-US" sz="1800">
                <a:solidFill>
                  <a:schemeClr val="bg1"/>
                </a:solidFill>
                <a:latin typeface="Verdana" panose="020B0604030504040204" pitchFamily="34" charset="0"/>
                <a:ea typeface="Verdana" panose="020B0604030504040204" pitchFamily="34" charset="0"/>
              </a:rPr>
              <a:t>Accelerate fusion development as a carbon-free energy source via public-private partnerships (“bold decadal vision”)</a:t>
            </a:r>
          </a:p>
          <a:p>
            <a:pPr marL="396875" indent="-342900">
              <a:spcBef>
                <a:spcPct val="0"/>
              </a:spcBef>
              <a:spcAft>
                <a:spcPts val="900"/>
              </a:spcAft>
              <a:buClr>
                <a:schemeClr val="bg1"/>
              </a:buClr>
              <a:buFont typeface="+mj-lt"/>
              <a:buAutoNum type="arabicPeriod"/>
            </a:pPr>
            <a:r>
              <a:rPr lang="en-US" sz="1800">
                <a:solidFill>
                  <a:schemeClr val="bg1"/>
                </a:solidFill>
                <a:latin typeface="Verdana" panose="020B0604030504040204" pitchFamily="34" charset="0"/>
                <a:ea typeface="Verdana" panose="020B0604030504040204" pitchFamily="34" charset="0"/>
              </a:rPr>
              <a:t>Support R&amp;D Fusion Centers (“FIRE” centers) to establish S&amp;T basis of a Fusion Pilot Plant (FPP)</a:t>
            </a:r>
          </a:p>
          <a:p>
            <a:pPr marL="396875" indent="-342900">
              <a:spcBef>
                <a:spcPct val="0"/>
              </a:spcBef>
              <a:spcAft>
                <a:spcPts val="900"/>
              </a:spcAft>
              <a:buClr>
                <a:schemeClr val="bg1"/>
              </a:buClr>
              <a:buFont typeface="+mj-lt"/>
              <a:buAutoNum type="arabicPeriod"/>
            </a:pPr>
            <a:r>
              <a:rPr lang="en-US" sz="1800">
                <a:solidFill>
                  <a:schemeClr val="bg1"/>
                </a:solidFill>
                <a:latin typeface="Verdana" panose="020B0604030504040204" pitchFamily="34" charset="0"/>
                <a:ea typeface="Verdana" panose="020B0604030504040204" pitchFamily="34" charset="0"/>
              </a:rPr>
              <a:t>U.S. participation in ITER to leverage engineering and study burning plasma science technology at power plant scale while expanding Inertial Fusion Energy (IFE) program</a:t>
            </a:r>
          </a:p>
          <a:p>
            <a:pPr marL="396875" indent="-342900" algn="l">
              <a:lnSpc>
                <a:spcPct val="90000"/>
              </a:lnSpc>
              <a:spcBef>
                <a:spcPct val="0"/>
              </a:spcBef>
              <a:spcAft>
                <a:spcPts val="900"/>
              </a:spcAft>
              <a:buClr>
                <a:schemeClr val="bg1"/>
              </a:buClr>
              <a:buFont typeface="+mj-lt"/>
              <a:buAutoNum type="arabicPeriod"/>
            </a:pPr>
            <a:r>
              <a:rPr lang="en-US" sz="1800">
                <a:solidFill>
                  <a:schemeClr val="bg1"/>
                </a:solidFill>
                <a:latin typeface="Verdana" panose="020B0604030504040204" pitchFamily="34" charset="0"/>
                <a:ea typeface="Verdana" panose="020B0604030504040204" pitchFamily="34" charset="0"/>
              </a:rPr>
              <a:t>Support discovery plasma science and technology</a:t>
            </a:r>
          </a:p>
          <a:p>
            <a:pPr marL="396875" indent="-342900" algn="l">
              <a:lnSpc>
                <a:spcPct val="90000"/>
              </a:lnSpc>
              <a:spcBef>
                <a:spcPct val="0"/>
              </a:spcBef>
              <a:spcAft>
                <a:spcPts val="900"/>
              </a:spcAft>
              <a:buClr>
                <a:schemeClr val="bg1"/>
              </a:buClr>
              <a:buFont typeface="+mj-lt"/>
              <a:buAutoNum type="arabicPeriod"/>
            </a:pPr>
            <a:r>
              <a:rPr lang="en-US" sz="1800">
                <a:solidFill>
                  <a:schemeClr val="bg1"/>
                </a:solidFill>
                <a:latin typeface="Verdana" panose="020B0604030504040204" pitchFamily="34" charset="0"/>
                <a:ea typeface="Verdana" panose="020B0604030504040204" pitchFamily="34" charset="0"/>
              </a:rPr>
              <a:t>Broaden participation in fusion and DEIA activities to enable the program</a:t>
            </a:r>
          </a:p>
        </p:txBody>
      </p:sp>
      <p:cxnSp>
        <p:nvCxnSpPr>
          <p:cNvPr id="9" name="Connector: Elbow 8">
            <a:extLst>
              <a:ext uri="{FF2B5EF4-FFF2-40B4-BE49-F238E27FC236}">
                <a16:creationId xmlns:a16="http://schemas.microsoft.com/office/drawing/2014/main" id="{DB7A7032-1DE1-079C-AFA8-5E06D951B1F8}"/>
              </a:ext>
            </a:extLst>
          </p:cNvPr>
          <p:cNvCxnSpPr>
            <a:cxnSpLocks/>
            <a:endCxn id="7" idx="1"/>
          </p:cNvCxnSpPr>
          <p:nvPr/>
        </p:nvCxnSpPr>
        <p:spPr>
          <a:xfrm rot="16200000" flipH="1">
            <a:off x="929259" y="2491685"/>
            <a:ext cx="386512" cy="324790"/>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2538778-575E-7860-55C8-825619DF20C6}"/>
              </a:ext>
            </a:extLst>
          </p:cNvPr>
          <p:cNvSpPr>
            <a:spLocks noGrp="1"/>
          </p:cNvSpPr>
          <p:nvPr>
            <p:ph type="sldNum" sz="quarter" idx="4"/>
          </p:nvPr>
        </p:nvSpPr>
        <p:spPr/>
        <p:txBody>
          <a:bodyPr/>
          <a:lstStyle/>
          <a:p>
            <a:fld id="{835B6AD7-18B8-4C9C-AA70-ABD830A869AC}" type="slidenum">
              <a:rPr lang="en-US" smtClean="0"/>
              <a:pPr/>
              <a:t>2</a:t>
            </a:fld>
            <a:endParaRPr lang="en-US"/>
          </a:p>
        </p:txBody>
      </p:sp>
    </p:spTree>
    <p:extLst>
      <p:ext uri="{BB962C8B-B14F-4D97-AF65-F5344CB8AC3E}">
        <p14:creationId xmlns:p14="http://schemas.microsoft.com/office/powerpoint/2010/main" val="301101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1000"/>
            <a:lum/>
            <a:extLst>
              <a:ext uri="{28A0092B-C50C-407E-A947-70E740481C1C}">
                <a14:useLocalDpi xmlns:a14="http://schemas.microsoft.com/office/drawing/2010/main" val="0"/>
              </a:ext>
            </a:extLst>
          </a:blip>
          <a:srcRect/>
          <a:stretch>
            <a:fillRect t="-9000" b="-9000"/>
          </a:stretch>
        </a:blipFill>
        <a:effectLst/>
      </p:bgPr>
    </p:bg>
    <p:spTree>
      <p:nvGrpSpPr>
        <p:cNvPr id="1" name=""/>
        <p:cNvGrpSpPr/>
        <p:nvPr/>
      </p:nvGrpSpPr>
      <p:grpSpPr>
        <a:xfrm>
          <a:off x="0" y="0"/>
          <a:ext cx="0" cy="0"/>
          <a:chOff x="0" y="0"/>
          <a:chExt cx="0" cy="0"/>
        </a:xfrm>
      </p:grpSpPr>
      <p:sp>
        <p:nvSpPr>
          <p:cNvPr id="3" name="Google Shape;116;p15">
            <a:extLst>
              <a:ext uri="{FF2B5EF4-FFF2-40B4-BE49-F238E27FC236}">
                <a16:creationId xmlns:a16="http://schemas.microsoft.com/office/drawing/2014/main" id="{4B013DFF-5257-6EB6-73F4-F3DBEC8E91A7}"/>
              </a:ext>
            </a:extLst>
          </p:cNvPr>
          <p:cNvSpPr/>
          <p:nvPr/>
        </p:nvSpPr>
        <p:spPr>
          <a:xfrm>
            <a:off x="4328260" y="895350"/>
            <a:ext cx="3575420" cy="4929965"/>
          </a:xfrm>
          <a:prstGeom prst="rect">
            <a:avLst/>
          </a:prstGeom>
          <a:solidFill>
            <a:schemeClr val="accent4"/>
          </a:solidFill>
          <a:ln>
            <a:noFill/>
          </a:ln>
          <a:effectLst/>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highlight>
                <a:srgbClr val="FEFEFE"/>
              </a:highlight>
              <a:uLnTx/>
              <a:uFillTx/>
              <a:latin typeface="Avenir Next LT Pro" panose="020B0504020202020204" pitchFamily="34" charset="0"/>
              <a:ea typeface="+mn-ea"/>
              <a:cs typeface="Arial"/>
              <a:sym typeface="Arial"/>
            </a:endParaRPr>
          </a:p>
        </p:txBody>
      </p:sp>
      <p:sp>
        <p:nvSpPr>
          <p:cNvPr id="4" name="Google Shape;117;p15">
            <a:extLst>
              <a:ext uri="{FF2B5EF4-FFF2-40B4-BE49-F238E27FC236}">
                <a16:creationId xmlns:a16="http://schemas.microsoft.com/office/drawing/2014/main" id="{7E75FC45-C2B4-BC07-70BF-3E4A1F6E4772}"/>
              </a:ext>
            </a:extLst>
          </p:cNvPr>
          <p:cNvSpPr/>
          <p:nvPr/>
        </p:nvSpPr>
        <p:spPr>
          <a:xfrm>
            <a:off x="439098" y="896830"/>
            <a:ext cx="3579584" cy="4929965"/>
          </a:xfrm>
          <a:prstGeom prst="rect">
            <a:avLst/>
          </a:prstGeom>
          <a:solidFill>
            <a:schemeClr val="accent1"/>
          </a:solidFill>
          <a:ln>
            <a:noFill/>
          </a:ln>
          <a:effectLst/>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highlight>
                <a:srgbClr val="FEFEFE"/>
              </a:highlight>
              <a:uLnTx/>
              <a:uFillTx/>
              <a:latin typeface="Avenir Next LT Pro" panose="020B0504020202020204" pitchFamily="34" charset="0"/>
              <a:ea typeface="+mn-ea"/>
              <a:cs typeface="Arial"/>
              <a:sym typeface="Arial"/>
            </a:endParaRPr>
          </a:p>
        </p:txBody>
      </p:sp>
      <p:sp>
        <p:nvSpPr>
          <p:cNvPr id="5" name="Google Shape;120;p15">
            <a:extLst>
              <a:ext uri="{FF2B5EF4-FFF2-40B4-BE49-F238E27FC236}">
                <a16:creationId xmlns:a16="http://schemas.microsoft.com/office/drawing/2014/main" id="{943E3C20-F89B-9898-9F85-77A29D6D396A}"/>
              </a:ext>
            </a:extLst>
          </p:cNvPr>
          <p:cNvSpPr/>
          <p:nvPr/>
        </p:nvSpPr>
        <p:spPr>
          <a:xfrm>
            <a:off x="8212262" y="895350"/>
            <a:ext cx="3575420" cy="4929965"/>
          </a:xfrm>
          <a:prstGeom prst="rect">
            <a:avLst/>
          </a:prstGeom>
          <a:solidFill>
            <a:schemeClr val="accent2">
              <a:lumMod val="50000"/>
            </a:schemeClr>
          </a:solidFill>
          <a:ln>
            <a:noFill/>
          </a:ln>
          <a:effectLst/>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highlight>
                <a:srgbClr val="FEFEFE"/>
              </a:highlight>
              <a:uLnTx/>
              <a:uFillTx/>
              <a:latin typeface="Avenir Next LT Pro" panose="020B0504020202020204" pitchFamily="34" charset="0"/>
              <a:ea typeface="+mn-ea"/>
              <a:cs typeface="Arial"/>
              <a:sym typeface="Arial"/>
            </a:endParaRPr>
          </a:p>
        </p:txBody>
      </p:sp>
      <p:sp>
        <p:nvSpPr>
          <p:cNvPr id="6" name="TextBox 5">
            <a:extLst>
              <a:ext uri="{FF2B5EF4-FFF2-40B4-BE49-F238E27FC236}">
                <a16:creationId xmlns:a16="http://schemas.microsoft.com/office/drawing/2014/main" id="{FE3402BF-303A-4AEF-9459-602E69FB062A}"/>
              </a:ext>
            </a:extLst>
          </p:cNvPr>
          <p:cNvSpPr txBox="1"/>
          <p:nvPr/>
        </p:nvSpPr>
        <p:spPr>
          <a:xfrm>
            <a:off x="562125" y="1065224"/>
            <a:ext cx="3333529" cy="4326121"/>
          </a:xfrm>
          <a:prstGeom prst="rect">
            <a:avLst/>
          </a:prstGeom>
          <a:noFill/>
          <a:effectLst/>
        </p:spPr>
        <p:txBody>
          <a:bodyPr wrap="square">
            <a:spAutoFit/>
          </a:bodyPr>
          <a:lstStyle/>
          <a:p>
            <a:pPr marL="0" marR="0" lvl="0" indent="0" algn="ctr" defTabSz="609630" rtl="0" eaLnBrk="1" fontAlgn="auto" latinLnBrk="0" hangingPunct="1">
              <a:lnSpc>
                <a:spcPct val="108000"/>
              </a:lnSpc>
              <a:spcBef>
                <a:spcPts val="0"/>
              </a:spcBef>
              <a:spcAft>
                <a:spcPts val="800"/>
              </a:spcAft>
              <a:buClr>
                <a:srgbClr val="000000"/>
              </a:buClr>
              <a:buSzTx/>
              <a:buFontTx/>
              <a:buNone/>
              <a:tabLst/>
              <a:defRPr/>
            </a:pPr>
            <a:r>
              <a:rPr kumimoji="0" lang="en-US" sz="2300" b="1" i="0" u="none" strike="noStrike" kern="0" cap="none" spc="0" normalizeH="0" baseline="0" noProof="0">
                <a:ln>
                  <a:noFill/>
                </a:ln>
                <a:solidFill>
                  <a:prstClr val="white"/>
                </a:solidFill>
                <a:effectLst/>
                <a:uLnTx/>
                <a:uFillTx/>
                <a:latin typeface="Avenir Next LT Pro" panose="020B0504020202020204" pitchFamily="34" charset="0"/>
                <a:ea typeface="Raleway"/>
                <a:cs typeface="Segoe UI Semibold" panose="020B0702040204020203" pitchFamily="34" charset="0"/>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4"/>
                  </a:ext>
                </a:extLst>
              </a:rPr>
              <a:t>Why PPPs?</a:t>
            </a:r>
            <a:endParaRPr kumimoji="0" lang="en-US" sz="1800" b="0" i="0" u="none" strike="noStrike" kern="1200" cap="none" spc="0" normalizeH="0" baseline="0" noProof="0">
              <a:ln>
                <a:noFill/>
              </a:ln>
              <a:solidFill>
                <a:prstClr val="white"/>
              </a:solidFill>
              <a:effectLst/>
              <a:uLnTx/>
              <a:uFillTx/>
              <a:latin typeface="Avenir Next LT Pro" panose="020B0504020202020204" pitchFamily="34" charset="0"/>
              <a:ea typeface="Calibri" panose="020F0502020204030204" pitchFamily="34" charset="0"/>
              <a:cs typeface="Segoe UI Semilight" panose="020B0402040204020203" pitchFamily="34" charset="0"/>
            </a:endParaRPr>
          </a:p>
          <a:p>
            <a:pPr marL="285750" marR="0" lvl="0" indent="-285750" defTabSz="914400" rtl="0" eaLnBrk="1" fontAlgn="auto" latinLnBrk="0" hangingPunct="1">
              <a:lnSpc>
                <a:spcPct val="108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a typeface="Calibri" panose="020F0502020204030204" pitchFamily="34" charset="0"/>
                <a:cs typeface="Segoe UI Semilight" panose="020B0402040204020203" pitchFamily="34" charset="0"/>
              </a:rPr>
              <a:t>Leverage decades of public support for fusion R&amp;D and synergy with existing activities</a:t>
            </a:r>
          </a:p>
          <a:p>
            <a:pPr marL="285750" marR="0" lvl="0" indent="-285750" defTabSz="914400" rtl="0" eaLnBrk="1" fontAlgn="auto" latinLnBrk="0" hangingPunct="1">
              <a:lnSpc>
                <a:spcPct val="108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a typeface="Calibri" panose="020F0502020204030204" pitchFamily="34" charset="0"/>
                <a:cs typeface="Segoe UI Semilight" panose="020B0402040204020203" pitchFamily="34" charset="0"/>
              </a:rPr>
              <a:t>Greater available financial resources (public + private) to achieve objectives and accelerate timelines</a:t>
            </a:r>
          </a:p>
          <a:p>
            <a:pPr marL="285750" marR="0" lvl="0" indent="-285750" defTabSz="914400" rtl="0" eaLnBrk="1" fontAlgn="auto" latinLnBrk="0" hangingPunct="1">
              <a:lnSpc>
                <a:spcPct val="108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a typeface="Calibri" panose="020F0502020204030204" pitchFamily="34" charset="0"/>
                <a:cs typeface="Segoe UI Semilight" panose="020B0402040204020203" pitchFamily="34" charset="0"/>
              </a:rPr>
              <a:t>Stakeholders are committed &amp; aligned by sharing cost</a:t>
            </a:r>
          </a:p>
          <a:p>
            <a:pPr marL="285750" marR="0" lvl="0" indent="-285750" defTabSz="914400" rtl="0" eaLnBrk="1" fontAlgn="auto" latinLnBrk="0" hangingPunct="1">
              <a:lnSpc>
                <a:spcPct val="108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a typeface="Calibri" panose="020F0502020204030204" pitchFamily="34" charset="0"/>
                <a:cs typeface="Segoe UI Semilight" panose="020B0402040204020203" pitchFamily="34" charset="0"/>
              </a:rPr>
              <a:t>Research and innovation are pursued in a way that is relevant and valuable for commercialization</a:t>
            </a:r>
          </a:p>
        </p:txBody>
      </p:sp>
      <p:sp>
        <p:nvSpPr>
          <p:cNvPr id="7" name="Google Shape;123;p15">
            <a:extLst>
              <a:ext uri="{FF2B5EF4-FFF2-40B4-BE49-F238E27FC236}">
                <a16:creationId xmlns:a16="http://schemas.microsoft.com/office/drawing/2014/main" id="{D3DB4E32-0B64-0292-9448-167F19D9620C}"/>
              </a:ext>
            </a:extLst>
          </p:cNvPr>
          <p:cNvSpPr txBox="1"/>
          <p:nvPr/>
        </p:nvSpPr>
        <p:spPr>
          <a:xfrm>
            <a:off x="4506100" y="1065224"/>
            <a:ext cx="3179800" cy="3729482"/>
          </a:xfrm>
          <a:prstGeom prst="rect">
            <a:avLst/>
          </a:prstGeom>
          <a:noFill/>
          <a:ln>
            <a:noFill/>
          </a:ln>
          <a:effectLst/>
        </p:spPr>
        <p:txBody>
          <a:bodyPr spcFirstLastPara="1" wrap="square" lIns="0" tIns="0" rIns="0" bIns="0" anchor="t" anchorCtr="0">
            <a:spAutoFit/>
          </a:bodyPr>
          <a:lstStyle/>
          <a:p>
            <a:pPr marR="0" lvl="0" algn="ctr" defTabSz="609630" rtl="0" eaLnBrk="1" fontAlgn="auto" latinLnBrk="0" hangingPunct="1">
              <a:lnSpc>
                <a:spcPct val="108000"/>
              </a:lnSpc>
              <a:spcBef>
                <a:spcPts val="0"/>
              </a:spcBef>
              <a:spcAft>
                <a:spcPts val="800"/>
              </a:spcAft>
              <a:buClr>
                <a:schemeClr val="bg1"/>
              </a:buClr>
              <a:buSzTx/>
              <a:tabLst/>
              <a:defRPr/>
            </a:pPr>
            <a:r>
              <a:rPr kumimoji="0" lang="en-US" sz="2300" b="1" i="0" u="none" strike="noStrike" kern="0" cap="none" spc="0" normalizeH="0" baseline="0" noProof="0" dirty="0">
                <a:ln>
                  <a:noFill/>
                </a:ln>
                <a:solidFill>
                  <a:schemeClr val="bg1"/>
                </a:solidFill>
                <a:effectLst/>
                <a:uLnTx/>
                <a:uFillTx/>
                <a:latin typeface="Avenir Next LT Pro" panose="020B0504020202020204" pitchFamily="34" charset="0"/>
                <a:ea typeface="Raleway"/>
                <a:cs typeface="Segoe UI Semibold" panose="020B0702040204020203" pitchFamily="34" charset="0"/>
                <a:sym typeface="Raleway"/>
              </a:rPr>
              <a:t>Why now?</a:t>
            </a:r>
          </a:p>
          <a:p>
            <a:pPr marR="0" lvl="0" algn="ctr" defTabSz="609630" rtl="0" eaLnBrk="1" fontAlgn="auto" latinLnBrk="0" hangingPunct="1">
              <a:lnSpc>
                <a:spcPct val="108000"/>
              </a:lnSpc>
              <a:spcBef>
                <a:spcPts val="0"/>
              </a:spcBef>
              <a:spcAft>
                <a:spcPts val="800"/>
              </a:spcAft>
              <a:buClr>
                <a:schemeClr val="bg1"/>
              </a:buClr>
              <a:buSzTx/>
              <a:tabLst/>
              <a:defRPr/>
            </a:pPr>
            <a:endParaRPr kumimoji="0" lang="en-US" sz="2300" b="1" i="0" u="none" strike="noStrike" kern="0" cap="none" spc="0" normalizeH="0" baseline="0" noProof="0" dirty="0">
              <a:ln>
                <a:noFill/>
              </a:ln>
              <a:solidFill>
                <a:schemeClr val="bg1"/>
              </a:solidFill>
              <a:effectLst/>
              <a:uLnTx/>
              <a:uFillTx/>
              <a:latin typeface="Avenir Next LT Pro" panose="020B0504020202020204" pitchFamily="34" charset="0"/>
              <a:ea typeface="Raleway"/>
              <a:cs typeface="Segoe UI Semibold" panose="020B0702040204020203" pitchFamily="34" charset="0"/>
              <a:sym typeface="Raleway"/>
            </a:endParaRPr>
          </a:p>
          <a:p>
            <a:pPr marL="342900" indent="-342900">
              <a:lnSpc>
                <a:spcPct val="90000"/>
              </a:lnSpc>
              <a:spcBef>
                <a:spcPts val="500"/>
              </a:spcBef>
              <a:buClr>
                <a:schemeClr val="bg1"/>
              </a:buClr>
              <a:buFont typeface="Arial" panose="020B0604020202020204" pitchFamily="34" charset="0"/>
              <a:buChar char="•"/>
              <a:defRPr/>
            </a:pPr>
            <a:r>
              <a:rPr kumimoji="0" lang="en-US" sz="19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The private fusion landscape has changed in the last decade. Increased technical readiness &amp; investment, combined with significant market pull. </a:t>
            </a:r>
          </a:p>
          <a:p>
            <a:pPr marL="342900" indent="-342900">
              <a:lnSpc>
                <a:spcPct val="90000"/>
              </a:lnSpc>
              <a:spcBef>
                <a:spcPts val="500"/>
              </a:spcBef>
              <a:buClr>
                <a:schemeClr val="bg1"/>
              </a:buClr>
              <a:buFont typeface="Arial" panose="020B0604020202020204" pitchFamily="34" charset="0"/>
              <a:buChar char="•"/>
              <a:defRPr/>
            </a:pPr>
            <a:r>
              <a:rPr kumimoji="0" lang="en-US" sz="19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Fusion is at an inflection point where PPPs can help.</a:t>
            </a:r>
          </a:p>
        </p:txBody>
      </p:sp>
      <p:sp>
        <p:nvSpPr>
          <p:cNvPr id="8" name="Google Shape;124;p15">
            <a:extLst>
              <a:ext uri="{FF2B5EF4-FFF2-40B4-BE49-F238E27FC236}">
                <a16:creationId xmlns:a16="http://schemas.microsoft.com/office/drawing/2014/main" id="{681A9A80-A0A2-9CF1-3B3C-13CFD353D284}"/>
              </a:ext>
            </a:extLst>
          </p:cNvPr>
          <p:cNvSpPr txBox="1"/>
          <p:nvPr/>
        </p:nvSpPr>
        <p:spPr>
          <a:xfrm>
            <a:off x="8332716" y="1065224"/>
            <a:ext cx="3182112" cy="3765005"/>
          </a:xfrm>
          <a:prstGeom prst="rect">
            <a:avLst/>
          </a:prstGeom>
          <a:noFill/>
          <a:ln>
            <a:noFill/>
          </a:ln>
          <a:effectLst/>
        </p:spPr>
        <p:txBody>
          <a:bodyPr spcFirstLastPara="1" wrap="square" lIns="0" tIns="0" rIns="0" bIns="0" anchor="t" anchorCtr="0">
            <a:spAutoFit/>
          </a:bodyPr>
          <a:lstStyle/>
          <a:p>
            <a:pPr marL="0" marR="0" lvl="0" indent="0" algn="ctr" defTabSz="609630" rtl="0" eaLnBrk="1" fontAlgn="auto" latinLnBrk="0" hangingPunct="1">
              <a:lnSpc>
                <a:spcPct val="108000"/>
              </a:lnSpc>
              <a:spcBef>
                <a:spcPts val="0"/>
              </a:spcBef>
              <a:spcAft>
                <a:spcPts val="800"/>
              </a:spcAft>
              <a:buClr>
                <a:srgbClr val="000000"/>
              </a:buClr>
              <a:buSzTx/>
              <a:buFontTx/>
              <a:buNone/>
              <a:tabLst/>
              <a:defRPr/>
            </a:pPr>
            <a:r>
              <a:rPr kumimoji="0" lang="en-US" sz="2300" b="1" i="0" u="none" strike="noStrike" kern="0" cap="none" spc="0" normalizeH="0" baseline="0" noProof="0" dirty="0">
                <a:ln>
                  <a:noFill/>
                </a:ln>
                <a:solidFill>
                  <a:prstClr val="white"/>
                </a:solidFill>
                <a:effectLst/>
                <a:uLnTx/>
                <a:uFillTx/>
                <a:latin typeface="Avenir Next LT Pro" panose="020B0504020202020204" pitchFamily="34" charset="0"/>
                <a:ea typeface="Raleway"/>
                <a:cs typeface="Segoe UI Semibold" panose="020B0702040204020203" pitchFamily="34" charset="0"/>
                <a:sym typeface="Raleway"/>
              </a:rPr>
              <a:t>PPP Exemplar: </a:t>
            </a:r>
          </a:p>
          <a:p>
            <a:pPr marL="0" marR="0" lvl="0" indent="0" algn="ctr" defTabSz="609630" rtl="0" eaLnBrk="1" fontAlgn="auto" latinLnBrk="0" hangingPunct="1">
              <a:lnSpc>
                <a:spcPct val="108000"/>
              </a:lnSpc>
              <a:spcBef>
                <a:spcPts val="0"/>
              </a:spcBef>
              <a:spcAft>
                <a:spcPts val="800"/>
              </a:spcAft>
              <a:buClr>
                <a:srgbClr val="000000"/>
              </a:buClr>
              <a:buSzTx/>
              <a:buFontTx/>
              <a:buNone/>
              <a:tabLst/>
              <a:defRPr/>
            </a:pPr>
            <a:r>
              <a:rPr kumimoji="0" lang="en-US" sz="2300" b="1" i="0" u="none" strike="noStrike" kern="0" cap="none" spc="0" normalizeH="0" baseline="0" noProof="0" dirty="0">
                <a:ln>
                  <a:noFill/>
                </a:ln>
                <a:solidFill>
                  <a:prstClr val="white"/>
                </a:solidFill>
                <a:effectLst/>
                <a:uLnTx/>
                <a:uFillTx/>
                <a:latin typeface="Avenir Next LT Pro" panose="020B0504020202020204" pitchFamily="34" charset="0"/>
                <a:ea typeface="Raleway"/>
                <a:cs typeface="Segoe UI Semibold" panose="020B0702040204020203" pitchFamily="34" charset="0"/>
                <a:sym typeface="Raleway"/>
              </a:rPr>
              <a:t>NASA COTS</a:t>
            </a:r>
            <a:endParaRPr kumimoji="0" lang="en-US" sz="1800" b="0" i="0" u="none" strike="noStrike" kern="0" cap="none" spc="0" normalizeH="0" baseline="0" noProof="0" dirty="0">
              <a:ln>
                <a:noFill/>
              </a:ln>
              <a:solidFill>
                <a:prstClr val="white"/>
              </a:solidFill>
              <a:effectLst/>
              <a:uLnTx/>
              <a:uFillTx/>
              <a:latin typeface="Avenir Next LT Pro" panose="020B0504020202020204" pitchFamily="34" charset="0"/>
              <a:ea typeface="Raleway"/>
              <a:cs typeface="Segoe UI Semilight" panose="020B0402040204020203" pitchFamily="34" charset="0"/>
              <a:sym typeface="Raleway"/>
            </a:endParaRPr>
          </a:p>
          <a:p>
            <a:pPr marL="285750" marR="0" lvl="0" indent="-285750" algn="ctr" defTabSz="914400" rtl="0" eaLnBrk="1" fontAlgn="auto" latinLnBrk="0" hangingPunct="1">
              <a:lnSpc>
                <a:spcPct val="108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Segoe UI Semilight" panose="020B0402040204020203" pitchFamily="34" charset="0"/>
              </a:rPr>
              <a:t>NASA COTS (Commercial Orbital Transportation Services) used milestone-based payments to accelerate development of a domestic private space industry, helping companies like SpaceX become viable. </a:t>
            </a:r>
          </a:p>
        </p:txBody>
      </p:sp>
      <p:sp>
        <p:nvSpPr>
          <p:cNvPr id="10" name="TextBox 9">
            <a:extLst>
              <a:ext uri="{FF2B5EF4-FFF2-40B4-BE49-F238E27FC236}">
                <a16:creationId xmlns:a16="http://schemas.microsoft.com/office/drawing/2014/main" id="{5E70F6CB-A562-A9C0-932A-7662D62EA88C}"/>
              </a:ext>
            </a:extLst>
          </p:cNvPr>
          <p:cNvSpPr txBox="1"/>
          <p:nvPr/>
        </p:nvSpPr>
        <p:spPr>
          <a:xfrm>
            <a:off x="2228889" y="70138"/>
            <a:ext cx="7065168" cy="646331"/>
          </a:xfrm>
          <a:prstGeom prst="rect">
            <a:avLst/>
          </a:prstGeom>
          <a:noFill/>
        </p:spPr>
        <p:txBody>
          <a:bodyPr wrap="square">
            <a:spAutoFit/>
          </a:bodyPr>
          <a:lstStyle/>
          <a:p>
            <a:pPr algn="ctr"/>
            <a:r>
              <a:rPr lang="en-US" sz="3600" b="1" dirty="0"/>
              <a:t>Public-Private Partnerships (PPPs)</a:t>
            </a:r>
          </a:p>
        </p:txBody>
      </p:sp>
    </p:spTree>
    <p:extLst>
      <p:ext uri="{BB962C8B-B14F-4D97-AF65-F5344CB8AC3E}">
        <p14:creationId xmlns:p14="http://schemas.microsoft.com/office/powerpoint/2010/main" val="6116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3F35EE-6998-7810-A6EA-A51F148AF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67" y="5190751"/>
            <a:ext cx="1593164" cy="1031697"/>
          </a:xfrm>
          <a:prstGeom prst="rect">
            <a:avLst/>
          </a:prstGeom>
        </p:spPr>
      </p:pic>
      <p:pic>
        <p:nvPicPr>
          <p:cNvPr id="25" name="Picture 24">
            <a:extLst>
              <a:ext uri="{FF2B5EF4-FFF2-40B4-BE49-F238E27FC236}">
                <a16:creationId xmlns:a16="http://schemas.microsoft.com/office/drawing/2014/main" id="{99600753-4EB0-C912-3A4E-55215EBE9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450" y="5527032"/>
            <a:ext cx="2332221" cy="695416"/>
          </a:xfrm>
          <a:prstGeom prst="rect">
            <a:avLst/>
          </a:prstGeom>
        </p:spPr>
      </p:pic>
      <p:sp>
        <p:nvSpPr>
          <p:cNvPr id="2" name="Title 1">
            <a:extLst>
              <a:ext uri="{FF2B5EF4-FFF2-40B4-BE49-F238E27FC236}">
                <a16:creationId xmlns:a16="http://schemas.microsoft.com/office/drawing/2014/main" id="{885938B1-65FD-6486-E9D6-8467BCF3257C}"/>
              </a:ext>
            </a:extLst>
          </p:cNvPr>
          <p:cNvSpPr>
            <a:spLocks noGrp="1"/>
          </p:cNvSpPr>
          <p:nvPr>
            <p:ph type="title" hasCustomPrompt="1"/>
          </p:nvPr>
        </p:nvSpPr>
        <p:spPr>
          <a:xfrm>
            <a:off x="350427" y="280546"/>
            <a:ext cx="8060252" cy="756539"/>
          </a:xfrm>
        </p:spPr>
        <p:txBody>
          <a:bodyPr>
            <a:noAutofit/>
          </a:bodyPr>
          <a:lstStyle/>
          <a:p>
            <a:r>
              <a:rPr lang="en-US" dirty="0">
                <a:solidFill>
                  <a:schemeClr val="accent1"/>
                </a:solidFill>
              </a:rPr>
              <a:t>Milestone-Based Fusion Development Program</a:t>
            </a:r>
          </a:p>
        </p:txBody>
      </p:sp>
      <p:sp>
        <p:nvSpPr>
          <p:cNvPr id="7" name="Content Placeholder 2">
            <a:extLst>
              <a:ext uri="{FF2B5EF4-FFF2-40B4-BE49-F238E27FC236}">
                <a16:creationId xmlns:a16="http://schemas.microsoft.com/office/drawing/2014/main" id="{3DC46376-2E24-76D6-5FC5-B9CA5738BB03}"/>
              </a:ext>
            </a:extLst>
          </p:cNvPr>
          <p:cNvSpPr txBox="1"/>
          <p:nvPr/>
        </p:nvSpPr>
        <p:spPr>
          <a:xfrm>
            <a:off x="203429" y="1154782"/>
            <a:ext cx="7991224" cy="5067666"/>
          </a:xfrm>
          <a:prstGeom prst="rect">
            <a:avLst/>
          </a:prstGeom>
        </p:spPr>
        <p:txBody>
          <a:bodyPr vert="horz" lIns="91440" tIns="45720" rIns="91440" bIns="45720" rtlCol="0">
            <a:normAutofit/>
          </a:bodyPr>
          <a:lst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227013" marR="0" lvl="0" indent="-173038" algn="l" defTabSz="685800" rtl="0" eaLnBrk="1" fontAlgn="auto" latinLnBrk="0" hangingPunct="1">
              <a:lnSpc>
                <a:spcPct val="100000"/>
              </a:lnSpc>
              <a:spcBef>
                <a:spcPct val="0"/>
              </a:spcBef>
              <a:spcAft>
                <a:spcPts val="1200"/>
              </a:spcAft>
              <a:buClr>
                <a:srgbClr val="10436A"/>
              </a:buClr>
              <a:buSzPct val="80000"/>
              <a:buFont typeface="Wingdings" panose="05000000000000000000" pitchFamily="2" charset="2"/>
              <a:buChar char="w"/>
              <a:tabLst/>
              <a:defRPr/>
            </a:pPr>
            <a:r>
              <a:rPr kumimoji="0" lang="en-US" sz="20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purpose of the Milestone Program is to enable a vibrant domestic fusion sector through public-private partnerships to  improve the technical maturity (physics basis, enabling materials/technologies) of fusion concepts </a:t>
            </a:r>
          </a:p>
          <a:p>
            <a:pPr marL="227013" marR="0" lvl="0" indent="-173038" algn="l" defTabSz="685800" rtl="0" eaLnBrk="1" fontAlgn="auto" latinLnBrk="0" hangingPunct="1">
              <a:lnSpc>
                <a:spcPct val="100000"/>
              </a:lnSpc>
              <a:spcBef>
                <a:spcPct val="0"/>
              </a:spcBef>
              <a:spcAft>
                <a:spcPts val="1200"/>
              </a:spcAft>
              <a:buClr>
                <a:srgbClr val="10436A"/>
              </a:buClr>
              <a:buSzPct val="80000"/>
              <a:buFont typeface="Wingdings" panose="05000000000000000000" pitchFamily="2" charset="2"/>
              <a:buChar char="w"/>
              <a:tabLst/>
              <a:defRPr/>
            </a:pPr>
            <a:r>
              <a:rPr kumimoji="0" lang="en-US" sz="20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Deliverables for the first 18-month phase of the program by the 8 teams: </a:t>
            </a:r>
          </a:p>
          <a:p>
            <a:pPr marL="398463" marR="0" lvl="1" indent="-171450" algn="l" defTabSz="685800" rtl="0" eaLnBrk="1" fontAlgn="auto" latinLnBrk="0" hangingPunct="1">
              <a:lnSpc>
                <a:spcPct val="100000"/>
              </a:lnSpc>
              <a:spcBef>
                <a:spcPct val="0"/>
              </a:spcBef>
              <a:spcAft>
                <a:spcPts val="1200"/>
              </a:spcAft>
              <a:buClr>
                <a:srgbClr val="10436A"/>
              </a:buClr>
              <a:buSzPct val="8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Fusion pilot plant preconceptual designs</a:t>
            </a:r>
          </a:p>
          <a:p>
            <a:pPr marL="398463" marR="0" lvl="1" indent="-171450" algn="l" defTabSz="685800" rtl="0" eaLnBrk="1" fontAlgn="auto" latinLnBrk="0" hangingPunct="1">
              <a:lnSpc>
                <a:spcPct val="100000"/>
              </a:lnSpc>
              <a:spcBef>
                <a:spcPct val="0"/>
              </a:spcBef>
              <a:spcAft>
                <a:spcPts val="1200"/>
              </a:spcAft>
              <a:buClr>
                <a:srgbClr val="10436A"/>
              </a:buClr>
              <a:buSzPct val="8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Technology roadmaps</a:t>
            </a:r>
          </a:p>
        </p:txBody>
      </p:sp>
      <p:grpSp>
        <p:nvGrpSpPr>
          <p:cNvPr id="3" name="Group 2">
            <a:extLst>
              <a:ext uri="{FF2B5EF4-FFF2-40B4-BE49-F238E27FC236}">
                <a16:creationId xmlns:a16="http://schemas.microsoft.com/office/drawing/2014/main" id="{A47201AE-7EE9-1D60-5EF9-EAA5A716EB45}"/>
              </a:ext>
            </a:extLst>
          </p:cNvPr>
          <p:cNvGrpSpPr/>
          <p:nvPr/>
        </p:nvGrpSpPr>
        <p:grpSpPr>
          <a:xfrm>
            <a:off x="8262257" y="281228"/>
            <a:ext cx="3612777" cy="4279886"/>
            <a:chOff x="9024556" y="281228"/>
            <a:chExt cx="2850478" cy="3311100"/>
          </a:xfrm>
        </p:grpSpPr>
        <p:sp>
          <p:nvSpPr>
            <p:cNvPr id="19" name="Rectangle 18">
              <a:extLst>
                <a:ext uri="{FF2B5EF4-FFF2-40B4-BE49-F238E27FC236}">
                  <a16:creationId xmlns:a16="http://schemas.microsoft.com/office/drawing/2014/main" id="{F2370F9B-0CF1-17C7-1F80-92010C9B4A1A}"/>
                </a:ext>
              </a:extLst>
            </p:cNvPr>
            <p:cNvSpPr/>
            <p:nvPr/>
          </p:nvSpPr>
          <p:spPr>
            <a:xfrm>
              <a:off x="9155166" y="431010"/>
              <a:ext cx="2693467" cy="31613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Next LT Pro Regular"/>
                <a:ea typeface="+mn-ea"/>
                <a:cs typeface="+mn-cs"/>
              </a:endParaRPr>
            </a:p>
          </p:txBody>
        </p:sp>
        <p:sp>
          <p:nvSpPr>
            <p:cNvPr id="10" name="TextBox 9">
              <a:extLst>
                <a:ext uri="{FF2B5EF4-FFF2-40B4-BE49-F238E27FC236}">
                  <a16:creationId xmlns:a16="http://schemas.microsoft.com/office/drawing/2014/main" id="{C3CBEEFE-C5B4-AC42-A76F-593FD699CAC8}"/>
                </a:ext>
              </a:extLst>
            </p:cNvPr>
            <p:cNvSpPr txBox="1"/>
            <p:nvPr/>
          </p:nvSpPr>
          <p:spPr>
            <a:xfrm>
              <a:off x="9556624" y="3130663"/>
              <a:ext cx="2318410" cy="45240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AvenirNext LT Pro Regular"/>
                  <a:ea typeface="+mn-ea"/>
                  <a:cs typeface="+mn-cs"/>
                </a:rPr>
                <a:t>The Milestone Program will </a:t>
              </a:r>
              <a:r>
                <a:rPr kumimoji="0" lang="en-US" sz="1600" b="1" i="1" u="none" strike="noStrike" kern="1200" cap="none" spc="0" normalizeH="0" baseline="0" noProof="0">
                  <a:ln>
                    <a:noFill/>
                  </a:ln>
                  <a:solidFill>
                    <a:srgbClr val="0070C0"/>
                  </a:solidFill>
                  <a:effectLst/>
                  <a:uLnTx/>
                  <a:uFillTx/>
                  <a:latin typeface="AvenirNext LT Pro Regular"/>
                  <a:ea typeface="+mn-ea"/>
                  <a:cs typeface="+mn-cs"/>
                </a:rPr>
                <a:t>not</a:t>
              </a:r>
              <a:r>
                <a:rPr kumimoji="0" lang="en-US" sz="1600" b="1" i="0" u="none" strike="noStrike" kern="1200" cap="none" spc="0" normalizeH="0" baseline="0" noProof="0">
                  <a:ln>
                    <a:noFill/>
                  </a:ln>
                  <a:solidFill>
                    <a:srgbClr val="0070C0"/>
                  </a:solidFill>
                  <a:effectLst/>
                  <a:uLnTx/>
                  <a:uFillTx/>
                  <a:latin typeface="AvenirNext LT Pro Regular"/>
                  <a:ea typeface="+mn-ea"/>
                  <a:cs typeface="+mn-cs"/>
                </a:rPr>
                <a:t> build fusion plants.</a:t>
              </a:r>
            </a:p>
          </p:txBody>
        </p:sp>
        <p:pic>
          <p:nvPicPr>
            <p:cNvPr id="11" name="Picture 10">
              <a:extLst>
                <a:ext uri="{FF2B5EF4-FFF2-40B4-BE49-F238E27FC236}">
                  <a16:creationId xmlns:a16="http://schemas.microsoft.com/office/drawing/2014/main" id="{4C99BEA5-E28B-AAE7-9607-A2893D699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1542" y="2236942"/>
              <a:ext cx="1631129" cy="920973"/>
            </a:xfrm>
            <a:prstGeom prst="rect">
              <a:avLst/>
            </a:prstGeom>
          </p:spPr>
        </p:pic>
        <p:grpSp>
          <p:nvGrpSpPr>
            <p:cNvPr id="12" name="Group 11">
              <a:extLst>
                <a:ext uri="{FF2B5EF4-FFF2-40B4-BE49-F238E27FC236}">
                  <a16:creationId xmlns:a16="http://schemas.microsoft.com/office/drawing/2014/main" id="{0F0C444D-6ABA-ECAF-44FF-A09391A90E05}"/>
                </a:ext>
              </a:extLst>
            </p:cNvPr>
            <p:cNvGrpSpPr/>
            <p:nvPr/>
          </p:nvGrpSpPr>
          <p:grpSpPr>
            <a:xfrm>
              <a:off x="9851401" y="281228"/>
              <a:ext cx="1796082" cy="1747761"/>
              <a:chOff x="3588216" y="1389411"/>
              <a:chExt cx="2859614" cy="2859614"/>
            </a:xfrm>
          </p:grpSpPr>
          <p:pic>
            <p:nvPicPr>
              <p:cNvPr id="22" name="Graphic 21" descr="Open book outline">
                <a:extLst>
                  <a:ext uri="{FF2B5EF4-FFF2-40B4-BE49-F238E27FC236}">
                    <a16:creationId xmlns:a16="http://schemas.microsoft.com/office/drawing/2014/main" id="{FEAF89E6-9E3D-29FD-DFCB-868AB1AD80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8216" y="1389411"/>
                <a:ext cx="2859614" cy="2859614"/>
              </a:xfrm>
              <a:prstGeom prst="rect">
                <a:avLst/>
              </a:prstGeom>
            </p:spPr>
          </p:pic>
          <p:pic>
            <p:nvPicPr>
              <p:cNvPr id="23" name="Picture 22">
                <a:extLst>
                  <a:ext uri="{FF2B5EF4-FFF2-40B4-BE49-F238E27FC236}">
                    <a16:creationId xmlns:a16="http://schemas.microsoft.com/office/drawing/2014/main" id="{610EBA24-CEA1-E919-199A-1163BFAD68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5978" y="2172850"/>
                <a:ext cx="1542711" cy="871967"/>
              </a:xfrm>
              <a:prstGeom prst="rect">
                <a:avLst/>
              </a:prstGeom>
            </p:spPr>
          </p:pic>
        </p:grpSp>
        <p:sp>
          <p:nvSpPr>
            <p:cNvPr id="16" name="TextBox 15">
              <a:extLst>
                <a:ext uri="{FF2B5EF4-FFF2-40B4-BE49-F238E27FC236}">
                  <a16:creationId xmlns:a16="http://schemas.microsoft.com/office/drawing/2014/main" id="{4BB822F2-0B8A-4568-133A-06637029CF23}"/>
                </a:ext>
              </a:extLst>
            </p:cNvPr>
            <p:cNvSpPr txBox="1"/>
            <p:nvPr/>
          </p:nvSpPr>
          <p:spPr>
            <a:xfrm>
              <a:off x="9517739" y="1682304"/>
              <a:ext cx="2342946" cy="45240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venirNext LT Pro Regular"/>
                  <a:ea typeface="+mn-ea"/>
                  <a:cs typeface="+mn-cs"/>
                </a:rPr>
                <a:t>The Milestone Program </a:t>
              </a:r>
              <a:r>
                <a:rPr kumimoji="0" lang="en-US" sz="1600" b="1" i="1" u="none" strike="noStrike" kern="1200" cap="none" spc="0" normalizeH="0" baseline="0" noProof="0" dirty="0">
                  <a:ln>
                    <a:noFill/>
                  </a:ln>
                  <a:solidFill>
                    <a:srgbClr val="0070C0"/>
                  </a:solidFill>
                  <a:effectLst/>
                  <a:uLnTx/>
                  <a:uFillTx/>
                  <a:latin typeface="AvenirNext LT Pro Regular"/>
                  <a:ea typeface="+mn-ea"/>
                  <a:cs typeface="+mn-cs"/>
                </a:rPr>
                <a:t>will</a:t>
              </a:r>
              <a:r>
                <a:rPr kumimoji="0" lang="en-US" sz="1600" b="1" i="0" u="none" strike="noStrike" kern="1200" cap="none" spc="0" normalizeH="0" baseline="0" noProof="0" dirty="0">
                  <a:ln>
                    <a:noFill/>
                  </a:ln>
                  <a:solidFill>
                    <a:srgbClr val="0070C0"/>
                  </a:solidFill>
                  <a:effectLst/>
                  <a:uLnTx/>
                  <a:uFillTx/>
                  <a:latin typeface="AvenirNext LT Pro Regular"/>
                  <a:ea typeface="+mn-ea"/>
                  <a:cs typeface="+mn-cs"/>
                </a:rPr>
                <a:t> produce designs &amp; data</a:t>
              </a:r>
            </a:p>
          </p:txBody>
        </p:sp>
        <p:pic>
          <p:nvPicPr>
            <p:cNvPr id="20" name="Graphic 19" descr="Checkbox Checked with solid fill">
              <a:extLst>
                <a:ext uri="{FF2B5EF4-FFF2-40B4-BE49-F238E27FC236}">
                  <a16:creationId xmlns:a16="http://schemas.microsoft.com/office/drawing/2014/main" id="{868F748E-4131-D9AF-4637-F0BDF36F6A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8486" y="631131"/>
              <a:ext cx="802915" cy="859658"/>
            </a:xfrm>
            <a:prstGeom prst="rect">
              <a:avLst/>
            </a:prstGeom>
          </p:spPr>
        </p:pic>
        <p:pic>
          <p:nvPicPr>
            <p:cNvPr id="21" name="Graphic 20" descr="Checkbox Crossed with solid fill">
              <a:extLst>
                <a:ext uri="{FF2B5EF4-FFF2-40B4-BE49-F238E27FC236}">
                  <a16:creationId xmlns:a16="http://schemas.microsoft.com/office/drawing/2014/main" id="{C0C54635-1207-92BB-FBE0-DB97431D14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24556" y="2162506"/>
              <a:ext cx="802915" cy="859658"/>
            </a:xfrm>
            <a:prstGeom prst="rect">
              <a:avLst/>
            </a:prstGeom>
          </p:spPr>
        </p:pic>
      </p:grpSp>
      <p:pic>
        <p:nvPicPr>
          <p:cNvPr id="15" name="Picture 14">
            <a:extLst>
              <a:ext uri="{FF2B5EF4-FFF2-40B4-BE49-F238E27FC236}">
                <a16:creationId xmlns:a16="http://schemas.microsoft.com/office/drawing/2014/main" id="{4265964A-9DE3-554F-B3F6-CC6D54266D2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9139" y="5760975"/>
            <a:ext cx="2743200" cy="461473"/>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B366DE3F-9500-AA14-029D-0999FAC7C6B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23686" y="4993404"/>
            <a:ext cx="2000608" cy="389119"/>
          </a:xfrm>
          <a:prstGeom prst="rect">
            <a:avLst/>
          </a:prstGeom>
        </p:spPr>
      </p:pic>
      <p:pic>
        <p:nvPicPr>
          <p:cNvPr id="4" name="Picture 3">
            <a:extLst>
              <a:ext uri="{FF2B5EF4-FFF2-40B4-BE49-F238E27FC236}">
                <a16:creationId xmlns:a16="http://schemas.microsoft.com/office/drawing/2014/main" id="{BFF2F3B5-C114-B4B9-4FD9-3109A8F806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5388" y="4993404"/>
            <a:ext cx="2444895" cy="605346"/>
          </a:xfrm>
          <a:prstGeom prst="rect">
            <a:avLst/>
          </a:prstGeom>
        </p:spPr>
      </p:pic>
      <p:pic>
        <p:nvPicPr>
          <p:cNvPr id="8" name="Picture 7">
            <a:extLst>
              <a:ext uri="{FF2B5EF4-FFF2-40B4-BE49-F238E27FC236}">
                <a16:creationId xmlns:a16="http://schemas.microsoft.com/office/drawing/2014/main" id="{C56DC9F9-BC19-27CF-308F-E2773B6CEF4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30052" y="5587067"/>
            <a:ext cx="1420262" cy="635381"/>
          </a:xfrm>
          <a:prstGeom prst="rect">
            <a:avLst/>
          </a:prstGeom>
        </p:spPr>
      </p:pic>
      <p:pic>
        <p:nvPicPr>
          <p:cNvPr id="9" name="Picture 8">
            <a:extLst>
              <a:ext uri="{FF2B5EF4-FFF2-40B4-BE49-F238E27FC236}">
                <a16:creationId xmlns:a16="http://schemas.microsoft.com/office/drawing/2014/main" id="{3D1FBF49-EF4F-C11E-877C-93385ADE58C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52952" y="4993404"/>
            <a:ext cx="1407110" cy="618186"/>
          </a:xfrm>
          <a:prstGeom prst="rect">
            <a:avLst/>
          </a:prstGeom>
        </p:spPr>
      </p:pic>
      <p:pic>
        <p:nvPicPr>
          <p:cNvPr id="24" name="Picture 23">
            <a:extLst>
              <a:ext uri="{FF2B5EF4-FFF2-40B4-BE49-F238E27FC236}">
                <a16:creationId xmlns:a16="http://schemas.microsoft.com/office/drawing/2014/main" id="{C275463B-972F-FC7D-1127-89CE8F83F482}"/>
              </a:ext>
            </a:extLst>
          </p:cNvPr>
          <p:cNvPicPr>
            <a:picLocks noChangeAspect="1"/>
          </p:cNvPicPr>
          <p:nvPr/>
        </p:nvPicPr>
        <p:blipFill rotWithShape="1">
          <a:blip r:embed="rId18">
            <a:extLst>
              <a:ext uri="{28A0092B-C50C-407E-A947-70E740481C1C}">
                <a14:useLocalDpi xmlns:a14="http://schemas.microsoft.com/office/drawing/2010/main" val="0"/>
              </a:ext>
            </a:extLst>
          </a:blip>
          <a:srcRect t="12405"/>
          <a:stretch/>
        </p:blipFill>
        <p:spPr>
          <a:xfrm>
            <a:off x="9035844" y="4993404"/>
            <a:ext cx="1965944" cy="700618"/>
          </a:xfrm>
          <a:prstGeom prst="rect">
            <a:avLst/>
          </a:prstGeom>
        </p:spPr>
      </p:pic>
    </p:spTree>
    <p:extLst>
      <p:ext uri="{BB962C8B-B14F-4D97-AF65-F5344CB8AC3E}">
        <p14:creationId xmlns:p14="http://schemas.microsoft.com/office/powerpoint/2010/main" val="38769486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61A18C-2ED3-0342-7DE0-F73CF541403D}"/>
              </a:ext>
            </a:extLst>
          </p:cNvPr>
          <p:cNvSpPr/>
          <p:nvPr/>
        </p:nvSpPr>
        <p:spPr>
          <a:xfrm>
            <a:off x="561523" y="1904111"/>
            <a:ext cx="5348403" cy="16444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21F267-3A30-4BA5-87D9-2FDCC983DD98}"/>
              </a:ext>
            </a:extLst>
          </p:cNvPr>
          <p:cNvSpPr/>
          <p:nvPr/>
        </p:nvSpPr>
        <p:spPr>
          <a:xfrm>
            <a:off x="6356960" y="1859627"/>
            <a:ext cx="5348403" cy="16444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EB4157-1138-76DD-9017-52E0F91B8ADC}"/>
              </a:ext>
            </a:extLst>
          </p:cNvPr>
          <p:cNvSpPr/>
          <p:nvPr/>
        </p:nvSpPr>
        <p:spPr>
          <a:xfrm>
            <a:off x="561523" y="4346811"/>
            <a:ext cx="5348403" cy="16444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0F9FD2-E147-60ED-A8B2-390E266D5D57}"/>
              </a:ext>
            </a:extLst>
          </p:cNvPr>
          <p:cNvSpPr/>
          <p:nvPr/>
        </p:nvSpPr>
        <p:spPr>
          <a:xfrm>
            <a:off x="6356960" y="4346811"/>
            <a:ext cx="5348403" cy="16444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DC2D1-5E3F-CAAB-5FD8-93C4E00CAB5E}"/>
              </a:ext>
            </a:extLst>
          </p:cNvPr>
          <p:cNvSpPr>
            <a:spLocks noGrp="1"/>
          </p:cNvSpPr>
          <p:nvPr>
            <p:ph type="title"/>
          </p:nvPr>
        </p:nvSpPr>
        <p:spPr/>
        <p:txBody>
          <a:bodyPr>
            <a:normAutofit/>
          </a:bodyPr>
          <a:lstStyle/>
          <a:p>
            <a:r>
              <a:rPr lang="en-US" dirty="0"/>
              <a:t>Milestone Program: 8 Teams selected for award</a:t>
            </a:r>
          </a:p>
        </p:txBody>
      </p:sp>
      <p:pic>
        <p:nvPicPr>
          <p:cNvPr id="5" name="Picture 4">
            <a:extLst>
              <a:ext uri="{FF2B5EF4-FFF2-40B4-BE49-F238E27FC236}">
                <a16:creationId xmlns:a16="http://schemas.microsoft.com/office/drawing/2014/main" id="{365566C6-702D-9161-6904-01B9AF22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265" y="2400297"/>
            <a:ext cx="3161180" cy="531788"/>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46E3AB7A-4CA9-4118-3723-4931199D3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6555" y="5009774"/>
            <a:ext cx="1854304" cy="360662"/>
          </a:xfrm>
          <a:prstGeom prst="rect">
            <a:avLst/>
          </a:prstGeom>
        </p:spPr>
      </p:pic>
      <p:pic>
        <p:nvPicPr>
          <p:cNvPr id="7" name="Picture 6">
            <a:extLst>
              <a:ext uri="{FF2B5EF4-FFF2-40B4-BE49-F238E27FC236}">
                <a16:creationId xmlns:a16="http://schemas.microsoft.com/office/drawing/2014/main" id="{DECA7470-1A53-F320-232D-CB27F8068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20" y="4894854"/>
            <a:ext cx="2769249" cy="590502"/>
          </a:xfrm>
          <a:prstGeom prst="rect">
            <a:avLst/>
          </a:prstGeom>
        </p:spPr>
      </p:pic>
      <p:pic>
        <p:nvPicPr>
          <p:cNvPr id="8" name="Picture 7">
            <a:extLst>
              <a:ext uri="{FF2B5EF4-FFF2-40B4-BE49-F238E27FC236}">
                <a16:creationId xmlns:a16="http://schemas.microsoft.com/office/drawing/2014/main" id="{D50F2EE3-7889-D14D-FDF2-0AAE5476B83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569445" y="2275871"/>
            <a:ext cx="1882093" cy="780641"/>
          </a:xfrm>
          <a:prstGeom prst="rect">
            <a:avLst/>
          </a:prstGeom>
        </p:spPr>
      </p:pic>
      <p:pic>
        <p:nvPicPr>
          <p:cNvPr id="10" name="Picture 9">
            <a:extLst>
              <a:ext uri="{FF2B5EF4-FFF2-40B4-BE49-F238E27FC236}">
                <a16:creationId xmlns:a16="http://schemas.microsoft.com/office/drawing/2014/main" id="{E6AE1A0B-D3D0-F896-2F01-1B07A3E485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880" y="2309760"/>
            <a:ext cx="2290942" cy="801830"/>
          </a:xfrm>
          <a:prstGeom prst="rect">
            <a:avLst/>
          </a:prstGeom>
        </p:spPr>
      </p:pic>
      <p:pic>
        <p:nvPicPr>
          <p:cNvPr id="11" name="Picture 10">
            <a:extLst>
              <a:ext uri="{FF2B5EF4-FFF2-40B4-BE49-F238E27FC236}">
                <a16:creationId xmlns:a16="http://schemas.microsoft.com/office/drawing/2014/main" id="{375D0024-AFA0-8772-3155-7F59E6E37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1579" y="4853051"/>
            <a:ext cx="1502298" cy="674108"/>
          </a:xfrm>
          <a:prstGeom prst="rect">
            <a:avLst/>
          </a:prstGeom>
        </p:spPr>
      </p:pic>
      <p:pic>
        <p:nvPicPr>
          <p:cNvPr id="12" name="Picture 11">
            <a:extLst>
              <a:ext uri="{FF2B5EF4-FFF2-40B4-BE49-F238E27FC236}">
                <a16:creationId xmlns:a16="http://schemas.microsoft.com/office/drawing/2014/main" id="{9E97C5FA-2D25-6692-7CE0-CC1A61A06530}"/>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t="10255" b="12898"/>
          <a:stretch/>
        </p:blipFill>
        <p:spPr>
          <a:xfrm>
            <a:off x="6582220" y="4848225"/>
            <a:ext cx="2724899" cy="683760"/>
          </a:xfrm>
          <a:prstGeom prst="rect">
            <a:avLst/>
          </a:prstGeom>
        </p:spPr>
      </p:pic>
      <p:sp>
        <p:nvSpPr>
          <p:cNvPr id="23" name="TextBox 22">
            <a:extLst>
              <a:ext uri="{FF2B5EF4-FFF2-40B4-BE49-F238E27FC236}">
                <a16:creationId xmlns:a16="http://schemas.microsoft.com/office/drawing/2014/main" id="{5FBEDF45-F1D1-5DF8-EEF1-C629DAF97736}"/>
              </a:ext>
            </a:extLst>
          </p:cNvPr>
          <p:cNvSpPr txBox="1"/>
          <p:nvPr/>
        </p:nvSpPr>
        <p:spPr>
          <a:xfrm>
            <a:off x="2509243" y="1359944"/>
            <a:ext cx="1452962" cy="461665"/>
          </a:xfrm>
          <a:prstGeom prst="rect">
            <a:avLst/>
          </a:prstGeom>
          <a:noFill/>
        </p:spPr>
        <p:txBody>
          <a:bodyPr wrap="none" rtlCol="0">
            <a:spAutoFit/>
          </a:bodyPr>
          <a:lstStyle/>
          <a:p>
            <a:r>
              <a:rPr lang="en-US" sz="2400" b="1" i="1" dirty="0">
                <a:solidFill>
                  <a:schemeClr val="accent1"/>
                </a:solidFill>
              </a:rPr>
              <a:t>Tokamaks</a:t>
            </a:r>
          </a:p>
        </p:txBody>
      </p:sp>
      <p:sp>
        <p:nvSpPr>
          <p:cNvPr id="24" name="TextBox 23">
            <a:extLst>
              <a:ext uri="{FF2B5EF4-FFF2-40B4-BE49-F238E27FC236}">
                <a16:creationId xmlns:a16="http://schemas.microsoft.com/office/drawing/2014/main" id="{FB3F23D1-FF1C-E57C-449C-E97E14F8D66C}"/>
              </a:ext>
            </a:extLst>
          </p:cNvPr>
          <p:cNvSpPr txBox="1"/>
          <p:nvPr/>
        </p:nvSpPr>
        <p:spPr>
          <a:xfrm>
            <a:off x="2404215" y="3842556"/>
            <a:ext cx="1663019" cy="461665"/>
          </a:xfrm>
          <a:prstGeom prst="rect">
            <a:avLst/>
          </a:prstGeom>
          <a:noFill/>
        </p:spPr>
        <p:txBody>
          <a:bodyPr wrap="none" rtlCol="0">
            <a:spAutoFit/>
          </a:bodyPr>
          <a:lstStyle/>
          <a:p>
            <a:r>
              <a:rPr lang="en-US" sz="2400" b="1" i="1" dirty="0">
                <a:solidFill>
                  <a:schemeClr val="accent1"/>
                </a:solidFill>
              </a:rPr>
              <a:t>Stellarators</a:t>
            </a:r>
          </a:p>
        </p:txBody>
      </p:sp>
      <p:sp>
        <p:nvSpPr>
          <p:cNvPr id="25" name="TextBox 24">
            <a:extLst>
              <a:ext uri="{FF2B5EF4-FFF2-40B4-BE49-F238E27FC236}">
                <a16:creationId xmlns:a16="http://schemas.microsoft.com/office/drawing/2014/main" id="{132C23E1-DEE8-2B19-3FEF-4E43A36CB899}"/>
              </a:ext>
            </a:extLst>
          </p:cNvPr>
          <p:cNvSpPr txBox="1"/>
          <p:nvPr/>
        </p:nvSpPr>
        <p:spPr>
          <a:xfrm>
            <a:off x="7559284" y="1348167"/>
            <a:ext cx="2943755" cy="461665"/>
          </a:xfrm>
          <a:prstGeom prst="rect">
            <a:avLst/>
          </a:prstGeom>
          <a:noFill/>
        </p:spPr>
        <p:txBody>
          <a:bodyPr wrap="none" rtlCol="0">
            <a:spAutoFit/>
          </a:bodyPr>
          <a:lstStyle/>
          <a:p>
            <a:r>
              <a:rPr lang="en-US" sz="2400" b="1" i="1" dirty="0">
                <a:solidFill>
                  <a:schemeClr val="accent1"/>
                </a:solidFill>
              </a:rPr>
              <a:t>Inertial Fusion Energy</a:t>
            </a:r>
          </a:p>
        </p:txBody>
      </p:sp>
      <p:sp>
        <p:nvSpPr>
          <p:cNvPr id="26" name="TextBox 25">
            <a:extLst>
              <a:ext uri="{FF2B5EF4-FFF2-40B4-BE49-F238E27FC236}">
                <a16:creationId xmlns:a16="http://schemas.microsoft.com/office/drawing/2014/main" id="{2DE55BFE-5550-654B-19BC-B898A39FC4AB}"/>
              </a:ext>
            </a:extLst>
          </p:cNvPr>
          <p:cNvSpPr txBox="1"/>
          <p:nvPr/>
        </p:nvSpPr>
        <p:spPr>
          <a:xfrm>
            <a:off x="8275473" y="3848130"/>
            <a:ext cx="1511376" cy="461665"/>
          </a:xfrm>
          <a:prstGeom prst="rect">
            <a:avLst/>
          </a:prstGeom>
          <a:noFill/>
        </p:spPr>
        <p:txBody>
          <a:bodyPr wrap="none" rtlCol="0">
            <a:spAutoFit/>
          </a:bodyPr>
          <a:lstStyle/>
          <a:p>
            <a:r>
              <a:rPr lang="en-US" sz="2400" b="1" i="1" dirty="0">
                <a:solidFill>
                  <a:schemeClr val="accent1"/>
                </a:solidFill>
              </a:rPr>
              <a:t>Alternates</a:t>
            </a:r>
          </a:p>
        </p:txBody>
      </p:sp>
      <p:pic>
        <p:nvPicPr>
          <p:cNvPr id="3" name="Picture 2">
            <a:extLst>
              <a:ext uri="{FF2B5EF4-FFF2-40B4-BE49-F238E27FC236}">
                <a16:creationId xmlns:a16="http://schemas.microsoft.com/office/drawing/2014/main" id="{810C4D41-A4E3-F247-460F-1D9E3F7A4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724" y="2335095"/>
            <a:ext cx="2332221" cy="695416"/>
          </a:xfrm>
          <a:prstGeom prst="rect">
            <a:avLst/>
          </a:prstGeom>
        </p:spPr>
      </p:pic>
    </p:spTree>
    <p:extLst>
      <p:ext uri="{BB962C8B-B14F-4D97-AF65-F5344CB8AC3E}">
        <p14:creationId xmlns:p14="http://schemas.microsoft.com/office/powerpoint/2010/main" val="380726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C39A-9928-0A9A-7F32-B40DFF5DF603}"/>
              </a:ext>
            </a:extLst>
          </p:cNvPr>
          <p:cNvSpPr>
            <a:spLocks noGrp="1"/>
          </p:cNvSpPr>
          <p:nvPr>
            <p:ph type="title"/>
          </p:nvPr>
        </p:nvSpPr>
        <p:spPr>
          <a:xfrm>
            <a:off x="487680" y="267152"/>
            <a:ext cx="11460480" cy="756539"/>
          </a:xfrm>
        </p:spPr>
        <p:txBody>
          <a:bodyPr/>
          <a:lstStyle/>
          <a:p>
            <a:r>
              <a:rPr lang="en-US" dirty="0"/>
              <a:t>Milestone Negotiations</a:t>
            </a:r>
          </a:p>
        </p:txBody>
      </p:sp>
      <p:sp>
        <p:nvSpPr>
          <p:cNvPr id="3" name="Content Placeholder 2">
            <a:extLst>
              <a:ext uri="{FF2B5EF4-FFF2-40B4-BE49-F238E27FC236}">
                <a16:creationId xmlns:a16="http://schemas.microsoft.com/office/drawing/2014/main" id="{1A8F5463-74A9-4E69-D16A-8A93DC3D0EA6}"/>
              </a:ext>
            </a:extLst>
          </p:cNvPr>
          <p:cNvSpPr>
            <a:spLocks noGrp="1"/>
          </p:cNvSpPr>
          <p:nvPr>
            <p:ph idx="1"/>
          </p:nvPr>
        </p:nvSpPr>
        <p:spPr>
          <a:xfrm>
            <a:off x="487680" y="1023691"/>
            <a:ext cx="11460480" cy="4860915"/>
          </a:xfrm>
        </p:spPr>
        <p:txBody>
          <a:bodyPr>
            <a:normAutofit/>
          </a:bodyPr>
          <a:lstStyle/>
          <a:p>
            <a:r>
              <a:rPr lang="en-US" sz="2400" dirty="0"/>
              <a:t>Background:</a:t>
            </a:r>
          </a:p>
          <a:p>
            <a:pPr lvl="1"/>
            <a:r>
              <a:rPr lang="en-US" sz="2000" dirty="0"/>
              <a:t>Technology Investment Agreements (TIAs), the DOE’s implementation of the Other Transactions Authority. </a:t>
            </a:r>
          </a:p>
          <a:p>
            <a:pPr lvl="1"/>
            <a:r>
              <a:rPr lang="en-US" sz="2000" dirty="0"/>
              <a:t>TIAs enable the maximum flexibility the DOE can extend, but they take time.</a:t>
            </a:r>
          </a:p>
          <a:p>
            <a:pPr lvl="1"/>
            <a:r>
              <a:rPr lang="en-US" sz="2000" u="sng" dirty="0"/>
              <a:t>We need to get the terms </a:t>
            </a:r>
            <a:r>
              <a:rPr lang="en-US" sz="2000" i="1" dirty="0"/>
              <a:t>right</a:t>
            </a:r>
            <a:r>
              <a:rPr lang="en-US" sz="2000" u="sng" dirty="0"/>
              <a:t> so the Milestone program doesn’t have unintended negative consequences.</a:t>
            </a:r>
          </a:p>
          <a:p>
            <a:r>
              <a:rPr lang="en-US" sz="2400" dirty="0"/>
              <a:t>Individual Negotiations are Underway.</a:t>
            </a:r>
            <a:endParaRPr lang="en-US" sz="2200" dirty="0"/>
          </a:p>
          <a:p>
            <a:r>
              <a:rPr lang="en-US" sz="2400" dirty="0"/>
              <a:t>Next:</a:t>
            </a:r>
          </a:p>
          <a:p>
            <a:pPr lvl="1"/>
            <a:r>
              <a:rPr lang="en-US" sz="2000" dirty="0"/>
              <a:t>Once teams are under contract they can report progress to DOE and request Milestone payments.</a:t>
            </a:r>
          </a:p>
          <a:p>
            <a:pPr lvl="1"/>
            <a:r>
              <a:rPr lang="en-US" sz="2000" dirty="0"/>
              <a:t>As the end of the first 18-month budget period approaches, we will (depending on available funds and team progress) advance teams to the next budget period.</a:t>
            </a:r>
          </a:p>
          <a:p>
            <a:r>
              <a:rPr lang="en-US" sz="2400" i="1" dirty="0"/>
              <a:t>More PPP Opportunities are Coming</a:t>
            </a:r>
            <a:endParaRPr lang="en-US" sz="2000" i="1" dirty="0"/>
          </a:p>
          <a:p>
            <a:endParaRPr lang="en-US" sz="2200" dirty="0"/>
          </a:p>
        </p:txBody>
      </p:sp>
      <p:pic>
        <p:nvPicPr>
          <p:cNvPr id="5" name="Graphic 4" descr="Crawl with solid fill">
            <a:extLst>
              <a:ext uri="{FF2B5EF4-FFF2-40B4-BE49-F238E27FC236}">
                <a16:creationId xmlns:a16="http://schemas.microsoft.com/office/drawing/2014/main" id="{8019C0A8-8F2B-BE6E-1DBC-E92BFCDE90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5484" y="5578475"/>
            <a:ext cx="914400" cy="914400"/>
          </a:xfrm>
          <a:prstGeom prst="rect">
            <a:avLst/>
          </a:prstGeom>
        </p:spPr>
      </p:pic>
      <p:pic>
        <p:nvPicPr>
          <p:cNvPr id="7" name="Graphic 6" descr="Walk with solid fill">
            <a:extLst>
              <a:ext uri="{FF2B5EF4-FFF2-40B4-BE49-F238E27FC236}">
                <a16:creationId xmlns:a16="http://schemas.microsoft.com/office/drawing/2014/main" id="{BAEDE9F9-915D-69BD-CC82-737E6802F8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8171" y="5459155"/>
            <a:ext cx="914400" cy="914400"/>
          </a:xfrm>
          <a:prstGeom prst="rect">
            <a:avLst/>
          </a:prstGeom>
        </p:spPr>
      </p:pic>
    </p:spTree>
    <p:extLst>
      <p:ext uri="{BB962C8B-B14F-4D97-AF65-F5344CB8AC3E}">
        <p14:creationId xmlns:p14="http://schemas.microsoft.com/office/powerpoint/2010/main" val="323733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E05751-86CA-B93D-1211-B3153D7488AB}"/>
              </a:ext>
            </a:extLst>
          </p:cNvPr>
          <p:cNvSpPr/>
          <p:nvPr/>
        </p:nvSpPr>
        <p:spPr>
          <a:xfrm>
            <a:off x="29500" y="3864077"/>
            <a:ext cx="9165628" cy="1809951"/>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E05B5-6156-CC0C-A8BA-05ABE9FD29B0}"/>
              </a:ext>
            </a:extLst>
          </p:cNvPr>
          <p:cNvSpPr>
            <a:spLocks noGrp="1"/>
          </p:cNvSpPr>
          <p:nvPr>
            <p:ph type="title"/>
          </p:nvPr>
        </p:nvSpPr>
        <p:spPr/>
        <p:txBody>
          <a:bodyPr/>
          <a:lstStyle/>
          <a:p>
            <a:r>
              <a:rPr lang="en-US" dirty="0"/>
              <a:t>INFUSE Topics </a:t>
            </a:r>
          </a:p>
        </p:txBody>
      </p:sp>
      <p:sp>
        <p:nvSpPr>
          <p:cNvPr id="4" name="Content Placeholder 3">
            <a:extLst>
              <a:ext uri="{FF2B5EF4-FFF2-40B4-BE49-F238E27FC236}">
                <a16:creationId xmlns:a16="http://schemas.microsoft.com/office/drawing/2014/main" id="{6410BCB8-CAC7-A41D-CE60-4D91831B1DAF}"/>
              </a:ext>
            </a:extLst>
          </p:cNvPr>
          <p:cNvSpPr>
            <a:spLocks noGrp="1"/>
          </p:cNvSpPr>
          <p:nvPr>
            <p:ph idx="1"/>
          </p:nvPr>
        </p:nvSpPr>
        <p:spPr>
          <a:xfrm>
            <a:off x="443437" y="1183972"/>
            <a:ext cx="8862796" cy="4916551"/>
          </a:xfrm>
        </p:spPr>
        <p:txBody>
          <a:bodyPr>
            <a:normAutofit fontScale="92500" lnSpcReduction="20000"/>
          </a:bodyPr>
          <a:lstStyle/>
          <a:p>
            <a:r>
              <a:rPr lang="en-US" dirty="0"/>
              <a:t>Enabling technologies </a:t>
            </a:r>
          </a:p>
          <a:p>
            <a:r>
              <a:rPr lang="en-US" dirty="0"/>
              <a:t>Materials science </a:t>
            </a:r>
          </a:p>
          <a:p>
            <a:r>
              <a:rPr lang="en-US" dirty="0"/>
              <a:t>Diagnostics </a:t>
            </a:r>
          </a:p>
          <a:p>
            <a:r>
              <a:rPr lang="en-US" dirty="0"/>
              <a:t>Modeling and simulation, including but not limited to: </a:t>
            </a:r>
          </a:p>
          <a:p>
            <a:pPr marL="457200" lvl="1" indent="0">
              <a:buNone/>
            </a:pPr>
            <a:r>
              <a:rPr lang="en-US" dirty="0"/>
              <a:t>o Physics, engineering and/or materials modeling/simulation </a:t>
            </a:r>
          </a:p>
          <a:p>
            <a:pPr marL="457200" lvl="1" indent="0">
              <a:buNone/>
            </a:pPr>
            <a:r>
              <a:rPr lang="en-US" dirty="0"/>
              <a:t>o Plant costing (e.g., models focused on cost to build a fusion plant and cost drivers for a fusion plant or essential subcomponents/systems, such as tritium processing) </a:t>
            </a:r>
          </a:p>
          <a:p>
            <a:pPr marL="457200" lvl="1" indent="0">
              <a:buNone/>
            </a:pPr>
            <a:r>
              <a:rPr lang="en-US" dirty="0"/>
              <a:t>o Technoeconomic modeling focused on cost-of-electricity or other products (e.g., process heat) for fusion plants </a:t>
            </a:r>
          </a:p>
          <a:p>
            <a:pPr marL="0" indent="0">
              <a:buNone/>
            </a:pPr>
            <a:r>
              <a:rPr lang="en-US" dirty="0"/>
              <a:t>• Unique fusion experimental capabilities </a:t>
            </a:r>
          </a:p>
          <a:p>
            <a:pPr marL="0" indent="0">
              <a:buNone/>
            </a:pPr>
            <a:r>
              <a:rPr lang="en-US" dirty="0"/>
              <a:t>• Activities to support eventual fusion commercialization including but not limited to: </a:t>
            </a:r>
          </a:p>
          <a:p>
            <a:pPr marL="457200" lvl="1" indent="0">
              <a:buNone/>
            </a:pPr>
            <a:r>
              <a:rPr lang="en-US" dirty="0"/>
              <a:t>o Accident and safety analysis in support of eventual licensing </a:t>
            </a:r>
          </a:p>
          <a:p>
            <a:pPr marL="457200" lvl="1" indent="0">
              <a:buNone/>
            </a:pPr>
            <a:r>
              <a:rPr lang="en-US" dirty="0"/>
              <a:t>o Public engagement, including energy and environmental justice </a:t>
            </a:r>
          </a:p>
          <a:p>
            <a:pPr marL="457200" lvl="1" indent="0">
              <a:buNone/>
            </a:pPr>
            <a:r>
              <a:rPr lang="en-US" dirty="0"/>
              <a:t>o Fuel supplies </a:t>
            </a:r>
          </a:p>
          <a:p>
            <a:pPr marL="457200" lvl="1" indent="0">
              <a:buNone/>
            </a:pPr>
            <a:r>
              <a:rPr lang="en-US" dirty="0"/>
              <a:t>o Advanced manufacturing </a:t>
            </a:r>
          </a:p>
          <a:p>
            <a:pPr marL="457200" lvl="1" indent="0">
              <a:buNone/>
            </a:pPr>
            <a:r>
              <a:rPr lang="en-US" dirty="0"/>
              <a:t>o Waste disposition and recycling</a:t>
            </a:r>
          </a:p>
        </p:txBody>
      </p:sp>
      <p:sp>
        <p:nvSpPr>
          <p:cNvPr id="5" name="TextBox 4">
            <a:extLst>
              <a:ext uri="{FF2B5EF4-FFF2-40B4-BE49-F238E27FC236}">
                <a16:creationId xmlns:a16="http://schemas.microsoft.com/office/drawing/2014/main" id="{C5C36EFC-9D78-A6F3-4111-B4C77F92BC8F}"/>
              </a:ext>
            </a:extLst>
          </p:cNvPr>
          <p:cNvSpPr txBox="1"/>
          <p:nvPr/>
        </p:nvSpPr>
        <p:spPr>
          <a:xfrm>
            <a:off x="9195128" y="2012141"/>
            <a:ext cx="2753032" cy="4154984"/>
          </a:xfrm>
          <a:prstGeom prst="rect">
            <a:avLst/>
          </a:prstGeom>
          <a:noFill/>
        </p:spPr>
        <p:txBody>
          <a:bodyPr wrap="square" rtlCol="0">
            <a:spAutoFit/>
          </a:bodyPr>
          <a:lstStyle/>
          <a:p>
            <a:pPr algn="ctr"/>
            <a:endParaRPr lang="en-US" sz="2400" b="1" dirty="0">
              <a:solidFill>
                <a:schemeClr val="accent1">
                  <a:lumMod val="75000"/>
                  <a:lumOff val="25000"/>
                </a:schemeClr>
              </a:solidFill>
            </a:endParaRPr>
          </a:p>
          <a:p>
            <a:pPr algn="ctr"/>
            <a:r>
              <a:rPr lang="en-US" sz="2400" b="1" dirty="0">
                <a:solidFill>
                  <a:schemeClr val="accent1">
                    <a:lumMod val="75000"/>
                    <a:lumOff val="25000"/>
                  </a:schemeClr>
                </a:solidFill>
              </a:rPr>
              <a:t>INFUSE awards can be complementary to Milestone (or other) DOE-funded projects, but we </a:t>
            </a:r>
            <a:r>
              <a:rPr lang="en-US" sz="2400" b="1" i="1" dirty="0">
                <a:solidFill>
                  <a:schemeClr val="accent1">
                    <a:lumMod val="75000"/>
                    <a:lumOff val="25000"/>
                  </a:schemeClr>
                </a:solidFill>
              </a:rPr>
              <a:t>cannot</a:t>
            </a:r>
            <a:r>
              <a:rPr lang="en-US" sz="2400" b="1" dirty="0">
                <a:solidFill>
                  <a:schemeClr val="accent1">
                    <a:lumMod val="75000"/>
                    <a:lumOff val="25000"/>
                  </a:schemeClr>
                </a:solidFill>
              </a:rPr>
              <a:t> fund the same scope twice.</a:t>
            </a:r>
          </a:p>
          <a:p>
            <a:pPr algn="ctr"/>
            <a:endParaRPr lang="en-US" sz="2400" b="1" dirty="0">
              <a:solidFill>
                <a:schemeClr val="accent1">
                  <a:lumMod val="75000"/>
                  <a:lumOff val="25000"/>
                </a:schemeClr>
              </a:solidFill>
            </a:endParaRPr>
          </a:p>
        </p:txBody>
      </p:sp>
      <p:pic>
        <p:nvPicPr>
          <p:cNvPr id="3" name="Picture 1">
            <a:extLst>
              <a:ext uri="{FF2B5EF4-FFF2-40B4-BE49-F238E27FC236}">
                <a16:creationId xmlns:a16="http://schemas.microsoft.com/office/drawing/2014/main" id="{6B255352-50ED-E53F-A765-80D14F61C8F6}"/>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r="38310"/>
          <a:stretch/>
        </p:blipFill>
        <p:spPr bwMode="auto">
          <a:xfrm>
            <a:off x="7860891" y="365124"/>
            <a:ext cx="3630968" cy="167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B0BC540-6D50-B35E-796C-C86C11EDA63E}"/>
              </a:ext>
            </a:extLst>
          </p:cNvPr>
          <p:cNvSpPr txBox="1"/>
          <p:nvPr/>
        </p:nvSpPr>
        <p:spPr>
          <a:xfrm>
            <a:off x="1833999" y="5895173"/>
            <a:ext cx="8389018" cy="338554"/>
          </a:xfrm>
          <a:prstGeom prst="rect">
            <a:avLst/>
          </a:prstGeom>
          <a:noFill/>
        </p:spPr>
        <p:txBody>
          <a:bodyPr wrap="square">
            <a:spAutoFit/>
          </a:bodyPr>
          <a:lstStyle/>
          <a:p>
            <a:r>
              <a:rPr lang="en-US" sz="1600" b="1" i="1" dirty="0">
                <a:hlinkClick r:id="rId3"/>
              </a:rPr>
              <a:t>https://science.osti.gov/-/media/fes/fesac/pdf/2023/FES-Vision.pdf</a:t>
            </a:r>
            <a:r>
              <a:rPr lang="en-US" sz="1600" b="1" i="1" dirty="0"/>
              <a:t> </a:t>
            </a:r>
          </a:p>
        </p:txBody>
      </p:sp>
    </p:spTree>
    <p:extLst>
      <p:ext uri="{BB962C8B-B14F-4D97-AF65-F5344CB8AC3E}">
        <p14:creationId xmlns:p14="http://schemas.microsoft.com/office/powerpoint/2010/main" val="67216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9F40C9-C55D-CB5F-AC07-D4664A0BFAE3}"/>
              </a:ext>
            </a:extLst>
          </p:cNvPr>
          <p:cNvSpPr/>
          <p:nvPr/>
        </p:nvSpPr>
        <p:spPr>
          <a:xfrm>
            <a:off x="0" y="2250536"/>
            <a:ext cx="12192000" cy="2639373"/>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7B87E-16DE-EDCB-125F-6A65804D396C}"/>
              </a:ext>
            </a:extLst>
          </p:cNvPr>
          <p:cNvSpPr>
            <a:spLocks noGrp="1"/>
          </p:cNvSpPr>
          <p:nvPr>
            <p:ph type="title"/>
          </p:nvPr>
        </p:nvSpPr>
        <p:spPr>
          <a:xfrm>
            <a:off x="487680" y="246253"/>
            <a:ext cx="11460480" cy="756539"/>
          </a:xfrm>
        </p:spPr>
        <p:txBody>
          <a:bodyPr/>
          <a:lstStyle/>
          <a:p>
            <a:r>
              <a:rPr lang="en-US" dirty="0"/>
              <a:t>Save-the-Date: February 27-29, 2024 at PPPL</a:t>
            </a:r>
          </a:p>
        </p:txBody>
      </p:sp>
      <p:sp>
        <p:nvSpPr>
          <p:cNvPr id="3" name="Content Placeholder 2">
            <a:extLst>
              <a:ext uri="{FF2B5EF4-FFF2-40B4-BE49-F238E27FC236}">
                <a16:creationId xmlns:a16="http://schemas.microsoft.com/office/drawing/2014/main" id="{22B04FBA-B6CE-10A5-4BA3-58FAB89F8941}"/>
              </a:ext>
            </a:extLst>
          </p:cNvPr>
          <p:cNvSpPr>
            <a:spLocks noGrp="1"/>
          </p:cNvSpPr>
          <p:nvPr>
            <p:ph idx="1"/>
          </p:nvPr>
        </p:nvSpPr>
        <p:spPr>
          <a:xfrm>
            <a:off x="487680" y="1138840"/>
            <a:ext cx="11704320" cy="3887117"/>
          </a:xfrm>
        </p:spPr>
        <p:txBody>
          <a:bodyPr>
            <a:normAutofit/>
          </a:bodyPr>
          <a:lstStyle/>
          <a:p>
            <a:r>
              <a:rPr lang="en-US" sz="2400" dirty="0"/>
              <a:t>The INFUSE Workshop is scheduled for February 27-28 at PPPL.</a:t>
            </a:r>
          </a:p>
          <a:p>
            <a:pPr marL="0" indent="0">
              <a:buNone/>
            </a:pPr>
            <a:r>
              <a:rPr lang="en-US" sz="2400" b="1" dirty="0"/>
              <a:t>	Contact: </a:t>
            </a:r>
            <a:r>
              <a:rPr lang="en-US" sz="2400" b="1" dirty="0">
                <a:solidFill>
                  <a:schemeClr val="accent1">
                    <a:lumMod val="75000"/>
                    <a:lumOff val="25000"/>
                  </a:schemeClr>
                </a:solidFill>
                <a:hlinkClick r:id="rId3">
                  <a:extLst>
                    <a:ext uri="{A12FA001-AC4F-418D-AE19-62706E023703}">
                      <ahyp:hlinkClr xmlns:ahyp="http://schemas.microsoft.com/office/drawing/2018/hyperlinkcolor" val="tx"/>
                    </a:ext>
                  </a:extLst>
                </a:hlinkClick>
              </a:rPr>
              <a:t>infuse@ornl.gov</a:t>
            </a:r>
            <a:r>
              <a:rPr lang="en-US" sz="2400" b="1" dirty="0">
                <a:solidFill>
                  <a:schemeClr val="accent1">
                    <a:lumMod val="75000"/>
                    <a:lumOff val="25000"/>
                  </a:schemeClr>
                </a:solidFill>
              </a:rPr>
              <a:t> </a:t>
            </a:r>
            <a:r>
              <a:rPr lang="en-US" sz="2400" b="1" dirty="0"/>
              <a:t>or</a:t>
            </a:r>
            <a:r>
              <a:rPr lang="en-US" sz="2400" b="1" dirty="0">
                <a:solidFill>
                  <a:schemeClr val="accent1">
                    <a:lumMod val="75000"/>
                    <a:lumOff val="25000"/>
                  </a:schemeClr>
                </a:solidFill>
              </a:rPr>
              <a:t> </a:t>
            </a:r>
            <a:r>
              <a:rPr lang="en-US" sz="2400" b="1" dirty="0">
                <a:solidFill>
                  <a:schemeClr val="accent1">
                    <a:lumMod val="75000"/>
                    <a:lumOff val="25000"/>
                  </a:schemeClr>
                </a:solidFill>
                <a:hlinkClick r:id="rId4">
                  <a:extLst>
                    <a:ext uri="{A12FA001-AC4F-418D-AE19-62706E023703}">
                      <ahyp:hlinkClr xmlns:ahyp="http://schemas.microsoft.com/office/drawing/2018/hyperlinkcolor" val="tx"/>
                    </a:ext>
                  </a:extLst>
                </a:hlinkClick>
              </a:rPr>
              <a:t>colleen.nehl@science.doe.gov</a:t>
            </a:r>
            <a:r>
              <a:rPr lang="en-US" sz="2400" b="1" dirty="0">
                <a:solidFill>
                  <a:schemeClr val="accent1">
                    <a:lumMod val="75000"/>
                    <a:lumOff val="25000"/>
                  </a:schemeClr>
                </a:solidFill>
              </a:rPr>
              <a:t> </a:t>
            </a:r>
          </a:p>
          <a:p>
            <a:pPr marL="0" indent="0">
              <a:buNone/>
            </a:pPr>
            <a:endParaRPr lang="en-US" sz="800" dirty="0"/>
          </a:p>
          <a:p>
            <a:pPr marL="0" indent="0">
              <a:buNone/>
            </a:pPr>
            <a:r>
              <a:rPr lang="en-US" sz="2400" dirty="0"/>
              <a:t>On February 29</a:t>
            </a:r>
            <a:r>
              <a:rPr lang="en-US" sz="2400" baseline="30000" dirty="0"/>
              <a:t>th</a:t>
            </a:r>
            <a:r>
              <a:rPr lang="en-US" sz="2400" dirty="0"/>
              <a:t>, 2024 we plan to hold a complementary workshop for a new </a:t>
            </a:r>
            <a:r>
              <a:rPr lang="en-US" sz="2400" i="1" dirty="0"/>
              <a:t>Private Facility Research </a:t>
            </a:r>
            <a:r>
              <a:rPr lang="en-US" sz="2400" dirty="0"/>
              <a:t>program. </a:t>
            </a:r>
          </a:p>
          <a:p>
            <a:pPr lvl="1"/>
            <a:r>
              <a:rPr lang="en-US" sz="2200" dirty="0"/>
              <a:t>Specifically, to collect input from private fusion companies, private non-fusion companies, and public sector researchers (i.e., Universities, National Laboratories, and industry partners) </a:t>
            </a:r>
            <a:r>
              <a:rPr lang="en-US" sz="2200"/>
              <a:t>to explore </a:t>
            </a:r>
            <a:r>
              <a:rPr lang="en-US" sz="2200" dirty="0"/>
              <a:t>a potential FES public-private partnership program focused on scientific research involving privately owned facilities. </a:t>
            </a:r>
          </a:p>
          <a:p>
            <a:pPr marL="0" indent="0">
              <a:buNone/>
            </a:pPr>
            <a:r>
              <a:rPr lang="en-US" sz="2400" b="1" dirty="0"/>
              <a:t>	Contact: </a:t>
            </a:r>
            <a:r>
              <a:rPr lang="en-US" sz="2400" b="1" dirty="0">
                <a:hlinkClick r:id="rId5"/>
              </a:rPr>
              <a:t>josh.king@science.doe.gov</a:t>
            </a:r>
            <a:r>
              <a:rPr lang="en-US" sz="2400" b="1" dirty="0"/>
              <a:t> or</a:t>
            </a:r>
            <a:r>
              <a:rPr lang="en-US" sz="2400" b="1" dirty="0">
                <a:solidFill>
                  <a:schemeClr val="accent1">
                    <a:lumMod val="75000"/>
                    <a:lumOff val="25000"/>
                  </a:schemeClr>
                </a:solidFill>
              </a:rPr>
              <a:t> </a:t>
            </a:r>
            <a:r>
              <a:rPr lang="en-US" sz="2400" b="1" dirty="0">
                <a:solidFill>
                  <a:schemeClr val="accent1">
                    <a:lumMod val="75000"/>
                    <a:lumOff val="25000"/>
                  </a:schemeClr>
                </a:solidFill>
                <a:hlinkClick r:id="rId4">
                  <a:extLst>
                    <a:ext uri="{A12FA001-AC4F-418D-AE19-62706E023703}">
                      <ahyp:hlinkClr xmlns:ahyp="http://schemas.microsoft.com/office/drawing/2018/hyperlinkcolor" val="tx"/>
                    </a:ext>
                  </a:extLst>
                </a:hlinkClick>
              </a:rPr>
              <a:t>colleen.nehl@science.doe.gov</a:t>
            </a:r>
            <a:r>
              <a:rPr lang="en-US" sz="2400" b="1" dirty="0">
                <a:solidFill>
                  <a:schemeClr val="accent1">
                    <a:lumMod val="75000"/>
                    <a:lumOff val="25000"/>
                  </a:schemeClr>
                </a:solidFill>
              </a:rPr>
              <a:t> </a:t>
            </a:r>
            <a:endParaRPr lang="en-US" sz="2000" b="1" dirty="0">
              <a:solidFill>
                <a:schemeClr val="accent1">
                  <a:lumMod val="75000"/>
                  <a:lumOff val="25000"/>
                </a:schemeClr>
              </a:solidFill>
            </a:endParaRPr>
          </a:p>
        </p:txBody>
      </p:sp>
      <p:sp>
        <p:nvSpPr>
          <p:cNvPr id="4" name="TextBox 3">
            <a:extLst>
              <a:ext uri="{FF2B5EF4-FFF2-40B4-BE49-F238E27FC236}">
                <a16:creationId xmlns:a16="http://schemas.microsoft.com/office/drawing/2014/main" id="{5A5C8F70-7BD9-7219-E088-B809CAB132E7}"/>
              </a:ext>
            </a:extLst>
          </p:cNvPr>
          <p:cNvSpPr txBox="1"/>
          <p:nvPr/>
        </p:nvSpPr>
        <p:spPr>
          <a:xfrm>
            <a:off x="582219" y="5025957"/>
            <a:ext cx="11430668" cy="1200329"/>
          </a:xfrm>
          <a:prstGeom prst="rect">
            <a:avLst/>
          </a:prstGeom>
          <a:noFill/>
        </p:spPr>
        <p:txBody>
          <a:bodyPr wrap="square" rtlCol="0">
            <a:spAutoFit/>
          </a:bodyPr>
          <a:lstStyle/>
          <a:p>
            <a:pPr algn="ctr"/>
            <a:r>
              <a:rPr lang="en-US" sz="2400" dirty="0"/>
              <a:t>We are in the final stages of the SC workshop approval process. </a:t>
            </a:r>
          </a:p>
          <a:p>
            <a:pPr algn="ctr"/>
            <a:r>
              <a:rPr lang="en-US" sz="2400" b="1" i="1" u="sng" dirty="0">
                <a:solidFill>
                  <a:schemeClr val="accent1">
                    <a:lumMod val="75000"/>
                    <a:lumOff val="25000"/>
                  </a:schemeClr>
                </a:solidFill>
              </a:rPr>
              <a:t>Do not make travel plans yet. </a:t>
            </a:r>
          </a:p>
          <a:p>
            <a:pPr algn="ctr"/>
            <a:r>
              <a:rPr lang="en-US" sz="2400" b="1" dirty="0"/>
              <a:t>Full announcements for these workshops will be forthcoming </a:t>
            </a:r>
          </a:p>
        </p:txBody>
      </p:sp>
      <p:sp>
        <p:nvSpPr>
          <p:cNvPr id="7" name="TextBox 6">
            <a:extLst>
              <a:ext uri="{FF2B5EF4-FFF2-40B4-BE49-F238E27FC236}">
                <a16:creationId xmlns:a16="http://schemas.microsoft.com/office/drawing/2014/main" id="{EB27F40A-2CBB-6A9D-F85A-1F4B1079472C}"/>
              </a:ext>
            </a:extLst>
          </p:cNvPr>
          <p:cNvSpPr txBox="1"/>
          <p:nvPr/>
        </p:nvSpPr>
        <p:spPr>
          <a:xfrm rot="16200000">
            <a:off x="-245446" y="3543460"/>
            <a:ext cx="1261884" cy="523220"/>
          </a:xfrm>
          <a:prstGeom prst="rect">
            <a:avLst/>
          </a:prstGeom>
          <a:noFill/>
        </p:spPr>
        <p:txBody>
          <a:bodyPr wrap="none" rtlCol="0">
            <a:spAutoFit/>
          </a:bodyPr>
          <a:lstStyle/>
          <a:p>
            <a:r>
              <a:rPr lang="en-US" sz="2800" b="1" dirty="0"/>
              <a:t>NEW!!</a:t>
            </a:r>
          </a:p>
        </p:txBody>
      </p:sp>
    </p:spTree>
    <p:extLst>
      <p:ext uri="{BB962C8B-B14F-4D97-AF65-F5344CB8AC3E}">
        <p14:creationId xmlns:p14="http://schemas.microsoft.com/office/powerpoint/2010/main" val="108603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1ECC4-B73F-57E0-903A-9CF950022C0B}"/>
              </a:ext>
            </a:extLst>
          </p:cNvPr>
          <p:cNvSpPr>
            <a:spLocks noGrp="1"/>
          </p:cNvSpPr>
          <p:nvPr>
            <p:ph type="ctrTitle"/>
          </p:nvPr>
        </p:nvSpPr>
        <p:spPr>
          <a:xfrm>
            <a:off x="1524000" y="1122362"/>
            <a:ext cx="9144000" cy="3438751"/>
          </a:xfrm>
        </p:spPr>
        <p:txBody>
          <a:bodyPr/>
          <a:lstStyle/>
          <a:p>
            <a:r>
              <a:rPr lang="en-US" sz="7200" dirty="0"/>
              <a:t>Thank you!</a:t>
            </a:r>
            <a:br>
              <a:rPr lang="en-US" dirty="0"/>
            </a:br>
            <a:br>
              <a:rPr lang="en-US" dirty="0"/>
            </a:br>
            <a:br>
              <a:rPr lang="en-US" sz="4000" dirty="0"/>
            </a:br>
            <a:r>
              <a:rPr lang="en-US" sz="3200" dirty="0"/>
              <a:t>Colleen.Nehl@science.doe.gov</a:t>
            </a:r>
            <a:endParaRPr lang="en-US" dirty="0"/>
          </a:p>
        </p:txBody>
      </p:sp>
      <p:sp>
        <p:nvSpPr>
          <p:cNvPr id="5" name="Subtitle 4">
            <a:extLst>
              <a:ext uri="{FF2B5EF4-FFF2-40B4-BE49-F238E27FC236}">
                <a16:creationId xmlns:a16="http://schemas.microsoft.com/office/drawing/2014/main" id="{14F18A33-5788-6BC4-BE48-82ABE21A75E2}"/>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589063987"/>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cience">
  <a:themeElements>
    <a:clrScheme name="New Science">
      <a:dk1>
        <a:sysClr val="windowText" lastClr="000000"/>
      </a:dk1>
      <a:lt1>
        <a:sysClr val="window" lastClr="FFFFFF"/>
      </a:lt1>
      <a:dk2>
        <a:srgbClr val="44546A"/>
      </a:dk2>
      <a:lt2>
        <a:srgbClr val="E7E6E6"/>
      </a:lt2>
      <a:accent1>
        <a:srgbClr val="0B2C45"/>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DO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ience" id="{0ED46717-7F61-4990-9F8B-095BC5381354}" vid="{EF96F1FD-7ADD-4A1E-BABE-F2AE57241A20}"/>
    </a:ext>
  </a:extLst>
</a:theme>
</file>

<file path=ppt/theme/theme3.xml><?xml version="1.0" encoding="utf-8"?>
<a:theme xmlns:a="http://schemas.openxmlformats.org/drawingml/2006/main" name="Science">
  <a:themeElements>
    <a:clrScheme name="New Science">
      <a:dk1>
        <a:sysClr val="windowText" lastClr="000000"/>
      </a:dk1>
      <a:lt1>
        <a:sysClr val="window" lastClr="FFFFFF"/>
      </a:lt1>
      <a:dk2>
        <a:srgbClr val="44546A"/>
      </a:dk2>
      <a:lt2>
        <a:srgbClr val="E7E6E6"/>
      </a:lt2>
      <a:accent1>
        <a:srgbClr val="0B2C45"/>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DO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ience" id="{0ED46717-7F61-4990-9F8B-095BC5381354}" vid="{EF96F1FD-7ADD-4A1E-BABE-F2AE57241A2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12" ma:contentTypeDescription="Create a new document." ma:contentTypeScope="" ma:versionID="fd57cbf4b3fb1234eddcfbbf83a3a503">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6f4196500075aec38569532d0fc12f45"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abcefd-7191-4d78-9d18-d223e822eda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24e45b2-f86a-40af-a99a-3897f1aa78c0}"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761791-33a0-47b7-8145-9d3c2515a3a0" xsi:nil="true"/>
    <lcf76f155ced4ddcb4097134ff3c332f xmlns="d3abd939-9d94-49d1-925a-c93fb1ff4b6e">
      <Terms xmlns="http://schemas.microsoft.com/office/infopath/2007/PartnerControls"/>
    </lcf76f155ced4ddcb4097134ff3c332f>
    <SharedWithUsers xmlns="bc761791-33a0-47b7-8145-9d3c2515a3a0">
      <UserInfo>
        <DisplayName>Mandrekas, John</DisplayName>
        <AccountId>7</AccountId>
        <AccountType/>
      </UserInfo>
    </SharedWithUsers>
  </documentManagement>
</p:properties>
</file>

<file path=customXml/itemProps1.xml><?xml version="1.0" encoding="utf-8"?>
<ds:datastoreItem xmlns:ds="http://schemas.openxmlformats.org/officeDocument/2006/customXml" ds:itemID="{272461E2-8038-49A4-814C-B5F815BFA079}">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bc761791-33a0-47b7-8145-9d3c2515a3a0"/>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d3abd939-9d94-49d1-925a-c93fb1ff4b6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6952</TotalTime>
  <Words>1580</Words>
  <Application>Microsoft Office PowerPoint</Application>
  <PresentationFormat>Widescreen</PresentationFormat>
  <Paragraphs>161</Paragraphs>
  <Slides>14</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vt:lpstr>
      <vt:lpstr>Avenir Next LT Pro</vt:lpstr>
      <vt:lpstr>AvenirNext LT Pro Bold</vt:lpstr>
      <vt:lpstr>AvenirNext LT Pro Regular</vt:lpstr>
      <vt:lpstr>Calibri</vt:lpstr>
      <vt:lpstr>Courier New</vt:lpstr>
      <vt:lpstr>Segoe UI Black</vt:lpstr>
      <vt:lpstr>Verdana</vt:lpstr>
      <vt:lpstr>Wingdings</vt:lpstr>
      <vt:lpstr>Wingdings 3</vt:lpstr>
      <vt:lpstr>Office Theme</vt:lpstr>
      <vt:lpstr>1_Science</vt:lpstr>
      <vt:lpstr>Science</vt:lpstr>
      <vt:lpstr>The Status of the Milestone Program</vt:lpstr>
      <vt:lpstr>FES Mission and Strategic Priorities</vt:lpstr>
      <vt:lpstr>PowerPoint Presentation</vt:lpstr>
      <vt:lpstr>Milestone-Based Fusion Development Program</vt:lpstr>
      <vt:lpstr>Milestone Program: 8 Teams selected for award</vt:lpstr>
      <vt:lpstr>Milestone Negotiations</vt:lpstr>
      <vt:lpstr>INFUSE Topics </vt:lpstr>
      <vt:lpstr>Save-the-Date: February 27-29, 2024 at PPPL</vt:lpstr>
      <vt:lpstr>Thank you!   Colleen.Nehl@science.doe.gov</vt:lpstr>
      <vt:lpstr>Backup Slides</vt:lpstr>
      <vt:lpstr>Milestone-Based Fusion Development Program and beyond</vt:lpstr>
      <vt:lpstr>PowerPoint Presentation</vt:lpstr>
      <vt:lpstr>PowerPoint Presentation</vt:lpstr>
      <vt:lpstr>Office of Science Statement of Commitment &amp; other Guidance</vt:lpstr>
    </vt:vector>
  </TitlesOfParts>
  <Company>Osti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Wallus, Yvette</dc:creator>
  <cp:lastModifiedBy>Nehl, Colleen</cp:lastModifiedBy>
  <cp:revision>17</cp:revision>
  <dcterms:created xsi:type="dcterms:W3CDTF">2023-02-23T18:33:20Z</dcterms:created>
  <dcterms:modified xsi:type="dcterms:W3CDTF">2023-12-20T16:48:53Z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0x010100D0BF6F177D6D67458FBB47B7752A5A77</vt:lpwstr>
  </property>
</Properties>
</file>