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7"/>
  </p:notesMasterIdLst>
  <p:sldIdLst>
    <p:sldId id="256" r:id="rId2"/>
    <p:sldId id="264" r:id="rId3"/>
    <p:sldId id="257" r:id="rId4"/>
    <p:sldId id="258" r:id="rId5"/>
    <p:sldId id="259" r:id="rId6"/>
    <p:sldId id="269" r:id="rId7"/>
    <p:sldId id="270" r:id="rId8"/>
    <p:sldId id="267" r:id="rId9"/>
    <p:sldId id="287" r:id="rId10"/>
    <p:sldId id="268" r:id="rId11"/>
    <p:sldId id="288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0EF21E-7C6E-48D8-9AB2-494624B81EAD}" v="53" dt="2023-12-13T15:19:35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>
      <p:cViewPr varScale="1">
        <p:scale>
          <a:sx n="109" d="100"/>
          <a:sy n="109" d="100"/>
        </p:scale>
        <p:origin x="216" y="200"/>
      </p:cViewPr>
      <p:guideLst/>
    </p:cSldViewPr>
  </p:slideViewPr>
  <p:outlineViewPr>
    <p:cViewPr>
      <p:scale>
        <a:sx n="33" d="100"/>
        <a:sy n="33" d="100"/>
      </p:scale>
      <p:origin x="0" y="-172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0ACF9-06C5-164A-8ED4-D7ED0AB01536}" type="datetimeFigureOut">
              <a:rPr lang="en-US" smtClean="0"/>
              <a:t>12/16/23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83AFE-7667-6C4A-91AD-3AB3A3416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83AFE-7667-6C4A-91AD-3AB3A3416C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4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83AFE-7667-6C4A-91AD-3AB3A3416C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26429b5a65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26429b5a65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83AFE-7667-6C4A-91AD-3AB3A3416C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9251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37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20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0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832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12/16/23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5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9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1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12/16/23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12/16/23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12/16/23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1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12/16/23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7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12/16/23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0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8827F1-3359-44F6-9009-43AE2B17F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AFAD67-5350-4773-886F-D6DD7E66D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734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A3B916-3863-7E61-E662-BA103C9C2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136" r="-2" b="9070"/>
          <a:stretch/>
        </p:blipFill>
        <p:spPr>
          <a:xfrm>
            <a:off x="-1097" y="23200"/>
            <a:ext cx="12189789" cy="6873457"/>
          </a:xfrm>
          <a:prstGeom prst="rect">
            <a:avLst/>
          </a:prstGeom>
          <a:ln w="12700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"/>
            <a:ext cx="12192000" cy="6857996"/>
            <a:chOff x="572" y="-1"/>
            <a:chExt cx="12192000" cy="685799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7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D724CF-F5D0-93CE-0E9D-0FD98FDA4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459" y="868696"/>
            <a:ext cx="7151357" cy="23876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  <a:latin typeface="Tenorite" pitchFamily="2" charset="0"/>
              </a:rPr>
              <a:t>Elevating Confinement: </a:t>
            </a:r>
            <a:br>
              <a:rPr lang="en-US" b="1" dirty="0">
                <a:solidFill>
                  <a:srgbClr val="FFFFFF"/>
                </a:solidFill>
                <a:latin typeface="Tenorite" pitchFamily="2" charset="0"/>
              </a:rPr>
            </a:br>
            <a:r>
              <a:rPr lang="en-US" b="1" dirty="0">
                <a:solidFill>
                  <a:srgbClr val="FFFFFF"/>
                </a:solidFill>
                <a:latin typeface="Tenorite" pitchFamily="2" charset="0"/>
              </a:rPr>
              <a:t>The Key to Commercial Viability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C538F-3A54-5066-D40E-9C807EB64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25" y="3601290"/>
            <a:ext cx="7151357" cy="2094125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B050"/>
                </a:solidFill>
                <a:latin typeface="Tenorite" pitchFamily="2" charset="0"/>
              </a:rPr>
              <a:t>Fusion- a Quintessential Scientific Pursuit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Tenorite" pitchFamily="2" charset="0"/>
              </a:rPr>
              <a:t>Swadesh </a:t>
            </a:r>
            <a:r>
              <a:rPr lang="en-US" dirty="0" err="1">
                <a:solidFill>
                  <a:srgbClr val="FFFFFF"/>
                </a:solidFill>
                <a:latin typeface="Tenorite" pitchFamily="2" charset="0"/>
              </a:rPr>
              <a:t>Mitter</a:t>
            </a:r>
            <a:r>
              <a:rPr lang="en-US" dirty="0">
                <a:solidFill>
                  <a:srgbClr val="FFFFFF"/>
                </a:solidFill>
                <a:latin typeface="Tenorite" pitchFamily="2" charset="0"/>
              </a:rPr>
              <a:t> Mahajan, 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/>
                </a:solidFill>
                <a:latin typeface="Tenorite" pitchFamily="2" charset="0"/>
              </a:rPr>
              <a:t>Professor, University of Texas| Chief Scientific Advisor </a:t>
            </a:r>
            <a:r>
              <a:rPr lang="en-US" sz="1400" dirty="0" err="1">
                <a:solidFill>
                  <a:srgbClr val="FFFFFF"/>
                </a:solidFill>
                <a:latin typeface="Tenorite" pitchFamily="2" charset="0"/>
              </a:rPr>
              <a:t>ExoFusion</a:t>
            </a:r>
            <a:r>
              <a:rPr lang="en-US" sz="1400" dirty="0">
                <a:solidFill>
                  <a:srgbClr val="FFFFFF"/>
                </a:solidFill>
                <a:latin typeface="Tenorite" pitchFamily="2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92D050"/>
                </a:solidFill>
                <a:latin typeface="Tenorite" pitchFamily="2" charset="0"/>
              </a:rPr>
              <a:t>FPA, Dec.19, 2023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90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74C6C-CF88-1100-4231-5603DB1D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290" y="416317"/>
            <a:ext cx="10515600" cy="81324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How Could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ExoFusion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 enrich the vibrant Fusion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079C-190F-2A43-055C-0EAF35D4D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23" y="1229559"/>
            <a:ext cx="11016727" cy="500711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ExoFusion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a relatively small company developing novel solutions to problems of confinement, divertors and Liquid metal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PFCs.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Creating exploitable intellectual property has been our main pursuit. 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" dirty="0">
              <a:solidFill>
                <a:srgbClr val="C00000"/>
              </a:solidFill>
            </a:endParaRPr>
          </a:p>
          <a:p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Design and analyze 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SuperX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Super XT  divertors for superior quality ETBs and ITBs-Coupled with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Miracle Liquid Metal walls,  these will handle problems of erosion and limiting impurities to only low Z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novel simulation tools to analyze kinetic divertor regimes. One of the code, necessary for all burning plasma edges, is being developed along with PPPL -- </a:t>
            </a:r>
            <a:r>
              <a:rPr lang="en-US" i="1" dirty="0">
                <a:solidFill>
                  <a:srgbClr val="002060"/>
                </a:solidFill>
              </a:rPr>
              <a:t>STEP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divertor design will be its first application</a:t>
            </a:r>
          </a:p>
          <a:p>
            <a:pPr marL="0" indent="0">
              <a:buNone/>
            </a:pP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abilities ( theoretical- state of the art computational tools) equip us to do Confinement projections in multiple geometries ( our codes are global – a crucial advance upon local tools like TGLF)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already have experience in engineering TBs in tokamaks- we designed an ITB for EAST in conjunction with GA - invited talk.  All our tools are applicable to other geometries </a:t>
            </a:r>
          </a:p>
        </p:txBody>
      </p:sp>
    </p:spTree>
    <p:extLst>
      <p:ext uri="{BB962C8B-B14F-4D97-AF65-F5344CB8AC3E}">
        <p14:creationId xmlns:p14="http://schemas.microsoft.com/office/powerpoint/2010/main" val="885700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A25E-B35A-B537-EA28-17699CC87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75" y="524001"/>
            <a:ext cx="11037346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ExoFusion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  Ready to Work for advancing fusion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</a:b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        Making it cheaper, less risky, nearer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3B09E-B749-2BE1-2D38-0314FED9A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564"/>
            <a:ext cx="10515600" cy="43164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sz="2400" dirty="0">
              <a:solidFill>
                <a:srgbClr val="002060"/>
              </a:solidFill>
              <a:latin typeface="Tenorite" pitchFamily="2" charset="0"/>
            </a:endParaRPr>
          </a:p>
          <a:p>
            <a:r>
              <a:rPr lang="en-US" sz="8000" dirty="0">
                <a:solidFill>
                  <a:srgbClr val="002060"/>
                </a:solidFill>
              </a:rPr>
              <a:t>Even If your system already has good confinement, we can work out ways to enhance it and help you design a system </a:t>
            </a:r>
            <a:r>
              <a:rPr lang="en-US" sz="8000">
                <a:solidFill>
                  <a:srgbClr val="002060"/>
                </a:solidFill>
              </a:rPr>
              <a:t>that is smaller and cheaper </a:t>
            </a:r>
            <a:endParaRPr lang="en-US" sz="8000" dirty="0">
              <a:solidFill>
                <a:srgbClr val="002060"/>
              </a:solidFill>
            </a:endParaRPr>
          </a:p>
          <a:p>
            <a:endParaRPr lang="en-US" sz="8000" dirty="0">
              <a:solidFill>
                <a:srgbClr val="002060"/>
              </a:solidFill>
            </a:endParaRPr>
          </a:p>
          <a:p>
            <a:r>
              <a:rPr lang="en-US" sz="8000" dirty="0">
                <a:solidFill>
                  <a:srgbClr val="002060"/>
                </a:solidFill>
              </a:rPr>
              <a:t>For systems struggling towards adequate confinement, we will work out scenarios to boost it to fusion worthy values </a:t>
            </a:r>
          </a:p>
          <a:p>
            <a:endParaRPr lang="en-US" sz="8000" dirty="0">
              <a:solidFill>
                <a:srgbClr val="002060"/>
              </a:solidFill>
            </a:endParaRPr>
          </a:p>
          <a:p>
            <a:r>
              <a:rPr lang="en-US" sz="8000" dirty="0">
                <a:solidFill>
                  <a:srgbClr val="002060"/>
                </a:solidFill>
              </a:rPr>
              <a:t>More generally, through our well-developed investigative tool kit, we can help avoid </a:t>
            </a:r>
            <a:r>
              <a:rPr lang="en-US" sz="8000" b="0" i="0" dirty="0">
                <a:solidFill>
                  <a:srgbClr val="002060"/>
                </a:solidFill>
                <a:effectLst/>
              </a:rPr>
              <a:t>costly delays by anticipating and correcting confinement shortfalls</a:t>
            </a:r>
            <a:endParaRPr lang="en-US" sz="8000" dirty="0">
              <a:solidFill>
                <a:srgbClr val="002060"/>
              </a:solidFill>
            </a:endParaRPr>
          </a:p>
          <a:p>
            <a:endParaRPr lang="en-US" sz="8000" dirty="0">
              <a:solidFill>
                <a:srgbClr val="002060"/>
              </a:solidFill>
            </a:endParaRPr>
          </a:p>
          <a:p>
            <a:r>
              <a:rPr lang="en-US" sz="8000" dirty="0">
                <a:solidFill>
                  <a:srgbClr val="002060"/>
                </a:solidFill>
              </a:rPr>
              <a:t>We can always give you the best in PFCs  if that is all you need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b="1" dirty="0"/>
              <a:t>                                                        </a:t>
            </a:r>
          </a:p>
          <a:p>
            <a:pPr marL="0" indent="0">
              <a:buNone/>
            </a:pPr>
            <a:r>
              <a:rPr lang="en-US" b="1" dirty="0"/>
              <a:t>                                                           </a:t>
            </a:r>
            <a:r>
              <a:rPr lang="en-US" sz="2400" b="1" dirty="0"/>
              <a:t> 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0792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1AE2-2E90-EF8C-2C5B-76F6936B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50" y="566158"/>
            <a:ext cx="10515600" cy="118814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Experimental Evidence -Confinement goes up with lower edge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4448-FF7D-CBFD-DB4A-4FF410DF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310"/>
            <a:ext cx="10515600" cy="425688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enorite" pitchFamily="2" charset="0"/>
              </a:rPr>
              <a:t>            </a:t>
            </a:r>
            <a:r>
              <a:rPr lang="en-US" sz="2000" b="1" dirty="0">
                <a:solidFill>
                  <a:srgbClr val="7030A0"/>
                </a:solidFill>
                <a:latin typeface="Tenorite" pitchFamily="2" charset="0"/>
              </a:rPr>
              <a:t>Most spectacular effects are seen when both the divertor and wall are low Z</a:t>
            </a:r>
            <a:endParaRPr lang="en-US" b="1" dirty="0">
              <a:solidFill>
                <a:srgbClr val="7030A0"/>
              </a:solidFill>
              <a:latin typeface="Tenorite" pitchFamily="2" charset="0"/>
            </a:endParaRPr>
          </a:p>
        </p:txBody>
      </p:sp>
      <p:grpSp>
        <p:nvGrpSpPr>
          <p:cNvPr id="4" name="Google Shape;92;p2">
            <a:extLst>
              <a:ext uri="{FF2B5EF4-FFF2-40B4-BE49-F238E27FC236}">
                <a16:creationId xmlns:a16="http://schemas.microsoft.com/office/drawing/2014/main" id="{DDF4302C-E9DE-CB0A-2BE9-338428B4D0C9}"/>
              </a:ext>
            </a:extLst>
          </p:cNvPr>
          <p:cNvGrpSpPr/>
          <p:nvPr/>
        </p:nvGrpSpPr>
        <p:grpSpPr>
          <a:xfrm>
            <a:off x="1435461" y="2631877"/>
            <a:ext cx="3732885" cy="3416262"/>
            <a:chOff x="6771740" y="1383202"/>
            <a:chExt cx="5186776" cy="4854941"/>
          </a:xfrm>
        </p:grpSpPr>
        <p:pic>
          <p:nvPicPr>
            <p:cNvPr id="5" name="Google Shape;93;p2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DA98F2E9-2609-367D-59BE-5E3350FD9F4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299278" y="1576021"/>
              <a:ext cx="4659238" cy="4533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4;p2">
              <a:extLst>
                <a:ext uri="{FF2B5EF4-FFF2-40B4-BE49-F238E27FC236}">
                  <a16:creationId xmlns:a16="http://schemas.microsoft.com/office/drawing/2014/main" id="{0F6B891D-1BCA-E34E-6762-B54866314ACE}"/>
                </a:ext>
              </a:extLst>
            </p:cNvPr>
            <p:cNvSpPr txBox="1"/>
            <p:nvPr/>
          </p:nvSpPr>
          <p:spPr>
            <a:xfrm>
              <a:off x="9029243" y="5838033"/>
              <a:ext cx="1638757" cy="40011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t="-96959" b="-145435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latin typeface="Tenorite" pitchFamily="2" charset="0"/>
                  <a:ea typeface="Calibri"/>
                  <a:cs typeface="Calibri"/>
                  <a:sym typeface="Calibri"/>
                </a:rPr>
                <a:t> </a:t>
              </a:r>
              <a:endParaRPr>
                <a:latin typeface="Tenorite" pitchFamily="2" charset="0"/>
              </a:endParaRPr>
            </a:p>
          </p:txBody>
        </p:sp>
        <p:sp>
          <p:nvSpPr>
            <p:cNvPr id="7" name="Google Shape;95;p2">
              <a:extLst>
                <a:ext uri="{FF2B5EF4-FFF2-40B4-BE49-F238E27FC236}">
                  <a16:creationId xmlns:a16="http://schemas.microsoft.com/office/drawing/2014/main" id="{B94CF74F-883C-25DF-F464-43E6353E29DB}"/>
                </a:ext>
              </a:extLst>
            </p:cNvPr>
            <p:cNvSpPr txBox="1"/>
            <p:nvPr/>
          </p:nvSpPr>
          <p:spPr>
            <a:xfrm>
              <a:off x="7834435" y="1383202"/>
              <a:ext cx="3845168" cy="9621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Tenorite" pitchFamily="2" charset="0"/>
                  <a:ea typeface="Calibri"/>
                  <a:cs typeface="Calibri"/>
                  <a:sym typeface="Calibri"/>
                </a:rPr>
                <a:t>  </a:t>
              </a:r>
              <a:r>
                <a:rPr lang="en-US" sz="1800" b="1" dirty="0">
                  <a:solidFill>
                    <a:schemeClr val="dk1"/>
                  </a:solidFill>
                  <a:latin typeface="Tenorite" pitchFamily="2" charset="0"/>
                  <a:ea typeface="Calibri"/>
                  <a:cs typeface="Calibri"/>
                  <a:sym typeface="Calibri"/>
                </a:rPr>
                <a:t>ASDEX-U  and JET H-modes </a:t>
              </a:r>
              <a:endParaRPr dirty="0">
                <a:latin typeface="Tenorite" pitchFamily="2" charset="0"/>
              </a:endParaRPr>
            </a:p>
          </p:txBody>
        </p:sp>
        <p:sp>
          <p:nvSpPr>
            <p:cNvPr id="8" name="Google Shape;96;p2">
              <a:extLst>
                <a:ext uri="{FF2B5EF4-FFF2-40B4-BE49-F238E27FC236}">
                  <a16:creationId xmlns:a16="http://schemas.microsoft.com/office/drawing/2014/main" id="{E941419C-32B9-1557-7D00-AF39CA58E430}"/>
                </a:ext>
              </a:extLst>
            </p:cNvPr>
            <p:cNvSpPr txBox="1"/>
            <p:nvPr/>
          </p:nvSpPr>
          <p:spPr>
            <a:xfrm>
              <a:off x="10218433" y="1845885"/>
              <a:ext cx="1638756" cy="91846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70C0"/>
                  </a:solidFill>
                  <a:latin typeface="Tenorite" pitchFamily="2" charset="0"/>
                  <a:ea typeface="Calibri"/>
                  <a:cs typeface="Calibri"/>
                  <a:sym typeface="Calibri"/>
                </a:rPr>
                <a:t>ASDEX-U</a:t>
              </a:r>
              <a:r>
                <a:rPr lang="en-US" sz="1800" b="1">
                  <a:solidFill>
                    <a:schemeClr val="dk1"/>
                  </a:solidFill>
                  <a:latin typeface="Tenorite" pitchFamily="2" charset="0"/>
                  <a:ea typeface="Calibri"/>
                  <a:cs typeface="Calibri"/>
                  <a:sym typeface="Calibri"/>
                </a:rPr>
                <a:t> </a:t>
              </a:r>
              <a:endParaRPr>
                <a:latin typeface="Tenorite" pitchFamily="2" charset="0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Tenorite" pitchFamily="2" charset="0"/>
                  <a:ea typeface="Calibri"/>
                  <a:cs typeface="Calibri"/>
                  <a:sym typeface="Calibri"/>
                </a:rPr>
                <a:t> </a:t>
              </a:r>
              <a:r>
                <a:rPr lang="en-US" sz="1800" b="1">
                  <a:solidFill>
                    <a:srgbClr val="F6890C"/>
                  </a:solidFill>
                  <a:latin typeface="Tenorite" pitchFamily="2" charset="0"/>
                  <a:ea typeface="Calibri"/>
                  <a:cs typeface="Calibri"/>
                  <a:sym typeface="Calibri"/>
                </a:rPr>
                <a:t>JET-ILW</a:t>
              </a:r>
              <a:endParaRPr>
                <a:latin typeface="Tenorite" pitchFamily="2" charset="0"/>
              </a:endParaRPr>
            </a:p>
          </p:txBody>
        </p:sp>
        <p:sp>
          <p:nvSpPr>
            <p:cNvPr id="9" name="Google Shape;97;p2">
              <a:extLst>
                <a:ext uri="{FF2B5EF4-FFF2-40B4-BE49-F238E27FC236}">
                  <a16:creationId xmlns:a16="http://schemas.microsoft.com/office/drawing/2014/main" id="{48C0364E-5641-91AE-34CA-8F3360844CD1}"/>
                </a:ext>
              </a:extLst>
            </p:cNvPr>
            <p:cNvSpPr/>
            <p:nvPr/>
          </p:nvSpPr>
          <p:spPr>
            <a:xfrm>
              <a:off x="10691444" y="1985732"/>
              <a:ext cx="73152" cy="73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enorite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8;p2">
              <a:extLst>
                <a:ext uri="{FF2B5EF4-FFF2-40B4-BE49-F238E27FC236}">
                  <a16:creationId xmlns:a16="http://schemas.microsoft.com/office/drawing/2014/main" id="{886B5D8D-79AC-6A8A-EB9B-A0A3CE061537}"/>
                </a:ext>
              </a:extLst>
            </p:cNvPr>
            <p:cNvSpPr/>
            <p:nvPr/>
          </p:nvSpPr>
          <p:spPr>
            <a:xfrm>
              <a:off x="10714891" y="2278808"/>
              <a:ext cx="73152" cy="73152"/>
            </a:xfrm>
            <a:prstGeom prst="ellipse">
              <a:avLst/>
            </a:prstGeom>
            <a:solidFill>
              <a:srgbClr val="F689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enorite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9;p2">
              <a:extLst>
                <a:ext uri="{FF2B5EF4-FFF2-40B4-BE49-F238E27FC236}">
                  <a16:creationId xmlns:a16="http://schemas.microsoft.com/office/drawing/2014/main" id="{F291D69E-3F76-7A4B-7AA4-278B183FDD9E}"/>
                </a:ext>
              </a:extLst>
            </p:cNvPr>
            <p:cNvSpPr txBox="1"/>
            <p:nvPr/>
          </p:nvSpPr>
          <p:spPr>
            <a:xfrm rot="16200000">
              <a:off x="6822781" y="3244182"/>
              <a:ext cx="838691" cy="9407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Tenorite" pitchFamily="2" charset="0"/>
                  <a:ea typeface="Calibri"/>
                  <a:cs typeface="Calibri"/>
                  <a:sym typeface="Calibri"/>
                </a:rPr>
                <a:t>  </a:t>
              </a:r>
              <a:r>
                <a:rPr lang="en-US" sz="1800" b="1">
                  <a:solidFill>
                    <a:schemeClr val="dk1"/>
                  </a:solidFill>
                  <a:latin typeface="Tenorite" pitchFamily="2" charset="0"/>
                  <a:ea typeface="Calibri"/>
                  <a:cs typeface="Calibri"/>
                  <a:sym typeface="Calibri"/>
                </a:rPr>
                <a:t>H20   </a:t>
              </a:r>
              <a:endParaRPr sz="2000" b="1">
                <a:solidFill>
                  <a:schemeClr val="dk1"/>
                </a:solidFill>
                <a:latin typeface="Tenorite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0F4150-FD24-6360-8542-B757C24B32DD}"/>
              </a:ext>
            </a:extLst>
          </p:cNvPr>
          <p:cNvSpPr txBox="1"/>
          <p:nvPr/>
        </p:nvSpPr>
        <p:spPr>
          <a:xfrm>
            <a:off x="5824330" y="2957452"/>
            <a:ext cx="544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0" dirty="0">
                <a:solidFill>
                  <a:srgbClr val="222222"/>
                </a:solidFill>
                <a:effectLst/>
                <a:latin typeface="Tenorite" pitchFamily="2" charset="0"/>
                <a:ea typeface="Times New Roman" panose="02020603050405020304" pitchFamily="18" charset="0"/>
              </a:rPr>
              <a:t>Although the tokamak data is available and clear, the physics is common to gyrokinetic instabilities in diverse geometries. And for a given geometry to all </a:t>
            </a:r>
          </a:p>
          <a:p>
            <a:r>
              <a:rPr lang="en-US" kern="0" dirty="0">
                <a:solidFill>
                  <a:srgbClr val="222222"/>
                </a:solidFill>
                <a:latin typeface="Tenorite" pitchFamily="2" charset="0"/>
              </a:rPr>
              <a:t>Variations in plasma properties. </a:t>
            </a:r>
            <a:endParaRPr lang="en-US" dirty="0">
              <a:latin typeface="Tenor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7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3"/>
          <p:cNvGrpSpPr/>
          <p:nvPr/>
        </p:nvGrpSpPr>
        <p:grpSpPr>
          <a:xfrm>
            <a:off x="444990" y="387900"/>
            <a:ext cx="4560765" cy="5512843"/>
            <a:chOff x="444989" y="387900"/>
            <a:chExt cx="4560765" cy="5512843"/>
          </a:xfrm>
        </p:grpSpPr>
        <p:pic>
          <p:nvPicPr>
            <p:cNvPr id="105" name="Google Shape;105;p3" descr="A graph with blue dot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7050" y="815240"/>
              <a:ext cx="4478704" cy="5003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3"/>
            <p:cNvSpPr txBox="1"/>
            <p:nvPr/>
          </p:nvSpPr>
          <p:spPr>
            <a:xfrm rot="-5400000">
              <a:off x="225699" y="3076546"/>
              <a:ext cx="838691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H20   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2077459" y="5500633"/>
              <a:ext cx="1638757" cy="40011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96963" b="-14847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1137140" y="387900"/>
              <a:ext cx="3845169" cy="6771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ASDEX-U  wall-C div-C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(like DIII-D)   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3"/>
          <p:cNvGrpSpPr/>
          <p:nvPr/>
        </p:nvGrpSpPr>
        <p:grpSpPr>
          <a:xfrm>
            <a:off x="6943790" y="467120"/>
            <a:ext cx="4257100" cy="5551598"/>
            <a:chOff x="5205046" y="384315"/>
            <a:chExt cx="4257100" cy="5551598"/>
          </a:xfrm>
        </p:grpSpPr>
        <p:pic>
          <p:nvPicPr>
            <p:cNvPr id="110" name="Google Shape;110;p3" descr="A graph with blue dots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69167" y="815240"/>
              <a:ext cx="4092979" cy="5003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3"/>
            <p:cNvSpPr txBox="1"/>
            <p:nvPr/>
          </p:nvSpPr>
          <p:spPr>
            <a:xfrm rot="-5400000">
              <a:off x="4985755" y="2888978"/>
              <a:ext cx="838691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H20   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6837032" y="5535803"/>
              <a:ext cx="1638757" cy="40011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96959" b="-145435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5568458" y="384315"/>
              <a:ext cx="3845169" cy="67710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ASDEX-U  wall-C div-C: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highest </a:t>
              </a:r>
              <a:r>
                <a:rPr lang="en-US" sz="1800" b="1" dirty="0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β</a:t>
              </a:r>
              <a:r>
                <a:rPr lang="en-US" sz="1800" b="1" baseline="-25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</a:t>
              </a: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quartile</a:t>
              </a:r>
              <a:endParaRPr dirty="0"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6092828" y="4433745"/>
              <a:ext cx="2910495" cy="67120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20367" r="-2172" b="-9073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7CEA31-329C-E79A-310B-097018319882}"/>
              </a:ext>
            </a:extLst>
          </p:cNvPr>
          <p:cNvSpPr txBox="1"/>
          <p:nvPr/>
        </p:nvSpPr>
        <p:spPr>
          <a:xfrm>
            <a:off x="5126983" y="4876282"/>
            <a:ext cx="193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Holds for both ITBs / pedestals</a:t>
            </a:r>
          </a:p>
        </p:txBody>
      </p:sp>
    </p:spTree>
    <p:extLst>
      <p:ext uri="{BB962C8B-B14F-4D97-AF65-F5344CB8AC3E}">
        <p14:creationId xmlns:p14="http://schemas.microsoft.com/office/powerpoint/2010/main" val="3575141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4"/>
          <p:cNvGrpSpPr/>
          <p:nvPr/>
        </p:nvGrpSpPr>
        <p:grpSpPr>
          <a:xfrm>
            <a:off x="201697" y="878548"/>
            <a:ext cx="3997569" cy="4874788"/>
            <a:chOff x="5205046" y="384315"/>
            <a:chExt cx="4257100" cy="5612116"/>
          </a:xfrm>
        </p:grpSpPr>
        <p:pic>
          <p:nvPicPr>
            <p:cNvPr id="121" name="Google Shape;121;p4" descr="A graph with blue dots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69167" y="815240"/>
              <a:ext cx="4092979" cy="5003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4"/>
            <p:cNvSpPr txBox="1"/>
            <p:nvPr/>
          </p:nvSpPr>
          <p:spPr>
            <a:xfrm rot="-5400000">
              <a:off x="4985755" y="2888978"/>
              <a:ext cx="838691" cy="4001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H20   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6762127" y="5535803"/>
              <a:ext cx="1638757" cy="46062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81811" b="-14241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5568458" y="384315"/>
              <a:ext cx="3845169" cy="7440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ASDEX-U  wall-C div-C: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highest </a:t>
              </a:r>
              <a:r>
                <a:rPr lang="en-US" sz="1600" b="1">
                  <a:solidFill>
                    <a:schemeClr val="dk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β</a:t>
              </a:r>
              <a:r>
                <a:rPr lang="en-US" sz="1600" b="1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</a:t>
              </a:r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quartile</a:t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6092828" y="4433745"/>
              <a:ext cx="2910495" cy="67120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t="-23402" b="-11701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pic>
        <p:nvPicPr>
          <p:cNvPr id="126" name="Google Shape;126;p4" descr="A graph with blue dot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21140" y="738176"/>
            <a:ext cx="4308476" cy="287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A graph with blue dots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6201" y="3789239"/>
            <a:ext cx="4414838" cy="295149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8763078" y="6552596"/>
            <a:ext cx="1538851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t="-79309" b="-14137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8863094" y="3737632"/>
            <a:ext cx="1256913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9001206" y="3547126"/>
            <a:ext cx="1256913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638306" y="3408626"/>
            <a:ext cx="1538851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t="-73324" b="-1333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8509931" y="654116"/>
            <a:ext cx="1938479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heating power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 rot="-5400000">
            <a:off x="6263051" y="4824961"/>
            <a:ext cx="134684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(thermal)</a:t>
            </a:r>
            <a:endParaRPr sz="18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4504798" y="732429"/>
            <a:ext cx="224313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Almost factor of 3 reduction in heating to get the same stored energy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Char char="•"/>
            </a:pPr>
            <a:r>
              <a:rPr lang="en-US" sz="1800" u="sng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18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from pedestal MHD stability improvement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Further analysis: </a:t>
            </a:r>
            <a:r>
              <a:rPr lang="en-US" sz="18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reduced pedestal transport </a:t>
            </a:r>
            <a:r>
              <a:rPr lang="en-US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allows pedestal to get to MHD limit with </a:t>
            </a:r>
            <a:r>
              <a:rPr lang="en-US" sz="18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much</a:t>
            </a:r>
            <a:r>
              <a:rPr lang="en-US" sz="1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less heating</a:t>
            </a:r>
            <a:endParaRPr dirty="0"/>
          </a:p>
        </p:txBody>
      </p:sp>
      <p:cxnSp>
        <p:nvCxnSpPr>
          <p:cNvPr id="135" name="Google Shape;135;p4"/>
          <p:cNvCxnSpPr/>
          <p:nvPr/>
        </p:nvCxnSpPr>
        <p:spPr>
          <a:xfrm>
            <a:off x="6340670" y="2632569"/>
            <a:ext cx="87019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136;p4"/>
          <p:cNvCxnSpPr/>
          <p:nvPr/>
        </p:nvCxnSpPr>
        <p:spPr>
          <a:xfrm>
            <a:off x="6280308" y="3748834"/>
            <a:ext cx="884992" cy="234441"/>
          </a:xfrm>
          <a:prstGeom prst="straightConnector1">
            <a:avLst/>
          </a:prstGeom>
          <a:noFill/>
          <a:ln w="254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 txBox="1"/>
          <p:nvPr/>
        </p:nvSpPr>
        <p:spPr>
          <a:xfrm>
            <a:off x="7345560" y="1075427"/>
            <a:ext cx="17051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factor of ~ 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improvement </a:t>
            </a:r>
            <a:endParaRPr/>
          </a:p>
        </p:txBody>
      </p:sp>
      <p:sp>
        <p:nvSpPr>
          <p:cNvPr id="138" name="Google Shape;138;p4"/>
          <p:cNvSpPr txBox="1"/>
          <p:nvPr/>
        </p:nvSpPr>
        <p:spPr>
          <a:xfrm>
            <a:off x="7345560" y="5782818"/>
            <a:ext cx="17051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only ~ 20%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improvement </a:t>
            </a:r>
            <a:endParaRPr/>
          </a:p>
        </p:txBody>
      </p:sp>
      <p:sp>
        <p:nvSpPr>
          <p:cNvPr id="139" name="Google Shape;139;p4"/>
          <p:cNvSpPr txBox="1"/>
          <p:nvPr/>
        </p:nvSpPr>
        <p:spPr>
          <a:xfrm>
            <a:off x="542954" y="185284"/>
            <a:ext cx="1105277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>
              <a:spcBef>
                <a:spcPct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  <a:ea typeface="+mj-ea"/>
                <a:cs typeface="+mj-cs"/>
                <a:sym typeface="Calibri"/>
              </a:rPr>
              <a:t>Where does this confinement improvement come from?</a:t>
            </a: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6F5AE-2E48-D680-9250-C495CB6B1E49}"/>
              </a:ext>
            </a:extLst>
          </p:cNvPr>
          <p:cNvSpPr txBox="1"/>
          <p:nvPr/>
        </p:nvSpPr>
        <p:spPr>
          <a:xfrm>
            <a:off x="859953" y="5940905"/>
            <a:ext cx="495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  </a:t>
            </a:r>
            <a:r>
              <a:rPr lang="en-US" dirty="0">
                <a:solidFill>
                  <a:srgbClr val="00B050"/>
                </a:solidFill>
              </a:rPr>
              <a:t>As the Constraint Dynamics would predict !</a:t>
            </a:r>
          </a:p>
        </p:txBody>
      </p:sp>
    </p:spTree>
    <p:extLst>
      <p:ext uri="{BB962C8B-B14F-4D97-AF65-F5344CB8AC3E}">
        <p14:creationId xmlns:p14="http://schemas.microsoft.com/office/powerpoint/2010/main" val="144849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/>
        </p:nvSpPr>
        <p:spPr>
          <a:xfrm rot="-5400000">
            <a:off x="6113678" y="3938594"/>
            <a:ext cx="76469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τ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629173" y="530174"/>
            <a:ext cx="109336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On JET low Z divertor (C and C-Be) much higher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nTavg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  <a:sym typeface="Noto Sans Symbols"/>
              </a:rPr>
              <a:t>τ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  <a:sym typeface="Noto Sans Symbols"/>
              </a:rPr>
              <a:t> 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than W 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</a:endParaRPr>
          </a:p>
        </p:txBody>
      </p:sp>
      <p:pic>
        <p:nvPicPr>
          <p:cNvPr id="167" name="Google Shape;167;p6" descr="A diagram of different colored dot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173" y="2073978"/>
            <a:ext cx="5009323" cy="406918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 txBox="1"/>
          <p:nvPr/>
        </p:nvSpPr>
        <p:spPr>
          <a:xfrm>
            <a:off x="7907176" y="2360956"/>
            <a:ext cx="3655650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 higher </a:t>
            </a:r>
            <a:r>
              <a:rPr lang="en-US" sz="1800" b="1" dirty="0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1800" b="1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 much better than W </a:t>
            </a:r>
            <a:endParaRPr dirty="0"/>
          </a:p>
        </p:txBody>
      </p:sp>
      <p:sp>
        <p:nvSpPr>
          <p:cNvPr id="169" name="Google Shape;169;p6"/>
          <p:cNvSpPr txBox="1"/>
          <p:nvPr/>
        </p:nvSpPr>
        <p:spPr>
          <a:xfrm>
            <a:off x="4686262" y="5958494"/>
            <a:ext cx="185820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-&gt; (arb units)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A1593-CC2F-B364-0563-22A46FBC416F}"/>
              </a:ext>
            </a:extLst>
          </p:cNvPr>
          <p:cNvSpPr txBox="1"/>
          <p:nvPr/>
        </p:nvSpPr>
        <p:spPr>
          <a:xfrm>
            <a:off x="7722705" y="3429000"/>
            <a:ext cx="3840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and earlier pictures gives us a </a:t>
            </a:r>
          </a:p>
          <a:p>
            <a:r>
              <a:rPr lang="en-US" dirty="0"/>
              <a:t>Profound message that plasmas are much more fusion worthy if they are “polluted” by low Z  impurities. Exo incorporates this fully into the design of Super XT liquid metal divertors.</a:t>
            </a:r>
          </a:p>
        </p:txBody>
      </p:sp>
    </p:spTree>
    <p:extLst>
      <p:ext uri="{BB962C8B-B14F-4D97-AF65-F5344CB8AC3E}">
        <p14:creationId xmlns:p14="http://schemas.microsoft.com/office/powerpoint/2010/main" val="360252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A154-6076-8F50-4296-851C6267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8153"/>
            <a:ext cx="10515600" cy="783204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Bending the Directives!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FA1C0-BFB8-F3D6-4907-1E6D32EC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1911113"/>
            <a:ext cx="10515600" cy="4318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enorite" pitchFamily="2" charset="0"/>
              </a:rPr>
              <a:t>This talk is not about a particular FPP design, its technological readiness, costs and schedules—etc.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enorite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enorite" pitchFamily="2" charset="0"/>
              </a:rPr>
              <a:t>At this time, </a:t>
            </a:r>
            <a:r>
              <a:rPr lang="en-US" dirty="0" err="1">
                <a:solidFill>
                  <a:srgbClr val="00B050"/>
                </a:solidFill>
                <a:latin typeface="Tenorite" pitchFamily="2" charset="0"/>
              </a:rPr>
              <a:t>ExoFusion</a:t>
            </a:r>
            <a:r>
              <a:rPr lang="en-US" dirty="0">
                <a:solidFill>
                  <a:srgbClr val="00B050"/>
                </a:solidFill>
                <a:latin typeface="Tenorite" pitchFamily="2" charset="0"/>
              </a:rPr>
              <a:t> does not have a “marked” horse in the race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Tenorite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latin typeface="Tenorite" pitchFamily="2" charset="0"/>
              </a:rPr>
              <a:t>We will, instead, focus on scientific investigations that have helped us to  identify the defining characteristics of a commercially viable FPP.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enorite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enorite" pitchFamily="2" charset="0"/>
              </a:rPr>
              <a:t>Science also identifies/defines technologies crucial for the success of a  fusion reactor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Tenorite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enorite" pitchFamily="2" charset="0"/>
              </a:rPr>
              <a:t>                        Boosting confinement will be key for every magnetic fusion approach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enorite" pitchFamily="2" charset="0"/>
              </a:rPr>
              <a:t>                                     our approach is both catholic and agnostic.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34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85240B-7A7E-8D70-7CB1-7850EE86585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0391"/>
                <a:ext cx="10515600" cy="1614013"/>
              </a:xfrm>
            </p:spPr>
            <p:txBody>
              <a:bodyPr>
                <a:normAutofit/>
              </a:bodyPr>
              <a:lstStyle/>
              <a:p>
                <a:r>
                  <a:rPr lang="en-US" sz="4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enorite" pitchFamily="2" charset="0"/>
                  </a:rPr>
                  <a:t>Why dwell on Confinement </a:t>
                </a:r>
                <a:br>
                  <a:rPr lang="en-US" sz="4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enorite" pitchFamily="2" charset="0"/>
                  </a:rPr>
                </a:br>
                <a:r>
                  <a:rPr lang="en-US" sz="3200" b="1" dirty="0">
                    <a:solidFill>
                      <a:srgbClr val="7030A0"/>
                    </a:solidFill>
                    <a:latin typeface="Tenorite" pitchFamily="2" charset="0"/>
                  </a:rPr>
                  <a:t>(energy confinement time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3200" b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Tenorite" pitchFamily="2" charset="0"/>
                  </a:rPr>
                  <a:t>)?</a:t>
                </a:r>
                <a:endParaRPr lang="en-US" sz="4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enorite" pitchFamily="2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85240B-7A7E-8D70-7CB1-7850EE865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0391"/>
                <a:ext cx="10515600" cy="1614013"/>
              </a:xfrm>
              <a:blipFill>
                <a:blip r:embed="rId2"/>
                <a:stretch>
                  <a:fillRect l="-2774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353CEE-970C-A637-F515-B5889DE742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555"/>
                <a:ext cx="10515600" cy="4999371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endParaRPr lang="en-US" sz="9600" dirty="0">
                  <a:solidFill>
                    <a:schemeClr val="accent3">
                      <a:lumMod val="75000"/>
                    </a:schemeClr>
                  </a:solidFill>
                  <a:latin typeface="Tenorite" pitchFamily="2" charset="0"/>
                </a:endParaRPr>
              </a:p>
              <a:p>
                <a:r>
                  <a:rPr lang="en-US" sz="8000" dirty="0">
                    <a:solidFill>
                      <a:schemeClr val="accent3">
                        <a:lumMod val="75000"/>
                      </a:schemeClr>
                    </a:solidFill>
                    <a:latin typeface="Tenorite" pitchFamily="2" charset="0"/>
                  </a:rPr>
                  <a:t>Scientifically - Fusion Enterprise must maximize  n T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8000" b="0" i="1" baseline="-2500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8000" b="0" i="0" baseline="-2500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8000" baseline="-25000" dirty="0">
                    <a:solidFill>
                      <a:schemeClr val="accent3">
                        <a:lumMod val="75000"/>
                      </a:schemeClr>
                    </a:solidFill>
                    <a:latin typeface="Tenorite" pitchFamily="2" charset="0"/>
                  </a:rPr>
                  <a:t>  </a:t>
                </a:r>
                <a:endParaRPr lang="en-US" sz="8000" dirty="0">
                  <a:solidFill>
                    <a:schemeClr val="accent3">
                      <a:lumMod val="75000"/>
                    </a:schemeClr>
                  </a:solidFill>
                  <a:latin typeface="Tenorite" pitchFamily="2" charset="0"/>
                </a:endParaRPr>
              </a:p>
              <a:p>
                <a:pPr marL="0" indent="0">
                  <a:buNone/>
                </a:pPr>
                <a:endParaRPr lang="en-US" sz="8000" baseline="-25000" dirty="0">
                  <a:solidFill>
                    <a:schemeClr val="accent6">
                      <a:lumMod val="50000"/>
                    </a:schemeClr>
                  </a:solidFill>
                  <a:latin typeface="Tenorite" pitchFamily="2" charset="0"/>
                </a:endParaRPr>
              </a:p>
              <a:p>
                <a:r>
                  <a:rPr lang="en-US" sz="8000" dirty="0">
                    <a:solidFill>
                      <a:schemeClr val="accent6">
                        <a:lumMod val="50000"/>
                      </a:schemeClr>
                    </a:solidFill>
                    <a:latin typeface="Tenorite" pitchFamily="2" charset="0"/>
                  </a:rPr>
                  <a:t>Commercially speaking, smaller, cheaper reactors are necessary</a:t>
                </a:r>
              </a:p>
              <a:p>
                <a:pPr marL="0" indent="0">
                  <a:buNone/>
                </a:pPr>
                <a:endParaRPr lang="en-US" sz="8000" dirty="0">
                  <a:solidFill>
                    <a:schemeClr val="accent6">
                      <a:lumMod val="50000"/>
                    </a:schemeClr>
                  </a:solidFill>
                  <a:latin typeface="Tenorite" pitchFamily="2" charset="0"/>
                </a:endParaRPr>
              </a:p>
              <a:p>
                <a:r>
                  <a:rPr lang="en-US" sz="8000" dirty="0">
                    <a:solidFill>
                      <a:schemeClr val="accent3">
                        <a:lumMod val="75000"/>
                      </a:schemeClr>
                    </a:solidFill>
                    <a:latin typeface="Tenorite" pitchFamily="2" charset="0"/>
                  </a:rPr>
                  <a:t>The higher the </a:t>
                </a:r>
                <a14:m>
                  <m:oMath xmlns:m="http://schemas.openxmlformats.org/officeDocument/2006/math">
                    <m:r>
                      <a:rPr lang="en-US" sz="80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8000" b="0" i="1" baseline="-2500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8000" b="0" i="0" baseline="-2500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8000" dirty="0">
                    <a:solidFill>
                      <a:schemeClr val="accent3">
                        <a:lumMod val="75000"/>
                      </a:schemeClr>
                    </a:solidFill>
                    <a:latin typeface="Tenorite" pitchFamily="2" charset="0"/>
                  </a:rPr>
                  <a:t>, the smaller and cheaper the fusion relevant machines</a:t>
                </a:r>
              </a:p>
              <a:p>
                <a:r>
                  <a:rPr lang="en-US" sz="8000" dirty="0" err="1">
                    <a:solidFill>
                      <a:schemeClr val="accent6">
                        <a:lumMod val="50000"/>
                      </a:schemeClr>
                    </a:solidFill>
                    <a:latin typeface="Tenorite" pitchFamily="2" charset="0"/>
                  </a:rPr>
                  <a:t>ExoFusion’s</a:t>
                </a:r>
                <a:r>
                  <a:rPr lang="en-US" sz="8000" dirty="0">
                    <a:solidFill>
                      <a:schemeClr val="accent6">
                        <a:lumMod val="50000"/>
                      </a:schemeClr>
                    </a:solidFill>
                    <a:latin typeface="Tenorite" pitchFamily="2" charset="0"/>
                  </a:rPr>
                  <a:t> Defining Philosophy  and Key Challenge :</a:t>
                </a:r>
              </a:p>
              <a:p>
                <a:pPr marL="0" indent="0" algn="ctr">
                  <a:buNone/>
                </a:pPr>
                <a:endParaRPr lang="en-US" sz="8000" dirty="0">
                  <a:solidFill>
                    <a:srgbClr val="C00000"/>
                  </a:solidFill>
                  <a:latin typeface="Tenorite" pitchFamily="2" charset="0"/>
                </a:endParaRPr>
              </a:p>
              <a:p>
                <a:pPr marL="0" indent="0" algn="ctr">
                  <a:buNone/>
                </a:pPr>
                <a:r>
                  <a:rPr lang="en-US" sz="8000" b="1" i="1" dirty="0">
                    <a:solidFill>
                      <a:srgbClr val="C00000"/>
                    </a:solidFill>
                    <a:latin typeface="Tenorite" pitchFamily="2" charset="0"/>
                  </a:rPr>
                  <a:t>Develop modes of boosting confinement </a:t>
                </a:r>
              </a:p>
              <a:p>
                <a:pPr marL="0" indent="0" algn="ctr">
                  <a:buNone/>
                </a:pPr>
                <a:r>
                  <a:rPr lang="en-US" sz="8000" b="1" i="1" dirty="0">
                    <a:solidFill>
                      <a:srgbClr val="C00000"/>
                    </a:solidFill>
                    <a:latin typeface="Tenorite" pitchFamily="2" charset="0"/>
                  </a:rPr>
                  <a:t>So that high fusion gain in a small device becomes possible</a:t>
                </a:r>
              </a:p>
              <a:p>
                <a:pPr marL="0" indent="0" algn="ctr">
                  <a:buNone/>
                </a:pPr>
                <a:r>
                  <a:rPr lang="en-US" sz="8000" dirty="0">
                    <a:latin typeface="Tenorite" pitchFamily="2" charset="0"/>
                  </a:rPr>
                  <a:t>To do that we’ve designed suitable exhaust systems (divertors, for instance) that are compatible with most high gain configurations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353CEE-970C-A637-F515-B5889DE742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555"/>
                <a:ext cx="10515600" cy="4999371"/>
              </a:xfrm>
              <a:blipFill>
                <a:blip r:embed="rId3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A04D-663E-9458-95FD-1428FD03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336"/>
            <a:ext cx="10515600" cy="69375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Deeper Look into Confinement- Turbulent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451C-647B-0F8F-9242-BC3C4491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087"/>
            <a:ext cx="10515600" cy="53671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It turns out even if conventionally understood mechanisms (like </a:t>
            </a:r>
            <a:r>
              <a:rPr lang="en-US" sz="3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enorite" pitchFamily="2" charset="0"/>
              </a:rPr>
              <a:t>velocity shear) are strong enough to stabilize MHD and some other vicious  modes, they are not  adequate to stabilize all fluctuations (like ETG and MTM)</a:t>
            </a:r>
          </a:p>
          <a:p>
            <a:endParaRPr lang="en-US" sz="3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enorite" pitchFamily="2" charset="0"/>
            </a:endParaRPr>
          </a:p>
          <a:p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The residual turbulence due to these fluctuations can/does degrade confinement . To push confinement beyond the conventional values, one must investigate  the physics of the Residual Turbulent Transport</a:t>
            </a:r>
          </a:p>
          <a:p>
            <a:pPr marL="0" indent="0">
              <a:buNone/>
            </a:pP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</a:endParaRPr>
          </a:p>
          <a:p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This twenty first century physics ( developed, in part, by the principals of </a:t>
            </a:r>
            <a:r>
              <a:rPr lang="en-US" sz="3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ExoFusion</a:t>
            </a:r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), in fact, supplies us with enough understanding on how to control the turbulent transport, and in the process, strongly boost confinement. </a:t>
            </a:r>
          </a:p>
          <a:p>
            <a:pPr marL="0" indent="0">
              <a:buNone/>
            </a:pP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</a:endParaRPr>
          </a:p>
          <a:p>
            <a: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We have, in fact, found regimes where turbulence suppression takes place without velocity shear.</a:t>
            </a:r>
            <a:br>
              <a:rPr lang="en-US" sz="3400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</a:br>
            <a:endParaRPr lang="en-US" sz="3400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0383-2812-B7B2-99C7-5C0B6478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7626"/>
            <a:ext cx="10515600" cy="725557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Modern, Innovative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39C6-099C-5C9C-009A-662352734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26773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magnetically confined plasmas, there is a constraint on gyrokinetic fluctuations that prevents them from accessing free energy in the equilibrium. General physics principles, then, can be invoked to find regimes  of strongly suppressed turbulent transport – of boosted confinement (BC).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Via detailed investigations, Exo Fusion has mapped out these regimes. </a:t>
            </a:r>
            <a:r>
              <a:rPr 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Though </a:t>
            </a:r>
            <a:r>
              <a:rPr 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demonstrated primarily for tokamaks, BC </a:t>
            </a:r>
            <a:r>
              <a:rPr 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000" kern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accessible to all magnetic configurations.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Equally important is the fact that Theory and Simulations identify </a:t>
            </a:r>
            <a:r>
              <a:rPr 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knobs that we must turn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access the BC states.</a:t>
            </a:r>
          </a:p>
          <a:p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systems as complex as magnetically confinement plasmas, it is amazing that High confinement regimes are often accessible when density gradients become large.  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Larger density gradients = smaller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n-US" sz="2000" i="1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sep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/n , </a:t>
            </a:r>
            <a:r>
              <a:rPr lang="en-U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n-US" sz="2000" i="1" baseline="-25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sep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 separatrix density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517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0D17-4720-0B83-B96C-D25DF35B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83" y="55881"/>
            <a:ext cx="11345338" cy="115253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Experiments show the trend expected from gyrokinetic theory: low edge density greatly improves confinement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DD72-A99D-A7C5-7F31-52AD1709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144" y="1429249"/>
            <a:ext cx="2601409" cy="330812"/>
          </a:xfrm>
          <a:solidFill>
            <a:schemeClr val="bg1"/>
          </a:solidFill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200" b="1" dirty="0"/>
              <a:t>All H-modes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CF12E3-2034-CA7D-3788-4D66D1F5FB1D}"/>
              </a:ext>
            </a:extLst>
          </p:cNvPr>
          <p:cNvGrpSpPr/>
          <p:nvPr/>
        </p:nvGrpSpPr>
        <p:grpSpPr>
          <a:xfrm>
            <a:off x="3927764" y="1824047"/>
            <a:ext cx="7873402" cy="4264167"/>
            <a:chOff x="4004649" y="1025197"/>
            <a:chExt cx="7813354" cy="437862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F86C50-659F-6B88-1728-1896C12D98C0}"/>
                </a:ext>
              </a:extLst>
            </p:cNvPr>
            <p:cNvGrpSpPr/>
            <p:nvPr/>
          </p:nvGrpSpPr>
          <p:grpSpPr>
            <a:xfrm>
              <a:off x="4004649" y="1025197"/>
              <a:ext cx="3874654" cy="4240261"/>
              <a:chOff x="127130" y="1088020"/>
              <a:chExt cx="3874654" cy="424026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983CAB6-662D-AB8B-B591-314A65F260A0}"/>
                  </a:ext>
                </a:extLst>
              </p:cNvPr>
              <p:cNvGrpSpPr/>
              <p:nvPr/>
            </p:nvGrpSpPr>
            <p:grpSpPr>
              <a:xfrm>
                <a:off x="127130" y="1088020"/>
                <a:ext cx="3874654" cy="4240261"/>
                <a:chOff x="146222" y="1925157"/>
                <a:chExt cx="3874654" cy="4743600"/>
              </a:xfrm>
            </p:grpSpPr>
            <p:pic>
              <p:nvPicPr>
                <p:cNvPr id="5" name="Picture 4" descr="A graph of a graph showing a line of blue and orange dots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41E158C-D193-4AAE-B4CB-C558141A35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1621" y="1925157"/>
                  <a:ext cx="3799255" cy="4697300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1D8ACBD-B6EE-C847-5272-6E34480B72AA}"/>
                    </a:ext>
                  </a:extLst>
                </p:cNvPr>
                <p:cNvSpPr txBox="1"/>
                <p:nvPr/>
              </p:nvSpPr>
              <p:spPr>
                <a:xfrm rot="16200000">
                  <a:off x="60621" y="3913840"/>
                  <a:ext cx="54053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 H   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E937682-478E-8D85-1660-D8EF6F4729A5}"/>
                    </a:ext>
                  </a:extLst>
                </p:cNvPr>
                <p:cNvSpPr txBox="1"/>
                <p:nvPr/>
              </p:nvSpPr>
              <p:spPr>
                <a:xfrm>
                  <a:off x="1768747" y="6299425"/>
                  <a:ext cx="94769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 n</a:t>
                  </a:r>
                  <a:r>
                    <a:rPr lang="en-US" baseline="-25000"/>
                    <a:t>sep</a:t>
                  </a:r>
                  <a:r>
                    <a:rPr lang="en-US"/>
                    <a:t>/n   </a:t>
                  </a: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1F061F-3C5A-50E0-8782-69B3999A8AA0}"/>
                  </a:ext>
                </a:extLst>
              </p:cNvPr>
              <p:cNvSpPr txBox="1"/>
              <p:nvPr/>
            </p:nvSpPr>
            <p:spPr>
              <a:xfrm>
                <a:off x="2720817" y="1364914"/>
                <a:ext cx="84495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49527E-77C6-8ED3-A9B6-9D7304D35E32}"/>
                  </a:ext>
                </a:extLst>
              </p:cNvPr>
              <p:cNvSpPr txBox="1"/>
              <p:nvPr/>
            </p:nvSpPr>
            <p:spPr>
              <a:xfrm>
                <a:off x="2387028" y="1739097"/>
                <a:ext cx="1172110" cy="6463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>
                    <a:solidFill>
                      <a:srgbClr val="0070C0"/>
                    </a:solidFill>
                  </a:rPr>
                  <a:t>ASDEX</a:t>
                </a:r>
              </a:p>
              <a:p>
                <a:pPr algn="r"/>
                <a:r>
                  <a:rPr lang="en-US">
                    <a:solidFill>
                      <a:srgbClr val="F29532"/>
                    </a:solidFill>
                  </a:rPr>
                  <a:t>JET-ILW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97CB5B7-4079-8B85-C5D9-671370555C0E}"/>
                </a:ext>
              </a:extLst>
            </p:cNvPr>
            <p:cNvGrpSpPr/>
            <p:nvPr/>
          </p:nvGrpSpPr>
          <p:grpSpPr>
            <a:xfrm>
              <a:off x="8010182" y="1025197"/>
              <a:ext cx="3807821" cy="4378627"/>
              <a:chOff x="8010182" y="1025197"/>
              <a:chExt cx="3807821" cy="437862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5FEA101-80D0-553C-4B27-7147385C0FE0}"/>
                  </a:ext>
                </a:extLst>
              </p:cNvPr>
              <p:cNvGrpSpPr/>
              <p:nvPr/>
            </p:nvGrpSpPr>
            <p:grpSpPr>
              <a:xfrm>
                <a:off x="8043846" y="1025197"/>
                <a:ext cx="3774157" cy="4378627"/>
                <a:chOff x="8043846" y="1025197"/>
                <a:chExt cx="3774157" cy="4378627"/>
              </a:xfrm>
            </p:grpSpPr>
            <p:pic>
              <p:nvPicPr>
                <p:cNvPr id="14" name="Picture 13" descr="A graph of a line with dots&#10;&#10;Description automatically generated">
                  <a:extLst>
                    <a:ext uri="{FF2B5EF4-FFF2-40B4-BE49-F238E27FC236}">
                      <a16:creationId xmlns:a16="http://schemas.microsoft.com/office/drawing/2014/main" id="{96B23D7F-4FAD-A2A8-B244-5E5DC8B740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43846" y="1025197"/>
                  <a:ext cx="3774157" cy="4240261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EDDC672-B149-477C-B4B5-B4939CDABE00}"/>
                    </a:ext>
                  </a:extLst>
                </p:cNvPr>
                <p:cNvSpPr txBox="1"/>
                <p:nvPr/>
              </p:nvSpPr>
              <p:spPr>
                <a:xfrm>
                  <a:off x="9614121" y="5034492"/>
                  <a:ext cx="94769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 n</a:t>
                  </a:r>
                  <a:r>
                    <a:rPr lang="en-US" baseline="-25000"/>
                    <a:t>sep</a:t>
                  </a:r>
                  <a:r>
                    <a:rPr lang="en-US"/>
                    <a:t>/n   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8A0FE4B-BACB-CE6C-87A8-BE59694F21B1}"/>
                    </a:ext>
                  </a:extLst>
                </p:cNvPr>
                <p:cNvSpPr txBox="1"/>
                <p:nvPr/>
              </p:nvSpPr>
              <p:spPr>
                <a:xfrm>
                  <a:off x="10584966" y="1287798"/>
                  <a:ext cx="84495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sz="2400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8991E4-5D97-BFF3-E94A-FD48BCC54AA4}"/>
                  </a:ext>
                </a:extLst>
              </p:cNvPr>
              <p:cNvSpPr txBox="1"/>
              <p:nvPr/>
            </p:nvSpPr>
            <p:spPr>
              <a:xfrm rot="16200000">
                <a:off x="7924581" y="2770593"/>
                <a:ext cx="54053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 H   </a:t>
                </a:r>
              </a:p>
            </p:txBody>
          </p:sp>
        </p:grp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5A23215-AE44-0D57-4EFB-B572CCA36AF4}"/>
              </a:ext>
            </a:extLst>
          </p:cNvPr>
          <p:cNvSpPr txBox="1">
            <a:spLocks/>
          </p:cNvSpPr>
          <p:nvPr/>
        </p:nvSpPr>
        <p:spPr>
          <a:xfrm>
            <a:off x="390834" y="1797326"/>
            <a:ext cx="3242567" cy="405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/>
          </a:p>
          <a:p>
            <a:r>
              <a:rPr lang="en-US" sz="2200"/>
              <a:t>From the ITPA database:</a:t>
            </a:r>
            <a:endParaRPr lang="en-US" sz="220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200">
                <a:solidFill>
                  <a:srgbClr val="C00000"/>
                </a:solidFill>
              </a:rPr>
              <a:t> Confinement relative to the H-mode scaling law   (“H factor”)  increases as separatrix density n</a:t>
            </a:r>
            <a:r>
              <a:rPr lang="en-US" sz="2200" baseline="-25000">
                <a:solidFill>
                  <a:srgbClr val="C00000"/>
                </a:solidFill>
              </a:rPr>
              <a:t>sep</a:t>
            </a:r>
            <a:r>
              <a:rPr lang="en-US" sz="2200">
                <a:solidFill>
                  <a:srgbClr val="C00000"/>
                </a:solidFill>
              </a:rPr>
              <a:t> is lowered</a:t>
            </a:r>
          </a:p>
          <a:p>
            <a:pPr marL="0" indent="0" algn="ctr">
              <a:buNone/>
            </a:pPr>
            <a:endParaRPr lang="en-US" sz="220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200" b="1">
                <a:solidFill>
                  <a:srgbClr val="C00000"/>
                </a:solidFill>
              </a:rPr>
              <a:t>Confinement up to 1.8 times higher than normal is possible with low n</a:t>
            </a:r>
            <a:r>
              <a:rPr lang="en-US" sz="2200" b="1" baseline="-25000">
                <a:solidFill>
                  <a:srgbClr val="C00000"/>
                </a:solidFill>
              </a:rPr>
              <a:t>sep</a:t>
            </a:r>
            <a:endParaRPr lang="en-US" sz="2200" b="1">
              <a:solidFill>
                <a:srgbClr val="C0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D5ABD32-FB7A-466F-CAD4-113941343384}"/>
              </a:ext>
            </a:extLst>
          </p:cNvPr>
          <p:cNvSpPr txBox="1">
            <a:spLocks/>
          </p:cNvSpPr>
          <p:nvPr/>
        </p:nvSpPr>
        <p:spPr>
          <a:xfrm>
            <a:off x="7998004" y="1339480"/>
            <a:ext cx="3330859" cy="35669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Shots with higher </a:t>
            </a:r>
            <a:r>
              <a:rPr lang="en-US" sz="1800" b="1" dirty="0" err="1">
                <a:latin typeface="Symbol" pitchFamily="2" charset="2"/>
              </a:rPr>
              <a:t>b</a:t>
            </a:r>
            <a:r>
              <a:rPr lang="en-US" sz="1800" b="1" baseline="-25000" dirty="0" err="1"/>
              <a:t>N</a:t>
            </a:r>
            <a:r>
              <a:rPr lang="en-US" sz="1800" b="1" dirty="0"/>
              <a:t> /low 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7E7D7-E002-E4F1-C725-99E057EC28A7}"/>
              </a:ext>
            </a:extLst>
          </p:cNvPr>
          <p:cNvSpPr txBox="1"/>
          <p:nvPr/>
        </p:nvSpPr>
        <p:spPr>
          <a:xfrm>
            <a:off x="709767" y="6277561"/>
            <a:ext cx="1077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Heating power needed for the same stored energy falls to 1/3- sure signature of suppressed transport </a:t>
            </a:r>
          </a:p>
        </p:txBody>
      </p:sp>
    </p:spTree>
    <p:extLst>
      <p:ext uri="{BB962C8B-B14F-4D97-AF65-F5344CB8AC3E}">
        <p14:creationId xmlns:p14="http://schemas.microsoft.com/office/powerpoint/2010/main" val="175981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0D17-4720-0B83-B96C-D25DF35B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77" y="-61860"/>
            <a:ext cx="10794357" cy="11525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Triple product follows these trends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34D7D22-24B3-3B41-F8A0-29B256C0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22" y="1605153"/>
            <a:ext cx="6768035" cy="4621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latin typeface="Tenorite" pitchFamily="2" charset="0"/>
              </a:rPr>
              <a:t> Maximum fusion performance (n T t) is obtained at low </a:t>
            </a:r>
            <a:r>
              <a:rPr lang="en-US" sz="2000" dirty="0" err="1">
                <a:solidFill>
                  <a:srgbClr val="C00000"/>
                </a:solidFill>
                <a:latin typeface="Tenorite" pitchFamily="2" charset="0"/>
              </a:rPr>
              <a:t>n</a:t>
            </a:r>
            <a:r>
              <a:rPr lang="en-US" sz="2000" baseline="-25000" dirty="0" err="1">
                <a:solidFill>
                  <a:srgbClr val="C00000"/>
                </a:solidFill>
                <a:latin typeface="Tenorite" pitchFamily="2" charset="0"/>
              </a:rPr>
              <a:t>sep</a:t>
            </a:r>
            <a:r>
              <a:rPr lang="en-US" sz="2000" baseline="-25000" dirty="0">
                <a:solidFill>
                  <a:srgbClr val="C00000"/>
                </a:solidFill>
                <a:latin typeface="Tenorite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B050"/>
                </a:solidFill>
                <a:latin typeface="Tenorite" pitchFamily="2" charset="0"/>
              </a:rPr>
              <a:t>particularly,  for low Z walls</a:t>
            </a:r>
          </a:p>
          <a:p>
            <a:r>
              <a:rPr lang="en-US" sz="2000" dirty="0">
                <a:latin typeface="Tenorite" pitchFamily="2" charset="0"/>
              </a:rPr>
              <a:t>Such low </a:t>
            </a:r>
            <a:r>
              <a:rPr lang="en-US" sz="2000" dirty="0" err="1">
                <a:latin typeface="Tenorite" pitchFamily="2" charset="0"/>
              </a:rPr>
              <a:t>n</a:t>
            </a:r>
            <a:r>
              <a:rPr lang="en-US" sz="2000" baseline="-25000" dirty="0" err="1">
                <a:latin typeface="Tenorite" pitchFamily="2" charset="0"/>
              </a:rPr>
              <a:t>sep</a:t>
            </a:r>
            <a:r>
              <a:rPr lang="en-US" sz="2000" dirty="0">
                <a:latin typeface="Tenorite" pitchFamily="2" charset="0"/>
              </a:rPr>
              <a:t> ( and correspondingly high </a:t>
            </a:r>
            <a:r>
              <a:rPr lang="en-US" sz="2000" dirty="0" err="1">
                <a:latin typeface="Tenorite" pitchFamily="2" charset="0"/>
              </a:rPr>
              <a:t>T</a:t>
            </a:r>
            <a:r>
              <a:rPr lang="en-US" sz="2000" baseline="-25000" dirty="0" err="1">
                <a:latin typeface="Tenorite" pitchFamily="2" charset="0"/>
              </a:rPr>
              <a:t>sep</a:t>
            </a:r>
            <a:r>
              <a:rPr lang="en-US" sz="2000" baseline="-25000" dirty="0">
                <a:latin typeface="Tenorite" pitchFamily="2" charset="0"/>
              </a:rPr>
              <a:t> </a:t>
            </a:r>
            <a:r>
              <a:rPr lang="en-US" sz="2000" dirty="0">
                <a:latin typeface="Tenorite" pitchFamily="2" charset="0"/>
              </a:rPr>
              <a:t>~hundreds of EVs) edges are rather problematic :</a:t>
            </a:r>
          </a:p>
          <a:p>
            <a:r>
              <a:rPr lang="en-US" sz="2000" dirty="0">
                <a:latin typeface="Tenorite" pitchFamily="2" charset="0"/>
              </a:rPr>
              <a:t> Demand novel divertor solutions</a:t>
            </a:r>
          </a:p>
          <a:p>
            <a:pPr lvl="1"/>
            <a:r>
              <a:rPr lang="en-US" sz="2000" dirty="0">
                <a:latin typeface="Tenorite" pitchFamily="2" charset="0"/>
              </a:rPr>
              <a:t>New geometries</a:t>
            </a:r>
          </a:p>
          <a:p>
            <a:pPr lvl="1"/>
            <a:r>
              <a:rPr lang="en-US" sz="2000" dirty="0">
                <a:latin typeface="Tenorite" pitchFamily="2" charset="0"/>
              </a:rPr>
              <a:t>New materials</a:t>
            </a:r>
          </a:p>
          <a:p>
            <a:pPr lvl="1"/>
            <a:r>
              <a:rPr lang="en-US" sz="2000" dirty="0">
                <a:latin typeface="Tenorite" pitchFamily="2" charset="0"/>
              </a:rPr>
              <a:t>New Kinetic codes to model/analyze the new edge</a:t>
            </a:r>
          </a:p>
          <a:p>
            <a:r>
              <a:rPr lang="en-US" sz="2000" dirty="0" err="1">
                <a:latin typeface="Tenorite" pitchFamily="2" charset="0"/>
              </a:rPr>
              <a:t>ExoFusion</a:t>
            </a:r>
            <a:r>
              <a:rPr lang="en-US" sz="2000" dirty="0">
                <a:latin typeface="Tenorite" pitchFamily="2" charset="0"/>
              </a:rPr>
              <a:t> has patents pending on new geometries, new materials needed to enable exceptional confinement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EE9F42-499C-2D8A-FA1B-2799B8B2D0F4}"/>
              </a:ext>
            </a:extLst>
          </p:cNvPr>
          <p:cNvGrpSpPr/>
          <p:nvPr/>
        </p:nvGrpSpPr>
        <p:grpSpPr>
          <a:xfrm>
            <a:off x="7389357" y="1293844"/>
            <a:ext cx="4594627" cy="5564156"/>
            <a:chOff x="7133954" y="1034901"/>
            <a:chExt cx="5002594" cy="5564156"/>
          </a:xfrm>
        </p:grpSpPr>
        <p:pic>
          <p:nvPicPr>
            <p:cNvPr id="18" name="Picture 17" descr="A diagram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F567EF81-A7F4-3E21-AEAE-7B8A1EBBC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5563" y="1034901"/>
              <a:ext cx="4740985" cy="554129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8B406D-9D23-C2D9-164D-919AB6C65F42}"/>
                </a:ext>
              </a:extLst>
            </p:cNvPr>
            <p:cNvSpPr txBox="1"/>
            <p:nvPr/>
          </p:nvSpPr>
          <p:spPr>
            <a:xfrm rot="16200000">
              <a:off x="6960989" y="3389527"/>
              <a:ext cx="86914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/>
                <a:t>n T </a:t>
              </a:r>
              <a:r>
                <a:rPr lang="en-US" sz="2800">
                  <a:latin typeface="Symbol" pitchFamily="2" charset="2"/>
                </a:rPr>
                <a:t>t</a:t>
              </a:r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D33EBC-8FAB-4085-E8C2-9CC1605D2629}"/>
                </a:ext>
              </a:extLst>
            </p:cNvPr>
            <p:cNvSpPr txBox="1"/>
            <p:nvPr/>
          </p:nvSpPr>
          <p:spPr>
            <a:xfrm>
              <a:off x="9018557" y="6229725"/>
              <a:ext cx="12134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 n</a:t>
              </a:r>
              <a:r>
                <a:rPr lang="en-US" baseline="-25000"/>
                <a:t>sep</a:t>
              </a:r>
              <a:r>
                <a:rPr lang="en-US"/>
                <a:t>/n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AE0666-0475-5D27-C783-E94905DC0140}"/>
                </a:ext>
              </a:extLst>
            </p:cNvPr>
            <p:cNvSpPr txBox="1"/>
            <p:nvPr/>
          </p:nvSpPr>
          <p:spPr>
            <a:xfrm>
              <a:off x="9433367" y="1332939"/>
              <a:ext cx="1670367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>
                  <a:solidFill>
                    <a:srgbClr val="0070C0"/>
                  </a:solidFill>
                </a:rPr>
                <a:t>Low Z wall</a:t>
              </a:r>
            </a:p>
            <a:p>
              <a:pPr algn="r"/>
              <a:r>
                <a:rPr lang="en-US" b="1">
                  <a:solidFill>
                    <a:srgbClr val="E9B018"/>
                  </a:solidFill>
                </a:rPr>
                <a:t>High Z wall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E1068-7D10-C02F-DE1C-BBE9974BCB0A}"/>
              </a:ext>
            </a:extLst>
          </p:cNvPr>
          <p:cNvSpPr txBox="1">
            <a:spLocks/>
          </p:cNvSpPr>
          <p:nvPr/>
        </p:nvSpPr>
        <p:spPr>
          <a:xfrm>
            <a:off x="8379309" y="846118"/>
            <a:ext cx="2491958" cy="8954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/>
              <a:t>Triple product vs </a:t>
            </a:r>
            <a:r>
              <a:rPr lang="en-US" sz="2200" b="1" dirty="0" err="1"/>
              <a:t>n</a:t>
            </a:r>
            <a:r>
              <a:rPr lang="en-US" sz="2200" b="1" baseline="-25000" dirty="0" err="1"/>
              <a:t>sep</a:t>
            </a:r>
            <a:r>
              <a:rPr lang="en-US" sz="2200" b="1" dirty="0"/>
              <a:t>/n</a:t>
            </a:r>
          </a:p>
        </p:txBody>
      </p:sp>
    </p:spTree>
    <p:extLst>
      <p:ext uri="{BB962C8B-B14F-4D97-AF65-F5344CB8AC3E}">
        <p14:creationId xmlns:p14="http://schemas.microsoft.com/office/powerpoint/2010/main" val="422491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1752-E380-502E-7083-142FA8A7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878"/>
            <a:ext cx="10515600" cy="65649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What must we do to reify high confinement regimes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53A6-DFF7-22C7-AF2F-8A5BA6ED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04" y="1383323"/>
            <a:ext cx="10515600" cy="5336783"/>
          </a:xfrm>
        </p:spPr>
        <p:txBody>
          <a:bodyPr>
            <a:normAutofit/>
          </a:bodyPr>
          <a:lstStyle/>
          <a:p>
            <a:endParaRPr lang="en-US" sz="2000" i="1" dirty="0">
              <a:solidFill>
                <a:srgbClr val="002060"/>
              </a:solidFill>
            </a:endParaRPr>
          </a:p>
          <a:p>
            <a:r>
              <a:rPr lang="en-US" sz="2000" i="1" dirty="0" err="1">
                <a:solidFill>
                  <a:srgbClr val="002060"/>
                </a:solidFill>
              </a:rPr>
              <a:t>ExoFusion</a:t>
            </a:r>
            <a:r>
              <a:rPr lang="en-US" sz="2000" i="1" dirty="0">
                <a:solidFill>
                  <a:srgbClr val="002060"/>
                </a:solidFill>
              </a:rPr>
              <a:t> has been working vigorously to create pathways to access and maintain the high confinement regime implied  by the basic structure of the gyrokinetic equations ( epitomizing the physics of turbulent transport)</a:t>
            </a:r>
          </a:p>
          <a:p>
            <a:r>
              <a:rPr lang="en-US" sz="2000" i="1" dirty="0">
                <a:solidFill>
                  <a:srgbClr val="002060"/>
                </a:solidFill>
              </a:rPr>
              <a:t>It is a multidimensional space in which we have to find working solutions- has  required innovations on several fronts</a:t>
            </a:r>
          </a:p>
          <a:p>
            <a:r>
              <a:rPr lang="en-US" sz="2000" dirty="0">
                <a:solidFill>
                  <a:srgbClr val="002060"/>
                </a:solidFill>
                <a:latin typeface="Tenorite" pitchFamily="2" charset="0"/>
              </a:rPr>
              <a:t>The most salient expression of this persistent investigation is what may be called a </a:t>
            </a:r>
            <a:r>
              <a:rPr lang="en-US" sz="2000" b="1" i="1" dirty="0">
                <a:solidFill>
                  <a:srgbClr val="00B050"/>
                </a:solidFill>
                <a:latin typeface="Tenorite" pitchFamily="2" charset="0"/>
              </a:rPr>
              <a:t>Liquid Metal SUPER XT divertor </a:t>
            </a:r>
            <a:r>
              <a:rPr lang="en-US" sz="2000" b="1" dirty="0">
                <a:solidFill>
                  <a:srgbClr val="00B050"/>
                </a:solidFill>
                <a:latin typeface="Tenorite" pitchFamily="2" charset="0"/>
              </a:rPr>
              <a:t>(T is for high temperature),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a very advanced version of the well-known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SuperX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 divertor ( invented by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ExoFusion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 principals years ago) whose efficacy has been so well demonstrated by MAST-U experiments.</a:t>
            </a:r>
          </a:p>
          <a:p>
            <a:r>
              <a:rPr lang="en-US" sz="2000" i="1" dirty="0" err="1">
                <a:solidFill>
                  <a:srgbClr val="002060"/>
                </a:solidFill>
              </a:rPr>
              <a:t>ExoFusion</a:t>
            </a:r>
            <a:r>
              <a:rPr lang="en-US" sz="2000" i="1" dirty="0">
                <a:solidFill>
                  <a:srgbClr val="002060"/>
                </a:solidFill>
              </a:rPr>
              <a:t> has also been occupied in developing appropriate computational tools to further understand and predict confinement in general, and in the regimes of choice. </a:t>
            </a:r>
          </a:p>
          <a:p>
            <a:pPr marL="457200" lvl="1" indent="0">
              <a:buNone/>
            </a:pPr>
            <a:endParaRPr lang="en-US" sz="18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7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"/>
          <p:cNvSpPr txBox="1">
            <a:spLocks noGrp="1"/>
          </p:cNvSpPr>
          <p:nvPr>
            <p:ph type="body" idx="1"/>
          </p:nvPr>
        </p:nvSpPr>
        <p:spPr>
          <a:xfrm>
            <a:off x="533934" y="1116890"/>
            <a:ext cx="10943200" cy="574111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Integrated solution: Efficiency in handling heat exhaust , Sputtering/erosion, impurity entrainment, alpha pumping---.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Employ self-healing liquid metals creatively + manipulation of divertor magnetic geometry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Originally designed for low recycling conditions- separate the absorbing  and the heat handling functions- each becomes more effective ( Lithium not needed at all)</a:t>
            </a:r>
          </a:p>
          <a:p>
            <a:pPr marL="0" indent="0">
              <a:lnSpc>
                <a:spcPct val="95000"/>
              </a:lnSpc>
              <a:buNone/>
            </a:pPr>
            <a:endParaRPr lang="en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However the exha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us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t part  is applicable to all edge conditions-including the high recycling ones</a:t>
            </a:r>
          </a:p>
          <a:p>
            <a:pPr marL="0" indent="0">
              <a:lnSpc>
                <a:spcPct val="95000"/>
              </a:lnSpc>
              <a:buNone/>
            </a:pPr>
            <a:endParaRPr lang="en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The best of both worlds- The Miracle 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i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quid Metal : An alloy with high Z metal with a “segregated”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l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ow Z surface- Combining the high heat handling capacity of the high Z with limiting  sputtering to only low Z ( Exo Patent Pending) .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 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" sz="2000" b="1" i="1" dirty="0">
                <a:solidFill>
                  <a:srgbClr val="7030A0"/>
                </a:solidFill>
                <a:latin typeface="Tenorite" pitchFamily="2" charset="0"/>
              </a:rPr>
              <a:t>This is an important technical solution invented by ExoFusion- likely  </a:t>
            </a:r>
            <a:r>
              <a:rPr lang="en-US" sz="2000" b="1" i="1" dirty="0">
                <a:solidFill>
                  <a:srgbClr val="7030A0"/>
                </a:solidFill>
                <a:latin typeface="Tenorite" pitchFamily="2" charset="0"/>
              </a:rPr>
              <a:t>applicable to most if not all fusion worthy concepts. </a:t>
            </a:r>
            <a:endParaRPr sz="2000" b="1" dirty="0">
              <a:latin typeface="Tenorite" pitchFamily="2" charset="0"/>
            </a:endParaRPr>
          </a:p>
          <a:p>
            <a:pPr marL="0" indent="609585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533" dirty="0"/>
          </a:p>
        </p:txBody>
      </p:sp>
      <p:sp>
        <p:nvSpPr>
          <p:cNvPr id="390" name="Google Shape;390;p45"/>
          <p:cNvSpPr txBox="1">
            <a:spLocks noGrp="1"/>
          </p:cNvSpPr>
          <p:nvPr>
            <p:ph type="title"/>
          </p:nvPr>
        </p:nvSpPr>
        <p:spPr>
          <a:xfrm>
            <a:off x="533934" y="342900"/>
            <a:ext cx="11360800" cy="6754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" b="1" dirty="0">
                <a:solidFill>
                  <a:schemeClr val="tx1">
                    <a:lumMod val="85000"/>
                    <a:lumOff val="15000"/>
                  </a:schemeClr>
                </a:solidFill>
                <a:latin typeface="Tenorite" pitchFamily="2" charset="0"/>
              </a:rPr>
              <a:t>Super-XT Divertor: Ultimate Flexibility to Optimize  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Tenorite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DarkSeedLeftStep">
      <a:dk1>
        <a:srgbClr val="000000"/>
      </a:dk1>
      <a:lt1>
        <a:srgbClr val="FFFFFF"/>
      </a:lt1>
      <a:dk2>
        <a:srgbClr val="1B2F2D"/>
      </a:dk2>
      <a:lt2>
        <a:srgbClr val="F3F3F0"/>
      </a:lt2>
      <a:accent1>
        <a:srgbClr val="4F38E2"/>
      </a:accent1>
      <a:accent2>
        <a:srgbClr val="1E4FCF"/>
      </a:accent2>
      <a:accent3>
        <a:srgbClr val="2FABE0"/>
      </a:accent3>
      <a:accent4>
        <a:srgbClr val="1CC2AF"/>
      </a:accent4>
      <a:accent5>
        <a:srgbClr val="2AC472"/>
      </a:accent5>
      <a:accent6>
        <a:srgbClr val="1DC926"/>
      </a:accent6>
      <a:hlink>
        <a:srgbClr val="349D77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5467</TotalTime>
  <Words>1511</Words>
  <Application>Microsoft Macintosh PowerPoint</Application>
  <PresentationFormat>Widescreen</PresentationFormat>
  <Paragraphs>169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Next LT Pro</vt:lpstr>
      <vt:lpstr>Calibri</vt:lpstr>
      <vt:lpstr>Cambria Math</vt:lpstr>
      <vt:lpstr>Footlight MT Light</vt:lpstr>
      <vt:lpstr>Noto Sans Symbols</vt:lpstr>
      <vt:lpstr>Symbol</vt:lpstr>
      <vt:lpstr>Tenorite</vt:lpstr>
      <vt:lpstr>ArchVTI</vt:lpstr>
      <vt:lpstr>Elevating Confinement:  The Key to Commercial Viability</vt:lpstr>
      <vt:lpstr>Bending the Directives!</vt:lpstr>
      <vt:lpstr>Why dwell on Confinement  (energy confinement time τE )?</vt:lpstr>
      <vt:lpstr>Deeper Look into Confinement- Turbulent Transport</vt:lpstr>
      <vt:lpstr>Modern, Innovative Physics</vt:lpstr>
      <vt:lpstr>Experiments show the trend expected from gyrokinetic theory: low edge density greatly improves confinement</vt:lpstr>
      <vt:lpstr>Triple product follows these trends</vt:lpstr>
      <vt:lpstr>What must we do to reify high confinement regimes  </vt:lpstr>
      <vt:lpstr>Super-XT Divertor: Ultimate Flexibility to Optimize  </vt:lpstr>
      <vt:lpstr>How Could ExoFusion enrich the vibrant Fusion Ecosystem</vt:lpstr>
      <vt:lpstr> ExoFusion  Ready to Work for advancing fusion         Making it cheaper, less risky, nearer term</vt:lpstr>
      <vt:lpstr>Experimental Evidence -Confinement goes up with lower edge density</vt:lpstr>
      <vt:lpstr>PowerPoint Presentation</vt:lpstr>
      <vt:lpstr>PowerPoint Presentation</vt:lpstr>
      <vt:lpstr>On JET low Z divertor (C and C-Be) much higher nTavgτ than 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Stressing Confinement  Key to Commercial Viability</dc:title>
  <dc:creator>Mahajan, Swadesh M</dc:creator>
  <cp:lastModifiedBy>Mahajan, Swadesh M</cp:lastModifiedBy>
  <cp:revision>19</cp:revision>
  <dcterms:created xsi:type="dcterms:W3CDTF">2023-11-30T16:29:48Z</dcterms:created>
  <dcterms:modified xsi:type="dcterms:W3CDTF">2023-12-16T16:36:01Z</dcterms:modified>
</cp:coreProperties>
</file>