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83" r:id="rId2"/>
    <p:sldId id="407" r:id="rId3"/>
    <p:sldId id="414" r:id="rId4"/>
    <p:sldId id="415" r:id="rId5"/>
    <p:sldId id="420" r:id="rId6"/>
    <p:sldId id="408" r:id="rId7"/>
    <p:sldId id="410" r:id="rId8"/>
    <p:sldId id="411" r:id="rId9"/>
    <p:sldId id="421" r:id="rId10"/>
    <p:sldId id="380" r:id="rId11"/>
    <p:sldId id="422" r:id="rId12"/>
    <p:sldId id="416" r:id="rId13"/>
    <p:sldId id="417" r:id="rId14"/>
    <p:sldId id="381" r:id="rId15"/>
    <p:sldId id="423" r:id="rId16"/>
    <p:sldId id="406" r:id="rId17"/>
    <p:sldId id="419" r:id="rId18"/>
    <p:sldId id="413" r:id="rId19"/>
    <p:sldId id="425" r:id="rId20"/>
    <p:sldId id="424" r:id="rId21"/>
    <p:sldId id="392"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58"/>
    <a:srgbClr val="5A99D4"/>
    <a:srgbClr val="223C6B"/>
    <a:srgbClr val="335B9C"/>
    <a:srgbClr val="4C83C0"/>
    <a:srgbClr val="FDC830"/>
    <a:srgbClr val="17375E"/>
    <a:srgbClr val="EB5D40"/>
    <a:srgbClr val="001D2B"/>
    <a:srgbClr val="FFC8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00"/>
    <p:restoredTop sz="96327"/>
  </p:normalViewPr>
  <p:slideViewPr>
    <p:cSldViewPr snapToGrid="0">
      <p:cViewPr varScale="1">
        <p:scale>
          <a:sx n="83" d="100"/>
          <a:sy n="83" d="100"/>
        </p:scale>
        <p:origin x="562"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D996A-CF11-854E-ACEF-5602CEBA4EA3}" type="datetimeFigureOut">
              <a:rPr lang="fr-FR"/>
              <a:t>17/12/2023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A41C8-293B-EF4D-B6A0-B59951CEC87B}" type="slidenum">
              <a:rPr/>
              <a:t>‹#›</a:t>
            </a:fld>
            <a:endParaRPr lang="fr-FR"/>
          </a:p>
        </p:txBody>
      </p:sp>
    </p:spTree>
    <p:extLst>
      <p:ext uri="{BB962C8B-B14F-4D97-AF65-F5344CB8AC3E}">
        <p14:creationId xmlns:p14="http://schemas.microsoft.com/office/powerpoint/2010/main" val="11596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CCA41C8-293B-EF4D-B6A0-B59951CEC87B}" type="slidenum">
              <a:rPr lang="en-GB" smtClean="0"/>
              <a:t>2</a:t>
            </a:fld>
            <a:endParaRPr lang="en-GB"/>
          </a:p>
        </p:txBody>
      </p:sp>
    </p:spTree>
    <p:extLst>
      <p:ext uri="{BB962C8B-B14F-4D97-AF65-F5344CB8AC3E}">
        <p14:creationId xmlns:p14="http://schemas.microsoft.com/office/powerpoint/2010/main" val="2473074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FCCA41C8-293B-EF4D-B6A0-B59951CEC87B}" type="slidenum">
              <a:rPr lang="fr-FR"/>
              <a:t>8</a:t>
            </a:fld>
            <a:endParaRPr lang="fr-FR"/>
          </a:p>
        </p:txBody>
      </p:sp>
    </p:spTree>
    <p:extLst>
      <p:ext uri="{BB962C8B-B14F-4D97-AF65-F5344CB8AC3E}">
        <p14:creationId xmlns:p14="http://schemas.microsoft.com/office/powerpoint/2010/main" val="3273084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FCCA41C8-293B-EF4D-B6A0-B59951CEC87B}" type="slidenum">
              <a:rPr lang="fr-FR"/>
              <a:t>14</a:t>
            </a:fld>
            <a:endParaRPr lang="fr-FR"/>
          </a:p>
        </p:txBody>
      </p:sp>
    </p:spTree>
    <p:extLst>
      <p:ext uri="{BB962C8B-B14F-4D97-AF65-F5344CB8AC3E}">
        <p14:creationId xmlns:p14="http://schemas.microsoft.com/office/powerpoint/2010/main" val="2709317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FCCA41C8-293B-EF4D-B6A0-B59951CEC87B}" type="slidenum">
              <a:rPr lang="fr-FR"/>
              <a:t>15</a:t>
            </a:fld>
            <a:endParaRPr lang="fr-FR"/>
          </a:p>
        </p:txBody>
      </p:sp>
    </p:spTree>
    <p:extLst>
      <p:ext uri="{BB962C8B-B14F-4D97-AF65-F5344CB8AC3E}">
        <p14:creationId xmlns:p14="http://schemas.microsoft.com/office/powerpoint/2010/main" val="404895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fld id="{FCCA41C8-293B-EF4D-B6A0-B59951CEC87B}" type="slidenum">
              <a:rPr lang="fr-FR"/>
              <a:t>16</a:t>
            </a:fld>
            <a:endParaRPr lang="fr-FR"/>
          </a:p>
        </p:txBody>
      </p:sp>
    </p:spTree>
    <p:extLst>
      <p:ext uri="{BB962C8B-B14F-4D97-AF65-F5344CB8AC3E}">
        <p14:creationId xmlns:p14="http://schemas.microsoft.com/office/powerpoint/2010/main" val="30342648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0.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RichSlides">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511143E7-9EC8-11F4-EE6D-2A04807E9021}"/>
              </a:ext>
            </a:extLst>
          </p:cNvPr>
          <p:cNvSpPr txBox="1"/>
          <p:nvPr userDrawn="1"/>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chemeClr val="bg1">
                    <a:lumMod val="65000"/>
                  </a:schemeClr>
                </a:solidFill>
                <a:latin typeface="Open Sans" pitchFamily="2" charset="0"/>
                <a:ea typeface="Open Sans" pitchFamily="2" charset="0"/>
                <a:cs typeface="Open Sans" pitchFamily="2" charset="0"/>
              </a:rPr>
              <a:t>‹#›</a:t>
            </a:fld>
            <a:endParaRPr lang="fr-FR" sz="1000">
              <a:solidFill>
                <a:schemeClr val="bg1">
                  <a:lumMod val="65000"/>
                </a:schemeClr>
              </a:solidFill>
              <a:latin typeface="Open Sans" pitchFamily="2" charset="0"/>
              <a:ea typeface="Open Sans" pitchFamily="2" charset="0"/>
              <a:cs typeface="Open Sans" pitchFamily="2" charset="0"/>
            </a:endParaRPr>
          </a:p>
        </p:txBody>
      </p:sp>
      <p:cxnSp>
        <p:nvCxnSpPr>
          <p:cNvPr id="10" name="Connecteur droit 9">
            <a:extLst>
              <a:ext uri="{FF2B5EF4-FFF2-40B4-BE49-F238E27FC236}">
                <a16:creationId xmlns:a16="http://schemas.microsoft.com/office/drawing/2014/main" id="{4FBC44AE-DB0E-BBD8-F18F-F54E40BAEA68}"/>
              </a:ext>
            </a:extLst>
          </p:cNvPr>
          <p:cNvCxnSpPr>
            <a:cxnSpLocks/>
          </p:cNvCxnSpPr>
          <p:nvPr userDrawn="1"/>
        </p:nvCxnSpPr>
        <p:spPr>
          <a:xfrm>
            <a:off x="10291015" y="6248982"/>
            <a:ext cx="0" cy="27039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C26BC208-B99B-C6A1-9437-7AC7BD6B8F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1911" y="5955968"/>
            <a:ext cx="11808178" cy="258304"/>
          </a:xfrm>
          <a:prstGeom prst="rect">
            <a:avLst/>
          </a:prstGeom>
        </p:spPr>
      </p:pic>
      <p:pic>
        <p:nvPicPr>
          <p:cNvPr id="13" name="Graphique 12">
            <a:extLst>
              <a:ext uri="{FF2B5EF4-FFF2-40B4-BE49-F238E27FC236}">
                <a16:creationId xmlns:a16="http://schemas.microsoft.com/office/drawing/2014/main" id="{B293B4AA-4BAA-70CD-79BB-3EE093EB605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002679" y="6104226"/>
            <a:ext cx="866227" cy="432000"/>
          </a:xfrm>
          <a:prstGeom prst="rect">
            <a:avLst/>
          </a:prstGeom>
        </p:spPr>
      </p:pic>
      <p:sp>
        <p:nvSpPr>
          <p:cNvPr id="14" name="Espace réservé pour une image  3">
            <a:extLst>
              <a:ext uri="{FF2B5EF4-FFF2-40B4-BE49-F238E27FC236}">
                <a16:creationId xmlns:a16="http://schemas.microsoft.com/office/drawing/2014/main" id="{68D1566A-1AED-031F-B9D4-ABC61F9E3221}"/>
              </a:ext>
            </a:extLst>
          </p:cNvPr>
          <p:cNvSpPr>
            <a:spLocks noGrp="1"/>
          </p:cNvSpPr>
          <p:nvPr>
            <p:ph type="pic" sz="quarter" idx="10"/>
          </p:nvPr>
        </p:nvSpPr>
        <p:spPr>
          <a:xfrm>
            <a:off x="6304902" y="1230515"/>
            <a:ext cx="2609865" cy="1468049"/>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
        <p:nvSpPr>
          <p:cNvPr id="15" name="Espace réservé pour une image  3">
            <a:extLst>
              <a:ext uri="{FF2B5EF4-FFF2-40B4-BE49-F238E27FC236}">
                <a16:creationId xmlns:a16="http://schemas.microsoft.com/office/drawing/2014/main" id="{F36F08B9-9289-486A-086A-82BE8E982607}"/>
              </a:ext>
            </a:extLst>
          </p:cNvPr>
          <p:cNvSpPr>
            <a:spLocks noGrp="1"/>
          </p:cNvSpPr>
          <p:nvPr>
            <p:ph type="pic" sz="quarter" idx="12"/>
          </p:nvPr>
        </p:nvSpPr>
        <p:spPr>
          <a:xfrm>
            <a:off x="9029208" y="1230515"/>
            <a:ext cx="2609865" cy="1468049"/>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
        <p:nvSpPr>
          <p:cNvPr id="16" name="Espace réservé pour une image  3">
            <a:extLst>
              <a:ext uri="{FF2B5EF4-FFF2-40B4-BE49-F238E27FC236}">
                <a16:creationId xmlns:a16="http://schemas.microsoft.com/office/drawing/2014/main" id="{01F4F76B-136B-6EC8-3982-6D9D215F4D7B}"/>
              </a:ext>
            </a:extLst>
          </p:cNvPr>
          <p:cNvSpPr>
            <a:spLocks noGrp="1"/>
          </p:cNvSpPr>
          <p:nvPr>
            <p:ph type="pic" sz="quarter" idx="13"/>
          </p:nvPr>
        </p:nvSpPr>
        <p:spPr>
          <a:xfrm>
            <a:off x="6303205" y="2794899"/>
            <a:ext cx="2609865" cy="1468049"/>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
        <p:nvSpPr>
          <p:cNvPr id="17" name="Espace réservé pour une image  3">
            <a:extLst>
              <a:ext uri="{FF2B5EF4-FFF2-40B4-BE49-F238E27FC236}">
                <a16:creationId xmlns:a16="http://schemas.microsoft.com/office/drawing/2014/main" id="{6E8341BD-19A4-573D-B628-C94418B67F3B}"/>
              </a:ext>
            </a:extLst>
          </p:cNvPr>
          <p:cNvSpPr>
            <a:spLocks noGrp="1"/>
          </p:cNvSpPr>
          <p:nvPr>
            <p:ph type="pic" sz="quarter" idx="14"/>
          </p:nvPr>
        </p:nvSpPr>
        <p:spPr>
          <a:xfrm>
            <a:off x="9027511" y="2794899"/>
            <a:ext cx="2609865" cy="1468049"/>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
        <p:nvSpPr>
          <p:cNvPr id="18" name="ZoneTexte 16">
            <a:extLst>
              <a:ext uri="{FF2B5EF4-FFF2-40B4-BE49-F238E27FC236}">
                <a16:creationId xmlns:a16="http://schemas.microsoft.com/office/drawing/2014/main" id="{1EE29EDE-FCC0-39DE-2FD1-6D37651A67D3}"/>
              </a:ext>
            </a:extLst>
          </p:cNvPr>
          <p:cNvSpPr txBox="1"/>
          <p:nvPr userDrawn="1"/>
        </p:nvSpPr>
        <p:spPr>
          <a:xfrm>
            <a:off x="7348273" y="6206320"/>
            <a:ext cx="2899317" cy="507831"/>
          </a:xfrm>
          <a:prstGeom prst="rect">
            <a:avLst/>
          </a:prstGeom>
          <a:noFill/>
        </p:spPr>
        <p:txBody>
          <a:bodyPr wrap="square" rtlCol="0">
            <a:spAutoFit/>
          </a:bodyPr>
          <a:lstStyle/>
          <a:p>
            <a:pPr algn="r"/>
            <a:r>
              <a:rPr lang="fr-FR" sz="900" baseline="0" dirty="0" smtClean="0">
                <a:solidFill>
                  <a:schemeClr val="bg1">
                    <a:lumMod val="65000"/>
                  </a:schemeClr>
                </a:solidFill>
                <a:latin typeface="Arial" panose="020B0604020202020204" pitchFamily="34" charset="0"/>
                <a:ea typeface="Open Sans" pitchFamily="2" charset="0"/>
                <a:cs typeface="Arial" panose="020B0604020202020204" pitchFamily="34" charset="0"/>
              </a:rPr>
              <a:t>The ITER Project: Progress </a:t>
            </a:r>
            <a:r>
              <a:rPr lang="fr-FR" sz="900" baseline="0" dirty="0" err="1" smtClean="0">
                <a:solidFill>
                  <a:schemeClr val="bg1">
                    <a:lumMod val="65000"/>
                  </a:schemeClr>
                </a:solidFill>
                <a:latin typeface="Arial" panose="020B0604020202020204" pitchFamily="34" charset="0"/>
                <a:ea typeface="Open Sans" pitchFamily="2" charset="0"/>
                <a:cs typeface="Arial" panose="020B0604020202020204" pitchFamily="34" charset="0"/>
              </a:rPr>
              <a:t>Amid</a:t>
            </a:r>
            <a:r>
              <a:rPr lang="fr-FR" sz="900" baseline="0" dirty="0" smtClean="0">
                <a:solidFill>
                  <a:schemeClr val="bg1">
                    <a:lumMod val="65000"/>
                  </a:schemeClr>
                </a:solidFill>
                <a:latin typeface="Arial" panose="020B0604020202020204" pitchFamily="34" charset="0"/>
                <a:ea typeface="Open Sans" pitchFamily="2" charset="0"/>
                <a:cs typeface="Arial" panose="020B0604020202020204" pitchFamily="34" charset="0"/>
              </a:rPr>
              <a:t> Challenges</a:t>
            </a:r>
          </a:p>
          <a:p>
            <a:pPr algn="r"/>
            <a:r>
              <a:rPr lang="fr-FR" sz="900" baseline="0" dirty="0" smtClean="0">
                <a:solidFill>
                  <a:schemeClr val="bg1">
                    <a:lumMod val="65000"/>
                  </a:schemeClr>
                </a:solidFill>
                <a:latin typeface="Arial" panose="020B0604020202020204" pitchFamily="34" charset="0"/>
                <a:ea typeface="Open Sans" pitchFamily="2" charset="0"/>
                <a:cs typeface="Arial" panose="020B0604020202020204" pitchFamily="34" charset="0"/>
              </a:rPr>
              <a:t>Fusion Power Associates, Washington</a:t>
            </a:r>
            <a:endParaRPr lang="fr-FR" sz="900" dirty="0">
              <a:solidFill>
                <a:schemeClr val="bg1">
                  <a:lumMod val="65000"/>
                </a:schemeClr>
              </a:solidFill>
              <a:latin typeface="Arial" panose="020B0604020202020204" pitchFamily="34" charset="0"/>
              <a:ea typeface="Open Sans" pitchFamily="2" charset="0"/>
              <a:cs typeface="Arial" panose="020B0604020202020204" pitchFamily="34" charset="0"/>
            </a:endParaRPr>
          </a:p>
          <a:p>
            <a:pPr algn="r"/>
            <a:r>
              <a:rPr lang="fr-FR" sz="900" dirty="0" smtClean="0">
                <a:solidFill>
                  <a:schemeClr val="bg1">
                    <a:lumMod val="65000"/>
                  </a:schemeClr>
                </a:solidFill>
                <a:latin typeface="Arial" panose="020B0604020202020204" pitchFamily="34" charset="0"/>
                <a:ea typeface="Open Sans" pitchFamily="2" charset="0"/>
                <a:cs typeface="Arial" panose="020B0604020202020204" pitchFamily="34" charset="0"/>
              </a:rPr>
              <a:t>Laban</a:t>
            </a:r>
            <a:r>
              <a:rPr lang="fr-FR" sz="900" baseline="0" dirty="0" smtClean="0">
                <a:solidFill>
                  <a:schemeClr val="bg1">
                    <a:lumMod val="65000"/>
                  </a:schemeClr>
                </a:solidFill>
                <a:latin typeface="Arial" panose="020B0604020202020204" pitchFamily="34" charset="0"/>
                <a:ea typeface="Open Sans" pitchFamily="2" charset="0"/>
                <a:cs typeface="Arial" panose="020B0604020202020204" pitchFamily="34" charset="0"/>
              </a:rPr>
              <a:t> Coblentz</a:t>
            </a:r>
            <a:r>
              <a:rPr lang="fr-FR" sz="900" dirty="0" smtClean="0">
                <a:solidFill>
                  <a:schemeClr val="bg1">
                    <a:lumMod val="65000"/>
                  </a:schemeClr>
                </a:solidFill>
                <a:latin typeface="Arial" panose="020B0604020202020204" pitchFamily="34" charset="0"/>
                <a:ea typeface="Open Sans" pitchFamily="2" charset="0"/>
                <a:cs typeface="Arial" panose="020B0604020202020204" pitchFamily="34" charset="0"/>
              </a:rPr>
              <a:t>, 19-20</a:t>
            </a:r>
            <a:r>
              <a:rPr lang="fr-FR" sz="900" baseline="0" dirty="0" smtClean="0">
                <a:solidFill>
                  <a:schemeClr val="bg1">
                    <a:lumMod val="65000"/>
                  </a:schemeClr>
                </a:solidFill>
                <a:latin typeface="Arial" panose="020B0604020202020204" pitchFamily="34" charset="0"/>
                <a:ea typeface="Open Sans" pitchFamily="2" charset="0"/>
                <a:cs typeface="Arial" panose="020B0604020202020204" pitchFamily="34" charset="0"/>
              </a:rPr>
              <a:t> </a:t>
            </a:r>
            <a:r>
              <a:rPr lang="fr-FR" sz="900" baseline="0" dirty="0" err="1" smtClean="0">
                <a:solidFill>
                  <a:schemeClr val="bg1">
                    <a:lumMod val="65000"/>
                  </a:schemeClr>
                </a:solidFill>
                <a:latin typeface="Arial" panose="020B0604020202020204" pitchFamily="34" charset="0"/>
                <a:ea typeface="Open Sans" pitchFamily="2" charset="0"/>
                <a:cs typeface="Arial" panose="020B0604020202020204" pitchFamily="34" charset="0"/>
              </a:rPr>
              <a:t>Secember</a:t>
            </a:r>
            <a:r>
              <a:rPr lang="fr-FR" sz="900" baseline="0" dirty="0" smtClean="0">
                <a:solidFill>
                  <a:schemeClr val="bg1">
                    <a:lumMod val="65000"/>
                  </a:schemeClr>
                </a:solidFill>
                <a:latin typeface="Arial" panose="020B0604020202020204" pitchFamily="34" charset="0"/>
                <a:ea typeface="Open Sans" pitchFamily="2" charset="0"/>
                <a:cs typeface="Arial" panose="020B0604020202020204" pitchFamily="34" charset="0"/>
              </a:rPr>
              <a:t> 2023</a:t>
            </a:r>
            <a:endParaRPr lang="fr-FR" sz="900" dirty="0">
              <a:solidFill>
                <a:schemeClr val="bg1">
                  <a:lumMod val="65000"/>
                </a:schemeClr>
              </a:solidFill>
              <a:latin typeface="Arial" panose="020B0604020202020204" pitchFamily="34" charset="0"/>
              <a:ea typeface="Open Sans" pitchFamily="2" charset="0"/>
              <a:cs typeface="Arial" panose="020B0604020202020204" pitchFamily="34" charset="0"/>
            </a:endParaRPr>
          </a:p>
        </p:txBody>
      </p:sp>
    </p:spTree>
    <p:extLst>
      <p:ext uri="{BB962C8B-B14F-4D97-AF65-F5344CB8AC3E}">
        <p14:creationId xmlns:p14="http://schemas.microsoft.com/office/powerpoint/2010/main" val="42160738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FullSlide">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BF307E7C-4B7E-A13A-0E0F-E18E752A1AD1}"/>
              </a:ext>
            </a:extLst>
          </p:cNvPr>
          <p:cNvSpPr>
            <a:spLocks noGrp="1"/>
          </p:cNvSpPr>
          <p:nvPr>
            <p:ph type="pic" sz="quarter" idx="10"/>
          </p:nvPr>
        </p:nvSpPr>
        <p:spPr>
          <a:xfrm>
            <a:off x="0" y="0"/>
            <a:ext cx="12192000" cy="6858000"/>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41288270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605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ontentRichSlides">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511143E7-9EC8-11F4-EE6D-2A04807E9021}"/>
              </a:ext>
            </a:extLst>
          </p:cNvPr>
          <p:cNvSpPr txBox="1"/>
          <p:nvPr userDrawn="1"/>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chemeClr val="bg1">
                    <a:lumMod val="65000"/>
                  </a:schemeClr>
                </a:solidFill>
                <a:latin typeface="Open Sans" pitchFamily="2" charset="0"/>
                <a:ea typeface="Open Sans" pitchFamily="2" charset="0"/>
                <a:cs typeface="Open Sans" pitchFamily="2" charset="0"/>
              </a:rPr>
              <a:t>‹#›</a:t>
            </a:fld>
            <a:endParaRPr lang="fr-FR" sz="1000">
              <a:solidFill>
                <a:schemeClr val="bg1">
                  <a:lumMod val="65000"/>
                </a:schemeClr>
              </a:solidFill>
              <a:latin typeface="Open Sans" pitchFamily="2" charset="0"/>
              <a:ea typeface="Open Sans" pitchFamily="2" charset="0"/>
              <a:cs typeface="Open Sans" pitchFamily="2" charset="0"/>
            </a:endParaRPr>
          </a:p>
        </p:txBody>
      </p:sp>
      <p:cxnSp>
        <p:nvCxnSpPr>
          <p:cNvPr id="10" name="Connecteur droit 9">
            <a:extLst>
              <a:ext uri="{FF2B5EF4-FFF2-40B4-BE49-F238E27FC236}">
                <a16:creationId xmlns:a16="http://schemas.microsoft.com/office/drawing/2014/main" id="{4FBC44AE-DB0E-BBD8-F18F-F54E40BAEA68}"/>
              </a:ext>
            </a:extLst>
          </p:cNvPr>
          <p:cNvCxnSpPr>
            <a:cxnSpLocks/>
          </p:cNvCxnSpPr>
          <p:nvPr userDrawn="1"/>
        </p:nvCxnSpPr>
        <p:spPr>
          <a:xfrm>
            <a:off x="10291015" y="6248982"/>
            <a:ext cx="0" cy="27039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C26BC208-B99B-C6A1-9437-7AC7BD6B8F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1911" y="5955968"/>
            <a:ext cx="11808178" cy="258304"/>
          </a:xfrm>
          <a:prstGeom prst="rect">
            <a:avLst/>
          </a:prstGeom>
        </p:spPr>
      </p:pic>
      <p:pic>
        <p:nvPicPr>
          <p:cNvPr id="13" name="Graphique 12">
            <a:extLst>
              <a:ext uri="{FF2B5EF4-FFF2-40B4-BE49-F238E27FC236}">
                <a16:creationId xmlns:a16="http://schemas.microsoft.com/office/drawing/2014/main" id="{B293B4AA-4BAA-70CD-79BB-3EE093EB605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002679" y="6104226"/>
            <a:ext cx="866227" cy="432000"/>
          </a:xfrm>
          <a:prstGeom prst="rect">
            <a:avLst/>
          </a:prstGeom>
        </p:spPr>
      </p:pic>
      <p:sp>
        <p:nvSpPr>
          <p:cNvPr id="14" name="Espace réservé pour une image  3">
            <a:extLst>
              <a:ext uri="{FF2B5EF4-FFF2-40B4-BE49-F238E27FC236}">
                <a16:creationId xmlns:a16="http://schemas.microsoft.com/office/drawing/2014/main" id="{68D1566A-1AED-031F-B9D4-ABC61F9E3221}"/>
              </a:ext>
            </a:extLst>
          </p:cNvPr>
          <p:cNvSpPr>
            <a:spLocks noGrp="1"/>
          </p:cNvSpPr>
          <p:nvPr>
            <p:ph type="pic" sz="quarter" idx="10"/>
          </p:nvPr>
        </p:nvSpPr>
        <p:spPr>
          <a:xfrm>
            <a:off x="6304902" y="1230515"/>
            <a:ext cx="2609865" cy="1468049"/>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
        <p:nvSpPr>
          <p:cNvPr id="15" name="Espace réservé pour une image  3">
            <a:extLst>
              <a:ext uri="{FF2B5EF4-FFF2-40B4-BE49-F238E27FC236}">
                <a16:creationId xmlns:a16="http://schemas.microsoft.com/office/drawing/2014/main" id="{F36F08B9-9289-486A-086A-82BE8E982607}"/>
              </a:ext>
            </a:extLst>
          </p:cNvPr>
          <p:cNvSpPr>
            <a:spLocks noGrp="1"/>
          </p:cNvSpPr>
          <p:nvPr>
            <p:ph type="pic" sz="quarter" idx="12"/>
          </p:nvPr>
        </p:nvSpPr>
        <p:spPr>
          <a:xfrm>
            <a:off x="9029208" y="1230515"/>
            <a:ext cx="2609865" cy="1468049"/>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
        <p:nvSpPr>
          <p:cNvPr id="16" name="Espace réservé pour une image  3">
            <a:extLst>
              <a:ext uri="{FF2B5EF4-FFF2-40B4-BE49-F238E27FC236}">
                <a16:creationId xmlns:a16="http://schemas.microsoft.com/office/drawing/2014/main" id="{01F4F76B-136B-6EC8-3982-6D9D215F4D7B}"/>
              </a:ext>
            </a:extLst>
          </p:cNvPr>
          <p:cNvSpPr>
            <a:spLocks noGrp="1"/>
          </p:cNvSpPr>
          <p:nvPr>
            <p:ph type="pic" sz="quarter" idx="13"/>
          </p:nvPr>
        </p:nvSpPr>
        <p:spPr>
          <a:xfrm>
            <a:off x="6303205" y="2794899"/>
            <a:ext cx="2609865" cy="1468049"/>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
        <p:nvSpPr>
          <p:cNvPr id="17" name="Espace réservé pour une image  3">
            <a:extLst>
              <a:ext uri="{FF2B5EF4-FFF2-40B4-BE49-F238E27FC236}">
                <a16:creationId xmlns:a16="http://schemas.microsoft.com/office/drawing/2014/main" id="{6E8341BD-19A4-573D-B628-C94418B67F3B}"/>
              </a:ext>
            </a:extLst>
          </p:cNvPr>
          <p:cNvSpPr>
            <a:spLocks noGrp="1"/>
          </p:cNvSpPr>
          <p:nvPr>
            <p:ph type="pic" sz="quarter" idx="14"/>
          </p:nvPr>
        </p:nvSpPr>
        <p:spPr>
          <a:xfrm>
            <a:off x="9027511" y="2794899"/>
            <a:ext cx="2609865" cy="1468049"/>
          </a:xfrm>
          <a:prstGeom prst="rect">
            <a:avLst/>
          </a:prstGeom>
          <a:solidFill>
            <a:schemeClr val="bg2"/>
          </a:solidFill>
        </p:spPr>
        <p:txBody>
          <a:bodyPr/>
          <a:lstStyle>
            <a:lvl1pPr marL="0" indent="0">
              <a:buNone/>
              <a:defRPr sz="1600">
                <a:noFill/>
                <a:latin typeface="Arial" panose="020B0604020202020204" pitchFamily="34" charset="0"/>
                <a:cs typeface="Arial" panose="020B0604020202020204" pitchFamily="34" charset="0"/>
              </a:defRPr>
            </a:lvl1pPr>
          </a:lstStyle>
          <a:p>
            <a:endParaRPr lang="en-GB"/>
          </a:p>
        </p:txBody>
      </p:sp>
      <p:sp>
        <p:nvSpPr>
          <p:cNvPr id="12" name="ZoneTexte 16">
            <a:extLst>
              <a:ext uri="{FF2B5EF4-FFF2-40B4-BE49-F238E27FC236}">
                <a16:creationId xmlns:a16="http://schemas.microsoft.com/office/drawing/2014/main" id="{1EE29EDE-FCC0-39DE-2FD1-6D37651A67D3}"/>
              </a:ext>
            </a:extLst>
          </p:cNvPr>
          <p:cNvSpPr txBox="1"/>
          <p:nvPr userDrawn="1"/>
        </p:nvSpPr>
        <p:spPr>
          <a:xfrm>
            <a:off x="7348273" y="6206320"/>
            <a:ext cx="2899317" cy="507831"/>
          </a:xfrm>
          <a:prstGeom prst="rect">
            <a:avLst/>
          </a:prstGeom>
          <a:noFill/>
        </p:spPr>
        <p:txBody>
          <a:bodyPr wrap="square" rtlCol="0">
            <a:spAutoFit/>
          </a:bodyPr>
          <a:lstStyle/>
          <a:p>
            <a:pPr algn="r"/>
            <a:r>
              <a:rPr lang="fr-FR" sz="900" baseline="0" dirty="0" smtClean="0">
                <a:solidFill>
                  <a:schemeClr val="bg1">
                    <a:lumMod val="65000"/>
                  </a:schemeClr>
                </a:solidFill>
                <a:latin typeface="Arial" panose="020B0604020202020204" pitchFamily="34" charset="0"/>
                <a:ea typeface="Open Sans" pitchFamily="2" charset="0"/>
                <a:cs typeface="Arial" panose="020B0604020202020204" pitchFamily="34" charset="0"/>
              </a:rPr>
              <a:t>The ITER Project: Progress </a:t>
            </a:r>
            <a:r>
              <a:rPr lang="fr-FR" sz="900" baseline="0" dirty="0" err="1" smtClean="0">
                <a:solidFill>
                  <a:schemeClr val="bg1">
                    <a:lumMod val="65000"/>
                  </a:schemeClr>
                </a:solidFill>
                <a:latin typeface="Arial" panose="020B0604020202020204" pitchFamily="34" charset="0"/>
                <a:ea typeface="Open Sans" pitchFamily="2" charset="0"/>
                <a:cs typeface="Arial" panose="020B0604020202020204" pitchFamily="34" charset="0"/>
              </a:rPr>
              <a:t>Amid</a:t>
            </a:r>
            <a:r>
              <a:rPr lang="fr-FR" sz="900" baseline="0" dirty="0" smtClean="0">
                <a:solidFill>
                  <a:schemeClr val="bg1">
                    <a:lumMod val="65000"/>
                  </a:schemeClr>
                </a:solidFill>
                <a:latin typeface="Arial" panose="020B0604020202020204" pitchFamily="34" charset="0"/>
                <a:ea typeface="Open Sans" pitchFamily="2" charset="0"/>
                <a:cs typeface="Arial" panose="020B0604020202020204" pitchFamily="34" charset="0"/>
              </a:rPr>
              <a:t> Challenges</a:t>
            </a:r>
          </a:p>
          <a:p>
            <a:pPr algn="r"/>
            <a:r>
              <a:rPr lang="fr-FR" sz="900" baseline="0" dirty="0" smtClean="0">
                <a:solidFill>
                  <a:schemeClr val="bg1">
                    <a:lumMod val="65000"/>
                  </a:schemeClr>
                </a:solidFill>
                <a:latin typeface="Arial" panose="020B0604020202020204" pitchFamily="34" charset="0"/>
                <a:ea typeface="Open Sans" pitchFamily="2" charset="0"/>
                <a:cs typeface="Arial" panose="020B0604020202020204" pitchFamily="34" charset="0"/>
              </a:rPr>
              <a:t>Fusion Power Associates, Washington</a:t>
            </a:r>
            <a:endParaRPr lang="fr-FR" sz="900" dirty="0">
              <a:solidFill>
                <a:schemeClr val="bg1">
                  <a:lumMod val="65000"/>
                </a:schemeClr>
              </a:solidFill>
              <a:latin typeface="Arial" panose="020B0604020202020204" pitchFamily="34" charset="0"/>
              <a:ea typeface="Open Sans" pitchFamily="2" charset="0"/>
              <a:cs typeface="Arial" panose="020B0604020202020204" pitchFamily="34" charset="0"/>
            </a:endParaRPr>
          </a:p>
          <a:p>
            <a:pPr algn="r"/>
            <a:r>
              <a:rPr lang="fr-FR" sz="900" dirty="0" smtClean="0">
                <a:solidFill>
                  <a:schemeClr val="bg1">
                    <a:lumMod val="65000"/>
                  </a:schemeClr>
                </a:solidFill>
                <a:latin typeface="Arial" panose="020B0604020202020204" pitchFamily="34" charset="0"/>
                <a:ea typeface="Open Sans" pitchFamily="2" charset="0"/>
                <a:cs typeface="Arial" panose="020B0604020202020204" pitchFamily="34" charset="0"/>
              </a:rPr>
              <a:t>Laban</a:t>
            </a:r>
            <a:r>
              <a:rPr lang="fr-FR" sz="900" baseline="0" dirty="0" smtClean="0">
                <a:solidFill>
                  <a:schemeClr val="bg1">
                    <a:lumMod val="65000"/>
                  </a:schemeClr>
                </a:solidFill>
                <a:latin typeface="Arial" panose="020B0604020202020204" pitchFamily="34" charset="0"/>
                <a:ea typeface="Open Sans" pitchFamily="2" charset="0"/>
                <a:cs typeface="Arial" panose="020B0604020202020204" pitchFamily="34" charset="0"/>
              </a:rPr>
              <a:t> Coblentz</a:t>
            </a:r>
            <a:r>
              <a:rPr lang="fr-FR" sz="900" dirty="0" smtClean="0">
                <a:solidFill>
                  <a:schemeClr val="bg1">
                    <a:lumMod val="65000"/>
                  </a:schemeClr>
                </a:solidFill>
                <a:latin typeface="Arial" panose="020B0604020202020204" pitchFamily="34" charset="0"/>
                <a:ea typeface="Open Sans" pitchFamily="2" charset="0"/>
                <a:cs typeface="Arial" panose="020B0604020202020204" pitchFamily="34" charset="0"/>
              </a:rPr>
              <a:t>, 19-20</a:t>
            </a:r>
            <a:r>
              <a:rPr lang="fr-FR" sz="900" baseline="0" dirty="0" smtClean="0">
                <a:solidFill>
                  <a:schemeClr val="bg1">
                    <a:lumMod val="65000"/>
                  </a:schemeClr>
                </a:solidFill>
                <a:latin typeface="Arial" panose="020B0604020202020204" pitchFamily="34" charset="0"/>
                <a:ea typeface="Open Sans" pitchFamily="2" charset="0"/>
                <a:cs typeface="Arial" panose="020B0604020202020204" pitchFamily="34" charset="0"/>
              </a:rPr>
              <a:t> </a:t>
            </a:r>
            <a:r>
              <a:rPr lang="fr-FR" sz="900" baseline="0" dirty="0" err="1" smtClean="0">
                <a:solidFill>
                  <a:schemeClr val="bg1">
                    <a:lumMod val="65000"/>
                  </a:schemeClr>
                </a:solidFill>
                <a:latin typeface="Arial" panose="020B0604020202020204" pitchFamily="34" charset="0"/>
                <a:ea typeface="Open Sans" pitchFamily="2" charset="0"/>
                <a:cs typeface="Arial" panose="020B0604020202020204" pitchFamily="34" charset="0"/>
              </a:rPr>
              <a:t>Secember</a:t>
            </a:r>
            <a:r>
              <a:rPr lang="fr-FR" sz="900" baseline="0" dirty="0" smtClean="0">
                <a:solidFill>
                  <a:schemeClr val="bg1">
                    <a:lumMod val="65000"/>
                  </a:schemeClr>
                </a:solidFill>
                <a:latin typeface="Arial" panose="020B0604020202020204" pitchFamily="34" charset="0"/>
                <a:ea typeface="Open Sans" pitchFamily="2" charset="0"/>
                <a:cs typeface="Arial" panose="020B0604020202020204" pitchFamily="34" charset="0"/>
              </a:rPr>
              <a:t> 2023</a:t>
            </a:r>
            <a:endParaRPr lang="fr-FR" sz="900" dirty="0">
              <a:solidFill>
                <a:schemeClr val="bg1">
                  <a:lumMod val="65000"/>
                </a:schemeClr>
              </a:solidFill>
              <a:latin typeface="Arial" panose="020B0604020202020204" pitchFamily="34" charset="0"/>
              <a:ea typeface="Open Sans" pitchFamily="2" charset="0"/>
              <a:cs typeface="Arial" panose="020B0604020202020204" pitchFamily="34" charset="0"/>
            </a:endParaRPr>
          </a:p>
        </p:txBody>
      </p:sp>
    </p:spTree>
    <p:extLst>
      <p:ext uri="{BB962C8B-B14F-4D97-AF65-F5344CB8AC3E}">
        <p14:creationId xmlns:p14="http://schemas.microsoft.com/office/powerpoint/2010/main" val="226770029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10514"/>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3" r:id="rId4"/>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81.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810.sv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0.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81.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8.sv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NUL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NUL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80.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32.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80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5"/>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4257" y="0"/>
            <a:ext cx="12196257" cy="6858000"/>
          </a:xfrm>
          <a:prstGeom prst="rect">
            <a:avLst/>
          </a:prstGeom>
        </p:spPr>
      </p:pic>
      <p:sp>
        <p:nvSpPr>
          <p:cNvPr id="12" name="Rectangle 32">
            <a:extLst>
              <a:ext uri="{FF2B5EF4-FFF2-40B4-BE49-F238E27FC236}">
                <a16:creationId xmlns:a16="http://schemas.microsoft.com/office/drawing/2014/main" id="{5DA64322-1F30-10CE-0262-B7AEF92DCFFE}"/>
              </a:ext>
            </a:extLst>
          </p:cNvPr>
          <p:cNvSpPr/>
          <p:nvPr/>
        </p:nvSpPr>
        <p:spPr>
          <a:xfrm>
            <a:off x="0" y="4953000"/>
            <a:ext cx="12192000" cy="1905000"/>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192001"/>
              <a:gd name="connsiteY0" fmla="*/ 12991 h 2285888"/>
              <a:gd name="connsiteX1" fmla="*/ 12180278 w 12192001"/>
              <a:gd name="connsiteY1" fmla="*/ 465499 h 2285888"/>
              <a:gd name="connsiteX2" fmla="*/ 12192001 w 12192001"/>
              <a:gd name="connsiteY2" fmla="*/ 2285888 h 2285888"/>
              <a:gd name="connsiteX3" fmla="*/ 0 w 12192001"/>
              <a:gd name="connsiteY3" fmla="*/ 2285888 h 2285888"/>
              <a:gd name="connsiteX4" fmla="*/ 0 w 12192001"/>
              <a:gd name="connsiteY4" fmla="*/ 12991 h 2285888"/>
              <a:gd name="connsiteX0" fmla="*/ 0 w 12192001"/>
              <a:gd name="connsiteY0" fmla="*/ 14880 h 2287777"/>
              <a:gd name="connsiteX1" fmla="*/ 12180278 w 12192001"/>
              <a:gd name="connsiteY1" fmla="*/ 467388 h 2287777"/>
              <a:gd name="connsiteX2" fmla="*/ 12192001 w 12192001"/>
              <a:gd name="connsiteY2" fmla="*/ 2287777 h 2287777"/>
              <a:gd name="connsiteX3" fmla="*/ 0 w 12192001"/>
              <a:gd name="connsiteY3" fmla="*/ 2287777 h 2287777"/>
              <a:gd name="connsiteX4" fmla="*/ 0 w 12192001"/>
              <a:gd name="connsiteY4" fmla="*/ 14880 h 2287777"/>
              <a:gd name="connsiteX0" fmla="*/ 0 w 12192001"/>
              <a:gd name="connsiteY0" fmla="*/ 10434 h 2283331"/>
              <a:gd name="connsiteX1" fmla="*/ 12180278 w 12192001"/>
              <a:gd name="connsiteY1" fmla="*/ 462942 h 2283331"/>
              <a:gd name="connsiteX2" fmla="*/ 12192001 w 12192001"/>
              <a:gd name="connsiteY2" fmla="*/ 2283331 h 2283331"/>
              <a:gd name="connsiteX3" fmla="*/ 0 w 12192001"/>
              <a:gd name="connsiteY3" fmla="*/ 2283331 h 2283331"/>
              <a:gd name="connsiteX4" fmla="*/ 0 w 12192001"/>
              <a:gd name="connsiteY4" fmla="*/ 10434 h 2283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2283331">
                <a:moveTo>
                  <a:pt x="0" y="10434"/>
                </a:moveTo>
                <a:cubicBezTo>
                  <a:pt x="26487" y="12974"/>
                  <a:pt x="5218072" y="-115331"/>
                  <a:pt x="12180278" y="462942"/>
                </a:cubicBezTo>
                <a:cubicBezTo>
                  <a:pt x="12184186" y="1069738"/>
                  <a:pt x="12188093" y="1676535"/>
                  <a:pt x="12192001" y="2283331"/>
                </a:cubicBezTo>
                <a:lnTo>
                  <a:pt x="0" y="2283331"/>
                </a:lnTo>
                <a:lnTo>
                  <a:pt x="0" y="10434"/>
                </a:lnTo>
                <a:close/>
              </a:path>
            </a:pathLst>
          </a:custGeom>
          <a:solidFill>
            <a:schemeClr val="bg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10">
            <a:extLst>
              <a:ext uri="{FF2B5EF4-FFF2-40B4-BE49-F238E27FC236}">
                <a16:creationId xmlns:a16="http://schemas.microsoft.com/office/drawing/2014/main" id="{949C68AE-032A-46A1-1ACD-E07091A6064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p:blipFill>
        <p:spPr>
          <a:xfrm>
            <a:off x="9550399" y="5641289"/>
            <a:ext cx="1968501" cy="1018190"/>
          </a:xfrm>
          <a:prstGeom prst="rect">
            <a:avLst/>
          </a:prstGeom>
        </p:spPr>
      </p:pic>
      <p:sp>
        <p:nvSpPr>
          <p:cNvPr id="7" name="ZoneTexte 3">
            <a:extLst>
              <a:ext uri="{FF2B5EF4-FFF2-40B4-BE49-F238E27FC236}">
                <a16:creationId xmlns:a16="http://schemas.microsoft.com/office/drawing/2014/main" id="{C438B5B8-CA14-BEB6-EAA3-3456B1FDD9EB}"/>
              </a:ext>
            </a:extLst>
          </p:cNvPr>
          <p:cNvSpPr txBox="1"/>
          <p:nvPr/>
        </p:nvSpPr>
        <p:spPr>
          <a:xfrm>
            <a:off x="213758" y="5274353"/>
            <a:ext cx="8653153" cy="913070"/>
          </a:xfrm>
          <a:prstGeom prst="rect">
            <a:avLst/>
          </a:prstGeom>
          <a:noFill/>
        </p:spPr>
        <p:txBody>
          <a:bodyPr wrap="square" rtlCol="0">
            <a:spAutoFit/>
          </a:bodyPr>
          <a:lstStyle/>
          <a:p>
            <a:pPr>
              <a:lnSpc>
                <a:spcPts val="3200"/>
              </a:lnSpc>
            </a:pPr>
            <a:r>
              <a:rPr lang="en-US" sz="4200" b="1" spc="-150" dirty="0" smtClean="0">
                <a:solidFill>
                  <a:schemeClr val="accent1"/>
                </a:solidFill>
                <a:latin typeface="Arial" panose="020B0604020202020204" pitchFamily="34" charset="0"/>
                <a:ea typeface="Open Sans" pitchFamily="2" charset="0"/>
                <a:cs typeface="Arial" panose="020B0604020202020204" pitchFamily="34" charset="0"/>
              </a:rPr>
              <a:t>THE ITER PROJECT</a:t>
            </a:r>
          </a:p>
          <a:p>
            <a:pPr>
              <a:lnSpc>
                <a:spcPts val="3200"/>
              </a:lnSpc>
            </a:pPr>
            <a:r>
              <a:rPr lang="en-US" sz="3100" i="1" dirty="0" smtClean="0">
                <a:solidFill>
                  <a:schemeClr val="accent1"/>
                </a:solidFill>
                <a:latin typeface="Arial" panose="020B0604020202020204" pitchFamily="34" charset="0"/>
                <a:ea typeface="Open Sans Light" pitchFamily="2" charset="0"/>
                <a:cs typeface="Arial" panose="020B0604020202020204" pitchFamily="34" charset="0"/>
              </a:rPr>
              <a:t>PROGRESS AMID CHALLENGES</a:t>
            </a:r>
            <a:endParaRPr lang="en-US" sz="3100" i="1" dirty="0">
              <a:solidFill>
                <a:schemeClr val="accent1"/>
              </a:solidFill>
              <a:latin typeface="Arial" panose="020B0604020202020204" pitchFamily="34" charset="0"/>
              <a:ea typeface="Open Sans Light" pitchFamily="2" charset="0"/>
              <a:cs typeface="Arial" panose="020B0604020202020204" pitchFamily="34" charset="0"/>
            </a:endParaRPr>
          </a:p>
        </p:txBody>
      </p:sp>
      <p:sp>
        <p:nvSpPr>
          <p:cNvPr id="8" name="ZoneTexte 4">
            <a:extLst>
              <a:ext uri="{FF2B5EF4-FFF2-40B4-BE49-F238E27FC236}">
                <a16:creationId xmlns:a16="http://schemas.microsoft.com/office/drawing/2014/main" id="{9F4EF857-EA7A-474F-C32F-BC729B027792}"/>
              </a:ext>
            </a:extLst>
          </p:cNvPr>
          <p:cNvSpPr txBox="1"/>
          <p:nvPr/>
        </p:nvSpPr>
        <p:spPr>
          <a:xfrm>
            <a:off x="213758" y="6140415"/>
            <a:ext cx="6501078" cy="646331"/>
          </a:xfrm>
          <a:prstGeom prst="rect">
            <a:avLst/>
          </a:prstGeom>
          <a:noFill/>
        </p:spPr>
        <p:txBody>
          <a:bodyPr wrap="square" rtlCol="0">
            <a:spAutoFit/>
          </a:bodyPr>
          <a:lstStyle/>
          <a:p>
            <a:r>
              <a:rPr lang="en-US" b="1" dirty="0" smtClean="0">
                <a:solidFill>
                  <a:schemeClr val="tx2"/>
                </a:solidFill>
                <a:latin typeface="Arial" panose="020B0604020202020204" pitchFamily="34" charset="0"/>
                <a:ea typeface="Open Sans" pitchFamily="2" charset="0"/>
                <a:cs typeface="Arial" panose="020B0604020202020204" pitchFamily="34" charset="0"/>
              </a:rPr>
              <a:t>Laban Coblentz</a:t>
            </a:r>
            <a:r>
              <a:rPr lang="en-US" dirty="0" smtClean="0">
                <a:solidFill>
                  <a:schemeClr val="tx2"/>
                </a:solidFill>
                <a:latin typeface="Arial" panose="020B0604020202020204" pitchFamily="34" charset="0"/>
                <a:ea typeface="Open Sans" pitchFamily="2" charset="0"/>
                <a:cs typeface="Arial" panose="020B0604020202020204" pitchFamily="34" charset="0"/>
              </a:rPr>
              <a:t>, Head of Communication</a:t>
            </a:r>
          </a:p>
          <a:p>
            <a:r>
              <a:rPr lang="en-US" dirty="0" smtClean="0">
                <a:solidFill>
                  <a:schemeClr val="tx2"/>
                </a:solidFill>
                <a:latin typeface="Arial" panose="020B0604020202020204" pitchFamily="34" charset="0"/>
                <a:ea typeface="Open Sans" pitchFamily="2" charset="0"/>
                <a:cs typeface="Arial" panose="020B0604020202020204" pitchFamily="34" charset="0"/>
              </a:rPr>
              <a:t>Fusion Power Associates, 19-20 December 2023</a:t>
            </a:r>
            <a:endParaRPr lang="en-US" i="1" dirty="0">
              <a:solidFill>
                <a:schemeClr val="tx2"/>
              </a:solidFill>
              <a:latin typeface="Arial" panose="020B0604020202020204" pitchFamily="34" charset="0"/>
              <a:ea typeface="Open Sans Light" pitchFamily="2" charset="0"/>
              <a:cs typeface="Arial" panose="020B0604020202020204" pitchFamily="34" charset="0"/>
            </a:endParaRPr>
          </a:p>
        </p:txBody>
      </p:sp>
    </p:spTree>
    <p:extLst>
      <p:ext uri="{BB962C8B-B14F-4D97-AF65-F5344CB8AC3E}">
        <p14:creationId xmlns:p14="http://schemas.microsoft.com/office/powerpoint/2010/main" val="2481519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iter.org/doc/all/content/com/photo%20galleries%202/construction/tokamakassembly/fiery_vvs6_1tf_2_small.jpg"/>
          <p:cNvPicPr>
            <a:picLocks noGrp="1" noChangeAspect="1" noChangeArrowheads="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bwMode="auto">
          <a:xfrm>
            <a:off x="2477387" y="-4854"/>
            <a:ext cx="9696892" cy="6838019"/>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32">
            <a:extLst>
              <a:ext uri="{FF2B5EF4-FFF2-40B4-BE49-F238E27FC236}">
                <a16:creationId xmlns:a16="http://schemas.microsoft.com/office/drawing/2014/main" id="{E97E95CA-7283-5B46-9EFB-EE7D6DEDBBB2}"/>
              </a:ext>
            </a:extLst>
          </p:cNvPr>
          <p:cNvSpPr/>
          <p:nvPr/>
        </p:nvSpPr>
        <p:spPr>
          <a:xfrm rot="5400000">
            <a:off x="-1758779" y="1758780"/>
            <a:ext cx="6870358" cy="3352801"/>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9997" h="2273354">
                <a:moveTo>
                  <a:pt x="0" y="457"/>
                </a:moveTo>
                <a:cubicBezTo>
                  <a:pt x="4188178" y="-7069"/>
                  <a:pt x="7698848" y="77523"/>
                  <a:pt x="12279998" y="326859"/>
                </a:cubicBezTo>
                <a:lnTo>
                  <a:pt x="12192001" y="2273354"/>
                </a:lnTo>
                <a:lnTo>
                  <a:pt x="0" y="2273354"/>
                </a:lnTo>
                <a:lnTo>
                  <a:pt x="0" y="4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pic>
        <p:nvPicPr>
          <p:cNvPr id="11" name="Graphique 10">
            <a:extLst>
              <a:ext uri="{FF2B5EF4-FFF2-40B4-BE49-F238E27FC236}">
                <a16:creationId xmlns:a16="http://schemas.microsoft.com/office/drawing/2014/main" id="{EDC5FF79-D73B-1D48-7DB4-25843D3FE3C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002680" y="6104228"/>
            <a:ext cx="866226" cy="432000"/>
          </a:xfrm>
          <a:prstGeom prst="rect">
            <a:avLst/>
          </a:prstGeom>
        </p:spPr>
      </p:pic>
      <p:sp>
        <p:nvSpPr>
          <p:cNvPr id="13" name="ZoneTexte 53">
            <a:extLst>
              <a:ext uri="{FF2B5EF4-FFF2-40B4-BE49-F238E27FC236}">
                <a16:creationId xmlns:a16="http://schemas.microsoft.com/office/drawing/2014/main" id="{6655A2D1-9070-4AA7-8ACA-4265CBD83500}"/>
              </a:ext>
            </a:extLst>
          </p:cNvPr>
          <p:cNvSpPr txBox="1"/>
          <p:nvPr/>
        </p:nvSpPr>
        <p:spPr>
          <a:xfrm>
            <a:off x="288590" y="325844"/>
            <a:ext cx="2844649" cy="4324261"/>
          </a:xfrm>
          <a:prstGeom prst="rect">
            <a:avLst/>
          </a:prstGeom>
          <a:noFill/>
        </p:spPr>
        <p:txBody>
          <a:bodyPr wrap="square" rtlCol="0">
            <a:spAutoFit/>
          </a:bodyPr>
          <a:lstStyle/>
          <a:p>
            <a:pPr>
              <a:lnSpc>
                <a:spcPts val="2400"/>
              </a:lnSpc>
              <a:spcAft>
                <a:spcPts val="1800"/>
              </a:spcAft>
            </a:pPr>
            <a:r>
              <a:rPr lang="en-US" sz="2000" b="1" dirty="0" smtClean="0">
                <a:solidFill>
                  <a:schemeClr val="accent1"/>
                </a:solidFill>
                <a:latin typeface="Arial" panose="020B0604020202020204" pitchFamily="34" charset="0"/>
                <a:ea typeface="Open Sans" pitchFamily="2" charset="0"/>
                <a:cs typeface="Arial" panose="020B0604020202020204" pitchFamily="34" charset="0"/>
              </a:rPr>
              <a:t>STATUS OF REPAIRS TO VV BEVEL JOINTS &amp; THERMAL SHIELD COOLING PIPES</a:t>
            </a:r>
            <a:endParaRPr lang="en-US" sz="2000" b="1" dirty="0">
              <a:solidFill>
                <a:schemeClr val="accent1"/>
              </a:solidFill>
              <a:latin typeface="Arial" panose="020B0604020202020204" pitchFamily="34" charset="0"/>
              <a:ea typeface="Open Sans" pitchFamily="2" charset="0"/>
              <a:cs typeface="Arial" panose="020B0604020202020204" pitchFamily="34" charset="0"/>
            </a:endParaRPr>
          </a:p>
          <a:p>
            <a:pPr>
              <a:lnSpc>
                <a:spcPts val="1800"/>
              </a:lnSpc>
              <a:spcAft>
                <a:spcPts val="1200"/>
              </a:spcAft>
            </a:pPr>
            <a:r>
              <a:rPr lang="en-US"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Repairs are well underway according to the defined strategy.</a:t>
            </a:r>
          </a:p>
          <a:p>
            <a:pPr marL="285750" indent="-285750">
              <a:lnSpc>
                <a:spcPts val="1800"/>
              </a:lnSpc>
              <a:spcAft>
                <a:spcPts val="1200"/>
              </a:spcAft>
              <a:buFont typeface="Arial" panose="020B0604020202020204" pitchFamily="34" charset="0"/>
              <a:buChar char="•"/>
            </a:pP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VV Sector 6 </a:t>
            </a: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removed </a:t>
            </a: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from the tokamak </a:t>
            </a: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pit</a:t>
            </a:r>
          </a:p>
          <a:p>
            <a:pPr marL="285750" indent="-285750">
              <a:lnSpc>
                <a:spcPts val="1800"/>
              </a:lnSpc>
              <a:spcAft>
                <a:spcPts val="1200"/>
              </a:spcAft>
              <a:buFont typeface="Arial" panose="020B0604020202020204" pitchFamily="34" charset="0"/>
              <a:buChar char="•"/>
            </a:pP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VV Sectors </a:t>
            </a: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6 and 7 have been </a:t>
            </a: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disassembled </a:t>
            </a:r>
          </a:p>
          <a:p>
            <a:pPr marL="285750" indent="-285750">
              <a:lnSpc>
                <a:spcPts val="1800"/>
              </a:lnSpc>
              <a:spcAft>
                <a:spcPts val="1200"/>
              </a:spcAft>
              <a:buFont typeface="Arial" panose="020B0604020202020204" pitchFamily="34" charset="0"/>
              <a:buChar char="•"/>
            </a:pP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A</a:t>
            </a: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ll </a:t>
            </a: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TS piping has been </a:t>
            </a: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removed, repairs and replacement underway</a:t>
            </a:r>
            <a:endParaRPr lang="en-US"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endParaRPr>
          </a:p>
        </p:txBody>
      </p:sp>
      <p:sp>
        <p:nvSpPr>
          <p:cNvPr id="14"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chemeClr val="bg1"/>
                </a:solidFill>
                <a:latin typeface="Open Sans" pitchFamily="2" charset="0"/>
                <a:ea typeface="Open Sans" pitchFamily="2" charset="0"/>
                <a:cs typeface="Open Sans" pitchFamily="2" charset="0"/>
              </a:rPr>
              <a:t>10</a:t>
            </a:fld>
            <a:endParaRPr lang="fr-FR" sz="100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6461719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1081741" y="0"/>
            <a:ext cx="11070154" cy="6858000"/>
          </a:xfrm>
        </p:spPr>
      </p:pic>
      <p:sp>
        <p:nvSpPr>
          <p:cNvPr id="46" name="Rectangle 32">
            <a:extLst>
              <a:ext uri="{FF2B5EF4-FFF2-40B4-BE49-F238E27FC236}">
                <a16:creationId xmlns:a16="http://schemas.microsoft.com/office/drawing/2014/main" id="{E97E95CA-7283-5B46-9EFB-EE7D6DEDBBB2}"/>
              </a:ext>
            </a:extLst>
          </p:cNvPr>
          <p:cNvSpPr/>
          <p:nvPr/>
        </p:nvSpPr>
        <p:spPr>
          <a:xfrm rot="5400000">
            <a:off x="-1758779" y="1758780"/>
            <a:ext cx="6870358" cy="3352801"/>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9997" h="2273354">
                <a:moveTo>
                  <a:pt x="0" y="457"/>
                </a:moveTo>
                <a:cubicBezTo>
                  <a:pt x="4188178" y="-7069"/>
                  <a:pt x="7698848" y="77523"/>
                  <a:pt x="12279998" y="326859"/>
                </a:cubicBezTo>
                <a:lnTo>
                  <a:pt x="12192001" y="2273354"/>
                </a:lnTo>
                <a:lnTo>
                  <a:pt x="0" y="2273354"/>
                </a:lnTo>
                <a:lnTo>
                  <a:pt x="0" y="4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pic>
        <p:nvPicPr>
          <p:cNvPr id="11" name="Graphique 10">
            <a:extLst>
              <a:ext uri="{FF2B5EF4-FFF2-40B4-BE49-F238E27FC236}">
                <a16:creationId xmlns:a16="http://schemas.microsoft.com/office/drawing/2014/main" id="{EDC5FF79-D73B-1D48-7DB4-25843D3FE3C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002680" y="6104228"/>
            <a:ext cx="866226" cy="432000"/>
          </a:xfrm>
          <a:prstGeom prst="rect">
            <a:avLst/>
          </a:prstGeom>
        </p:spPr>
      </p:pic>
      <p:sp>
        <p:nvSpPr>
          <p:cNvPr id="13" name="ZoneTexte 53">
            <a:extLst>
              <a:ext uri="{FF2B5EF4-FFF2-40B4-BE49-F238E27FC236}">
                <a16:creationId xmlns:a16="http://schemas.microsoft.com/office/drawing/2014/main" id="{6655A2D1-9070-4AA7-8ACA-4265CBD83500}"/>
              </a:ext>
            </a:extLst>
          </p:cNvPr>
          <p:cNvSpPr txBox="1"/>
          <p:nvPr/>
        </p:nvSpPr>
        <p:spPr>
          <a:xfrm>
            <a:off x="345441" y="576000"/>
            <a:ext cx="2822302" cy="2862322"/>
          </a:xfrm>
          <a:prstGeom prst="rect">
            <a:avLst/>
          </a:prstGeom>
          <a:noFill/>
        </p:spPr>
        <p:txBody>
          <a:bodyPr wrap="square" rtlCol="0">
            <a:spAutoFit/>
          </a:bodyPr>
          <a:lstStyle/>
          <a:p>
            <a:pPr>
              <a:lnSpc>
                <a:spcPts val="2400"/>
              </a:lnSpc>
              <a:spcAft>
                <a:spcPts val="1800"/>
              </a:spcAft>
            </a:pPr>
            <a:r>
              <a:rPr lang="en-US" sz="2000" b="1" dirty="0" smtClean="0">
                <a:solidFill>
                  <a:schemeClr val="accent1"/>
                </a:solidFill>
                <a:latin typeface="Arial" panose="020B0604020202020204" pitchFamily="34" charset="0"/>
                <a:ea typeface="Open Sans" pitchFamily="2" charset="0"/>
                <a:cs typeface="Arial" panose="020B0604020202020204" pitchFamily="34" charset="0"/>
              </a:rPr>
              <a:t>REPAIRS TO VV BEVEL JOINTS &amp; THERMAL SHIELD COOLING PIPES</a:t>
            </a:r>
            <a:endParaRPr lang="en-US" sz="2000" b="1" dirty="0">
              <a:solidFill>
                <a:schemeClr val="accent1"/>
              </a:solidFill>
              <a:latin typeface="Arial" panose="020B0604020202020204" pitchFamily="34" charset="0"/>
              <a:ea typeface="Open Sans" pitchFamily="2" charset="0"/>
              <a:cs typeface="Arial" panose="020B0604020202020204" pitchFamily="34" charset="0"/>
            </a:endParaRPr>
          </a:p>
          <a:p>
            <a:pPr>
              <a:lnSpc>
                <a:spcPts val="1800"/>
              </a:lnSpc>
              <a:spcAft>
                <a:spcPts val="1200"/>
              </a:spcAft>
            </a:pPr>
            <a:r>
              <a:rPr lang="en-US"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Photo shows thermal shield components in the re-purposed PF Coils building.</a:t>
            </a:r>
          </a:p>
          <a:p>
            <a:pPr marL="285750" indent="-285750">
              <a:lnSpc>
                <a:spcPts val="1800"/>
              </a:lnSpc>
              <a:spcAft>
                <a:spcPts val="1200"/>
              </a:spcAft>
              <a:buFont typeface="Arial" panose="020B0604020202020204" pitchFamily="34" charset="0"/>
              <a:buChar char="•"/>
            </a:pPr>
            <a:r>
              <a:rPr lang="en-US"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Photo from September 2023</a:t>
            </a:r>
          </a:p>
        </p:txBody>
      </p:sp>
      <p:sp>
        <p:nvSpPr>
          <p:cNvPr id="14"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chemeClr val="bg1"/>
                </a:solidFill>
                <a:latin typeface="Open Sans" pitchFamily="2" charset="0"/>
                <a:ea typeface="Open Sans" pitchFamily="2" charset="0"/>
                <a:cs typeface="Open Sans" pitchFamily="2" charset="0"/>
              </a:rPr>
              <a:t>11</a:t>
            </a:fld>
            <a:endParaRPr lang="fr-FR" sz="100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358633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a:xfrm>
            <a:off x="174825" y="461700"/>
            <a:ext cx="7657900" cy="4329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200"/>
              </a:spcAft>
            </a:pPr>
            <a:r>
              <a:rPr lang="en-US" sz="2000" b="1" kern="0" dirty="0">
                <a:solidFill>
                  <a:schemeClr val="accent1"/>
                </a:solidFill>
                <a:latin typeface="Arial" panose="020B0604020202020204" pitchFamily="34" charset="0"/>
                <a:cs typeface="Arial" panose="020B0604020202020204" pitchFamily="34" charset="0"/>
              </a:rPr>
              <a:t>MANUFACTURING AND DELIVERIES CONTINUE</a:t>
            </a:r>
          </a:p>
        </p:txBody>
      </p:sp>
      <p:sp>
        <p:nvSpPr>
          <p:cNvPr id="13" name="Content Placeholder 2"/>
          <p:cNvSpPr txBox="1">
            <a:spLocks/>
          </p:cNvSpPr>
          <p:nvPr/>
        </p:nvSpPr>
        <p:spPr>
          <a:xfrm>
            <a:off x="10134600" y="3871247"/>
            <a:ext cx="2047526" cy="134243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a:solidFill>
                  <a:schemeClr val="accent1"/>
                </a:solidFill>
                <a:latin typeface="Arial" panose="020B0604020202020204" pitchFamily="34" charset="0"/>
                <a:cs typeface="Arial" panose="020B0604020202020204" pitchFamily="34" charset="0"/>
              </a:rPr>
              <a:t>Last Toroidal Field Coil completed in Europe</a:t>
            </a:r>
          </a:p>
        </p:txBody>
      </p:sp>
      <p:sp>
        <p:nvSpPr>
          <p:cNvPr id="14" name="Content Placeholder 2"/>
          <p:cNvSpPr txBox="1">
            <a:spLocks/>
          </p:cNvSpPr>
          <p:nvPr/>
        </p:nvSpPr>
        <p:spPr>
          <a:xfrm>
            <a:off x="30098" y="1445854"/>
            <a:ext cx="1735201" cy="11850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a:solidFill>
                  <a:schemeClr val="accent1"/>
                </a:solidFill>
                <a:latin typeface="Arial" panose="020B0604020202020204" pitchFamily="34" charset="0"/>
                <a:cs typeface="Arial" panose="020B0604020202020204" pitchFamily="34" charset="0"/>
              </a:rPr>
              <a:t>Cryostat lid completed by India and in storage</a:t>
            </a:r>
          </a:p>
        </p:txBody>
      </p:sp>
      <p:sp>
        <p:nvSpPr>
          <p:cNvPr id="15" name="Content Placeholder 2"/>
          <p:cNvSpPr txBox="1">
            <a:spLocks/>
          </p:cNvSpPr>
          <p:nvPr/>
        </p:nvSpPr>
        <p:spPr>
          <a:xfrm>
            <a:off x="10134600" y="1549139"/>
            <a:ext cx="2041524" cy="132423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a:solidFill>
                  <a:schemeClr val="accent1"/>
                </a:solidFill>
                <a:latin typeface="Arial" panose="020B0604020202020204" pitchFamily="34" charset="0"/>
                <a:cs typeface="Arial" panose="020B0604020202020204" pitchFamily="34" charset="0"/>
              </a:rPr>
              <a:t>Last Toroidal Field Coil from Japan arrived onsite</a:t>
            </a:r>
          </a:p>
        </p:txBody>
      </p:sp>
      <p:sp>
        <p:nvSpPr>
          <p:cNvPr id="20" name="Content Placeholder 2"/>
          <p:cNvSpPr txBox="1">
            <a:spLocks/>
          </p:cNvSpPr>
          <p:nvPr/>
        </p:nvSpPr>
        <p:spPr>
          <a:xfrm>
            <a:off x="0" y="3871247"/>
            <a:ext cx="2005263" cy="120865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a:solidFill>
                  <a:schemeClr val="accent1"/>
                </a:solidFill>
                <a:latin typeface="Arial" panose="020B0604020202020204" pitchFamily="34" charset="0"/>
                <a:cs typeface="Arial" panose="020B0604020202020204" pitchFamily="34" charset="0"/>
              </a:rPr>
              <a:t>More “in-cryostat” feeder components delivered from China</a:t>
            </a:r>
          </a:p>
        </p:txBody>
      </p:sp>
      <p:pic>
        <p:nvPicPr>
          <p:cNvPr id="12" name="Picture 2" descr="https://www.iter.org/doc/www/content/com/Lists/Stories/Attachments/3844/top_lid_wrapping_3a_small.jpg"/>
          <p:cNvPicPr>
            <a:picLocks noGrp="1" noChangeAspect="1" noChangeArrowheads="1"/>
          </p:cNvPicPr>
          <p:nvPr>
            <p:ph type="pic" sz="quarter" idx="14"/>
          </p:nvPr>
        </p:nvPicPr>
        <p:blipFill rotWithShape="1">
          <a:blip r:embed="rId2" cstate="email">
            <a:extLst>
              <a:ext uri="{28A0092B-C50C-407E-A947-70E740481C1C}">
                <a14:useLocalDpi xmlns:a14="http://schemas.microsoft.com/office/drawing/2010/main"/>
              </a:ext>
            </a:extLst>
          </a:blip>
          <a:srcRect r="-598"/>
          <a:stretch/>
        </p:blipFill>
        <p:spPr bwMode="auto">
          <a:xfrm>
            <a:off x="1890480" y="1162856"/>
            <a:ext cx="4050123" cy="22781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s://www.iter.org/doc/all/content/com/photo%20galleries%202/transport/tf19_ja_in-fos.jpg"/>
          <p:cNvPicPr>
            <a:picLocks noGrp="1" noChangeAspect="1" noChangeArrowheads="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bwMode="auto">
          <a:xfrm>
            <a:off x="6065784" y="1162856"/>
            <a:ext cx="4005317" cy="22529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s://www.iter.org/doc/all/content/com/photo%20galleries%202/transport/tf18_lasteucoil.jpg"/>
          <p:cNvPicPr>
            <a:picLocks noGrp="1" noChangeAspect="1" noChangeArrowheads="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bwMode="auto">
          <a:xfrm>
            <a:off x="6065784" y="3605207"/>
            <a:ext cx="4005317" cy="227819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ttps://www.iter.org/doc/all/content/com/photo%20galleries%202/transport/tcc-in-fos-oct23.jpg"/>
          <p:cNvPicPr>
            <a:picLocks noGrp="1" noChangeAspect="1" noChangeArrowheads="1"/>
          </p:cNvPicPr>
          <p:nvPr>
            <p:ph type="pic" sz="quarter" idx="14"/>
          </p:nvPr>
        </p:nvPicPr>
        <p:blipFill>
          <a:blip r:embed="rId5" cstate="email">
            <a:extLst>
              <a:ext uri="{28A0092B-C50C-407E-A947-70E740481C1C}">
                <a14:useLocalDpi xmlns:a14="http://schemas.microsoft.com/office/drawing/2010/main"/>
              </a:ext>
            </a:extLst>
          </a:blip>
          <a:srcRect/>
          <a:stretch>
            <a:fillRect/>
          </a:stretch>
        </p:blipFill>
        <p:spPr bwMode="auto">
          <a:xfrm>
            <a:off x="1905344" y="3605207"/>
            <a:ext cx="4035260" cy="2278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1628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a:xfrm>
            <a:off x="174825" y="461700"/>
            <a:ext cx="7657900" cy="4329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200"/>
              </a:spcAft>
            </a:pPr>
            <a:r>
              <a:rPr lang="en-US" sz="2000" b="1" kern="0" dirty="0">
                <a:solidFill>
                  <a:schemeClr val="accent1"/>
                </a:solidFill>
                <a:latin typeface="Arial" panose="020B0604020202020204" pitchFamily="34" charset="0"/>
                <a:cs typeface="Arial" panose="020B0604020202020204" pitchFamily="34" charset="0"/>
              </a:rPr>
              <a:t>MANUFACTURING AND DELIVERIES CONTINUE</a:t>
            </a:r>
          </a:p>
        </p:txBody>
      </p:sp>
      <p:sp>
        <p:nvSpPr>
          <p:cNvPr id="13" name="Content Placeholder 2"/>
          <p:cNvSpPr txBox="1">
            <a:spLocks/>
          </p:cNvSpPr>
          <p:nvPr/>
        </p:nvSpPr>
        <p:spPr>
          <a:xfrm>
            <a:off x="10134600" y="3871247"/>
            <a:ext cx="2047526" cy="134243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a:solidFill>
                  <a:schemeClr val="accent1"/>
                </a:solidFill>
                <a:latin typeface="Arial" panose="020B0604020202020204" pitchFamily="34" charset="0"/>
                <a:cs typeface="Arial" panose="020B0604020202020204" pitchFamily="34" charset="0"/>
              </a:rPr>
              <a:t>Poloidal Field Coil #1 delivered from Russia</a:t>
            </a:r>
          </a:p>
        </p:txBody>
      </p:sp>
      <p:sp>
        <p:nvSpPr>
          <p:cNvPr id="14" name="Content Placeholder 2"/>
          <p:cNvSpPr txBox="1">
            <a:spLocks/>
          </p:cNvSpPr>
          <p:nvPr/>
        </p:nvSpPr>
        <p:spPr>
          <a:xfrm>
            <a:off x="30098" y="1445854"/>
            <a:ext cx="1841690" cy="11850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a:solidFill>
                  <a:schemeClr val="accent1"/>
                </a:solidFill>
                <a:latin typeface="Arial" panose="020B0604020202020204" pitchFamily="34" charset="0"/>
                <a:cs typeface="Arial" panose="020B0604020202020204" pitchFamily="34" charset="0"/>
              </a:rPr>
              <a:t>Fourth Central Solenoid module </a:t>
            </a:r>
            <a:r>
              <a:rPr lang="en-US" sz="1600" b="1" kern="0" dirty="0" smtClean="0">
                <a:solidFill>
                  <a:schemeClr val="accent1"/>
                </a:solidFill>
                <a:latin typeface="Arial" panose="020B0604020202020204" pitchFamily="34" charset="0"/>
                <a:cs typeface="Arial" panose="020B0604020202020204" pitchFamily="34" charset="0"/>
              </a:rPr>
              <a:t>delivered from USA</a:t>
            </a:r>
            <a:endParaRPr lang="en-US" sz="1600" i="1" kern="0" dirty="0">
              <a:solidFill>
                <a:schemeClr val="accent1"/>
              </a:solidFill>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10134600" y="1549139"/>
            <a:ext cx="2041524" cy="132423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a:solidFill>
                  <a:schemeClr val="accent1"/>
                </a:solidFill>
                <a:latin typeface="Arial" panose="020B0604020202020204" pitchFamily="34" charset="0"/>
                <a:cs typeface="Arial" panose="020B0604020202020204" pitchFamily="34" charset="0"/>
              </a:rPr>
              <a:t>Last AC/DC converter unit delivered from Korea</a:t>
            </a:r>
          </a:p>
        </p:txBody>
      </p:sp>
      <p:sp>
        <p:nvSpPr>
          <p:cNvPr id="20" name="Content Placeholder 2"/>
          <p:cNvSpPr txBox="1">
            <a:spLocks/>
          </p:cNvSpPr>
          <p:nvPr/>
        </p:nvSpPr>
        <p:spPr>
          <a:xfrm>
            <a:off x="0" y="3871247"/>
            <a:ext cx="2005263" cy="120865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a:solidFill>
                  <a:schemeClr val="accent1"/>
                </a:solidFill>
                <a:latin typeface="Arial" panose="020B0604020202020204" pitchFamily="34" charset="0"/>
                <a:cs typeface="Arial" panose="020B0604020202020204" pitchFamily="34" charset="0"/>
              </a:rPr>
              <a:t>Eight cold valve boxes delivered by Europe</a:t>
            </a:r>
          </a:p>
        </p:txBody>
      </p:sp>
      <p:pic>
        <p:nvPicPr>
          <p:cNvPr id="16" name="Picture 2" descr="https://www.iter.org/doc/all/content/com/photo%20galleries%202/transport/cs_module4_depart.jpg"/>
          <p:cNvPicPr>
            <a:picLocks noGrp="1" noChangeAspect="1" noChangeArrowheads="1"/>
          </p:cNvPicPr>
          <p:nvPr>
            <p:ph type="pic" sz="quarter" idx="14"/>
          </p:nvPr>
        </p:nvPicPr>
        <p:blipFill rotWithShape="1">
          <a:blip r:embed="rId2" cstate="email">
            <a:extLst>
              <a:ext uri="{28A0092B-C50C-407E-A947-70E740481C1C}">
                <a14:useLocalDpi xmlns:a14="http://schemas.microsoft.com/office/drawing/2010/main"/>
              </a:ext>
            </a:extLst>
          </a:blip>
          <a:srcRect/>
          <a:stretch/>
        </p:blipFill>
        <p:spPr bwMode="auto">
          <a:xfrm>
            <a:off x="1935287" y="1162856"/>
            <a:ext cx="4005318" cy="22529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www.iter.org/doc/all/content/com/photo%20galleries%202/media/2%20-%20manufacturing%20underway/tf-converter-transfo_ko-kfe.jpg"/>
          <p:cNvPicPr>
            <a:picLocks noGrp="1" noChangeAspect="1" noChangeArrowheads="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bwMode="auto">
          <a:xfrm>
            <a:off x="6065783" y="1162856"/>
            <a:ext cx="4005318" cy="22529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www.iter.org/doc/all/content/com/newsline%20galleries/newsline/3842/pf1_7_parked.jpg"/>
          <p:cNvPicPr>
            <a:picLocks noGrp="1" noChangeAspect="1" noChangeArrowheads="1"/>
          </p:cNvPicPr>
          <p:nvPr>
            <p:ph type="pic" sz="quarter" idx="13"/>
          </p:nvPr>
        </p:nvPicPr>
        <p:blipFill rotWithShape="1">
          <a:blip r:embed="rId4" cstate="email">
            <a:extLst>
              <a:ext uri="{28A0092B-C50C-407E-A947-70E740481C1C}">
                <a14:useLocalDpi xmlns:a14="http://schemas.microsoft.com/office/drawing/2010/main"/>
              </a:ext>
            </a:extLst>
          </a:blip>
          <a:srcRect/>
          <a:stretch/>
        </p:blipFill>
        <p:spPr bwMode="auto">
          <a:xfrm>
            <a:off x="6065783" y="3605207"/>
            <a:ext cx="4005318" cy="22781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s://www.iter.org/doc/all/content/com/photo%20galleries%202/media/2%20-%20manufacturing%20underway/valves_closeup_picture2-2-768x512.jpg"/>
          <p:cNvPicPr>
            <a:picLocks noGrp="1" noChangeAspect="1" noChangeArrowheads="1"/>
          </p:cNvPicPr>
          <p:nvPr>
            <p:ph type="pic" sz="quarter" idx="14"/>
          </p:nvPr>
        </p:nvPicPr>
        <p:blipFill>
          <a:blip r:embed="rId5" cstate="email">
            <a:extLst>
              <a:ext uri="{28A0092B-C50C-407E-A947-70E740481C1C}">
                <a14:useLocalDpi xmlns:a14="http://schemas.microsoft.com/office/drawing/2010/main"/>
              </a:ext>
            </a:extLst>
          </a:blip>
          <a:srcRect/>
          <a:stretch>
            <a:fillRect/>
          </a:stretch>
        </p:blipFill>
        <p:spPr bwMode="auto">
          <a:xfrm>
            <a:off x="1935286" y="3611852"/>
            <a:ext cx="4005319" cy="227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5118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80330" y="187736"/>
            <a:ext cx="8427113" cy="6670585"/>
          </a:xfrm>
          <a:prstGeom prst="rect">
            <a:avLst/>
          </a:prstGeom>
          <a:ln w="19050">
            <a:solidFill>
              <a:schemeClr val="tx1"/>
            </a:solidFill>
          </a:ln>
        </p:spPr>
      </p:pic>
      <p:sp>
        <p:nvSpPr>
          <p:cNvPr id="46" name="Rectangle 32">
            <a:extLst>
              <a:ext uri="{FF2B5EF4-FFF2-40B4-BE49-F238E27FC236}">
                <a16:creationId xmlns:a16="http://schemas.microsoft.com/office/drawing/2014/main" id="{E97E95CA-7283-5B46-9EFB-EE7D6DEDBBB2}"/>
              </a:ext>
            </a:extLst>
          </p:cNvPr>
          <p:cNvSpPr/>
          <p:nvPr/>
        </p:nvSpPr>
        <p:spPr>
          <a:xfrm rot="16200000">
            <a:off x="6589134" y="1267481"/>
            <a:ext cx="6870360" cy="4335386"/>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 name="connsiteX0" fmla="*/ 1 w 12280001"/>
              <a:gd name="connsiteY0" fmla="*/ 216 h 2378442"/>
              <a:gd name="connsiteX1" fmla="*/ 12280000 w 12280001"/>
              <a:gd name="connsiteY1" fmla="*/ 431947 h 2378442"/>
              <a:gd name="connsiteX2" fmla="*/ 12192003 w 12280001"/>
              <a:gd name="connsiteY2" fmla="*/ 2378442 h 2378442"/>
              <a:gd name="connsiteX3" fmla="*/ 2 w 12280001"/>
              <a:gd name="connsiteY3" fmla="*/ 2378442 h 2378442"/>
              <a:gd name="connsiteX4" fmla="*/ 1 w 12280001"/>
              <a:gd name="connsiteY4" fmla="*/ 216 h 2378442"/>
              <a:gd name="connsiteX0" fmla="*/ -1 w 12279997"/>
              <a:gd name="connsiteY0" fmla="*/ 0 h 2378226"/>
              <a:gd name="connsiteX1" fmla="*/ 12279998 w 12279997"/>
              <a:gd name="connsiteY1" fmla="*/ 431731 h 2378226"/>
              <a:gd name="connsiteX2" fmla="*/ 12192001 w 12279997"/>
              <a:gd name="connsiteY2" fmla="*/ 2378226 h 2378226"/>
              <a:gd name="connsiteX3" fmla="*/ 0 w 12279997"/>
              <a:gd name="connsiteY3" fmla="*/ 2378226 h 2378226"/>
              <a:gd name="connsiteX4" fmla="*/ -1 w 12279997"/>
              <a:gd name="connsiteY4" fmla="*/ 0 h 2378226"/>
              <a:gd name="connsiteX0" fmla="*/ 1 w 12280001"/>
              <a:gd name="connsiteY0" fmla="*/ 0 h 2378226"/>
              <a:gd name="connsiteX1" fmla="*/ 12280000 w 12280001"/>
              <a:gd name="connsiteY1" fmla="*/ 431731 h 2378226"/>
              <a:gd name="connsiteX2" fmla="*/ 12192003 w 12280001"/>
              <a:gd name="connsiteY2" fmla="*/ 2378226 h 2378226"/>
              <a:gd name="connsiteX3" fmla="*/ 2 w 12280001"/>
              <a:gd name="connsiteY3" fmla="*/ 2378226 h 2378226"/>
              <a:gd name="connsiteX4" fmla="*/ 1 w 12280001"/>
              <a:gd name="connsiteY4" fmla="*/ 0 h 237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0001" h="2378226">
                <a:moveTo>
                  <a:pt x="1" y="0"/>
                </a:moveTo>
                <a:cubicBezTo>
                  <a:pt x="4569536" y="62694"/>
                  <a:pt x="7698850" y="182395"/>
                  <a:pt x="12280000" y="431731"/>
                </a:cubicBezTo>
                <a:lnTo>
                  <a:pt x="12192003" y="2378226"/>
                </a:lnTo>
                <a:lnTo>
                  <a:pt x="2" y="2378226"/>
                </a:lnTo>
                <a:cubicBezTo>
                  <a:pt x="2" y="1620594"/>
                  <a:pt x="1" y="757632"/>
                  <a:pt x="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a</a:t>
            </a: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pic>
        <p:nvPicPr>
          <p:cNvPr id="12" name="Graphique 11">
            <a:extLst>
              <a:ext uri="{FF2B5EF4-FFF2-40B4-BE49-F238E27FC236}">
                <a16:creationId xmlns:a16="http://schemas.microsoft.com/office/drawing/2014/main" id="{ACDC038B-88BB-F690-5E42-8A3F927485F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002679" y="6104226"/>
            <a:ext cx="866227" cy="432000"/>
          </a:xfrm>
          <a:prstGeom prst="rect">
            <a:avLst/>
          </a:prstGeom>
        </p:spPr>
      </p:pic>
      <p:sp>
        <p:nvSpPr>
          <p:cNvPr id="14"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rgbClr val="002060"/>
                </a:solidFill>
                <a:latin typeface="Open Sans" pitchFamily="2" charset="0"/>
                <a:ea typeface="Open Sans" pitchFamily="2" charset="0"/>
                <a:cs typeface="Open Sans" pitchFamily="2" charset="0"/>
              </a:rPr>
              <a:t>14</a:t>
            </a:fld>
            <a:endParaRPr lang="fr-FR" sz="1000" dirty="0">
              <a:solidFill>
                <a:srgbClr val="002060"/>
              </a:solidFill>
              <a:latin typeface="Open Sans" pitchFamily="2" charset="0"/>
              <a:ea typeface="Open Sans" pitchFamily="2" charset="0"/>
              <a:cs typeface="Open Sans" pitchFamily="2" charset="0"/>
            </a:endParaRPr>
          </a:p>
        </p:txBody>
      </p:sp>
      <p:sp>
        <p:nvSpPr>
          <p:cNvPr id="16" name="ZoneTexte 53">
            <a:extLst>
              <a:ext uri="{FF2B5EF4-FFF2-40B4-BE49-F238E27FC236}">
                <a16:creationId xmlns:a16="http://schemas.microsoft.com/office/drawing/2014/main" id="{6655A2D1-9070-4AA7-8ACA-4265CBD83500}"/>
              </a:ext>
            </a:extLst>
          </p:cNvPr>
          <p:cNvSpPr txBox="1"/>
          <p:nvPr/>
        </p:nvSpPr>
        <p:spPr>
          <a:xfrm>
            <a:off x="8691674" y="187737"/>
            <a:ext cx="3440543" cy="3416320"/>
          </a:xfrm>
          <a:prstGeom prst="rect">
            <a:avLst/>
          </a:prstGeom>
          <a:noFill/>
        </p:spPr>
        <p:txBody>
          <a:bodyPr wrap="square" rtlCol="0">
            <a:spAutoFit/>
          </a:bodyPr>
          <a:lstStyle/>
          <a:p>
            <a:pPr>
              <a:spcAft>
                <a:spcPts val="1200"/>
              </a:spcAft>
              <a:defRPr/>
            </a:pPr>
            <a:r>
              <a:rPr lang="en-US" sz="2000" b="1" dirty="0" smtClean="0">
                <a:solidFill>
                  <a:srgbClr val="002060"/>
                </a:solidFill>
                <a:latin typeface="Arial" panose="020B0604020202020204" pitchFamily="34" charset="0"/>
                <a:ea typeface="Open Sans" pitchFamily="2" charset="0"/>
                <a:cs typeface="Arial" panose="020B0604020202020204" pitchFamily="34" charset="0"/>
              </a:rPr>
              <a:t>TF/PF COLD TESTING</a:t>
            </a:r>
          </a:p>
          <a:p>
            <a:pPr>
              <a:spcAft>
                <a:spcPts val="1200"/>
              </a:spcAft>
              <a:defRPr/>
            </a:pPr>
            <a:r>
              <a:rPr lang="en-US" sz="1600" b="1" dirty="0" smtClean="0">
                <a:solidFill>
                  <a:srgbClr val="002060"/>
                </a:solidFill>
                <a:latin typeface="Arial" panose="020B0604020202020204" pitchFamily="34" charset="0"/>
                <a:ea typeface="Open Sans" pitchFamily="2" charset="0"/>
                <a:cs typeface="Arial" panose="020B0604020202020204" pitchFamily="34" charset="0"/>
              </a:rPr>
              <a:t>… to mitigate risks of superconducting magnets</a:t>
            </a:r>
            <a:endParaRPr lang="en-US" sz="1600" b="1" dirty="0">
              <a:solidFill>
                <a:srgbClr val="002060"/>
              </a:solidFill>
              <a:latin typeface="Arial" panose="020B0604020202020204" pitchFamily="34" charset="0"/>
              <a:ea typeface="Open Sans" pitchFamily="2" charset="0"/>
              <a:cs typeface="Arial" panose="020B0604020202020204" pitchFamily="34" charset="0"/>
            </a:endParaRPr>
          </a:p>
          <a:p>
            <a:pPr marL="285750" indent="-285750">
              <a:buFont typeface="Arial" panose="020B0604020202020204" pitchFamily="34" charset="0"/>
              <a:buChar char="•"/>
            </a:pPr>
            <a:r>
              <a:rPr lang="en-US" sz="1600" dirty="0" smtClean="0">
                <a:solidFill>
                  <a:srgbClr val="002060"/>
                </a:solidFill>
                <a:latin typeface="Arial" panose="020B0604020202020204" pitchFamily="34" charset="0"/>
                <a:ea typeface="Open Sans" pitchFamily="2" charset="0"/>
                <a:cs typeface="Arial" panose="020B0604020202020204" pitchFamily="34" charset="0"/>
              </a:rPr>
              <a:t>Cryostat </a:t>
            </a:r>
            <a:r>
              <a:rPr lang="en-US" sz="1600" dirty="0">
                <a:solidFill>
                  <a:srgbClr val="002060"/>
                </a:solidFill>
                <a:latin typeface="Arial" panose="020B0604020202020204" pitchFamily="34" charset="0"/>
                <a:ea typeface="Open Sans" pitchFamily="2" charset="0"/>
                <a:cs typeface="Arial" panose="020B0604020202020204" pitchFamily="34" charset="0"/>
              </a:rPr>
              <a:t>to accommodate </a:t>
            </a:r>
            <a:r>
              <a:rPr lang="en-US" sz="1600" dirty="0" smtClean="0">
                <a:solidFill>
                  <a:srgbClr val="002060"/>
                </a:solidFill>
                <a:latin typeface="Arial" panose="020B0604020202020204" pitchFamily="34" charset="0"/>
                <a:ea typeface="Open Sans" pitchFamily="2" charset="0"/>
                <a:cs typeface="Arial" panose="020B0604020202020204" pitchFamily="34" charset="0"/>
              </a:rPr>
              <a:t>TF coils </a:t>
            </a:r>
            <a:r>
              <a:rPr lang="en-US" sz="1600" dirty="0">
                <a:solidFill>
                  <a:srgbClr val="002060"/>
                </a:solidFill>
                <a:latin typeface="Arial" panose="020B0604020202020204" pitchFamily="34" charset="0"/>
                <a:ea typeface="Open Sans" pitchFamily="2" charset="0"/>
                <a:cs typeface="Arial" panose="020B0604020202020204" pitchFamily="34" charset="0"/>
              </a:rPr>
              <a:t>and PF1 coil</a:t>
            </a:r>
            <a:r>
              <a:rPr lang="en-US" sz="1600" dirty="0" smtClean="0">
                <a:solidFill>
                  <a:srgbClr val="002060"/>
                </a:solidFill>
                <a:latin typeface="Arial" panose="020B0604020202020204" pitchFamily="34" charset="0"/>
                <a:ea typeface="Open Sans" pitchFamily="2" charset="0"/>
                <a:cs typeface="Arial" panose="020B0604020202020204" pitchFamily="34" charset="0"/>
              </a:rPr>
              <a:t>.</a:t>
            </a:r>
            <a:endParaRPr lang="en-US" sz="1600" dirty="0">
              <a:solidFill>
                <a:srgbClr val="002060"/>
              </a:solidFill>
              <a:latin typeface="Arial" panose="020B0604020202020204" pitchFamily="34" charset="0"/>
              <a:ea typeface="Open Sans" pitchFamily="2" charset="0"/>
              <a:cs typeface="Arial" panose="020B0604020202020204" pitchFamily="34" charset="0"/>
            </a:endParaRPr>
          </a:p>
          <a:p>
            <a:pPr marL="285750" indent="-285750">
              <a:buFont typeface="Arial" panose="020B0604020202020204" pitchFamily="34" charset="0"/>
              <a:buChar char="•"/>
            </a:pPr>
            <a:r>
              <a:rPr lang="en-US" sz="1600" dirty="0">
                <a:solidFill>
                  <a:srgbClr val="002060"/>
                </a:solidFill>
                <a:latin typeface="Arial" panose="020B0604020202020204" pitchFamily="34" charset="0"/>
                <a:ea typeface="Open Sans" pitchFamily="2" charset="0"/>
                <a:cs typeface="Arial" panose="020B0604020202020204" pitchFamily="34" charset="0"/>
              </a:rPr>
              <a:t>A complete unit of energization (</a:t>
            </a:r>
            <a:r>
              <a:rPr lang="en-GB" sz="1600" dirty="0">
                <a:solidFill>
                  <a:srgbClr val="002060"/>
                </a:solidFill>
                <a:latin typeface="Arial" panose="020B0604020202020204" pitchFamily="34" charset="0"/>
                <a:ea typeface="Open Sans" pitchFamily="2" charset="0"/>
                <a:cs typeface="Arial" panose="020B0604020202020204" pitchFamily="34" charset="0"/>
              </a:rPr>
              <a:t>up to 67kA for TFs) </a:t>
            </a:r>
            <a:r>
              <a:rPr lang="en-US" sz="1600" dirty="0">
                <a:solidFill>
                  <a:srgbClr val="002060"/>
                </a:solidFill>
                <a:latin typeface="Arial" panose="020B0604020202020204" pitchFamily="34" charset="0"/>
                <a:ea typeface="Open Sans" pitchFamily="2" charset="0"/>
                <a:cs typeface="Arial" panose="020B0604020202020204" pitchFamily="34" charset="0"/>
              </a:rPr>
              <a:t>and associated fast discharge unit</a:t>
            </a:r>
            <a:r>
              <a:rPr lang="en-US" sz="1600" dirty="0" smtClean="0">
                <a:solidFill>
                  <a:srgbClr val="002060"/>
                </a:solidFill>
                <a:latin typeface="Arial" panose="020B0604020202020204" pitchFamily="34" charset="0"/>
                <a:ea typeface="Open Sans" pitchFamily="2" charset="0"/>
                <a:cs typeface="Arial" panose="020B0604020202020204" pitchFamily="34" charset="0"/>
              </a:rPr>
              <a:t>.</a:t>
            </a:r>
            <a:endParaRPr lang="en-US" sz="1600" dirty="0">
              <a:solidFill>
                <a:srgbClr val="002060"/>
              </a:solidFill>
              <a:latin typeface="Arial" panose="020B0604020202020204" pitchFamily="34" charset="0"/>
              <a:ea typeface="Open Sans" pitchFamily="2" charset="0"/>
              <a:cs typeface="Arial" panose="020B0604020202020204" pitchFamily="34" charset="0"/>
            </a:endParaRPr>
          </a:p>
          <a:p>
            <a:pPr marL="285750" indent="-285750">
              <a:buFont typeface="Arial" panose="020B0604020202020204" pitchFamily="34" charset="0"/>
              <a:buChar char="•"/>
            </a:pPr>
            <a:r>
              <a:rPr lang="en-US" sz="1600" dirty="0">
                <a:solidFill>
                  <a:srgbClr val="002060"/>
                </a:solidFill>
                <a:latin typeface="Arial" panose="020B0604020202020204" pitchFamily="34" charset="0"/>
                <a:ea typeface="Open Sans" pitchFamily="2" charset="0"/>
                <a:cs typeface="Arial" panose="020B0604020202020204" pitchFamily="34" charset="0"/>
              </a:rPr>
              <a:t>Connection </a:t>
            </a:r>
            <a:r>
              <a:rPr lang="en-US" sz="1600" dirty="0" smtClean="0">
                <a:solidFill>
                  <a:srgbClr val="002060"/>
                </a:solidFill>
                <a:latin typeface="Arial" panose="020B0604020202020204" pitchFamily="34" charset="0"/>
                <a:ea typeface="Open Sans" pitchFamily="2" charset="0"/>
                <a:cs typeface="Arial" panose="020B0604020202020204" pitchFamily="34" charset="0"/>
              </a:rPr>
              <a:t>to ITER’s </a:t>
            </a:r>
            <a:r>
              <a:rPr lang="en-US" sz="1600" dirty="0">
                <a:solidFill>
                  <a:srgbClr val="002060"/>
                </a:solidFill>
                <a:latin typeface="Arial" panose="020B0604020202020204" pitchFamily="34" charset="0"/>
                <a:ea typeface="Open Sans" pitchFamily="2" charset="0"/>
                <a:cs typeface="Arial" panose="020B0604020202020204" pitchFamily="34" charset="0"/>
              </a:rPr>
              <a:t>existing </a:t>
            </a:r>
            <a:r>
              <a:rPr lang="en-US" sz="1600" dirty="0" smtClean="0">
                <a:solidFill>
                  <a:srgbClr val="002060"/>
                </a:solidFill>
                <a:latin typeface="Arial" panose="020B0604020202020204" pitchFamily="34" charset="0"/>
                <a:ea typeface="Open Sans" pitchFamily="2" charset="0"/>
                <a:cs typeface="Arial" panose="020B0604020202020204" pitchFamily="34" charset="0"/>
              </a:rPr>
              <a:t>Cryogenic plant, using </a:t>
            </a:r>
            <a:r>
              <a:rPr lang="en-US" sz="1600" dirty="0">
                <a:solidFill>
                  <a:srgbClr val="002060"/>
                </a:solidFill>
                <a:latin typeface="Arial" panose="020B0604020202020204" pitchFamily="34" charset="0"/>
                <a:ea typeface="Open Sans" pitchFamily="2" charset="0"/>
                <a:cs typeface="Arial" panose="020B0604020202020204" pitchFamily="34" charset="0"/>
              </a:rPr>
              <a:t>1 </a:t>
            </a:r>
            <a:r>
              <a:rPr lang="en-US" sz="1600" dirty="0" smtClean="0">
                <a:solidFill>
                  <a:srgbClr val="002060"/>
                </a:solidFill>
                <a:latin typeface="Arial" panose="020B0604020202020204" pitchFamily="34" charset="0"/>
                <a:ea typeface="Open Sans" pitchFamily="2" charset="0"/>
                <a:cs typeface="Arial" panose="020B0604020202020204" pitchFamily="34" charset="0"/>
              </a:rPr>
              <a:t>of 3 </a:t>
            </a:r>
            <a:r>
              <a:rPr lang="en-US" sz="1600" dirty="0">
                <a:solidFill>
                  <a:srgbClr val="002060"/>
                </a:solidFill>
                <a:latin typeface="Arial" panose="020B0604020202020204" pitchFamily="34" charset="0"/>
                <a:ea typeface="Open Sans" pitchFamily="2" charset="0"/>
                <a:cs typeface="Arial" panose="020B0604020202020204" pitchFamily="34" charset="0"/>
              </a:rPr>
              <a:t>Helium refrigerators </a:t>
            </a:r>
            <a:r>
              <a:rPr lang="en-US" sz="1600" dirty="0" smtClean="0">
                <a:solidFill>
                  <a:srgbClr val="002060"/>
                </a:solidFill>
                <a:latin typeface="Arial" panose="020B0604020202020204" pitchFamily="34" charset="0"/>
                <a:ea typeface="Open Sans" pitchFamily="2" charset="0"/>
                <a:cs typeface="Arial" panose="020B0604020202020204" pitchFamily="34" charset="0"/>
              </a:rPr>
              <a:t>to </a:t>
            </a:r>
            <a:r>
              <a:rPr lang="en-US" sz="1600" dirty="0">
                <a:solidFill>
                  <a:srgbClr val="002060"/>
                </a:solidFill>
                <a:latin typeface="Arial" panose="020B0604020202020204" pitchFamily="34" charset="0"/>
                <a:ea typeface="Open Sans" pitchFamily="2" charset="0"/>
                <a:cs typeface="Arial" panose="020B0604020202020204" pitchFamily="34" charset="0"/>
              </a:rPr>
              <a:t>cool the coils at </a:t>
            </a:r>
            <a:r>
              <a:rPr lang="en-US" sz="1600" dirty="0" smtClean="0">
                <a:solidFill>
                  <a:srgbClr val="002060"/>
                </a:solidFill>
                <a:latin typeface="Arial" panose="020B0604020202020204" pitchFamily="34" charset="0"/>
                <a:ea typeface="Open Sans" pitchFamily="2" charset="0"/>
                <a:cs typeface="Arial" panose="020B0604020202020204" pitchFamily="34" charset="0"/>
              </a:rPr>
              <a:t>4 Kelvin.</a:t>
            </a:r>
            <a:endParaRPr lang="en-US" sz="1600" dirty="0">
              <a:solidFill>
                <a:srgbClr val="002060"/>
              </a:solidFill>
              <a:latin typeface="Arial" panose="020B0604020202020204" pitchFamily="34" charset="0"/>
              <a:ea typeface="Open Sans" pitchFamily="2" charset="0"/>
              <a:cs typeface="Arial" panose="020B0604020202020204" pitchFamily="34" charset="0"/>
            </a:endParaRPr>
          </a:p>
        </p:txBody>
      </p:sp>
    </p:spTree>
    <p:extLst>
      <p:ext uri="{BB962C8B-B14F-4D97-AF65-F5344CB8AC3E}">
        <p14:creationId xmlns:p14="http://schemas.microsoft.com/office/powerpoint/2010/main" val="1694017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57011" y="135025"/>
            <a:ext cx="10220283" cy="6566618"/>
          </a:xfrm>
        </p:spPr>
      </p:pic>
      <p:sp>
        <p:nvSpPr>
          <p:cNvPr id="46" name="Rectangle 32">
            <a:extLst>
              <a:ext uri="{FF2B5EF4-FFF2-40B4-BE49-F238E27FC236}">
                <a16:creationId xmlns:a16="http://schemas.microsoft.com/office/drawing/2014/main" id="{E97E95CA-7283-5B46-9EFB-EE7D6DEDBBB2}"/>
              </a:ext>
            </a:extLst>
          </p:cNvPr>
          <p:cNvSpPr/>
          <p:nvPr/>
        </p:nvSpPr>
        <p:spPr>
          <a:xfrm rot="16200000">
            <a:off x="7349299" y="2027652"/>
            <a:ext cx="6870360" cy="2815049"/>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 name="connsiteX0" fmla="*/ 1 w 12280001"/>
              <a:gd name="connsiteY0" fmla="*/ 216 h 2378442"/>
              <a:gd name="connsiteX1" fmla="*/ 12280000 w 12280001"/>
              <a:gd name="connsiteY1" fmla="*/ 431947 h 2378442"/>
              <a:gd name="connsiteX2" fmla="*/ 12192003 w 12280001"/>
              <a:gd name="connsiteY2" fmla="*/ 2378442 h 2378442"/>
              <a:gd name="connsiteX3" fmla="*/ 2 w 12280001"/>
              <a:gd name="connsiteY3" fmla="*/ 2378442 h 2378442"/>
              <a:gd name="connsiteX4" fmla="*/ 1 w 12280001"/>
              <a:gd name="connsiteY4" fmla="*/ 216 h 2378442"/>
              <a:gd name="connsiteX0" fmla="*/ -1 w 12279997"/>
              <a:gd name="connsiteY0" fmla="*/ 0 h 2378226"/>
              <a:gd name="connsiteX1" fmla="*/ 12279998 w 12279997"/>
              <a:gd name="connsiteY1" fmla="*/ 431731 h 2378226"/>
              <a:gd name="connsiteX2" fmla="*/ 12192001 w 12279997"/>
              <a:gd name="connsiteY2" fmla="*/ 2378226 h 2378226"/>
              <a:gd name="connsiteX3" fmla="*/ 0 w 12279997"/>
              <a:gd name="connsiteY3" fmla="*/ 2378226 h 2378226"/>
              <a:gd name="connsiteX4" fmla="*/ -1 w 12279997"/>
              <a:gd name="connsiteY4" fmla="*/ 0 h 2378226"/>
              <a:gd name="connsiteX0" fmla="*/ 1 w 12280001"/>
              <a:gd name="connsiteY0" fmla="*/ 0 h 2378226"/>
              <a:gd name="connsiteX1" fmla="*/ 12280000 w 12280001"/>
              <a:gd name="connsiteY1" fmla="*/ 431731 h 2378226"/>
              <a:gd name="connsiteX2" fmla="*/ 12192003 w 12280001"/>
              <a:gd name="connsiteY2" fmla="*/ 2378226 h 2378226"/>
              <a:gd name="connsiteX3" fmla="*/ 2 w 12280001"/>
              <a:gd name="connsiteY3" fmla="*/ 2378226 h 2378226"/>
              <a:gd name="connsiteX4" fmla="*/ 1 w 12280001"/>
              <a:gd name="connsiteY4" fmla="*/ 0 h 237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0001" h="2378226">
                <a:moveTo>
                  <a:pt x="1" y="0"/>
                </a:moveTo>
                <a:cubicBezTo>
                  <a:pt x="4569536" y="62694"/>
                  <a:pt x="7698850" y="182395"/>
                  <a:pt x="12280000" y="431731"/>
                </a:cubicBezTo>
                <a:lnTo>
                  <a:pt x="12192003" y="2378226"/>
                </a:lnTo>
                <a:lnTo>
                  <a:pt x="2" y="2378226"/>
                </a:lnTo>
                <a:cubicBezTo>
                  <a:pt x="2" y="1620594"/>
                  <a:pt x="1" y="757632"/>
                  <a:pt x="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a</a:t>
            </a: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pic>
        <p:nvPicPr>
          <p:cNvPr id="12" name="Graphique 11">
            <a:extLst>
              <a:ext uri="{FF2B5EF4-FFF2-40B4-BE49-F238E27FC236}">
                <a16:creationId xmlns:a16="http://schemas.microsoft.com/office/drawing/2014/main" id="{ACDC038B-88BB-F690-5E42-8A3F927485F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1002679" y="6104226"/>
            <a:ext cx="866227" cy="432000"/>
          </a:xfrm>
          <a:prstGeom prst="rect">
            <a:avLst/>
          </a:prstGeom>
        </p:spPr>
      </p:pic>
      <p:sp>
        <p:nvSpPr>
          <p:cNvPr id="13"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rgbClr val="002060"/>
                </a:solidFill>
                <a:latin typeface="Open Sans" pitchFamily="2" charset="0"/>
                <a:ea typeface="Open Sans" pitchFamily="2" charset="0"/>
                <a:cs typeface="Open Sans" pitchFamily="2" charset="0"/>
              </a:rPr>
              <a:t>15</a:t>
            </a:fld>
            <a:endParaRPr lang="fr-FR" sz="1000" dirty="0">
              <a:solidFill>
                <a:srgbClr val="002060"/>
              </a:solidFill>
              <a:latin typeface="Open Sans" pitchFamily="2" charset="0"/>
              <a:ea typeface="Open Sans" pitchFamily="2" charset="0"/>
              <a:cs typeface="Open Sans" pitchFamily="2" charset="0"/>
            </a:endParaRPr>
          </a:p>
        </p:txBody>
      </p:sp>
      <p:sp>
        <p:nvSpPr>
          <p:cNvPr id="4" name="TextBox 3"/>
          <p:cNvSpPr txBox="1"/>
          <p:nvPr/>
        </p:nvSpPr>
        <p:spPr>
          <a:xfrm>
            <a:off x="8839199" y="5135418"/>
            <a:ext cx="700227" cy="430887"/>
          </a:xfrm>
          <a:prstGeom prst="rect">
            <a:avLst/>
          </a:prstGeom>
          <a:noFill/>
        </p:spPr>
        <p:txBody>
          <a:bodyPr wrap="square" rtlCol="0">
            <a:spAutoFit/>
          </a:bodyPr>
          <a:lstStyle/>
          <a:p>
            <a:r>
              <a:rPr lang="en-US" sz="2200" dirty="0" smtClean="0">
                <a:solidFill>
                  <a:schemeClr val="bg1"/>
                </a:solidFill>
                <a:latin typeface="+mj-lt"/>
              </a:rPr>
              <a:t>Be</a:t>
            </a:r>
            <a:endParaRPr lang="en-US" sz="2200" dirty="0">
              <a:solidFill>
                <a:schemeClr val="bg1"/>
              </a:solidFill>
              <a:latin typeface="+mj-lt"/>
            </a:endParaRPr>
          </a:p>
        </p:txBody>
      </p:sp>
      <p:sp>
        <p:nvSpPr>
          <p:cNvPr id="15" name="TextBox 14"/>
          <p:cNvSpPr txBox="1"/>
          <p:nvPr/>
        </p:nvSpPr>
        <p:spPr>
          <a:xfrm>
            <a:off x="7558472" y="576000"/>
            <a:ext cx="700227" cy="430887"/>
          </a:xfrm>
          <a:prstGeom prst="rect">
            <a:avLst/>
          </a:prstGeom>
          <a:noFill/>
        </p:spPr>
        <p:txBody>
          <a:bodyPr wrap="square" rtlCol="0">
            <a:spAutoFit/>
          </a:bodyPr>
          <a:lstStyle/>
          <a:p>
            <a:r>
              <a:rPr lang="en-US" sz="2200" dirty="0" smtClean="0">
                <a:solidFill>
                  <a:schemeClr val="bg1"/>
                </a:solidFill>
                <a:latin typeface="+mj-lt"/>
              </a:rPr>
              <a:t>W</a:t>
            </a:r>
            <a:endParaRPr lang="en-US" sz="2200" dirty="0">
              <a:solidFill>
                <a:schemeClr val="bg1"/>
              </a:solidFill>
              <a:latin typeface="+mj-lt"/>
            </a:endParaRPr>
          </a:p>
        </p:txBody>
      </p:sp>
      <p:sp>
        <p:nvSpPr>
          <p:cNvPr id="16" name="ZoneTexte 53">
            <a:extLst>
              <a:ext uri="{FF2B5EF4-FFF2-40B4-BE49-F238E27FC236}">
                <a16:creationId xmlns:a16="http://schemas.microsoft.com/office/drawing/2014/main" id="{6655A2D1-9070-4AA7-8ACA-4265CBD83500}"/>
              </a:ext>
            </a:extLst>
          </p:cNvPr>
          <p:cNvSpPr txBox="1"/>
          <p:nvPr/>
        </p:nvSpPr>
        <p:spPr>
          <a:xfrm>
            <a:off x="9799782" y="386573"/>
            <a:ext cx="2378229" cy="4247317"/>
          </a:xfrm>
          <a:prstGeom prst="rect">
            <a:avLst/>
          </a:prstGeom>
          <a:noFill/>
        </p:spPr>
        <p:txBody>
          <a:bodyPr wrap="square" rtlCol="0">
            <a:spAutoFit/>
          </a:bodyPr>
          <a:lstStyle/>
          <a:p>
            <a:pPr>
              <a:lnSpc>
                <a:spcPts val="2400"/>
              </a:lnSpc>
              <a:spcAft>
                <a:spcPts val="1800"/>
              </a:spcAft>
            </a:pPr>
            <a:r>
              <a:rPr lang="en-US" sz="2000" b="1" dirty="0" smtClean="0">
                <a:solidFill>
                  <a:srgbClr val="002060"/>
                </a:solidFill>
                <a:latin typeface="Arial" panose="020B0604020202020204" pitchFamily="34" charset="0"/>
                <a:ea typeface="Open Sans" pitchFamily="2" charset="0"/>
                <a:cs typeface="Arial" panose="020B0604020202020204" pitchFamily="34" charset="0"/>
              </a:rPr>
              <a:t>CHANGE IN FIRST-WALL MATERIAL</a:t>
            </a:r>
          </a:p>
          <a:p>
            <a:pPr>
              <a:lnSpc>
                <a:spcPts val="1800"/>
              </a:lnSpc>
              <a:spcAft>
                <a:spcPts val="1200"/>
              </a:spcAft>
            </a:pPr>
            <a:r>
              <a:rPr lang="en-US" sz="1600" dirty="0">
                <a:solidFill>
                  <a:srgbClr val="002060"/>
                </a:solidFill>
                <a:latin typeface="Arial" panose="020B0604020202020204" pitchFamily="34" charset="0"/>
                <a:ea typeface="Open Sans" pitchFamily="2" charset="0"/>
                <a:cs typeface="Arial" panose="020B0604020202020204" pitchFamily="34" charset="0"/>
              </a:rPr>
              <a:t>F</a:t>
            </a:r>
            <a:r>
              <a:rPr lang="en-GB" sz="1600" dirty="0" smtClean="0">
                <a:solidFill>
                  <a:srgbClr val="002060"/>
                </a:solidFill>
                <a:latin typeface="Arial" panose="020B0604020202020204" pitchFamily="34" charset="0"/>
                <a:ea typeface="Open Sans" pitchFamily="2" charset="0"/>
                <a:cs typeface="Arial" panose="020B0604020202020204" pitchFamily="34" charset="0"/>
              </a:rPr>
              <a:t>rom </a:t>
            </a:r>
            <a:r>
              <a:rPr lang="en-GB" sz="1600" b="1" dirty="0" smtClean="0">
                <a:solidFill>
                  <a:srgbClr val="002060"/>
                </a:solidFill>
                <a:latin typeface="Arial" panose="020B0604020202020204" pitchFamily="34" charset="0"/>
                <a:ea typeface="Open Sans" pitchFamily="2" charset="0"/>
                <a:cs typeface="Arial" panose="020B0604020202020204" pitchFamily="34" charset="0"/>
              </a:rPr>
              <a:t>Beryllium </a:t>
            </a:r>
            <a:r>
              <a:rPr lang="en-GB" sz="1600" b="1" dirty="0">
                <a:solidFill>
                  <a:srgbClr val="002060"/>
                </a:solidFill>
                <a:latin typeface="Arial" panose="020B0604020202020204" pitchFamily="34" charset="0"/>
                <a:ea typeface="Open Sans" pitchFamily="2" charset="0"/>
                <a:cs typeface="Arial" panose="020B0604020202020204" pitchFamily="34" charset="0"/>
              </a:rPr>
              <a:t>to Tungsten</a:t>
            </a:r>
            <a:endParaRPr lang="en-US" sz="1600" b="1" dirty="0" smtClean="0">
              <a:solidFill>
                <a:srgbClr val="002060"/>
              </a:solidFill>
              <a:latin typeface="Arial" panose="020B0604020202020204" pitchFamily="34" charset="0"/>
              <a:ea typeface="Open Sans" pitchFamily="2" charset="0"/>
              <a:cs typeface="Arial" panose="020B0604020202020204" pitchFamily="34" charset="0"/>
            </a:endParaRPr>
          </a:p>
          <a:p>
            <a:pPr marL="285750" indent="-285750">
              <a:lnSpc>
                <a:spcPts val="1800"/>
              </a:lnSpc>
              <a:spcAft>
                <a:spcPts val="1200"/>
              </a:spcAft>
              <a:buFont typeface="Arial" panose="020B0604020202020204" pitchFamily="34" charset="0"/>
              <a:buChar char="•"/>
            </a:pPr>
            <a:r>
              <a:rPr lang="en-US" sz="1600" u="sng" dirty="0" smtClean="0">
                <a:solidFill>
                  <a:srgbClr val="002060"/>
                </a:solidFill>
                <a:latin typeface="Arial" panose="020B0604020202020204" pitchFamily="34" charset="0"/>
                <a:ea typeface="Open Sans" pitchFamily="2" charset="0"/>
                <a:cs typeface="Arial" panose="020B0604020202020204" pitchFamily="34" charset="0"/>
              </a:rPr>
              <a:t>Logic</a:t>
            </a:r>
            <a:r>
              <a:rPr lang="en-US" sz="1600" dirty="0" smtClean="0">
                <a:solidFill>
                  <a:srgbClr val="002060"/>
                </a:solidFill>
                <a:latin typeface="Arial" panose="020B0604020202020204" pitchFamily="34" charset="0"/>
                <a:ea typeface="Open Sans" pitchFamily="2" charset="0"/>
                <a:cs typeface="Arial" panose="020B0604020202020204" pitchFamily="34" charset="0"/>
              </a:rPr>
              <a:t>: Is ITER’s mission to reach Q≥10 and a set of experiments? Or to serve as precursor to DEMO machines?</a:t>
            </a:r>
          </a:p>
          <a:p>
            <a:pPr marL="285750" indent="-285750">
              <a:lnSpc>
                <a:spcPts val="1800"/>
              </a:lnSpc>
              <a:spcAft>
                <a:spcPts val="1200"/>
              </a:spcAft>
              <a:buFont typeface="Arial" panose="020B0604020202020204" pitchFamily="34" charset="0"/>
              <a:buChar char="•"/>
            </a:pPr>
            <a:r>
              <a:rPr lang="en-US" sz="1600" u="sng" dirty="0" smtClean="0">
                <a:solidFill>
                  <a:srgbClr val="002060"/>
                </a:solidFill>
                <a:latin typeface="Arial" panose="020B0604020202020204" pitchFamily="34" charset="0"/>
                <a:ea typeface="Open Sans" pitchFamily="2" charset="0"/>
                <a:cs typeface="Arial" panose="020B0604020202020204" pitchFamily="34" charset="0"/>
              </a:rPr>
              <a:t>Answer</a:t>
            </a:r>
            <a:r>
              <a:rPr lang="en-US" sz="1600" dirty="0" smtClean="0">
                <a:solidFill>
                  <a:srgbClr val="002060"/>
                </a:solidFill>
                <a:latin typeface="Arial" panose="020B0604020202020204" pitchFamily="34" charset="0"/>
                <a:ea typeface="Open Sans" pitchFamily="2" charset="0"/>
                <a:cs typeface="Arial" panose="020B0604020202020204" pitchFamily="34" charset="0"/>
              </a:rPr>
              <a:t>: </a:t>
            </a:r>
            <a:r>
              <a:rPr lang="en-US" sz="1600" b="1" u="sng" dirty="0" smtClean="0">
                <a:solidFill>
                  <a:srgbClr val="002060"/>
                </a:solidFill>
                <a:latin typeface="Arial" panose="020B0604020202020204" pitchFamily="34" charset="0"/>
                <a:ea typeface="Open Sans" pitchFamily="2" charset="0"/>
                <a:cs typeface="Arial" panose="020B0604020202020204" pitchFamily="34" charset="0"/>
              </a:rPr>
              <a:t>both</a:t>
            </a:r>
          </a:p>
          <a:p>
            <a:pPr marL="285750" indent="-285750">
              <a:lnSpc>
                <a:spcPts val="1800"/>
              </a:lnSpc>
              <a:spcAft>
                <a:spcPts val="1200"/>
              </a:spcAft>
              <a:buFont typeface="Arial" panose="020B0604020202020204" pitchFamily="34" charset="0"/>
              <a:buChar char="•"/>
            </a:pPr>
            <a:r>
              <a:rPr lang="en-US" sz="1600" dirty="0" smtClean="0">
                <a:solidFill>
                  <a:srgbClr val="002060"/>
                </a:solidFill>
                <a:latin typeface="Arial" panose="020B0604020202020204" pitchFamily="34" charset="0"/>
                <a:ea typeface="Open Sans" pitchFamily="2" charset="0"/>
                <a:cs typeface="Arial" panose="020B0604020202020204" pitchFamily="34" charset="0"/>
              </a:rPr>
              <a:t>This is why we are moving to Tungsten.</a:t>
            </a:r>
          </a:p>
        </p:txBody>
      </p:sp>
      <p:sp>
        <p:nvSpPr>
          <p:cNvPr id="5" name="TextBox 4"/>
          <p:cNvSpPr txBox="1"/>
          <p:nvPr/>
        </p:nvSpPr>
        <p:spPr>
          <a:xfrm>
            <a:off x="7898419" y="5846223"/>
            <a:ext cx="1385454" cy="769441"/>
          </a:xfrm>
          <a:prstGeom prst="rect">
            <a:avLst/>
          </a:prstGeom>
          <a:noFill/>
        </p:spPr>
        <p:txBody>
          <a:bodyPr wrap="square" rtlCol="0">
            <a:spAutoFit/>
          </a:bodyPr>
          <a:lstStyle/>
          <a:p>
            <a:r>
              <a:rPr lang="en-US" sz="2200" dirty="0" smtClean="0">
                <a:solidFill>
                  <a:schemeClr val="bg1"/>
                </a:solidFill>
              </a:rPr>
              <a:t>Best path </a:t>
            </a:r>
            <a:r>
              <a:rPr lang="en-US" sz="2200" dirty="0">
                <a:solidFill>
                  <a:schemeClr val="bg1"/>
                </a:solidFill>
              </a:rPr>
              <a:t>to Q</a:t>
            </a:r>
            <a:r>
              <a:rPr lang="en-US" sz="2200" dirty="0" smtClean="0">
                <a:solidFill>
                  <a:schemeClr val="bg1"/>
                </a:solidFill>
              </a:rPr>
              <a:t>≥10</a:t>
            </a:r>
            <a:endParaRPr lang="en-US" sz="2200" dirty="0">
              <a:solidFill>
                <a:schemeClr val="bg1"/>
              </a:solidFill>
            </a:endParaRPr>
          </a:p>
        </p:txBody>
      </p:sp>
      <p:sp>
        <p:nvSpPr>
          <p:cNvPr id="18" name="TextBox 17"/>
          <p:cNvSpPr txBox="1"/>
          <p:nvPr/>
        </p:nvSpPr>
        <p:spPr>
          <a:xfrm rot="16200000">
            <a:off x="-168767" y="575923"/>
            <a:ext cx="1477941" cy="769441"/>
          </a:xfrm>
          <a:prstGeom prst="rect">
            <a:avLst/>
          </a:prstGeom>
          <a:noFill/>
        </p:spPr>
        <p:txBody>
          <a:bodyPr wrap="square" rtlCol="0">
            <a:spAutoFit/>
          </a:bodyPr>
          <a:lstStyle/>
          <a:p>
            <a:r>
              <a:rPr lang="en-US" sz="2200" dirty="0" smtClean="0">
                <a:solidFill>
                  <a:schemeClr val="bg1"/>
                </a:solidFill>
              </a:rPr>
              <a:t>Precursor to DEMO</a:t>
            </a:r>
            <a:endParaRPr lang="en-US" sz="2200" dirty="0">
              <a:solidFill>
                <a:schemeClr val="bg1"/>
              </a:solidFill>
            </a:endParaRPr>
          </a:p>
        </p:txBody>
      </p:sp>
    </p:spTree>
    <p:extLst>
      <p:ext uri="{BB962C8B-B14F-4D97-AF65-F5344CB8AC3E}">
        <p14:creationId xmlns:p14="http://schemas.microsoft.com/office/powerpoint/2010/main" val="1968034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iter.org/doc/www/content/com/Lists/WebText_2014/Attachments/2/fusion-fuel.jpg"/>
          <p:cNvPicPr>
            <a:picLocks noGrp="1" noChangeAspect="1" noChangeArrowheads="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bwMode="auto">
          <a:xfrm>
            <a:off x="55417" y="0"/>
            <a:ext cx="115085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32">
            <a:extLst>
              <a:ext uri="{FF2B5EF4-FFF2-40B4-BE49-F238E27FC236}">
                <a16:creationId xmlns:a16="http://schemas.microsoft.com/office/drawing/2014/main" id="{E97E95CA-7283-5B46-9EFB-EE7D6DEDBBB2}"/>
              </a:ext>
            </a:extLst>
          </p:cNvPr>
          <p:cNvSpPr/>
          <p:nvPr/>
        </p:nvSpPr>
        <p:spPr>
          <a:xfrm rot="16200000">
            <a:off x="6844895" y="1523247"/>
            <a:ext cx="6870360" cy="3823859"/>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 name="connsiteX0" fmla="*/ 1 w 12280001"/>
              <a:gd name="connsiteY0" fmla="*/ 216 h 2378442"/>
              <a:gd name="connsiteX1" fmla="*/ 12280000 w 12280001"/>
              <a:gd name="connsiteY1" fmla="*/ 431947 h 2378442"/>
              <a:gd name="connsiteX2" fmla="*/ 12192003 w 12280001"/>
              <a:gd name="connsiteY2" fmla="*/ 2378442 h 2378442"/>
              <a:gd name="connsiteX3" fmla="*/ 2 w 12280001"/>
              <a:gd name="connsiteY3" fmla="*/ 2378442 h 2378442"/>
              <a:gd name="connsiteX4" fmla="*/ 1 w 12280001"/>
              <a:gd name="connsiteY4" fmla="*/ 216 h 2378442"/>
              <a:gd name="connsiteX0" fmla="*/ -1 w 12279997"/>
              <a:gd name="connsiteY0" fmla="*/ 0 h 2378226"/>
              <a:gd name="connsiteX1" fmla="*/ 12279998 w 12279997"/>
              <a:gd name="connsiteY1" fmla="*/ 431731 h 2378226"/>
              <a:gd name="connsiteX2" fmla="*/ 12192001 w 12279997"/>
              <a:gd name="connsiteY2" fmla="*/ 2378226 h 2378226"/>
              <a:gd name="connsiteX3" fmla="*/ 0 w 12279997"/>
              <a:gd name="connsiteY3" fmla="*/ 2378226 h 2378226"/>
              <a:gd name="connsiteX4" fmla="*/ -1 w 12279997"/>
              <a:gd name="connsiteY4" fmla="*/ 0 h 2378226"/>
              <a:gd name="connsiteX0" fmla="*/ 1 w 12280001"/>
              <a:gd name="connsiteY0" fmla="*/ 0 h 2378226"/>
              <a:gd name="connsiteX1" fmla="*/ 12280000 w 12280001"/>
              <a:gd name="connsiteY1" fmla="*/ 431731 h 2378226"/>
              <a:gd name="connsiteX2" fmla="*/ 12192003 w 12280001"/>
              <a:gd name="connsiteY2" fmla="*/ 2378226 h 2378226"/>
              <a:gd name="connsiteX3" fmla="*/ 2 w 12280001"/>
              <a:gd name="connsiteY3" fmla="*/ 2378226 h 2378226"/>
              <a:gd name="connsiteX4" fmla="*/ 1 w 12280001"/>
              <a:gd name="connsiteY4" fmla="*/ 0 h 237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0001" h="2378226">
                <a:moveTo>
                  <a:pt x="1" y="0"/>
                </a:moveTo>
                <a:cubicBezTo>
                  <a:pt x="4569536" y="62694"/>
                  <a:pt x="7698850" y="182395"/>
                  <a:pt x="12280000" y="431731"/>
                </a:cubicBezTo>
                <a:lnTo>
                  <a:pt x="12192003" y="2378226"/>
                </a:lnTo>
                <a:lnTo>
                  <a:pt x="2" y="2378226"/>
                </a:lnTo>
                <a:cubicBezTo>
                  <a:pt x="2" y="1620594"/>
                  <a:pt x="1" y="757632"/>
                  <a:pt x="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a</a:t>
            </a: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sp>
        <p:nvSpPr>
          <p:cNvPr id="54" name="ZoneTexte 53">
            <a:extLst>
              <a:ext uri="{FF2B5EF4-FFF2-40B4-BE49-F238E27FC236}">
                <a16:creationId xmlns:a16="http://schemas.microsoft.com/office/drawing/2014/main" id="{6655A2D1-9070-4AA7-8ACA-4265CBD83500}"/>
              </a:ext>
            </a:extLst>
          </p:cNvPr>
          <p:cNvSpPr txBox="1"/>
          <p:nvPr/>
        </p:nvSpPr>
        <p:spPr>
          <a:xfrm>
            <a:off x="9064812" y="594473"/>
            <a:ext cx="2983183" cy="2015936"/>
          </a:xfrm>
          <a:prstGeom prst="rect">
            <a:avLst/>
          </a:prstGeom>
          <a:noFill/>
        </p:spPr>
        <p:txBody>
          <a:bodyPr wrap="square" rtlCol="0">
            <a:spAutoFit/>
          </a:bodyPr>
          <a:lstStyle/>
          <a:p>
            <a:pPr>
              <a:lnSpc>
                <a:spcPts val="2400"/>
              </a:lnSpc>
              <a:spcAft>
                <a:spcPts val="1800"/>
              </a:spcAft>
            </a:pPr>
            <a:r>
              <a:rPr lang="en-US" sz="2000" b="1" dirty="0" smtClean="0">
                <a:solidFill>
                  <a:srgbClr val="002060"/>
                </a:solidFill>
                <a:latin typeface="Arial" panose="020B0604020202020204" pitchFamily="34" charset="0"/>
                <a:ea typeface="Open Sans" pitchFamily="2" charset="0"/>
                <a:cs typeface="Arial" panose="020B0604020202020204" pitchFamily="34" charset="0"/>
              </a:rPr>
              <a:t>MOVE TO TWO-PHASE DT OPERATIONS</a:t>
            </a:r>
          </a:p>
          <a:p>
            <a:pPr marL="285750" indent="-285750">
              <a:lnSpc>
                <a:spcPts val="1800"/>
              </a:lnSpc>
              <a:spcAft>
                <a:spcPts val="1200"/>
              </a:spcAft>
              <a:buFont typeface="Arial" panose="020B0604020202020204" pitchFamily="34" charset="0"/>
              <a:buChar char="•"/>
            </a:pPr>
            <a:r>
              <a:rPr lang="en-US" sz="1600" dirty="0" smtClean="0">
                <a:solidFill>
                  <a:srgbClr val="002060"/>
                </a:solidFill>
                <a:latin typeface="Arial" panose="020B0604020202020204" pitchFamily="34" charset="0"/>
                <a:ea typeface="Open Sans" pitchFamily="2" charset="0"/>
                <a:cs typeface="Arial" panose="020B0604020202020204" pitchFamily="34" charset="0"/>
              </a:rPr>
              <a:t>Essentially a 2-stage safety demonstration</a:t>
            </a:r>
          </a:p>
          <a:p>
            <a:pPr marL="285750" indent="-285750">
              <a:lnSpc>
                <a:spcPts val="1800"/>
              </a:lnSpc>
              <a:spcAft>
                <a:spcPts val="1200"/>
              </a:spcAft>
              <a:buFont typeface="Arial" panose="020B0604020202020204" pitchFamily="34" charset="0"/>
              <a:buChar char="•"/>
            </a:pPr>
            <a:r>
              <a:rPr lang="en-US" sz="1600" dirty="0" smtClean="0">
                <a:solidFill>
                  <a:srgbClr val="002060"/>
                </a:solidFill>
                <a:latin typeface="Arial" panose="020B0604020202020204" pitchFamily="34" charset="0"/>
                <a:ea typeface="Open Sans" pitchFamily="2" charset="0"/>
                <a:cs typeface="Arial" panose="020B0604020202020204" pitchFamily="34" charset="0"/>
              </a:rPr>
              <a:t>Goal: early achievement of nuclear operations</a:t>
            </a:r>
            <a:endParaRPr lang="en-US" sz="1600" dirty="0">
              <a:solidFill>
                <a:srgbClr val="002060"/>
              </a:solidFill>
              <a:latin typeface="Arial" panose="020B0604020202020204" pitchFamily="34" charset="0"/>
              <a:ea typeface="Open Sans" pitchFamily="2" charset="0"/>
              <a:cs typeface="Arial" panose="020B0604020202020204" pitchFamily="34" charset="0"/>
            </a:endParaRPr>
          </a:p>
        </p:txBody>
      </p:sp>
      <p:pic>
        <p:nvPicPr>
          <p:cNvPr id="12" name="Graphique 11">
            <a:extLst>
              <a:ext uri="{FF2B5EF4-FFF2-40B4-BE49-F238E27FC236}">
                <a16:creationId xmlns:a16="http://schemas.microsoft.com/office/drawing/2014/main" id="{ACDC038B-88BB-F690-5E42-8A3F927485F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1002679" y="6104226"/>
            <a:ext cx="866227" cy="432000"/>
          </a:xfrm>
          <a:prstGeom prst="rect">
            <a:avLst/>
          </a:prstGeom>
        </p:spPr>
      </p:pic>
      <p:sp>
        <p:nvSpPr>
          <p:cNvPr id="13"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rgbClr val="002060"/>
                </a:solidFill>
                <a:latin typeface="Open Sans" pitchFamily="2" charset="0"/>
                <a:ea typeface="Open Sans" pitchFamily="2" charset="0"/>
                <a:cs typeface="Open Sans" pitchFamily="2" charset="0"/>
              </a:rPr>
              <a:t>16</a:t>
            </a:fld>
            <a:endParaRPr lang="fr-FR" sz="1000" dirty="0">
              <a:solidFill>
                <a:srgbClr val="002060"/>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2204811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iter.org/img/resize-2000-70/all/content/com/photo%20galleries%202/media/5%20-%20site%20milestones/tokamakcomplexeast-west_sm.jpg"/>
          <p:cNvPicPr>
            <a:picLocks noGrp="1" noChangeAspect="1" noChangeArrowheads="1"/>
          </p:cNvPicPr>
          <p:nvPr>
            <p:ph type="pic" sz="quarter" idx="10"/>
          </p:nvPr>
        </p:nvPicPr>
        <p:blipFill rotWithShape="1">
          <a:blip r:embed="rId2" cstate="email">
            <a:extLst>
              <a:ext uri="{28A0092B-C50C-407E-A947-70E740481C1C}">
                <a14:useLocalDpi xmlns:a14="http://schemas.microsoft.com/office/drawing/2010/main"/>
              </a:ext>
            </a:extLst>
          </a:blip>
          <a:srcRect b="-342"/>
          <a:stretch/>
        </p:blipFill>
        <p:spPr bwMode="auto">
          <a:xfrm>
            <a:off x="3202014" y="131640"/>
            <a:ext cx="8869914" cy="6726360"/>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32">
            <a:extLst>
              <a:ext uri="{FF2B5EF4-FFF2-40B4-BE49-F238E27FC236}">
                <a16:creationId xmlns:a16="http://schemas.microsoft.com/office/drawing/2014/main" id="{E97E95CA-7283-5B46-9EFB-EE7D6DEDBBB2}"/>
              </a:ext>
            </a:extLst>
          </p:cNvPr>
          <p:cNvSpPr/>
          <p:nvPr/>
        </p:nvSpPr>
        <p:spPr>
          <a:xfrm rot="5400000">
            <a:off x="-137798" y="137798"/>
            <a:ext cx="6870358" cy="6594765"/>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9997" h="2273354">
                <a:moveTo>
                  <a:pt x="0" y="457"/>
                </a:moveTo>
                <a:cubicBezTo>
                  <a:pt x="4188178" y="-7069"/>
                  <a:pt x="7698848" y="77523"/>
                  <a:pt x="12279998" y="326859"/>
                </a:cubicBezTo>
                <a:lnTo>
                  <a:pt x="12192001" y="2273354"/>
                </a:lnTo>
                <a:lnTo>
                  <a:pt x="0" y="2273354"/>
                </a:lnTo>
                <a:lnTo>
                  <a:pt x="0" y="4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pic>
        <p:nvPicPr>
          <p:cNvPr id="11" name="Graphique 10">
            <a:extLst>
              <a:ext uri="{FF2B5EF4-FFF2-40B4-BE49-F238E27FC236}">
                <a16:creationId xmlns:a16="http://schemas.microsoft.com/office/drawing/2014/main" id="{EDC5FF79-D73B-1D48-7DB4-25843D3FE3C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1002680" y="6104228"/>
            <a:ext cx="866226" cy="432000"/>
          </a:xfrm>
          <a:prstGeom prst="rect">
            <a:avLst/>
          </a:prstGeom>
        </p:spPr>
      </p:pic>
      <p:sp>
        <p:nvSpPr>
          <p:cNvPr id="13" name="ZoneTexte 53">
            <a:extLst>
              <a:ext uri="{FF2B5EF4-FFF2-40B4-BE49-F238E27FC236}">
                <a16:creationId xmlns:a16="http://schemas.microsoft.com/office/drawing/2014/main" id="{6655A2D1-9070-4AA7-8ACA-4265CBD83500}"/>
              </a:ext>
            </a:extLst>
          </p:cNvPr>
          <p:cNvSpPr txBox="1"/>
          <p:nvPr/>
        </p:nvSpPr>
        <p:spPr>
          <a:xfrm>
            <a:off x="270118" y="335080"/>
            <a:ext cx="5807406" cy="5262979"/>
          </a:xfrm>
          <a:prstGeom prst="rect">
            <a:avLst/>
          </a:prstGeom>
          <a:noFill/>
        </p:spPr>
        <p:txBody>
          <a:bodyPr wrap="square" rtlCol="0">
            <a:spAutoFit/>
          </a:bodyPr>
          <a:lstStyle/>
          <a:p>
            <a:pPr>
              <a:spcAft>
                <a:spcPts val="1200"/>
              </a:spcAft>
            </a:pPr>
            <a:r>
              <a:rPr lang="en-US" sz="2000" b="1" kern="0" dirty="0" smtClean="0">
                <a:solidFill>
                  <a:srgbClr val="002060"/>
                </a:solidFill>
                <a:latin typeface="Arial" panose="020B0604020202020204" pitchFamily="34" charset="0"/>
                <a:cs typeface="Arial" panose="020B0604020202020204" pitchFamily="34" charset="0"/>
              </a:rPr>
              <a:t>UPDATE </a:t>
            </a:r>
            <a:r>
              <a:rPr lang="en-US" sz="2000" b="1" kern="0" dirty="0">
                <a:solidFill>
                  <a:srgbClr val="002060"/>
                </a:solidFill>
                <a:latin typeface="Arial" panose="020B0604020202020204" pitchFamily="34" charset="0"/>
                <a:cs typeface="Arial" panose="020B0604020202020204" pitchFamily="34" charset="0"/>
              </a:rPr>
              <a:t>BASELINE </a:t>
            </a:r>
            <a:r>
              <a:rPr lang="en-US" sz="2000" b="1" kern="0" dirty="0" smtClean="0">
                <a:solidFill>
                  <a:srgbClr val="002060"/>
                </a:solidFill>
                <a:latin typeface="Arial" panose="020B0604020202020204" pitchFamily="34" charset="0"/>
                <a:cs typeface="Arial" panose="020B0604020202020204" pitchFamily="34" charset="0"/>
              </a:rPr>
              <a:t>BY MID-2024</a:t>
            </a:r>
            <a:endParaRPr lang="en-US" sz="2000" b="1" dirty="0">
              <a:solidFill>
                <a:srgbClr val="002060"/>
              </a:solidFill>
              <a:latin typeface="Arial" panose="020B0604020202020204" pitchFamily="34" charset="0"/>
              <a:cs typeface="Arial" panose="020B0604020202020204" pitchFamily="34" charset="0"/>
            </a:endParaRPr>
          </a:p>
          <a:p>
            <a:pPr>
              <a:spcAft>
                <a:spcPts val="600"/>
              </a:spcAft>
            </a:pPr>
            <a:r>
              <a:rPr lang="en-US" sz="1600" dirty="0">
                <a:solidFill>
                  <a:srgbClr val="002060"/>
                </a:solidFill>
                <a:latin typeface="Arial" panose="020B0604020202020204" pitchFamily="34" charset="0"/>
                <a:ea typeface="Open Sans" pitchFamily="2" charset="0"/>
                <a:cs typeface="Arial" panose="020B0604020202020204" pitchFamily="34" charset="0"/>
              </a:rPr>
              <a:t>Current ITER cost and schedule “baseline” was set in 2016. </a:t>
            </a:r>
          </a:p>
          <a:p>
            <a:pPr>
              <a:spcAft>
                <a:spcPts val="600"/>
              </a:spcAft>
            </a:pPr>
            <a:r>
              <a:rPr lang="en-US" sz="1600" dirty="0">
                <a:solidFill>
                  <a:srgbClr val="002060"/>
                </a:solidFill>
                <a:latin typeface="Arial" panose="020B0604020202020204" pitchFamily="34" charset="0"/>
                <a:ea typeface="Open Sans" pitchFamily="2" charset="0"/>
                <a:cs typeface="Arial" panose="020B0604020202020204" pitchFamily="34" charset="0"/>
              </a:rPr>
              <a:t>Review </a:t>
            </a:r>
            <a:r>
              <a:rPr lang="en-US" sz="1600" dirty="0" smtClean="0">
                <a:solidFill>
                  <a:srgbClr val="002060"/>
                </a:solidFill>
                <a:latin typeface="Arial" panose="020B0604020202020204" pitchFamily="34" charset="0"/>
                <a:ea typeface="Open Sans" pitchFamily="2" charset="0"/>
                <a:cs typeface="Arial" panose="020B0604020202020204" pitchFamily="34" charset="0"/>
              </a:rPr>
              <a:t>well-advanced; </a:t>
            </a:r>
            <a:r>
              <a:rPr lang="en-US" sz="1600" dirty="0">
                <a:solidFill>
                  <a:srgbClr val="002060"/>
                </a:solidFill>
                <a:latin typeface="Arial" panose="020B0604020202020204" pitchFamily="34" charset="0"/>
                <a:ea typeface="Open Sans" pitchFamily="2" charset="0"/>
                <a:cs typeface="Arial" panose="020B0604020202020204" pitchFamily="34" charset="0"/>
              </a:rPr>
              <a:t>will present new baseline to ITER Council in June 2024.</a:t>
            </a:r>
          </a:p>
          <a:p>
            <a:pPr>
              <a:spcAft>
                <a:spcPts val="600"/>
              </a:spcAft>
            </a:pPr>
            <a:r>
              <a:rPr lang="en-US" sz="1600" dirty="0">
                <a:solidFill>
                  <a:srgbClr val="002060"/>
                </a:solidFill>
                <a:latin typeface="Arial" panose="020B0604020202020204" pitchFamily="34" charset="0"/>
                <a:ea typeface="Open Sans" pitchFamily="2" charset="0"/>
                <a:cs typeface="Arial" panose="020B0604020202020204" pitchFamily="34" charset="0"/>
              </a:rPr>
              <a:t>Overall objective: </a:t>
            </a:r>
          </a:p>
          <a:p>
            <a:pPr marL="342900" indent="-342900">
              <a:spcAft>
                <a:spcPts val="600"/>
              </a:spcAft>
              <a:buFont typeface="Arial" panose="020B0604020202020204" pitchFamily="34" charset="0"/>
              <a:buChar char="•"/>
            </a:pPr>
            <a:r>
              <a:rPr lang="en-GB" sz="1600" dirty="0" smtClean="0">
                <a:solidFill>
                  <a:srgbClr val="002060"/>
                </a:solidFill>
                <a:latin typeface="Arial" panose="020B0604020202020204" pitchFamily="34" charset="0"/>
                <a:ea typeface="Open Sans" pitchFamily="2" charset="0"/>
                <a:cs typeface="Arial" panose="020B0604020202020204" pitchFamily="34" charset="0"/>
              </a:rPr>
              <a:t>Start of Fusion Operations as soon as possible, </a:t>
            </a:r>
            <a:r>
              <a:rPr lang="en-GB" sz="1600" dirty="0">
                <a:solidFill>
                  <a:srgbClr val="002060"/>
                </a:solidFill>
                <a:latin typeface="Arial" panose="020B0604020202020204" pitchFamily="34" charset="0"/>
                <a:ea typeface="Open Sans" pitchFamily="2" charset="0"/>
                <a:cs typeface="Arial" panose="020B0604020202020204" pitchFamily="34" charset="0"/>
              </a:rPr>
              <a:t>with a realistic plan; </a:t>
            </a:r>
          </a:p>
          <a:p>
            <a:pPr marL="342900" indent="-342900">
              <a:spcAft>
                <a:spcPts val="600"/>
              </a:spcAft>
              <a:buFont typeface="Arial" panose="020B0604020202020204" pitchFamily="34" charset="0"/>
              <a:buChar char="•"/>
            </a:pPr>
            <a:r>
              <a:rPr lang="en-GB" sz="1600" dirty="0">
                <a:solidFill>
                  <a:srgbClr val="002060"/>
                </a:solidFill>
                <a:latin typeface="Arial" panose="020B0604020202020204" pitchFamily="34" charset="0"/>
                <a:ea typeface="Open Sans" pitchFamily="2" charset="0"/>
                <a:cs typeface="Arial" panose="020B0604020202020204" pitchFamily="34" charset="0"/>
              </a:rPr>
              <a:t>Mitigate risks where possible</a:t>
            </a:r>
            <a:r>
              <a:rPr lang="en-US" sz="1600" dirty="0">
                <a:solidFill>
                  <a:srgbClr val="002060"/>
                </a:solidFill>
                <a:latin typeface="Arial" panose="020B0604020202020204" pitchFamily="34" charset="0"/>
                <a:ea typeface="Open Sans" pitchFamily="2" charset="0"/>
                <a:cs typeface="Arial" panose="020B0604020202020204" pitchFamily="34" charset="0"/>
              </a:rPr>
              <a:t>. </a:t>
            </a:r>
          </a:p>
          <a:p>
            <a:pPr>
              <a:spcAft>
                <a:spcPts val="600"/>
              </a:spcAft>
            </a:pPr>
            <a:r>
              <a:rPr lang="en-US" sz="1600" dirty="0">
                <a:solidFill>
                  <a:srgbClr val="002060"/>
                </a:solidFill>
                <a:latin typeface="Arial" panose="020B0604020202020204" pitchFamily="34" charset="0"/>
                <a:ea typeface="Open Sans" pitchFamily="2" charset="0"/>
                <a:cs typeface="Arial" panose="020B0604020202020204" pitchFamily="34" charset="0"/>
              </a:rPr>
              <a:t>Key </a:t>
            </a:r>
            <a:r>
              <a:rPr lang="en-US" sz="1600" dirty="0" smtClean="0">
                <a:solidFill>
                  <a:srgbClr val="002060"/>
                </a:solidFill>
                <a:latin typeface="Arial" panose="020B0604020202020204" pitchFamily="34" charset="0"/>
                <a:ea typeface="Open Sans" pitchFamily="2" charset="0"/>
                <a:cs typeface="Arial" panose="020B0604020202020204" pitchFamily="34" charset="0"/>
              </a:rPr>
              <a:t>considerations:</a:t>
            </a:r>
            <a:endParaRPr lang="en-US" sz="1600" dirty="0">
              <a:solidFill>
                <a:srgbClr val="002060"/>
              </a:solidFill>
              <a:latin typeface="Arial" panose="020B0604020202020204" pitchFamily="34" charset="0"/>
              <a:ea typeface="Open Sans" pitchFamily="2" charset="0"/>
              <a:cs typeface="Arial" panose="020B0604020202020204" pitchFamily="34" charset="0"/>
            </a:endParaRPr>
          </a:p>
          <a:p>
            <a:pPr marL="342900" indent="-342900">
              <a:spcAft>
                <a:spcPts val="600"/>
              </a:spcAft>
              <a:buFont typeface="Wingdings" panose="05000000000000000000" pitchFamily="2" charset="2"/>
              <a:buChar char="Ø"/>
            </a:pPr>
            <a:r>
              <a:rPr lang="en-US" sz="1600" dirty="0">
                <a:solidFill>
                  <a:srgbClr val="002060"/>
                </a:solidFill>
                <a:latin typeface="Arial" panose="020B0604020202020204" pitchFamily="34" charset="0"/>
                <a:ea typeface="Open Sans" pitchFamily="2" charset="0"/>
                <a:cs typeface="Arial" panose="020B0604020202020204" pitchFamily="34" charset="0"/>
              </a:rPr>
              <a:t>Delays from Covid-19 pandemic and technical challenges.</a:t>
            </a:r>
          </a:p>
          <a:p>
            <a:pPr marL="342900" indent="-342900">
              <a:spcAft>
                <a:spcPts val="600"/>
              </a:spcAft>
              <a:buFont typeface="Wingdings" panose="05000000000000000000" pitchFamily="2" charset="2"/>
              <a:buChar char="Ø"/>
            </a:pPr>
            <a:r>
              <a:rPr lang="en-US" sz="1600" dirty="0">
                <a:solidFill>
                  <a:srgbClr val="002060"/>
                </a:solidFill>
                <a:latin typeface="Arial" panose="020B0604020202020204" pitchFamily="34" charset="0"/>
                <a:ea typeface="Open Sans" pitchFamily="2" charset="0"/>
                <a:cs typeface="Arial" panose="020B0604020202020204" pitchFamily="34" charset="0"/>
              </a:rPr>
              <a:t>Ensuring alignment with ASN, the French nuclear safety regulator. </a:t>
            </a:r>
          </a:p>
          <a:p>
            <a:pPr marL="342900" indent="-342900">
              <a:spcAft>
                <a:spcPts val="600"/>
              </a:spcAft>
              <a:buFont typeface="Wingdings" panose="05000000000000000000" pitchFamily="2" charset="2"/>
              <a:buChar char="Ø"/>
            </a:pPr>
            <a:r>
              <a:rPr lang="en-US" sz="1600" dirty="0">
                <a:solidFill>
                  <a:srgbClr val="002060"/>
                </a:solidFill>
                <a:latin typeface="Arial" panose="020B0604020202020204" pitchFamily="34" charset="0"/>
                <a:ea typeface="Open Sans" pitchFamily="2" charset="0"/>
                <a:cs typeface="Arial" panose="020B0604020202020204" pitchFamily="34" charset="0"/>
              </a:rPr>
              <a:t>Reconsideration of Vacuum Vessel welding sequence, to control deformations. </a:t>
            </a:r>
          </a:p>
          <a:p>
            <a:pPr marL="342900" indent="-342900">
              <a:spcAft>
                <a:spcPts val="600"/>
              </a:spcAft>
              <a:buFont typeface="Wingdings" panose="05000000000000000000" pitchFamily="2" charset="2"/>
              <a:buChar char="Ø"/>
            </a:pPr>
            <a:r>
              <a:rPr lang="en-US" sz="1600" dirty="0">
                <a:solidFill>
                  <a:srgbClr val="002060"/>
                </a:solidFill>
                <a:latin typeface="Arial" panose="020B0604020202020204" pitchFamily="34" charset="0"/>
                <a:ea typeface="Open Sans" pitchFamily="2" charset="0"/>
                <a:cs typeface="Arial" panose="020B0604020202020204" pitchFamily="34" charset="0"/>
              </a:rPr>
              <a:t>4 Kelvin testing of some Toroidal and Poloidal Field coils.</a:t>
            </a:r>
          </a:p>
          <a:p>
            <a:pPr marL="342900" indent="-342900">
              <a:spcAft>
                <a:spcPts val="600"/>
              </a:spcAft>
              <a:buFont typeface="Wingdings" panose="05000000000000000000" pitchFamily="2" charset="2"/>
              <a:buChar char="Ø"/>
            </a:pPr>
            <a:r>
              <a:rPr lang="en-US" sz="1600" dirty="0">
                <a:solidFill>
                  <a:srgbClr val="002060"/>
                </a:solidFill>
                <a:latin typeface="Arial" panose="020B0604020202020204" pitchFamily="34" charset="0"/>
                <a:ea typeface="Open Sans" pitchFamily="2" charset="0"/>
                <a:cs typeface="Arial" panose="020B0604020202020204" pitchFamily="34" charset="0"/>
              </a:rPr>
              <a:t>Adjustments to First Plasma campaign, followed by two DT operational phases.</a:t>
            </a:r>
          </a:p>
        </p:txBody>
      </p:sp>
      <p:sp>
        <p:nvSpPr>
          <p:cNvPr id="14"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chemeClr val="bg1"/>
                </a:solidFill>
                <a:latin typeface="Open Sans" pitchFamily="2" charset="0"/>
                <a:ea typeface="Open Sans" pitchFamily="2" charset="0"/>
                <a:cs typeface="Open Sans" pitchFamily="2" charset="0"/>
              </a:rPr>
              <a:t>17</a:t>
            </a:fld>
            <a:endParaRPr lang="fr-FR" sz="100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4475585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a:xfrm>
            <a:off x="73806" y="363566"/>
            <a:ext cx="6548671" cy="46240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200"/>
              </a:spcAft>
            </a:pPr>
            <a:r>
              <a:rPr lang="en-US" sz="2000" b="1" kern="0" dirty="0" smtClean="0">
                <a:solidFill>
                  <a:schemeClr val="accent1"/>
                </a:solidFill>
                <a:latin typeface="Arial" panose="020B0604020202020204" pitchFamily="34" charset="0"/>
                <a:cs typeface="Arial" panose="020B0604020202020204" pitchFamily="34" charset="0"/>
              </a:rPr>
              <a:t>THE “JOINT NARRATIVE”: re-articulating ITER’s mission</a:t>
            </a:r>
          </a:p>
          <a:p>
            <a:pPr algn="l">
              <a:spcBef>
                <a:spcPts val="0"/>
              </a:spcBef>
              <a:spcAft>
                <a:spcPts val="1200"/>
              </a:spcAft>
            </a:pPr>
            <a:r>
              <a:rPr lang="en-US" sz="2000" i="1" kern="0" dirty="0" smtClean="0">
                <a:solidFill>
                  <a:schemeClr val="accent1"/>
                </a:solidFill>
                <a:latin typeface="Arial" panose="020B0604020202020204" pitchFamily="34" charset="0"/>
                <a:cs typeface="Arial" panose="020B0604020202020204" pitchFamily="34" charset="0"/>
              </a:rPr>
              <a:t>…in the context of the global fusion innovation program</a:t>
            </a:r>
            <a:endParaRPr lang="en-US" sz="2000" i="1" dirty="0">
              <a:solidFill>
                <a:schemeClr val="accent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dirty="0">
                <a:solidFill>
                  <a:srgbClr val="003D58"/>
                </a:solidFill>
                <a:latin typeface="Arial" panose="020B0604020202020204" pitchFamily="34" charset="0"/>
                <a:cs typeface="Arial" panose="020B0604020202020204" pitchFamily="34" charset="0"/>
              </a:rPr>
              <a:t>Many characterize the current </a:t>
            </a:r>
            <a:r>
              <a:rPr lang="en-GB" sz="1600" dirty="0" smtClean="0">
                <a:solidFill>
                  <a:srgbClr val="003D58"/>
                </a:solidFill>
                <a:latin typeface="Arial" panose="020B0604020202020204" pitchFamily="34" charset="0"/>
                <a:cs typeface="Arial" panose="020B0604020202020204" pitchFamily="34" charset="0"/>
              </a:rPr>
              <a:t>state of fusion </a:t>
            </a:r>
            <a:r>
              <a:rPr lang="en-GB" sz="1600" dirty="0">
                <a:solidFill>
                  <a:srgbClr val="003D58"/>
                </a:solidFill>
                <a:latin typeface="Arial" panose="020B0604020202020204" pitchFamily="34" charset="0"/>
                <a:cs typeface="Arial" panose="020B0604020202020204" pitchFamily="34" charset="0"/>
              </a:rPr>
              <a:t>as a “competition” between public fusion R&amp;D (e.g., ITER) and the emerging private sector initiatives.</a:t>
            </a:r>
          </a:p>
          <a:p>
            <a:pPr marL="285750" indent="-285750" algn="l">
              <a:buFont typeface="Arial" panose="020B0604020202020204" pitchFamily="34" charset="0"/>
              <a:buChar char="•"/>
            </a:pPr>
            <a:r>
              <a:rPr lang="en-GB" sz="1600" dirty="0">
                <a:solidFill>
                  <a:srgbClr val="003D58"/>
                </a:solidFill>
                <a:latin typeface="Arial" panose="020B0604020202020204" pitchFamily="34" charset="0"/>
                <a:cs typeface="Arial" panose="020B0604020202020204" pitchFamily="34" charset="0"/>
              </a:rPr>
              <a:t>In reality, fusion development </a:t>
            </a:r>
            <a:r>
              <a:rPr lang="en-GB" sz="1600" dirty="0" smtClean="0">
                <a:solidFill>
                  <a:srgbClr val="003D58"/>
                </a:solidFill>
                <a:latin typeface="Arial" panose="020B0604020202020204" pitchFamily="34" charset="0"/>
                <a:cs typeface="Arial" panose="020B0604020202020204" pitchFamily="34" charset="0"/>
              </a:rPr>
              <a:t>is, optimally, a </a:t>
            </a:r>
            <a:r>
              <a:rPr lang="en-GB" sz="1600" dirty="0">
                <a:solidFill>
                  <a:srgbClr val="003D58"/>
                </a:solidFill>
                <a:latin typeface="Arial" panose="020B0604020202020204" pitchFamily="34" charset="0"/>
                <a:cs typeface="Arial" panose="020B0604020202020204" pitchFamily="34" charset="0"/>
              </a:rPr>
              <a:t>public-private </a:t>
            </a:r>
            <a:r>
              <a:rPr lang="en-GB" sz="1600" dirty="0" smtClean="0">
                <a:solidFill>
                  <a:srgbClr val="003D58"/>
                </a:solidFill>
                <a:latin typeface="Arial" panose="020B0604020202020204" pitchFamily="34" charset="0"/>
                <a:cs typeface="Arial" panose="020B0604020202020204" pitchFamily="34" charset="0"/>
              </a:rPr>
              <a:t>collaboration.</a:t>
            </a:r>
            <a:endParaRPr lang="en-GB" sz="1600" dirty="0">
              <a:solidFill>
                <a:srgbClr val="003D58"/>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dirty="0">
                <a:solidFill>
                  <a:srgbClr val="003D58"/>
                </a:solidFill>
                <a:latin typeface="Arial" panose="020B0604020202020204" pitchFamily="34" charset="0"/>
                <a:cs typeface="Arial" panose="020B0604020202020204" pitchFamily="34" charset="0"/>
              </a:rPr>
              <a:t>ITER remains </a:t>
            </a:r>
            <a:r>
              <a:rPr lang="en-GB" sz="1600" dirty="0" smtClean="0">
                <a:solidFill>
                  <a:srgbClr val="003D58"/>
                </a:solidFill>
                <a:latin typeface="Arial" panose="020B0604020202020204" pitchFamily="34" charset="0"/>
                <a:cs typeface="Arial" panose="020B0604020202020204" pitchFamily="34" charset="0"/>
              </a:rPr>
              <a:t>the </a:t>
            </a:r>
            <a:r>
              <a:rPr lang="en-GB" sz="1600" dirty="0">
                <a:solidFill>
                  <a:srgbClr val="003D58"/>
                </a:solidFill>
                <a:latin typeface="Arial" panose="020B0604020202020204" pitchFamily="34" charset="0"/>
                <a:cs typeface="Arial" panose="020B0604020202020204" pitchFamily="34" charset="0"/>
              </a:rPr>
              <a:t>convergent “national lab” </a:t>
            </a:r>
            <a:r>
              <a:rPr lang="en-GB" sz="1600" dirty="0" smtClean="0">
                <a:solidFill>
                  <a:srgbClr val="003D58"/>
                </a:solidFill>
                <a:latin typeface="Arial" panose="020B0604020202020204" pitchFamily="34" charset="0"/>
                <a:cs typeface="Arial" panose="020B0604020202020204" pitchFamily="34" charset="0"/>
              </a:rPr>
              <a:t>for </a:t>
            </a:r>
            <a:r>
              <a:rPr lang="en-GB" sz="1600" dirty="0">
                <a:solidFill>
                  <a:srgbClr val="003D58"/>
                </a:solidFill>
                <a:latin typeface="Arial" panose="020B0604020202020204" pitchFamily="34" charset="0"/>
                <a:cs typeface="Arial" panose="020B0604020202020204" pitchFamily="34" charset="0"/>
              </a:rPr>
              <a:t>all </a:t>
            </a:r>
            <a:r>
              <a:rPr lang="en-GB" sz="1600" dirty="0" smtClean="0">
                <a:solidFill>
                  <a:srgbClr val="003D58"/>
                </a:solidFill>
                <a:latin typeface="Arial" panose="020B0604020202020204" pitchFamily="34" charset="0"/>
                <a:cs typeface="Arial" panose="020B0604020202020204" pitchFamily="34" charset="0"/>
              </a:rPr>
              <a:t>involved</a:t>
            </a:r>
            <a:r>
              <a:rPr lang="en-GB" sz="1600" dirty="0">
                <a:solidFill>
                  <a:srgbClr val="003D58"/>
                </a:solidFill>
                <a:latin typeface="Arial" panose="020B0604020202020204" pitchFamily="34" charset="0"/>
                <a:cs typeface="Arial" panose="020B0604020202020204" pitchFamily="34" charset="0"/>
              </a:rPr>
              <a:t>, enabling repeatable experiments, long-term </a:t>
            </a:r>
            <a:r>
              <a:rPr lang="en-GB" sz="1600" dirty="0" smtClean="0">
                <a:solidFill>
                  <a:srgbClr val="003D58"/>
                </a:solidFill>
                <a:latin typeface="Arial" panose="020B0604020202020204" pitchFamily="34" charset="0"/>
                <a:cs typeface="Arial" panose="020B0604020202020204" pitchFamily="34" charset="0"/>
              </a:rPr>
              <a:t>testing.</a:t>
            </a:r>
            <a:endParaRPr lang="en-GB" sz="1600" dirty="0">
              <a:solidFill>
                <a:srgbClr val="003D58"/>
              </a:solidFill>
              <a:latin typeface="Arial" panose="020B0604020202020204" pitchFamily="34" charset="0"/>
              <a:cs typeface="Arial" panose="020B0604020202020204" pitchFamily="34" charset="0"/>
            </a:endParaRPr>
          </a:p>
          <a:p>
            <a:pPr marL="285750" indent="-285750" algn="l">
              <a:lnSpc>
                <a:spcPct val="100000"/>
              </a:lnSpc>
              <a:spcBef>
                <a:spcPts val="0"/>
              </a:spcBef>
              <a:buFont typeface="Arial" panose="020B0604020202020204" pitchFamily="34" charset="0"/>
              <a:buChar char="•"/>
            </a:pPr>
            <a:r>
              <a:rPr lang="en-GB" sz="1600" dirty="0">
                <a:solidFill>
                  <a:srgbClr val="003D58"/>
                </a:solidFill>
                <a:latin typeface="Arial" panose="020B0604020202020204" pitchFamily="34" charset="0"/>
                <a:cs typeface="Arial" panose="020B0604020202020204" pitchFamily="34" charset="0"/>
              </a:rPr>
              <a:t>The private sector offers small scale, agile, </a:t>
            </a:r>
            <a:r>
              <a:rPr lang="en-GB" sz="1600" dirty="0" smtClean="0">
                <a:solidFill>
                  <a:srgbClr val="003D58"/>
                </a:solidFill>
                <a:latin typeface="Arial" panose="020B0604020202020204" pitchFamily="34" charset="0"/>
                <a:cs typeface="Arial" panose="020B0604020202020204" pitchFamily="34" charset="0"/>
              </a:rPr>
              <a:t>initiatives:</a:t>
            </a:r>
            <a:endParaRPr lang="en-GB" sz="1600" dirty="0">
              <a:solidFill>
                <a:srgbClr val="003D58"/>
              </a:solidFill>
              <a:latin typeface="Arial" panose="020B0604020202020204" pitchFamily="34" charset="0"/>
              <a:cs typeface="Arial" panose="020B0604020202020204" pitchFamily="34" charset="0"/>
            </a:endParaRPr>
          </a:p>
          <a:p>
            <a:pPr marL="742950" lvl="1" indent="-285750" algn="l">
              <a:lnSpc>
                <a:spcPct val="100000"/>
              </a:lnSpc>
              <a:spcBef>
                <a:spcPts val="0"/>
              </a:spcBef>
              <a:buFont typeface="Arial" panose="020B0604020202020204" pitchFamily="34" charset="0"/>
              <a:buChar char="•"/>
            </a:pPr>
            <a:r>
              <a:rPr lang="en-GB" sz="1600" dirty="0">
                <a:solidFill>
                  <a:srgbClr val="003D58"/>
                </a:solidFill>
                <a:latin typeface="Arial" panose="020B0604020202020204" pitchFamily="34" charset="0"/>
                <a:cs typeface="Arial" panose="020B0604020202020204" pitchFamily="34" charset="0"/>
              </a:rPr>
              <a:t>Enabling technologies (e.g., better </a:t>
            </a:r>
            <a:r>
              <a:rPr lang="en-GB" sz="1600" dirty="0" smtClean="0">
                <a:solidFill>
                  <a:srgbClr val="003D58"/>
                </a:solidFill>
                <a:latin typeface="Arial" panose="020B0604020202020204" pitchFamily="34" charset="0"/>
                <a:cs typeface="Arial" panose="020B0604020202020204" pitchFamily="34" charset="0"/>
              </a:rPr>
              <a:t>magnets, control systems)</a:t>
            </a:r>
            <a:endParaRPr lang="en-GB" sz="1600" dirty="0">
              <a:solidFill>
                <a:srgbClr val="003D58"/>
              </a:solidFill>
              <a:latin typeface="Arial" panose="020B0604020202020204" pitchFamily="34" charset="0"/>
              <a:cs typeface="Arial" panose="020B0604020202020204" pitchFamily="34" charset="0"/>
            </a:endParaRPr>
          </a:p>
          <a:p>
            <a:pPr marL="742950" lvl="1" indent="-285750" algn="l">
              <a:lnSpc>
                <a:spcPct val="100000"/>
              </a:lnSpc>
              <a:spcBef>
                <a:spcPts val="0"/>
              </a:spcBef>
              <a:buFont typeface="Arial" panose="020B0604020202020204" pitchFamily="34" charset="0"/>
              <a:buChar char="•"/>
            </a:pPr>
            <a:r>
              <a:rPr lang="en-GB" sz="1600" dirty="0" smtClean="0">
                <a:solidFill>
                  <a:srgbClr val="003D58"/>
                </a:solidFill>
                <a:latin typeface="Arial" panose="020B0604020202020204" pitchFamily="34" charset="0"/>
                <a:cs typeface="Arial" panose="020B0604020202020204" pitchFamily="34" charset="0"/>
              </a:rPr>
              <a:t>New physics </a:t>
            </a:r>
            <a:r>
              <a:rPr lang="en-GB" sz="1600" dirty="0">
                <a:solidFill>
                  <a:srgbClr val="003D58"/>
                </a:solidFill>
                <a:latin typeface="Arial" panose="020B0604020202020204" pitchFamily="34" charset="0"/>
                <a:cs typeface="Arial" panose="020B0604020202020204" pitchFamily="34" charset="0"/>
              </a:rPr>
              <a:t>(e.g., shape effects, burning plasma)</a:t>
            </a:r>
          </a:p>
          <a:p>
            <a:pPr marL="742950" lvl="1" indent="-285750" algn="l">
              <a:lnSpc>
                <a:spcPct val="100000"/>
              </a:lnSpc>
              <a:spcBef>
                <a:spcPts val="0"/>
              </a:spcBef>
              <a:buFont typeface="Arial" panose="020B0604020202020204" pitchFamily="34" charset="0"/>
              <a:buChar char="•"/>
            </a:pPr>
            <a:r>
              <a:rPr lang="en-GB" sz="1600" dirty="0">
                <a:solidFill>
                  <a:srgbClr val="003D58"/>
                </a:solidFill>
                <a:latin typeface="Arial" panose="020B0604020202020204" pitchFamily="34" charset="0"/>
                <a:cs typeface="Arial" panose="020B0604020202020204" pitchFamily="34" charset="0"/>
              </a:rPr>
              <a:t>New materials resistant to </a:t>
            </a:r>
            <a:r>
              <a:rPr lang="en-GB" sz="1600" dirty="0" smtClean="0">
                <a:solidFill>
                  <a:srgbClr val="003D58"/>
                </a:solidFill>
                <a:latin typeface="Arial" panose="020B0604020202020204" pitchFamily="34" charset="0"/>
                <a:cs typeface="Arial" panose="020B0604020202020204" pitchFamily="34" charset="0"/>
              </a:rPr>
              <a:t>14 MeV </a:t>
            </a:r>
            <a:r>
              <a:rPr lang="en-GB" sz="1600" dirty="0">
                <a:solidFill>
                  <a:srgbClr val="003D58"/>
                </a:solidFill>
                <a:latin typeface="Arial" panose="020B0604020202020204" pitchFamily="34" charset="0"/>
                <a:cs typeface="Arial" panose="020B0604020202020204" pitchFamily="34" charset="0"/>
              </a:rPr>
              <a:t>neutron irradiation</a:t>
            </a:r>
          </a:p>
          <a:p>
            <a:pPr marL="742950" lvl="1" indent="-285750" algn="l">
              <a:lnSpc>
                <a:spcPct val="100000"/>
              </a:lnSpc>
              <a:spcBef>
                <a:spcPts val="0"/>
              </a:spcBef>
              <a:buFont typeface="Arial" panose="020B0604020202020204" pitchFamily="34" charset="0"/>
              <a:buChar char="•"/>
            </a:pPr>
            <a:r>
              <a:rPr lang="en-GB" sz="1600" dirty="0">
                <a:solidFill>
                  <a:srgbClr val="003D58"/>
                </a:solidFill>
                <a:latin typeface="Arial" panose="020B0604020202020204" pitchFamily="34" charset="0"/>
                <a:cs typeface="Arial" panose="020B0604020202020204" pitchFamily="34" charset="0"/>
              </a:rPr>
              <a:t>E</a:t>
            </a:r>
            <a:r>
              <a:rPr lang="en-GB" sz="1600" dirty="0" smtClean="0">
                <a:solidFill>
                  <a:srgbClr val="003D58"/>
                </a:solidFill>
                <a:latin typeface="Arial" panose="020B0604020202020204" pitchFamily="34" charset="0"/>
                <a:cs typeface="Arial" panose="020B0604020202020204" pitchFamily="34" charset="0"/>
              </a:rPr>
              <a:t>xploration </a:t>
            </a:r>
            <a:r>
              <a:rPr lang="en-GB" sz="1600" dirty="0">
                <a:solidFill>
                  <a:srgbClr val="003D58"/>
                </a:solidFill>
                <a:latin typeface="Arial" panose="020B0604020202020204" pitchFamily="34" charset="0"/>
                <a:cs typeface="Arial" panose="020B0604020202020204" pitchFamily="34" charset="0"/>
              </a:rPr>
              <a:t>of new </a:t>
            </a:r>
            <a:r>
              <a:rPr lang="en-GB" sz="1600" dirty="0" smtClean="0">
                <a:solidFill>
                  <a:srgbClr val="003D58"/>
                </a:solidFill>
                <a:latin typeface="Arial" panose="020B0604020202020204" pitchFamily="34" charset="0"/>
                <a:cs typeface="Arial" panose="020B0604020202020204" pitchFamily="34" charset="0"/>
              </a:rPr>
              <a:t>concepts (some </a:t>
            </a:r>
            <a:r>
              <a:rPr lang="en-GB" sz="1600" dirty="0">
                <a:solidFill>
                  <a:srgbClr val="003D58"/>
                </a:solidFill>
                <a:latin typeface="Arial" panose="020B0604020202020204" pitchFamily="34" charset="0"/>
                <a:cs typeface="Arial" panose="020B0604020202020204" pitchFamily="34" charset="0"/>
              </a:rPr>
              <a:t>with higher risk of failure)</a:t>
            </a:r>
          </a:p>
          <a:p>
            <a:pPr marL="285750" indent="-285750" algn="l">
              <a:buFont typeface="Arial" panose="020B0604020202020204" pitchFamily="34" charset="0"/>
              <a:buChar char="•"/>
            </a:pPr>
            <a:r>
              <a:rPr lang="en-GB" sz="1600" dirty="0" smtClean="0">
                <a:solidFill>
                  <a:srgbClr val="003D58"/>
                </a:solidFill>
                <a:latin typeface="Arial" panose="020B0604020202020204" pitchFamily="34" charset="0"/>
                <a:cs typeface="Arial" panose="020B0604020202020204" pitchFamily="34" charset="0"/>
              </a:rPr>
              <a:t>The need: a platform </a:t>
            </a:r>
            <a:r>
              <a:rPr lang="en-GB" sz="1600" dirty="0">
                <a:solidFill>
                  <a:srgbClr val="003D58"/>
                </a:solidFill>
                <a:latin typeface="Arial" panose="020B0604020202020204" pitchFamily="34" charset="0"/>
                <a:cs typeface="Arial" panose="020B0604020202020204" pitchFamily="34" charset="0"/>
              </a:rPr>
              <a:t>for </a:t>
            </a:r>
            <a:r>
              <a:rPr lang="en-GB" sz="1600" dirty="0" smtClean="0">
                <a:solidFill>
                  <a:srgbClr val="003D58"/>
                </a:solidFill>
                <a:latin typeface="Arial" panose="020B0604020202020204" pitchFamily="34" charset="0"/>
                <a:cs typeface="Arial" panose="020B0604020202020204" pitchFamily="34" charset="0"/>
              </a:rPr>
              <a:t>cross-fertilization, adjustment in mind-set</a:t>
            </a:r>
            <a:endParaRPr lang="en-GB" sz="1600" dirty="0">
              <a:solidFill>
                <a:srgbClr val="003D58"/>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dirty="0" smtClean="0">
                <a:solidFill>
                  <a:srgbClr val="003D58"/>
                </a:solidFill>
                <a:latin typeface="Arial" panose="020B0604020202020204" pitchFamily="34" charset="0"/>
                <a:cs typeface="Arial" panose="020B0604020202020204" pitchFamily="34" charset="0"/>
              </a:rPr>
              <a:t>Ambition: to </a:t>
            </a:r>
            <a:r>
              <a:rPr lang="en-GB" sz="1600" dirty="0">
                <a:solidFill>
                  <a:srgbClr val="003D58"/>
                </a:solidFill>
                <a:latin typeface="Arial" panose="020B0604020202020204" pitchFamily="34" charset="0"/>
                <a:cs typeface="Arial" panose="020B0604020202020204" pitchFamily="34" charset="0"/>
              </a:rPr>
              <a:t>serve as an “information hub” for global fusion R&amp;D, breaking down </a:t>
            </a:r>
            <a:r>
              <a:rPr lang="en-GB" sz="1600" dirty="0" smtClean="0">
                <a:solidFill>
                  <a:srgbClr val="003D58"/>
                </a:solidFill>
                <a:latin typeface="Arial" panose="020B0604020202020204" pitchFamily="34" charset="0"/>
                <a:cs typeface="Arial" panose="020B0604020202020204" pitchFamily="34" charset="0"/>
              </a:rPr>
              <a:t>“</a:t>
            </a:r>
            <a:r>
              <a:rPr lang="en-GB" sz="1600" dirty="0">
                <a:solidFill>
                  <a:srgbClr val="003D58"/>
                </a:solidFill>
                <a:latin typeface="Arial" panose="020B0604020202020204" pitchFamily="34" charset="0"/>
                <a:cs typeface="Arial" panose="020B0604020202020204" pitchFamily="34" charset="0"/>
              </a:rPr>
              <a:t>silos” and consolidating knowledge to drive faster fusion success. </a:t>
            </a:r>
            <a:endParaRPr lang="en-GB" sz="1600" dirty="0" smtClean="0">
              <a:solidFill>
                <a:srgbClr val="003D58"/>
              </a:solidFill>
              <a:latin typeface="Arial" panose="020B0604020202020204" pitchFamily="34" charset="0"/>
              <a:cs typeface="Arial" panose="020B0604020202020204" pitchFamily="34" charset="0"/>
            </a:endParaRPr>
          </a:p>
          <a:p>
            <a:pPr algn="l"/>
            <a:endParaRPr lang="en-US" sz="1600" dirty="0">
              <a:solidFill>
                <a:srgbClr val="003D58"/>
              </a:solidFill>
              <a:latin typeface="Arial" panose="020B0604020202020204" pitchFamily="34" charset="0"/>
              <a:cs typeface="Arial" panose="020B0604020202020204" pitchFamily="34" charset="0"/>
            </a:endParaRPr>
          </a:p>
        </p:txBody>
      </p:sp>
      <p:pic>
        <p:nvPicPr>
          <p:cNvPr id="22" name="Image 21">
            <a:extLst>
              <a:ext uri="{FF2B5EF4-FFF2-40B4-BE49-F238E27FC236}">
                <a16:creationId xmlns:a16="http://schemas.microsoft.com/office/drawing/2014/main" id="{A745C357-720A-5E06-DF25-7D45BC91F905}"/>
              </a:ext>
            </a:extLst>
          </p:cNvPr>
          <p:cNvPicPr>
            <a:picLocks noChangeAspect="1"/>
          </p:cNvPicPr>
          <p:nvPr/>
        </p:nvPicPr>
        <p:blipFill>
          <a:blip r:embed="rId2" cstate="email">
            <a:lum bright="-20000" contrast="20000"/>
            <a:extLst>
              <a:ext uri="{28A0092B-C50C-407E-A947-70E740481C1C}">
                <a14:useLocalDpi xmlns:a14="http://schemas.microsoft.com/office/drawing/2010/main"/>
              </a:ext>
            </a:extLst>
          </a:blip>
          <a:stretch>
            <a:fillRect/>
          </a:stretch>
        </p:blipFill>
        <p:spPr>
          <a:xfrm>
            <a:off x="6448856" y="2452165"/>
            <a:ext cx="531962" cy="372985"/>
          </a:xfrm>
          <a:prstGeom prst="rect">
            <a:avLst/>
          </a:prstGeom>
        </p:spPr>
      </p:pic>
      <p:pic>
        <p:nvPicPr>
          <p:cNvPr id="27" name="Image 26">
            <a:extLst>
              <a:ext uri="{FF2B5EF4-FFF2-40B4-BE49-F238E27FC236}">
                <a16:creationId xmlns:a16="http://schemas.microsoft.com/office/drawing/2014/main" id="{811C893C-D74A-CD2D-F31A-1AAFEC232837}"/>
              </a:ext>
            </a:extLst>
          </p:cNvPr>
          <p:cNvPicPr>
            <a:picLocks noChangeAspect="1"/>
          </p:cNvPicPr>
          <p:nvPr/>
        </p:nvPicPr>
        <p:blipFill>
          <a:blip r:embed="rId2" cstate="email">
            <a:lum bright="-20000" contrast="20000"/>
            <a:extLst>
              <a:ext uri="{28A0092B-C50C-407E-A947-70E740481C1C}">
                <a14:useLocalDpi xmlns:a14="http://schemas.microsoft.com/office/drawing/2010/main"/>
              </a:ext>
            </a:extLst>
          </a:blip>
          <a:stretch>
            <a:fillRect/>
          </a:stretch>
        </p:blipFill>
        <p:spPr>
          <a:xfrm rot="10800000">
            <a:off x="11490031" y="5486386"/>
            <a:ext cx="574925" cy="403108"/>
          </a:xfrm>
          <a:prstGeom prst="rect">
            <a:avLst/>
          </a:prstGeom>
        </p:spPr>
      </p:pic>
      <p:sp>
        <p:nvSpPr>
          <p:cNvPr id="2" name="TextBox 1"/>
          <p:cNvSpPr txBox="1"/>
          <p:nvPr/>
        </p:nvSpPr>
        <p:spPr>
          <a:xfrm>
            <a:off x="6761019" y="2882386"/>
            <a:ext cx="5163128" cy="2554545"/>
          </a:xfrm>
          <a:prstGeom prst="rect">
            <a:avLst/>
          </a:prstGeom>
          <a:solidFill>
            <a:schemeClr val="accent1"/>
          </a:solidFill>
        </p:spPr>
        <p:txBody>
          <a:bodyPr wrap="square" rtlCol="0">
            <a:spAutoFit/>
          </a:bodyPr>
          <a:lstStyle/>
          <a:p>
            <a:r>
              <a:rPr lang="en-GB" sz="1600" i="1" dirty="0" smtClean="0">
                <a:solidFill>
                  <a:schemeClr val="bg1"/>
                </a:solidFill>
                <a:latin typeface="Times New Roman" panose="02020603050405020304" pitchFamily="18" charset="0"/>
                <a:cs typeface="Times New Roman" panose="02020603050405020304" pitchFamily="18" charset="0"/>
              </a:rPr>
              <a:t>The </a:t>
            </a:r>
            <a:r>
              <a:rPr lang="en-GB" sz="1600" i="1" dirty="0">
                <a:solidFill>
                  <a:schemeClr val="bg1"/>
                </a:solidFill>
                <a:latin typeface="Times New Roman" panose="02020603050405020304" pitchFamily="18" charset="0"/>
                <a:cs typeface="Times New Roman" panose="02020603050405020304" pitchFamily="18" charset="0"/>
              </a:rPr>
              <a:t>ITER Council</a:t>
            </a:r>
            <a:r>
              <a:rPr lang="en-GB" sz="1600" i="1" dirty="0" smtClean="0">
                <a:solidFill>
                  <a:schemeClr val="bg1"/>
                </a:solidFill>
                <a:latin typeface="Times New Roman" panose="02020603050405020304" pitchFamily="18" charset="0"/>
                <a:cs typeface="Times New Roman" panose="02020603050405020304" pitchFamily="18" charset="0"/>
              </a:rPr>
              <a:t>: …</a:t>
            </a:r>
            <a:endParaRPr lang="en-GB" sz="1600" i="1" dirty="0">
              <a:solidFill>
                <a:schemeClr val="bg1"/>
              </a:solidFill>
              <a:latin typeface="Times New Roman" panose="02020603050405020304" pitchFamily="18" charset="0"/>
              <a:cs typeface="Times New Roman" panose="02020603050405020304" pitchFamily="18" charset="0"/>
            </a:endParaRPr>
          </a:p>
          <a:p>
            <a:r>
              <a:rPr lang="en-GB" sz="1600" i="1" dirty="0">
                <a:solidFill>
                  <a:schemeClr val="bg1"/>
                </a:solidFill>
                <a:latin typeface="Times New Roman" panose="02020603050405020304" pitchFamily="18" charset="0"/>
                <a:cs typeface="Times New Roman" panose="02020603050405020304" pitchFamily="18" charset="0"/>
              </a:rPr>
              <a:t>(iv) Requested the ITER Organization, in collaboration with Domestic Agencies, to engage with private sector fusion initiatives at a pace that will not compromise its core tasks, and in line with the ITER Agreement, and to do so in close cooperation with the International Atomic Energy Agency (IAEA). It also requested the Members to encourage their national entities (such as government agencies, research institutes, and private sector fusion companies) to support the relevant global efforts</a:t>
            </a:r>
            <a:r>
              <a:rPr lang="en-GB" sz="1600" i="1" dirty="0" smtClean="0">
                <a:solidFill>
                  <a:schemeClr val="bg1"/>
                </a:solidFill>
                <a:latin typeface="Times New Roman" panose="02020603050405020304" pitchFamily="18" charset="0"/>
                <a:cs typeface="Times New Roman" panose="02020603050405020304" pitchFamily="18" charset="0"/>
              </a:rPr>
              <a:t>;</a:t>
            </a:r>
            <a:endParaRPr lang="en-GB" sz="1600" i="1" dirty="0">
              <a:solidFill>
                <a:schemeClr val="bg1"/>
              </a:solidFill>
              <a:latin typeface="Times New Roman" panose="02020603050405020304" pitchFamily="18" charset="0"/>
              <a:cs typeface="Times New Roman" panose="02020603050405020304" pitchFamily="18" charset="0"/>
            </a:endParaRPr>
          </a:p>
        </p:txBody>
      </p:sp>
      <p:pic>
        <p:nvPicPr>
          <p:cNvPr id="7" name="Picture Placeholder 2"/>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7446257" y="363565"/>
            <a:ext cx="3902058" cy="2194907"/>
          </a:xfrm>
          <a:prstGeom prst="rect">
            <a:avLst/>
          </a:prstGeom>
        </p:spPr>
      </p:pic>
    </p:spTree>
    <p:extLst>
      <p:ext uri="{BB962C8B-B14F-4D97-AF65-F5344CB8AC3E}">
        <p14:creationId xmlns:p14="http://schemas.microsoft.com/office/powerpoint/2010/main" val="40754600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a:xfrm>
            <a:off x="73806" y="363566"/>
            <a:ext cx="6548671" cy="462407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200"/>
              </a:spcAft>
            </a:pPr>
            <a:r>
              <a:rPr lang="en-US" sz="2000" b="1" kern="0" dirty="0" smtClean="0">
                <a:solidFill>
                  <a:schemeClr val="accent1"/>
                </a:solidFill>
                <a:latin typeface="Arial" panose="020B0604020202020204" pitchFamily="34" charset="0"/>
                <a:cs typeface="Arial" panose="020B0604020202020204" pitchFamily="34" charset="0"/>
              </a:rPr>
              <a:t>THE “JOINT NARRATIVE”: re-articulating ITER’s mission</a:t>
            </a:r>
          </a:p>
          <a:p>
            <a:pPr algn="l">
              <a:spcBef>
                <a:spcPts val="0"/>
              </a:spcBef>
              <a:spcAft>
                <a:spcPts val="1200"/>
              </a:spcAft>
            </a:pPr>
            <a:r>
              <a:rPr lang="en-US" sz="2000" i="1" kern="0" dirty="0" smtClean="0">
                <a:solidFill>
                  <a:schemeClr val="accent1"/>
                </a:solidFill>
                <a:latin typeface="Arial" panose="020B0604020202020204" pitchFamily="34" charset="0"/>
                <a:cs typeface="Arial" panose="020B0604020202020204" pitchFamily="34" charset="0"/>
              </a:rPr>
              <a:t>…in the context of the global fusion innovation program</a:t>
            </a:r>
            <a:endParaRPr lang="en-US" sz="2000" i="1" dirty="0">
              <a:solidFill>
                <a:schemeClr val="accent1"/>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dirty="0">
                <a:solidFill>
                  <a:srgbClr val="003D58"/>
                </a:solidFill>
                <a:latin typeface="Arial" panose="020B0604020202020204" pitchFamily="34" charset="0"/>
                <a:cs typeface="Arial" panose="020B0604020202020204" pitchFamily="34" charset="0"/>
              </a:rPr>
              <a:t>Many characterize the current </a:t>
            </a:r>
            <a:r>
              <a:rPr lang="en-GB" sz="1600" dirty="0" smtClean="0">
                <a:solidFill>
                  <a:srgbClr val="003D58"/>
                </a:solidFill>
                <a:latin typeface="Arial" panose="020B0604020202020204" pitchFamily="34" charset="0"/>
                <a:cs typeface="Arial" panose="020B0604020202020204" pitchFamily="34" charset="0"/>
              </a:rPr>
              <a:t>state of fusion </a:t>
            </a:r>
            <a:r>
              <a:rPr lang="en-GB" sz="1600" dirty="0">
                <a:solidFill>
                  <a:srgbClr val="003D58"/>
                </a:solidFill>
                <a:latin typeface="Arial" panose="020B0604020202020204" pitchFamily="34" charset="0"/>
                <a:cs typeface="Arial" panose="020B0604020202020204" pitchFamily="34" charset="0"/>
              </a:rPr>
              <a:t>as a “competition” between public fusion R&amp;D (e.g., ITER) and the emerging private sector initiatives.</a:t>
            </a:r>
          </a:p>
          <a:p>
            <a:pPr marL="285750" indent="-285750" algn="l">
              <a:buFont typeface="Arial" panose="020B0604020202020204" pitchFamily="34" charset="0"/>
              <a:buChar char="•"/>
            </a:pPr>
            <a:r>
              <a:rPr lang="en-GB" sz="1600" dirty="0">
                <a:solidFill>
                  <a:srgbClr val="003D58"/>
                </a:solidFill>
                <a:latin typeface="Arial" panose="020B0604020202020204" pitchFamily="34" charset="0"/>
                <a:cs typeface="Arial" panose="020B0604020202020204" pitchFamily="34" charset="0"/>
              </a:rPr>
              <a:t>In reality, fusion development </a:t>
            </a:r>
            <a:r>
              <a:rPr lang="en-GB" sz="1600" dirty="0" smtClean="0">
                <a:solidFill>
                  <a:srgbClr val="003D58"/>
                </a:solidFill>
                <a:latin typeface="Arial" panose="020B0604020202020204" pitchFamily="34" charset="0"/>
                <a:cs typeface="Arial" panose="020B0604020202020204" pitchFamily="34" charset="0"/>
              </a:rPr>
              <a:t>is, optimally, a </a:t>
            </a:r>
            <a:r>
              <a:rPr lang="en-GB" sz="1600" dirty="0">
                <a:solidFill>
                  <a:srgbClr val="003D58"/>
                </a:solidFill>
                <a:latin typeface="Arial" panose="020B0604020202020204" pitchFamily="34" charset="0"/>
                <a:cs typeface="Arial" panose="020B0604020202020204" pitchFamily="34" charset="0"/>
              </a:rPr>
              <a:t>public-private </a:t>
            </a:r>
            <a:r>
              <a:rPr lang="en-GB" sz="1600" dirty="0" smtClean="0">
                <a:solidFill>
                  <a:srgbClr val="003D58"/>
                </a:solidFill>
                <a:latin typeface="Arial" panose="020B0604020202020204" pitchFamily="34" charset="0"/>
                <a:cs typeface="Arial" panose="020B0604020202020204" pitchFamily="34" charset="0"/>
              </a:rPr>
              <a:t>collaboration.</a:t>
            </a:r>
            <a:endParaRPr lang="en-GB" sz="1600" dirty="0">
              <a:solidFill>
                <a:srgbClr val="003D58"/>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dirty="0">
                <a:solidFill>
                  <a:srgbClr val="003D58"/>
                </a:solidFill>
                <a:latin typeface="Arial" panose="020B0604020202020204" pitchFamily="34" charset="0"/>
                <a:cs typeface="Arial" panose="020B0604020202020204" pitchFamily="34" charset="0"/>
              </a:rPr>
              <a:t>ITER remains </a:t>
            </a:r>
            <a:r>
              <a:rPr lang="en-GB" sz="1600" dirty="0" smtClean="0">
                <a:solidFill>
                  <a:srgbClr val="003D58"/>
                </a:solidFill>
                <a:latin typeface="Arial" panose="020B0604020202020204" pitchFamily="34" charset="0"/>
                <a:cs typeface="Arial" panose="020B0604020202020204" pitchFamily="34" charset="0"/>
              </a:rPr>
              <a:t>the </a:t>
            </a:r>
            <a:r>
              <a:rPr lang="en-GB" sz="1600" dirty="0">
                <a:solidFill>
                  <a:srgbClr val="003D58"/>
                </a:solidFill>
                <a:latin typeface="Arial" panose="020B0604020202020204" pitchFamily="34" charset="0"/>
                <a:cs typeface="Arial" panose="020B0604020202020204" pitchFamily="34" charset="0"/>
              </a:rPr>
              <a:t>convergent “national lab” </a:t>
            </a:r>
            <a:r>
              <a:rPr lang="en-GB" sz="1600" dirty="0" smtClean="0">
                <a:solidFill>
                  <a:srgbClr val="003D58"/>
                </a:solidFill>
                <a:latin typeface="Arial" panose="020B0604020202020204" pitchFamily="34" charset="0"/>
                <a:cs typeface="Arial" panose="020B0604020202020204" pitchFamily="34" charset="0"/>
              </a:rPr>
              <a:t>for </a:t>
            </a:r>
            <a:r>
              <a:rPr lang="en-GB" sz="1600" dirty="0">
                <a:solidFill>
                  <a:srgbClr val="003D58"/>
                </a:solidFill>
                <a:latin typeface="Arial" panose="020B0604020202020204" pitchFamily="34" charset="0"/>
                <a:cs typeface="Arial" panose="020B0604020202020204" pitchFamily="34" charset="0"/>
              </a:rPr>
              <a:t>all </a:t>
            </a:r>
            <a:r>
              <a:rPr lang="en-GB" sz="1600" dirty="0" smtClean="0">
                <a:solidFill>
                  <a:srgbClr val="003D58"/>
                </a:solidFill>
                <a:latin typeface="Arial" panose="020B0604020202020204" pitchFamily="34" charset="0"/>
                <a:cs typeface="Arial" panose="020B0604020202020204" pitchFamily="34" charset="0"/>
              </a:rPr>
              <a:t>involved</a:t>
            </a:r>
            <a:r>
              <a:rPr lang="en-GB" sz="1600" dirty="0">
                <a:solidFill>
                  <a:srgbClr val="003D58"/>
                </a:solidFill>
                <a:latin typeface="Arial" panose="020B0604020202020204" pitchFamily="34" charset="0"/>
                <a:cs typeface="Arial" panose="020B0604020202020204" pitchFamily="34" charset="0"/>
              </a:rPr>
              <a:t>, enabling repeatable experiments, long-term </a:t>
            </a:r>
            <a:r>
              <a:rPr lang="en-GB" sz="1600" dirty="0" smtClean="0">
                <a:solidFill>
                  <a:srgbClr val="003D58"/>
                </a:solidFill>
                <a:latin typeface="Arial" panose="020B0604020202020204" pitchFamily="34" charset="0"/>
                <a:cs typeface="Arial" panose="020B0604020202020204" pitchFamily="34" charset="0"/>
              </a:rPr>
              <a:t>testing.</a:t>
            </a:r>
            <a:endParaRPr lang="en-GB" sz="1600" dirty="0">
              <a:solidFill>
                <a:srgbClr val="003D58"/>
              </a:solidFill>
              <a:latin typeface="Arial" panose="020B0604020202020204" pitchFamily="34" charset="0"/>
              <a:cs typeface="Arial" panose="020B0604020202020204" pitchFamily="34" charset="0"/>
            </a:endParaRPr>
          </a:p>
          <a:p>
            <a:pPr marL="285750" indent="-285750" algn="l">
              <a:lnSpc>
                <a:spcPct val="100000"/>
              </a:lnSpc>
              <a:spcBef>
                <a:spcPts val="0"/>
              </a:spcBef>
              <a:buFont typeface="Arial" panose="020B0604020202020204" pitchFamily="34" charset="0"/>
              <a:buChar char="•"/>
            </a:pPr>
            <a:r>
              <a:rPr lang="en-GB" sz="1600" dirty="0">
                <a:solidFill>
                  <a:srgbClr val="003D58"/>
                </a:solidFill>
                <a:latin typeface="Arial" panose="020B0604020202020204" pitchFamily="34" charset="0"/>
                <a:cs typeface="Arial" panose="020B0604020202020204" pitchFamily="34" charset="0"/>
              </a:rPr>
              <a:t>The private sector offers small scale, agile, </a:t>
            </a:r>
            <a:r>
              <a:rPr lang="en-GB" sz="1600" dirty="0" smtClean="0">
                <a:solidFill>
                  <a:srgbClr val="003D58"/>
                </a:solidFill>
                <a:latin typeface="Arial" panose="020B0604020202020204" pitchFamily="34" charset="0"/>
                <a:cs typeface="Arial" panose="020B0604020202020204" pitchFamily="34" charset="0"/>
              </a:rPr>
              <a:t>initiatives:</a:t>
            </a:r>
            <a:endParaRPr lang="en-GB" sz="1600" dirty="0">
              <a:solidFill>
                <a:srgbClr val="003D58"/>
              </a:solidFill>
              <a:latin typeface="Arial" panose="020B0604020202020204" pitchFamily="34" charset="0"/>
              <a:cs typeface="Arial" panose="020B0604020202020204" pitchFamily="34" charset="0"/>
            </a:endParaRPr>
          </a:p>
          <a:p>
            <a:pPr marL="742950" lvl="1" indent="-285750" algn="l">
              <a:lnSpc>
                <a:spcPct val="100000"/>
              </a:lnSpc>
              <a:spcBef>
                <a:spcPts val="0"/>
              </a:spcBef>
              <a:buFont typeface="Arial" panose="020B0604020202020204" pitchFamily="34" charset="0"/>
              <a:buChar char="•"/>
            </a:pPr>
            <a:r>
              <a:rPr lang="en-GB" sz="1600" dirty="0">
                <a:solidFill>
                  <a:srgbClr val="003D58"/>
                </a:solidFill>
                <a:latin typeface="Arial" panose="020B0604020202020204" pitchFamily="34" charset="0"/>
                <a:cs typeface="Arial" panose="020B0604020202020204" pitchFamily="34" charset="0"/>
              </a:rPr>
              <a:t>Enabling technologies (e.g., better </a:t>
            </a:r>
            <a:r>
              <a:rPr lang="en-GB" sz="1600" dirty="0" smtClean="0">
                <a:solidFill>
                  <a:srgbClr val="003D58"/>
                </a:solidFill>
                <a:latin typeface="Arial" panose="020B0604020202020204" pitchFamily="34" charset="0"/>
                <a:cs typeface="Arial" panose="020B0604020202020204" pitchFamily="34" charset="0"/>
              </a:rPr>
              <a:t>magnets, control systems)</a:t>
            </a:r>
            <a:endParaRPr lang="en-GB" sz="1600" dirty="0">
              <a:solidFill>
                <a:srgbClr val="003D58"/>
              </a:solidFill>
              <a:latin typeface="Arial" panose="020B0604020202020204" pitchFamily="34" charset="0"/>
              <a:cs typeface="Arial" panose="020B0604020202020204" pitchFamily="34" charset="0"/>
            </a:endParaRPr>
          </a:p>
          <a:p>
            <a:pPr marL="742950" lvl="1" indent="-285750" algn="l">
              <a:lnSpc>
                <a:spcPct val="100000"/>
              </a:lnSpc>
              <a:spcBef>
                <a:spcPts val="0"/>
              </a:spcBef>
              <a:buFont typeface="Arial" panose="020B0604020202020204" pitchFamily="34" charset="0"/>
              <a:buChar char="•"/>
            </a:pPr>
            <a:r>
              <a:rPr lang="en-GB" sz="1600" dirty="0" smtClean="0">
                <a:solidFill>
                  <a:srgbClr val="003D58"/>
                </a:solidFill>
                <a:latin typeface="Arial" panose="020B0604020202020204" pitchFamily="34" charset="0"/>
                <a:cs typeface="Arial" panose="020B0604020202020204" pitchFamily="34" charset="0"/>
              </a:rPr>
              <a:t>New physics </a:t>
            </a:r>
            <a:r>
              <a:rPr lang="en-GB" sz="1600" dirty="0">
                <a:solidFill>
                  <a:srgbClr val="003D58"/>
                </a:solidFill>
                <a:latin typeface="Arial" panose="020B0604020202020204" pitchFamily="34" charset="0"/>
                <a:cs typeface="Arial" panose="020B0604020202020204" pitchFamily="34" charset="0"/>
              </a:rPr>
              <a:t>(e.g., shape effects, burning plasma)</a:t>
            </a:r>
          </a:p>
          <a:p>
            <a:pPr marL="742950" lvl="1" indent="-285750" algn="l">
              <a:lnSpc>
                <a:spcPct val="100000"/>
              </a:lnSpc>
              <a:spcBef>
                <a:spcPts val="0"/>
              </a:spcBef>
              <a:buFont typeface="Arial" panose="020B0604020202020204" pitchFamily="34" charset="0"/>
              <a:buChar char="•"/>
            </a:pPr>
            <a:r>
              <a:rPr lang="en-GB" sz="1600" dirty="0">
                <a:solidFill>
                  <a:srgbClr val="003D58"/>
                </a:solidFill>
                <a:latin typeface="Arial" panose="020B0604020202020204" pitchFamily="34" charset="0"/>
                <a:cs typeface="Arial" panose="020B0604020202020204" pitchFamily="34" charset="0"/>
              </a:rPr>
              <a:t>New materials resistant to </a:t>
            </a:r>
            <a:r>
              <a:rPr lang="en-GB" sz="1600" dirty="0" smtClean="0">
                <a:solidFill>
                  <a:srgbClr val="003D58"/>
                </a:solidFill>
                <a:latin typeface="Arial" panose="020B0604020202020204" pitchFamily="34" charset="0"/>
                <a:cs typeface="Arial" panose="020B0604020202020204" pitchFamily="34" charset="0"/>
              </a:rPr>
              <a:t>14 MeV </a:t>
            </a:r>
            <a:r>
              <a:rPr lang="en-GB" sz="1600" dirty="0">
                <a:solidFill>
                  <a:srgbClr val="003D58"/>
                </a:solidFill>
                <a:latin typeface="Arial" panose="020B0604020202020204" pitchFamily="34" charset="0"/>
                <a:cs typeface="Arial" panose="020B0604020202020204" pitchFamily="34" charset="0"/>
              </a:rPr>
              <a:t>neutron irradiation</a:t>
            </a:r>
          </a:p>
          <a:p>
            <a:pPr marL="742950" lvl="1" indent="-285750" algn="l">
              <a:lnSpc>
                <a:spcPct val="100000"/>
              </a:lnSpc>
              <a:spcBef>
                <a:spcPts val="0"/>
              </a:spcBef>
              <a:buFont typeface="Arial" panose="020B0604020202020204" pitchFamily="34" charset="0"/>
              <a:buChar char="•"/>
            </a:pPr>
            <a:r>
              <a:rPr lang="en-GB" sz="1600" dirty="0">
                <a:solidFill>
                  <a:srgbClr val="003D58"/>
                </a:solidFill>
                <a:latin typeface="Arial" panose="020B0604020202020204" pitchFamily="34" charset="0"/>
                <a:cs typeface="Arial" panose="020B0604020202020204" pitchFamily="34" charset="0"/>
              </a:rPr>
              <a:t>E</a:t>
            </a:r>
            <a:r>
              <a:rPr lang="en-GB" sz="1600" dirty="0" smtClean="0">
                <a:solidFill>
                  <a:srgbClr val="003D58"/>
                </a:solidFill>
                <a:latin typeface="Arial" panose="020B0604020202020204" pitchFamily="34" charset="0"/>
                <a:cs typeface="Arial" panose="020B0604020202020204" pitchFamily="34" charset="0"/>
              </a:rPr>
              <a:t>xploration </a:t>
            </a:r>
            <a:r>
              <a:rPr lang="en-GB" sz="1600" dirty="0">
                <a:solidFill>
                  <a:srgbClr val="003D58"/>
                </a:solidFill>
                <a:latin typeface="Arial" panose="020B0604020202020204" pitchFamily="34" charset="0"/>
                <a:cs typeface="Arial" panose="020B0604020202020204" pitchFamily="34" charset="0"/>
              </a:rPr>
              <a:t>of new </a:t>
            </a:r>
            <a:r>
              <a:rPr lang="en-GB" sz="1600" dirty="0" smtClean="0">
                <a:solidFill>
                  <a:srgbClr val="003D58"/>
                </a:solidFill>
                <a:latin typeface="Arial" panose="020B0604020202020204" pitchFamily="34" charset="0"/>
                <a:cs typeface="Arial" panose="020B0604020202020204" pitchFamily="34" charset="0"/>
              </a:rPr>
              <a:t>concepts (some </a:t>
            </a:r>
            <a:r>
              <a:rPr lang="en-GB" sz="1600" dirty="0">
                <a:solidFill>
                  <a:srgbClr val="003D58"/>
                </a:solidFill>
                <a:latin typeface="Arial" panose="020B0604020202020204" pitchFamily="34" charset="0"/>
                <a:cs typeface="Arial" panose="020B0604020202020204" pitchFamily="34" charset="0"/>
              </a:rPr>
              <a:t>with higher risk of failure)</a:t>
            </a:r>
          </a:p>
          <a:p>
            <a:pPr marL="285750" indent="-285750" algn="l">
              <a:buFont typeface="Arial" panose="020B0604020202020204" pitchFamily="34" charset="0"/>
              <a:buChar char="•"/>
            </a:pPr>
            <a:r>
              <a:rPr lang="en-GB" sz="1600" dirty="0" smtClean="0">
                <a:solidFill>
                  <a:srgbClr val="003D58"/>
                </a:solidFill>
                <a:latin typeface="Arial" panose="020B0604020202020204" pitchFamily="34" charset="0"/>
                <a:cs typeface="Arial" panose="020B0604020202020204" pitchFamily="34" charset="0"/>
              </a:rPr>
              <a:t>The need: a platform </a:t>
            </a:r>
            <a:r>
              <a:rPr lang="en-GB" sz="1600" dirty="0">
                <a:solidFill>
                  <a:srgbClr val="003D58"/>
                </a:solidFill>
                <a:latin typeface="Arial" panose="020B0604020202020204" pitchFamily="34" charset="0"/>
                <a:cs typeface="Arial" panose="020B0604020202020204" pitchFamily="34" charset="0"/>
              </a:rPr>
              <a:t>for </a:t>
            </a:r>
            <a:r>
              <a:rPr lang="en-GB" sz="1600" dirty="0" smtClean="0">
                <a:solidFill>
                  <a:srgbClr val="003D58"/>
                </a:solidFill>
                <a:latin typeface="Arial" panose="020B0604020202020204" pitchFamily="34" charset="0"/>
                <a:cs typeface="Arial" panose="020B0604020202020204" pitchFamily="34" charset="0"/>
              </a:rPr>
              <a:t>cross-fertilization, adjustment in mind-set</a:t>
            </a:r>
            <a:endParaRPr lang="en-GB" sz="1600" dirty="0">
              <a:solidFill>
                <a:srgbClr val="003D58"/>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GB" sz="1600" dirty="0" smtClean="0">
                <a:solidFill>
                  <a:srgbClr val="003D58"/>
                </a:solidFill>
                <a:latin typeface="Arial" panose="020B0604020202020204" pitchFamily="34" charset="0"/>
                <a:cs typeface="Arial" panose="020B0604020202020204" pitchFamily="34" charset="0"/>
              </a:rPr>
              <a:t>Ambition: to </a:t>
            </a:r>
            <a:r>
              <a:rPr lang="en-GB" sz="1600" dirty="0">
                <a:solidFill>
                  <a:srgbClr val="003D58"/>
                </a:solidFill>
                <a:latin typeface="Arial" panose="020B0604020202020204" pitchFamily="34" charset="0"/>
                <a:cs typeface="Arial" panose="020B0604020202020204" pitchFamily="34" charset="0"/>
              </a:rPr>
              <a:t>serve as an “information hub” for global fusion R&amp;D, breaking down </a:t>
            </a:r>
            <a:r>
              <a:rPr lang="en-GB" sz="1600" dirty="0" smtClean="0">
                <a:solidFill>
                  <a:srgbClr val="003D58"/>
                </a:solidFill>
                <a:latin typeface="Arial" panose="020B0604020202020204" pitchFamily="34" charset="0"/>
                <a:cs typeface="Arial" panose="020B0604020202020204" pitchFamily="34" charset="0"/>
              </a:rPr>
              <a:t>“</a:t>
            </a:r>
            <a:r>
              <a:rPr lang="en-GB" sz="1600" dirty="0">
                <a:solidFill>
                  <a:srgbClr val="003D58"/>
                </a:solidFill>
                <a:latin typeface="Arial" panose="020B0604020202020204" pitchFamily="34" charset="0"/>
                <a:cs typeface="Arial" panose="020B0604020202020204" pitchFamily="34" charset="0"/>
              </a:rPr>
              <a:t>silos” and consolidating knowledge to drive faster fusion success. </a:t>
            </a:r>
            <a:endParaRPr lang="en-GB" sz="1600" dirty="0" smtClean="0">
              <a:solidFill>
                <a:srgbClr val="003D58"/>
              </a:solidFill>
              <a:latin typeface="Arial" panose="020B0604020202020204" pitchFamily="34" charset="0"/>
              <a:cs typeface="Arial" panose="020B0604020202020204" pitchFamily="34" charset="0"/>
            </a:endParaRPr>
          </a:p>
          <a:p>
            <a:pPr algn="l"/>
            <a:endParaRPr lang="en-US" sz="1600" dirty="0">
              <a:solidFill>
                <a:srgbClr val="003D58"/>
              </a:solidFill>
              <a:latin typeface="Arial" panose="020B0604020202020204" pitchFamily="34" charset="0"/>
              <a:cs typeface="Arial" panose="020B0604020202020204" pitchFamily="34" charset="0"/>
            </a:endParaRPr>
          </a:p>
        </p:txBody>
      </p:sp>
      <p:pic>
        <p:nvPicPr>
          <p:cNvPr id="22" name="Image 21">
            <a:extLst>
              <a:ext uri="{FF2B5EF4-FFF2-40B4-BE49-F238E27FC236}">
                <a16:creationId xmlns:a16="http://schemas.microsoft.com/office/drawing/2014/main" id="{A745C357-720A-5E06-DF25-7D45BC91F905}"/>
              </a:ext>
            </a:extLst>
          </p:cNvPr>
          <p:cNvPicPr>
            <a:picLocks noChangeAspect="1"/>
          </p:cNvPicPr>
          <p:nvPr/>
        </p:nvPicPr>
        <p:blipFill>
          <a:blip r:embed="rId2" cstate="email">
            <a:lum bright="-20000" contrast="20000"/>
            <a:extLst>
              <a:ext uri="{28A0092B-C50C-407E-A947-70E740481C1C}">
                <a14:useLocalDpi xmlns:a14="http://schemas.microsoft.com/office/drawing/2010/main"/>
              </a:ext>
            </a:extLst>
          </a:blip>
          <a:stretch>
            <a:fillRect/>
          </a:stretch>
        </p:blipFill>
        <p:spPr>
          <a:xfrm>
            <a:off x="6448856" y="2452165"/>
            <a:ext cx="531962" cy="372985"/>
          </a:xfrm>
          <a:prstGeom prst="rect">
            <a:avLst/>
          </a:prstGeom>
        </p:spPr>
      </p:pic>
      <p:pic>
        <p:nvPicPr>
          <p:cNvPr id="27" name="Image 26">
            <a:extLst>
              <a:ext uri="{FF2B5EF4-FFF2-40B4-BE49-F238E27FC236}">
                <a16:creationId xmlns:a16="http://schemas.microsoft.com/office/drawing/2014/main" id="{811C893C-D74A-CD2D-F31A-1AAFEC232837}"/>
              </a:ext>
            </a:extLst>
          </p:cNvPr>
          <p:cNvPicPr>
            <a:picLocks noChangeAspect="1"/>
          </p:cNvPicPr>
          <p:nvPr/>
        </p:nvPicPr>
        <p:blipFill>
          <a:blip r:embed="rId2" cstate="email">
            <a:lum bright="-20000" contrast="20000"/>
            <a:extLst>
              <a:ext uri="{28A0092B-C50C-407E-A947-70E740481C1C}">
                <a14:useLocalDpi xmlns:a14="http://schemas.microsoft.com/office/drawing/2010/main"/>
              </a:ext>
            </a:extLst>
          </a:blip>
          <a:stretch>
            <a:fillRect/>
          </a:stretch>
        </p:blipFill>
        <p:spPr>
          <a:xfrm rot="10800000">
            <a:off x="11490031" y="5486386"/>
            <a:ext cx="574925" cy="403108"/>
          </a:xfrm>
          <a:prstGeom prst="rect">
            <a:avLst/>
          </a:prstGeom>
        </p:spPr>
      </p:pic>
      <p:sp>
        <p:nvSpPr>
          <p:cNvPr id="2" name="TextBox 1"/>
          <p:cNvSpPr txBox="1"/>
          <p:nvPr/>
        </p:nvSpPr>
        <p:spPr>
          <a:xfrm>
            <a:off x="6761019" y="2882386"/>
            <a:ext cx="5163128" cy="2554545"/>
          </a:xfrm>
          <a:prstGeom prst="rect">
            <a:avLst/>
          </a:prstGeom>
          <a:solidFill>
            <a:schemeClr val="accent1"/>
          </a:solidFill>
        </p:spPr>
        <p:txBody>
          <a:bodyPr wrap="square" rtlCol="0">
            <a:spAutoFit/>
          </a:bodyPr>
          <a:lstStyle/>
          <a:p>
            <a:r>
              <a:rPr lang="en-GB" sz="1600" i="1" dirty="0" smtClean="0">
                <a:solidFill>
                  <a:schemeClr val="bg1"/>
                </a:solidFill>
                <a:latin typeface="Times New Roman" panose="02020603050405020304" pitchFamily="18" charset="0"/>
                <a:cs typeface="Times New Roman" panose="02020603050405020304" pitchFamily="18" charset="0"/>
              </a:rPr>
              <a:t>The </a:t>
            </a:r>
            <a:r>
              <a:rPr lang="en-GB" sz="1600" i="1" dirty="0">
                <a:solidFill>
                  <a:schemeClr val="bg1"/>
                </a:solidFill>
                <a:latin typeface="Times New Roman" panose="02020603050405020304" pitchFamily="18" charset="0"/>
                <a:cs typeface="Times New Roman" panose="02020603050405020304" pitchFamily="18" charset="0"/>
              </a:rPr>
              <a:t>ITER Council</a:t>
            </a:r>
            <a:r>
              <a:rPr lang="en-GB" sz="1600" i="1" dirty="0" smtClean="0">
                <a:solidFill>
                  <a:schemeClr val="bg1"/>
                </a:solidFill>
                <a:latin typeface="Times New Roman" panose="02020603050405020304" pitchFamily="18" charset="0"/>
                <a:cs typeface="Times New Roman" panose="02020603050405020304" pitchFamily="18" charset="0"/>
              </a:rPr>
              <a:t>: …</a:t>
            </a:r>
            <a:endParaRPr lang="en-GB" sz="1600" i="1" dirty="0">
              <a:solidFill>
                <a:schemeClr val="bg1"/>
              </a:solidFill>
              <a:latin typeface="Times New Roman" panose="02020603050405020304" pitchFamily="18" charset="0"/>
              <a:cs typeface="Times New Roman" panose="02020603050405020304" pitchFamily="18" charset="0"/>
            </a:endParaRPr>
          </a:p>
          <a:p>
            <a:r>
              <a:rPr lang="en-GB" sz="1600" i="1" dirty="0">
                <a:solidFill>
                  <a:schemeClr val="bg1"/>
                </a:solidFill>
                <a:latin typeface="Times New Roman" panose="02020603050405020304" pitchFamily="18" charset="0"/>
                <a:cs typeface="Times New Roman" panose="02020603050405020304" pitchFamily="18" charset="0"/>
              </a:rPr>
              <a:t>(iv) Requested the ITER Organization, in collaboration with Domestic Agencies, to engage with private sector fusion initiatives at a pace that will not compromise its core tasks, and in line with the ITER Agreement, and to do so in close cooperation with the International Atomic Energy Agency (IAEA). It also requested the Members to encourage their national entities (such as government agencies, research institutes, and private sector fusion companies) to support the relevant global efforts</a:t>
            </a:r>
            <a:r>
              <a:rPr lang="en-GB" sz="1600" i="1" dirty="0" smtClean="0">
                <a:solidFill>
                  <a:schemeClr val="bg1"/>
                </a:solidFill>
                <a:latin typeface="Times New Roman" panose="02020603050405020304" pitchFamily="18" charset="0"/>
                <a:cs typeface="Times New Roman" panose="02020603050405020304" pitchFamily="18" charset="0"/>
              </a:rPr>
              <a:t>;</a:t>
            </a:r>
            <a:endParaRPr lang="en-GB" sz="1600" i="1" dirty="0">
              <a:solidFill>
                <a:schemeClr val="bg1"/>
              </a:solidFill>
              <a:latin typeface="Times New Roman" panose="02020603050405020304" pitchFamily="18" charset="0"/>
              <a:cs typeface="Times New Roman" panose="02020603050405020304" pitchFamily="18" charset="0"/>
            </a:endParaRPr>
          </a:p>
        </p:txBody>
      </p:sp>
      <p:pic>
        <p:nvPicPr>
          <p:cNvPr id="7" name="Picture Placeholder 2"/>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7446257" y="363565"/>
            <a:ext cx="3902058" cy="2194907"/>
          </a:xfrm>
          <a:prstGeom prst="rect">
            <a:avLst/>
          </a:prstGeom>
        </p:spPr>
      </p:pic>
      <p:sp>
        <p:nvSpPr>
          <p:cNvPr id="3" name="TextBox 2"/>
          <p:cNvSpPr txBox="1"/>
          <p:nvPr/>
        </p:nvSpPr>
        <p:spPr>
          <a:xfrm>
            <a:off x="914400" y="6291806"/>
            <a:ext cx="6278251" cy="369332"/>
          </a:xfrm>
          <a:prstGeom prst="rect">
            <a:avLst/>
          </a:prstGeom>
          <a:noFill/>
          <a:ln w="25400">
            <a:solidFill>
              <a:srgbClr val="C00000"/>
            </a:solidFill>
          </a:ln>
        </p:spPr>
        <p:txBody>
          <a:bodyPr wrap="square" rtlCol="0">
            <a:spAutoFit/>
          </a:bodyPr>
          <a:lstStyle/>
          <a:p>
            <a:r>
              <a:rPr lang="en-US" dirty="0" smtClean="0">
                <a:solidFill>
                  <a:srgbClr val="C00000"/>
                </a:solidFill>
                <a:latin typeface="+mj-lt"/>
              </a:rPr>
              <a:t>Inaugural Workshop @ITER, April 2024 (date tbc)</a:t>
            </a:r>
            <a:endParaRPr lang="en-GB" dirty="0">
              <a:solidFill>
                <a:srgbClr val="C00000"/>
              </a:solidFill>
              <a:latin typeface="+mj-lt"/>
            </a:endParaRPr>
          </a:p>
        </p:txBody>
      </p:sp>
    </p:spTree>
    <p:extLst>
      <p:ext uri="{BB962C8B-B14F-4D97-AF65-F5344CB8AC3E}">
        <p14:creationId xmlns:p14="http://schemas.microsoft.com/office/powerpoint/2010/main" val="164091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2" descr="https://www.iter.org/doc/all/content/com/photo%20galleries%202/media/4%20-%20aerial/platform_sep_2023_1_small.jpg"/>
          <p:cNvPicPr>
            <a:picLocks noGrp="1" noChangeAspect="1" noChangeArrowheads="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6" name="Rectangle 32">
            <a:extLst>
              <a:ext uri="{FF2B5EF4-FFF2-40B4-BE49-F238E27FC236}">
                <a16:creationId xmlns:a16="http://schemas.microsoft.com/office/drawing/2014/main" id="{E97E95CA-7283-5B46-9EFB-EE7D6DEDBBB2}"/>
              </a:ext>
            </a:extLst>
          </p:cNvPr>
          <p:cNvSpPr/>
          <p:nvPr/>
        </p:nvSpPr>
        <p:spPr>
          <a:xfrm>
            <a:off x="-2" y="5664200"/>
            <a:ext cx="12192003" cy="1193802"/>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2274617">
                <a:moveTo>
                  <a:pt x="0" y="1720"/>
                </a:moveTo>
                <a:cubicBezTo>
                  <a:pt x="4188178" y="-5806"/>
                  <a:pt x="7281334" y="-13333"/>
                  <a:pt x="12192001" y="554875"/>
                </a:cubicBezTo>
                <a:lnTo>
                  <a:pt x="12192001" y="2274617"/>
                </a:lnTo>
                <a:lnTo>
                  <a:pt x="0" y="2274617"/>
                </a:lnTo>
                <a:lnTo>
                  <a:pt x="0" y="17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sp>
        <p:nvSpPr>
          <p:cNvPr id="54" name="ZoneTexte 53">
            <a:extLst>
              <a:ext uri="{FF2B5EF4-FFF2-40B4-BE49-F238E27FC236}">
                <a16:creationId xmlns:a16="http://schemas.microsoft.com/office/drawing/2014/main" id="{6655A2D1-9070-4AA7-8ACA-4265CBD83500}"/>
              </a:ext>
            </a:extLst>
          </p:cNvPr>
          <p:cNvSpPr txBox="1"/>
          <p:nvPr/>
        </p:nvSpPr>
        <p:spPr>
          <a:xfrm>
            <a:off x="144000" y="5930006"/>
            <a:ext cx="6055743" cy="707886"/>
          </a:xfrm>
          <a:prstGeom prst="rect">
            <a:avLst/>
          </a:prstGeom>
          <a:noFill/>
        </p:spPr>
        <p:txBody>
          <a:bodyPr wrap="square" rtlCol="0">
            <a:spAutoFit/>
          </a:bodyPr>
          <a:lstStyle/>
          <a:p>
            <a:r>
              <a:rPr lang="en-US" sz="2000" b="1" dirty="0" smtClean="0">
                <a:solidFill>
                  <a:srgbClr val="002060"/>
                </a:solidFill>
                <a:latin typeface="Arial" panose="020B0604020202020204" pitchFamily="34" charset="0"/>
                <a:ea typeface="Open Sans" pitchFamily="2" charset="0"/>
                <a:cs typeface="Arial" panose="020B0604020202020204" pitchFamily="34" charset="0"/>
              </a:rPr>
              <a:t>WORKSITE CONSTRUCTION &amp; COMMISSIONING HIGHLIGHTS</a:t>
            </a:r>
          </a:p>
        </p:txBody>
      </p:sp>
      <p:pic>
        <p:nvPicPr>
          <p:cNvPr id="14" name="Graphique 13">
            <a:extLst>
              <a:ext uri="{FF2B5EF4-FFF2-40B4-BE49-F238E27FC236}">
                <a16:creationId xmlns:a16="http://schemas.microsoft.com/office/drawing/2014/main" id="{E430A7D1-E2BC-F6AE-E1D4-92D9F1A8234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1002679" y="6104226"/>
            <a:ext cx="866227" cy="432000"/>
          </a:xfrm>
          <a:prstGeom prst="rect">
            <a:avLst/>
          </a:prstGeom>
        </p:spPr>
      </p:pic>
      <p:sp>
        <p:nvSpPr>
          <p:cNvPr id="47" name="ZoneTexte 53">
            <a:extLst>
              <a:ext uri="{FF2B5EF4-FFF2-40B4-BE49-F238E27FC236}">
                <a16:creationId xmlns:a16="http://schemas.microsoft.com/office/drawing/2014/main" id="{6655A2D1-9070-4AA7-8ACA-4265CBD83500}"/>
              </a:ext>
            </a:extLst>
          </p:cNvPr>
          <p:cNvSpPr txBox="1"/>
          <p:nvPr/>
        </p:nvSpPr>
        <p:spPr>
          <a:xfrm>
            <a:off x="5998571" y="5930008"/>
            <a:ext cx="4334483" cy="830997"/>
          </a:xfrm>
          <a:prstGeom prst="rect">
            <a:avLst/>
          </a:prstGeom>
          <a:noFill/>
        </p:spPr>
        <p:txBody>
          <a:bodyPr wrap="square" rtlCol="0">
            <a:spAutoFit/>
          </a:bodyPr>
          <a:lstStyle/>
          <a:p>
            <a:pPr marL="342900" indent="-342900">
              <a:buFont typeface="Arial" panose="020B0604020202020204" pitchFamily="34" charset="0"/>
              <a:buChar char="•"/>
            </a:pPr>
            <a:r>
              <a:rPr lang="en-US" sz="1600" dirty="0" smtClean="0">
                <a:solidFill>
                  <a:srgbClr val="002060"/>
                </a:solidFill>
                <a:latin typeface="Arial" panose="020B0604020202020204" pitchFamily="34" charset="0"/>
                <a:ea typeface="Open Sans" pitchFamily="2" charset="0"/>
                <a:cs typeface="Arial" panose="020B0604020202020204" pitchFamily="34" charset="0"/>
              </a:rPr>
              <a:t>Most plant support systems are operational or in commissioning.</a:t>
            </a:r>
          </a:p>
          <a:p>
            <a:pPr marL="342900" indent="-342900">
              <a:buFont typeface="Arial" panose="020B0604020202020204" pitchFamily="34" charset="0"/>
              <a:buChar char="•"/>
            </a:pPr>
            <a:r>
              <a:rPr lang="en-US" sz="1600" dirty="0" smtClean="0">
                <a:solidFill>
                  <a:srgbClr val="002060"/>
                </a:solidFill>
                <a:latin typeface="Arial" panose="020B0604020202020204" pitchFamily="34" charset="0"/>
                <a:ea typeface="Open Sans" pitchFamily="2" charset="0"/>
                <a:cs typeface="Arial" panose="020B0604020202020204" pitchFamily="34" charset="0"/>
              </a:rPr>
              <a:t>Civil works are 80% completed.</a:t>
            </a:r>
            <a:endParaRPr lang="en-US" sz="1600" dirty="0">
              <a:solidFill>
                <a:srgbClr val="002060"/>
              </a:solidFill>
              <a:latin typeface="Arial" panose="020B0604020202020204" pitchFamily="34" charset="0"/>
              <a:ea typeface="Open Sans" pitchFamily="2" charset="0"/>
              <a:cs typeface="Arial" panose="020B0604020202020204" pitchFamily="34" charset="0"/>
            </a:endParaRPr>
          </a:p>
        </p:txBody>
      </p:sp>
    </p:spTree>
    <p:extLst>
      <p:ext uri="{BB962C8B-B14F-4D97-AF65-F5344CB8AC3E}">
        <p14:creationId xmlns:p14="http://schemas.microsoft.com/office/powerpoint/2010/main" val="1789930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s://www.iter.org/doc/all/content/com/photo%20galleries%202/media/3%20-%20life%20at%20iter/wif_fec2023.jpg"/>
          <p:cNvPicPr>
            <a:picLocks noGrp="1" noChangeAspect="1" noChangeArrowheads="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bwMode="auto">
          <a:xfrm>
            <a:off x="739097" y="-1"/>
            <a:ext cx="11452901" cy="6853845"/>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32">
            <a:extLst>
              <a:ext uri="{FF2B5EF4-FFF2-40B4-BE49-F238E27FC236}">
                <a16:creationId xmlns:a16="http://schemas.microsoft.com/office/drawing/2014/main" id="{E97E95CA-7283-5B46-9EFB-EE7D6DEDBBB2}"/>
              </a:ext>
            </a:extLst>
          </p:cNvPr>
          <p:cNvSpPr/>
          <p:nvPr/>
        </p:nvSpPr>
        <p:spPr>
          <a:xfrm rot="5400000">
            <a:off x="-1827359" y="1827361"/>
            <a:ext cx="6870358" cy="3215640"/>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9997" h="2273354">
                <a:moveTo>
                  <a:pt x="0" y="457"/>
                </a:moveTo>
                <a:cubicBezTo>
                  <a:pt x="4188178" y="-7069"/>
                  <a:pt x="7698848" y="77523"/>
                  <a:pt x="12279998" y="326859"/>
                </a:cubicBezTo>
                <a:lnTo>
                  <a:pt x="12192001" y="2273354"/>
                </a:lnTo>
                <a:lnTo>
                  <a:pt x="0" y="2273354"/>
                </a:lnTo>
                <a:lnTo>
                  <a:pt x="0" y="4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pic>
        <p:nvPicPr>
          <p:cNvPr id="11" name="Graphique 10">
            <a:extLst>
              <a:ext uri="{FF2B5EF4-FFF2-40B4-BE49-F238E27FC236}">
                <a16:creationId xmlns:a16="http://schemas.microsoft.com/office/drawing/2014/main" id="{EDC5FF79-D73B-1D48-7DB4-25843D3FE3C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1002680" y="6104228"/>
            <a:ext cx="866226" cy="432000"/>
          </a:xfrm>
          <a:prstGeom prst="rect">
            <a:avLst/>
          </a:prstGeom>
        </p:spPr>
      </p:pic>
      <p:sp>
        <p:nvSpPr>
          <p:cNvPr id="14" name="ZoneTexte 53">
            <a:extLst>
              <a:ext uri="{FF2B5EF4-FFF2-40B4-BE49-F238E27FC236}">
                <a16:creationId xmlns:a16="http://schemas.microsoft.com/office/drawing/2014/main" id="{6655A2D1-9070-4AA7-8ACA-4265CBD83500}"/>
              </a:ext>
            </a:extLst>
          </p:cNvPr>
          <p:cNvSpPr txBox="1"/>
          <p:nvPr/>
        </p:nvSpPr>
        <p:spPr>
          <a:xfrm>
            <a:off x="72000" y="391318"/>
            <a:ext cx="2901653" cy="4170372"/>
          </a:xfrm>
          <a:prstGeom prst="rect">
            <a:avLst/>
          </a:prstGeom>
          <a:noFill/>
        </p:spPr>
        <p:txBody>
          <a:bodyPr wrap="square" rtlCol="0">
            <a:spAutoFit/>
          </a:bodyPr>
          <a:lstStyle/>
          <a:p>
            <a:pPr>
              <a:lnSpc>
                <a:spcPts val="2400"/>
              </a:lnSpc>
              <a:spcAft>
                <a:spcPts val="1800"/>
              </a:spcAft>
            </a:pPr>
            <a:r>
              <a:rPr lang="en-US" sz="2000" b="1" dirty="0" smtClean="0">
                <a:solidFill>
                  <a:schemeClr val="accent1"/>
                </a:solidFill>
                <a:latin typeface="Arial" panose="020B0604020202020204" pitchFamily="34" charset="0"/>
                <a:ea typeface="Open Sans" pitchFamily="2" charset="0"/>
                <a:cs typeface="Arial" panose="020B0604020202020204" pitchFamily="34" charset="0"/>
              </a:rPr>
              <a:t>DIVERSITY, EQUITY, AND INCLUSION</a:t>
            </a:r>
          </a:p>
          <a:p>
            <a:pPr>
              <a:lnSpc>
                <a:spcPts val="1800"/>
              </a:lnSpc>
              <a:spcAft>
                <a:spcPts val="1200"/>
              </a:spcAft>
            </a:pP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Three interconnected values to engage </a:t>
            </a: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and </a:t>
            </a: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enable </a:t>
            </a: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different groups of </a:t>
            </a: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individuals.</a:t>
            </a:r>
          </a:p>
          <a:p>
            <a:pPr marL="285750" indent="-285750">
              <a:lnSpc>
                <a:spcPts val="1800"/>
              </a:lnSpc>
              <a:spcAft>
                <a:spcPts val="1200"/>
              </a:spcAft>
              <a:buFont typeface="Arial" panose="020B0604020202020204" pitchFamily="34" charset="0"/>
              <a:buChar char="•"/>
            </a:pP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We </a:t>
            </a: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strongly </a:t>
            </a: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believe </a:t>
            </a: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that a diversified, equitable, and inclusive workplace is crucial </a:t>
            </a: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to ITER’s success. </a:t>
            </a:r>
          </a:p>
          <a:p>
            <a:pPr marL="285750" indent="-285750">
              <a:lnSpc>
                <a:spcPts val="1800"/>
              </a:lnSpc>
              <a:spcAft>
                <a:spcPts val="1200"/>
              </a:spcAft>
              <a:buFont typeface="Arial" panose="020B0604020202020204" pitchFamily="34" charset="0"/>
              <a:buChar char="•"/>
            </a:pP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The </a:t>
            </a: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most innovative team is </a:t>
            </a: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diversified </a:t>
            </a: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&amp; </a:t>
            </a: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inclusive.</a:t>
            </a:r>
          </a:p>
          <a:p>
            <a:pPr>
              <a:lnSpc>
                <a:spcPts val="1800"/>
              </a:lnSpc>
              <a:spcAft>
                <a:spcPts val="1200"/>
              </a:spcAft>
            </a:pPr>
            <a:r>
              <a:rPr lang="en-US" sz="1600" i="1"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[Pictured: Women in Fusion event, Fusion Energy Conference, October 2023]</a:t>
            </a:r>
          </a:p>
        </p:txBody>
      </p:sp>
      <p:sp>
        <p:nvSpPr>
          <p:cNvPr id="12"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chemeClr val="bg1"/>
                </a:solidFill>
                <a:latin typeface="Open Sans" pitchFamily="2" charset="0"/>
                <a:ea typeface="Open Sans" pitchFamily="2" charset="0"/>
                <a:cs typeface="Open Sans" pitchFamily="2" charset="0"/>
              </a:rPr>
              <a:t>20</a:t>
            </a:fld>
            <a:endParaRPr lang="fr-FR" sz="100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3190358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0" y="-941898"/>
            <a:ext cx="12192000" cy="6858000"/>
          </a:xfrm>
        </p:spPr>
      </p:pic>
      <p:sp>
        <p:nvSpPr>
          <p:cNvPr id="12" name="Rectangle 32">
            <a:extLst>
              <a:ext uri="{FF2B5EF4-FFF2-40B4-BE49-F238E27FC236}">
                <a16:creationId xmlns:a16="http://schemas.microsoft.com/office/drawing/2014/main" id="{5DA64322-1F30-10CE-0262-B7AEF92DCFFE}"/>
              </a:ext>
            </a:extLst>
          </p:cNvPr>
          <p:cNvSpPr/>
          <p:nvPr/>
        </p:nvSpPr>
        <p:spPr>
          <a:xfrm>
            <a:off x="0" y="5658928"/>
            <a:ext cx="12215446" cy="1199072"/>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192001"/>
              <a:gd name="connsiteY0" fmla="*/ 12991 h 2285888"/>
              <a:gd name="connsiteX1" fmla="*/ 12180278 w 12192001"/>
              <a:gd name="connsiteY1" fmla="*/ 465499 h 2285888"/>
              <a:gd name="connsiteX2" fmla="*/ 12192001 w 12192001"/>
              <a:gd name="connsiteY2" fmla="*/ 2285888 h 2285888"/>
              <a:gd name="connsiteX3" fmla="*/ 0 w 12192001"/>
              <a:gd name="connsiteY3" fmla="*/ 2285888 h 2285888"/>
              <a:gd name="connsiteX4" fmla="*/ 0 w 12192001"/>
              <a:gd name="connsiteY4" fmla="*/ 12991 h 2285888"/>
              <a:gd name="connsiteX0" fmla="*/ 0 w 12192001"/>
              <a:gd name="connsiteY0" fmla="*/ 14880 h 2287777"/>
              <a:gd name="connsiteX1" fmla="*/ 12180278 w 12192001"/>
              <a:gd name="connsiteY1" fmla="*/ 467388 h 2287777"/>
              <a:gd name="connsiteX2" fmla="*/ 12192001 w 12192001"/>
              <a:gd name="connsiteY2" fmla="*/ 2287777 h 2287777"/>
              <a:gd name="connsiteX3" fmla="*/ 0 w 12192001"/>
              <a:gd name="connsiteY3" fmla="*/ 2287777 h 2287777"/>
              <a:gd name="connsiteX4" fmla="*/ 0 w 12192001"/>
              <a:gd name="connsiteY4" fmla="*/ 14880 h 2287777"/>
              <a:gd name="connsiteX0" fmla="*/ 0 w 12192001"/>
              <a:gd name="connsiteY0" fmla="*/ 10434 h 2283331"/>
              <a:gd name="connsiteX1" fmla="*/ 12180278 w 12192001"/>
              <a:gd name="connsiteY1" fmla="*/ 462942 h 2283331"/>
              <a:gd name="connsiteX2" fmla="*/ 12192001 w 12192001"/>
              <a:gd name="connsiteY2" fmla="*/ 2283331 h 2283331"/>
              <a:gd name="connsiteX3" fmla="*/ 0 w 12192001"/>
              <a:gd name="connsiteY3" fmla="*/ 2283331 h 2283331"/>
              <a:gd name="connsiteX4" fmla="*/ 0 w 12192001"/>
              <a:gd name="connsiteY4" fmla="*/ 10434 h 2283331"/>
              <a:gd name="connsiteX0" fmla="*/ 0 w 12192001"/>
              <a:gd name="connsiteY0" fmla="*/ 39989 h 2312886"/>
              <a:gd name="connsiteX1" fmla="*/ 12180278 w 12192001"/>
              <a:gd name="connsiteY1" fmla="*/ 398328 h 2312886"/>
              <a:gd name="connsiteX2" fmla="*/ 12192001 w 12192001"/>
              <a:gd name="connsiteY2" fmla="*/ 2312886 h 2312886"/>
              <a:gd name="connsiteX3" fmla="*/ 0 w 12192001"/>
              <a:gd name="connsiteY3" fmla="*/ 2312886 h 2312886"/>
              <a:gd name="connsiteX4" fmla="*/ 0 w 12192001"/>
              <a:gd name="connsiteY4" fmla="*/ 39989 h 2312886"/>
              <a:gd name="connsiteX0" fmla="*/ 0 w 12192001"/>
              <a:gd name="connsiteY0" fmla="*/ 1017 h 2273914"/>
              <a:gd name="connsiteX1" fmla="*/ 12180278 w 12192001"/>
              <a:gd name="connsiteY1" fmla="*/ 359356 h 2273914"/>
              <a:gd name="connsiteX2" fmla="*/ 12192001 w 12192001"/>
              <a:gd name="connsiteY2" fmla="*/ 2273914 h 2273914"/>
              <a:gd name="connsiteX3" fmla="*/ 0 w 12192001"/>
              <a:gd name="connsiteY3" fmla="*/ 2273914 h 2273914"/>
              <a:gd name="connsiteX4" fmla="*/ 0 w 12192001"/>
              <a:gd name="connsiteY4" fmla="*/ 1017 h 2273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2273914">
                <a:moveTo>
                  <a:pt x="0" y="1017"/>
                </a:moveTo>
                <a:cubicBezTo>
                  <a:pt x="26487" y="3557"/>
                  <a:pt x="5546318" y="-49413"/>
                  <a:pt x="12180278" y="359356"/>
                </a:cubicBezTo>
                <a:cubicBezTo>
                  <a:pt x="12184186" y="966152"/>
                  <a:pt x="12188093" y="1667118"/>
                  <a:pt x="12192001" y="2273914"/>
                </a:cubicBezTo>
                <a:lnTo>
                  <a:pt x="0" y="2273914"/>
                </a:lnTo>
                <a:lnTo>
                  <a:pt x="0" y="101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75860385-D9BA-7199-F8D6-059C0BA2806C}"/>
              </a:ext>
            </a:extLst>
          </p:cNvPr>
          <p:cNvSpPr txBox="1"/>
          <p:nvPr/>
        </p:nvSpPr>
        <p:spPr>
          <a:xfrm>
            <a:off x="322901" y="5809454"/>
            <a:ext cx="5174132" cy="1031051"/>
          </a:xfrm>
          <a:prstGeom prst="rect">
            <a:avLst/>
          </a:prstGeom>
          <a:noFill/>
        </p:spPr>
        <p:txBody>
          <a:bodyPr wrap="square" rtlCol="0">
            <a:spAutoFit/>
          </a:bodyPr>
          <a:lstStyle/>
          <a:p>
            <a:r>
              <a:rPr lang="en-US" sz="6100" spc="-300" dirty="0" smtClean="0">
                <a:solidFill>
                  <a:schemeClr val="accent1"/>
                </a:solidFill>
                <a:latin typeface="Arial" panose="020B0604020202020204" pitchFamily="34" charset="0"/>
                <a:ea typeface="Open Sans" pitchFamily="2" charset="0"/>
                <a:cs typeface="Arial" panose="020B0604020202020204" pitchFamily="34" charset="0"/>
              </a:rPr>
              <a:t>Thank you!</a:t>
            </a:r>
            <a:endParaRPr lang="en-US" sz="6100" i="1" spc="-300" dirty="0">
              <a:solidFill>
                <a:schemeClr val="accent1"/>
              </a:solidFill>
              <a:latin typeface="Arial" panose="020B0604020202020204" pitchFamily="34" charset="0"/>
              <a:ea typeface="Open Sans Light" pitchFamily="2" charset="0"/>
              <a:cs typeface="Arial" panose="020B0604020202020204" pitchFamily="34" charset="0"/>
            </a:endParaRPr>
          </a:p>
        </p:txBody>
      </p:sp>
      <p:pic>
        <p:nvPicPr>
          <p:cNvPr id="10" name="Graphique 9">
            <a:extLst>
              <a:ext uri="{FF2B5EF4-FFF2-40B4-BE49-F238E27FC236}">
                <a16:creationId xmlns:a16="http://schemas.microsoft.com/office/drawing/2014/main" id="{3BEBEB5A-A821-17CF-0C71-AC43C613946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rcRect/>
          <a:stretch/>
        </p:blipFill>
        <p:spPr>
          <a:xfrm>
            <a:off x="10185988" y="6003706"/>
            <a:ext cx="1424764" cy="736947"/>
          </a:xfrm>
          <a:prstGeom prst="rect">
            <a:avLst/>
          </a:prstGeom>
        </p:spPr>
      </p:pic>
      <p:sp>
        <p:nvSpPr>
          <p:cNvPr id="9" name="Title 17"/>
          <p:cNvSpPr txBox="1">
            <a:spLocks/>
          </p:cNvSpPr>
          <p:nvPr/>
        </p:nvSpPr>
        <p:spPr>
          <a:xfrm>
            <a:off x="5307820" y="6109081"/>
            <a:ext cx="3626296" cy="600164"/>
          </a:xfrm>
          <a:prstGeom prst="rect">
            <a:avLst/>
          </a:prstGeom>
          <a:noFill/>
        </p:spPr>
        <p:txBody>
          <a:bodyPr wrap="square" rtlCol="0">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0"/>
              </a:spcAft>
            </a:pPr>
            <a:r>
              <a:rPr lang="en-US" sz="1600" b="1" kern="0" dirty="0" smtClean="0">
                <a:solidFill>
                  <a:srgbClr val="003D58"/>
                </a:solidFill>
                <a:latin typeface="Arial" panose="020B0604020202020204" pitchFamily="34" charset="0"/>
                <a:cs typeface="Arial" panose="020B0604020202020204" pitchFamily="34" charset="0"/>
              </a:rPr>
              <a:t>ITER Open Doors Day</a:t>
            </a:r>
          </a:p>
          <a:p>
            <a:pPr algn="l">
              <a:spcAft>
                <a:spcPts val="0"/>
              </a:spcAft>
            </a:pPr>
            <a:r>
              <a:rPr lang="en-US" sz="1700" i="1" kern="0" dirty="0" smtClean="0">
                <a:solidFill>
                  <a:srgbClr val="003D58"/>
                </a:solidFill>
                <a:latin typeface="Arial" panose="020B0604020202020204" pitchFamily="34" charset="0"/>
                <a:cs typeface="Arial" panose="020B0604020202020204" pitchFamily="34" charset="0"/>
              </a:rPr>
              <a:t>June 2023</a:t>
            </a:r>
            <a:endParaRPr kumimoji="1" lang="en-US" sz="1800" b="1" dirty="0" smtClean="0">
              <a:solidFill>
                <a:srgbClr val="003D58"/>
              </a:solidFill>
              <a:latin typeface="+mn-lt"/>
              <a:ea typeface="ＭＳ Ｐゴシック" pitchFamily="50" charset="-128"/>
            </a:endParaRPr>
          </a:p>
        </p:txBody>
      </p:sp>
    </p:spTree>
    <p:extLst>
      <p:ext uri="{BB962C8B-B14F-4D97-AF65-F5344CB8AC3E}">
        <p14:creationId xmlns:p14="http://schemas.microsoft.com/office/powerpoint/2010/main" val="1483554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a:xfrm>
            <a:off x="174825" y="461700"/>
            <a:ext cx="7657900" cy="4329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200"/>
              </a:spcAft>
            </a:pPr>
            <a:r>
              <a:rPr lang="en-US" sz="2000" b="1" kern="0" dirty="0" smtClean="0">
                <a:solidFill>
                  <a:schemeClr val="accent1"/>
                </a:solidFill>
                <a:latin typeface="Arial" panose="020B0604020202020204" pitchFamily="34" charset="0"/>
                <a:cs typeface="Arial" panose="020B0604020202020204" pitchFamily="34" charset="0"/>
              </a:rPr>
              <a:t>ONSITE PROGRESS IN CONSTRUCTION &amp; INSTALLATION</a:t>
            </a:r>
          </a:p>
        </p:txBody>
      </p:sp>
      <p:sp>
        <p:nvSpPr>
          <p:cNvPr id="13" name="Content Placeholder 2"/>
          <p:cNvSpPr txBox="1">
            <a:spLocks/>
          </p:cNvSpPr>
          <p:nvPr/>
        </p:nvSpPr>
        <p:spPr>
          <a:xfrm>
            <a:off x="10134600" y="3871247"/>
            <a:ext cx="2047526" cy="134243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smtClean="0">
                <a:solidFill>
                  <a:schemeClr val="accent1"/>
                </a:solidFill>
                <a:latin typeface="Arial" panose="020B0604020202020204" pitchFamily="34" charset="0"/>
                <a:cs typeface="Arial" panose="020B0604020202020204" pitchFamily="34" charset="0"/>
              </a:rPr>
              <a:t>Cryogenics plant: installation is complete, pre-commissioning underway.</a:t>
            </a:r>
          </a:p>
        </p:txBody>
      </p:sp>
      <p:sp>
        <p:nvSpPr>
          <p:cNvPr id="14" name="Content Placeholder 2"/>
          <p:cNvSpPr txBox="1">
            <a:spLocks/>
          </p:cNvSpPr>
          <p:nvPr/>
        </p:nvSpPr>
        <p:spPr>
          <a:xfrm>
            <a:off x="30098" y="1445854"/>
            <a:ext cx="1735201" cy="11850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smtClean="0">
                <a:solidFill>
                  <a:schemeClr val="accent1"/>
                </a:solidFill>
                <a:latin typeface="Arial" panose="020B0604020202020204" pitchFamily="34" charset="0"/>
                <a:cs typeface="Arial" panose="020B0604020202020204" pitchFamily="34" charset="0"/>
              </a:rPr>
              <a:t>Reactive power compensation equipment largely installed</a:t>
            </a:r>
            <a:endParaRPr lang="en-US" sz="1600" b="1" kern="0" dirty="0">
              <a:solidFill>
                <a:schemeClr val="accent1"/>
              </a:solidFill>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10134600" y="1549139"/>
            <a:ext cx="2041524" cy="132423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smtClean="0">
                <a:solidFill>
                  <a:schemeClr val="accent1"/>
                </a:solidFill>
                <a:latin typeface="Arial" panose="020B0604020202020204" pitchFamily="34" charset="0"/>
                <a:cs typeface="Arial" panose="020B0604020202020204" pitchFamily="34" charset="0"/>
              </a:rPr>
              <a:t>Cooling water system fully installed and commissioned</a:t>
            </a:r>
          </a:p>
        </p:txBody>
      </p:sp>
      <p:pic>
        <p:nvPicPr>
          <p:cNvPr id="16" name="Picture 2"/>
          <p:cNvPicPr>
            <a:picLocks noGrp="1" noChangeAspect="1" noChangeArrowheads="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bwMode="auto">
          <a:xfrm>
            <a:off x="6065785" y="3605207"/>
            <a:ext cx="4005316" cy="22781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Placeholder 3"/>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a:xfrm>
            <a:off x="6065786" y="1161527"/>
            <a:ext cx="4005316" cy="2278193"/>
          </a:xfrm>
          <a:prstGeom prst="rect">
            <a:avLst/>
          </a:prstGeom>
        </p:spPr>
      </p:pic>
      <p:pic>
        <p:nvPicPr>
          <p:cNvPr id="18" name="Picture Placeholder 2"/>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a:stretch>
            <a:fillRect/>
          </a:stretch>
        </p:blipFill>
        <p:spPr>
          <a:xfrm>
            <a:off x="1890482" y="1161527"/>
            <a:ext cx="4050121" cy="2278193"/>
          </a:xfrm>
        </p:spPr>
      </p:pic>
      <p:sp>
        <p:nvSpPr>
          <p:cNvPr id="20" name="Content Placeholder 2"/>
          <p:cNvSpPr txBox="1">
            <a:spLocks/>
          </p:cNvSpPr>
          <p:nvPr/>
        </p:nvSpPr>
        <p:spPr>
          <a:xfrm>
            <a:off x="0" y="3871247"/>
            <a:ext cx="1735201" cy="120865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smtClean="0">
                <a:solidFill>
                  <a:schemeClr val="accent1"/>
                </a:solidFill>
                <a:latin typeface="Arial" panose="020B0604020202020204" pitchFamily="34" charset="0"/>
                <a:cs typeface="Arial" panose="020B0604020202020204" pitchFamily="34" charset="0"/>
              </a:rPr>
              <a:t>Magnet power conversion equipment largely installed</a:t>
            </a:r>
            <a:endParaRPr lang="en-US" sz="1600" i="1" dirty="0">
              <a:solidFill>
                <a:schemeClr val="accent1"/>
              </a:solidFill>
              <a:latin typeface="Arial" panose="020B0604020202020204" pitchFamily="34" charset="0"/>
              <a:cs typeface="Arial" panose="020B0604020202020204" pitchFamily="34" charset="0"/>
            </a:endParaRPr>
          </a:p>
        </p:txBody>
      </p:sp>
      <p:pic>
        <p:nvPicPr>
          <p:cNvPr id="21" name="Picture Placeholder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890480" y="3605207"/>
            <a:ext cx="4050123" cy="2278194"/>
          </a:xfrm>
          <a:prstGeom prst="rect">
            <a:avLst/>
          </a:prstGeom>
          <a:solidFill>
            <a:schemeClr val="bg2"/>
          </a:solidFill>
        </p:spPr>
      </p:pic>
    </p:spTree>
    <p:extLst>
      <p:ext uri="{BB962C8B-B14F-4D97-AF65-F5344CB8AC3E}">
        <p14:creationId xmlns:p14="http://schemas.microsoft.com/office/powerpoint/2010/main" val="1882482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a:xfrm>
            <a:off x="174825" y="461700"/>
            <a:ext cx="7657900" cy="43293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spcAft>
                <a:spcPts val="1200"/>
              </a:spcAft>
            </a:pPr>
            <a:r>
              <a:rPr lang="en-US" sz="2000" b="1" kern="0" dirty="0" smtClean="0">
                <a:solidFill>
                  <a:schemeClr val="accent1"/>
                </a:solidFill>
                <a:latin typeface="Arial" panose="020B0604020202020204" pitchFamily="34" charset="0"/>
                <a:cs typeface="Arial" panose="020B0604020202020204" pitchFamily="34" charset="0"/>
              </a:rPr>
              <a:t>ONSITE PROGRESS IN CONSTRUCTION &amp; INSTALLATION</a:t>
            </a:r>
          </a:p>
        </p:txBody>
      </p:sp>
      <p:sp>
        <p:nvSpPr>
          <p:cNvPr id="12" name="Content Placeholder 2"/>
          <p:cNvSpPr txBox="1">
            <a:spLocks/>
          </p:cNvSpPr>
          <p:nvPr/>
        </p:nvSpPr>
        <p:spPr>
          <a:xfrm>
            <a:off x="36698" y="1479289"/>
            <a:ext cx="1792100" cy="11596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smtClean="0">
                <a:solidFill>
                  <a:schemeClr val="accent1"/>
                </a:solidFill>
                <a:latin typeface="Arial" panose="020B0604020202020204" pitchFamily="34" charset="0"/>
                <a:cs typeface="Arial" panose="020B0604020202020204" pitchFamily="34" charset="0"/>
              </a:rPr>
              <a:t>Control building ready for equipment installation</a:t>
            </a:r>
          </a:p>
        </p:txBody>
      </p:sp>
      <p:sp>
        <p:nvSpPr>
          <p:cNvPr id="13" name="Content Placeholder 2"/>
          <p:cNvSpPr txBox="1">
            <a:spLocks/>
          </p:cNvSpPr>
          <p:nvPr/>
        </p:nvSpPr>
        <p:spPr>
          <a:xfrm>
            <a:off x="10134600" y="3871247"/>
            <a:ext cx="2047526" cy="158657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smtClean="0">
                <a:solidFill>
                  <a:schemeClr val="accent1"/>
                </a:solidFill>
                <a:latin typeface="Arial" panose="020B0604020202020204" pitchFamily="34" charset="0"/>
                <a:cs typeface="Arial" panose="020B0604020202020204" pitchFamily="34" charset="0"/>
              </a:rPr>
              <a:t>PF Coils Building being repurposed for component repairs and port plug testing</a:t>
            </a:r>
          </a:p>
        </p:txBody>
      </p:sp>
      <p:sp>
        <p:nvSpPr>
          <p:cNvPr id="15" name="Content Placeholder 2"/>
          <p:cNvSpPr txBox="1">
            <a:spLocks/>
          </p:cNvSpPr>
          <p:nvPr/>
        </p:nvSpPr>
        <p:spPr>
          <a:xfrm>
            <a:off x="10134600" y="1549139"/>
            <a:ext cx="2041524" cy="132423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smtClean="0">
                <a:solidFill>
                  <a:schemeClr val="accent1"/>
                </a:solidFill>
                <a:latin typeface="Arial" panose="020B0604020202020204" pitchFamily="34" charset="0"/>
                <a:cs typeface="Arial" panose="020B0604020202020204" pitchFamily="34" charset="0"/>
              </a:rPr>
              <a:t>First two Central Solenoid Modules stacked and are being aligned</a:t>
            </a:r>
          </a:p>
        </p:txBody>
      </p:sp>
      <p:pic>
        <p:nvPicPr>
          <p:cNvPr id="12292" name="Picture 4" descr="https://www.iter.org/doc/www/content/com/Lists/Stories/Attachments/3918/csm2_cormany_0.jpg"/>
          <p:cNvPicPr>
            <a:picLocks noGrp="1" noChangeAspect="1" noChangeArrowheads="1"/>
          </p:cNvPicPr>
          <p:nvPr>
            <p:ph type="pic" sz="quarter" idx="12"/>
          </p:nvPr>
        </p:nvPicPr>
        <p:blipFill>
          <a:blip r:embed="rId2" cstate="email">
            <a:extLst>
              <a:ext uri="{28A0092B-C50C-407E-A947-70E740481C1C}">
                <a14:useLocalDpi xmlns:a14="http://schemas.microsoft.com/office/drawing/2010/main"/>
              </a:ext>
            </a:extLst>
          </a:blip>
          <a:srcRect/>
          <a:stretch>
            <a:fillRect/>
          </a:stretch>
        </p:blipFill>
        <p:spPr bwMode="auto">
          <a:xfrm>
            <a:off x="6065784" y="1186731"/>
            <a:ext cx="4005316" cy="225299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www.iter.org/doc/www/content/com/Lists/Stories/Attachments/3914/ts_metrology_2_small.jpg"/>
          <p:cNvPicPr>
            <a:picLocks noGrp="1" noChangeAspect="1" noChangeArrowheads="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bwMode="auto">
          <a:xfrm>
            <a:off x="6065784" y="3605206"/>
            <a:ext cx="4005316" cy="22781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s://www.iter.org/doc/all/content/com/photo%20galleries%202/construction/controlbuilding/control_bdg_from_l5.jpg"/>
          <p:cNvPicPr>
            <a:picLocks noGrp="1" noChangeAspect="1" noChangeArrowheads="1"/>
          </p:cNvPicPr>
          <p:nvPr>
            <p:ph type="pic" sz="quarter" idx="10"/>
          </p:nvPr>
        </p:nvPicPr>
        <p:blipFill rotWithShape="1">
          <a:blip r:embed="rId4" cstate="email">
            <a:extLst>
              <a:ext uri="{28A0092B-C50C-407E-A947-70E740481C1C}">
                <a14:useLocalDpi xmlns:a14="http://schemas.microsoft.com/office/drawing/2010/main"/>
              </a:ext>
            </a:extLst>
          </a:blip>
          <a:srcRect/>
          <a:stretch/>
        </p:blipFill>
        <p:spPr bwMode="auto">
          <a:xfrm>
            <a:off x="1828798" y="1186731"/>
            <a:ext cx="4050121" cy="2252990"/>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p:cNvSpPr txBox="1">
            <a:spLocks/>
          </p:cNvSpPr>
          <p:nvPr/>
        </p:nvSpPr>
        <p:spPr>
          <a:xfrm>
            <a:off x="0" y="3871247"/>
            <a:ext cx="1728602" cy="116327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sz="1600" b="1" kern="0" dirty="0" smtClean="0">
                <a:solidFill>
                  <a:schemeClr val="accent1"/>
                </a:solidFill>
                <a:latin typeface="Arial" panose="020B0604020202020204" pitchFamily="34" charset="0"/>
                <a:cs typeface="Arial" panose="020B0604020202020204" pitchFamily="34" charset="0"/>
              </a:rPr>
              <a:t>Final concrete pour of Tritium Building</a:t>
            </a:r>
          </a:p>
          <a:p>
            <a:pPr algn="l">
              <a:lnSpc>
                <a:spcPct val="100000"/>
              </a:lnSpc>
              <a:spcBef>
                <a:spcPts val="0"/>
              </a:spcBef>
            </a:pPr>
            <a:r>
              <a:rPr lang="en-US" sz="1600" i="1" kern="0" dirty="0" smtClean="0">
                <a:solidFill>
                  <a:schemeClr val="accent1"/>
                </a:solidFill>
                <a:latin typeface="Arial" panose="020B0604020202020204" pitchFamily="34" charset="0"/>
                <a:cs typeface="Arial" panose="020B0604020202020204" pitchFamily="34" charset="0"/>
              </a:rPr>
              <a:t>October 2023</a:t>
            </a:r>
            <a:endParaRPr lang="en-US" sz="1600" i="1" dirty="0">
              <a:solidFill>
                <a:schemeClr val="accent1"/>
              </a:solidFill>
              <a:latin typeface="Arial" panose="020B0604020202020204" pitchFamily="34" charset="0"/>
              <a:cs typeface="Arial" panose="020B0604020202020204" pitchFamily="34" charset="0"/>
            </a:endParaRPr>
          </a:p>
        </p:txBody>
      </p:sp>
      <p:pic>
        <p:nvPicPr>
          <p:cNvPr id="20" name="Picture 2" descr="https://www.iter.org/doc/www/content/com/Lists/Stories/Attachments/3950/tritium_bdg_pour_oct_2023_1_smal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28798" y="3605207"/>
            <a:ext cx="4050121" cy="227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1260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iter.org/doc/all/content/com/photo%20galleries%202/construction/tokamakassembly/csm_1_inside_1_small.jpg"/>
          <p:cNvPicPr>
            <a:picLocks noGrp="1" noChangeAspect="1" noChangeArrowheads="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6" name="Rectangle 32">
            <a:extLst>
              <a:ext uri="{FF2B5EF4-FFF2-40B4-BE49-F238E27FC236}">
                <a16:creationId xmlns:a16="http://schemas.microsoft.com/office/drawing/2014/main" id="{E97E95CA-7283-5B46-9EFB-EE7D6DEDBBB2}"/>
              </a:ext>
            </a:extLst>
          </p:cNvPr>
          <p:cNvSpPr/>
          <p:nvPr/>
        </p:nvSpPr>
        <p:spPr>
          <a:xfrm>
            <a:off x="-2" y="5495636"/>
            <a:ext cx="12192003" cy="1362366"/>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2274617">
                <a:moveTo>
                  <a:pt x="0" y="1720"/>
                </a:moveTo>
                <a:cubicBezTo>
                  <a:pt x="4188178" y="-5806"/>
                  <a:pt x="7281334" y="-13333"/>
                  <a:pt x="12192001" y="554875"/>
                </a:cubicBezTo>
                <a:lnTo>
                  <a:pt x="12192001" y="2274617"/>
                </a:lnTo>
                <a:lnTo>
                  <a:pt x="0" y="2274617"/>
                </a:lnTo>
                <a:lnTo>
                  <a:pt x="0" y="17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sp>
        <p:nvSpPr>
          <p:cNvPr id="54" name="ZoneTexte 53">
            <a:extLst>
              <a:ext uri="{FF2B5EF4-FFF2-40B4-BE49-F238E27FC236}">
                <a16:creationId xmlns:a16="http://schemas.microsoft.com/office/drawing/2014/main" id="{6655A2D1-9070-4AA7-8ACA-4265CBD83500}"/>
              </a:ext>
            </a:extLst>
          </p:cNvPr>
          <p:cNvSpPr txBox="1"/>
          <p:nvPr/>
        </p:nvSpPr>
        <p:spPr>
          <a:xfrm>
            <a:off x="414696" y="5590801"/>
            <a:ext cx="6930414" cy="1195199"/>
          </a:xfrm>
          <a:prstGeom prst="rect">
            <a:avLst/>
          </a:prstGeom>
          <a:noFill/>
        </p:spPr>
        <p:txBody>
          <a:bodyPr wrap="square" rtlCol="0">
            <a:spAutoFit/>
          </a:bodyPr>
          <a:lstStyle/>
          <a:p>
            <a:pPr>
              <a:lnSpc>
                <a:spcPts val="2600"/>
              </a:lnSpc>
            </a:pPr>
            <a:r>
              <a:rPr lang="en-US" sz="2000" b="1" dirty="0" smtClean="0">
                <a:solidFill>
                  <a:schemeClr val="accent1"/>
                </a:solidFill>
                <a:latin typeface="Arial" panose="020B0604020202020204" pitchFamily="34" charset="0"/>
                <a:ea typeface="Open Sans" pitchFamily="2" charset="0"/>
                <a:cs typeface="Arial" panose="020B0604020202020204" pitchFamily="34" charset="0"/>
              </a:rPr>
              <a:t>ASSEMBLING THE MACHINE</a:t>
            </a:r>
          </a:p>
          <a:p>
            <a:pPr>
              <a:lnSpc>
                <a:spcPts val="1800"/>
              </a:lnSpc>
              <a:spcBef>
                <a:spcPts val="600"/>
              </a:spcBef>
            </a:pP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The first of six cylindrical superconducting magnets for the central solenoid is positioned on a dedicated assembly platform at ITER. </a:t>
            </a: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Pictured (inside the cylinder): </a:t>
            </a:r>
            <a:r>
              <a:rPr lang="en-GB"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rPr>
              <a:t>helium input pipes and electrical </a:t>
            </a: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connections</a:t>
            </a:r>
            <a:r>
              <a:rPr lang="en-US"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 </a:t>
            </a:r>
            <a:r>
              <a:rPr lang="en-US" sz="1600" i="1"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January 2023</a:t>
            </a:r>
            <a:endParaRPr lang="en-US" sz="1600" dirty="0">
              <a:solidFill>
                <a:schemeClr val="tx1">
                  <a:lumMod val="75000"/>
                  <a:lumOff val="25000"/>
                </a:schemeClr>
              </a:solidFill>
              <a:latin typeface="Arial" panose="020B0604020202020204" pitchFamily="34" charset="0"/>
              <a:ea typeface="Open Sans" pitchFamily="2" charset="0"/>
              <a:cs typeface="Arial" panose="020B0604020202020204" pitchFamily="34" charset="0"/>
            </a:endParaRPr>
          </a:p>
        </p:txBody>
      </p:sp>
      <p:pic>
        <p:nvPicPr>
          <p:cNvPr id="14" name="Graphique 13">
            <a:extLst>
              <a:ext uri="{FF2B5EF4-FFF2-40B4-BE49-F238E27FC236}">
                <a16:creationId xmlns:a16="http://schemas.microsoft.com/office/drawing/2014/main" id="{E430A7D1-E2BC-F6AE-E1D4-92D9F1A8234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002679" y="6104226"/>
            <a:ext cx="866227" cy="432000"/>
          </a:xfrm>
          <a:prstGeom prst="rect">
            <a:avLst/>
          </a:prstGeom>
        </p:spPr>
      </p:pic>
      <p:sp>
        <p:nvSpPr>
          <p:cNvPr id="12"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rgbClr val="002060"/>
                </a:solidFill>
                <a:latin typeface="Open Sans" pitchFamily="2" charset="0"/>
                <a:ea typeface="Open Sans" pitchFamily="2" charset="0"/>
                <a:cs typeface="Open Sans" pitchFamily="2" charset="0"/>
              </a:rPr>
              <a:t>5</a:t>
            </a:fld>
            <a:endParaRPr lang="fr-FR" sz="1000" dirty="0">
              <a:solidFill>
                <a:srgbClr val="002060"/>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888266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400817" y="38099"/>
            <a:ext cx="11791183" cy="6663541"/>
          </a:xfrm>
          <a:prstGeom prst="rect">
            <a:avLst/>
          </a:prstGeom>
        </p:spPr>
      </p:pic>
      <p:sp>
        <p:nvSpPr>
          <p:cNvPr id="46" name="Rectangle 32">
            <a:extLst>
              <a:ext uri="{FF2B5EF4-FFF2-40B4-BE49-F238E27FC236}">
                <a16:creationId xmlns:a16="http://schemas.microsoft.com/office/drawing/2014/main" id="{E97E95CA-7283-5B46-9EFB-EE7D6DEDBBB2}"/>
              </a:ext>
            </a:extLst>
          </p:cNvPr>
          <p:cNvSpPr/>
          <p:nvPr/>
        </p:nvSpPr>
        <p:spPr>
          <a:xfrm rot="5400000">
            <a:off x="-1816445" y="1816446"/>
            <a:ext cx="6870358" cy="3237469"/>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9997" h="2273354">
                <a:moveTo>
                  <a:pt x="0" y="457"/>
                </a:moveTo>
                <a:cubicBezTo>
                  <a:pt x="4188178" y="-7069"/>
                  <a:pt x="7698848" y="77523"/>
                  <a:pt x="12279998" y="326859"/>
                </a:cubicBezTo>
                <a:lnTo>
                  <a:pt x="12192001" y="2273354"/>
                </a:lnTo>
                <a:lnTo>
                  <a:pt x="0" y="2273354"/>
                </a:lnTo>
                <a:lnTo>
                  <a:pt x="0" y="4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sp>
        <p:nvSpPr>
          <p:cNvPr id="54" name="ZoneTexte 53">
            <a:extLst>
              <a:ext uri="{FF2B5EF4-FFF2-40B4-BE49-F238E27FC236}">
                <a16:creationId xmlns:a16="http://schemas.microsoft.com/office/drawing/2014/main" id="{6655A2D1-9070-4AA7-8ACA-4265CBD83500}"/>
              </a:ext>
            </a:extLst>
          </p:cNvPr>
          <p:cNvSpPr txBox="1"/>
          <p:nvPr/>
        </p:nvSpPr>
        <p:spPr>
          <a:xfrm>
            <a:off x="144000" y="340671"/>
            <a:ext cx="3093469" cy="1338828"/>
          </a:xfrm>
          <a:prstGeom prst="rect">
            <a:avLst/>
          </a:prstGeom>
          <a:noFill/>
        </p:spPr>
        <p:txBody>
          <a:bodyPr wrap="square" rtlCol="0">
            <a:spAutoFit/>
          </a:bodyPr>
          <a:lstStyle/>
          <a:p>
            <a:pPr>
              <a:spcAft>
                <a:spcPts val="600"/>
              </a:spcAft>
            </a:pPr>
            <a:r>
              <a:rPr lang="en-US" sz="2000" b="1" dirty="0" smtClean="0">
                <a:solidFill>
                  <a:schemeClr val="accent1"/>
                </a:solidFill>
                <a:latin typeface="Arial" panose="020B0604020202020204" pitchFamily="34" charset="0"/>
                <a:ea typeface="Open Sans" pitchFamily="2" charset="0"/>
                <a:cs typeface="Arial" panose="020B0604020202020204" pitchFamily="34" charset="0"/>
              </a:rPr>
              <a:t>ASSEMBLING THE MACHINE: </a:t>
            </a:r>
            <a:r>
              <a:rPr lang="en-US" sz="2000" i="1" dirty="0" smtClean="0">
                <a:solidFill>
                  <a:schemeClr val="accent1"/>
                </a:solidFill>
                <a:latin typeface="Arial" panose="020B0604020202020204" pitchFamily="34" charset="0"/>
                <a:ea typeface="Open Sans" pitchFamily="2" charset="0"/>
                <a:cs typeface="Arial" panose="020B0604020202020204" pitchFamily="34" charset="0"/>
              </a:rPr>
              <a:t>ITER Assembly Hall </a:t>
            </a:r>
          </a:p>
          <a:p>
            <a:pPr>
              <a:spcAft>
                <a:spcPts val="600"/>
              </a:spcAft>
            </a:pPr>
            <a:r>
              <a:rPr lang="en-US" sz="1600" i="1" dirty="0" smtClean="0">
                <a:solidFill>
                  <a:srgbClr val="002060"/>
                </a:solidFill>
                <a:latin typeface="Arial" panose="020B0604020202020204" pitchFamily="34" charset="0"/>
                <a:ea typeface="Open Sans" pitchFamily="2" charset="0"/>
                <a:cs typeface="Arial" panose="020B0604020202020204" pitchFamily="34" charset="0"/>
              </a:rPr>
              <a:t>September 2023</a:t>
            </a:r>
            <a:endParaRPr lang="en-US" sz="1600" i="1" dirty="0">
              <a:solidFill>
                <a:srgbClr val="002060"/>
              </a:solidFill>
              <a:latin typeface="Arial" panose="020B0604020202020204" pitchFamily="34" charset="0"/>
              <a:ea typeface="Open Sans" pitchFamily="2" charset="0"/>
              <a:cs typeface="Arial" panose="020B0604020202020204" pitchFamily="34" charset="0"/>
            </a:endParaRPr>
          </a:p>
        </p:txBody>
      </p:sp>
      <p:pic>
        <p:nvPicPr>
          <p:cNvPr id="11" name="Graphique 10">
            <a:extLst>
              <a:ext uri="{FF2B5EF4-FFF2-40B4-BE49-F238E27FC236}">
                <a16:creationId xmlns:a16="http://schemas.microsoft.com/office/drawing/2014/main" id="{EDC5FF79-D73B-1D48-7DB4-25843D3FE3C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002680" y="6104228"/>
            <a:ext cx="866226" cy="432000"/>
          </a:xfrm>
          <a:prstGeom prst="rect">
            <a:avLst/>
          </a:prstGeom>
        </p:spPr>
      </p:pic>
      <p:sp>
        <p:nvSpPr>
          <p:cNvPr id="12"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chemeClr val="bg1"/>
                </a:solidFill>
                <a:latin typeface="Open Sans" pitchFamily="2" charset="0"/>
                <a:ea typeface="Open Sans" pitchFamily="2" charset="0"/>
                <a:cs typeface="Open Sans" pitchFamily="2" charset="0"/>
              </a:rPr>
              <a:t>6</a:t>
            </a:fld>
            <a:endParaRPr lang="fr-FR" sz="100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0935307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t="-12"/>
          <a:stretch/>
        </p:blipFill>
        <p:spPr>
          <a:xfrm>
            <a:off x="2603162" y="12360"/>
            <a:ext cx="9572795" cy="6845640"/>
          </a:xfrm>
        </p:spPr>
      </p:pic>
      <p:sp>
        <p:nvSpPr>
          <p:cNvPr id="46" name="Rectangle 32">
            <a:extLst>
              <a:ext uri="{FF2B5EF4-FFF2-40B4-BE49-F238E27FC236}">
                <a16:creationId xmlns:a16="http://schemas.microsoft.com/office/drawing/2014/main" id="{E97E95CA-7283-5B46-9EFB-EE7D6DEDBBB2}"/>
              </a:ext>
            </a:extLst>
          </p:cNvPr>
          <p:cNvSpPr/>
          <p:nvPr/>
        </p:nvSpPr>
        <p:spPr>
          <a:xfrm rot="5400000">
            <a:off x="-1696617" y="1696618"/>
            <a:ext cx="6870358" cy="3477126"/>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9997" h="2273354">
                <a:moveTo>
                  <a:pt x="0" y="457"/>
                </a:moveTo>
                <a:cubicBezTo>
                  <a:pt x="4188178" y="-7069"/>
                  <a:pt x="7698848" y="77523"/>
                  <a:pt x="12279998" y="326859"/>
                </a:cubicBezTo>
                <a:lnTo>
                  <a:pt x="12192001" y="2273354"/>
                </a:lnTo>
                <a:lnTo>
                  <a:pt x="0" y="2273354"/>
                </a:lnTo>
                <a:lnTo>
                  <a:pt x="0" y="4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pic>
        <p:nvPicPr>
          <p:cNvPr id="11" name="Graphique 10">
            <a:extLst>
              <a:ext uri="{FF2B5EF4-FFF2-40B4-BE49-F238E27FC236}">
                <a16:creationId xmlns:a16="http://schemas.microsoft.com/office/drawing/2014/main" id="{EDC5FF79-D73B-1D48-7DB4-25843D3FE3C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002680" y="6104228"/>
            <a:ext cx="866226" cy="432000"/>
          </a:xfrm>
          <a:prstGeom prst="rect">
            <a:avLst/>
          </a:prstGeom>
        </p:spPr>
      </p:pic>
      <p:sp>
        <p:nvSpPr>
          <p:cNvPr id="13" name="ZoneTexte 53">
            <a:extLst>
              <a:ext uri="{FF2B5EF4-FFF2-40B4-BE49-F238E27FC236}">
                <a16:creationId xmlns:a16="http://schemas.microsoft.com/office/drawing/2014/main" id="{6655A2D1-9070-4AA7-8ACA-4265CBD83500}"/>
              </a:ext>
            </a:extLst>
          </p:cNvPr>
          <p:cNvSpPr txBox="1"/>
          <p:nvPr/>
        </p:nvSpPr>
        <p:spPr>
          <a:xfrm>
            <a:off x="76222" y="321772"/>
            <a:ext cx="3068032" cy="2369880"/>
          </a:xfrm>
          <a:prstGeom prst="rect">
            <a:avLst/>
          </a:prstGeom>
          <a:noFill/>
        </p:spPr>
        <p:txBody>
          <a:bodyPr wrap="square" rtlCol="0">
            <a:spAutoFit/>
          </a:bodyPr>
          <a:lstStyle/>
          <a:p>
            <a:r>
              <a:rPr lang="en-US" sz="2000" b="1" dirty="0" smtClean="0">
                <a:solidFill>
                  <a:srgbClr val="002060"/>
                </a:solidFill>
                <a:latin typeface="Arial" panose="020B0604020202020204" pitchFamily="34" charset="0"/>
                <a:ea typeface="Open Sans" pitchFamily="2" charset="0"/>
                <a:cs typeface="Arial" panose="020B0604020202020204" pitchFamily="34" charset="0"/>
              </a:rPr>
              <a:t>CHALLENGES OF </a:t>
            </a:r>
          </a:p>
          <a:p>
            <a:pPr>
              <a:spcAft>
                <a:spcPts val="1800"/>
              </a:spcAft>
            </a:pPr>
            <a:r>
              <a:rPr lang="en-US" sz="2000" b="1" dirty="0" smtClean="0">
                <a:solidFill>
                  <a:srgbClr val="002060"/>
                </a:solidFill>
                <a:latin typeface="Arial" panose="020B0604020202020204" pitchFamily="34" charset="0"/>
                <a:ea typeface="Open Sans" pitchFamily="2" charset="0"/>
                <a:cs typeface="Arial" panose="020B0604020202020204" pitchFamily="34" charset="0"/>
              </a:rPr>
              <a:t>FIRST-OF-A-KIND COMPONENTS</a:t>
            </a:r>
            <a:endParaRPr lang="en-US" sz="2000" b="1" dirty="0">
              <a:solidFill>
                <a:srgbClr val="002060"/>
              </a:solidFill>
              <a:latin typeface="Arial" panose="020B0604020202020204" pitchFamily="34" charset="0"/>
              <a:ea typeface="Open Sans" pitchFamily="2" charset="0"/>
              <a:cs typeface="Arial" panose="020B0604020202020204" pitchFamily="34" charset="0"/>
            </a:endParaRPr>
          </a:p>
          <a:p>
            <a:pPr>
              <a:spcAft>
                <a:spcPts val="1200"/>
              </a:spcAft>
            </a:pPr>
            <a:r>
              <a:rPr lang="en-GB" sz="1600" dirty="0" smtClean="0">
                <a:solidFill>
                  <a:srgbClr val="002060"/>
                </a:solidFill>
                <a:latin typeface="Arial" panose="020B0604020202020204" pitchFamily="34" charset="0"/>
                <a:ea typeface="Open Sans" pitchFamily="2" charset="0"/>
                <a:cs typeface="Arial" panose="020B0604020202020204" pitchFamily="34" charset="0"/>
              </a:rPr>
              <a:t>Vacuum Vessel sectors have geometric non-conformities in the field bevel joints.</a:t>
            </a:r>
            <a:endParaRPr lang="en-US" sz="1600" dirty="0">
              <a:solidFill>
                <a:srgbClr val="002060"/>
              </a:solidFill>
              <a:latin typeface="Arial" panose="020B0604020202020204" pitchFamily="34" charset="0"/>
              <a:ea typeface="Open Sans" pitchFamily="2" charset="0"/>
              <a:cs typeface="Arial" panose="020B0604020202020204" pitchFamily="34" charset="0"/>
            </a:endParaRPr>
          </a:p>
          <a:p>
            <a:pPr>
              <a:lnSpc>
                <a:spcPts val="1800"/>
              </a:lnSpc>
              <a:spcAft>
                <a:spcPts val="1200"/>
              </a:spcAft>
            </a:pPr>
            <a:endParaRPr lang="en-US"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endParaRPr>
          </a:p>
        </p:txBody>
      </p:sp>
      <p:sp>
        <p:nvSpPr>
          <p:cNvPr id="14"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chemeClr val="bg1"/>
                </a:solidFill>
                <a:latin typeface="Open Sans" pitchFamily="2" charset="0"/>
                <a:ea typeface="Open Sans" pitchFamily="2" charset="0"/>
                <a:cs typeface="Open Sans" pitchFamily="2" charset="0"/>
              </a:rPr>
              <a:t>7</a:t>
            </a:fld>
            <a:endParaRPr lang="fr-FR" sz="1000" dirty="0">
              <a:solidFill>
                <a:schemeClr val="bg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538045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b="-251"/>
          <a:stretch/>
        </p:blipFill>
        <p:spPr>
          <a:xfrm>
            <a:off x="72000" y="0"/>
            <a:ext cx="10286967" cy="6870357"/>
          </a:xfrm>
          <a:prstGeom prst="rect">
            <a:avLst/>
          </a:prstGeom>
        </p:spPr>
      </p:pic>
      <p:sp>
        <p:nvSpPr>
          <p:cNvPr id="46" name="Rectangle 32">
            <a:extLst>
              <a:ext uri="{FF2B5EF4-FFF2-40B4-BE49-F238E27FC236}">
                <a16:creationId xmlns:a16="http://schemas.microsoft.com/office/drawing/2014/main" id="{E97E95CA-7283-5B46-9EFB-EE7D6DEDBBB2}"/>
              </a:ext>
            </a:extLst>
          </p:cNvPr>
          <p:cNvSpPr/>
          <p:nvPr/>
        </p:nvSpPr>
        <p:spPr>
          <a:xfrm rot="16200000">
            <a:off x="6661322" y="1339675"/>
            <a:ext cx="6870360" cy="4191004"/>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 name="connsiteX0" fmla="*/ 1 w 12280001"/>
              <a:gd name="connsiteY0" fmla="*/ 216 h 2378442"/>
              <a:gd name="connsiteX1" fmla="*/ 12280000 w 12280001"/>
              <a:gd name="connsiteY1" fmla="*/ 431947 h 2378442"/>
              <a:gd name="connsiteX2" fmla="*/ 12192003 w 12280001"/>
              <a:gd name="connsiteY2" fmla="*/ 2378442 h 2378442"/>
              <a:gd name="connsiteX3" fmla="*/ 2 w 12280001"/>
              <a:gd name="connsiteY3" fmla="*/ 2378442 h 2378442"/>
              <a:gd name="connsiteX4" fmla="*/ 1 w 12280001"/>
              <a:gd name="connsiteY4" fmla="*/ 216 h 2378442"/>
              <a:gd name="connsiteX0" fmla="*/ -1 w 12279997"/>
              <a:gd name="connsiteY0" fmla="*/ 0 h 2378226"/>
              <a:gd name="connsiteX1" fmla="*/ 12279998 w 12279997"/>
              <a:gd name="connsiteY1" fmla="*/ 431731 h 2378226"/>
              <a:gd name="connsiteX2" fmla="*/ 12192001 w 12279997"/>
              <a:gd name="connsiteY2" fmla="*/ 2378226 h 2378226"/>
              <a:gd name="connsiteX3" fmla="*/ 0 w 12279997"/>
              <a:gd name="connsiteY3" fmla="*/ 2378226 h 2378226"/>
              <a:gd name="connsiteX4" fmla="*/ -1 w 12279997"/>
              <a:gd name="connsiteY4" fmla="*/ 0 h 2378226"/>
              <a:gd name="connsiteX0" fmla="*/ 1 w 12280001"/>
              <a:gd name="connsiteY0" fmla="*/ 0 h 2378226"/>
              <a:gd name="connsiteX1" fmla="*/ 12280000 w 12280001"/>
              <a:gd name="connsiteY1" fmla="*/ 431731 h 2378226"/>
              <a:gd name="connsiteX2" fmla="*/ 12192003 w 12280001"/>
              <a:gd name="connsiteY2" fmla="*/ 2378226 h 2378226"/>
              <a:gd name="connsiteX3" fmla="*/ 2 w 12280001"/>
              <a:gd name="connsiteY3" fmla="*/ 2378226 h 2378226"/>
              <a:gd name="connsiteX4" fmla="*/ 1 w 12280001"/>
              <a:gd name="connsiteY4" fmla="*/ 0 h 237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0001" h="2378226">
                <a:moveTo>
                  <a:pt x="1" y="0"/>
                </a:moveTo>
                <a:cubicBezTo>
                  <a:pt x="4569536" y="62694"/>
                  <a:pt x="7698850" y="182395"/>
                  <a:pt x="12280000" y="431731"/>
                </a:cubicBezTo>
                <a:lnTo>
                  <a:pt x="12192003" y="2378226"/>
                </a:lnTo>
                <a:lnTo>
                  <a:pt x="2" y="2378226"/>
                </a:lnTo>
                <a:cubicBezTo>
                  <a:pt x="2" y="1620594"/>
                  <a:pt x="1" y="757632"/>
                  <a:pt x="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a</a:t>
            </a: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sp>
        <p:nvSpPr>
          <p:cNvPr id="54" name="ZoneTexte 53">
            <a:extLst>
              <a:ext uri="{FF2B5EF4-FFF2-40B4-BE49-F238E27FC236}">
                <a16:creationId xmlns:a16="http://schemas.microsoft.com/office/drawing/2014/main" id="{6655A2D1-9070-4AA7-8ACA-4265CBD83500}"/>
              </a:ext>
            </a:extLst>
          </p:cNvPr>
          <p:cNvSpPr txBox="1"/>
          <p:nvPr/>
        </p:nvSpPr>
        <p:spPr>
          <a:xfrm>
            <a:off x="8893095" y="431321"/>
            <a:ext cx="2975811" cy="1985159"/>
          </a:xfrm>
          <a:prstGeom prst="rect">
            <a:avLst/>
          </a:prstGeom>
          <a:noFill/>
        </p:spPr>
        <p:txBody>
          <a:bodyPr wrap="square" rtlCol="0">
            <a:spAutoFit/>
          </a:bodyPr>
          <a:lstStyle/>
          <a:p>
            <a:pPr>
              <a:spcAft>
                <a:spcPts val="1800"/>
              </a:spcAft>
            </a:pPr>
            <a:r>
              <a:rPr lang="en-US" sz="2000" b="1" dirty="0" smtClean="0">
                <a:solidFill>
                  <a:srgbClr val="002060"/>
                </a:solidFill>
                <a:latin typeface="Arial" panose="020B0604020202020204" pitchFamily="34" charset="0"/>
                <a:ea typeface="Open Sans" pitchFamily="2" charset="0"/>
                <a:cs typeface="Arial" panose="020B0604020202020204" pitchFamily="34" charset="0"/>
              </a:rPr>
              <a:t>CHALLENGES OF FIRST-OF-A-KIND COMPONENTS</a:t>
            </a:r>
            <a:endParaRPr lang="en-US" sz="2000" b="1" dirty="0">
              <a:solidFill>
                <a:srgbClr val="002060"/>
              </a:solidFill>
              <a:latin typeface="Arial" panose="020B0604020202020204" pitchFamily="34" charset="0"/>
              <a:ea typeface="Open Sans" pitchFamily="2" charset="0"/>
              <a:cs typeface="Arial" panose="020B0604020202020204" pitchFamily="34" charset="0"/>
            </a:endParaRPr>
          </a:p>
          <a:p>
            <a:pPr>
              <a:spcAft>
                <a:spcPts val="1800"/>
              </a:spcAft>
            </a:pPr>
            <a:r>
              <a:rPr lang="en-US" sz="1600" dirty="0" smtClean="0">
                <a:solidFill>
                  <a:srgbClr val="002060"/>
                </a:solidFill>
                <a:latin typeface="Arial" panose="020B0604020202020204" pitchFamily="34" charset="0"/>
                <a:ea typeface="Open Sans" pitchFamily="2" charset="0"/>
                <a:cs typeface="Arial" panose="020B0604020202020204" pitchFamily="34" charset="0"/>
              </a:rPr>
              <a:t>Leakage identified </a:t>
            </a:r>
            <a:r>
              <a:rPr lang="en-US" sz="1600" dirty="0">
                <a:solidFill>
                  <a:srgbClr val="002060"/>
                </a:solidFill>
                <a:latin typeface="Arial" panose="020B0604020202020204" pitchFamily="34" charset="0"/>
                <a:ea typeface="Open Sans" pitchFamily="2" charset="0"/>
                <a:cs typeface="Arial" panose="020B0604020202020204" pitchFamily="34" charset="0"/>
              </a:rPr>
              <a:t>in thermal shield cooling piping due to chloride stress corrosion.</a:t>
            </a:r>
          </a:p>
        </p:txBody>
      </p:sp>
      <p:pic>
        <p:nvPicPr>
          <p:cNvPr id="12" name="Graphique 11">
            <a:extLst>
              <a:ext uri="{FF2B5EF4-FFF2-40B4-BE49-F238E27FC236}">
                <a16:creationId xmlns:a16="http://schemas.microsoft.com/office/drawing/2014/main" id="{ACDC038B-88BB-F690-5E42-8A3F927485F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tretch>
            <a:fillRect/>
          </a:stretch>
        </p:blipFill>
        <p:spPr>
          <a:xfrm>
            <a:off x="11002679" y="6104226"/>
            <a:ext cx="866227" cy="432000"/>
          </a:xfrm>
          <a:prstGeom prst="rect">
            <a:avLst/>
          </a:prstGeom>
        </p:spPr>
      </p:pic>
      <p:sp>
        <p:nvSpPr>
          <p:cNvPr id="14"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rgbClr val="002060"/>
                </a:solidFill>
                <a:latin typeface="Open Sans" pitchFamily="2" charset="0"/>
                <a:ea typeface="Open Sans" pitchFamily="2" charset="0"/>
                <a:cs typeface="Open Sans" pitchFamily="2" charset="0"/>
              </a:rPr>
              <a:t>8</a:t>
            </a:fld>
            <a:endParaRPr lang="fr-FR" sz="1000" dirty="0">
              <a:solidFill>
                <a:srgbClr val="002060"/>
              </a:solidFill>
              <a:latin typeface="Open Sans" pitchFamily="2" charset="0"/>
              <a:ea typeface="Open Sans" pitchFamily="2" charset="0"/>
              <a:cs typeface="Open Sans" pitchFamily="2" charset="0"/>
            </a:endParaRPr>
          </a:p>
        </p:txBody>
      </p:sp>
      <p:pic>
        <p:nvPicPr>
          <p:cNvPr id="13" name="Picture 2" descr="https://www.iter.org/img/resize-900-90/www/content/com/Lists/Stories/Attachments/3818/scc_crack_1-2.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8440465" y="3507395"/>
            <a:ext cx="3517988" cy="2128894"/>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468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iter.org/doc/all/content/com/newsline%20galleries/newsline/3904/sm6_out_5-jul-2023_00.jpg"/>
          <p:cNvPicPr>
            <a:picLocks noGrp="1" noChangeAspect="1" noChangeArrowheads="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bwMode="auto">
          <a:xfrm>
            <a:off x="1081741" y="12360"/>
            <a:ext cx="11129309" cy="6858000"/>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32">
            <a:extLst>
              <a:ext uri="{FF2B5EF4-FFF2-40B4-BE49-F238E27FC236}">
                <a16:creationId xmlns:a16="http://schemas.microsoft.com/office/drawing/2014/main" id="{E97E95CA-7283-5B46-9EFB-EE7D6DEDBBB2}"/>
              </a:ext>
            </a:extLst>
          </p:cNvPr>
          <p:cNvSpPr/>
          <p:nvPr/>
        </p:nvSpPr>
        <p:spPr>
          <a:xfrm rot="5400000">
            <a:off x="-1758779" y="1758780"/>
            <a:ext cx="6870358" cy="3352801"/>
          </a:xfrm>
          <a:custGeom>
            <a:avLst/>
            <a:gdLst>
              <a:gd name="connsiteX0" fmla="*/ 0 w 12192001"/>
              <a:gd name="connsiteY0" fmla="*/ 0 h 2272897"/>
              <a:gd name="connsiteX1" fmla="*/ 12192001 w 12192001"/>
              <a:gd name="connsiteY1" fmla="*/ 0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0 h 2272897"/>
              <a:gd name="connsiteX1" fmla="*/ 12192001 w 12192001"/>
              <a:gd name="connsiteY1" fmla="*/ 553155 h 2272897"/>
              <a:gd name="connsiteX2" fmla="*/ 12192001 w 12192001"/>
              <a:gd name="connsiteY2" fmla="*/ 2272897 h 2272897"/>
              <a:gd name="connsiteX3" fmla="*/ 0 w 12192001"/>
              <a:gd name="connsiteY3" fmla="*/ 2272897 h 2272897"/>
              <a:gd name="connsiteX4" fmla="*/ 0 w 12192001"/>
              <a:gd name="connsiteY4" fmla="*/ 0 h 2272897"/>
              <a:gd name="connsiteX0" fmla="*/ 0 w 12192001"/>
              <a:gd name="connsiteY0" fmla="*/ 1720 h 2274617"/>
              <a:gd name="connsiteX1" fmla="*/ 12192001 w 12192001"/>
              <a:gd name="connsiteY1" fmla="*/ 554875 h 2274617"/>
              <a:gd name="connsiteX2" fmla="*/ 12192001 w 12192001"/>
              <a:gd name="connsiteY2" fmla="*/ 2274617 h 2274617"/>
              <a:gd name="connsiteX3" fmla="*/ 0 w 12192001"/>
              <a:gd name="connsiteY3" fmla="*/ 2274617 h 2274617"/>
              <a:gd name="connsiteX4" fmla="*/ 0 w 12192001"/>
              <a:gd name="connsiteY4" fmla="*/ 1720 h 2274617"/>
              <a:gd name="connsiteX0" fmla="*/ 0 w 12213973"/>
              <a:gd name="connsiteY0" fmla="*/ 15781 h 2288678"/>
              <a:gd name="connsiteX1" fmla="*/ 12213973 w 12213973"/>
              <a:gd name="connsiteY1" fmla="*/ 455559 h 2288678"/>
              <a:gd name="connsiteX2" fmla="*/ 12192001 w 12213973"/>
              <a:gd name="connsiteY2" fmla="*/ 2288678 h 2288678"/>
              <a:gd name="connsiteX3" fmla="*/ 0 w 12213973"/>
              <a:gd name="connsiteY3" fmla="*/ 2288678 h 2288678"/>
              <a:gd name="connsiteX4" fmla="*/ 0 w 12213973"/>
              <a:gd name="connsiteY4" fmla="*/ 15781 h 2288678"/>
              <a:gd name="connsiteX0" fmla="*/ 0 w 12213973"/>
              <a:gd name="connsiteY0" fmla="*/ 754 h 2273651"/>
              <a:gd name="connsiteX1" fmla="*/ 12213973 w 12213973"/>
              <a:gd name="connsiteY1" fmla="*/ 440532 h 2273651"/>
              <a:gd name="connsiteX2" fmla="*/ 12192001 w 12213973"/>
              <a:gd name="connsiteY2" fmla="*/ 2273651 h 2273651"/>
              <a:gd name="connsiteX3" fmla="*/ 0 w 12213973"/>
              <a:gd name="connsiteY3" fmla="*/ 2273651 h 2273651"/>
              <a:gd name="connsiteX4" fmla="*/ 0 w 12213973"/>
              <a:gd name="connsiteY4" fmla="*/ 754 h 2273651"/>
              <a:gd name="connsiteX0" fmla="*/ 0 w 12213973"/>
              <a:gd name="connsiteY0" fmla="*/ 286 h 2273183"/>
              <a:gd name="connsiteX1" fmla="*/ 12213973 w 12213973"/>
              <a:gd name="connsiteY1" fmla="*/ 440064 h 2273183"/>
              <a:gd name="connsiteX2" fmla="*/ 12192001 w 12213973"/>
              <a:gd name="connsiteY2" fmla="*/ 2273183 h 2273183"/>
              <a:gd name="connsiteX3" fmla="*/ 0 w 12213973"/>
              <a:gd name="connsiteY3" fmla="*/ 2273183 h 2273183"/>
              <a:gd name="connsiteX4" fmla="*/ 0 w 12213973"/>
              <a:gd name="connsiteY4" fmla="*/ 286 h 2273183"/>
              <a:gd name="connsiteX0" fmla="*/ 0 w 12235941"/>
              <a:gd name="connsiteY0" fmla="*/ 780 h 2273677"/>
              <a:gd name="connsiteX1" fmla="*/ 12235941 w 12235941"/>
              <a:gd name="connsiteY1" fmla="*/ 341354 h 2273677"/>
              <a:gd name="connsiteX2" fmla="*/ 12192001 w 12235941"/>
              <a:gd name="connsiteY2" fmla="*/ 2273677 h 2273677"/>
              <a:gd name="connsiteX3" fmla="*/ 0 w 12235941"/>
              <a:gd name="connsiteY3" fmla="*/ 2273677 h 2273677"/>
              <a:gd name="connsiteX4" fmla="*/ 0 w 12235941"/>
              <a:gd name="connsiteY4" fmla="*/ 780 h 2273677"/>
              <a:gd name="connsiteX0" fmla="*/ 0 w 12257907"/>
              <a:gd name="connsiteY0" fmla="*/ 2331 h 2275228"/>
              <a:gd name="connsiteX1" fmla="*/ 12257907 w 12257907"/>
              <a:gd name="connsiteY1" fmla="*/ 293303 h 2275228"/>
              <a:gd name="connsiteX2" fmla="*/ 12192001 w 12257907"/>
              <a:gd name="connsiteY2" fmla="*/ 2275228 h 2275228"/>
              <a:gd name="connsiteX3" fmla="*/ 0 w 12257907"/>
              <a:gd name="connsiteY3" fmla="*/ 2275228 h 2275228"/>
              <a:gd name="connsiteX4" fmla="*/ 0 w 12257907"/>
              <a:gd name="connsiteY4" fmla="*/ 2331 h 2275228"/>
              <a:gd name="connsiteX0" fmla="*/ 0 w 12257907"/>
              <a:gd name="connsiteY0" fmla="*/ 712 h 2273609"/>
              <a:gd name="connsiteX1" fmla="*/ 12257907 w 12257907"/>
              <a:gd name="connsiteY1" fmla="*/ 291684 h 2273609"/>
              <a:gd name="connsiteX2" fmla="*/ 12192001 w 12257907"/>
              <a:gd name="connsiteY2" fmla="*/ 2273609 h 2273609"/>
              <a:gd name="connsiteX3" fmla="*/ 0 w 12257907"/>
              <a:gd name="connsiteY3" fmla="*/ 2273609 h 2273609"/>
              <a:gd name="connsiteX4" fmla="*/ 0 w 12257907"/>
              <a:gd name="connsiteY4" fmla="*/ 712 h 2273609"/>
              <a:gd name="connsiteX0" fmla="*/ 0 w 12279997"/>
              <a:gd name="connsiteY0" fmla="*/ 457 h 2273354"/>
              <a:gd name="connsiteX1" fmla="*/ 12279998 w 12279997"/>
              <a:gd name="connsiteY1" fmla="*/ 326859 h 2273354"/>
              <a:gd name="connsiteX2" fmla="*/ 12192001 w 12279997"/>
              <a:gd name="connsiteY2" fmla="*/ 2273354 h 2273354"/>
              <a:gd name="connsiteX3" fmla="*/ 0 w 12279997"/>
              <a:gd name="connsiteY3" fmla="*/ 2273354 h 2273354"/>
              <a:gd name="connsiteX4" fmla="*/ 0 w 12279997"/>
              <a:gd name="connsiteY4" fmla="*/ 457 h 227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9997" h="2273354">
                <a:moveTo>
                  <a:pt x="0" y="457"/>
                </a:moveTo>
                <a:cubicBezTo>
                  <a:pt x="4188178" y="-7069"/>
                  <a:pt x="7698848" y="77523"/>
                  <a:pt x="12279998" y="326859"/>
                </a:cubicBezTo>
                <a:lnTo>
                  <a:pt x="12192001" y="2273354"/>
                </a:lnTo>
                <a:lnTo>
                  <a:pt x="0" y="2273354"/>
                </a:lnTo>
                <a:lnTo>
                  <a:pt x="0" y="45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8" name="Groupe 37">
            <a:extLst>
              <a:ext uri="{FF2B5EF4-FFF2-40B4-BE49-F238E27FC236}">
                <a16:creationId xmlns:a16="http://schemas.microsoft.com/office/drawing/2014/main" id="{D3401892-F6E1-A046-047D-36CF119361CF}"/>
              </a:ext>
            </a:extLst>
          </p:cNvPr>
          <p:cNvGrpSpPr/>
          <p:nvPr/>
        </p:nvGrpSpPr>
        <p:grpSpPr>
          <a:xfrm>
            <a:off x="0" y="0"/>
            <a:ext cx="12192000" cy="6858000"/>
            <a:chOff x="0" y="0"/>
            <a:chExt cx="12192000" cy="6858000"/>
          </a:xfrm>
        </p:grpSpPr>
        <p:sp>
          <p:nvSpPr>
            <p:cNvPr id="34" name="Espace réservé du texte 19">
              <a:extLst>
                <a:ext uri="{FF2B5EF4-FFF2-40B4-BE49-F238E27FC236}">
                  <a16:creationId xmlns:a16="http://schemas.microsoft.com/office/drawing/2014/main" id="{739B0032-1A15-E2B1-B4EC-4E80EF30D031}"/>
                </a:ext>
              </a:extLst>
            </p:cNvPr>
            <p:cNvSpPr txBox="1">
              <a:spLocks/>
            </p:cNvSpPr>
            <p:nvPr/>
          </p:nvSpPr>
          <p:spPr>
            <a:xfrm>
              <a:off x="0" y="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5" name="Espace réservé du texte 19">
              <a:extLst>
                <a:ext uri="{FF2B5EF4-FFF2-40B4-BE49-F238E27FC236}">
                  <a16:creationId xmlns:a16="http://schemas.microsoft.com/office/drawing/2014/main" id="{FC215C27-F9FA-056D-BBA9-2125744B56E1}"/>
                </a:ext>
              </a:extLst>
            </p:cNvPr>
            <p:cNvSpPr txBox="1">
              <a:spLocks/>
            </p:cNvSpPr>
            <p:nvPr/>
          </p:nvSpPr>
          <p:spPr>
            <a:xfrm>
              <a:off x="0" y="6714000"/>
              <a:ext cx="12192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6" name="Espace réservé du texte 19">
              <a:extLst>
                <a:ext uri="{FF2B5EF4-FFF2-40B4-BE49-F238E27FC236}">
                  <a16:creationId xmlns:a16="http://schemas.microsoft.com/office/drawing/2014/main" id="{0927FD10-BD22-418F-760B-A562CE276745}"/>
                </a:ext>
              </a:extLst>
            </p:cNvPr>
            <p:cNvSpPr txBox="1">
              <a:spLocks/>
            </p:cNvSpPr>
            <p:nvPr/>
          </p:nvSpPr>
          <p:spPr>
            <a:xfrm rot="5400000">
              <a:off x="-3357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sp>
          <p:nvSpPr>
            <p:cNvPr id="37" name="Espace réservé du texte 19">
              <a:extLst>
                <a:ext uri="{FF2B5EF4-FFF2-40B4-BE49-F238E27FC236}">
                  <a16:creationId xmlns:a16="http://schemas.microsoft.com/office/drawing/2014/main" id="{6A1049DD-7B4A-6C8F-AF3F-A9C3C066D312}"/>
                </a:ext>
              </a:extLst>
            </p:cNvPr>
            <p:cNvSpPr txBox="1">
              <a:spLocks/>
            </p:cNvSpPr>
            <p:nvPr/>
          </p:nvSpPr>
          <p:spPr>
            <a:xfrm rot="5400000">
              <a:off x="8691000" y="3357000"/>
              <a:ext cx="6858000" cy="144000"/>
            </a:xfrm>
            <a:prstGeom prst="rect">
              <a:avLst/>
            </a:prstGeom>
            <a:solidFill>
              <a:schemeClr val="bg1"/>
            </a:solidFill>
            <a:ln>
              <a:noFill/>
            </a:ln>
          </p:spPr>
          <p:txBody>
            <a:bodyPr/>
            <a:lstStyle>
              <a:lvl1pPr marL="0" indent="0" algn="l" defTabSz="914400" rtl="0" eaLnBrk="1" latinLnBrk="0" hangingPunct="1">
                <a:lnSpc>
                  <a:spcPct val="90000"/>
                </a:lnSpc>
                <a:spcBef>
                  <a:spcPts val="1000"/>
                </a:spcBef>
                <a:buFont typeface="Arial" panose="020B0604020202020204" pitchFamily="34" charset="0"/>
                <a:buNone/>
                <a:defRPr sz="800" kern="1200">
                  <a:no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text</a:t>
              </a:r>
            </a:p>
          </p:txBody>
        </p:sp>
      </p:grpSp>
      <p:pic>
        <p:nvPicPr>
          <p:cNvPr id="11" name="Graphique 10">
            <a:extLst>
              <a:ext uri="{FF2B5EF4-FFF2-40B4-BE49-F238E27FC236}">
                <a16:creationId xmlns:a16="http://schemas.microsoft.com/office/drawing/2014/main" id="{EDC5FF79-D73B-1D48-7DB4-25843D3FE3C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1002680" y="6104228"/>
            <a:ext cx="866226" cy="432000"/>
          </a:xfrm>
          <a:prstGeom prst="rect">
            <a:avLst/>
          </a:prstGeom>
        </p:spPr>
      </p:pic>
      <p:sp>
        <p:nvSpPr>
          <p:cNvPr id="14" name="ZoneTexte 11">
            <a:extLst>
              <a:ext uri="{FF2B5EF4-FFF2-40B4-BE49-F238E27FC236}">
                <a16:creationId xmlns:a16="http://schemas.microsoft.com/office/drawing/2014/main" id="{71FA8DDF-DFDE-4604-E4E5-71ED21F29D16}"/>
              </a:ext>
            </a:extLst>
          </p:cNvPr>
          <p:cNvSpPr txBox="1"/>
          <p:nvPr/>
        </p:nvSpPr>
        <p:spPr>
          <a:xfrm>
            <a:off x="10263141" y="6271108"/>
            <a:ext cx="457629" cy="246221"/>
          </a:xfrm>
          <a:prstGeom prst="rect">
            <a:avLst/>
          </a:prstGeom>
          <a:noFill/>
        </p:spPr>
        <p:txBody>
          <a:bodyPr wrap="square" rtlCol="0">
            <a:spAutoFit/>
          </a:bodyPr>
          <a:lstStyle/>
          <a:p>
            <a:pPr algn="ctr"/>
            <a:fld id="{7C4C52B0-8C01-7849-9FBD-81D69A89DA73}" type="slidenum">
              <a:rPr lang="fr-FR" sz="1000">
                <a:solidFill>
                  <a:schemeClr val="bg1"/>
                </a:solidFill>
                <a:latin typeface="Open Sans" pitchFamily="2" charset="0"/>
                <a:ea typeface="Open Sans" pitchFamily="2" charset="0"/>
                <a:cs typeface="Open Sans" pitchFamily="2" charset="0"/>
              </a:rPr>
              <a:t>9</a:t>
            </a:fld>
            <a:endParaRPr lang="fr-FR" sz="1000" dirty="0">
              <a:solidFill>
                <a:schemeClr val="bg1"/>
              </a:solidFill>
              <a:latin typeface="Open Sans" pitchFamily="2" charset="0"/>
              <a:ea typeface="Open Sans" pitchFamily="2" charset="0"/>
              <a:cs typeface="Open Sans" pitchFamily="2" charset="0"/>
            </a:endParaRPr>
          </a:p>
        </p:txBody>
      </p:sp>
      <p:sp>
        <p:nvSpPr>
          <p:cNvPr id="15" name="ZoneTexte 53">
            <a:extLst>
              <a:ext uri="{FF2B5EF4-FFF2-40B4-BE49-F238E27FC236}">
                <a16:creationId xmlns:a16="http://schemas.microsoft.com/office/drawing/2014/main" id="{6655A2D1-9070-4AA7-8ACA-4265CBD83500}"/>
              </a:ext>
            </a:extLst>
          </p:cNvPr>
          <p:cNvSpPr txBox="1"/>
          <p:nvPr/>
        </p:nvSpPr>
        <p:spPr>
          <a:xfrm>
            <a:off x="345441" y="576000"/>
            <a:ext cx="3007360" cy="2323713"/>
          </a:xfrm>
          <a:prstGeom prst="rect">
            <a:avLst/>
          </a:prstGeom>
          <a:noFill/>
        </p:spPr>
        <p:txBody>
          <a:bodyPr wrap="square" rtlCol="0">
            <a:spAutoFit/>
          </a:bodyPr>
          <a:lstStyle/>
          <a:p>
            <a:pPr>
              <a:lnSpc>
                <a:spcPts val="2400"/>
              </a:lnSpc>
              <a:spcAft>
                <a:spcPts val="1800"/>
              </a:spcAft>
            </a:pPr>
            <a:r>
              <a:rPr lang="en-US" sz="2000" b="1" dirty="0">
                <a:solidFill>
                  <a:schemeClr val="accent1"/>
                </a:solidFill>
                <a:latin typeface="Arial" panose="020B0604020202020204" pitchFamily="34" charset="0"/>
                <a:ea typeface="Open Sans" pitchFamily="2" charset="0"/>
                <a:cs typeface="Arial" panose="020B0604020202020204" pitchFamily="34" charset="0"/>
              </a:rPr>
              <a:t>CHALLENGES OF FIRST-OF-A-KIND COMPONENTS</a:t>
            </a:r>
          </a:p>
          <a:p>
            <a:pPr>
              <a:lnSpc>
                <a:spcPts val="1800"/>
              </a:lnSpc>
              <a:spcAft>
                <a:spcPts val="1200"/>
              </a:spcAft>
            </a:pPr>
            <a:r>
              <a:rPr lang="en-GB" sz="1600"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Vacuum Vessel Sector Module 6 has now been removed for repairs</a:t>
            </a:r>
          </a:p>
          <a:p>
            <a:pPr>
              <a:lnSpc>
                <a:spcPts val="1800"/>
              </a:lnSpc>
              <a:spcAft>
                <a:spcPts val="1200"/>
              </a:spcAft>
            </a:pPr>
            <a:r>
              <a:rPr lang="en-GB" sz="1600" i="1"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rPr>
              <a:t>July 2023</a:t>
            </a:r>
            <a:endParaRPr lang="en-US" sz="1600" i="1" dirty="0" smtClean="0">
              <a:solidFill>
                <a:schemeClr val="tx1">
                  <a:lumMod val="75000"/>
                  <a:lumOff val="25000"/>
                </a:schemeClr>
              </a:solidFill>
              <a:latin typeface="Arial" panose="020B0604020202020204" pitchFamily="34" charset="0"/>
              <a:ea typeface="Open Sans" pitchFamily="2" charset="0"/>
              <a:cs typeface="Arial" panose="020B0604020202020204" pitchFamily="34" charset="0"/>
            </a:endParaRPr>
          </a:p>
        </p:txBody>
      </p:sp>
    </p:spTree>
    <p:extLst>
      <p:ext uri="{BB962C8B-B14F-4D97-AF65-F5344CB8AC3E}">
        <p14:creationId xmlns:p14="http://schemas.microsoft.com/office/powerpoint/2010/main" val="1539684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ITER PPT Template">
  <a:themeElements>
    <a:clrScheme name="ITER theme color">
      <a:dk1>
        <a:srgbClr val="000000"/>
      </a:dk1>
      <a:lt1>
        <a:srgbClr val="FFFFFF"/>
      </a:lt1>
      <a:dk2>
        <a:srgbClr val="135D7F"/>
      </a:dk2>
      <a:lt2>
        <a:srgbClr val="E7E6E6"/>
      </a:lt2>
      <a:accent1>
        <a:srgbClr val="003C58"/>
      </a:accent1>
      <a:accent2>
        <a:srgbClr val="EB5D40"/>
      </a:accent2>
      <a:accent3>
        <a:srgbClr val="A5A5A5"/>
      </a:accent3>
      <a:accent4>
        <a:srgbClr val="FDC830"/>
      </a:accent4>
      <a:accent5>
        <a:srgbClr val="95ACBA"/>
      </a:accent5>
      <a:accent6>
        <a:srgbClr val="D9E5EC"/>
      </a:accent6>
      <a:hlink>
        <a:srgbClr val="003C58"/>
      </a:hlink>
      <a:folHlink>
        <a:srgbClr val="003C5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TER_PPT_template_2023" id="{00FFD8D4-17E6-5140-951B-586A15AC7485}" vid="{A18E95FD-478C-6642-8139-72FC68875FE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13306</TotalTime>
  <Words>1283</Words>
  <Application>Microsoft Office PowerPoint</Application>
  <PresentationFormat>Widescreen</PresentationFormat>
  <Paragraphs>187</Paragraphs>
  <Slides>21</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ＭＳ Ｐゴシック</vt:lpstr>
      <vt:lpstr>Arial</vt:lpstr>
      <vt:lpstr>Arial Black</vt:lpstr>
      <vt:lpstr>Calibri</vt:lpstr>
      <vt:lpstr>Open Sans</vt:lpstr>
      <vt:lpstr>Open Sans Light</vt:lpstr>
      <vt:lpstr>Times New Roman</vt:lpstr>
      <vt:lpstr>Wingdings</vt:lpstr>
      <vt:lpstr>ITER PPT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Yifan Xiao</dc:creator>
  <cp:lastModifiedBy>Coblentz Laban</cp:lastModifiedBy>
  <cp:revision>244</cp:revision>
  <dcterms:created xsi:type="dcterms:W3CDTF">2022-12-30T14:42:15Z</dcterms:created>
  <dcterms:modified xsi:type="dcterms:W3CDTF">2023-12-17T17:26:58Z</dcterms:modified>
</cp:coreProperties>
</file>