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8" r:id="rId4"/>
  </p:sldMasterIdLst>
  <p:notesMasterIdLst>
    <p:notesMasterId r:id="rId23"/>
  </p:notesMasterIdLst>
  <p:handoutMasterIdLst>
    <p:handoutMasterId r:id="rId24"/>
  </p:handoutMasterIdLst>
  <p:sldIdLst>
    <p:sldId id="624" r:id="rId5"/>
    <p:sldId id="633" r:id="rId6"/>
    <p:sldId id="755" r:id="rId7"/>
    <p:sldId id="816" r:id="rId8"/>
    <p:sldId id="821" r:id="rId9"/>
    <p:sldId id="814" r:id="rId10"/>
    <p:sldId id="4649" r:id="rId11"/>
    <p:sldId id="790" r:id="rId12"/>
    <p:sldId id="510" r:id="rId13"/>
    <p:sldId id="1723" r:id="rId14"/>
    <p:sldId id="309" r:id="rId15"/>
    <p:sldId id="4650" r:id="rId16"/>
    <p:sldId id="303" r:id="rId17"/>
    <p:sldId id="298" r:id="rId18"/>
    <p:sldId id="4648" r:id="rId19"/>
    <p:sldId id="4651" r:id="rId20"/>
    <p:sldId id="1766" r:id="rId21"/>
    <p:sldId id="1764" r:id="rId22"/>
  </p:sldIdLst>
  <p:sldSz cx="9906000" cy="6858000" type="A4"/>
  <p:notesSz cx="10234613" cy="7099300"/>
  <p:defaultTextStyle>
    <a:defPPr>
      <a:defRPr lang="ja-JP"/>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296" userDrawn="1">
          <p15:clr>
            <a:srgbClr val="A4A3A4"/>
          </p15:clr>
        </p15:guide>
        <p15:guide id="2" pos="300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99"/>
    <a:srgbClr val="FFFFCC"/>
    <a:srgbClr val="99CCFF"/>
    <a:srgbClr val="FF33CC"/>
    <a:srgbClr val="FFFFFF"/>
    <a:srgbClr val="FF0000"/>
    <a:srgbClr val="FFCCCC"/>
    <a:srgbClr val="FFCC99"/>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09" autoAdjust="0"/>
    <p:restoredTop sz="88485" autoAdjust="0"/>
  </p:normalViewPr>
  <p:slideViewPr>
    <p:cSldViewPr snapToGrid="0">
      <p:cViewPr varScale="1">
        <p:scale>
          <a:sx n="94" d="100"/>
          <a:sy n="94" d="100"/>
        </p:scale>
        <p:origin x="1080" y="84"/>
      </p:cViewPr>
      <p:guideLst>
        <p:guide orient="horz" pos="2296"/>
        <p:guide pos="3007"/>
      </p:guideLst>
    </p:cSldViewPr>
  </p:slideViewPr>
  <p:outlineViewPr>
    <p:cViewPr>
      <p:scale>
        <a:sx n="33" d="100"/>
        <a:sy n="33" d="100"/>
      </p:scale>
      <p:origin x="0" y="-5682"/>
    </p:cViewPr>
  </p:outlineViewPr>
  <p:notesTextViewPr>
    <p:cViewPr>
      <p:scale>
        <a:sx n="1" d="1"/>
        <a:sy n="1" d="1"/>
      </p:scale>
      <p:origin x="0" y="0"/>
    </p:cViewPr>
  </p:notesTextViewPr>
  <p:sorterViewPr>
    <p:cViewPr>
      <p:scale>
        <a:sx n="40" d="100"/>
        <a:sy n="40" d="100"/>
      </p:scale>
      <p:origin x="0" y="0"/>
    </p:cViewPr>
  </p:sorterViewPr>
  <p:notesViewPr>
    <p:cSldViewPr snapToGrid="0">
      <p:cViewPr varScale="1">
        <p:scale>
          <a:sx n="122" d="100"/>
          <a:sy n="122" d="100"/>
        </p:scale>
        <p:origin x="9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0" y="12"/>
            <a:ext cx="4435886" cy="355250"/>
          </a:xfrm>
          <a:prstGeom prst="rect">
            <a:avLst/>
          </a:prstGeom>
        </p:spPr>
        <p:txBody>
          <a:bodyPr vert="horz" lIns="95339" tIns="47669" rIns="95339" bIns="47669" rtlCol="0"/>
          <a:lstStyle>
            <a:lvl1pPr algn="l" eaLnBrk="1" hangingPunct="1">
              <a:defRPr kumimoji="1" sz="1300">
                <a:latin typeface="Arial" pitchFamily="34" charset="0"/>
                <a:ea typeface="ＭＳ Ｐゴシック" pitchFamily="50" charset="-128"/>
                <a:cs typeface="+mn-cs"/>
              </a:defRPr>
            </a:lvl1pPr>
          </a:lstStyle>
          <a:p>
            <a:pPr>
              <a:defRPr/>
            </a:pPr>
            <a:endParaRPr lang="ja-JP" altLang="en-US" dirty="0"/>
          </a:p>
        </p:txBody>
      </p:sp>
      <p:sp>
        <p:nvSpPr>
          <p:cNvPr id="3" name="日付プレースホルダー 2"/>
          <p:cNvSpPr>
            <a:spLocks noGrp="1"/>
          </p:cNvSpPr>
          <p:nvPr>
            <p:ph type="dt" sz="quarter" idx="1"/>
          </p:nvPr>
        </p:nvSpPr>
        <p:spPr>
          <a:xfrm>
            <a:off x="5796319" y="12"/>
            <a:ext cx="4435882" cy="355250"/>
          </a:xfrm>
          <a:prstGeom prst="rect">
            <a:avLst/>
          </a:prstGeom>
        </p:spPr>
        <p:txBody>
          <a:bodyPr vert="horz" wrap="square" lIns="95339" tIns="47669" rIns="95339" bIns="47669" numCol="1" anchor="t" anchorCtr="0" compatLnSpc="1">
            <a:prstTxWarp prst="textNoShape">
              <a:avLst/>
            </a:prstTxWarp>
          </a:bodyPr>
          <a:lstStyle>
            <a:lvl1pPr algn="r" eaLnBrk="1" hangingPunct="1">
              <a:defRPr kumimoji="1" sz="1300">
                <a:latin typeface="Arial" pitchFamily="34" charset="0"/>
                <a:ea typeface="ＭＳ Ｐゴシック" pitchFamily="50" charset="-128"/>
              </a:defRPr>
            </a:lvl1pPr>
          </a:lstStyle>
          <a:p>
            <a:pPr>
              <a:defRPr/>
            </a:pPr>
            <a:fld id="{42408BEF-5674-4DD5-9D53-59479E9668EE}" type="datetime1">
              <a:rPr lang="ja-JP" altLang="en-US"/>
              <a:pPr>
                <a:defRPr/>
              </a:pPr>
              <a:t>2023/12/15</a:t>
            </a:fld>
            <a:endParaRPr lang="ja-JP" altLang="en-US" dirty="0"/>
          </a:p>
        </p:txBody>
      </p:sp>
      <p:sp>
        <p:nvSpPr>
          <p:cNvPr id="4" name="フッター プレースホルダー 3"/>
          <p:cNvSpPr>
            <a:spLocks noGrp="1"/>
          </p:cNvSpPr>
          <p:nvPr>
            <p:ph type="ftr" sz="quarter" idx="2"/>
          </p:nvPr>
        </p:nvSpPr>
        <p:spPr>
          <a:xfrm>
            <a:off x="10" y="6742908"/>
            <a:ext cx="4435886" cy="355248"/>
          </a:xfrm>
          <a:prstGeom prst="rect">
            <a:avLst/>
          </a:prstGeom>
        </p:spPr>
        <p:txBody>
          <a:bodyPr vert="horz" lIns="95339" tIns="47669" rIns="95339" bIns="47669" rtlCol="0" anchor="b"/>
          <a:lstStyle>
            <a:lvl1pPr algn="l" eaLnBrk="1" hangingPunct="1">
              <a:defRPr kumimoji="1" sz="1300">
                <a:latin typeface="Arial" pitchFamily="34" charset="0"/>
                <a:ea typeface="ＭＳ Ｐゴシック" pitchFamily="50" charset="-128"/>
                <a:cs typeface="+mn-cs"/>
              </a:defRPr>
            </a:lvl1pPr>
          </a:lstStyle>
          <a:p>
            <a:pPr>
              <a:defRPr/>
            </a:pPr>
            <a:endParaRPr lang="ja-JP" altLang="en-US" dirty="0"/>
          </a:p>
        </p:txBody>
      </p:sp>
      <p:sp>
        <p:nvSpPr>
          <p:cNvPr id="5" name="スライド番号プレースホルダー 4"/>
          <p:cNvSpPr>
            <a:spLocks noGrp="1"/>
          </p:cNvSpPr>
          <p:nvPr>
            <p:ph type="sldNum" sz="quarter" idx="3"/>
          </p:nvPr>
        </p:nvSpPr>
        <p:spPr>
          <a:xfrm>
            <a:off x="5796319" y="6742908"/>
            <a:ext cx="4435882" cy="355248"/>
          </a:xfrm>
          <a:prstGeom prst="rect">
            <a:avLst/>
          </a:prstGeom>
        </p:spPr>
        <p:txBody>
          <a:bodyPr vert="horz" wrap="square" lIns="95339" tIns="47669" rIns="95339" bIns="47669" numCol="1" anchor="b" anchorCtr="0" compatLnSpc="1">
            <a:prstTxWarp prst="textNoShape">
              <a:avLst/>
            </a:prstTxWarp>
          </a:bodyPr>
          <a:lstStyle>
            <a:lvl1pPr algn="r" eaLnBrk="1" hangingPunct="1">
              <a:defRPr kumimoji="1" sz="1300"/>
            </a:lvl1pPr>
          </a:lstStyle>
          <a:p>
            <a:pPr>
              <a:defRPr/>
            </a:pPr>
            <a:fld id="{D8371A06-CCAA-45B5-AEE8-A092E4E0499C}" type="slidenum">
              <a:rPr lang="ja-JP" altLang="en-US"/>
              <a:pPr>
                <a:defRPr/>
              </a:pPr>
              <a:t>‹#›</a:t>
            </a:fld>
            <a:endParaRPr lang="ja-JP" altLang="en-US" dirty="0"/>
          </a:p>
        </p:txBody>
      </p:sp>
    </p:spTree>
    <p:extLst>
      <p:ext uri="{BB962C8B-B14F-4D97-AF65-F5344CB8AC3E}">
        <p14:creationId xmlns:p14="http://schemas.microsoft.com/office/powerpoint/2010/main" val="4486962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 y="3"/>
            <a:ext cx="6394522" cy="246734"/>
          </a:xfrm>
          <a:prstGeom prst="rect">
            <a:avLst/>
          </a:prstGeom>
          <a:noFill/>
          <a:ln w="9525">
            <a:noFill/>
            <a:miter lim="800000"/>
            <a:headEnd/>
            <a:tailEnd/>
          </a:ln>
        </p:spPr>
        <p:txBody>
          <a:bodyPr vert="horz" wrap="square" lIns="94105" tIns="47053" rIns="94105" bIns="47053" numCol="1" anchor="t" anchorCtr="0" compatLnSpc="1">
            <a:prstTxWarp prst="textNoShape">
              <a:avLst/>
            </a:prstTxWarp>
          </a:bodyPr>
          <a:lstStyle>
            <a:lvl1pPr defTabSz="936848" eaLnBrk="1" hangingPunct="1">
              <a:defRPr sz="1100">
                <a:latin typeface="Arial" pitchFamily="-1" charset="0"/>
                <a:ea typeface="ＭＳ Ｐゴシック" pitchFamily="-1" charset="-128"/>
                <a:cs typeface="ＭＳ Ｐゴシック" pitchFamily="-1" charset="-128"/>
              </a:defRPr>
            </a:lvl1pPr>
          </a:lstStyle>
          <a:p>
            <a:pPr>
              <a:defRPr/>
            </a:pPr>
            <a:endParaRPr lang="en-US" altLang="ja-JP" dirty="0"/>
          </a:p>
        </p:txBody>
      </p:sp>
      <p:sp>
        <p:nvSpPr>
          <p:cNvPr id="2051" name="Rectangle 3"/>
          <p:cNvSpPr>
            <a:spLocks noGrp="1" noChangeArrowheads="1"/>
          </p:cNvSpPr>
          <p:nvPr>
            <p:ph type="dt" idx="1"/>
          </p:nvPr>
        </p:nvSpPr>
        <p:spPr bwMode="auto">
          <a:xfrm>
            <a:off x="8357997" y="3"/>
            <a:ext cx="6394522" cy="246734"/>
          </a:xfrm>
          <a:prstGeom prst="rect">
            <a:avLst/>
          </a:prstGeom>
          <a:noFill/>
          <a:ln w="9525">
            <a:noFill/>
            <a:miter lim="800000"/>
            <a:headEnd/>
            <a:tailEnd/>
          </a:ln>
        </p:spPr>
        <p:txBody>
          <a:bodyPr vert="horz" wrap="square" lIns="94105" tIns="47053" rIns="94105" bIns="47053" numCol="1" anchor="t" anchorCtr="0" compatLnSpc="1">
            <a:prstTxWarp prst="textNoShape">
              <a:avLst/>
            </a:prstTxWarp>
          </a:bodyPr>
          <a:lstStyle>
            <a:lvl1pPr algn="r" defTabSz="936848" eaLnBrk="1" hangingPunct="1">
              <a:defRPr sz="1100">
                <a:latin typeface="Arial" pitchFamily="-1" charset="0"/>
                <a:ea typeface="ＭＳ Ｐゴシック" pitchFamily="-1" charset="-128"/>
                <a:cs typeface="ＭＳ Ｐゴシック" pitchFamily="-1" charset="-128"/>
              </a:defRPr>
            </a:lvl1pPr>
          </a:lstStyle>
          <a:p>
            <a:pPr>
              <a:defRPr/>
            </a:pPr>
            <a:endParaRPr lang="en-US" altLang="ja-JP" dirty="0"/>
          </a:p>
        </p:txBody>
      </p:sp>
      <p:sp>
        <p:nvSpPr>
          <p:cNvPr id="3076" name="Rectangle 4"/>
          <p:cNvSpPr>
            <a:spLocks noGrp="1" noRot="1" noChangeAspect="1" noChangeArrowheads="1"/>
          </p:cNvSpPr>
          <p:nvPr>
            <p:ph type="sldImg" idx="2"/>
          </p:nvPr>
        </p:nvSpPr>
        <p:spPr bwMode="auto">
          <a:xfrm>
            <a:off x="2657475" y="0"/>
            <a:ext cx="4919663" cy="340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2053" name="Rectangle 5"/>
          <p:cNvSpPr>
            <a:spLocks noGrp="1" noRot="1" noChangeArrowheads="1"/>
          </p:cNvSpPr>
          <p:nvPr>
            <p:ph type="body" sz="quarter" idx="3"/>
          </p:nvPr>
        </p:nvSpPr>
        <p:spPr bwMode="auto">
          <a:xfrm>
            <a:off x="8" y="3606200"/>
            <a:ext cx="10234613" cy="3408578"/>
          </a:xfrm>
          <a:prstGeom prst="rect">
            <a:avLst/>
          </a:prstGeom>
          <a:noFill/>
          <a:ln w="9525">
            <a:noFill/>
            <a:miter lim="800000"/>
            <a:headEnd/>
            <a:tailEnd/>
          </a:ln>
        </p:spPr>
        <p:txBody>
          <a:bodyPr vert="horz" wrap="square" lIns="94105" tIns="47053" rIns="94105" bIns="47053" numCol="1" anchor="ctr"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2054" name="Rectangle 6"/>
          <p:cNvSpPr>
            <a:spLocks noGrp="1" noChangeArrowheads="1"/>
          </p:cNvSpPr>
          <p:nvPr>
            <p:ph type="ftr" sz="quarter" idx="4"/>
          </p:nvPr>
        </p:nvSpPr>
        <p:spPr bwMode="auto">
          <a:xfrm>
            <a:off x="4" y="4676521"/>
            <a:ext cx="6394522" cy="245593"/>
          </a:xfrm>
          <a:prstGeom prst="rect">
            <a:avLst/>
          </a:prstGeom>
          <a:noFill/>
          <a:ln w="9525">
            <a:noFill/>
            <a:miter lim="800000"/>
            <a:headEnd/>
            <a:tailEnd/>
          </a:ln>
        </p:spPr>
        <p:txBody>
          <a:bodyPr vert="horz" wrap="square" lIns="94105" tIns="47053" rIns="94105" bIns="47053" numCol="1" anchor="b" anchorCtr="0" compatLnSpc="1">
            <a:prstTxWarp prst="textNoShape">
              <a:avLst/>
            </a:prstTxWarp>
          </a:bodyPr>
          <a:lstStyle>
            <a:lvl1pPr defTabSz="936848" eaLnBrk="1" hangingPunct="1">
              <a:defRPr sz="1100">
                <a:latin typeface="Arial" pitchFamily="-1" charset="0"/>
                <a:ea typeface="ＭＳ Ｐゴシック" pitchFamily="-1" charset="-128"/>
                <a:cs typeface="ＭＳ Ｐゴシック" pitchFamily="-1" charset="-128"/>
              </a:defRPr>
            </a:lvl1pPr>
          </a:lstStyle>
          <a:p>
            <a:pPr>
              <a:defRPr/>
            </a:pPr>
            <a:endParaRPr lang="en-US" altLang="ja-JP" dirty="0"/>
          </a:p>
        </p:txBody>
      </p:sp>
      <p:sp>
        <p:nvSpPr>
          <p:cNvPr id="2055" name="Rectangle 7"/>
          <p:cNvSpPr>
            <a:spLocks noGrp="1" noChangeArrowheads="1"/>
          </p:cNvSpPr>
          <p:nvPr>
            <p:ph type="sldNum" sz="quarter" idx="5"/>
          </p:nvPr>
        </p:nvSpPr>
        <p:spPr bwMode="auto">
          <a:xfrm>
            <a:off x="8357997" y="4676521"/>
            <a:ext cx="6394522" cy="245593"/>
          </a:xfrm>
          <a:prstGeom prst="rect">
            <a:avLst/>
          </a:prstGeom>
          <a:noFill/>
          <a:ln w="9525">
            <a:noFill/>
            <a:miter lim="800000"/>
            <a:headEnd/>
            <a:tailEnd/>
          </a:ln>
        </p:spPr>
        <p:txBody>
          <a:bodyPr vert="horz" wrap="square" lIns="94105" tIns="47053" rIns="94105" bIns="47053" numCol="1" anchor="b" anchorCtr="0" compatLnSpc="1">
            <a:prstTxWarp prst="textNoShape">
              <a:avLst/>
            </a:prstTxWarp>
          </a:bodyPr>
          <a:lstStyle>
            <a:lvl1pPr algn="r" defTabSz="935342" eaLnBrk="1" hangingPunct="1">
              <a:defRPr sz="1100"/>
            </a:lvl1pPr>
          </a:lstStyle>
          <a:p>
            <a:pPr>
              <a:defRPr/>
            </a:pPr>
            <a:fld id="{2D4EA633-3CC3-4395-9ADC-ABF9446E3E9B}" type="slidenum">
              <a:rPr lang="en-US" altLang="ja-JP"/>
              <a:pPr>
                <a:defRPr/>
              </a:pPr>
              <a:t>‹#›</a:t>
            </a:fld>
            <a:endParaRPr lang="en-US" altLang="ja-JP" dirty="0"/>
          </a:p>
        </p:txBody>
      </p:sp>
    </p:spTree>
    <p:extLst>
      <p:ext uri="{BB962C8B-B14F-4D97-AF65-F5344CB8AC3E}">
        <p14:creationId xmlns:p14="http://schemas.microsoft.com/office/powerpoint/2010/main" val="241068943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ＭＳ Ｐ明朝" pitchFamily="-106" charset="-128"/>
      </a:defRPr>
    </a:lvl1pPr>
    <a:lvl2pPr marL="4572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ＭＳ Ｐ明朝" pitchFamily="-106" charset="-128"/>
      </a:defRPr>
    </a:lvl2pPr>
    <a:lvl3pPr marL="9144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ＭＳ Ｐ明朝" pitchFamily="-106" charset="-128"/>
      </a:defRPr>
    </a:lvl3pPr>
    <a:lvl4pPr marL="13716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ＭＳ Ｐ明朝" pitchFamily="-106" charset="-128"/>
      </a:defRPr>
    </a:lvl4pPr>
    <a:lvl5pPr marL="18288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ＭＳ Ｐ明朝" pitchFamily="-106" charset="-128"/>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46901" rtl="0" eaLnBrk="0" fontAlgn="base" latinLnBrk="0" hangingPunct="0">
              <a:lnSpc>
                <a:spcPct val="100000"/>
              </a:lnSpc>
              <a:spcBef>
                <a:spcPct val="30000"/>
              </a:spcBef>
              <a:spcAft>
                <a:spcPct val="0"/>
              </a:spcAft>
              <a:buClrTx/>
              <a:buSzTx/>
              <a:buFontTx/>
              <a:buNone/>
              <a:tabLst/>
              <a:defRPr/>
            </a:pPr>
            <a:r>
              <a:rPr lang="en-US" altLang="ja-JP" sz="1900" kern="100" dirty="0">
                <a:latin typeface="Times New Roman" panose="02020603050405020304" pitchFamily="18" charset="0"/>
                <a:ea typeface="ＭＳ 明朝" panose="02020609040205080304" pitchFamily="17" charset="-128"/>
                <a:cs typeface="Times New Roman" panose="02020603050405020304" pitchFamily="18" charset="0"/>
              </a:rPr>
              <a:t>QST has three directorates. One is Fusion Energy, the second is Beam Science Research and third is Life and Medical Science. The Fusion Energy directorate of QST has two institutes, Naka and Rokkasho. </a:t>
            </a:r>
          </a:p>
          <a:p>
            <a:pPr marL="0" marR="0" lvl="0" indent="0" algn="l" defTabSz="946901" rtl="0" eaLnBrk="0" fontAlgn="base" latinLnBrk="0" hangingPunct="0">
              <a:lnSpc>
                <a:spcPct val="100000"/>
              </a:lnSpc>
              <a:spcBef>
                <a:spcPct val="30000"/>
              </a:spcBef>
              <a:spcAft>
                <a:spcPct val="0"/>
              </a:spcAft>
              <a:buClrTx/>
              <a:buSzTx/>
              <a:buFontTx/>
              <a:buNone/>
              <a:tabLst/>
              <a:defRPr/>
            </a:pPr>
            <a:endParaRPr lang="en-US" altLang="ja-JP" sz="1900" kern="100" dirty="0">
              <a:latin typeface="Times New Roman" panose="02020603050405020304" pitchFamily="18" charset="0"/>
              <a:ea typeface="ＭＳ 明朝" panose="02020609040205080304" pitchFamily="17" charset="-128"/>
              <a:cs typeface="Times New Roman" panose="02020603050405020304" pitchFamily="18" charset="0"/>
            </a:endParaRPr>
          </a:p>
          <a:p>
            <a:pPr marL="0" marR="0" lvl="0" indent="0" algn="l" defTabSz="946901" rtl="0" eaLnBrk="0" fontAlgn="base" latinLnBrk="0" hangingPunct="0">
              <a:lnSpc>
                <a:spcPct val="100000"/>
              </a:lnSpc>
              <a:spcBef>
                <a:spcPct val="30000"/>
              </a:spcBef>
              <a:spcAft>
                <a:spcPct val="0"/>
              </a:spcAft>
              <a:buClrTx/>
              <a:buSzTx/>
              <a:buFontTx/>
              <a:buNone/>
              <a:tabLst/>
              <a:defRPr/>
            </a:pPr>
            <a:r>
              <a:rPr lang="en-US" altLang="ja-JP" sz="1800" b="0" i="0" dirty="0">
                <a:solidFill>
                  <a:schemeClr val="bg1"/>
                </a:solidFill>
                <a:effectLst/>
                <a:latin typeface="Arial" panose="020B0604020202020204" pitchFamily="34" charset="0"/>
                <a:cs typeface="Arial" panose="020B0604020202020204" pitchFamily="34" charset="0"/>
              </a:rPr>
              <a:t>QST is the ITER Domestic Agency of Japan and the BA Implementing Agency of Japan to promote fusion R&amp;Ds towards the realization of  “Fusion Energy” by utilizing international collaborations at three locations: ITER (Experimental reactor), Naka</a:t>
            </a:r>
            <a:r>
              <a:rPr lang="ja-JP" altLang="en-US" sz="1800" dirty="0">
                <a:solidFill>
                  <a:schemeClr val="bg1"/>
                </a:solidFill>
                <a:cs typeface="Arial" panose="020B0604020202020204" pitchFamily="34" charset="0"/>
              </a:rPr>
              <a:t> </a:t>
            </a:r>
            <a:r>
              <a:rPr lang="en-US" altLang="ja-JP" sz="1800" dirty="0">
                <a:solidFill>
                  <a:schemeClr val="bg1"/>
                </a:solidFill>
                <a:cs typeface="Arial" panose="020B0604020202020204" pitchFamily="34" charset="0"/>
              </a:rPr>
              <a:t>Fusion</a:t>
            </a:r>
            <a:r>
              <a:rPr lang="ja-JP" altLang="en-US" sz="1800" dirty="0">
                <a:solidFill>
                  <a:schemeClr val="bg1"/>
                </a:solidFill>
                <a:cs typeface="Arial" panose="020B0604020202020204" pitchFamily="34" charset="0"/>
              </a:rPr>
              <a:t> </a:t>
            </a:r>
            <a:r>
              <a:rPr lang="en-US" altLang="ja-JP" sz="1800" dirty="0">
                <a:solidFill>
                  <a:schemeClr val="bg1"/>
                </a:solidFill>
                <a:cs typeface="Arial" panose="020B0604020202020204" pitchFamily="34" charset="0"/>
              </a:rPr>
              <a:t>Institute</a:t>
            </a:r>
            <a:r>
              <a:rPr lang="en-US" altLang="ja-JP" sz="1800" b="0" i="0" dirty="0">
                <a:solidFill>
                  <a:schemeClr val="bg1"/>
                </a:solidFill>
                <a:effectLst/>
                <a:latin typeface="Arial" panose="020B0604020202020204" pitchFamily="34" charset="0"/>
                <a:cs typeface="Arial" panose="020B0604020202020204" pitchFamily="34" charset="0"/>
              </a:rPr>
              <a:t> (JT-60SA), and Rokkasho Fusion Institute (DEMO reactor R&amp;Ds) .</a:t>
            </a:r>
            <a:endParaRPr lang="en-US" altLang="ja-JP" sz="1800" b="1" dirty="0">
              <a:solidFill>
                <a:schemeClr val="bg1"/>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fld id="{169BC705-7A4B-DB4F-B56E-E4DB822557B5}" type="slidenum">
              <a:rPr kumimoji="1" lang="ja-JP" altLang="en-US" smtClean="0"/>
              <a:t>1</a:t>
            </a:fld>
            <a:endParaRPr kumimoji="1" lang="ja-JP" altLang="en-US"/>
          </a:p>
        </p:txBody>
      </p:sp>
    </p:spTree>
    <p:extLst>
      <p:ext uri="{BB962C8B-B14F-4D97-AF65-F5344CB8AC3E}">
        <p14:creationId xmlns:p14="http://schemas.microsoft.com/office/powerpoint/2010/main" val="58944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p:cNvSpPr>
            <a:spLocks noGrp="1" noRot="1" noChangeAspect="1" noTextEdit="1"/>
          </p:cNvSpPr>
          <p:nvPr>
            <p:ph type="sldImg"/>
          </p:nvPr>
        </p:nvSpPr>
        <p:spPr>
          <a:ln/>
        </p:spPr>
      </p:sp>
      <p:sp>
        <p:nvSpPr>
          <p:cNvPr id="184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a:latin typeface="Arial" panose="020B0604020202020204" pitchFamily="34" charset="0"/>
                <a:ea typeface="ＭＳ Ｐ明朝" panose="02020600040205080304" pitchFamily="18" charset="-128"/>
              </a:rPr>
              <a:t>Here is the major components in JT-60SA.</a:t>
            </a:r>
          </a:p>
          <a:p>
            <a:r>
              <a:rPr lang="en-US" altLang="ja-JP">
                <a:latin typeface="Arial" panose="020B0604020202020204" pitchFamily="34" charset="0"/>
                <a:ea typeface="ＭＳ Ｐ明朝" panose="02020600040205080304" pitchFamily="18" charset="-128"/>
              </a:rPr>
              <a:t>Plasma is produced by these superconducing  magnetic field for plasma by these coils and in a vacuum vessel.</a:t>
            </a:r>
          </a:p>
          <a:p>
            <a:r>
              <a:rPr lang="en-US" altLang="ja-JP">
                <a:latin typeface="Calibri" panose="020F0502020204030204" pitchFamily="34" charset="0"/>
                <a:ea typeface="ＭＳ Ｐゴシック" panose="020B0600070205080204" pitchFamily="50" charset="-128"/>
              </a:rPr>
              <a:t>The  Superconducting mangets is installed in vacuum, which is formed by the cryostat.</a:t>
            </a:r>
          </a:p>
          <a:p>
            <a:r>
              <a:rPr lang="en-US" altLang="ja-JP">
                <a:latin typeface="Calibri" panose="020F0502020204030204" pitchFamily="34" charset="0"/>
                <a:ea typeface="ＭＳ Ｐゴシック" panose="020B0600070205080204" pitchFamily="50" charset="-128"/>
              </a:rPr>
              <a:t>Facility of cryogenic system is newly manufactured, power supplies are manufactured. </a:t>
            </a:r>
          </a:p>
          <a:p>
            <a:endParaRPr lang="en-US" altLang="ja-JP">
              <a:latin typeface="Calibri" panose="020F0502020204030204" pitchFamily="34" charset="0"/>
              <a:ea typeface="ＭＳ Ｐゴシック" panose="020B0600070205080204" pitchFamily="50" charset="-128"/>
            </a:endParaRPr>
          </a:p>
          <a:p>
            <a:pPr>
              <a:lnSpc>
                <a:spcPts val="1800"/>
              </a:lnSpc>
              <a:spcBef>
                <a:spcPct val="0"/>
              </a:spcBef>
            </a:pPr>
            <a:r>
              <a:rPr lang="en-US" altLang="ja-JP">
                <a:solidFill>
                  <a:srgbClr val="0000FF"/>
                </a:solidFill>
                <a:latin typeface="Calibri" panose="020F0502020204030204" pitchFamily="34" charset="0"/>
                <a:ea typeface="ＭＳ Ｐゴシック" panose="020B0600070205080204" pitchFamily="50" charset="-128"/>
              </a:rPr>
              <a:t>JT-60SA is about half size of ITER and presently the largest tokamak in the world.</a:t>
            </a:r>
          </a:p>
          <a:p>
            <a:pPr>
              <a:lnSpc>
                <a:spcPts val="1800"/>
              </a:lnSpc>
              <a:spcBef>
                <a:spcPct val="0"/>
              </a:spcBef>
            </a:pPr>
            <a:r>
              <a:rPr lang="en-US" altLang="ja-JP">
                <a:solidFill>
                  <a:srgbClr val="0000FF"/>
                </a:solidFill>
                <a:latin typeface="Calibri" panose="020F0502020204030204" pitchFamily="34" charset="0"/>
                <a:ea typeface="ＭＳ Ｐゴシック" panose="020B0600070205080204" pitchFamily="50" charset="-128"/>
              </a:rPr>
              <a:t>The major size and total weight are &gt; 10 m and 2600 tons, respectively. </a:t>
            </a:r>
          </a:p>
          <a:p>
            <a:endParaRPr lang="ja-JP" altLang="ja-JP">
              <a:latin typeface="Calibri" panose="020F0502020204030204" pitchFamily="34" charset="0"/>
              <a:ea typeface="ＭＳ Ｐゴシック" panose="020B0600070205080204" pitchFamily="50" charset="-128"/>
            </a:endParaRPr>
          </a:p>
        </p:txBody>
      </p:sp>
      <p:sp>
        <p:nvSpPr>
          <p:cNvPr id="184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5013" indent="-282575">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33475" indent="-225425">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85913" indent="-225425">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39938" indent="-225425">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97138" indent="-2254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54338" indent="-2254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11538" indent="-2254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68738" indent="-2254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117357F0-F9ED-4CBD-9907-D4F597648A61}" type="slidenum">
              <a:rPr lang="en-US" altLang="ja-JP" smtClean="0">
                <a:latin typeface="Arial" panose="020B0604020202020204" pitchFamily="34" charset="0"/>
              </a:rPr>
              <a:pPr>
                <a:spcBef>
                  <a:spcPct val="0"/>
                </a:spcBef>
              </a:pPr>
              <a:t>14</a:t>
            </a:fld>
            <a:endParaRPr lang="en-US" altLang="ja-JP">
              <a:latin typeface="Arial" panose="020B0604020202020204" pitchFamily="34" charset="0"/>
            </a:endParaRPr>
          </a:p>
        </p:txBody>
      </p:sp>
    </p:spTree>
    <p:extLst>
      <p:ext uri="{BB962C8B-B14F-4D97-AF65-F5344CB8AC3E}">
        <p14:creationId xmlns:p14="http://schemas.microsoft.com/office/powerpoint/2010/main" val="1065305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200" dirty="0"/>
          </a:p>
        </p:txBody>
      </p:sp>
      <p:sp>
        <p:nvSpPr>
          <p:cNvPr id="4" name="スライド番号プレースホルダー 3"/>
          <p:cNvSpPr>
            <a:spLocks noGrp="1"/>
          </p:cNvSpPr>
          <p:nvPr>
            <p:ph type="sldNum" sz="quarter" idx="10"/>
          </p:nvPr>
        </p:nvSpPr>
        <p:spPr/>
        <p:txBody>
          <a:bodyPr/>
          <a:lstStyle/>
          <a:p>
            <a:fld id="{086D4644-AF2B-6447-A98D-7292AB0B037A}" type="slidenum">
              <a:rPr kumimoji="1" lang="ja-JP" altLang="en-US" smtClean="0"/>
              <a:t>16</a:t>
            </a:fld>
            <a:endParaRPr kumimoji="1" lang="ja-JP" altLang="en-US"/>
          </a:p>
        </p:txBody>
      </p:sp>
    </p:spTree>
    <p:extLst>
      <p:ext uri="{BB962C8B-B14F-4D97-AF65-F5344CB8AC3E}">
        <p14:creationId xmlns:p14="http://schemas.microsoft.com/office/powerpoint/2010/main" val="4097051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0350" indent="-284750" eaLnBrk="0" hangingPunct="0">
              <a:defRPr kumimoji="1">
                <a:solidFill>
                  <a:schemeClr val="tx1"/>
                </a:solidFill>
                <a:latin typeface="Arial" panose="020B0604020202020204" pitchFamily="34" charset="0"/>
                <a:ea typeface="ＭＳ Ｐゴシック" panose="020B0600070205080204" pitchFamily="50" charset="-128"/>
              </a:defRPr>
            </a:lvl2pPr>
            <a:lvl3pPr marL="1139000" indent="-227800" eaLnBrk="0" hangingPunct="0">
              <a:defRPr kumimoji="1">
                <a:solidFill>
                  <a:schemeClr val="tx1"/>
                </a:solidFill>
                <a:latin typeface="Arial" panose="020B0604020202020204" pitchFamily="34" charset="0"/>
                <a:ea typeface="ＭＳ Ｐゴシック" panose="020B0600070205080204" pitchFamily="50" charset="-128"/>
              </a:defRPr>
            </a:lvl3pPr>
            <a:lvl4pPr marL="1594599" indent="-227800" eaLnBrk="0" hangingPunct="0">
              <a:defRPr kumimoji="1">
                <a:solidFill>
                  <a:schemeClr val="tx1"/>
                </a:solidFill>
                <a:latin typeface="Arial" panose="020B0604020202020204" pitchFamily="34" charset="0"/>
                <a:ea typeface="ＭＳ Ｐゴシック" panose="020B0600070205080204" pitchFamily="50" charset="-128"/>
              </a:defRPr>
            </a:lvl4pPr>
            <a:lvl5pPr marL="2050199" indent="-227800" eaLnBrk="0" hangingPunct="0">
              <a:defRPr kumimoji="1">
                <a:solidFill>
                  <a:schemeClr val="tx1"/>
                </a:solidFill>
                <a:latin typeface="Arial" panose="020B0604020202020204" pitchFamily="34" charset="0"/>
                <a:ea typeface="ＭＳ Ｐゴシック" panose="020B0600070205080204" pitchFamily="50" charset="-128"/>
              </a:defRPr>
            </a:lvl5pPr>
            <a:lvl6pPr marL="2505799" indent="-2278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1399" indent="-2278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16999" indent="-2278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72598" indent="-2278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5BC706D0-7FBF-47A2-A22F-1776DB8665ED}" type="slidenum">
              <a:rPr lang="en-US" altLang="ja-JP">
                <a:latin typeface="Calibri" panose="020F0502020204030204" pitchFamily="34" charset="0"/>
              </a:rPr>
              <a:pPr eaLnBrk="1" hangingPunct="1"/>
              <a:t>18</a:t>
            </a:fld>
            <a:endParaRPr lang="en-US" altLang="ja-JP">
              <a:latin typeface="Calibri" panose="020F0502020204030204" pitchFamily="34" charset="0"/>
            </a:endParaRPr>
          </a:p>
        </p:txBody>
      </p:sp>
      <p:sp>
        <p:nvSpPr>
          <p:cNvPr id="409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0"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45" tIns="45223" rIns="90445" bIns="45223" numCol="1" anchor="t" anchorCtr="0" compatLnSpc="1">
            <a:prstTxWarp prst="textNoShape">
              <a:avLst/>
            </a:prstTxWarp>
          </a:bodyPr>
          <a:lstStyle/>
          <a:p>
            <a:pPr eaLnBrk="1" hangingPunct="1">
              <a:spcBef>
                <a:spcPct val="0"/>
              </a:spcBef>
            </a:pPr>
            <a:endParaRPr lang="ja-JP" altLang="ja-JP"/>
          </a:p>
        </p:txBody>
      </p:sp>
      <p:sp>
        <p:nvSpPr>
          <p:cNvPr id="4101" name="スライド番号プレースホルダ 3"/>
          <p:cNvSpPr txBox="1">
            <a:spLocks noGrp="1"/>
          </p:cNvSpPr>
          <p:nvPr/>
        </p:nvSpPr>
        <p:spPr bwMode="auto">
          <a:xfrm>
            <a:off x="3825899" y="9434836"/>
            <a:ext cx="2927726"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45" tIns="45223" rIns="90445" bIns="45223" anchor="b"/>
          <a:lstStyle>
            <a:lvl1pPr defTabSz="454025"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defTabSz="454025"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defTabSz="454025"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defTabSz="454025"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defTabSz="454025"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defTabSz="4540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defTabSz="4540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defTabSz="4540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defTabSz="4540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C80BE650-DC3A-405A-B453-218C4F8E6DD3}" type="slidenum">
              <a:rPr lang="en-US" altLang="ja-JP">
                <a:ea typeface="Osaka"/>
                <a:cs typeface="Osaka"/>
              </a:rPr>
              <a:pPr algn="r" eaLnBrk="1" hangingPunct="1">
                <a:spcBef>
                  <a:spcPct val="0"/>
                </a:spcBef>
              </a:pPr>
              <a:t>18</a:t>
            </a:fld>
            <a:endParaRPr lang="en-US" altLang="ja-JP">
              <a:ea typeface="Osaka"/>
              <a:cs typeface="Osaka"/>
            </a:endParaRPr>
          </a:p>
        </p:txBody>
      </p:sp>
    </p:spTree>
    <p:extLst>
      <p:ext uri="{BB962C8B-B14F-4D97-AF65-F5344CB8AC3E}">
        <p14:creationId xmlns:p14="http://schemas.microsoft.com/office/powerpoint/2010/main" val="3746386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89050"/>
            <a:ext cx="5041900" cy="3492500"/>
          </a:xfrm>
          <a:prstGeom prst="rect">
            <a:avLst/>
          </a:prstGeom>
        </p:spPr>
      </p:sp>
      <p:sp>
        <p:nvSpPr>
          <p:cNvPr id="3" name="ノート プレースホルダー 2"/>
          <p:cNvSpPr>
            <a:spLocks noGrp="1"/>
          </p:cNvSpPr>
          <p:nvPr>
            <p:ph type="body" idx="1"/>
          </p:nvPr>
        </p:nvSpPr>
        <p:spPr>
          <a:xfrm>
            <a:off x="1210972" y="5068971"/>
            <a:ext cx="4952018" cy="5093756"/>
          </a:xfrm>
          <a:prstGeom prst="rect">
            <a:avLst/>
          </a:prstGeom>
        </p:spPr>
        <p:txBody>
          <a:bodyPr/>
          <a:lstStyle/>
          <a:p>
            <a:pPr algn="just"/>
            <a:r>
              <a:rPr lang="en-US" altLang="ja-JP" sz="1900" kern="100" dirty="0">
                <a:latin typeface="Times New Roman" panose="02020603050405020304" pitchFamily="18" charset="0"/>
                <a:ea typeface="ＭＳ 明朝" panose="02020609040205080304" pitchFamily="17" charset="-128"/>
                <a:cs typeface="Times New Roman" panose="02020603050405020304" pitchFamily="18" charset="0"/>
              </a:rPr>
              <a:t>This shows the step for realization of fusion reactor in Japan. There are three stages, first is the JT-60 which was terminated in 2008. Second is the ITER to demonstrate the Fusion energy production of 0.5 GW. And then, we will construct the Fusion DEMO reactor to produce the electric power in Japan. In addition to this main route, we have carried out the BA activities under EU-Japan collaboration</a:t>
            </a:r>
            <a:r>
              <a:rPr lang="ja-JP" altLang="en-US" sz="1900"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900" kern="100" dirty="0">
                <a:latin typeface="Times New Roman" panose="02020603050405020304" pitchFamily="18" charset="0"/>
                <a:ea typeface="ＭＳ 明朝" panose="02020609040205080304" pitchFamily="17" charset="-128"/>
                <a:cs typeface="Times New Roman" panose="02020603050405020304" pitchFamily="18" charset="0"/>
              </a:rPr>
              <a:t>and the domestic activities  to support the ITER and to promote Fusion R&amp;Ds.</a:t>
            </a:r>
            <a:endParaRPr lang="ja-JP" altLang="ja-JP" sz="1900" kern="100" dirty="0">
              <a:latin typeface="Century" panose="02040604050505020304" pitchFamily="18" charset="0"/>
              <a:ea typeface="ＭＳ 明朝" panose="02020609040205080304" pitchFamily="17"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620166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89050"/>
            <a:ext cx="5041900" cy="3492500"/>
          </a:xfrm>
          <a:prstGeom prst="rect">
            <a:avLst/>
          </a:prstGeom>
        </p:spPr>
      </p:sp>
      <p:sp>
        <p:nvSpPr>
          <p:cNvPr id="3" name="ノート プレースホルダー 2"/>
          <p:cNvSpPr>
            <a:spLocks noGrp="1"/>
          </p:cNvSpPr>
          <p:nvPr>
            <p:ph type="body" idx="1"/>
          </p:nvPr>
        </p:nvSpPr>
        <p:spPr>
          <a:xfrm>
            <a:off x="1210972" y="5068971"/>
            <a:ext cx="4952018" cy="5093756"/>
          </a:xfrm>
          <a:prstGeom prst="rect">
            <a:avLst/>
          </a:prstGeom>
        </p:spPr>
        <p:txBody>
          <a:bodyPr/>
          <a:lstStyle/>
          <a:p>
            <a:pPr algn="just"/>
            <a:r>
              <a:rPr lang="en-US" altLang="ja-JP" sz="1900" kern="100" dirty="0">
                <a:latin typeface="Times New Roman" panose="02020603050405020304" pitchFamily="18" charset="0"/>
                <a:ea typeface="ＭＳ 明朝" panose="02020609040205080304" pitchFamily="17" charset="-128"/>
                <a:cs typeface="Times New Roman" panose="02020603050405020304" pitchFamily="18" charset="0"/>
              </a:rPr>
              <a:t>This is the Japanese roadmap toward fusion DEMO reactor established in 2018 by the Science and technology Committee on Fusion Energy in the Education, Culture, Sports, Science and Technology. </a:t>
            </a:r>
          </a:p>
          <a:p>
            <a:pPr algn="just"/>
            <a:endParaRPr lang="en-US" altLang="ja-JP" sz="1900" kern="100" dirty="0">
              <a:latin typeface="Times New Roman" panose="02020603050405020304" pitchFamily="18" charset="0"/>
              <a:ea typeface="ＭＳ 明朝" panose="02020609040205080304" pitchFamily="17" charset="-128"/>
              <a:cs typeface="Times New Roman" panose="02020603050405020304" pitchFamily="18" charset="0"/>
            </a:endParaRPr>
          </a:p>
          <a:p>
            <a:pPr algn="just"/>
            <a:r>
              <a:rPr lang="en-US" altLang="ja-JP" sz="1900" kern="100" dirty="0">
                <a:latin typeface="Times New Roman" panose="02020603050405020304" pitchFamily="18" charset="0"/>
                <a:ea typeface="ＭＳ 明朝" panose="02020609040205080304" pitchFamily="17" charset="-128"/>
                <a:cs typeface="Times New Roman" panose="02020603050405020304" pitchFamily="18" charset="0"/>
              </a:rPr>
              <a:t>In this strategy, three C&amp;Rs are set to decide the transition to Demo Reactor Phase just after a successful DT operation in ITER (2035~). There are eight items to be judged. The first and second items are the main mission of Naka Fusion Institute, the third , fourth and fifth are the main mission of Rokkasho Fusion Institute. BA activities is the key framework for Japanese DEMO in addition to ITER. In this year, the first C&amp;R was conducted to confirm the progress such as the basic conceptual design of DEMO, establishment of manufacturing technologies for key components such as ITER TF coils.</a:t>
            </a:r>
            <a:endParaRPr lang="ja-JP" altLang="ja-JP" sz="1900" kern="100" dirty="0">
              <a:latin typeface="Century" panose="02040604050505020304" pitchFamily="18" charset="0"/>
              <a:ea typeface="ＭＳ 明朝" panose="02020609040205080304" pitchFamily="17"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2389679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D4EA633-3CC3-4395-9ADC-ABF9446E3E9B}" type="slidenum">
              <a:rPr lang="en-US" altLang="ja-JP" smtClean="0"/>
              <a:pPr>
                <a:defRPr/>
              </a:pPr>
              <a:t>6</a:t>
            </a:fld>
            <a:endParaRPr lang="en-US" altLang="ja-JP" dirty="0"/>
          </a:p>
        </p:txBody>
      </p:sp>
    </p:spTree>
    <p:extLst>
      <p:ext uri="{BB962C8B-B14F-4D97-AF65-F5344CB8AC3E}">
        <p14:creationId xmlns:p14="http://schemas.microsoft.com/office/powerpoint/2010/main" val="4237358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1200" y="742950"/>
            <a:ext cx="5384800" cy="3729038"/>
          </a:xfrm>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rPr>
              <a:t>This is the Japanese contribution to ITER components. Concerning with magnetic basket, Japan has manufactured several superconducting coils. Japan also will contribute the ignitor systems of RF heating and neutral beam heating systems, and so on. These Japanese components were designed and tested on the Naka Fusion institute.</a:t>
            </a:r>
            <a:endParaRPr lang="ja-JP" alt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6D833D06-47E0-D542-A8F4-94E058E79848}" type="slidenum">
              <a:rPr kumimoji="1" lang="ja-JP" altLang="en-US" smtClean="0"/>
              <a:t>8</a:t>
            </a:fld>
            <a:endParaRPr kumimoji="1" lang="ja-JP" altLang="en-US"/>
          </a:p>
        </p:txBody>
      </p:sp>
    </p:spTree>
    <p:extLst>
      <p:ext uri="{BB962C8B-B14F-4D97-AF65-F5344CB8AC3E}">
        <p14:creationId xmlns:p14="http://schemas.microsoft.com/office/powerpoint/2010/main" val="1045298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838EE6D-8169-4F9F-9211-474B7B599180}" type="slidenum">
              <a:rPr lang="en-US" altLang="ja-JP" smtClean="0"/>
              <a:pPr>
                <a:defRPr/>
              </a:pPr>
              <a:t>9</a:t>
            </a:fld>
            <a:endParaRPr lang="en-US" altLang="ja-JP"/>
          </a:p>
        </p:txBody>
      </p:sp>
    </p:spTree>
    <p:extLst>
      <p:ext uri="{BB962C8B-B14F-4D97-AF65-F5344CB8AC3E}">
        <p14:creationId xmlns:p14="http://schemas.microsoft.com/office/powerpoint/2010/main" val="390861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0" hangingPunct="0"/>
            <a:r>
              <a:rPr lang="en-US" altLang="ja-JP"/>
              <a:t>One of the most important R&amp;D subjects for nuclear technology using ITER is TBM program.  A series of tests on the heat and tritium production is carried out in ITER operation. </a:t>
            </a:r>
          </a:p>
          <a:p>
            <a:pPr eaLnBrk="0" hangingPunct="0"/>
            <a:r>
              <a:rPr lang="en-US" altLang="ja-JP"/>
              <a:t>A water cooled ceramic breeder (WCCB) is proposed by Japan as primary option of TBM, and R&amp;D and design studies have been carried out.  The TBM is composed of TBM set (TBM+Shield), a water cooling system (WCS), and a tritium extraction system (TES) .  Some analysis systems for neutron and tritium are also needed.  The structural materials of TBM is RAFM (Reduced Activated Ferric Martensite: F82 H, Fe-8Cr-2W-V,Ta), and 1.67 m in height, 0.46 m in width, and 0.6 m in tall.  The surface heat flux and neutron wall load are expected to be 0.3 MW/m</a:t>
            </a:r>
            <a:r>
              <a:rPr lang="en-US" altLang="ja-JP" baseline="30000"/>
              <a:t>2</a:t>
            </a:r>
            <a:r>
              <a:rPr lang="en-US" altLang="ja-JP"/>
              <a:t> and 0.78 MW/m</a:t>
            </a:r>
            <a:r>
              <a:rPr lang="en-US" altLang="ja-JP" baseline="30000"/>
              <a:t>2</a:t>
            </a:r>
            <a:r>
              <a:rPr lang="en-US" altLang="ja-JP"/>
              <a:t>, respectively.  The coolant water conditions are 15.5 MPa for pressure, 555-600 K for temperature</a:t>
            </a:r>
            <a:r>
              <a:rPr lang="en-US" altLang="ja-JP" strike="sngStrike"/>
              <a:t>, and 3.59 kg/s for flow rate</a:t>
            </a:r>
            <a:r>
              <a:rPr lang="en-US" altLang="ja-JP"/>
              <a:t>. The tritium breeder material is Li</a:t>
            </a:r>
            <a:r>
              <a:rPr lang="en-US" altLang="ja-JP" baseline="-25000"/>
              <a:t>2</a:t>
            </a:r>
            <a:r>
              <a:rPr lang="en-US" altLang="ja-JP"/>
              <a:t>TiO</a:t>
            </a:r>
            <a:r>
              <a:rPr lang="en-US" altLang="ja-JP" baseline="-25000"/>
              <a:t>3</a:t>
            </a:r>
            <a:r>
              <a:rPr lang="en-US" altLang="ja-JP"/>
              <a:t> </a:t>
            </a:r>
            <a:r>
              <a:rPr lang="en-US" altLang="ja-JP" strike="sngStrike"/>
              <a:t>(37 kg)</a:t>
            </a:r>
            <a:r>
              <a:rPr lang="en-US" altLang="ja-JP"/>
              <a:t>, and neutron multiplier is Be metal </a:t>
            </a:r>
            <a:r>
              <a:rPr lang="en-US" altLang="ja-JP" strike="sngStrike"/>
              <a:t>(200 kg)</a:t>
            </a:r>
            <a:r>
              <a:rPr lang="en-US" altLang="ja-JP"/>
              <a:t>.  </a:t>
            </a:r>
            <a:endParaRPr lang="ja-JP" altLang="ja-JP"/>
          </a:p>
          <a:p>
            <a:endParaRPr kumimoji="1" lang="ja-JP" altLang="en-US"/>
          </a:p>
        </p:txBody>
      </p:sp>
      <p:sp>
        <p:nvSpPr>
          <p:cNvPr id="4" name="スライド番号プレースホルダー 3"/>
          <p:cNvSpPr>
            <a:spLocks noGrp="1"/>
          </p:cNvSpPr>
          <p:nvPr>
            <p:ph type="sldNum" sz="quarter" idx="10"/>
          </p:nvPr>
        </p:nvSpPr>
        <p:spPr/>
        <p:txBody>
          <a:bodyPr/>
          <a:lstStyle/>
          <a:p>
            <a:fld id="{B8576B63-0F22-D241-8CE8-DB7BA679E355}" type="slidenum">
              <a:rPr kumimoji="1" lang="ja-JP" altLang="en-US" smtClean="0"/>
              <a:t>10</a:t>
            </a:fld>
            <a:endParaRPr kumimoji="1" lang="ja-JP" altLang="en-US"/>
          </a:p>
        </p:txBody>
      </p:sp>
    </p:spTree>
    <p:extLst>
      <p:ext uri="{BB962C8B-B14F-4D97-AF65-F5344CB8AC3E}">
        <p14:creationId xmlns:p14="http://schemas.microsoft.com/office/powerpoint/2010/main" val="3426654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400" i="1" dirty="0">
                <a:solidFill>
                  <a:srgbClr val="0070C0"/>
                </a:solidFill>
                <a:latin typeface="Arial" panose="020B0604020202020204" pitchFamily="34" charset="0"/>
                <a:ea typeface="メイリオ" panose="020B0604030504040204" pitchFamily="50" charset="-128"/>
                <a:cs typeface="Arial" panose="020B0604020202020204" pitchFamily="34" charset="0"/>
              </a:rPr>
              <a:t>Some of the fusion technologies are already commercialized. The refining technology of beryllium (Be) and lithium (Li) that are used in the blanket is applied to the product Li and Be that are widely used in the  market. Start-up companies are newly established as QST venture.</a:t>
            </a:r>
            <a:endParaRPr kumimoji="1" lang="ja-JP" altLang="en-US" sz="1400" i="1" dirty="0">
              <a:solidFill>
                <a:srgbClr val="0070C0"/>
              </a:solidFill>
              <a:latin typeface="Arial" panose="020B0604020202020204" pitchFamily="34" charset="0"/>
              <a:ea typeface="メイリオ" panose="020B0604030504040204" pitchFamily="50" charset="-128"/>
              <a:cs typeface="Arial" panose="020B0604020202020204" pitchFamily="34" charset="0"/>
            </a:endParaRPr>
          </a:p>
          <a:p>
            <a:r>
              <a:rPr kumimoji="1" lang="en-US" altLang="ja-JP" sz="1400" dirty="0">
                <a:latin typeface="Arial" panose="020B0604020202020204" pitchFamily="34" charset="0"/>
                <a:cs typeface="Arial" panose="020B0604020202020204" pitchFamily="34" charset="0"/>
              </a:rPr>
              <a:t>As</a:t>
            </a:r>
            <a:r>
              <a:rPr kumimoji="1" lang="ja-JP" altLang="en-US" sz="1400" dirty="0">
                <a:latin typeface="Arial" panose="020B0604020202020204" pitchFamily="34" charset="0"/>
                <a:cs typeface="Arial" panose="020B0604020202020204" pitchFamily="34" charset="0"/>
              </a:rPr>
              <a:t> </a:t>
            </a:r>
            <a:r>
              <a:rPr kumimoji="1" lang="en-US" altLang="ja-JP" sz="1400" dirty="0">
                <a:latin typeface="Arial" panose="020B0604020202020204" pitchFamily="34" charset="0"/>
                <a:cs typeface="Arial" panose="020B0604020202020204" pitchFamily="34" charset="0"/>
              </a:rPr>
              <a:t>for</a:t>
            </a:r>
            <a:r>
              <a:rPr kumimoji="1" lang="ja-JP" altLang="en-US" sz="1400" dirty="0">
                <a:latin typeface="Arial" panose="020B0604020202020204" pitchFamily="34" charset="0"/>
                <a:cs typeface="Arial" panose="020B0604020202020204" pitchFamily="34" charset="0"/>
              </a:rPr>
              <a:t> </a:t>
            </a:r>
            <a:r>
              <a:rPr kumimoji="1" lang="en-US" altLang="ja-JP" sz="1400" dirty="0">
                <a:latin typeface="Arial" panose="020B0604020202020204" pitchFamily="34" charset="0"/>
                <a:cs typeface="Arial" panose="020B0604020202020204" pitchFamily="34" charset="0"/>
              </a:rPr>
              <a:t>Beryllium,</a:t>
            </a:r>
            <a:r>
              <a:rPr kumimoji="1" lang="ja-JP" altLang="en-US" sz="1400" dirty="0">
                <a:latin typeface="Arial" panose="020B0604020202020204" pitchFamily="34" charset="0"/>
                <a:cs typeface="Arial" panose="020B0604020202020204" pitchFamily="34" charset="0"/>
              </a:rPr>
              <a:t> </a:t>
            </a:r>
            <a:r>
              <a:rPr kumimoji="1" lang="en-US" altLang="ja-JP" sz="1400" dirty="0">
                <a:latin typeface="Arial" panose="020B0604020202020204" pitchFamily="34" charset="0"/>
                <a:cs typeface="Arial" panose="020B0604020202020204" pitchFamily="34" charset="0"/>
              </a:rPr>
              <a:t>the</a:t>
            </a:r>
            <a:r>
              <a:rPr kumimoji="1" lang="ja-JP" altLang="en-US" sz="1400" dirty="0">
                <a:latin typeface="Arial" panose="020B0604020202020204" pitchFamily="34" charset="0"/>
                <a:cs typeface="Arial" panose="020B0604020202020204" pitchFamily="34" charset="0"/>
              </a:rPr>
              <a:t> </a:t>
            </a:r>
            <a:r>
              <a:rPr kumimoji="1" lang="en-US" altLang="ja-JP" sz="1400" dirty="0">
                <a:latin typeface="Arial" panose="020B0604020202020204" pitchFamily="34" charset="0"/>
                <a:cs typeface="Arial" panose="020B0604020202020204" pitchFamily="34" charset="0"/>
              </a:rPr>
              <a:t>low energy consumption process of beryllium  with alkali and RF power is developed to lower the energy. The startup of </a:t>
            </a:r>
            <a:r>
              <a:rPr kumimoji="1" lang="en-US" altLang="ja-JP" sz="1400" dirty="0" err="1">
                <a:latin typeface="Arial" panose="020B0604020202020204" pitchFamily="34" charset="0"/>
                <a:cs typeface="Arial" panose="020B0604020202020204" pitchFamily="34" charset="0"/>
              </a:rPr>
              <a:t>miressso</a:t>
            </a:r>
            <a:r>
              <a:rPr kumimoji="1" lang="en-US" altLang="ja-JP" sz="1400" dirty="0">
                <a:latin typeface="Arial" panose="020B0604020202020204" pitchFamily="34" charset="0"/>
                <a:cs typeface="Arial" panose="020B0604020202020204" pitchFamily="34" charset="0"/>
              </a:rPr>
              <a:t> is established.</a:t>
            </a:r>
          </a:p>
          <a:p>
            <a:r>
              <a:rPr kumimoji="1" lang="en-US" altLang="ja-JP" sz="1400" dirty="0">
                <a:latin typeface="Arial" panose="020B0604020202020204" pitchFamily="34" charset="0"/>
                <a:cs typeface="Arial" panose="020B0604020202020204" pitchFamily="34" charset="0"/>
              </a:rPr>
              <a:t>As for Lithium,  very simple process on lithium with ionic conduction is developed to increase the production speed. The startup of LISTI is established.</a:t>
            </a:r>
          </a:p>
          <a:p>
            <a:endParaRPr kumimoji="1" lang="en-US" altLang="ja-JP" dirty="0"/>
          </a:p>
        </p:txBody>
      </p:sp>
    </p:spTree>
    <p:extLst>
      <p:ext uri="{BB962C8B-B14F-4D97-AF65-F5344CB8AC3E}">
        <p14:creationId xmlns:p14="http://schemas.microsoft.com/office/powerpoint/2010/main" val="1531897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016141C2-66C7-48DB-9EC3-E7DE916EFC42}" type="slidenum">
              <a:rPr lang="en-US" altLang="ja-JP" smtClean="0">
                <a:latin typeface="Arial" panose="020B0604020202020204" pitchFamily="34" charset="0"/>
              </a:rPr>
              <a:pPr>
                <a:spcBef>
                  <a:spcPct val="0"/>
                </a:spcBef>
              </a:pPr>
              <a:t>13</a:t>
            </a:fld>
            <a:endParaRPr lang="en-US" altLang="ja-JP">
              <a:latin typeface="Arial" panose="020B0604020202020204" pitchFamily="34"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a:latin typeface="Arial" panose="020B0604020202020204" pitchFamily="34" charset="0"/>
                <a:ea typeface="ＭＳ Ｐ明朝" panose="02020600040205080304" pitchFamily="18" charset="-128"/>
              </a:rPr>
              <a:t> JT-60SA is a superconducting tokamak under construction in Naka, Japan.</a:t>
            </a:r>
            <a:endParaRPr lang="ja-JP" altLang="ja-JP" dirty="0">
              <a:latin typeface="Arial" panose="020B0604020202020204" pitchFamily="34" charset="0"/>
              <a:ea typeface="ＭＳ Ｐ明朝" panose="02020600040205080304" pitchFamily="18" charset="-128"/>
            </a:endParaRPr>
          </a:p>
          <a:p>
            <a:r>
              <a:rPr lang="en-US" altLang="ja-JP" dirty="0">
                <a:latin typeface="Arial" panose="020B0604020202020204" pitchFamily="34" charset="0"/>
                <a:ea typeface="ＭＳ Ｐ明朝" panose="02020600040205080304" pitchFamily="18" charset="-128"/>
              </a:rPr>
              <a:t>  JT-60SA Project is implemented under the Broader Approach Agreement between EU and Japan as well as the Japanese national fusion </a:t>
            </a:r>
            <a:r>
              <a:rPr lang="en-US" altLang="ja-JP" dirty="0" err="1">
                <a:latin typeface="Arial" panose="020B0604020202020204" pitchFamily="34" charset="0"/>
                <a:ea typeface="ＭＳ Ｐ明朝" panose="02020600040205080304" pitchFamily="18" charset="-128"/>
              </a:rPr>
              <a:t>programme</a:t>
            </a:r>
            <a:r>
              <a:rPr lang="en-US" altLang="ja-JP" dirty="0">
                <a:latin typeface="Arial" panose="020B0604020202020204" pitchFamily="34" charset="0"/>
                <a:ea typeface="ＭＳ Ｐ明朝" panose="02020600040205080304" pitchFamily="18" charset="-128"/>
              </a:rPr>
              <a:t>.</a:t>
            </a:r>
            <a:endParaRPr lang="ja-JP" altLang="ja-JP" dirty="0">
              <a:latin typeface="Arial" panose="020B0604020202020204" pitchFamily="34" charset="0"/>
              <a:ea typeface="ＭＳ Ｐ明朝" panose="02020600040205080304" pitchFamily="18" charset="-128"/>
            </a:endParaRPr>
          </a:p>
          <a:p>
            <a:r>
              <a:rPr lang="en-US" altLang="ja-JP" dirty="0">
                <a:latin typeface="Arial" panose="020B0604020202020204" pitchFamily="34" charset="0"/>
                <a:ea typeface="ＭＳ Ｐ明朝" panose="02020600040205080304" pitchFamily="18" charset="-128"/>
              </a:rPr>
              <a:t>  The mission of the JT-60SA Project is to contribute to the early realization of fusion energy by addressing key physics and engineering issues for ITER and DEMO.</a:t>
            </a:r>
            <a:endParaRPr lang="ja-JP" altLang="ja-JP" dirty="0">
              <a:latin typeface="Arial" panose="020B0604020202020204" pitchFamily="34" charset="0"/>
              <a:ea typeface="ＭＳ Ｐ明朝" panose="02020600040205080304" pitchFamily="18" charset="-128"/>
            </a:endParaRPr>
          </a:p>
          <a:p>
            <a:r>
              <a:rPr lang="en-US" altLang="ja-JP" dirty="0">
                <a:latin typeface="Arial" panose="020B0604020202020204" pitchFamily="34" charset="0"/>
                <a:ea typeface="ＭＳ Ｐ明朝" panose="02020600040205080304" pitchFamily="18" charset="-128"/>
              </a:rPr>
              <a:t>  There are three major objectives in JT-60SA Project.</a:t>
            </a:r>
            <a:endParaRPr lang="ja-JP" altLang="ja-JP" dirty="0">
              <a:latin typeface="Arial" panose="020B0604020202020204" pitchFamily="34" charset="0"/>
              <a:ea typeface="ＭＳ Ｐ明朝" panose="02020600040205080304" pitchFamily="18" charset="-128"/>
            </a:endParaRPr>
          </a:p>
          <a:p>
            <a:r>
              <a:rPr lang="en-US" altLang="ja-JP" dirty="0">
                <a:latin typeface="Arial" panose="020B0604020202020204" pitchFamily="34" charset="0"/>
                <a:ea typeface="ＭＳ Ｐ明朝" panose="02020600040205080304" pitchFamily="18" charset="-128"/>
              </a:rPr>
              <a:t>  The first one is “Supportive Researches for ITER”. JT-60SA starts operation in 2019 and address ITER related issues in advance, and optimize its operation scenarios under the break-even condition.</a:t>
            </a:r>
            <a:endParaRPr lang="ja-JP" altLang="ja-JP" dirty="0">
              <a:latin typeface="Arial" panose="020B0604020202020204" pitchFamily="34" charset="0"/>
              <a:ea typeface="ＭＳ Ｐ明朝" panose="02020600040205080304" pitchFamily="18" charset="-128"/>
            </a:endParaRPr>
          </a:p>
          <a:p>
            <a:r>
              <a:rPr lang="en-US" altLang="ja-JP" dirty="0">
                <a:latin typeface="Arial" panose="020B0604020202020204" pitchFamily="34" charset="0"/>
                <a:ea typeface="ＭＳ Ｐ明朝" panose="02020600040205080304" pitchFamily="18" charset="-128"/>
              </a:rPr>
              <a:t>  The second one is “Complementary Researches for DEMO”. From the economical point of view, DEMO should be operated in high </a:t>
            </a:r>
            <a:r>
              <a:rPr lang="en-US" altLang="ja-JP" dirty="0" err="1">
                <a:latin typeface="Arial" panose="020B0604020202020204" pitchFamily="34" charset="0"/>
                <a:ea typeface="ＭＳ Ｐ明朝" panose="02020600040205080304" pitchFamily="18" charset="-128"/>
              </a:rPr>
              <a:t>b</a:t>
            </a:r>
            <a:r>
              <a:rPr lang="en-US" altLang="ja-JP" baseline="-25000" dirty="0" err="1">
                <a:latin typeface="Arial" panose="020B0604020202020204" pitchFamily="34" charset="0"/>
                <a:ea typeface="ＭＳ Ｐ明朝" panose="02020600040205080304" pitchFamily="18" charset="-128"/>
              </a:rPr>
              <a:t>N</a:t>
            </a:r>
            <a:r>
              <a:rPr lang="en-US" altLang="ja-JP" dirty="0">
                <a:latin typeface="Arial" panose="020B0604020202020204" pitchFamily="34" charset="0"/>
                <a:ea typeface="ＭＳ Ｐ明朝" panose="02020600040205080304" pitchFamily="18" charset="-128"/>
              </a:rPr>
              <a:t> condition. Therefore JT-60SA will study long sustainment of high integrated performance plasmas with high </a:t>
            </a:r>
            <a:r>
              <a:rPr lang="en-US" altLang="ja-JP" dirty="0" err="1">
                <a:latin typeface="Arial" panose="020B0604020202020204" pitchFamily="34" charset="0"/>
                <a:ea typeface="ＭＳ Ｐ明朝" panose="02020600040205080304" pitchFamily="18" charset="-128"/>
              </a:rPr>
              <a:t>b</a:t>
            </a:r>
            <a:r>
              <a:rPr lang="en-US" altLang="ja-JP" baseline="-25000" dirty="0" err="1">
                <a:latin typeface="Arial" panose="020B0604020202020204" pitchFamily="34" charset="0"/>
                <a:ea typeface="ＭＳ Ｐ明朝" panose="02020600040205080304" pitchFamily="18" charset="-128"/>
              </a:rPr>
              <a:t>N</a:t>
            </a:r>
            <a:r>
              <a:rPr lang="en-US" altLang="ja-JP" dirty="0">
                <a:latin typeface="Arial" panose="020B0604020202020204" pitchFamily="34" charset="0"/>
                <a:ea typeface="ＭＳ Ｐ明朝" panose="02020600040205080304" pitchFamily="18" charset="-128"/>
              </a:rPr>
              <a:t> value to promote DEMO.</a:t>
            </a:r>
            <a:endParaRPr lang="ja-JP" altLang="ja-JP" dirty="0">
              <a:latin typeface="Arial" panose="020B0604020202020204" pitchFamily="34" charset="0"/>
              <a:ea typeface="ＭＳ Ｐ明朝" panose="02020600040205080304" pitchFamily="18" charset="-128"/>
            </a:endParaRPr>
          </a:p>
          <a:p>
            <a:r>
              <a:rPr lang="en-US" altLang="ja-JP" dirty="0">
                <a:latin typeface="Arial" panose="020B0604020202020204" pitchFamily="34" charset="0"/>
                <a:ea typeface="ＭＳ Ｐ明朝" panose="02020600040205080304" pitchFamily="18" charset="-128"/>
              </a:rPr>
              <a:t>  The third one is to foster next generation by using JT-60SA. Progress of Fusion research and development needs quite a long time. JT-60SA will build up experience of young scientists and technicians who will play leading roles in ITER and DEMO.</a:t>
            </a:r>
            <a:endParaRPr lang="ja-JP" altLang="ja-JP" dirty="0">
              <a:latin typeface="Arial" panose="020B0604020202020204" pitchFamily="34" charset="0"/>
              <a:ea typeface="ＭＳ Ｐ明朝" panose="02020600040205080304" pitchFamily="18" charset="-128"/>
            </a:endParaRPr>
          </a:p>
          <a:p>
            <a:r>
              <a:rPr lang="en-US" altLang="ja-JP" dirty="0">
                <a:latin typeface="Arial" panose="020B0604020202020204" pitchFamily="34" charset="0"/>
                <a:ea typeface="ＭＳ Ｐ明朝" panose="02020600040205080304" pitchFamily="18" charset="-128"/>
              </a:rPr>
              <a:t>  This is the plasma parameters of the full current inductive mode. Plasma current is 5.5 MA, toroidal field is 2.25 T, plasma volume is about 130 m</a:t>
            </a:r>
            <a:r>
              <a:rPr lang="en-US" altLang="ja-JP" baseline="30000" dirty="0">
                <a:latin typeface="Arial" panose="020B0604020202020204" pitchFamily="34" charset="0"/>
                <a:ea typeface="ＭＳ Ｐ明朝" panose="02020600040205080304" pitchFamily="18" charset="-128"/>
              </a:rPr>
              <a:t>3</a:t>
            </a:r>
            <a:r>
              <a:rPr lang="en-US" altLang="ja-JP" dirty="0">
                <a:latin typeface="Arial" panose="020B0604020202020204" pitchFamily="34" charset="0"/>
                <a:ea typeface="ＭＳ Ｐ明朝" panose="02020600040205080304" pitchFamily="18" charset="-128"/>
              </a:rPr>
              <a:t>, and heating/current drive power is 41 MW.</a:t>
            </a:r>
            <a:endParaRPr lang="ja-JP" altLang="ja-JP" dirty="0">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4125070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8"/>
            <a:ext cx="84201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dirty="0"/>
          </a:p>
        </p:txBody>
      </p:sp>
      <p:sp>
        <p:nvSpPr>
          <p:cNvPr id="5" name="フッター プレースホルダー 4"/>
          <p:cNvSpPr>
            <a:spLocks noGrp="1"/>
          </p:cNvSpPr>
          <p:nvPr>
            <p:ph type="ftr" sz="quarter" idx="11"/>
          </p:nvPr>
        </p:nvSpPr>
        <p:spPr/>
        <p:txBody>
          <a:bodyPr/>
          <a:lstStyle>
            <a:lvl1pPr>
              <a:defRPr/>
            </a:lvl1pPr>
          </a:lstStyle>
          <a:p>
            <a:pPr>
              <a:defRPr/>
            </a:pPr>
            <a:r>
              <a:rPr lang="ja-JP" altLang="en-US" dirty="0"/>
              <a:t>H18.9.15 文部科学省説明用ドラフト</a:t>
            </a:r>
            <a:endParaRPr lang="en-US" dirty="0"/>
          </a:p>
        </p:txBody>
      </p:sp>
      <p:sp>
        <p:nvSpPr>
          <p:cNvPr id="6" name="スライド番号プレースホルダー 5"/>
          <p:cNvSpPr>
            <a:spLocks noGrp="1"/>
          </p:cNvSpPr>
          <p:nvPr>
            <p:ph type="sldNum" sz="quarter" idx="12"/>
          </p:nvPr>
        </p:nvSpPr>
        <p:spPr>
          <a:xfrm>
            <a:off x="8993188" y="6356350"/>
            <a:ext cx="417512" cy="365125"/>
          </a:xfrm>
        </p:spPr>
        <p:txBody>
          <a:bodyPr/>
          <a:lstStyle>
            <a:lvl1pPr>
              <a:defRPr/>
            </a:lvl1pPr>
          </a:lstStyle>
          <a:p>
            <a:pPr>
              <a:defRPr/>
            </a:pPr>
            <a:fld id="{0896CBE7-7364-4F2E-8608-870A503B5BDF}" type="slidenum">
              <a:rPr lang="ja-JP" altLang="en-US"/>
              <a:pPr>
                <a:defRPr/>
              </a:pPr>
              <a:t>‹#›</a:t>
            </a:fld>
            <a:endParaRPr lang="en-US" altLang="ja-JP" dirty="0"/>
          </a:p>
        </p:txBody>
      </p:sp>
    </p:spTree>
    <p:extLst>
      <p:ext uri="{BB962C8B-B14F-4D97-AF65-F5344CB8AC3E}">
        <p14:creationId xmlns:p14="http://schemas.microsoft.com/office/powerpoint/2010/main" val="2287231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dirty="0"/>
          </a:p>
        </p:txBody>
      </p:sp>
      <p:sp>
        <p:nvSpPr>
          <p:cNvPr id="5" name="フッター プレースホルダー 4"/>
          <p:cNvSpPr>
            <a:spLocks noGrp="1"/>
          </p:cNvSpPr>
          <p:nvPr>
            <p:ph type="ftr" sz="quarter" idx="11"/>
          </p:nvPr>
        </p:nvSpPr>
        <p:spPr/>
        <p:txBody>
          <a:bodyPr/>
          <a:lstStyle>
            <a:lvl1pPr>
              <a:defRPr/>
            </a:lvl1pPr>
          </a:lstStyle>
          <a:p>
            <a:pPr>
              <a:defRPr/>
            </a:pPr>
            <a:r>
              <a:rPr lang="ja-JP" altLang="en-US" dirty="0"/>
              <a:t>H18.9.15 文部科学省説明用ドラフト</a:t>
            </a:r>
            <a:endParaRPr lang="en-US" dirty="0"/>
          </a:p>
        </p:txBody>
      </p:sp>
      <p:sp>
        <p:nvSpPr>
          <p:cNvPr id="6" name="スライド番号プレースホルダー 5"/>
          <p:cNvSpPr>
            <a:spLocks noGrp="1"/>
          </p:cNvSpPr>
          <p:nvPr>
            <p:ph type="sldNum" sz="quarter" idx="12"/>
          </p:nvPr>
        </p:nvSpPr>
        <p:spPr/>
        <p:txBody>
          <a:bodyPr/>
          <a:lstStyle>
            <a:lvl1pPr>
              <a:defRPr/>
            </a:lvl1pPr>
          </a:lstStyle>
          <a:p>
            <a:pPr>
              <a:defRPr/>
            </a:pPr>
            <a:fld id="{1040E140-CA2C-4443-B0A0-E760D15F159B}" type="slidenum">
              <a:rPr lang="ja-JP" altLang="en-US"/>
              <a:pPr>
                <a:defRPr/>
              </a:pPr>
              <a:t>‹#›</a:t>
            </a:fld>
            <a:endParaRPr lang="en-US" altLang="ja-JP" dirty="0"/>
          </a:p>
        </p:txBody>
      </p:sp>
    </p:spTree>
    <p:extLst>
      <p:ext uri="{BB962C8B-B14F-4D97-AF65-F5344CB8AC3E}">
        <p14:creationId xmlns:p14="http://schemas.microsoft.com/office/powerpoint/2010/main" val="2236142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780337" y="274641"/>
            <a:ext cx="2414588"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536576" y="274641"/>
            <a:ext cx="7078663"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dirty="0"/>
          </a:p>
        </p:txBody>
      </p:sp>
      <p:sp>
        <p:nvSpPr>
          <p:cNvPr id="5" name="フッター プレースホルダー 4"/>
          <p:cNvSpPr>
            <a:spLocks noGrp="1"/>
          </p:cNvSpPr>
          <p:nvPr>
            <p:ph type="ftr" sz="quarter" idx="11"/>
          </p:nvPr>
        </p:nvSpPr>
        <p:spPr/>
        <p:txBody>
          <a:bodyPr/>
          <a:lstStyle>
            <a:lvl1pPr>
              <a:defRPr/>
            </a:lvl1pPr>
          </a:lstStyle>
          <a:p>
            <a:pPr>
              <a:defRPr/>
            </a:pPr>
            <a:r>
              <a:rPr lang="ja-JP" altLang="en-US" dirty="0"/>
              <a:t>H18.9.15 文部科学省説明用ドラフト</a:t>
            </a:r>
            <a:endParaRPr lang="en-US" dirty="0"/>
          </a:p>
        </p:txBody>
      </p:sp>
      <p:sp>
        <p:nvSpPr>
          <p:cNvPr id="6" name="スライド番号プレースホルダー 5"/>
          <p:cNvSpPr>
            <a:spLocks noGrp="1"/>
          </p:cNvSpPr>
          <p:nvPr>
            <p:ph type="sldNum" sz="quarter" idx="12"/>
          </p:nvPr>
        </p:nvSpPr>
        <p:spPr/>
        <p:txBody>
          <a:bodyPr/>
          <a:lstStyle>
            <a:lvl1pPr>
              <a:defRPr/>
            </a:lvl1pPr>
          </a:lstStyle>
          <a:p>
            <a:pPr>
              <a:defRPr/>
            </a:pPr>
            <a:fld id="{D87DBA0D-4D26-4EC7-9259-EFBB11210AEE}" type="slidenum">
              <a:rPr lang="ja-JP" altLang="en-US"/>
              <a:pPr>
                <a:defRPr/>
              </a:pPr>
              <a:t>‹#›</a:t>
            </a:fld>
            <a:endParaRPr lang="en-US" altLang="ja-JP" dirty="0"/>
          </a:p>
        </p:txBody>
      </p:sp>
    </p:spTree>
    <p:extLst>
      <p:ext uri="{BB962C8B-B14F-4D97-AF65-F5344CB8AC3E}">
        <p14:creationId xmlns:p14="http://schemas.microsoft.com/office/powerpoint/2010/main" val="681559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dirty="0"/>
          </a:p>
        </p:txBody>
      </p:sp>
      <p:sp>
        <p:nvSpPr>
          <p:cNvPr id="5" name="フッター プレースホルダー 4"/>
          <p:cNvSpPr>
            <a:spLocks noGrp="1"/>
          </p:cNvSpPr>
          <p:nvPr>
            <p:ph type="ftr" sz="quarter" idx="11"/>
          </p:nvPr>
        </p:nvSpPr>
        <p:spPr/>
        <p:txBody>
          <a:bodyPr/>
          <a:lstStyle>
            <a:lvl1pPr>
              <a:defRPr/>
            </a:lvl1pPr>
          </a:lstStyle>
          <a:p>
            <a:pPr>
              <a:defRPr/>
            </a:pPr>
            <a:r>
              <a:rPr lang="ja-JP" altLang="en-US" dirty="0"/>
              <a:t>H18.9.15 文部科学省説明用ドラフト</a:t>
            </a:r>
            <a:endParaRPr lang="en-US" dirty="0"/>
          </a:p>
        </p:txBody>
      </p:sp>
      <p:sp>
        <p:nvSpPr>
          <p:cNvPr id="6" name="スライド番号プレースホルダー 5"/>
          <p:cNvSpPr>
            <a:spLocks noGrp="1"/>
          </p:cNvSpPr>
          <p:nvPr>
            <p:ph type="sldNum" sz="quarter" idx="12"/>
          </p:nvPr>
        </p:nvSpPr>
        <p:spPr/>
        <p:txBody>
          <a:bodyPr/>
          <a:lstStyle>
            <a:lvl1pPr>
              <a:defRPr/>
            </a:lvl1pPr>
          </a:lstStyle>
          <a:p>
            <a:pPr>
              <a:defRPr/>
            </a:pPr>
            <a:fld id="{EC399985-F7A8-41E6-AA2F-C9E3461F806F}" type="slidenum">
              <a:rPr lang="ja-JP" altLang="en-US"/>
              <a:pPr>
                <a:defRPr/>
              </a:pPr>
              <a:t>‹#›</a:t>
            </a:fld>
            <a:endParaRPr lang="en-US" altLang="ja-JP" dirty="0"/>
          </a:p>
        </p:txBody>
      </p:sp>
    </p:spTree>
    <p:extLst>
      <p:ext uri="{BB962C8B-B14F-4D97-AF65-F5344CB8AC3E}">
        <p14:creationId xmlns:p14="http://schemas.microsoft.com/office/powerpoint/2010/main" val="409009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3"/>
            <a:ext cx="84201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dirty="0"/>
          </a:p>
        </p:txBody>
      </p:sp>
      <p:sp>
        <p:nvSpPr>
          <p:cNvPr id="5" name="フッター プレースホルダー 4"/>
          <p:cNvSpPr>
            <a:spLocks noGrp="1"/>
          </p:cNvSpPr>
          <p:nvPr>
            <p:ph type="ftr" sz="quarter" idx="11"/>
          </p:nvPr>
        </p:nvSpPr>
        <p:spPr/>
        <p:txBody>
          <a:bodyPr/>
          <a:lstStyle>
            <a:lvl1pPr>
              <a:defRPr/>
            </a:lvl1pPr>
          </a:lstStyle>
          <a:p>
            <a:pPr>
              <a:defRPr/>
            </a:pPr>
            <a:r>
              <a:rPr lang="ja-JP" altLang="en-US" dirty="0"/>
              <a:t>H18.9.15 文部科学省説明用ドラフト</a:t>
            </a:r>
            <a:endParaRPr lang="en-US" dirty="0"/>
          </a:p>
        </p:txBody>
      </p:sp>
      <p:sp>
        <p:nvSpPr>
          <p:cNvPr id="6" name="スライド番号プレースホルダー 5"/>
          <p:cNvSpPr>
            <a:spLocks noGrp="1"/>
          </p:cNvSpPr>
          <p:nvPr>
            <p:ph type="sldNum" sz="quarter" idx="12"/>
          </p:nvPr>
        </p:nvSpPr>
        <p:spPr/>
        <p:txBody>
          <a:bodyPr/>
          <a:lstStyle>
            <a:lvl1pPr>
              <a:defRPr/>
            </a:lvl1pPr>
          </a:lstStyle>
          <a:p>
            <a:pPr>
              <a:defRPr/>
            </a:pPr>
            <a:fld id="{1058A131-FD93-4424-95EA-54A50D8C9183}" type="slidenum">
              <a:rPr lang="ja-JP" altLang="en-US"/>
              <a:pPr>
                <a:defRPr/>
              </a:pPr>
              <a:t>‹#›</a:t>
            </a:fld>
            <a:endParaRPr lang="en-US" altLang="ja-JP" dirty="0"/>
          </a:p>
        </p:txBody>
      </p:sp>
    </p:spTree>
    <p:extLst>
      <p:ext uri="{BB962C8B-B14F-4D97-AF65-F5344CB8AC3E}">
        <p14:creationId xmlns:p14="http://schemas.microsoft.com/office/powerpoint/2010/main" val="3484555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536575" y="1600203"/>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448300" y="1600203"/>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dirty="0"/>
          </a:p>
        </p:txBody>
      </p:sp>
      <p:sp>
        <p:nvSpPr>
          <p:cNvPr id="6" name="フッター プレースホルダー 4"/>
          <p:cNvSpPr>
            <a:spLocks noGrp="1"/>
          </p:cNvSpPr>
          <p:nvPr>
            <p:ph type="ftr" sz="quarter" idx="11"/>
          </p:nvPr>
        </p:nvSpPr>
        <p:spPr/>
        <p:txBody>
          <a:bodyPr/>
          <a:lstStyle>
            <a:lvl1pPr>
              <a:defRPr/>
            </a:lvl1pPr>
          </a:lstStyle>
          <a:p>
            <a:pPr>
              <a:defRPr/>
            </a:pPr>
            <a:r>
              <a:rPr lang="ja-JP" altLang="en-US" dirty="0"/>
              <a:t>H18.9.15 文部科学省説明用ドラフト</a:t>
            </a:r>
            <a:endParaRPr lang="en-US" dirty="0"/>
          </a:p>
        </p:txBody>
      </p:sp>
      <p:sp>
        <p:nvSpPr>
          <p:cNvPr id="7" name="スライド番号プレースホルダー 5"/>
          <p:cNvSpPr>
            <a:spLocks noGrp="1"/>
          </p:cNvSpPr>
          <p:nvPr>
            <p:ph type="sldNum" sz="quarter" idx="12"/>
          </p:nvPr>
        </p:nvSpPr>
        <p:spPr/>
        <p:txBody>
          <a:bodyPr/>
          <a:lstStyle>
            <a:lvl1pPr>
              <a:defRPr/>
            </a:lvl1pPr>
          </a:lstStyle>
          <a:p>
            <a:pPr>
              <a:defRPr/>
            </a:pPr>
            <a:fld id="{1221B416-BD23-4E0F-AA0D-FC48DF4DCA01}" type="slidenum">
              <a:rPr lang="ja-JP" altLang="en-US"/>
              <a:pPr>
                <a:defRPr/>
              </a:pPr>
              <a:t>‹#›</a:t>
            </a:fld>
            <a:endParaRPr lang="en-US" altLang="ja-JP" dirty="0"/>
          </a:p>
        </p:txBody>
      </p:sp>
    </p:spTree>
    <p:extLst>
      <p:ext uri="{BB962C8B-B14F-4D97-AF65-F5344CB8AC3E}">
        <p14:creationId xmlns:p14="http://schemas.microsoft.com/office/powerpoint/2010/main" val="1793157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32112"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32112"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dirty="0"/>
          </a:p>
        </p:txBody>
      </p:sp>
      <p:sp>
        <p:nvSpPr>
          <p:cNvPr id="8" name="フッター プレースホルダー 4"/>
          <p:cNvSpPr>
            <a:spLocks noGrp="1"/>
          </p:cNvSpPr>
          <p:nvPr>
            <p:ph type="ftr" sz="quarter" idx="11"/>
          </p:nvPr>
        </p:nvSpPr>
        <p:spPr/>
        <p:txBody>
          <a:bodyPr/>
          <a:lstStyle>
            <a:lvl1pPr>
              <a:defRPr/>
            </a:lvl1pPr>
          </a:lstStyle>
          <a:p>
            <a:pPr>
              <a:defRPr/>
            </a:pPr>
            <a:r>
              <a:rPr lang="ja-JP" altLang="en-US" dirty="0"/>
              <a:t>H18.9.15 文部科学省説明用ドラフト</a:t>
            </a:r>
            <a:endParaRPr lang="en-US" dirty="0"/>
          </a:p>
        </p:txBody>
      </p:sp>
      <p:sp>
        <p:nvSpPr>
          <p:cNvPr id="9" name="スライド番号プレースホルダー 5"/>
          <p:cNvSpPr>
            <a:spLocks noGrp="1"/>
          </p:cNvSpPr>
          <p:nvPr>
            <p:ph type="sldNum" sz="quarter" idx="12"/>
          </p:nvPr>
        </p:nvSpPr>
        <p:spPr/>
        <p:txBody>
          <a:bodyPr/>
          <a:lstStyle>
            <a:lvl1pPr>
              <a:defRPr/>
            </a:lvl1pPr>
          </a:lstStyle>
          <a:p>
            <a:pPr>
              <a:defRPr/>
            </a:pPr>
            <a:fld id="{B546FDE9-88BA-487B-B999-79CADB9E2F41}" type="slidenum">
              <a:rPr lang="ja-JP" altLang="en-US"/>
              <a:pPr>
                <a:defRPr/>
              </a:pPr>
              <a:t>‹#›</a:t>
            </a:fld>
            <a:endParaRPr lang="en-US" altLang="ja-JP" dirty="0"/>
          </a:p>
        </p:txBody>
      </p:sp>
    </p:spTree>
    <p:extLst>
      <p:ext uri="{BB962C8B-B14F-4D97-AF65-F5344CB8AC3E}">
        <p14:creationId xmlns:p14="http://schemas.microsoft.com/office/powerpoint/2010/main" val="2812511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dirty="0"/>
          </a:p>
        </p:txBody>
      </p:sp>
      <p:sp>
        <p:nvSpPr>
          <p:cNvPr id="4" name="フッター プレースホルダー 4"/>
          <p:cNvSpPr>
            <a:spLocks noGrp="1"/>
          </p:cNvSpPr>
          <p:nvPr>
            <p:ph type="ftr" sz="quarter" idx="11"/>
          </p:nvPr>
        </p:nvSpPr>
        <p:spPr/>
        <p:txBody>
          <a:bodyPr/>
          <a:lstStyle>
            <a:lvl1pPr>
              <a:defRPr/>
            </a:lvl1pPr>
          </a:lstStyle>
          <a:p>
            <a:pPr>
              <a:defRPr/>
            </a:pPr>
            <a:r>
              <a:rPr lang="ja-JP" altLang="en-US" dirty="0"/>
              <a:t>H18.9.15 文部科学省説明用ドラフト</a:t>
            </a:r>
            <a:endParaRPr lang="en-US" dirty="0"/>
          </a:p>
        </p:txBody>
      </p:sp>
      <p:sp>
        <p:nvSpPr>
          <p:cNvPr id="5" name="スライド番号プレースホルダー 5"/>
          <p:cNvSpPr>
            <a:spLocks noGrp="1"/>
          </p:cNvSpPr>
          <p:nvPr>
            <p:ph type="sldNum" sz="quarter" idx="12"/>
          </p:nvPr>
        </p:nvSpPr>
        <p:spPr/>
        <p:txBody>
          <a:bodyPr/>
          <a:lstStyle>
            <a:lvl1pPr>
              <a:defRPr/>
            </a:lvl1pPr>
          </a:lstStyle>
          <a:p>
            <a:pPr>
              <a:defRPr/>
            </a:pPr>
            <a:fld id="{7C07B273-54BE-4DA0-B8B1-5E9335C276B7}" type="slidenum">
              <a:rPr lang="ja-JP" altLang="en-US"/>
              <a:pPr>
                <a:defRPr/>
              </a:pPr>
              <a:t>‹#›</a:t>
            </a:fld>
            <a:endParaRPr lang="en-US" altLang="ja-JP" dirty="0"/>
          </a:p>
        </p:txBody>
      </p:sp>
    </p:spTree>
    <p:extLst>
      <p:ext uri="{BB962C8B-B14F-4D97-AF65-F5344CB8AC3E}">
        <p14:creationId xmlns:p14="http://schemas.microsoft.com/office/powerpoint/2010/main" val="3903731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dirty="0"/>
          </a:p>
        </p:txBody>
      </p:sp>
      <p:sp>
        <p:nvSpPr>
          <p:cNvPr id="3" name="フッター プレースホルダー 4"/>
          <p:cNvSpPr>
            <a:spLocks noGrp="1"/>
          </p:cNvSpPr>
          <p:nvPr>
            <p:ph type="ftr" sz="quarter" idx="11"/>
          </p:nvPr>
        </p:nvSpPr>
        <p:spPr/>
        <p:txBody>
          <a:bodyPr/>
          <a:lstStyle>
            <a:lvl1pPr>
              <a:defRPr/>
            </a:lvl1pPr>
          </a:lstStyle>
          <a:p>
            <a:pPr>
              <a:defRPr/>
            </a:pPr>
            <a:r>
              <a:rPr lang="ja-JP" altLang="en-US" dirty="0"/>
              <a:t>H18.9.15 文部科学省説明用ドラフト</a:t>
            </a:r>
            <a:endParaRPr lang="en-US" dirty="0"/>
          </a:p>
        </p:txBody>
      </p:sp>
      <p:sp>
        <p:nvSpPr>
          <p:cNvPr id="4" name="スライド番号プレースホルダー 5"/>
          <p:cNvSpPr>
            <a:spLocks noGrp="1"/>
          </p:cNvSpPr>
          <p:nvPr>
            <p:ph type="sldNum" sz="quarter" idx="12"/>
          </p:nvPr>
        </p:nvSpPr>
        <p:spPr/>
        <p:txBody>
          <a:bodyPr/>
          <a:lstStyle>
            <a:lvl1pPr>
              <a:defRPr sz="1400">
                <a:solidFill>
                  <a:schemeClr val="tx1"/>
                </a:solidFill>
                <a:latin typeface="Arial" panose="020B0604020202020204" pitchFamily="34" charset="0"/>
                <a:ea typeface="Malgun Gothic Semilight" panose="020B0502040204020203" pitchFamily="50" charset="-128"/>
                <a:cs typeface="Arial" panose="020B0604020202020204" pitchFamily="34" charset="0"/>
              </a:defRPr>
            </a:lvl1pPr>
          </a:lstStyle>
          <a:p>
            <a:pPr>
              <a:defRPr/>
            </a:pPr>
            <a:fld id="{3AF3F803-92E0-474E-84E9-B752B928FC42}" type="slidenum">
              <a:rPr lang="ja-JP" altLang="en-US" smtClean="0"/>
              <a:pPr>
                <a:defRPr/>
              </a:pPr>
              <a:t>‹#›</a:t>
            </a:fld>
            <a:endParaRPr lang="en-US" altLang="ja-JP" dirty="0"/>
          </a:p>
        </p:txBody>
      </p:sp>
    </p:spTree>
    <p:extLst>
      <p:ext uri="{BB962C8B-B14F-4D97-AF65-F5344CB8AC3E}">
        <p14:creationId xmlns:p14="http://schemas.microsoft.com/office/powerpoint/2010/main" val="1208180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872972" y="27305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dirty="0"/>
          </a:p>
        </p:txBody>
      </p:sp>
      <p:sp>
        <p:nvSpPr>
          <p:cNvPr id="6" name="フッター プレースホルダー 4"/>
          <p:cNvSpPr>
            <a:spLocks noGrp="1"/>
          </p:cNvSpPr>
          <p:nvPr>
            <p:ph type="ftr" sz="quarter" idx="11"/>
          </p:nvPr>
        </p:nvSpPr>
        <p:spPr/>
        <p:txBody>
          <a:bodyPr/>
          <a:lstStyle>
            <a:lvl1pPr>
              <a:defRPr/>
            </a:lvl1pPr>
          </a:lstStyle>
          <a:p>
            <a:pPr>
              <a:defRPr/>
            </a:pPr>
            <a:r>
              <a:rPr lang="ja-JP" altLang="en-US" dirty="0"/>
              <a:t>H18.9.15 文部科学省説明用ドラフト</a:t>
            </a:r>
            <a:endParaRPr lang="en-US" dirty="0"/>
          </a:p>
        </p:txBody>
      </p:sp>
      <p:sp>
        <p:nvSpPr>
          <p:cNvPr id="7" name="スライド番号プレースホルダー 5"/>
          <p:cNvSpPr>
            <a:spLocks noGrp="1"/>
          </p:cNvSpPr>
          <p:nvPr>
            <p:ph type="sldNum" sz="quarter" idx="12"/>
          </p:nvPr>
        </p:nvSpPr>
        <p:spPr/>
        <p:txBody>
          <a:bodyPr/>
          <a:lstStyle>
            <a:lvl1pPr>
              <a:defRPr/>
            </a:lvl1pPr>
          </a:lstStyle>
          <a:p>
            <a:pPr>
              <a:defRPr/>
            </a:pPr>
            <a:fld id="{A2234D41-DF5F-4C95-8523-F2B96D1632E8}" type="slidenum">
              <a:rPr lang="ja-JP" altLang="en-US"/>
              <a:pPr>
                <a:defRPr/>
              </a:pPr>
              <a:t>‹#›</a:t>
            </a:fld>
            <a:endParaRPr lang="en-US" altLang="ja-JP" dirty="0"/>
          </a:p>
        </p:txBody>
      </p:sp>
    </p:spTree>
    <p:extLst>
      <p:ext uri="{BB962C8B-B14F-4D97-AF65-F5344CB8AC3E}">
        <p14:creationId xmlns:p14="http://schemas.microsoft.com/office/powerpoint/2010/main" val="2311981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dirty="0"/>
          </a:p>
        </p:txBody>
      </p:sp>
      <p:sp>
        <p:nvSpPr>
          <p:cNvPr id="6" name="フッター プレースホルダー 4"/>
          <p:cNvSpPr>
            <a:spLocks noGrp="1"/>
          </p:cNvSpPr>
          <p:nvPr>
            <p:ph type="ftr" sz="quarter" idx="11"/>
          </p:nvPr>
        </p:nvSpPr>
        <p:spPr/>
        <p:txBody>
          <a:bodyPr/>
          <a:lstStyle>
            <a:lvl1pPr>
              <a:defRPr/>
            </a:lvl1pPr>
          </a:lstStyle>
          <a:p>
            <a:pPr>
              <a:defRPr/>
            </a:pPr>
            <a:r>
              <a:rPr lang="ja-JP" altLang="en-US" dirty="0"/>
              <a:t>H18.9.15 文部科学省説明用ドラフト</a:t>
            </a:r>
            <a:endParaRPr lang="en-US" dirty="0"/>
          </a:p>
        </p:txBody>
      </p:sp>
      <p:sp>
        <p:nvSpPr>
          <p:cNvPr id="7" name="スライド番号プレースホルダー 5"/>
          <p:cNvSpPr>
            <a:spLocks noGrp="1"/>
          </p:cNvSpPr>
          <p:nvPr>
            <p:ph type="sldNum" sz="quarter" idx="12"/>
          </p:nvPr>
        </p:nvSpPr>
        <p:spPr/>
        <p:txBody>
          <a:bodyPr/>
          <a:lstStyle>
            <a:lvl1pPr>
              <a:defRPr/>
            </a:lvl1pPr>
          </a:lstStyle>
          <a:p>
            <a:pPr>
              <a:defRPr/>
            </a:pPr>
            <a:fld id="{992791C3-CE07-4B3B-BF88-6D4F84D237CE}" type="slidenum">
              <a:rPr lang="ja-JP" altLang="en-US"/>
              <a:pPr>
                <a:defRPr/>
              </a:pPr>
              <a:t>‹#›</a:t>
            </a:fld>
            <a:endParaRPr lang="en-US" altLang="ja-JP" dirty="0"/>
          </a:p>
        </p:txBody>
      </p:sp>
    </p:spTree>
    <p:extLst>
      <p:ext uri="{BB962C8B-B14F-4D97-AF65-F5344CB8AC3E}">
        <p14:creationId xmlns:p14="http://schemas.microsoft.com/office/powerpoint/2010/main" val="1692370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95300" y="274638"/>
            <a:ext cx="8915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95300" y="1600200"/>
            <a:ext cx="8915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itchFamily="34" charset="0"/>
                <a:ea typeface="ＭＳ Ｐゴシック" pitchFamily="50" charset="-128"/>
                <a:cs typeface="+mn-cs"/>
              </a:defRPr>
            </a:lvl1pPr>
          </a:lstStyle>
          <a:p>
            <a:pPr>
              <a:defRPr/>
            </a:pPr>
            <a:endParaRPr lang="en-US" dirty="0"/>
          </a:p>
        </p:txBody>
      </p:sp>
      <p:sp>
        <p:nvSpPr>
          <p:cNvPr id="5" name="フッター プレースホルダー 4"/>
          <p:cNvSpPr>
            <a:spLocks noGrp="1"/>
          </p:cNvSpPr>
          <p:nvPr>
            <p:ph type="ftr" sz="quarter" idx="3"/>
          </p:nvPr>
        </p:nvSpPr>
        <p:spPr>
          <a:xfrm>
            <a:off x="3384550" y="6356350"/>
            <a:ext cx="31369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ＭＳ Ｐゴシック" pitchFamily="50" charset="-128"/>
              </a:defRPr>
            </a:lvl1pPr>
          </a:lstStyle>
          <a:p>
            <a:pPr>
              <a:defRPr/>
            </a:pPr>
            <a:r>
              <a:rPr lang="ja-JP" altLang="en-US" dirty="0"/>
              <a:t>H18.9.15 文部科学省説明用ドラフト</a:t>
            </a:r>
            <a:endParaRPr lang="en-US" dirty="0"/>
          </a:p>
        </p:txBody>
      </p:sp>
      <p:sp>
        <p:nvSpPr>
          <p:cNvPr id="6" name="スライド番号プレースホルダー 5"/>
          <p:cNvSpPr>
            <a:spLocks noGrp="1"/>
          </p:cNvSpPr>
          <p:nvPr>
            <p:ph type="sldNum" sz="quarter" idx="4"/>
          </p:nvPr>
        </p:nvSpPr>
        <p:spPr>
          <a:xfrm>
            <a:off x="7594600" y="6492875"/>
            <a:ext cx="2311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A2A6753-E0B1-4B36-8DC1-2B0C03ACABD4}" type="slidenum">
              <a:rPr lang="ja-JP" altLang="en-US"/>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84267"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ＭＳ Ｐゴシック" pitchFamily="-106" charset="-128"/>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ＭＳ Ｐゴシック" pitchFamily="-106" charset="-128"/>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3.png"/><Relationship Id="rId4" Type="http://schemas.openxmlformats.org/officeDocument/2006/relationships/image" Target="../media/image72.tif"/></Relationships>
</file>

<file path=ppt/slides/_rels/slide1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7.png"/><Relationship Id="rId7" Type="http://schemas.openxmlformats.org/officeDocument/2006/relationships/image" Target="../media/image7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6.emf"/><Relationship Id="rId11" Type="http://schemas.openxmlformats.org/officeDocument/2006/relationships/image" Target="../media/image81.jpeg"/><Relationship Id="rId5" Type="http://schemas.openxmlformats.org/officeDocument/2006/relationships/image" Target="../media/image75.png"/><Relationship Id="rId10" Type="http://schemas.openxmlformats.org/officeDocument/2006/relationships/image" Target="../media/image80.jpeg"/><Relationship Id="rId4" Type="http://schemas.openxmlformats.org/officeDocument/2006/relationships/image" Target="../media/image74.emf"/><Relationship Id="rId9" Type="http://schemas.openxmlformats.org/officeDocument/2006/relationships/image" Target="../media/image7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83.jpeg"/><Relationship Id="rId21" Type="http://schemas.openxmlformats.org/officeDocument/2006/relationships/image" Target="../media/image27.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notesSlide" Target="../notesSlides/notesSlide10.xml"/><Relationship Id="rId16" Type="http://schemas.openxmlformats.org/officeDocument/2006/relationships/image" Target="../media/image95.png"/><Relationship Id="rId20" Type="http://schemas.openxmlformats.org/officeDocument/2006/relationships/image" Target="../media/image99.emf"/><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image" Target="../media/image90.png"/><Relationship Id="rId5" Type="http://schemas.openxmlformats.org/officeDocument/2006/relationships/image" Target="../media/image84.jpeg"/><Relationship Id="rId15" Type="http://schemas.openxmlformats.org/officeDocument/2006/relationships/image" Target="../media/image94.jpeg"/><Relationship Id="rId10" Type="http://schemas.openxmlformats.org/officeDocument/2006/relationships/image" Target="../media/image89.png"/><Relationship Id="rId19" Type="http://schemas.openxmlformats.org/officeDocument/2006/relationships/image" Target="../media/image98.jpeg"/><Relationship Id="rId4" Type="http://schemas.openxmlformats.org/officeDocument/2006/relationships/image" Target="../media/image82.png"/><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27.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jpe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jpeg"/><Relationship Id="rId5" Type="http://schemas.openxmlformats.org/officeDocument/2006/relationships/image" Target="../media/image103.jpe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png"/></Relationships>
</file>

<file path=ppt/slides/_rels/slide1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6.xml"/><Relationship Id="rId6" Type="http://schemas.openxmlformats.org/officeDocument/2006/relationships/image" Target="../media/image118.jpeg"/><Relationship Id="rId5" Type="http://schemas.openxmlformats.org/officeDocument/2006/relationships/image" Target="../media/image117.emf"/><Relationship Id="rId4" Type="http://schemas.openxmlformats.org/officeDocument/2006/relationships/image" Target="../media/image116.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9.jpeg"/><Relationship Id="rId7" Type="http://schemas.openxmlformats.org/officeDocument/2006/relationships/image" Target="../media/image1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7.emf"/><Relationship Id="rId4" Type="http://schemas.openxmlformats.org/officeDocument/2006/relationships/image" Target="../media/image116.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5.png"/><Relationship Id="rId3" Type="http://schemas.openxmlformats.org/officeDocument/2006/relationships/image" Target="../media/image4.jpeg"/><Relationship Id="rId21" Type="http://schemas.openxmlformats.org/officeDocument/2006/relationships/image" Target="../media/image28.png"/><Relationship Id="rId7" Type="http://schemas.openxmlformats.org/officeDocument/2006/relationships/image" Target="../media/image16.png"/><Relationship Id="rId12" Type="http://schemas.openxmlformats.org/officeDocument/2006/relationships/image" Target="../media/image21.jpeg"/><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6.png"/><Relationship Id="rId10" Type="http://schemas.openxmlformats.org/officeDocument/2006/relationships/image" Target="../media/image19.png"/><Relationship Id="rId19"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hyperlink" Target="https://www.qst.go.jp/site/open-innovation/" TargetMode="External"/><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hyperlink" Target="https://publicdomainq.net/university-college-0013159/" TargetMode="External"/><Relationship Id="rId9" Type="http://schemas.openxmlformats.org/officeDocument/2006/relationships/image" Target="../media/image36.jpeg"/></Relationships>
</file>

<file path=ppt/slides/_rels/slide5.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36.jpe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png"/><Relationship Id="rId3" Type="http://schemas.openxmlformats.org/officeDocument/2006/relationships/image" Target="../media/image53.jpeg"/><Relationship Id="rId7" Type="http://schemas.openxmlformats.org/officeDocument/2006/relationships/image" Target="../media/image57.png"/><Relationship Id="rId12"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55.jpeg"/><Relationship Id="rId15" Type="http://schemas.openxmlformats.org/officeDocument/2006/relationships/image" Target="../media/image27.png"/><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png"/><Relationship Id="rId14" Type="http://schemas.openxmlformats.org/officeDocument/2006/relationships/image" Target="../media/image64.pn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5.emf"/><Relationship Id="rId7" Type="http://schemas.openxmlformats.org/officeDocument/2006/relationships/image" Target="../media/image6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8.emf"/><Relationship Id="rId5" Type="http://schemas.openxmlformats.org/officeDocument/2006/relationships/image" Target="../media/image67.jpeg"/><Relationship Id="rId10" Type="http://schemas.openxmlformats.org/officeDocument/2006/relationships/image" Target="../media/image70.png"/><Relationship Id="rId4" Type="http://schemas.openxmlformats.org/officeDocument/2006/relationships/image" Target="../media/image66.jpe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24469" y="-26739"/>
            <a:ext cx="9930468" cy="6951328"/>
          </a:xfrm>
          <a:prstGeom prst="rect">
            <a:avLst/>
          </a:prstGeom>
        </p:spPr>
      </p:pic>
      <p:sp>
        <p:nvSpPr>
          <p:cNvPr id="6" name="吹き出し: 円形 5"/>
          <p:cNvSpPr/>
          <p:nvPr/>
        </p:nvSpPr>
        <p:spPr>
          <a:xfrm>
            <a:off x="374226" y="685760"/>
            <a:ext cx="2055168" cy="1843986"/>
          </a:xfrm>
          <a:prstGeom prst="wedgeEllipseCallout">
            <a:avLst>
              <a:gd name="adj1" fmla="val -14552"/>
              <a:gd name="adj2" fmla="val 63873"/>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662">
              <a:latin typeface="Arial" panose="020B0604020202020204" pitchFamily="34" charset="0"/>
              <a:ea typeface="HGP創英角ﾎﾟｯﾌﾟ体" panose="040B0A00000000000000" pitchFamily="50" charset="-128"/>
              <a:cs typeface="Arial" panose="020B0604020202020204" pitchFamily="34" charset="0"/>
            </a:endParaRPr>
          </a:p>
        </p:txBody>
      </p:sp>
      <p:pic>
        <p:nvPicPr>
          <p:cNvPr id="221" name="図 188" descr="media_photos_09透過済.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579" y="886516"/>
            <a:ext cx="1589997" cy="1372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 name="吹き出し: 円形 221"/>
          <p:cNvSpPr/>
          <p:nvPr/>
        </p:nvSpPr>
        <p:spPr>
          <a:xfrm>
            <a:off x="2704154" y="2151607"/>
            <a:ext cx="1492196" cy="1308979"/>
          </a:xfrm>
          <a:prstGeom prst="wedgeEllipseCallout">
            <a:avLst>
              <a:gd name="adj1" fmla="val 79404"/>
              <a:gd name="adj2" fmla="val 1570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662">
              <a:latin typeface="Arial" panose="020B0604020202020204" pitchFamily="34" charset="0"/>
              <a:ea typeface="HGP創英角ﾎﾟｯﾌﾟ体" panose="040B0A00000000000000" pitchFamily="50" charset="-128"/>
              <a:cs typeface="Arial" panose="020B0604020202020204" pitchFamily="34" charset="0"/>
            </a:endParaRPr>
          </a:p>
        </p:txBody>
      </p:sp>
      <p:pic>
        <p:nvPicPr>
          <p:cNvPr id="223" name="Picture 137" descr="jt60s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6029" y="2171634"/>
            <a:ext cx="1091104" cy="909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 name="吹き出し: 円形 223"/>
          <p:cNvSpPr/>
          <p:nvPr/>
        </p:nvSpPr>
        <p:spPr>
          <a:xfrm>
            <a:off x="4683653" y="3283860"/>
            <a:ext cx="1428908" cy="1402282"/>
          </a:xfrm>
          <a:prstGeom prst="wedgeEllipseCallout">
            <a:avLst>
              <a:gd name="adj1" fmla="val -51135"/>
              <a:gd name="adj2" fmla="val -7847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662">
              <a:latin typeface="Arial" panose="020B0604020202020204" pitchFamily="34" charset="0"/>
              <a:ea typeface="HGP創英角ﾎﾟｯﾌﾟ体" panose="040B0A00000000000000" pitchFamily="50" charset="-128"/>
              <a:cs typeface="Arial" panose="020B0604020202020204" pitchFamily="34" charset="0"/>
            </a:endParaRPr>
          </a:p>
        </p:txBody>
      </p:sp>
      <p:pic>
        <p:nvPicPr>
          <p:cNvPr id="226" name="Picture 216"/>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4296" y="3496104"/>
            <a:ext cx="1299097" cy="75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 name="テキスト ボックス 227"/>
          <p:cNvSpPr txBox="1"/>
          <p:nvPr/>
        </p:nvSpPr>
        <p:spPr>
          <a:xfrm>
            <a:off x="773010" y="2084128"/>
            <a:ext cx="1269366" cy="433324"/>
          </a:xfrm>
          <a:prstGeom prst="rect">
            <a:avLst/>
          </a:prstGeom>
          <a:noFill/>
        </p:spPr>
        <p:txBody>
          <a:bodyPr wrap="square" rtlCol="0">
            <a:spAutoFit/>
          </a:bodyPr>
          <a:lstStyle/>
          <a:p>
            <a:pPr algn="ctr"/>
            <a:r>
              <a:rPr lang="en-US" altLang="ja-JP" sz="1100" dirty="0">
                <a:latin typeface="Arial" panose="020B0604020202020204" pitchFamily="34" charset="0"/>
                <a:ea typeface="HGP創英角ﾎﾟｯﾌﾟ体" panose="040B0A00000000000000" pitchFamily="50" charset="-128"/>
                <a:cs typeface="Arial" panose="020B0604020202020204" pitchFamily="34" charset="0"/>
              </a:rPr>
              <a:t>The ITER</a:t>
            </a:r>
          </a:p>
          <a:p>
            <a:pPr algn="ctr"/>
            <a:r>
              <a:rPr lang="ja-JP" altLang="en-US" sz="1100" dirty="0">
                <a:latin typeface="Arial" panose="020B0604020202020204" pitchFamily="34" charset="0"/>
                <a:ea typeface="HGP創英角ﾎﾟｯﾌﾟ体" panose="040B0A00000000000000" pitchFamily="50" charset="-128"/>
                <a:cs typeface="Arial" panose="020B0604020202020204" pitchFamily="34" charset="0"/>
              </a:rPr>
              <a:t>（</a:t>
            </a:r>
            <a:r>
              <a:rPr lang="en-US" altLang="ja-JP" sz="1100" dirty="0">
                <a:latin typeface="Arial" panose="020B0604020202020204" pitchFamily="34" charset="0"/>
                <a:ea typeface="HGP創英角ﾎﾟｯﾌﾟ体" panose="040B0A00000000000000" pitchFamily="50" charset="-128"/>
                <a:cs typeface="Arial" panose="020B0604020202020204" pitchFamily="34" charset="0"/>
              </a:rPr>
              <a:t>France</a:t>
            </a:r>
            <a:r>
              <a:rPr lang="ja-JP" altLang="en-US" sz="1100" dirty="0">
                <a:latin typeface="Arial" panose="020B0604020202020204" pitchFamily="34" charset="0"/>
                <a:ea typeface="HGP創英角ﾎﾟｯﾌﾟ体" panose="040B0A00000000000000" pitchFamily="50" charset="-128"/>
                <a:cs typeface="Arial" panose="020B0604020202020204" pitchFamily="34" charset="0"/>
              </a:rPr>
              <a:t>）</a:t>
            </a:r>
            <a:endParaRPr lang="en-US" altLang="ja-JP" sz="1100" dirty="0">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29" name="テキスト ボックス 228"/>
          <p:cNvSpPr txBox="1"/>
          <p:nvPr/>
        </p:nvSpPr>
        <p:spPr>
          <a:xfrm>
            <a:off x="3005678" y="3015601"/>
            <a:ext cx="836460" cy="433324"/>
          </a:xfrm>
          <a:prstGeom prst="rect">
            <a:avLst/>
          </a:prstGeom>
          <a:noFill/>
        </p:spPr>
        <p:txBody>
          <a:bodyPr wrap="square" rtlCol="0">
            <a:spAutoFit/>
          </a:bodyPr>
          <a:lstStyle/>
          <a:p>
            <a:pPr algn="ctr"/>
            <a:r>
              <a:rPr lang="en-US" altLang="ja-JP" sz="1100" dirty="0">
                <a:latin typeface="Arial" panose="020B0604020202020204" pitchFamily="34" charset="0"/>
                <a:ea typeface="HGP創英角ﾎﾟｯﾌﾟ体" panose="040B0A00000000000000" pitchFamily="50" charset="-128"/>
                <a:cs typeface="Arial" panose="020B0604020202020204" pitchFamily="34" charset="0"/>
              </a:rPr>
              <a:t>JT-60SA</a:t>
            </a:r>
          </a:p>
          <a:p>
            <a:pPr algn="ctr"/>
            <a:r>
              <a:rPr lang="ja-JP" altLang="en-US" sz="1100" dirty="0">
                <a:latin typeface="Arial" panose="020B0604020202020204" pitchFamily="34" charset="0"/>
                <a:ea typeface="HGP創英角ﾎﾟｯﾌﾟ体" panose="040B0A00000000000000" pitchFamily="50" charset="-128"/>
                <a:cs typeface="Arial" panose="020B0604020202020204" pitchFamily="34" charset="0"/>
              </a:rPr>
              <a:t>（</a:t>
            </a:r>
            <a:r>
              <a:rPr lang="en-US" altLang="ja-JP" sz="1100" dirty="0">
                <a:latin typeface="Arial" panose="020B0604020202020204" pitchFamily="34" charset="0"/>
                <a:ea typeface="HGP創英角ﾎﾟｯﾌﾟ体" panose="040B0A00000000000000" pitchFamily="50" charset="-128"/>
                <a:cs typeface="Arial" panose="020B0604020202020204" pitchFamily="34" charset="0"/>
              </a:rPr>
              <a:t>Naka</a:t>
            </a:r>
            <a:r>
              <a:rPr lang="ja-JP" altLang="en-US" sz="1100" dirty="0">
                <a:latin typeface="Arial" panose="020B0604020202020204" pitchFamily="34" charset="0"/>
                <a:ea typeface="HGP創英角ﾎﾟｯﾌﾟ体" panose="040B0A00000000000000" pitchFamily="50" charset="-128"/>
                <a:cs typeface="Arial" panose="020B0604020202020204" pitchFamily="34" charset="0"/>
              </a:rPr>
              <a:t>）</a:t>
            </a:r>
            <a:endParaRPr lang="en-US" altLang="ja-JP" sz="1100" dirty="0">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30" name="テキスト ボックス 229"/>
          <p:cNvSpPr txBox="1"/>
          <p:nvPr/>
        </p:nvSpPr>
        <p:spPr>
          <a:xfrm>
            <a:off x="4616541" y="4222154"/>
            <a:ext cx="1645120" cy="433324"/>
          </a:xfrm>
          <a:prstGeom prst="rect">
            <a:avLst/>
          </a:prstGeom>
          <a:noFill/>
        </p:spPr>
        <p:txBody>
          <a:bodyPr wrap="square" rtlCol="0">
            <a:spAutoFit/>
          </a:bodyPr>
          <a:lstStyle/>
          <a:p>
            <a:pPr algn="ctr"/>
            <a:r>
              <a:rPr lang="en-US" altLang="ja-JP" sz="1100" dirty="0">
                <a:latin typeface="Arial" panose="020B0604020202020204" pitchFamily="34" charset="0"/>
                <a:ea typeface="HGP創英角ﾎﾟｯﾌﾟ体" panose="040B0A00000000000000" pitchFamily="50" charset="-128"/>
                <a:cs typeface="Arial" panose="020B0604020202020204" pitchFamily="34" charset="0"/>
              </a:rPr>
              <a:t>DEMO Reactor R&amp;Ds</a:t>
            </a:r>
          </a:p>
          <a:p>
            <a:pPr algn="ctr"/>
            <a:r>
              <a:rPr lang="ja-JP" altLang="en-US" sz="1100" dirty="0">
                <a:latin typeface="Arial" panose="020B0604020202020204" pitchFamily="34" charset="0"/>
                <a:ea typeface="HGP創英角ﾎﾟｯﾌﾟ体" panose="040B0A00000000000000" pitchFamily="50" charset="-128"/>
                <a:cs typeface="Arial" panose="020B0604020202020204" pitchFamily="34" charset="0"/>
              </a:rPr>
              <a:t>（</a:t>
            </a:r>
            <a:r>
              <a:rPr lang="en-US" altLang="ja-JP" sz="1100" dirty="0">
                <a:latin typeface="Arial" panose="020B0604020202020204" pitchFamily="34" charset="0"/>
                <a:ea typeface="HGP創英角ﾎﾟｯﾌﾟ体" panose="040B0A00000000000000" pitchFamily="50" charset="-128"/>
                <a:cs typeface="Arial" panose="020B0604020202020204" pitchFamily="34" charset="0"/>
              </a:rPr>
              <a:t>Rokkasho</a:t>
            </a:r>
            <a:r>
              <a:rPr lang="ja-JP" altLang="en-US" sz="1100" dirty="0">
                <a:latin typeface="Arial" panose="020B0604020202020204" pitchFamily="34" charset="0"/>
                <a:ea typeface="HGP創英角ﾎﾟｯﾌﾟ体" panose="040B0A00000000000000" pitchFamily="50" charset="-128"/>
                <a:cs typeface="Arial" panose="020B0604020202020204" pitchFamily="34" charset="0"/>
              </a:rPr>
              <a:t>）</a:t>
            </a:r>
            <a:endParaRPr lang="en-US" altLang="ja-JP" sz="1100" dirty="0">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16" name="角丸四角形 114"/>
          <p:cNvSpPr/>
          <p:nvPr/>
        </p:nvSpPr>
        <p:spPr>
          <a:xfrm>
            <a:off x="6710729" y="2609957"/>
            <a:ext cx="3086455" cy="3961051"/>
          </a:xfrm>
          <a:prstGeom prst="roundRect">
            <a:avLst>
              <a:gd name="adj" fmla="val 8170"/>
            </a:avLst>
          </a:prstGeom>
          <a:solidFill>
            <a:srgbClr val="FFFBBE"/>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969">
              <a:latin typeface="Arial" panose="020B0604020202020204" pitchFamily="34" charset="0"/>
              <a:ea typeface="HGP創英角ﾎﾟｯﾌﾟ体" panose="040B0A00000000000000" pitchFamily="50" charset="-128"/>
              <a:cs typeface="Arial" panose="020B0604020202020204" pitchFamily="34" charset="0"/>
            </a:endParaRPr>
          </a:p>
        </p:txBody>
      </p:sp>
      <p:grpSp>
        <p:nvGrpSpPr>
          <p:cNvPr id="218" name="Group 2"/>
          <p:cNvGrpSpPr>
            <a:grpSpLocks/>
          </p:cNvGrpSpPr>
          <p:nvPr/>
        </p:nvGrpSpPr>
        <p:grpSpPr bwMode="auto">
          <a:xfrm>
            <a:off x="7234717" y="3460586"/>
            <a:ext cx="2394452" cy="2569097"/>
            <a:chOff x="1200" y="432"/>
            <a:chExt cx="3120" cy="2658"/>
          </a:xfrm>
        </p:grpSpPr>
        <p:sp>
          <p:nvSpPr>
            <p:cNvPr id="262" name="Freeform 3"/>
            <p:cNvSpPr>
              <a:spLocks/>
            </p:cNvSpPr>
            <p:nvPr/>
          </p:nvSpPr>
          <p:spPr bwMode="auto">
            <a:xfrm>
              <a:off x="1200" y="2614"/>
              <a:ext cx="49" cy="25"/>
            </a:xfrm>
            <a:custGeom>
              <a:avLst/>
              <a:gdLst>
                <a:gd name="T0" fmla="*/ 4 w 55"/>
                <a:gd name="T1" fmla="*/ 2 h 32"/>
                <a:gd name="T2" fmla="*/ 4 w 55"/>
                <a:gd name="T3" fmla="*/ 2 h 32"/>
                <a:gd name="T4" fmla="*/ 4 w 55"/>
                <a:gd name="T5" fmla="*/ 2 h 32"/>
                <a:gd name="T6" fmla="*/ 4 w 55"/>
                <a:gd name="T7" fmla="*/ 2 h 32"/>
                <a:gd name="T8" fmla="*/ 4 w 55"/>
                <a:gd name="T9" fmla="*/ 0 h 32"/>
                <a:gd name="T10" fmla="*/ 4 w 55"/>
                <a:gd name="T11" fmla="*/ 0 h 32"/>
                <a:gd name="T12" fmla="*/ 0 w 55"/>
                <a:gd name="T13" fmla="*/ 2 h 32"/>
                <a:gd name="T14" fmla="*/ 0 w 55"/>
                <a:gd name="T15" fmla="*/ 2 h 32"/>
                <a:gd name="T16" fmla="*/ 4 w 55"/>
                <a:gd name="T17" fmla="*/ 2 h 32"/>
                <a:gd name="T18" fmla="*/ 4 w 55"/>
                <a:gd name="T19" fmla="*/ 2 h 32"/>
                <a:gd name="T20" fmla="*/ 4 w 55"/>
                <a:gd name="T21" fmla="*/ 2 h 32"/>
                <a:gd name="T22" fmla="*/ 4 w 55"/>
                <a:gd name="T23" fmla="*/ 2 h 32"/>
                <a:gd name="T24" fmla="*/ 4 w 55"/>
                <a:gd name="T25" fmla="*/ 2 h 32"/>
                <a:gd name="T26" fmla="*/ 4 w 55"/>
                <a:gd name="T27" fmla="*/ 2 h 32"/>
                <a:gd name="T28" fmla="*/ 4 w 55"/>
                <a:gd name="T29" fmla="*/ 2 h 32"/>
                <a:gd name="T30" fmla="*/ 4 w 55"/>
                <a:gd name="T31" fmla="*/ 2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5"/>
                <a:gd name="T49" fmla="*/ 0 h 32"/>
                <a:gd name="T50" fmla="*/ 55 w 55"/>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5" h="32">
                  <a:moveTo>
                    <a:pt x="55" y="32"/>
                  </a:moveTo>
                  <a:lnTo>
                    <a:pt x="55" y="16"/>
                  </a:lnTo>
                  <a:lnTo>
                    <a:pt x="47" y="8"/>
                  </a:lnTo>
                  <a:lnTo>
                    <a:pt x="39" y="8"/>
                  </a:lnTo>
                  <a:lnTo>
                    <a:pt x="31" y="0"/>
                  </a:lnTo>
                  <a:lnTo>
                    <a:pt x="16" y="0"/>
                  </a:lnTo>
                  <a:lnTo>
                    <a:pt x="0" y="8"/>
                  </a:lnTo>
                  <a:lnTo>
                    <a:pt x="0" y="16"/>
                  </a:lnTo>
                  <a:lnTo>
                    <a:pt x="8" y="24"/>
                  </a:lnTo>
                  <a:lnTo>
                    <a:pt x="16" y="24"/>
                  </a:lnTo>
                  <a:lnTo>
                    <a:pt x="23" y="24"/>
                  </a:lnTo>
                  <a:lnTo>
                    <a:pt x="39" y="32"/>
                  </a:lnTo>
                  <a:lnTo>
                    <a:pt x="47" y="32"/>
                  </a:lnTo>
                  <a:lnTo>
                    <a:pt x="47" y="24"/>
                  </a:lnTo>
                  <a:lnTo>
                    <a:pt x="47" y="16"/>
                  </a:lnTo>
                  <a:lnTo>
                    <a:pt x="55" y="32"/>
                  </a:lnTo>
                  <a:close/>
                </a:path>
              </a:pathLst>
            </a:custGeom>
            <a:solidFill>
              <a:srgbClr val="33CC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63" name="Freeform 4"/>
            <p:cNvSpPr>
              <a:spLocks/>
            </p:cNvSpPr>
            <p:nvPr/>
          </p:nvSpPr>
          <p:spPr bwMode="auto">
            <a:xfrm>
              <a:off x="1200" y="2614"/>
              <a:ext cx="49" cy="25"/>
            </a:xfrm>
            <a:custGeom>
              <a:avLst/>
              <a:gdLst>
                <a:gd name="T0" fmla="*/ 4 w 55"/>
                <a:gd name="T1" fmla="*/ 2 h 32"/>
                <a:gd name="T2" fmla="*/ 4 w 55"/>
                <a:gd name="T3" fmla="*/ 2 h 32"/>
                <a:gd name="T4" fmla="*/ 4 w 55"/>
                <a:gd name="T5" fmla="*/ 2 h 32"/>
                <a:gd name="T6" fmla="*/ 4 w 55"/>
                <a:gd name="T7" fmla="*/ 2 h 32"/>
                <a:gd name="T8" fmla="*/ 4 w 55"/>
                <a:gd name="T9" fmla="*/ 0 h 32"/>
                <a:gd name="T10" fmla="*/ 4 w 55"/>
                <a:gd name="T11" fmla="*/ 0 h 32"/>
                <a:gd name="T12" fmla="*/ 0 w 55"/>
                <a:gd name="T13" fmla="*/ 2 h 32"/>
                <a:gd name="T14" fmla="*/ 0 w 55"/>
                <a:gd name="T15" fmla="*/ 2 h 32"/>
                <a:gd name="T16" fmla="*/ 4 w 55"/>
                <a:gd name="T17" fmla="*/ 2 h 32"/>
                <a:gd name="T18" fmla="*/ 4 w 55"/>
                <a:gd name="T19" fmla="*/ 2 h 32"/>
                <a:gd name="T20" fmla="*/ 4 w 55"/>
                <a:gd name="T21" fmla="*/ 2 h 32"/>
                <a:gd name="T22" fmla="*/ 4 w 55"/>
                <a:gd name="T23" fmla="*/ 2 h 32"/>
                <a:gd name="T24" fmla="*/ 4 w 55"/>
                <a:gd name="T25" fmla="*/ 2 h 32"/>
                <a:gd name="T26" fmla="*/ 4 w 55"/>
                <a:gd name="T27" fmla="*/ 2 h 32"/>
                <a:gd name="T28" fmla="*/ 4 w 55"/>
                <a:gd name="T29" fmla="*/ 2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32"/>
                <a:gd name="T47" fmla="*/ 55 w 55"/>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32">
                  <a:moveTo>
                    <a:pt x="55" y="32"/>
                  </a:moveTo>
                  <a:lnTo>
                    <a:pt x="55" y="16"/>
                  </a:lnTo>
                  <a:lnTo>
                    <a:pt x="47" y="8"/>
                  </a:lnTo>
                  <a:lnTo>
                    <a:pt x="39" y="8"/>
                  </a:lnTo>
                  <a:lnTo>
                    <a:pt x="31" y="0"/>
                  </a:lnTo>
                  <a:lnTo>
                    <a:pt x="16" y="0"/>
                  </a:lnTo>
                  <a:lnTo>
                    <a:pt x="0" y="8"/>
                  </a:lnTo>
                  <a:lnTo>
                    <a:pt x="0" y="16"/>
                  </a:lnTo>
                  <a:lnTo>
                    <a:pt x="8" y="24"/>
                  </a:lnTo>
                  <a:lnTo>
                    <a:pt x="16" y="24"/>
                  </a:lnTo>
                  <a:lnTo>
                    <a:pt x="23" y="24"/>
                  </a:lnTo>
                  <a:lnTo>
                    <a:pt x="39" y="32"/>
                  </a:lnTo>
                  <a:lnTo>
                    <a:pt x="47" y="32"/>
                  </a:lnTo>
                  <a:lnTo>
                    <a:pt x="47" y="24"/>
                  </a:lnTo>
                  <a:lnTo>
                    <a:pt x="47" y="16"/>
                  </a:lnTo>
                </a:path>
              </a:pathLst>
            </a:custGeom>
            <a:solidFill>
              <a:srgbClr val="33CC33"/>
            </a:solidFill>
            <a:ln w="12700">
              <a:solidFill>
                <a:srgbClr val="000000"/>
              </a:solidFill>
              <a:round/>
              <a:headEnd/>
              <a:tailEnd/>
            </a:ln>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64" name="Freeform 5"/>
            <p:cNvSpPr>
              <a:spLocks/>
            </p:cNvSpPr>
            <p:nvPr/>
          </p:nvSpPr>
          <p:spPr bwMode="auto">
            <a:xfrm>
              <a:off x="1263" y="2515"/>
              <a:ext cx="50" cy="74"/>
            </a:xfrm>
            <a:custGeom>
              <a:avLst/>
              <a:gdLst>
                <a:gd name="T0" fmla="*/ 4 w 56"/>
                <a:gd name="T1" fmla="*/ 0 h 96"/>
                <a:gd name="T2" fmla="*/ 4 w 56"/>
                <a:gd name="T3" fmla="*/ 2 h 96"/>
                <a:gd name="T4" fmla="*/ 4 w 56"/>
                <a:gd name="T5" fmla="*/ 2 h 96"/>
                <a:gd name="T6" fmla="*/ 4 w 56"/>
                <a:gd name="T7" fmla="*/ 2 h 96"/>
                <a:gd name="T8" fmla="*/ 4 w 56"/>
                <a:gd name="T9" fmla="*/ 2 h 96"/>
                <a:gd name="T10" fmla="*/ 4 w 56"/>
                <a:gd name="T11" fmla="*/ 2 h 96"/>
                <a:gd name="T12" fmla="*/ 4 w 56"/>
                <a:gd name="T13" fmla="*/ 2 h 96"/>
                <a:gd name="T14" fmla="*/ 4 w 56"/>
                <a:gd name="T15" fmla="*/ 2 h 96"/>
                <a:gd name="T16" fmla="*/ 4 w 56"/>
                <a:gd name="T17" fmla="*/ 2 h 96"/>
                <a:gd name="T18" fmla="*/ 0 w 56"/>
                <a:gd name="T19" fmla="*/ 2 h 96"/>
                <a:gd name="T20" fmla="*/ 4 w 56"/>
                <a:gd name="T21" fmla="*/ 2 h 96"/>
                <a:gd name="T22" fmla="*/ 4 w 56"/>
                <a:gd name="T23" fmla="*/ 2 h 96"/>
                <a:gd name="T24" fmla="*/ 4 w 56"/>
                <a:gd name="T25" fmla="*/ 2 h 96"/>
                <a:gd name="T26" fmla="*/ 4 w 56"/>
                <a:gd name="T27" fmla="*/ 2 h 96"/>
                <a:gd name="T28" fmla="*/ 4 w 56"/>
                <a:gd name="T29" fmla="*/ 2 h 96"/>
                <a:gd name="T30" fmla="*/ 4 w 56"/>
                <a:gd name="T31" fmla="*/ 2 h 96"/>
                <a:gd name="T32" fmla="*/ 4 w 56"/>
                <a:gd name="T33" fmla="*/ 2 h 96"/>
                <a:gd name="T34" fmla="*/ 4 w 56"/>
                <a:gd name="T35" fmla="*/ 2 h 96"/>
                <a:gd name="T36" fmla="*/ 4 w 56"/>
                <a:gd name="T37" fmla="*/ 2 h 96"/>
                <a:gd name="T38" fmla="*/ 4 w 56"/>
                <a:gd name="T39" fmla="*/ 2 h 96"/>
                <a:gd name="T40" fmla="*/ 4 w 56"/>
                <a:gd name="T41" fmla="*/ 0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96"/>
                <a:gd name="T65" fmla="*/ 56 w 56"/>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96">
                  <a:moveTo>
                    <a:pt x="48" y="0"/>
                  </a:moveTo>
                  <a:lnTo>
                    <a:pt x="40" y="8"/>
                  </a:lnTo>
                  <a:lnTo>
                    <a:pt x="40" y="16"/>
                  </a:lnTo>
                  <a:lnTo>
                    <a:pt x="32" y="16"/>
                  </a:lnTo>
                  <a:lnTo>
                    <a:pt x="24" y="16"/>
                  </a:lnTo>
                  <a:lnTo>
                    <a:pt x="24" y="24"/>
                  </a:lnTo>
                  <a:lnTo>
                    <a:pt x="24" y="32"/>
                  </a:lnTo>
                  <a:lnTo>
                    <a:pt x="16" y="56"/>
                  </a:lnTo>
                  <a:lnTo>
                    <a:pt x="8" y="80"/>
                  </a:lnTo>
                  <a:lnTo>
                    <a:pt x="0" y="88"/>
                  </a:lnTo>
                  <a:lnTo>
                    <a:pt x="8" y="96"/>
                  </a:lnTo>
                  <a:lnTo>
                    <a:pt x="16" y="96"/>
                  </a:lnTo>
                  <a:lnTo>
                    <a:pt x="24" y="88"/>
                  </a:lnTo>
                  <a:lnTo>
                    <a:pt x="24" y="80"/>
                  </a:lnTo>
                  <a:lnTo>
                    <a:pt x="40" y="72"/>
                  </a:lnTo>
                  <a:lnTo>
                    <a:pt x="48" y="64"/>
                  </a:lnTo>
                  <a:lnTo>
                    <a:pt x="48" y="56"/>
                  </a:lnTo>
                  <a:lnTo>
                    <a:pt x="48" y="32"/>
                  </a:lnTo>
                  <a:lnTo>
                    <a:pt x="56" y="16"/>
                  </a:lnTo>
                  <a:lnTo>
                    <a:pt x="56" y="8"/>
                  </a:lnTo>
                  <a:lnTo>
                    <a:pt x="48" y="0"/>
                  </a:lnTo>
                  <a:close/>
                </a:path>
              </a:pathLst>
            </a:custGeom>
            <a:solidFill>
              <a:srgbClr val="33CC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65" name="Freeform 6"/>
            <p:cNvSpPr>
              <a:spLocks/>
            </p:cNvSpPr>
            <p:nvPr/>
          </p:nvSpPr>
          <p:spPr bwMode="auto">
            <a:xfrm>
              <a:off x="1263" y="2515"/>
              <a:ext cx="50" cy="74"/>
            </a:xfrm>
            <a:custGeom>
              <a:avLst/>
              <a:gdLst>
                <a:gd name="T0" fmla="*/ 4 w 56"/>
                <a:gd name="T1" fmla="*/ 0 h 96"/>
                <a:gd name="T2" fmla="*/ 4 w 56"/>
                <a:gd name="T3" fmla="*/ 2 h 96"/>
                <a:gd name="T4" fmla="*/ 4 w 56"/>
                <a:gd name="T5" fmla="*/ 2 h 96"/>
                <a:gd name="T6" fmla="*/ 4 w 56"/>
                <a:gd name="T7" fmla="*/ 2 h 96"/>
                <a:gd name="T8" fmla="*/ 4 w 56"/>
                <a:gd name="T9" fmla="*/ 2 h 96"/>
                <a:gd name="T10" fmla="*/ 4 w 56"/>
                <a:gd name="T11" fmla="*/ 2 h 96"/>
                <a:gd name="T12" fmla="*/ 4 w 56"/>
                <a:gd name="T13" fmla="*/ 2 h 96"/>
                <a:gd name="T14" fmla="*/ 4 w 56"/>
                <a:gd name="T15" fmla="*/ 2 h 96"/>
                <a:gd name="T16" fmla="*/ 4 w 56"/>
                <a:gd name="T17" fmla="*/ 2 h 96"/>
                <a:gd name="T18" fmla="*/ 0 w 56"/>
                <a:gd name="T19" fmla="*/ 2 h 96"/>
                <a:gd name="T20" fmla="*/ 4 w 56"/>
                <a:gd name="T21" fmla="*/ 2 h 96"/>
                <a:gd name="T22" fmla="*/ 4 w 56"/>
                <a:gd name="T23" fmla="*/ 2 h 96"/>
                <a:gd name="T24" fmla="*/ 4 w 56"/>
                <a:gd name="T25" fmla="*/ 2 h 96"/>
                <a:gd name="T26" fmla="*/ 4 w 56"/>
                <a:gd name="T27" fmla="*/ 2 h 96"/>
                <a:gd name="T28" fmla="*/ 4 w 56"/>
                <a:gd name="T29" fmla="*/ 2 h 96"/>
                <a:gd name="T30" fmla="*/ 4 w 56"/>
                <a:gd name="T31" fmla="*/ 2 h 96"/>
                <a:gd name="T32" fmla="*/ 4 w 56"/>
                <a:gd name="T33" fmla="*/ 2 h 96"/>
                <a:gd name="T34" fmla="*/ 4 w 56"/>
                <a:gd name="T35" fmla="*/ 2 h 96"/>
                <a:gd name="T36" fmla="*/ 4 w 56"/>
                <a:gd name="T37" fmla="*/ 2 h 96"/>
                <a:gd name="T38" fmla="*/ 4 w 56"/>
                <a:gd name="T39" fmla="*/ 2 h 96"/>
                <a:gd name="T40" fmla="*/ 4 w 56"/>
                <a:gd name="T41" fmla="*/ 0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96"/>
                <a:gd name="T65" fmla="*/ 56 w 56"/>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96">
                  <a:moveTo>
                    <a:pt x="48" y="0"/>
                  </a:moveTo>
                  <a:lnTo>
                    <a:pt x="40" y="8"/>
                  </a:lnTo>
                  <a:lnTo>
                    <a:pt x="40" y="16"/>
                  </a:lnTo>
                  <a:lnTo>
                    <a:pt x="32" y="16"/>
                  </a:lnTo>
                  <a:lnTo>
                    <a:pt x="24" y="16"/>
                  </a:lnTo>
                  <a:lnTo>
                    <a:pt x="24" y="24"/>
                  </a:lnTo>
                  <a:lnTo>
                    <a:pt x="24" y="32"/>
                  </a:lnTo>
                  <a:lnTo>
                    <a:pt x="16" y="56"/>
                  </a:lnTo>
                  <a:lnTo>
                    <a:pt x="8" y="80"/>
                  </a:lnTo>
                  <a:lnTo>
                    <a:pt x="0" y="88"/>
                  </a:lnTo>
                  <a:lnTo>
                    <a:pt x="8" y="96"/>
                  </a:lnTo>
                  <a:lnTo>
                    <a:pt x="16" y="96"/>
                  </a:lnTo>
                  <a:lnTo>
                    <a:pt x="24" y="88"/>
                  </a:lnTo>
                  <a:lnTo>
                    <a:pt x="24" y="80"/>
                  </a:lnTo>
                  <a:lnTo>
                    <a:pt x="40" y="72"/>
                  </a:lnTo>
                  <a:lnTo>
                    <a:pt x="48" y="64"/>
                  </a:lnTo>
                  <a:lnTo>
                    <a:pt x="48" y="56"/>
                  </a:lnTo>
                  <a:lnTo>
                    <a:pt x="48" y="32"/>
                  </a:lnTo>
                  <a:lnTo>
                    <a:pt x="56" y="16"/>
                  </a:lnTo>
                  <a:lnTo>
                    <a:pt x="56" y="8"/>
                  </a:lnTo>
                  <a:lnTo>
                    <a:pt x="48" y="0"/>
                  </a:lnTo>
                </a:path>
              </a:pathLst>
            </a:custGeom>
            <a:solidFill>
              <a:srgbClr val="33CC33"/>
            </a:solidFill>
            <a:ln w="12700">
              <a:solidFill>
                <a:srgbClr val="000000"/>
              </a:solidFill>
              <a:round/>
              <a:headEnd/>
              <a:tailEnd/>
            </a:ln>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66" name="Freeform 7"/>
            <p:cNvSpPr>
              <a:spLocks/>
            </p:cNvSpPr>
            <p:nvPr/>
          </p:nvSpPr>
          <p:spPr bwMode="auto">
            <a:xfrm>
              <a:off x="1342" y="2416"/>
              <a:ext cx="469" cy="532"/>
            </a:xfrm>
            <a:custGeom>
              <a:avLst/>
              <a:gdLst>
                <a:gd name="T0" fmla="*/ 4 w 527"/>
                <a:gd name="T1" fmla="*/ 2 h 686"/>
                <a:gd name="T2" fmla="*/ 0 w 527"/>
                <a:gd name="T3" fmla="*/ 2 h 686"/>
                <a:gd name="T4" fmla="*/ 4 w 527"/>
                <a:gd name="T5" fmla="*/ 2 h 686"/>
                <a:gd name="T6" fmla="*/ 4 w 527"/>
                <a:gd name="T7" fmla="*/ 2 h 686"/>
                <a:gd name="T8" fmla="*/ 4 w 527"/>
                <a:gd name="T9" fmla="*/ 2 h 686"/>
                <a:gd name="T10" fmla="*/ 4 w 527"/>
                <a:gd name="T11" fmla="*/ 2 h 686"/>
                <a:gd name="T12" fmla="*/ 4 w 527"/>
                <a:gd name="T13" fmla="*/ 2 h 686"/>
                <a:gd name="T14" fmla="*/ 4 w 527"/>
                <a:gd name="T15" fmla="*/ 2 h 686"/>
                <a:gd name="T16" fmla="*/ 4 w 527"/>
                <a:gd name="T17" fmla="*/ 2 h 686"/>
                <a:gd name="T18" fmla="*/ 4 w 527"/>
                <a:gd name="T19" fmla="*/ 2 h 686"/>
                <a:gd name="T20" fmla="*/ 4 w 527"/>
                <a:gd name="T21" fmla="*/ 2 h 686"/>
                <a:gd name="T22" fmla="*/ 4 w 527"/>
                <a:gd name="T23" fmla="*/ 2 h 686"/>
                <a:gd name="T24" fmla="*/ 4 w 527"/>
                <a:gd name="T25" fmla="*/ 2 h 686"/>
                <a:gd name="T26" fmla="*/ 4 w 527"/>
                <a:gd name="T27" fmla="*/ 2 h 686"/>
                <a:gd name="T28" fmla="*/ 4 w 527"/>
                <a:gd name="T29" fmla="*/ 2 h 686"/>
                <a:gd name="T30" fmla="*/ 4 w 527"/>
                <a:gd name="T31" fmla="*/ 2 h 686"/>
                <a:gd name="T32" fmla="*/ 4 w 527"/>
                <a:gd name="T33" fmla="*/ 2 h 686"/>
                <a:gd name="T34" fmla="*/ 4 w 527"/>
                <a:gd name="T35" fmla="*/ 2 h 686"/>
                <a:gd name="T36" fmla="*/ 4 w 527"/>
                <a:gd name="T37" fmla="*/ 2 h 686"/>
                <a:gd name="T38" fmla="*/ 4 w 527"/>
                <a:gd name="T39" fmla="*/ 2 h 686"/>
                <a:gd name="T40" fmla="*/ 4 w 527"/>
                <a:gd name="T41" fmla="*/ 2 h 686"/>
                <a:gd name="T42" fmla="*/ 4 w 527"/>
                <a:gd name="T43" fmla="*/ 2 h 686"/>
                <a:gd name="T44" fmla="*/ 4 w 527"/>
                <a:gd name="T45" fmla="*/ 2 h 686"/>
                <a:gd name="T46" fmla="*/ 4 w 527"/>
                <a:gd name="T47" fmla="*/ 2 h 686"/>
                <a:gd name="T48" fmla="*/ 4 w 527"/>
                <a:gd name="T49" fmla="*/ 2 h 686"/>
                <a:gd name="T50" fmla="*/ 4 w 527"/>
                <a:gd name="T51" fmla="*/ 2 h 686"/>
                <a:gd name="T52" fmla="*/ 4 w 527"/>
                <a:gd name="T53" fmla="*/ 2 h 686"/>
                <a:gd name="T54" fmla="*/ 4 w 527"/>
                <a:gd name="T55" fmla="*/ 2 h 686"/>
                <a:gd name="T56" fmla="*/ 4 w 527"/>
                <a:gd name="T57" fmla="*/ 2 h 686"/>
                <a:gd name="T58" fmla="*/ 4 w 527"/>
                <a:gd name="T59" fmla="*/ 2 h 686"/>
                <a:gd name="T60" fmla="*/ 4 w 527"/>
                <a:gd name="T61" fmla="*/ 2 h 686"/>
                <a:gd name="T62" fmla="*/ 4 w 527"/>
                <a:gd name="T63" fmla="*/ 2 h 686"/>
                <a:gd name="T64" fmla="*/ 4 w 527"/>
                <a:gd name="T65" fmla="*/ 2 h 686"/>
                <a:gd name="T66" fmla="*/ 4 w 527"/>
                <a:gd name="T67" fmla="*/ 2 h 686"/>
                <a:gd name="T68" fmla="*/ 4 w 527"/>
                <a:gd name="T69" fmla="*/ 2 h 686"/>
                <a:gd name="T70" fmla="*/ 4 w 527"/>
                <a:gd name="T71" fmla="*/ 2 h 686"/>
                <a:gd name="T72" fmla="*/ 4 w 527"/>
                <a:gd name="T73" fmla="*/ 2 h 686"/>
                <a:gd name="T74" fmla="*/ 4 w 527"/>
                <a:gd name="T75" fmla="*/ 2 h 686"/>
                <a:gd name="T76" fmla="*/ 4 w 527"/>
                <a:gd name="T77" fmla="*/ 2 h 686"/>
                <a:gd name="T78" fmla="*/ 4 w 527"/>
                <a:gd name="T79" fmla="*/ 2 h 686"/>
                <a:gd name="T80" fmla="*/ 4 w 527"/>
                <a:gd name="T81" fmla="*/ 2 h 686"/>
                <a:gd name="T82" fmla="*/ 4 w 527"/>
                <a:gd name="T83" fmla="*/ 2 h 686"/>
                <a:gd name="T84" fmla="*/ 4 w 527"/>
                <a:gd name="T85" fmla="*/ 2 h 686"/>
                <a:gd name="T86" fmla="*/ 4 w 527"/>
                <a:gd name="T87" fmla="*/ 2 h 686"/>
                <a:gd name="T88" fmla="*/ 4 w 527"/>
                <a:gd name="T89" fmla="*/ 2 h 686"/>
                <a:gd name="T90" fmla="*/ 4 w 527"/>
                <a:gd name="T91" fmla="*/ 2 h 686"/>
                <a:gd name="T92" fmla="*/ 4 w 527"/>
                <a:gd name="T93" fmla="*/ 2 h 686"/>
                <a:gd name="T94" fmla="*/ 4 w 527"/>
                <a:gd name="T95" fmla="*/ 2 h 686"/>
                <a:gd name="T96" fmla="*/ 4 w 527"/>
                <a:gd name="T97" fmla="*/ 2 h 686"/>
                <a:gd name="T98" fmla="*/ 4 w 527"/>
                <a:gd name="T99" fmla="*/ 0 h 686"/>
                <a:gd name="T100" fmla="*/ 4 w 527"/>
                <a:gd name="T101" fmla="*/ 2 h 686"/>
                <a:gd name="T102" fmla="*/ 4 w 527"/>
                <a:gd name="T103" fmla="*/ 2 h 686"/>
                <a:gd name="T104" fmla="*/ 4 w 527"/>
                <a:gd name="T105" fmla="*/ 2 h 686"/>
                <a:gd name="T106" fmla="*/ 4 w 527"/>
                <a:gd name="T107" fmla="*/ 2 h 686"/>
                <a:gd name="T108" fmla="*/ 4 w 527"/>
                <a:gd name="T109" fmla="*/ 2 h 6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7"/>
                <a:gd name="T166" fmla="*/ 0 h 686"/>
                <a:gd name="T167" fmla="*/ 527 w 527"/>
                <a:gd name="T168" fmla="*/ 686 h 6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7" h="686">
                  <a:moveTo>
                    <a:pt x="48" y="96"/>
                  </a:moveTo>
                  <a:lnTo>
                    <a:pt x="40" y="96"/>
                  </a:lnTo>
                  <a:lnTo>
                    <a:pt x="32" y="96"/>
                  </a:lnTo>
                  <a:lnTo>
                    <a:pt x="24" y="96"/>
                  </a:lnTo>
                  <a:lnTo>
                    <a:pt x="24" y="104"/>
                  </a:lnTo>
                  <a:lnTo>
                    <a:pt x="16" y="112"/>
                  </a:lnTo>
                  <a:lnTo>
                    <a:pt x="16" y="119"/>
                  </a:lnTo>
                  <a:lnTo>
                    <a:pt x="8" y="127"/>
                  </a:lnTo>
                  <a:lnTo>
                    <a:pt x="0" y="135"/>
                  </a:lnTo>
                  <a:lnTo>
                    <a:pt x="0" y="151"/>
                  </a:lnTo>
                  <a:lnTo>
                    <a:pt x="0" y="159"/>
                  </a:lnTo>
                  <a:lnTo>
                    <a:pt x="8" y="159"/>
                  </a:lnTo>
                  <a:lnTo>
                    <a:pt x="16" y="151"/>
                  </a:lnTo>
                  <a:lnTo>
                    <a:pt x="24" y="143"/>
                  </a:lnTo>
                  <a:lnTo>
                    <a:pt x="24" y="135"/>
                  </a:lnTo>
                  <a:lnTo>
                    <a:pt x="32" y="135"/>
                  </a:lnTo>
                  <a:lnTo>
                    <a:pt x="32" y="127"/>
                  </a:lnTo>
                  <a:lnTo>
                    <a:pt x="32" y="119"/>
                  </a:lnTo>
                  <a:lnTo>
                    <a:pt x="40" y="119"/>
                  </a:lnTo>
                  <a:lnTo>
                    <a:pt x="48" y="127"/>
                  </a:lnTo>
                  <a:lnTo>
                    <a:pt x="56" y="127"/>
                  </a:lnTo>
                  <a:lnTo>
                    <a:pt x="56" y="119"/>
                  </a:lnTo>
                  <a:lnTo>
                    <a:pt x="56" y="127"/>
                  </a:lnTo>
                  <a:lnTo>
                    <a:pt x="64" y="135"/>
                  </a:lnTo>
                  <a:lnTo>
                    <a:pt x="56" y="143"/>
                  </a:lnTo>
                  <a:lnTo>
                    <a:pt x="48" y="151"/>
                  </a:lnTo>
                  <a:lnTo>
                    <a:pt x="48" y="159"/>
                  </a:lnTo>
                  <a:lnTo>
                    <a:pt x="48" y="167"/>
                  </a:lnTo>
                  <a:lnTo>
                    <a:pt x="48" y="175"/>
                  </a:lnTo>
                  <a:lnTo>
                    <a:pt x="48" y="183"/>
                  </a:lnTo>
                  <a:lnTo>
                    <a:pt x="48" y="191"/>
                  </a:lnTo>
                  <a:lnTo>
                    <a:pt x="48" y="199"/>
                  </a:lnTo>
                  <a:lnTo>
                    <a:pt x="48" y="207"/>
                  </a:lnTo>
                  <a:lnTo>
                    <a:pt x="40" y="215"/>
                  </a:lnTo>
                  <a:lnTo>
                    <a:pt x="32" y="215"/>
                  </a:lnTo>
                  <a:lnTo>
                    <a:pt x="40" y="215"/>
                  </a:lnTo>
                  <a:lnTo>
                    <a:pt x="40" y="223"/>
                  </a:lnTo>
                  <a:lnTo>
                    <a:pt x="48" y="231"/>
                  </a:lnTo>
                  <a:lnTo>
                    <a:pt x="56" y="223"/>
                  </a:lnTo>
                  <a:lnTo>
                    <a:pt x="56" y="239"/>
                  </a:lnTo>
                  <a:lnTo>
                    <a:pt x="56" y="255"/>
                  </a:lnTo>
                  <a:lnTo>
                    <a:pt x="64" y="263"/>
                  </a:lnTo>
                  <a:lnTo>
                    <a:pt x="72" y="271"/>
                  </a:lnTo>
                  <a:lnTo>
                    <a:pt x="64" y="279"/>
                  </a:lnTo>
                  <a:lnTo>
                    <a:pt x="56" y="295"/>
                  </a:lnTo>
                  <a:lnTo>
                    <a:pt x="56" y="303"/>
                  </a:lnTo>
                  <a:lnTo>
                    <a:pt x="56" y="311"/>
                  </a:lnTo>
                  <a:lnTo>
                    <a:pt x="72" y="303"/>
                  </a:lnTo>
                  <a:lnTo>
                    <a:pt x="72" y="295"/>
                  </a:lnTo>
                  <a:lnTo>
                    <a:pt x="80" y="295"/>
                  </a:lnTo>
                  <a:lnTo>
                    <a:pt x="88" y="287"/>
                  </a:lnTo>
                  <a:lnTo>
                    <a:pt x="96" y="279"/>
                  </a:lnTo>
                  <a:lnTo>
                    <a:pt x="96" y="271"/>
                  </a:lnTo>
                  <a:lnTo>
                    <a:pt x="96" y="263"/>
                  </a:lnTo>
                  <a:lnTo>
                    <a:pt x="104" y="263"/>
                  </a:lnTo>
                  <a:lnTo>
                    <a:pt x="112" y="255"/>
                  </a:lnTo>
                  <a:lnTo>
                    <a:pt x="120" y="255"/>
                  </a:lnTo>
                  <a:lnTo>
                    <a:pt x="128" y="255"/>
                  </a:lnTo>
                  <a:lnTo>
                    <a:pt x="136" y="255"/>
                  </a:lnTo>
                  <a:lnTo>
                    <a:pt x="136" y="263"/>
                  </a:lnTo>
                  <a:lnTo>
                    <a:pt x="144" y="279"/>
                  </a:lnTo>
                  <a:lnTo>
                    <a:pt x="136" y="295"/>
                  </a:lnTo>
                  <a:lnTo>
                    <a:pt x="128" y="303"/>
                  </a:lnTo>
                  <a:lnTo>
                    <a:pt x="136" y="303"/>
                  </a:lnTo>
                  <a:lnTo>
                    <a:pt x="144" y="303"/>
                  </a:lnTo>
                  <a:lnTo>
                    <a:pt x="152" y="303"/>
                  </a:lnTo>
                  <a:lnTo>
                    <a:pt x="160" y="295"/>
                  </a:lnTo>
                  <a:lnTo>
                    <a:pt x="168" y="287"/>
                  </a:lnTo>
                  <a:lnTo>
                    <a:pt x="176" y="287"/>
                  </a:lnTo>
                  <a:lnTo>
                    <a:pt x="184" y="271"/>
                  </a:lnTo>
                  <a:lnTo>
                    <a:pt x="184" y="263"/>
                  </a:lnTo>
                  <a:lnTo>
                    <a:pt x="184" y="247"/>
                  </a:lnTo>
                  <a:lnTo>
                    <a:pt x="168" y="239"/>
                  </a:lnTo>
                  <a:lnTo>
                    <a:pt x="160" y="239"/>
                  </a:lnTo>
                  <a:lnTo>
                    <a:pt x="152" y="239"/>
                  </a:lnTo>
                  <a:lnTo>
                    <a:pt x="144" y="239"/>
                  </a:lnTo>
                  <a:lnTo>
                    <a:pt x="144" y="231"/>
                  </a:lnTo>
                  <a:lnTo>
                    <a:pt x="152" y="231"/>
                  </a:lnTo>
                  <a:lnTo>
                    <a:pt x="160" y="199"/>
                  </a:lnTo>
                  <a:lnTo>
                    <a:pt x="160" y="175"/>
                  </a:lnTo>
                  <a:lnTo>
                    <a:pt x="168" y="167"/>
                  </a:lnTo>
                  <a:lnTo>
                    <a:pt x="176" y="175"/>
                  </a:lnTo>
                  <a:lnTo>
                    <a:pt x="184" y="183"/>
                  </a:lnTo>
                  <a:lnTo>
                    <a:pt x="184" y="191"/>
                  </a:lnTo>
                  <a:lnTo>
                    <a:pt x="192" y="207"/>
                  </a:lnTo>
                  <a:lnTo>
                    <a:pt x="208" y="231"/>
                  </a:lnTo>
                  <a:lnTo>
                    <a:pt x="208" y="239"/>
                  </a:lnTo>
                  <a:lnTo>
                    <a:pt x="208" y="247"/>
                  </a:lnTo>
                  <a:lnTo>
                    <a:pt x="208" y="255"/>
                  </a:lnTo>
                  <a:lnTo>
                    <a:pt x="216" y="255"/>
                  </a:lnTo>
                  <a:lnTo>
                    <a:pt x="223" y="255"/>
                  </a:lnTo>
                  <a:lnTo>
                    <a:pt x="231" y="263"/>
                  </a:lnTo>
                  <a:lnTo>
                    <a:pt x="239" y="263"/>
                  </a:lnTo>
                  <a:lnTo>
                    <a:pt x="247" y="271"/>
                  </a:lnTo>
                  <a:lnTo>
                    <a:pt x="247" y="287"/>
                  </a:lnTo>
                  <a:lnTo>
                    <a:pt x="247" y="295"/>
                  </a:lnTo>
                  <a:lnTo>
                    <a:pt x="239" y="295"/>
                  </a:lnTo>
                  <a:lnTo>
                    <a:pt x="223" y="303"/>
                  </a:lnTo>
                  <a:lnTo>
                    <a:pt x="216" y="311"/>
                  </a:lnTo>
                  <a:lnTo>
                    <a:pt x="208" y="311"/>
                  </a:lnTo>
                  <a:lnTo>
                    <a:pt x="216" y="319"/>
                  </a:lnTo>
                  <a:lnTo>
                    <a:pt x="216" y="327"/>
                  </a:lnTo>
                  <a:lnTo>
                    <a:pt x="223" y="335"/>
                  </a:lnTo>
                  <a:lnTo>
                    <a:pt x="223" y="343"/>
                  </a:lnTo>
                  <a:lnTo>
                    <a:pt x="216" y="351"/>
                  </a:lnTo>
                  <a:lnTo>
                    <a:pt x="208" y="367"/>
                  </a:lnTo>
                  <a:lnTo>
                    <a:pt x="200" y="375"/>
                  </a:lnTo>
                  <a:lnTo>
                    <a:pt x="192" y="399"/>
                  </a:lnTo>
                  <a:lnTo>
                    <a:pt x="176" y="423"/>
                  </a:lnTo>
                  <a:lnTo>
                    <a:pt x="152" y="423"/>
                  </a:lnTo>
                  <a:lnTo>
                    <a:pt x="144" y="415"/>
                  </a:lnTo>
                  <a:lnTo>
                    <a:pt x="136" y="407"/>
                  </a:lnTo>
                  <a:lnTo>
                    <a:pt x="136" y="415"/>
                  </a:lnTo>
                  <a:lnTo>
                    <a:pt x="136" y="423"/>
                  </a:lnTo>
                  <a:lnTo>
                    <a:pt x="136" y="431"/>
                  </a:lnTo>
                  <a:lnTo>
                    <a:pt x="136" y="439"/>
                  </a:lnTo>
                  <a:lnTo>
                    <a:pt x="136" y="455"/>
                  </a:lnTo>
                  <a:lnTo>
                    <a:pt x="128" y="471"/>
                  </a:lnTo>
                  <a:lnTo>
                    <a:pt x="120" y="479"/>
                  </a:lnTo>
                  <a:lnTo>
                    <a:pt x="128" y="487"/>
                  </a:lnTo>
                  <a:lnTo>
                    <a:pt x="136" y="495"/>
                  </a:lnTo>
                  <a:lnTo>
                    <a:pt x="144" y="511"/>
                  </a:lnTo>
                  <a:lnTo>
                    <a:pt x="152" y="519"/>
                  </a:lnTo>
                  <a:lnTo>
                    <a:pt x="152" y="535"/>
                  </a:lnTo>
                  <a:lnTo>
                    <a:pt x="152" y="551"/>
                  </a:lnTo>
                  <a:lnTo>
                    <a:pt x="144" y="559"/>
                  </a:lnTo>
                  <a:lnTo>
                    <a:pt x="144" y="575"/>
                  </a:lnTo>
                  <a:lnTo>
                    <a:pt x="144" y="591"/>
                  </a:lnTo>
                  <a:lnTo>
                    <a:pt x="136" y="599"/>
                  </a:lnTo>
                  <a:lnTo>
                    <a:pt x="128" y="599"/>
                  </a:lnTo>
                  <a:lnTo>
                    <a:pt x="120" y="599"/>
                  </a:lnTo>
                  <a:lnTo>
                    <a:pt x="120" y="607"/>
                  </a:lnTo>
                  <a:lnTo>
                    <a:pt x="128" y="615"/>
                  </a:lnTo>
                  <a:lnTo>
                    <a:pt x="144" y="631"/>
                  </a:lnTo>
                  <a:lnTo>
                    <a:pt x="160" y="647"/>
                  </a:lnTo>
                  <a:lnTo>
                    <a:pt x="176" y="654"/>
                  </a:lnTo>
                  <a:lnTo>
                    <a:pt x="184" y="654"/>
                  </a:lnTo>
                  <a:lnTo>
                    <a:pt x="184" y="647"/>
                  </a:lnTo>
                  <a:lnTo>
                    <a:pt x="176" y="639"/>
                  </a:lnTo>
                  <a:lnTo>
                    <a:pt x="160" y="615"/>
                  </a:lnTo>
                  <a:lnTo>
                    <a:pt x="160" y="591"/>
                  </a:lnTo>
                  <a:lnTo>
                    <a:pt x="168" y="575"/>
                  </a:lnTo>
                  <a:lnTo>
                    <a:pt x="184" y="551"/>
                  </a:lnTo>
                  <a:lnTo>
                    <a:pt x="200" y="535"/>
                  </a:lnTo>
                  <a:lnTo>
                    <a:pt x="216" y="543"/>
                  </a:lnTo>
                  <a:lnTo>
                    <a:pt x="223" y="559"/>
                  </a:lnTo>
                  <a:lnTo>
                    <a:pt x="216" y="567"/>
                  </a:lnTo>
                  <a:lnTo>
                    <a:pt x="208" y="567"/>
                  </a:lnTo>
                  <a:lnTo>
                    <a:pt x="208" y="575"/>
                  </a:lnTo>
                  <a:lnTo>
                    <a:pt x="216" y="583"/>
                  </a:lnTo>
                  <a:lnTo>
                    <a:pt x="231" y="607"/>
                  </a:lnTo>
                  <a:lnTo>
                    <a:pt x="231" y="623"/>
                  </a:lnTo>
                  <a:lnTo>
                    <a:pt x="231" y="639"/>
                  </a:lnTo>
                  <a:lnTo>
                    <a:pt x="223" y="654"/>
                  </a:lnTo>
                  <a:lnTo>
                    <a:pt x="216" y="670"/>
                  </a:lnTo>
                  <a:lnTo>
                    <a:pt x="216" y="678"/>
                  </a:lnTo>
                  <a:lnTo>
                    <a:pt x="208" y="686"/>
                  </a:lnTo>
                  <a:lnTo>
                    <a:pt x="200" y="686"/>
                  </a:lnTo>
                  <a:lnTo>
                    <a:pt x="208" y="686"/>
                  </a:lnTo>
                  <a:lnTo>
                    <a:pt x="223" y="670"/>
                  </a:lnTo>
                  <a:lnTo>
                    <a:pt x="247" y="662"/>
                  </a:lnTo>
                  <a:lnTo>
                    <a:pt x="255" y="662"/>
                  </a:lnTo>
                  <a:lnTo>
                    <a:pt x="271" y="662"/>
                  </a:lnTo>
                  <a:lnTo>
                    <a:pt x="279" y="639"/>
                  </a:lnTo>
                  <a:lnTo>
                    <a:pt x="279" y="615"/>
                  </a:lnTo>
                  <a:lnTo>
                    <a:pt x="287" y="607"/>
                  </a:lnTo>
                  <a:lnTo>
                    <a:pt x="287" y="599"/>
                  </a:lnTo>
                  <a:lnTo>
                    <a:pt x="295" y="607"/>
                  </a:lnTo>
                  <a:lnTo>
                    <a:pt x="303" y="615"/>
                  </a:lnTo>
                  <a:lnTo>
                    <a:pt x="303" y="631"/>
                  </a:lnTo>
                  <a:lnTo>
                    <a:pt x="303" y="639"/>
                  </a:lnTo>
                  <a:lnTo>
                    <a:pt x="311" y="639"/>
                  </a:lnTo>
                  <a:lnTo>
                    <a:pt x="319" y="631"/>
                  </a:lnTo>
                  <a:lnTo>
                    <a:pt x="327" y="607"/>
                  </a:lnTo>
                  <a:lnTo>
                    <a:pt x="343" y="583"/>
                  </a:lnTo>
                  <a:lnTo>
                    <a:pt x="359" y="559"/>
                  </a:lnTo>
                  <a:lnTo>
                    <a:pt x="367" y="551"/>
                  </a:lnTo>
                  <a:lnTo>
                    <a:pt x="367" y="543"/>
                  </a:lnTo>
                  <a:lnTo>
                    <a:pt x="359" y="535"/>
                  </a:lnTo>
                  <a:lnTo>
                    <a:pt x="367" y="511"/>
                  </a:lnTo>
                  <a:lnTo>
                    <a:pt x="367" y="487"/>
                  </a:lnTo>
                  <a:lnTo>
                    <a:pt x="375" y="463"/>
                  </a:lnTo>
                  <a:lnTo>
                    <a:pt x="383" y="447"/>
                  </a:lnTo>
                  <a:lnTo>
                    <a:pt x="407" y="431"/>
                  </a:lnTo>
                  <a:lnTo>
                    <a:pt x="423" y="407"/>
                  </a:lnTo>
                  <a:lnTo>
                    <a:pt x="423" y="399"/>
                  </a:lnTo>
                  <a:lnTo>
                    <a:pt x="423" y="383"/>
                  </a:lnTo>
                  <a:lnTo>
                    <a:pt x="431" y="359"/>
                  </a:lnTo>
                  <a:lnTo>
                    <a:pt x="447" y="335"/>
                  </a:lnTo>
                  <a:lnTo>
                    <a:pt x="471" y="319"/>
                  </a:lnTo>
                  <a:lnTo>
                    <a:pt x="487" y="303"/>
                  </a:lnTo>
                  <a:lnTo>
                    <a:pt x="511" y="287"/>
                  </a:lnTo>
                  <a:lnTo>
                    <a:pt x="519" y="271"/>
                  </a:lnTo>
                  <a:lnTo>
                    <a:pt x="527" y="271"/>
                  </a:lnTo>
                  <a:lnTo>
                    <a:pt x="519" y="271"/>
                  </a:lnTo>
                  <a:lnTo>
                    <a:pt x="511" y="271"/>
                  </a:lnTo>
                  <a:lnTo>
                    <a:pt x="495" y="271"/>
                  </a:lnTo>
                  <a:lnTo>
                    <a:pt x="487" y="263"/>
                  </a:lnTo>
                  <a:lnTo>
                    <a:pt x="495" y="255"/>
                  </a:lnTo>
                  <a:lnTo>
                    <a:pt x="503" y="247"/>
                  </a:lnTo>
                  <a:lnTo>
                    <a:pt x="503" y="239"/>
                  </a:lnTo>
                  <a:lnTo>
                    <a:pt x="503" y="231"/>
                  </a:lnTo>
                  <a:lnTo>
                    <a:pt x="503" y="223"/>
                  </a:lnTo>
                  <a:lnTo>
                    <a:pt x="503" y="215"/>
                  </a:lnTo>
                  <a:lnTo>
                    <a:pt x="495" y="215"/>
                  </a:lnTo>
                  <a:lnTo>
                    <a:pt x="503" y="207"/>
                  </a:lnTo>
                  <a:lnTo>
                    <a:pt x="503" y="199"/>
                  </a:lnTo>
                  <a:lnTo>
                    <a:pt x="503" y="191"/>
                  </a:lnTo>
                  <a:lnTo>
                    <a:pt x="495" y="191"/>
                  </a:lnTo>
                  <a:lnTo>
                    <a:pt x="479" y="191"/>
                  </a:lnTo>
                  <a:lnTo>
                    <a:pt x="471" y="191"/>
                  </a:lnTo>
                  <a:lnTo>
                    <a:pt x="463" y="183"/>
                  </a:lnTo>
                  <a:lnTo>
                    <a:pt x="455" y="183"/>
                  </a:lnTo>
                  <a:lnTo>
                    <a:pt x="447" y="183"/>
                  </a:lnTo>
                  <a:lnTo>
                    <a:pt x="447" y="175"/>
                  </a:lnTo>
                  <a:lnTo>
                    <a:pt x="455" y="175"/>
                  </a:lnTo>
                  <a:lnTo>
                    <a:pt x="463" y="167"/>
                  </a:lnTo>
                  <a:lnTo>
                    <a:pt x="471" y="159"/>
                  </a:lnTo>
                  <a:lnTo>
                    <a:pt x="479" y="151"/>
                  </a:lnTo>
                  <a:lnTo>
                    <a:pt x="479" y="143"/>
                  </a:lnTo>
                  <a:lnTo>
                    <a:pt x="479" y="135"/>
                  </a:lnTo>
                  <a:lnTo>
                    <a:pt x="471" y="127"/>
                  </a:lnTo>
                  <a:lnTo>
                    <a:pt x="463" y="104"/>
                  </a:lnTo>
                  <a:lnTo>
                    <a:pt x="463" y="88"/>
                  </a:lnTo>
                  <a:lnTo>
                    <a:pt x="455" y="80"/>
                  </a:lnTo>
                  <a:lnTo>
                    <a:pt x="447" y="88"/>
                  </a:lnTo>
                  <a:lnTo>
                    <a:pt x="439" y="96"/>
                  </a:lnTo>
                  <a:lnTo>
                    <a:pt x="407" y="96"/>
                  </a:lnTo>
                  <a:lnTo>
                    <a:pt x="383" y="96"/>
                  </a:lnTo>
                  <a:lnTo>
                    <a:pt x="375" y="96"/>
                  </a:lnTo>
                  <a:lnTo>
                    <a:pt x="375" y="88"/>
                  </a:lnTo>
                  <a:lnTo>
                    <a:pt x="375" y="96"/>
                  </a:lnTo>
                  <a:lnTo>
                    <a:pt x="367" y="96"/>
                  </a:lnTo>
                  <a:lnTo>
                    <a:pt x="359" y="96"/>
                  </a:lnTo>
                  <a:lnTo>
                    <a:pt x="351" y="88"/>
                  </a:lnTo>
                  <a:lnTo>
                    <a:pt x="343" y="72"/>
                  </a:lnTo>
                  <a:lnTo>
                    <a:pt x="335" y="56"/>
                  </a:lnTo>
                  <a:lnTo>
                    <a:pt x="343" y="40"/>
                  </a:lnTo>
                  <a:lnTo>
                    <a:pt x="343" y="32"/>
                  </a:lnTo>
                  <a:lnTo>
                    <a:pt x="343" y="24"/>
                  </a:lnTo>
                  <a:lnTo>
                    <a:pt x="335" y="24"/>
                  </a:lnTo>
                  <a:lnTo>
                    <a:pt x="327" y="24"/>
                  </a:lnTo>
                  <a:lnTo>
                    <a:pt x="319" y="24"/>
                  </a:lnTo>
                  <a:lnTo>
                    <a:pt x="311" y="24"/>
                  </a:lnTo>
                  <a:lnTo>
                    <a:pt x="303" y="16"/>
                  </a:lnTo>
                  <a:lnTo>
                    <a:pt x="287" y="8"/>
                  </a:lnTo>
                  <a:lnTo>
                    <a:pt x="287" y="0"/>
                  </a:lnTo>
                  <a:lnTo>
                    <a:pt x="279" y="0"/>
                  </a:lnTo>
                  <a:lnTo>
                    <a:pt x="255" y="0"/>
                  </a:lnTo>
                  <a:lnTo>
                    <a:pt x="247" y="0"/>
                  </a:lnTo>
                  <a:lnTo>
                    <a:pt x="239" y="16"/>
                  </a:lnTo>
                  <a:lnTo>
                    <a:pt x="223" y="32"/>
                  </a:lnTo>
                  <a:lnTo>
                    <a:pt x="223" y="40"/>
                  </a:lnTo>
                  <a:lnTo>
                    <a:pt x="223" y="48"/>
                  </a:lnTo>
                  <a:lnTo>
                    <a:pt x="216" y="56"/>
                  </a:lnTo>
                  <a:lnTo>
                    <a:pt x="208" y="56"/>
                  </a:lnTo>
                  <a:lnTo>
                    <a:pt x="208" y="64"/>
                  </a:lnTo>
                  <a:lnTo>
                    <a:pt x="192" y="64"/>
                  </a:lnTo>
                  <a:lnTo>
                    <a:pt x="184" y="56"/>
                  </a:lnTo>
                  <a:lnTo>
                    <a:pt x="176" y="56"/>
                  </a:lnTo>
                  <a:lnTo>
                    <a:pt x="168" y="64"/>
                  </a:lnTo>
                  <a:lnTo>
                    <a:pt x="160" y="64"/>
                  </a:lnTo>
                  <a:lnTo>
                    <a:pt x="168" y="72"/>
                  </a:lnTo>
                  <a:lnTo>
                    <a:pt x="160" y="80"/>
                  </a:lnTo>
                  <a:lnTo>
                    <a:pt x="152" y="88"/>
                  </a:lnTo>
                  <a:lnTo>
                    <a:pt x="136" y="88"/>
                  </a:lnTo>
                  <a:lnTo>
                    <a:pt x="128" y="72"/>
                  </a:lnTo>
                  <a:lnTo>
                    <a:pt x="112" y="72"/>
                  </a:lnTo>
                  <a:lnTo>
                    <a:pt x="104" y="72"/>
                  </a:lnTo>
                  <a:lnTo>
                    <a:pt x="104" y="80"/>
                  </a:lnTo>
                  <a:lnTo>
                    <a:pt x="96" y="80"/>
                  </a:lnTo>
                  <a:lnTo>
                    <a:pt x="96" y="88"/>
                  </a:lnTo>
                  <a:lnTo>
                    <a:pt x="88" y="88"/>
                  </a:lnTo>
                  <a:lnTo>
                    <a:pt x="72" y="88"/>
                  </a:lnTo>
                  <a:lnTo>
                    <a:pt x="64" y="88"/>
                  </a:lnTo>
                  <a:lnTo>
                    <a:pt x="56" y="88"/>
                  </a:lnTo>
                  <a:lnTo>
                    <a:pt x="48" y="96"/>
                  </a:lnTo>
                  <a:close/>
                </a:path>
              </a:pathLst>
            </a:custGeom>
            <a:solidFill>
              <a:srgbClr val="33CC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67" name="Freeform 8"/>
            <p:cNvSpPr>
              <a:spLocks/>
            </p:cNvSpPr>
            <p:nvPr/>
          </p:nvSpPr>
          <p:spPr bwMode="auto">
            <a:xfrm>
              <a:off x="1342" y="2416"/>
              <a:ext cx="469" cy="532"/>
            </a:xfrm>
            <a:custGeom>
              <a:avLst/>
              <a:gdLst>
                <a:gd name="T0" fmla="*/ 4 w 527"/>
                <a:gd name="T1" fmla="*/ 2 h 686"/>
                <a:gd name="T2" fmla="*/ 0 w 527"/>
                <a:gd name="T3" fmla="*/ 2 h 686"/>
                <a:gd name="T4" fmla="*/ 4 w 527"/>
                <a:gd name="T5" fmla="*/ 2 h 686"/>
                <a:gd name="T6" fmla="*/ 4 w 527"/>
                <a:gd name="T7" fmla="*/ 2 h 686"/>
                <a:gd name="T8" fmla="*/ 4 w 527"/>
                <a:gd name="T9" fmla="*/ 2 h 686"/>
                <a:gd name="T10" fmla="*/ 4 w 527"/>
                <a:gd name="T11" fmla="*/ 2 h 686"/>
                <a:gd name="T12" fmla="*/ 4 w 527"/>
                <a:gd name="T13" fmla="*/ 2 h 686"/>
                <a:gd name="T14" fmla="*/ 4 w 527"/>
                <a:gd name="T15" fmla="*/ 2 h 686"/>
                <a:gd name="T16" fmla="*/ 4 w 527"/>
                <a:gd name="T17" fmla="*/ 2 h 686"/>
                <a:gd name="T18" fmla="*/ 4 w 527"/>
                <a:gd name="T19" fmla="*/ 2 h 686"/>
                <a:gd name="T20" fmla="*/ 4 w 527"/>
                <a:gd name="T21" fmla="*/ 2 h 686"/>
                <a:gd name="T22" fmla="*/ 4 w 527"/>
                <a:gd name="T23" fmla="*/ 2 h 686"/>
                <a:gd name="T24" fmla="*/ 4 w 527"/>
                <a:gd name="T25" fmla="*/ 2 h 686"/>
                <a:gd name="T26" fmla="*/ 4 w 527"/>
                <a:gd name="T27" fmla="*/ 2 h 686"/>
                <a:gd name="T28" fmla="*/ 4 w 527"/>
                <a:gd name="T29" fmla="*/ 2 h 686"/>
                <a:gd name="T30" fmla="*/ 4 w 527"/>
                <a:gd name="T31" fmla="*/ 2 h 686"/>
                <a:gd name="T32" fmla="*/ 4 w 527"/>
                <a:gd name="T33" fmla="*/ 2 h 686"/>
                <a:gd name="T34" fmla="*/ 4 w 527"/>
                <a:gd name="T35" fmla="*/ 2 h 686"/>
                <a:gd name="T36" fmla="*/ 4 w 527"/>
                <a:gd name="T37" fmla="*/ 2 h 686"/>
                <a:gd name="T38" fmla="*/ 4 w 527"/>
                <a:gd name="T39" fmla="*/ 2 h 686"/>
                <a:gd name="T40" fmla="*/ 4 w 527"/>
                <a:gd name="T41" fmla="*/ 2 h 686"/>
                <a:gd name="T42" fmla="*/ 4 w 527"/>
                <a:gd name="T43" fmla="*/ 2 h 686"/>
                <a:gd name="T44" fmla="*/ 4 w 527"/>
                <a:gd name="T45" fmla="*/ 2 h 686"/>
                <a:gd name="T46" fmla="*/ 4 w 527"/>
                <a:gd name="T47" fmla="*/ 2 h 686"/>
                <a:gd name="T48" fmla="*/ 4 w 527"/>
                <a:gd name="T49" fmla="*/ 2 h 686"/>
                <a:gd name="T50" fmla="*/ 4 w 527"/>
                <a:gd name="T51" fmla="*/ 2 h 686"/>
                <a:gd name="T52" fmla="*/ 4 w 527"/>
                <a:gd name="T53" fmla="*/ 2 h 686"/>
                <a:gd name="T54" fmla="*/ 4 w 527"/>
                <a:gd name="T55" fmla="*/ 2 h 686"/>
                <a:gd name="T56" fmla="*/ 4 w 527"/>
                <a:gd name="T57" fmla="*/ 2 h 686"/>
                <a:gd name="T58" fmla="*/ 4 w 527"/>
                <a:gd name="T59" fmla="*/ 2 h 686"/>
                <a:gd name="T60" fmla="*/ 4 w 527"/>
                <a:gd name="T61" fmla="*/ 2 h 686"/>
                <a:gd name="T62" fmla="*/ 4 w 527"/>
                <a:gd name="T63" fmla="*/ 2 h 686"/>
                <a:gd name="T64" fmla="*/ 4 w 527"/>
                <a:gd name="T65" fmla="*/ 2 h 686"/>
                <a:gd name="T66" fmla="*/ 4 w 527"/>
                <a:gd name="T67" fmla="*/ 2 h 686"/>
                <a:gd name="T68" fmla="*/ 4 w 527"/>
                <a:gd name="T69" fmla="*/ 2 h 686"/>
                <a:gd name="T70" fmla="*/ 4 w 527"/>
                <a:gd name="T71" fmla="*/ 2 h 686"/>
                <a:gd name="T72" fmla="*/ 4 w 527"/>
                <a:gd name="T73" fmla="*/ 2 h 686"/>
                <a:gd name="T74" fmla="*/ 4 w 527"/>
                <a:gd name="T75" fmla="*/ 2 h 686"/>
                <a:gd name="T76" fmla="*/ 4 w 527"/>
                <a:gd name="T77" fmla="*/ 2 h 686"/>
                <a:gd name="T78" fmla="*/ 4 w 527"/>
                <a:gd name="T79" fmla="*/ 2 h 686"/>
                <a:gd name="T80" fmla="*/ 4 w 527"/>
                <a:gd name="T81" fmla="*/ 2 h 686"/>
                <a:gd name="T82" fmla="*/ 4 w 527"/>
                <a:gd name="T83" fmla="*/ 2 h 686"/>
                <a:gd name="T84" fmla="*/ 4 w 527"/>
                <a:gd name="T85" fmla="*/ 2 h 686"/>
                <a:gd name="T86" fmla="*/ 4 w 527"/>
                <a:gd name="T87" fmla="*/ 2 h 686"/>
                <a:gd name="T88" fmla="*/ 4 w 527"/>
                <a:gd name="T89" fmla="*/ 2 h 686"/>
                <a:gd name="T90" fmla="*/ 4 w 527"/>
                <a:gd name="T91" fmla="*/ 2 h 686"/>
                <a:gd name="T92" fmla="*/ 4 w 527"/>
                <a:gd name="T93" fmla="*/ 2 h 686"/>
                <a:gd name="T94" fmla="*/ 4 w 527"/>
                <a:gd name="T95" fmla="*/ 2 h 686"/>
                <a:gd name="T96" fmla="*/ 4 w 527"/>
                <a:gd name="T97" fmla="*/ 2 h 686"/>
                <a:gd name="T98" fmla="*/ 4 w 527"/>
                <a:gd name="T99" fmla="*/ 0 h 686"/>
                <a:gd name="T100" fmla="*/ 4 w 527"/>
                <a:gd name="T101" fmla="*/ 2 h 686"/>
                <a:gd name="T102" fmla="*/ 4 w 527"/>
                <a:gd name="T103" fmla="*/ 2 h 686"/>
                <a:gd name="T104" fmla="*/ 4 w 527"/>
                <a:gd name="T105" fmla="*/ 2 h 686"/>
                <a:gd name="T106" fmla="*/ 4 w 527"/>
                <a:gd name="T107" fmla="*/ 2 h 686"/>
                <a:gd name="T108" fmla="*/ 4 w 527"/>
                <a:gd name="T109" fmla="*/ 2 h 6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7"/>
                <a:gd name="T166" fmla="*/ 0 h 686"/>
                <a:gd name="T167" fmla="*/ 527 w 527"/>
                <a:gd name="T168" fmla="*/ 686 h 6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7" h="686">
                  <a:moveTo>
                    <a:pt x="48" y="96"/>
                  </a:moveTo>
                  <a:lnTo>
                    <a:pt x="40" y="96"/>
                  </a:lnTo>
                  <a:lnTo>
                    <a:pt x="32" y="96"/>
                  </a:lnTo>
                  <a:lnTo>
                    <a:pt x="24" y="96"/>
                  </a:lnTo>
                  <a:lnTo>
                    <a:pt x="24" y="104"/>
                  </a:lnTo>
                  <a:lnTo>
                    <a:pt x="16" y="112"/>
                  </a:lnTo>
                  <a:lnTo>
                    <a:pt x="16" y="119"/>
                  </a:lnTo>
                  <a:lnTo>
                    <a:pt x="8" y="127"/>
                  </a:lnTo>
                  <a:lnTo>
                    <a:pt x="0" y="135"/>
                  </a:lnTo>
                  <a:lnTo>
                    <a:pt x="0" y="151"/>
                  </a:lnTo>
                  <a:lnTo>
                    <a:pt x="0" y="159"/>
                  </a:lnTo>
                  <a:lnTo>
                    <a:pt x="8" y="159"/>
                  </a:lnTo>
                  <a:lnTo>
                    <a:pt x="16" y="151"/>
                  </a:lnTo>
                  <a:lnTo>
                    <a:pt x="24" y="143"/>
                  </a:lnTo>
                  <a:lnTo>
                    <a:pt x="24" y="135"/>
                  </a:lnTo>
                  <a:lnTo>
                    <a:pt x="32" y="135"/>
                  </a:lnTo>
                  <a:lnTo>
                    <a:pt x="32" y="127"/>
                  </a:lnTo>
                  <a:lnTo>
                    <a:pt x="32" y="119"/>
                  </a:lnTo>
                  <a:lnTo>
                    <a:pt x="40" y="119"/>
                  </a:lnTo>
                  <a:lnTo>
                    <a:pt x="48" y="127"/>
                  </a:lnTo>
                  <a:lnTo>
                    <a:pt x="56" y="127"/>
                  </a:lnTo>
                  <a:lnTo>
                    <a:pt x="56" y="119"/>
                  </a:lnTo>
                  <a:lnTo>
                    <a:pt x="56" y="127"/>
                  </a:lnTo>
                  <a:lnTo>
                    <a:pt x="64" y="135"/>
                  </a:lnTo>
                  <a:lnTo>
                    <a:pt x="56" y="143"/>
                  </a:lnTo>
                  <a:lnTo>
                    <a:pt x="48" y="151"/>
                  </a:lnTo>
                  <a:lnTo>
                    <a:pt x="48" y="159"/>
                  </a:lnTo>
                  <a:lnTo>
                    <a:pt x="48" y="167"/>
                  </a:lnTo>
                  <a:lnTo>
                    <a:pt x="48" y="175"/>
                  </a:lnTo>
                  <a:lnTo>
                    <a:pt x="48" y="183"/>
                  </a:lnTo>
                  <a:lnTo>
                    <a:pt x="48" y="191"/>
                  </a:lnTo>
                  <a:lnTo>
                    <a:pt x="48" y="199"/>
                  </a:lnTo>
                  <a:lnTo>
                    <a:pt x="48" y="207"/>
                  </a:lnTo>
                  <a:lnTo>
                    <a:pt x="40" y="215"/>
                  </a:lnTo>
                  <a:lnTo>
                    <a:pt x="32" y="215"/>
                  </a:lnTo>
                  <a:lnTo>
                    <a:pt x="40" y="215"/>
                  </a:lnTo>
                  <a:lnTo>
                    <a:pt x="40" y="223"/>
                  </a:lnTo>
                  <a:lnTo>
                    <a:pt x="48" y="231"/>
                  </a:lnTo>
                  <a:lnTo>
                    <a:pt x="56" y="223"/>
                  </a:lnTo>
                  <a:lnTo>
                    <a:pt x="56" y="239"/>
                  </a:lnTo>
                  <a:lnTo>
                    <a:pt x="56" y="255"/>
                  </a:lnTo>
                  <a:lnTo>
                    <a:pt x="64" y="263"/>
                  </a:lnTo>
                  <a:lnTo>
                    <a:pt x="72" y="271"/>
                  </a:lnTo>
                  <a:lnTo>
                    <a:pt x="64" y="279"/>
                  </a:lnTo>
                  <a:lnTo>
                    <a:pt x="56" y="295"/>
                  </a:lnTo>
                  <a:lnTo>
                    <a:pt x="56" y="303"/>
                  </a:lnTo>
                  <a:lnTo>
                    <a:pt x="56" y="311"/>
                  </a:lnTo>
                  <a:lnTo>
                    <a:pt x="72" y="303"/>
                  </a:lnTo>
                  <a:lnTo>
                    <a:pt x="72" y="295"/>
                  </a:lnTo>
                  <a:lnTo>
                    <a:pt x="80" y="295"/>
                  </a:lnTo>
                  <a:lnTo>
                    <a:pt x="88" y="287"/>
                  </a:lnTo>
                  <a:lnTo>
                    <a:pt x="96" y="279"/>
                  </a:lnTo>
                  <a:lnTo>
                    <a:pt x="96" y="271"/>
                  </a:lnTo>
                  <a:lnTo>
                    <a:pt x="96" y="263"/>
                  </a:lnTo>
                  <a:lnTo>
                    <a:pt x="104" y="263"/>
                  </a:lnTo>
                  <a:lnTo>
                    <a:pt x="112" y="255"/>
                  </a:lnTo>
                  <a:lnTo>
                    <a:pt x="120" y="255"/>
                  </a:lnTo>
                  <a:lnTo>
                    <a:pt x="128" y="255"/>
                  </a:lnTo>
                  <a:lnTo>
                    <a:pt x="136" y="255"/>
                  </a:lnTo>
                  <a:lnTo>
                    <a:pt x="136" y="263"/>
                  </a:lnTo>
                  <a:lnTo>
                    <a:pt x="144" y="279"/>
                  </a:lnTo>
                  <a:lnTo>
                    <a:pt x="136" y="295"/>
                  </a:lnTo>
                  <a:lnTo>
                    <a:pt x="128" y="303"/>
                  </a:lnTo>
                  <a:lnTo>
                    <a:pt x="136" y="303"/>
                  </a:lnTo>
                  <a:lnTo>
                    <a:pt x="144" y="303"/>
                  </a:lnTo>
                  <a:lnTo>
                    <a:pt x="152" y="303"/>
                  </a:lnTo>
                  <a:lnTo>
                    <a:pt x="160" y="295"/>
                  </a:lnTo>
                  <a:lnTo>
                    <a:pt x="168" y="287"/>
                  </a:lnTo>
                  <a:lnTo>
                    <a:pt x="176" y="287"/>
                  </a:lnTo>
                  <a:lnTo>
                    <a:pt x="184" y="271"/>
                  </a:lnTo>
                  <a:lnTo>
                    <a:pt x="184" y="263"/>
                  </a:lnTo>
                  <a:lnTo>
                    <a:pt x="184" y="247"/>
                  </a:lnTo>
                  <a:lnTo>
                    <a:pt x="168" y="239"/>
                  </a:lnTo>
                  <a:lnTo>
                    <a:pt x="160" y="239"/>
                  </a:lnTo>
                  <a:lnTo>
                    <a:pt x="152" y="239"/>
                  </a:lnTo>
                  <a:lnTo>
                    <a:pt x="144" y="239"/>
                  </a:lnTo>
                  <a:lnTo>
                    <a:pt x="144" y="231"/>
                  </a:lnTo>
                  <a:lnTo>
                    <a:pt x="152" y="231"/>
                  </a:lnTo>
                  <a:lnTo>
                    <a:pt x="160" y="199"/>
                  </a:lnTo>
                  <a:lnTo>
                    <a:pt x="160" y="175"/>
                  </a:lnTo>
                  <a:lnTo>
                    <a:pt x="168" y="167"/>
                  </a:lnTo>
                  <a:lnTo>
                    <a:pt x="176" y="175"/>
                  </a:lnTo>
                  <a:lnTo>
                    <a:pt x="184" y="183"/>
                  </a:lnTo>
                  <a:lnTo>
                    <a:pt x="184" y="191"/>
                  </a:lnTo>
                  <a:lnTo>
                    <a:pt x="192" y="207"/>
                  </a:lnTo>
                  <a:lnTo>
                    <a:pt x="208" y="231"/>
                  </a:lnTo>
                  <a:lnTo>
                    <a:pt x="208" y="239"/>
                  </a:lnTo>
                  <a:lnTo>
                    <a:pt x="208" y="247"/>
                  </a:lnTo>
                  <a:lnTo>
                    <a:pt x="208" y="255"/>
                  </a:lnTo>
                  <a:lnTo>
                    <a:pt x="216" y="255"/>
                  </a:lnTo>
                  <a:lnTo>
                    <a:pt x="223" y="255"/>
                  </a:lnTo>
                  <a:lnTo>
                    <a:pt x="231" y="263"/>
                  </a:lnTo>
                  <a:lnTo>
                    <a:pt x="239" y="263"/>
                  </a:lnTo>
                  <a:lnTo>
                    <a:pt x="247" y="271"/>
                  </a:lnTo>
                  <a:lnTo>
                    <a:pt x="247" y="287"/>
                  </a:lnTo>
                  <a:lnTo>
                    <a:pt x="247" y="295"/>
                  </a:lnTo>
                  <a:lnTo>
                    <a:pt x="239" y="295"/>
                  </a:lnTo>
                  <a:lnTo>
                    <a:pt x="223" y="303"/>
                  </a:lnTo>
                  <a:lnTo>
                    <a:pt x="216" y="311"/>
                  </a:lnTo>
                  <a:lnTo>
                    <a:pt x="208" y="311"/>
                  </a:lnTo>
                  <a:lnTo>
                    <a:pt x="216" y="319"/>
                  </a:lnTo>
                  <a:lnTo>
                    <a:pt x="216" y="327"/>
                  </a:lnTo>
                  <a:lnTo>
                    <a:pt x="223" y="335"/>
                  </a:lnTo>
                  <a:lnTo>
                    <a:pt x="223" y="343"/>
                  </a:lnTo>
                  <a:lnTo>
                    <a:pt x="216" y="351"/>
                  </a:lnTo>
                  <a:lnTo>
                    <a:pt x="208" y="367"/>
                  </a:lnTo>
                  <a:lnTo>
                    <a:pt x="200" y="375"/>
                  </a:lnTo>
                  <a:lnTo>
                    <a:pt x="192" y="399"/>
                  </a:lnTo>
                  <a:lnTo>
                    <a:pt x="176" y="423"/>
                  </a:lnTo>
                  <a:lnTo>
                    <a:pt x="152" y="423"/>
                  </a:lnTo>
                  <a:lnTo>
                    <a:pt x="144" y="415"/>
                  </a:lnTo>
                  <a:lnTo>
                    <a:pt x="136" y="407"/>
                  </a:lnTo>
                  <a:lnTo>
                    <a:pt x="136" y="415"/>
                  </a:lnTo>
                  <a:lnTo>
                    <a:pt x="136" y="423"/>
                  </a:lnTo>
                  <a:lnTo>
                    <a:pt x="136" y="431"/>
                  </a:lnTo>
                  <a:lnTo>
                    <a:pt x="136" y="439"/>
                  </a:lnTo>
                  <a:lnTo>
                    <a:pt x="136" y="455"/>
                  </a:lnTo>
                  <a:lnTo>
                    <a:pt x="128" y="471"/>
                  </a:lnTo>
                  <a:lnTo>
                    <a:pt x="120" y="479"/>
                  </a:lnTo>
                  <a:lnTo>
                    <a:pt x="128" y="487"/>
                  </a:lnTo>
                  <a:lnTo>
                    <a:pt x="136" y="495"/>
                  </a:lnTo>
                  <a:lnTo>
                    <a:pt x="144" y="511"/>
                  </a:lnTo>
                  <a:lnTo>
                    <a:pt x="152" y="519"/>
                  </a:lnTo>
                  <a:lnTo>
                    <a:pt x="152" y="535"/>
                  </a:lnTo>
                  <a:lnTo>
                    <a:pt x="152" y="551"/>
                  </a:lnTo>
                  <a:lnTo>
                    <a:pt x="144" y="559"/>
                  </a:lnTo>
                  <a:lnTo>
                    <a:pt x="144" y="575"/>
                  </a:lnTo>
                  <a:lnTo>
                    <a:pt x="144" y="591"/>
                  </a:lnTo>
                  <a:lnTo>
                    <a:pt x="136" y="599"/>
                  </a:lnTo>
                  <a:lnTo>
                    <a:pt x="128" y="599"/>
                  </a:lnTo>
                  <a:lnTo>
                    <a:pt x="120" y="599"/>
                  </a:lnTo>
                  <a:lnTo>
                    <a:pt x="120" y="607"/>
                  </a:lnTo>
                  <a:lnTo>
                    <a:pt x="128" y="615"/>
                  </a:lnTo>
                  <a:lnTo>
                    <a:pt x="144" y="631"/>
                  </a:lnTo>
                  <a:lnTo>
                    <a:pt x="160" y="647"/>
                  </a:lnTo>
                  <a:lnTo>
                    <a:pt x="176" y="654"/>
                  </a:lnTo>
                  <a:lnTo>
                    <a:pt x="184" y="654"/>
                  </a:lnTo>
                  <a:lnTo>
                    <a:pt x="184" y="647"/>
                  </a:lnTo>
                  <a:lnTo>
                    <a:pt x="176" y="639"/>
                  </a:lnTo>
                  <a:lnTo>
                    <a:pt x="160" y="615"/>
                  </a:lnTo>
                  <a:lnTo>
                    <a:pt x="160" y="591"/>
                  </a:lnTo>
                  <a:lnTo>
                    <a:pt x="168" y="575"/>
                  </a:lnTo>
                  <a:lnTo>
                    <a:pt x="184" y="551"/>
                  </a:lnTo>
                  <a:lnTo>
                    <a:pt x="200" y="535"/>
                  </a:lnTo>
                  <a:lnTo>
                    <a:pt x="216" y="543"/>
                  </a:lnTo>
                  <a:lnTo>
                    <a:pt x="223" y="559"/>
                  </a:lnTo>
                  <a:lnTo>
                    <a:pt x="216" y="567"/>
                  </a:lnTo>
                  <a:lnTo>
                    <a:pt x="208" y="567"/>
                  </a:lnTo>
                  <a:lnTo>
                    <a:pt x="208" y="575"/>
                  </a:lnTo>
                  <a:lnTo>
                    <a:pt x="216" y="583"/>
                  </a:lnTo>
                  <a:lnTo>
                    <a:pt x="231" y="607"/>
                  </a:lnTo>
                  <a:lnTo>
                    <a:pt x="231" y="623"/>
                  </a:lnTo>
                  <a:lnTo>
                    <a:pt x="231" y="639"/>
                  </a:lnTo>
                  <a:lnTo>
                    <a:pt x="223" y="654"/>
                  </a:lnTo>
                  <a:lnTo>
                    <a:pt x="216" y="670"/>
                  </a:lnTo>
                  <a:lnTo>
                    <a:pt x="216" y="678"/>
                  </a:lnTo>
                  <a:lnTo>
                    <a:pt x="208" y="686"/>
                  </a:lnTo>
                  <a:lnTo>
                    <a:pt x="200" y="686"/>
                  </a:lnTo>
                  <a:lnTo>
                    <a:pt x="208" y="686"/>
                  </a:lnTo>
                  <a:lnTo>
                    <a:pt x="223" y="670"/>
                  </a:lnTo>
                  <a:lnTo>
                    <a:pt x="247" y="662"/>
                  </a:lnTo>
                  <a:lnTo>
                    <a:pt x="255" y="662"/>
                  </a:lnTo>
                  <a:lnTo>
                    <a:pt x="271" y="662"/>
                  </a:lnTo>
                  <a:lnTo>
                    <a:pt x="279" y="639"/>
                  </a:lnTo>
                  <a:lnTo>
                    <a:pt x="279" y="615"/>
                  </a:lnTo>
                  <a:lnTo>
                    <a:pt x="287" y="607"/>
                  </a:lnTo>
                  <a:lnTo>
                    <a:pt x="287" y="599"/>
                  </a:lnTo>
                  <a:lnTo>
                    <a:pt x="295" y="607"/>
                  </a:lnTo>
                  <a:lnTo>
                    <a:pt x="303" y="615"/>
                  </a:lnTo>
                  <a:lnTo>
                    <a:pt x="303" y="631"/>
                  </a:lnTo>
                  <a:lnTo>
                    <a:pt x="303" y="639"/>
                  </a:lnTo>
                  <a:lnTo>
                    <a:pt x="311" y="639"/>
                  </a:lnTo>
                  <a:lnTo>
                    <a:pt x="319" y="631"/>
                  </a:lnTo>
                  <a:lnTo>
                    <a:pt x="327" y="607"/>
                  </a:lnTo>
                  <a:lnTo>
                    <a:pt x="343" y="583"/>
                  </a:lnTo>
                  <a:lnTo>
                    <a:pt x="359" y="559"/>
                  </a:lnTo>
                  <a:lnTo>
                    <a:pt x="367" y="551"/>
                  </a:lnTo>
                  <a:lnTo>
                    <a:pt x="367" y="543"/>
                  </a:lnTo>
                  <a:lnTo>
                    <a:pt x="359" y="535"/>
                  </a:lnTo>
                  <a:lnTo>
                    <a:pt x="367" y="511"/>
                  </a:lnTo>
                  <a:lnTo>
                    <a:pt x="367" y="487"/>
                  </a:lnTo>
                  <a:lnTo>
                    <a:pt x="375" y="463"/>
                  </a:lnTo>
                  <a:lnTo>
                    <a:pt x="383" y="447"/>
                  </a:lnTo>
                  <a:lnTo>
                    <a:pt x="407" y="431"/>
                  </a:lnTo>
                  <a:lnTo>
                    <a:pt x="423" y="407"/>
                  </a:lnTo>
                  <a:lnTo>
                    <a:pt x="423" y="399"/>
                  </a:lnTo>
                  <a:lnTo>
                    <a:pt x="423" y="383"/>
                  </a:lnTo>
                  <a:lnTo>
                    <a:pt x="431" y="359"/>
                  </a:lnTo>
                  <a:lnTo>
                    <a:pt x="447" y="335"/>
                  </a:lnTo>
                  <a:lnTo>
                    <a:pt x="471" y="319"/>
                  </a:lnTo>
                  <a:lnTo>
                    <a:pt x="487" y="303"/>
                  </a:lnTo>
                  <a:lnTo>
                    <a:pt x="511" y="287"/>
                  </a:lnTo>
                  <a:lnTo>
                    <a:pt x="519" y="271"/>
                  </a:lnTo>
                  <a:lnTo>
                    <a:pt x="527" y="271"/>
                  </a:lnTo>
                  <a:lnTo>
                    <a:pt x="519" y="271"/>
                  </a:lnTo>
                  <a:lnTo>
                    <a:pt x="511" y="271"/>
                  </a:lnTo>
                  <a:lnTo>
                    <a:pt x="495" y="271"/>
                  </a:lnTo>
                  <a:lnTo>
                    <a:pt x="487" y="263"/>
                  </a:lnTo>
                  <a:lnTo>
                    <a:pt x="495" y="255"/>
                  </a:lnTo>
                  <a:lnTo>
                    <a:pt x="503" y="247"/>
                  </a:lnTo>
                  <a:lnTo>
                    <a:pt x="503" y="239"/>
                  </a:lnTo>
                  <a:lnTo>
                    <a:pt x="503" y="231"/>
                  </a:lnTo>
                  <a:lnTo>
                    <a:pt x="503" y="223"/>
                  </a:lnTo>
                  <a:lnTo>
                    <a:pt x="503" y="215"/>
                  </a:lnTo>
                  <a:lnTo>
                    <a:pt x="495" y="215"/>
                  </a:lnTo>
                  <a:lnTo>
                    <a:pt x="503" y="207"/>
                  </a:lnTo>
                  <a:lnTo>
                    <a:pt x="503" y="199"/>
                  </a:lnTo>
                  <a:lnTo>
                    <a:pt x="503" y="191"/>
                  </a:lnTo>
                  <a:lnTo>
                    <a:pt x="495" y="191"/>
                  </a:lnTo>
                  <a:lnTo>
                    <a:pt x="479" y="191"/>
                  </a:lnTo>
                  <a:lnTo>
                    <a:pt x="471" y="191"/>
                  </a:lnTo>
                  <a:lnTo>
                    <a:pt x="463" y="183"/>
                  </a:lnTo>
                  <a:lnTo>
                    <a:pt x="455" y="183"/>
                  </a:lnTo>
                  <a:lnTo>
                    <a:pt x="447" y="183"/>
                  </a:lnTo>
                  <a:lnTo>
                    <a:pt x="447" y="175"/>
                  </a:lnTo>
                  <a:lnTo>
                    <a:pt x="455" y="175"/>
                  </a:lnTo>
                  <a:lnTo>
                    <a:pt x="463" y="167"/>
                  </a:lnTo>
                  <a:lnTo>
                    <a:pt x="471" y="159"/>
                  </a:lnTo>
                  <a:lnTo>
                    <a:pt x="479" y="151"/>
                  </a:lnTo>
                  <a:lnTo>
                    <a:pt x="479" y="143"/>
                  </a:lnTo>
                  <a:lnTo>
                    <a:pt x="479" y="135"/>
                  </a:lnTo>
                  <a:lnTo>
                    <a:pt x="471" y="127"/>
                  </a:lnTo>
                  <a:lnTo>
                    <a:pt x="463" y="104"/>
                  </a:lnTo>
                  <a:lnTo>
                    <a:pt x="463" y="88"/>
                  </a:lnTo>
                  <a:lnTo>
                    <a:pt x="455" y="80"/>
                  </a:lnTo>
                  <a:lnTo>
                    <a:pt x="447" y="88"/>
                  </a:lnTo>
                  <a:lnTo>
                    <a:pt x="439" y="96"/>
                  </a:lnTo>
                  <a:lnTo>
                    <a:pt x="407" y="96"/>
                  </a:lnTo>
                  <a:lnTo>
                    <a:pt x="383" y="96"/>
                  </a:lnTo>
                  <a:lnTo>
                    <a:pt x="375" y="96"/>
                  </a:lnTo>
                  <a:lnTo>
                    <a:pt x="375" y="88"/>
                  </a:lnTo>
                  <a:lnTo>
                    <a:pt x="375" y="96"/>
                  </a:lnTo>
                  <a:lnTo>
                    <a:pt x="367" y="96"/>
                  </a:lnTo>
                  <a:lnTo>
                    <a:pt x="359" y="96"/>
                  </a:lnTo>
                  <a:lnTo>
                    <a:pt x="351" y="88"/>
                  </a:lnTo>
                  <a:lnTo>
                    <a:pt x="343" y="72"/>
                  </a:lnTo>
                  <a:lnTo>
                    <a:pt x="335" y="56"/>
                  </a:lnTo>
                  <a:lnTo>
                    <a:pt x="343" y="40"/>
                  </a:lnTo>
                  <a:lnTo>
                    <a:pt x="343" y="32"/>
                  </a:lnTo>
                  <a:lnTo>
                    <a:pt x="343" y="24"/>
                  </a:lnTo>
                  <a:lnTo>
                    <a:pt x="335" y="24"/>
                  </a:lnTo>
                  <a:lnTo>
                    <a:pt x="327" y="24"/>
                  </a:lnTo>
                  <a:lnTo>
                    <a:pt x="319" y="24"/>
                  </a:lnTo>
                  <a:lnTo>
                    <a:pt x="311" y="24"/>
                  </a:lnTo>
                  <a:lnTo>
                    <a:pt x="303" y="16"/>
                  </a:lnTo>
                  <a:lnTo>
                    <a:pt x="287" y="8"/>
                  </a:lnTo>
                  <a:lnTo>
                    <a:pt x="287" y="0"/>
                  </a:lnTo>
                  <a:lnTo>
                    <a:pt x="279" y="0"/>
                  </a:lnTo>
                  <a:lnTo>
                    <a:pt x="255" y="0"/>
                  </a:lnTo>
                  <a:lnTo>
                    <a:pt x="247" y="0"/>
                  </a:lnTo>
                  <a:lnTo>
                    <a:pt x="239" y="16"/>
                  </a:lnTo>
                  <a:lnTo>
                    <a:pt x="223" y="32"/>
                  </a:lnTo>
                  <a:lnTo>
                    <a:pt x="223" y="40"/>
                  </a:lnTo>
                  <a:lnTo>
                    <a:pt x="223" y="48"/>
                  </a:lnTo>
                  <a:lnTo>
                    <a:pt x="216" y="56"/>
                  </a:lnTo>
                  <a:lnTo>
                    <a:pt x="208" y="56"/>
                  </a:lnTo>
                  <a:lnTo>
                    <a:pt x="208" y="64"/>
                  </a:lnTo>
                  <a:lnTo>
                    <a:pt x="192" y="64"/>
                  </a:lnTo>
                  <a:lnTo>
                    <a:pt x="184" y="56"/>
                  </a:lnTo>
                  <a:lnTo>
                    <a:pt x="176" y="56"/>
                  </a:lnTo>
                  <a:lnTo>
                    <a:pt x="168" y="64"/>
                  </a:lnTo>
                  <a:lnTo>
                    <a:pt x="160" y="64"/>
                  </a:lnTo>
                  <a:lnTo>
                    <a:pt x="168" y="72"/>
                  </a:lnTo>
                  <a:lnTo>
                    <a:pt x="160" y="80"/>
                  </a:lnTo>
                  <a:lnTo>
                    <a:pt x="152" y="88"/>
                  </a:lnTo>
                  <a:lnTo>
                    <a:pt x="136" y="88"/>
                  </a:lnTo>
                  <a:lnTo>
                    <a:pt x="128" y="72"/>
                  </a:lnTo>
                  <a:lnTo>
                    <a:pt x="112" y="72"/>
                  </a:lnTo>
                  <a:lnTo>
                    <a:pt x="104" y="72"/>
                  </a:lnTo>
                  <a:lnTo>
                    <a:pt x="104" y="80"/>
                  </a:lnTo>
                  <a:lnTo>
                    <a:pt x="96" y="80"/>
                  </a:lnTo>
                  <a:lnTo>
                    <a:pt x="96" y="88"/>
                  </a:lnTo>
                  <a:lnTo>
                    <a:pt x="88" y="88"/>
                  </a:lnTo>
                  <a:lnTo>
                    <a:pt x="72" y="88"/>
                  </a:lnTo>
                  <a:lnTo>
                    <a:pt x="64" y="88"/>
                  </a:lnTo>
                  <a:lnTo>
                    <a:pt x="56" y="88"/>
                  </a:lnTo>
                  <a:lnTo>
                    <a:pt x="48" y="96"/>
                  </a:lnTo>
                </a:path>
              </a:pathLst>
            </a:custGeom>
            <a:solidFill>
              <a:srgbClr val="33CC33"/>
            </a:solidFill>
            <a:ln w="12700">
              <a:solidFill>
                <a:srgbClr val="000000"/>
              </a:solidFill>
              <a:round/>
              <a:headEnd/>
              <a:tailEnd/>
            </a:ln>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68" name="Freeform 9"/>
            <p:cNvSpPr>
              <a:spLocks/>
            </p:cNvSpPr>
            <p:nvPr/>
          </p:nvSpPr>
          <p:spPr bwMode="auto">
            <a:xfrm>
              <a:off x="1399" y="2416"/>
              <a:ext cx="42" cy="31"/>
            </a:xfrm>
            <a:custGeom>
              <a:avLst/>
              <a:gdLst>
                <a:gd name="T0" fmla="*/ 4 w 48"/>
                <a:gd name="T1" fmla="*/ 2 h 40"/>
                <a:gd name="T2" fmla="*/ 4 w 48"/>
                <a:gd name="T3" fmla="*/ 2 h 40"/>
                <a:gd name="T4" fmla="*/ 4 w 48"/>
                <a:gd name="T5" fmla="*/ 2 h 40"/>
                <a:gd name="T6" fmla="*/ 4 w 48"/>
                <a:gd name="T7" fmla="*/ 2 h 40"/>
                <a:gd name="T8" fmla="*/ 4 w 48"/>
                <a:gd name="T9" fmla="*/ 2 h 40"/>
                <a:gd name="T10" fmla="*/ 4 w 48"/>
                <a:gd name="T11" fmla="*/ 2 h 40"/>
                <a:gd name="T12" fmla="*/ 4 w 48"/>
                <a:gd name="T13" fmla="*/ 0 h 40"/>
                <a:gd name="T14" fmla="*/ 4 w 48"/>
                <a:gd name="T15" fmla="*/ 0 h 40"/>
                <a:gd name="T16" fmla="*/ 4 w 48"/>
                <a:gd name="T17" fmla="*/ 0 h 40"/>
                <a:gd name="T18" fmla="*/ 4 w 48"/>
                <a:gd name="T19" fmla="*/ 0 h 40"/>
                <a:gd name="T20" fmla="*/ 4 w 48"/>
                <a:gd name="T21" fmla="*/ 2 h 40"/>
                <a:gd name="T22" fmla="*/ 4 w 48"/>
                <a:gd name="T23" fmla="*/ 2 h 40"/>
                <a:gd name="T24" fmla="*/ 0 w 48"/>
                <a:gd name="T25" fmla="*/ 2 h 40"/>
                <a:gd name="T26" fmla="*/ 4 w 48"/>
                <a:gd name="T27" fmla="*/ 2 h 40"/>
                <a:gd name="T28" fmla="*/ 4 w 48"/>
                <a:gd name="T29" fmla="*/ 2 h 40"/>
                <a:gd name="T30" fmla="*/ 4 w 48"/>
                <a:gd name="T31" fmla="*/ 2 h 40"/>
                <a:gd name="T32" fmla="*/ 4 w 48"/>
                <a:gd name="T33" fmla="*/ 2 h 40"/>
                <a:gd name="T34" fmla="*/ 4 w 48"/>
                <a:gd name="T35" fmla="*/ 2 h 40"/>
                <a:gd name="T36" fmla="*/ 4 w 48"/>
                <a:gd name="T37" fmla="*/ 2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40"/>
                <a:gd name="T59" fmla="*/ 48 w 48"/>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40">
                  <a:moveTo>
                    <a:pt x="32" y="24"/>
                  </a:moveTo>
                  <a:lnTo>
                    <a:pt x="40" y="24"/>
                  </a:lnTo>
                  <a:lnTo>
                    <a:pt x="48" y="24"/>
                  </a:lnTo>
                  <a:lnTo>
                    <a:pt x="48" y="16"/>
                  </a:lnTo>
                  <a:lnTo>
                    <a:pt x="48" y="8"/>
                  </a:lnTo>
                  <a:lnTo>
                    <a:pt x="40" y="8"/>
                  </a:lnTo>
                  <a:lnTo>
                    <a:pt x="40" y="0"/>
                  </a:lnTo>
                  <a:lnTo>
                    <a:pt x="32" y="0"/>
                  </a:lnTo>
                  <a:lnTo>
                    <a:pt x="24" y="0"/>
                  </a:lnTo>
                  <a:lnTo>
                    <a:pt x="16" y="0"/>
                  </a:lnTo>
                  <a:lnTo>
                    <a:pt x="16" y="8"/>
                  </a:lnTo>
                  <a:lnTo>
                    <a:pt x="8" y="8"/>
                  </a:lnTo>
                  <a:lnTo>
                    <a:pt x="0" y="16"/>
                  </a:lnTo>
                  <a:lnTo>
                    <a:pt x="8" y="32"/>
                  </a:lnTo>
                  <a:lnTo>
                    <a:pt x="16" y="40"/>
                  </a:lnTo>
                  <a:lnTo>
                    <a:pt x="24" y="40"/>
                  </a:lnTo>
                  <a:lnTo>
                    <a:pt x="32" y="40"/>
                  </a:lnTo>
                  <a:lnTo>
                    <a:pt x="32" y="32"/>
                  </a:lnTo>
                  <a:lnTo>
                    <a:pt x="32" y="24"/>
                  </a:lnTo>
                  <a:close/>
                </a:path>
              </a:pathLst>
            </a:custGeom>
            <a:solidFill>
              <a:srgbClr val="33CC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69" name="Freeform 10"/>
            <p:cNvSpPr>
              <a:spLocks/>
            </p:cNvSpPr>
            <p:nvPr/>
          </p:nvSpPr>
          <p:spPr bwMode="auto">
            <a:xfrm>
              <a:off x="1399" y="2416"/>
              <a:ext cx="42" cy="31"/>
            </a:xfrm>
            <a:custGeom>
              <a:avLst/>
              <a:gdLst>
                <a:gd name="T0" fmla="*/ 4 w 48"/>
                <a:gd name="T1" fmla="*/ 2 h 40"/>
                <a:gd name="T2" fmla="*/ 4 w 48"/>
                <a:gd name="T3" fmla="*/ 2 h 40"/>
                <a:gd name="T4" fmla="*/ 4 w 48"/>
                <a:gd name="T5" fmla="*/ 2 h 40"/>
                <a:gd name="T6" fmla="*/ 4 w 48"/>
                <a:gd name="T7" fmla="*/ 2 h 40"/>
                <a:gd name="T8" fmla="*/ 4 w 48"/>
                <a:gd name="T9" fmla="*/ 2 h 40"/>
                <a:gd name="T10" fmla="*/ 4 w 48"/>
                <a:gd name="T11" fmla="*/ 2 h 40"/>
                <a:gd name="T12" fmla="*/ 4 w 48"/>
                <a:gd name="T13" fmla="*/ 0 h 40"/>
                <a:gd name="T14" fmla="*/ 4 w 48"/>
                <a:gd name="T15" fmla="*/ 0 h 40"/>
                <a:gd name="T16" fmla="*/ 4 w 48"/>
                <a:gd name="T17" fmla="*/ 0 h 40"/>
                <a:gd name="T18" fmla="*/ 4 w 48"/>
                <a:gd name="T19" fmla="*/ 0 h 40"/>
                <a:gd name="T20" fmla="*/ 4 w 48"/>
                <a:gd name="T21" fmla="*/ 2 h 40"/>
                <a:gd name="T22" fmla="*/ 4 w 48"/>
                <a:gd name="T23" fmla="*/ 2 h 40"/>
                <a:gd name="T24" fmla="*/ 0 w 48"/>
                <a:gd name="T25" fmla="*/ 2 h 40"/>
                <a:gd name="T26" fmla="*/ 4 w 48"/>
                <a:gd name="T27" fmla="*/ 2 h 40"/>
                <a:gd name="T28" fmla="*/ 4 w 48"/>
                <a:gd name="T29" fmla="*/ 2 h 40"/>
                <a:gd name="T30" fmla="*/ 4 w 48"/>
                <a:gd name="T31" fmla="*/ 2 h 40"/>
                <a:gd name="T32" fmla="*/ 4 w 48"/>
                <a:gd name="T33" fmla="*/ 2 h 40"/>
                <a:gd name="T34" fmla="*/ 4 w 48"/>
                <a:gd name="T35" fmla="*/ 2 h 40"/>
                <a:gd name="T36" fmla="*/ 4 w 48"/>
                <a:gd name="T37" fmla="*/ 2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40"/>
                <a:gd name="T59" fmla="*/ 48 w 48"/>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40">
                  <a:moveTo>
                    <a:pt x="32" y="24"/>
                  </a:moveTo>
                  <a:lnTo>
                    <a:pt x="40" y="24"/>
                  </a:lnTo>
                  <a:lnTo>
                    <a:pt x="48" y="24"/>
                  </a:lnTo>
                  <a:lnTo>
                    <a:pt x="48" y="16"/>
                  </a:lnTo>
                  <a:lnTo>
                    <a:pt x="48" y="8"/>
                  </a:lnTo>
                  <a:lnTo>
                    <a:pt x="40" y="8"/>
                  </a:lnTo>
                  <a:lnTo>
                    <a:pt x="40" y="0"/>
                  </a:lnTo>
                  <a:lnTo>
                    <a:pt x="32" y="0"/>
                  </a:lnTo>
                  <a:lnTo>
                    <a:pt x="24" y="0"/>
                  </a:lnTo>
                  <a:lnTo>
                    <a:pt x="16" y="0"/>
                  </a:lnTo>
                  <a:lnTo>
                    <a:pt x="16" y="8"/>
                  </a:lnTo>
                  <a:lnTo>
                    <a:pt x="8" y="8"/>
                  </a:lnTo>
                  <a:lnTo>
                    <a:pt x="0" y="16"/>
                  </a:lnTo>
                  <a:lnTo>
                    <a:pt x="8" y="32"/>
                  </a:lnTo>
                  <a:lnTo>
                    <a:pt x="16" y="40"/>
                  </a:lnTo>
                  <a:lnTo>
                    <a:pt x="24" y="40"/>
                  </a:lnTo>
                  <a:lnTo>
                    <a:pt x="32" y="40"/>
                  </a:lnTo>
                  <a:lnTo>
                    <a:pt x="32" y="32"/>
                  </a:lnTo>
                  <a:lnTo>
                    <a:pt x="32" y="24"/>
                  </a:lnTo>
                </a:path>
              </a:pathLst>
            </a:custGeom>
            <a:solidFill>
              <a:srgbClr val="33CC33"/>
            </a:solidFill>
            <a:ln w="12700">
              <a:solidFill>
                <a:srgbClr val="000000"/>
              </a:solidFill>
              <a:round/>
              <a:headEnd/>
              <a:tailEnd/>
            </a:ln>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70" name="Freeform 11"/>
            <p:cNvSpPr>
              <a:spLocks/>
            </p:cNvSpPr>
            <p:nvPr/>
          </p:nvSpPr>
          <p:spPr bwMode="auto">
            <a:xfrm>
              <a:off x="1456" y="3059"/>
              <a:ext cx="50" cy="31"/>
            </a:xfrm>
            <a:custGeom>
              <a:avLst/>
              <a:gdLst>
                <a:gd name="T0" fmla="*/ 0 w 56"/>
                <a:gd name="T1" fmla="*/ 2 h 40"/>
                <a:gd name="T2" fmla="*/ 0 w 56"/>
                <a:gd name="T3" fmla="*/ 2 h 40"/>
                <a:gd name="T4" fmla="*/ 0 w 56"/>
                <a:gd name="T5" fmla="*/ 2 h 40"/>
                <a:gd name="T6" fmla="*/ 4 w 56"/>
                <a:gd name="T7" fmla="*/ 0 h 40"/>
                <a:gd name="T8" fmla="*/ 4 w 56"/>
                <a:gd name="T9" fmla="*/ 0 h 40"/>
                <a:gd name="T10" fmla="*/ 4 w 56"/>
                <a:gd name="T11" fmla="*/ 0 h 40"/>
                <a:gd name="T12" fmla="*/ 4 w 56"/>
                <a:gd name="T13" fmla="*/ 0 h 40"/>
                <a:gd name="T14" fmla="*/ 4 w 56"/>
                <a:gd name="T15" fmla="*/ 2 h 40"/>
                <a:gd name="T16" fmla="*/ 4 w 56"/>
                <a:gd name="T17" fmla="*/ 2 h 40"/>
                <a:gd name="T18" fmla="*/ 4 w 56"/>
                <a:gd name="T19" fmla="*/ 2 h 40"/>
                <a:gd name="T20" fmla="*/ 4 w 56"/>
                <a:gd name="T21" fmla="*/ 2 h 40"/>
                <a:gd name="T22" fmla="*/ 4 w 56"/>
                <a:gd name="T23" fmla="*/ 2 h 40"/>
                <a:gd name="T24" fmla="*/ 4 w 56"/>
                <a:gd name="T25" fmla="*/ 2 h 40"/>
                <a:gd name="T26" fmla="*/ 4 w 56"/>
                <a:gd name="T27" fmla="*/ 2 h 40"/>
                <a:gd name="T28" fmla="*/ 0 w 56"/>
                <a:gd name="T29" fmla="*/ 2 h 40"/>
                <a:gd name="T30" fmla="*/ 0 w 56"/>
                <a:gd name="T31" fmla="*/ 2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40"/>
                <a:gd name="T50" fmla="*/ 56 w 56"/>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40">
                  <a:moveTo>
                    <a:pt x="0" y="24"/>
                  </a:moveTo>
                  <a:lnTo>
                    <a:pt x="0" y="16"/>
                  </a:lnTo>
                  <a:lnTo>
                    <a:pt x="0" y="8"/>
                  </a:lnTo>
                  <a:lnTo>
                    <a:pt x="16" y="0"/>
                  </a:lnTo>
                  <a:lnTo>
                    <a:pt x="32" y="0"/>
                  </a:lnTo>
                  <a:lnTo>
                    <a:pt x="48" y="0"/>
                  </a:lnTo>
                  <a:lnTo>
                    <a:pt x="56" y="0"/>
                  </a:lnTo>
                  <a:lnTo>
                    <a:pt x="56" y="8"/>
                  </a:lnTo>
                  <a:lnTo>
                    <a:pt x="48" y="8"/>
                  </a:lnTo>
                  <a:lnTo>
                    <a:pt x="48" y="16"/>
                  </a:lnTo>
                  <a:lnTo>
                    <a:pt x="48" y="32"/>
                  </a:lnTo>
                  <a:lnTo>
                    <a:pt x="40" y="40"/>
                  </a:lnTo>
                  <a:lnTo>
                    <a:pt x="24" y="40"/>
                  </a:lnTo>
                  <a:lnTo>
                    <a:pt x="16" y="40"/>
                  </a:lnTo>
                  <a:lnTo>
                    <a:pt x="0" y="32"/>
                  </a:lnTo>
                  <a:lnTo>
                    <a:pt x="0" y="24"/>
                  </a:lnTo>
                  <a:close/>
                </a:path>
              </a:pathLst>
            </a:custGeom>
            <a:solidFill>
              <a:srgbClr val="33CC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71" name="Freeform 12"/>
            <p:cNvSpPr>
              <a:spLocks/>
            </p:cNvSpPr>
            <p:nvPr/>
          </p:nvSpPr>
          <p:spPr bwMode="auto">
            <a:xfrm>
              <a:off x="1456" y="3059"/>
              <a:ext cx="50" cy="31"/>
            </a:xfrm>
            <a:custGeom>
              <a:avLst/>
              <a:gdLst>
                <a:gd name="T0" fmla="*/ 0 w 56"/>
                <a:gd name="T1" fmla="*/ 2 h 40"/>
                <a:gd name="T2" fmla="*/ 0 w 56"/>
                <a:gd name="T3" fmla="*/ 2 h 40"/>
                <a:gd name="T4" fmla="*/ 0 w 56"/>
                <a:gd name="T5" fmla="*/ 2 h 40"/>
                <a:gd name="T6" fmla="*/ 4 w 56"/>
                <a:gd name="T7" fmla="*/ 0 h 40"/>
                <a:gd name="T8" fmla="*/ 4 w 56"/>
                <a:gd name="T9" fmla="*/ 0 h 40"/>
                <a:gd name="T10" fmla="*/ 4 w 56"/>
                <a:gd name="T11" fmla="*/ 0 h 40"/>
                <a:gd name="T12" fmla="*/ 4 w 56"/>
                <a:gd name="T13" fmla="*/ 0 h 40"/>
                <a:gd name="T14" fmla="*/ 4 w 56"/>
                <a:gd name="T15" fmla="*/ 2 h 40"/>
                <a:gd name="T16" fmla="*/ 4 w 56"/>
                <a:gd name="T17" fmla="*/ 2 h 40"/>
                <a:gd name="T18" fmla="*/ 4 w 56"/>
                <a:gd name="T19" fmla="*/ 2 h 40"/>
                <a:gd name="T20" fmla="*/ 4 w 56"/>
                <a:gd name="T21" fmla="*/ 2 h 40"/>
                <a:gd name="T22" fmla="*/ 4 w 56"/>
                <a:gd name="T23" fmla="*/ 2 h 40"/>
                <a:gd name="T24" fmla="*/ 4 w 56"/>
                <a:gd name="T25" fmla="*/ 2 h 40"/>
                <a:gd name="T26" fmla="*/ 4 w 56"/>
                <a:gd name="T27" fmla="*/ 2 h 40"/>
                <a:gd name="T28" fmla="*/ 0 w 56"/>
                <a:gd name="T29" fmla="*/ 2 h 40"/>
                <a:gd name="T30" fmla="*/ 0 w 56"/>
                <a:gd name="T31" fmla="*/ 2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40"/>
                <a:gd name="T50" fmla="*/ 56 w 56"/>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40">
                  <a:moveTo>
                    <a:pt x="0" y="24"/>
                  </a:moveTo>
                  <a:lnTo>
                    <a:pt x="0" y="16"/>
                  </a:lnTo>
                  <a:lnTo>
                    <a:pt x="0" y="8"/>
                  </a:lnTo>
                  <a:lnTo>
                    <a:pt x="16" y="0"/>
                  </a:lnTo>
                  <a:lnTo>
                    <a:pt x="32" y="0"/>
                  </a:lnTo>
                  <a:lnTo>
                    <a:pt x="48" y="0"/>
                  </a:lnTo>
                  <a:lnTo>
                    <a:pt x="56" y="0"/>
                  </a:lnTo>
                  <a:lnTo>
                    <a:pt x="56" y="8"/>
                  </a:lnTo>
                  <a:lnTo>
                    <a:pt x="48" y="8"/>
                  </a:lnTo>
                  <a:lnTo>
                    <a:pt x="48" y="16"/>
                  </a:lnTo>
                  <a:lnTo>
                    <a:pt x="48" y="32"/>
                  </a:lnTo>
                  <a:lnTo>
                    <a:pt x="40" y="40"/>
                  </a:lnTo>
                  <a:lnTo>
                    <a:pt x="24" y="40"/>
                  </a:lnTo>
                  <a:lnTo>
                    <a:pt x="16" y="40"/>
                  </a:lnTo>
                  <a:lnTo>
                    <a:pt x="0" y="32"/>
                  </a:lnTo>
                  <a:lnTo>
                    <a:pt x="0" y="24"/>
                  </a:lnTo>
                </a:path>
              </a:pathLst>
            </a:custGeom>
            <a:solidFill>
              <a:srgbClr val="33CC33"/>
            </a:solidFill>
            <a:ln w="12700">
              <a:solidFill>
                <a:srgbClr val="000000"/>
              </a:solidFill>
              <a:round/>
              <a:headEnd/>
              <a:tailEnd/>
            </a:ln>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72" name="Freeform 13"/>
            <p:cNvSpPr>
              <a:spLocks/>
            </p:cNvSpPr>
            <p:nvPr/>
          </p:nvSpPr>
          <p:spPr bwMode="auto">
            <a:xfrm>
              <a:off x="1540" y="3003"/>
              <a:ext cx="36" cy="75"/>
            </a:xfrm>
            <a:custGeom>
              <a:avLst/>
              <a:gdLst>
                <a:gd name="T0" fmla="*/ 0 w 40"/>
                <a:gd name="T1" fmla="*/ 2 h 96"/>
                <a:gd name="T2" fmla="*/ 0 w 40"/>
                <a:gd name="T3" fmla="*/ 2 h 96"/>
                <a:gd name="T4" fmla="*/ 0 w 40"/>
                <a:gd name="T5" fmla="*/ 2 h 96"/>
                <a:gd name="T6" fmla="*/ 5 w 40"/>
                <a:gd name="T7" fmla="*/ 2 h 96"/>
                <a:gd name="T8" fmla="*/ 5 w 40"/>
                <a:gd name="T9" fmla="*/ 2 h 96"/>
                <a:gd name="T10" fmla="*/ 5 w 40"/>
                <a:gd name="T11" fmla="*/ 2 h 96"/>
                <a:gd name="T12" fmla="*/ 5 w 40"/>
                <a:gd name="T13" fmla="*/ 2 h 96"/>
                <a:gd name="T14" fmla="*/ 5 w 40"/>
                <a:gd name="T15" fmla="*/ 2 h 96"/>
                <a:gd name="T16" fmla="*/ 5 w 40"/>
                <a:gd name="T17" fmla="*/ 0 h 96"/>
                <a:gd name="T18" fmla="*/ 5 w 40"/>
                <a:gd name="T19" fmla="*/ 0 h 96"/>
                <a:gd name="T20" fmla="*/ 5 w 40"/>
                <a:gd name="T21" fmla="*/ 2 h 96"/>
                <a:gd name="T22" fmla="*/ 5 w 40"/>
                <a:gd name="T23" fmla="*/ 2 h 96"/>
                <a:gd name="T24" fmla="*/ 5 w 40"/>
                <a:gd name="T25" fmla="*/ 2 h 96"/>
                <a:gd name="T26" fmla="*/ 5 w 40"/>
                <a:gd name="T27" fmla="*/ 2 h 96"/>
                <a:gd name="T28" fmla="*/ 5 w 40"/>
                <a:gd name="T29" fmla="*/ 2 h 96"/>
                <a:gd name="T30" fmla="*/ 5 w 40"/>
                <a:gd name="T31" fmla="*/ 2 h 96"/>
                <a:gd name="T32" fmla="*/ 5 w 40"/>
                <a:gd name="T33" fmla="*/ 2 h 96"/>
                <a:gd name="T34" fmla="*/ 5 w 40"/>
                <a:gd name="T35" fmla="*/ 2 h 96"/>
                <a:gd name="T36" fmla="*/ 0 w 40"/>
                <a:gd name="T37" fmla="*/ 2 h 96"/>
                <a:gd name="T38" fmla="*/ 0 w 40"/>
                <a:gd name="T39" fmla="*/ 2 h 96"/>
                <a:gd name="T40" fmla="*/ 0 w 40"/>
                <a:gd name="T41" fmla="*/ 2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96"/>
                <a:gd name="T65" fmla="*/ 40 w 40"/>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96">
                  <a:moveTo>
                    <a:pt x="0" y="72"/>
                  </a:moveTo>
                  <a:lnTo>
                    <a:pt x="0" y="64"/>
                  </a:lnTo>
                  <a:lnTo>
                    <a:pt x="0" y="56"/>
                  </a:lnTo>
                  <a:lnTo>
                    <a:pt x="8" y="56"/>
                  </a:lnTo>
                  <a:lnTo>
                    <a:pt x="16" y="40"/>
                  </a:lnTo>
                  <a:lnTo>
                    <a:pt x="16" y="24"/>
                  </a:lnTo>
                  <a:lnTo>
                    <a:pt x="16" y="16"/>
                  </a:lnTo>
                  <a:lnTo>
                    <a:pt x="16" y="8"/>
                  </a:lnTo>
                  <a:lnTo>
                    <a:pt x="16" y="0"/>
                  </a:lnTo>
                  <a:lnTo>
                    <a:pt x="24" y="0"/>
                  </a:lnTo>
                  <a:lnTo>
                    <a:pt x="40" y="8"/>
                  </a:lnTo>
                  <a:lnTo>
                    <a:pt x="40" y="24"/>
                  </a:lnTo>
                  <a:lnTo>
                    <a:pt x="32" y="40"/>
                  </a:lnTo>
                  <a:lnTo>
                    <a:pt x="32" y="48"/>
                  </a:lnTo>
                  <a:lnTo>
                    <a:pt x="32" y="56"/>
                  </a:lnTo>
                  <a:lnTo>
                    <a:pt x="32" y="64"/>
                  </a:lnTo>
                  <a:lnTo>
                    <a:pt x="16" y="80"/>
                  </a:lnTo>
                  <a:lnTo>
                    <a:pt x="8" y="96"/>
                  </a:lnTo>
                  <a:lnTo>
                    <a:pt x="0" y="96"/>
                  </a:lnTo>
                  <a:lnTo>
                    <a:pt x="0" y="88"/>
                  </a:lnTo>
                  <a:lnTo>
                    <a:pt x="0" y="72"/>
                  </a:lnTo>
                  <a:close/>
                </a:path>
              </a:pathLst>
            </a:custGeom>
            <a:solidFill>
              <a:srgbClr val="33CC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73" name="Freeform 14"/>
            <p:cNvSpPr>
              <a:spLocks/>
            </p:cNvSpPr>
            <p:nvPr/>
          </p:nvSpPr>
          <p:spPr bwMode="auto">
            <a:xfrm>
              <a:off x="1540" y="3003"/>
              <a:ext cx="36" cy="75"/>
            </a:xfrm>
            <a:custGeom>
              <a:avLst/>
              <a:gdLst>
                <a:gd name="T0" fmla="*/ 0 w 40"/>
                <a:gd name="T1" fmla="*/ 2 h 96"/>
                <a:gd name="T2" fmla="*/ 0 w 40"/>
                <a:gd name="T3" fmla="*/ 2 h 96"/>
                <a:gd name="T4" fmla="*/ 0 w 40"/>
                <a:gd name="T5" fmla="*/ 2 h 96"/>
                <a:gd name="T6" fmla="*/ 5 w 40"/>
                <a:gd name="T7" fmla="*/ 2 h 96"/>
                <a:gd name="T8" fmla="*/ 5 w 40"/>
                <a:gd name="T9" fmla="*/ 2 h 96"/>
                <a:gd name="T10" fmla="*/ 5 w 40"/>
                <a:gd name="T11" fmla="*/ 2 h 96"/>
                <a:gd name="T12" fmla="*/ 5 w 40"/>
                <a:gd name="T13" fmla="*/ 2 h 96"/>
                <a:gd name="T14" fmla="*/ 5 w 40"/>
                <a:gd name="T15" fmla="*/ 2 h 96"/>
                <a:gd name="T16" fmla="*/ 5 w 40"/>
                <a:gd name="T17" fmla="*/ 0 h 96"/>
                <a:gd name="T18" fmla="*/ 5 w 40"/>
                <a:gd name="T19" fmla="*/ 0 h 96"/>
                <a:gd name="T20" fmla="*/ 5 w 40"/>
                <a:gd name="T21" fmla="*/ 2 h 96"/>
                <a:gd name="T22" fmla="*/ 5 w 40"/>
                <a:gd name="T23" fmla="*/ 2 h 96"/>
                <a:gd name="T24" fmla="*/ 5 w 40"/>
                <a:gd name="T25" fmla="*/ 2 h 96"/>
                <a:gd name="T26" fmla="*/ 5 w 40"/>
                <a:gd name="T27" fmla="*/ 2 h 96"/>
                <a:gd name="T28" fmla="*/ 5 w 40"/>
                <a:gd name="T29" fmla="*/ 2 h 96"/>
                <a:gd name="T30" fmla="*/ 5 w 40"/>
                <a:gd name="T31" fmla="*/ 2 h 96"/>
                <a:gd name="T32" fmla="*/ 5 w 40"/>
                <a:gd name="T33" fmla="*/ 2 h 96"/>
                <a:gd name="T34" fmla="*/ 5 w 40"/>
                <a:gd name="T35" fmla="*/ 2 h 96"/>
                <a:gd name="T36" fmla="*/ 0 w 40"/>
                <a:gd name="T37" fmla="*/ 2 h 96"/>
                <a:gd name="T38" fmla="*/ 0 w 40"/>
                <a:gd name="T39" fmla="*/ 2 h 96"/>
                <a:gd name="T40" fmla="*/ 0 w 40"/>
                <a:gd name="T41" fmla="*/ 2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96"/>
                <a:gd name="T65" fmla="*/ 40 w 40"/>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96">
                  <a:moveTo>
                    <a:pt x="0" y="72"/>
                  </a:moveTo>
                  <a:lnTo>
                    <a:pt x="0" y="64"/>
                  </a:lnTo>
                  <a:lnTo>
                    <a:pt x="0" y="56"/>
                  </a:lnTo>
                  <a:lnTo>
                    <a:pt x="8" y="56"/>
                  </a:lnTo>
                  <a:lnTo>
                    <a:pt x="16" y="40"/>
                  </a:lnTo>
                  <a:lnTo>
                    <a:pt x="16" y="24"/>
                  </a:lnTo>
                  <a:lnTo>
                    <a:pt x="16" y="16"/>
                  </a:lnTo>
                  <a:lnTo>
                    <a:pt x="16" y="8"/>
                  </a:lnTo>
                  <a:lnTo>
                    <a:pt x="16" y="0"/>
                  </a:lnTo>
                  <a:lnTo>
                    <a:pt x="24" y="0"/>
                  </a:lnTo>
                  <a:lnTo>
                    <a:pt x="40" y="8"/>
                  </a:lnTo>
                  <a:lnTo>
                    <a:pt x="40" y="24"/>
                  </a:lnTo>
                  <a:lnTo>
                    <a:pt x="32" y="40"/>
                  </a:lnTo>
                  <a:lnTo>
                    <a:pt x="32" y="48"/>
                  </a:lnTo>
                  <a:lnTo>
                    <a:pt x="32" y="56"/>
                  </a:lnTo>
                  <a:lnTo>
                    <a:pt x="32" y="64"/>
                  </a:lnTo>
                  <a:lnTo>
                    <a:pt x="16" y="80"/>
                  </a:lnTo>
                  <a:lnTo>
                    <a:pt x="8" y="96"/>
                  </a:lnTo>
                  <a:lnTo>
                    <a:pt x="0" y="96"/>
                  </a:lnTo>
                  <a:lnTo>
                    <a:pt x="0" y="88"/>
                  </a:lnTo>
                  <a:lnTo>
                    <a:pt x="0" y="72"/>
                  </a:lnTo>
                </a:path>
              </a:pathLst>
            </a:custGeom>
            <a:solidFill>
              <a:srgbClr val="33CC33"/>
            </a:solidFill>
            <a:ln w="12700">
              <a:solidFill>
                <a:srgbClr val="000000"/>
              </a:solidFill>
              <a:round/>
              <a:headEnd/>
              <a:tailEnd/>
            </a:ln>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74" name="Freeform 15"/>
            <p:cNvSpPr>
              <a:spLocks/>
            </p:cNvSpPr>
            <p:nvPr/>
          </p:nvSpPr>
          <p:spPr bwMode="auto">
            <a:xfrm>
              <a:off x="1413" y="2676"/>
              <a:ext cx="50" cy="49"/>
            </a:xfrm>
            <a:custGeom>
              <a:avLst/>
              <a:gdLst>
                <a:gd name="T0" fmla="*/ 0 w 56"/>
                <a:gd name="T1" fmla="*/ 2 h 64"/>
                <a:gd name="T2" fmla="*/ 0 w 56"/>
                <a:gd name="T3" fmla="*/ 2 h 64"/>
                <a:gd name="T4" fmla="*/ 4 w 56"/>
                <a:gd name="T5" fmla="*/ 2 h 64"/>
                <a:gd name="T6" fmla="*/ 4 w 56"/>
                <a:gd name="T7" fmla="*/ 2 h 64"/>
                <a:gd name="T8" fmla="*/ 4 w 56"/>
                <a:gd name="T9" fmla="*/ 2 h 64"/>
                <a:gd name="T10" fmla="*/ 4 w 56"/>
                <a:gd name="T11" fmla="*/ 2 h 64"/>
                <a:gd name="T12" fmla="*/ 4 w 56"/>
                <a:gd name="T13" fmla="*/ 2 h 64"/>
                <a:gd name="T14" fmla="*/ 4 w 56"/>
                <a:gd name="T15" fmla="*/ 0 h 64"/>
                <a:gd name="T16" fmla="*/ 4 w 56"/>
                <a:gd name="T17" fmla="*/ 0 h 64"/>
                <a:gd name="T18" fmla="*/ 4 w 56"/>
                <a:gd name="T19" fmla="*/ 2 h 64"/>
                <a:gd name="T20" fmla="*/ 4 w 56"/>
                <a:gd name="T21" fmla="*/ 2 h 64"/>
                <a:gd name="T22" fmla="*/ 4 w 56"/>
                <a:gd name="T23" fmla="*/ 2 h 64"/>
                <a:gd name="T24" fmla="*/ 4 w 56"/>
                <a:gd name="T25" fmla="*/ 2 h 64"/>
                <a:gd name="T26" fmla="*/ 4 w 56"/>
                <a:gd name="T27" fmla="*/ 2 h 64"/>
                <a:gd name="T28" fmla="*/ 4 w 56"/>
                <a:gd name="T29" fmla="*/ 2 h 64"/>
                <a:gd name="T30" fmla="*/ 4 w 56"/>
                <a:gd name="T31" fmla="*/ 2 h 64"/>
                <a:gd name="T32" fmla="*/ 4 w 56"/>
                <a:gd name="T33" fmla="*/ 2 h 64"/>
                <a:gd name="T34" fmla="*/ 0 w 56"/>
                <a:gd name="T35" fmla="*/ 2 h 64"/>
                <a:gd name="T36" fmla="*/ 0 w 56"/>
                <a:gd name="T37" fmla="*/ 2 h 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64"/>
                <a:gd name="T59" fmla="*/ 56 w 56"/>
                <a:gd name="T60" fmla="*/ 64 h 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64">
                  <a:moveTo>
                    <a:pt x="0" y="56"/>
                  </a:moveTo>
                  <a:lnTo>
                    <a:pt x="0" y="48"/>
                  </a:lnTo>
                  <a:lnTo>
                    <a:pt x="8" y="40"/>
                  </a:lnTo>
                  <a:lnTo>
                    <a:pt x="16" y="32"/>
                  </a:lnTo>
                  <a:lnTo>
                    <a:pt x="16" y="24"/>
                  </a:lnTo>
                  <a:lnTo>
                    <a:pt x="16" y="16"/>
                  </a:lnTo>
                  <a:lnTo>
                    <a:pt x="16" y="8"/>
                  </a:lnTo>
                  <a:lnTo>
                    <a:pt x="24" y="0"/>
                  </a:lnTo>
                  <a:lnTo>
                    <a:pt x="32" y="0"/>
                  </a:lnTo>
                  <a:lnTo>
                    <a:pt x="48" y="8"/>
                  </a:lnTo>
                  <a:lnTo>
                    <a:pt x="56" y="32"/>
                  </a:lnTo>
                  <a:lnTo>
                    <a:pt x="56" y="40"/>
                  </a:lnTo>
                  <a:lnTo>
                    <a:pt x="48" y="40"/>
                  </a:lnTo>
                  <a:lnTo>
                    <a:pt x="40" y="40"/>
                  </a:lnTo>
                  <a:lnTo>
                    <a:pt x="32" y="48"/>
                  </a:lnTo>
                  <a:lnTo>
                    <a:pt x="24" y="64"/>
                  </a:lnTo>
                  <a:lnTo>
                    <a:pt x="8" y="64"/>
                  </a:lnTo>
                  <a:lnTo>
                    <a:pt x="0" y="64"/>
                  </a:lnTo>
                  <a:lnTo>
                    <a:pt x="0" y="56"/>
                  </a:lnTo>
                  <a:close/>
                </a:path>
              </a:pathLst>
            </a:custGeom>
            <a:solidFill>
              <a:srgbClr val="33CC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75" name="Freeform 16"/>
            <p:cNvSpPr>
              <a:spLocks/>
            </p:cNvSpPr>
            <p:nvPr/>
          </p:nvSpPr>
          <p:spPr bwMode="auto">
            <a:xfrm>
              <a:off x="1413" y="2676"/>
              <a:ext cx="50" cy="49"/>
            </a:xfrm>
            <a:custGeom>
              <a:avLst/>
              <a:gdLst>
                <a:gd name="T0" fmla="*/ 0 w 56"/>
                <a:gd name="T1" fmla="*/ 2 h 64"/>
                <a:gd name="T2" fmla="*/ 0 w 56"/>
                <a:gd name="T3" fmla="*/ 2 h 64"/>
                <a:gd name="T4" fmla="*/ 4 w 56"/>
                <a:gd name="T5" fmla="*/ 2 h 64"/>
                <a:gd name="T6" fmla="*/ 4 w 56"/>
                <a:gd name="T7" fmla="*/ 2 h 64"/>
                <a:gd name="T8" fmla="*/ 4 w 56"/>
                <a:gd name="T9" fmla="*/ 2 h 64"/>
                <a:gd name="T10" fmla="*/ 4 w 56"/>
                <a:gd name="T11" fmla="*/ 2 h 64"/>
                <a:gd name="T12" fmla="*/ 4 w 56"/>
                <a:gd name="T13" fmla="*/ 2 h 64"/>
                <a:gd name="T14" fmla="*/ 4 w 56"/>
                <a:gd name="T15" fmla="*/ 0 h 64"/>
                <a:gd name="T16" fmla="*/ 4 w 56"/>
                <a:gd name="T17" fmla="*/ 0 h 64"/>
                <a:gd name="T18" fmla="*/ 4 w 56"/>
                <a:gd name="T19" fmla="*/ 2 h 64"/>
                <a:gd name="T20" fmla="*/ 4 w 56"/>
                <a:gd name="T21" fmla="*/ 2 h 64"/>
                <a:gd name="T22" fmla="*/ 4 w 56"/>
                <a:gd name="T23" fmla="*/ 2 h 64"/>
                <a:gd name="T24" fmla="*/ 4 w 56"/>
                <a:gd name="T25" fmla="*/ 2 h 64"/>
                <a:gd name="T26" fmla="*/ 4 w 56"/>
                <a:gd name="T27" fmla="*/ 2 h 64"/>
                <a:gd name="T28" fmla="*/ 4 w 56"/>
                <a:gd name="T29" fmla="*/ 2 h 64"/>
                <a:gd name="T30" fmla="*/ 4 w 56"/>
                <a:gd name="T31" fmla="*/ 2 h 64"/>
                <a:gd name="T32" fmla="*/ 4 w 56"/>
                <a:gd name="T33" fmla="*/ 2 h 64"/>
                <a:gd name="T34" fmla="*/ 0 w 56"/>
                <a:gd name="T35" fmla="*/ 2 h 64"/>
                <a:gd name="T36" fmla="*/ 0 w 56"/>
                <a:gd name="T37" fmla="*/ 2 h 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64"/>
                <a:gd name="T59" fmla="*/ 56 w 56"/>
                <a:gd name="T60" fmla="*/ 64 h 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64">
                  <a:moveTo>
                    <a:pt x="0" y="56"/>
                  </a:moveTo>
                  <a:lnTo>
                    <a:pt x="0" y="48"/>
                  </a:lnTo>
                  <a:lnTo>
                    <a:pt x="8" y="40"/>
                  </a:lnTo>
                  <a:lnTo>
                    <a:pt x="16" y="32"/>
                  </a:lnTo>
                  <a:lnTo>
                    <a:pt x="16" y="24"/>
                  </a:lnTo>
                  <a:lnTo>
                    <a:pt x="16" y="16"/>
                  </a:lnTo>
                  <a:lnTo>
                    <a:pt x="16" y="8"/>
                  </a:lnTo>
                  <a:lnTo>
                    <a:pt x="24" y="0"/>
                  </a:lnTo>
                  <a:lnTo>
                    <a:pt x="32" y="0"/>
                  </a:lnTo>
                  <a:lnTo>
                    <a:pt x="48" y="8"/>
                  </a:lnTo>
                  <a:lnTo>
                    <a:pt x="56" y="32"/>
                  </a:lnTo>
                  <a:lnTo>
                    <a:pt x="56" y="40"/>
                  </a:lnTo>
                  <a:lnTo>
                    <a:pt x="48" y="40"/>
                  </a:lnTo>
                  <a:lnTo>
                    <a:pt x="40" y="40"/>
                  </a:lnTo>
                  <a:lnTo>
                    <a:pt x="32" y="48"/>
                  </a:lnTo>
                  <a:lnTo>
                    <a:pt x="24" y="64"/>
                  </a:lnTo>
                  <a:lnTo>
                    <a:pt x="8" y="64"/>
                  </a:lnTo>
                  <a:lnTo>
                    <a:pt x="0" y="64"/>
                  </a:lnTo>
                  <a:lnTo>
                    <a:pt x="0" y="56"/>
                  </a:lnTo>
                </a:path>
              </a:pathLst>
            </a:custGeom>
            <a:solidFill>
              <a:srgbClr val="33CC33"/>
            </a:solidFill>
            <a:ln w="12700">
              <a:solidFill>
                <a:srgbClr val="000000"/>
              </a:solidFill>
              <a:round/>
              <a:headEnd/>
              <a:tailEnd/>
            </a:ln>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76" name="Freeform 17"/>
            <p:cNvSpPr>
              <a:spLocks/>
            </p:cNvSpPr>
            <p:nvPr/>
          </p:nvSpPr>
          <p:spPr bwMode="auto">
            <a:xfrm>
              <a:off x="1477" y="2682"/>
              <a:ext cx="21" cy="12"/>
            </a:xfrm>
            <a:custGeom>
              <a:avLst/>
              <a:gdLst>
                <a:gd name="T0" fmla="*/ 0 w 24"/>
                <a:gd name="T1" fmla="*/ 2 h 16"/>
                <a:gd name="T2" fmla="*/ 0 w 24"/>
                <a:gd name="T3" fmla="*/ 2 h 16"/>
                <a:gd name="T4" fmla="*/ 4 w 24"/>
                <a:gd name="T5" fmla="*/ 0 h 16"/>
                <a:gd name="T6" fmla="*/ 4 w 24"/>
                <a:gd name="T7" fmla="*/ 0 h 16"/>
                <a:gd name="T8" fmla="*/ 4 w 24"/>
                <a:gd name="T9" fmla="*/ 0 h 16"/>
                <a:gd name="T10" fmla="*/ 4 w 24"/>
                <a:gd name="T11" fmla="*/ 2 h 16"/>
                <a:gd name="T12" fmla="*/ 4 w 24"/>
                <a:gd name="T13" fmla="*/ 2 h 16"/>
                <a:gd name="T14" fmla="*/ 0 w 24"/>
                <a:gd name="T15" fmla="*/ 2 h 16"/>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6"/>
                <a:gd name="T26" fmla="*/ 24 w 24"/>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6">
                  <a:moveTo>
                    <a:pt x="0" y="16"/>
                  </a:moveTo>
                  <a:lnTo>
                    <a:pt x="0" y="8"/>
                  </a:lnTo>
                  <a:lnTo>
                    <a:pt x="8" y="0"/>
                  </a:lnTo>
                  <a:lnTo>
                    <a:pt x="16" y="0"/>
                  </a:lnTo>
                  <a:lnTo>
                    <a:pt x="24" y="0"/>
                  </a:lnTo>
                  <a:lnTo>
                    <a:pt x="24" y="8"/>
                  </a:lnTo>
                  <a:lnTo>
                    <a:pt x="8" y="16"/>
                  </a:lnTo>
                  <a:lnTo>
                    <a:pt x="0" y="16"/>
                  </a:lnTo>
                  <a:close/>
                </a:path>
              </a:pathLst>
            </a:custGeom>
            <a:solidFill>
              <a:srgbClr val="33CC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77" name="Freeform 18"/>
            <p:cNvSpPr>
              <a:spLocks/>
            </p:cNvSpPr>
            <p:nvPr/>
          </p:nvSpPr>
          <p:spPr bwMode="auto">
            <a:xfrm>
              <a:off x="1477" y="2682"/>
              <a:ext cx="21" cy="12"/>
            </a:xfrm>
            <a:custGeom>
              <a:avLst/>
              <a:gdLst>
                <a:gd name="T0" fmla="*/ 0 w 24"/>
                <a:gd name="T1" fmla="*/ 2 h 16"/>
                <a:gd name="T2" fmla="*/ 0 w 24"/>
                <a:gd name="T3" fmla="*/ 2 h 16"/>
                <a:gd name="T4" fmla="*/ 4 w 24"/>
                <a:gd name="T5" fmla="*/ 0 h 16"/>
                <a:gd name="T6" fmla="*/ 4 w 24"/>
                <a:gd name="T7" fmla="*/ 0 h 16"/>
                <a:gd name="T8" fmla="*/ 4 w 24"/>
                <a:gd name="T9" fmla="*/ 0 h 16"/>
                <a:gd name="T10" fmla="*/ 4 w 24"/>
                <a:gd name="T11" fmla="*/ 2 h 16"/>
                <a:gd name="T12" fmla="*/ 4 w 24"/>
                <a:gd name="T13" fmla="*/ 2 h 16"/>
                <a:gd name="T14" fmla="*/ 0 w 24"/>
                <a:gd name="T15" fmla="*/ 2 h 16"/>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6"/>
                <a:gd name="T26" fmla="*/ 24 w 24"/>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6">
                  <a:moveTo>
                    <a:pt x="0" y="16"/>
                  </a:moveTo>
                  <a:lnTo>
                    <a:pt x="0" y="8"/>
                  </a:lnTo>
                  <a:lnTo>
                    <a:pt x="8" y="0"/>
                  </a:lnTo>
                  <a:lnTo>
                    <a:pt x="16" y="0"/>
                  </a:lnTo>
                  <a:lnTo>
                    <a:pt x="24" y="0"/>
                  </a:lnTo>
                  <a:lnTo>
                    <a:pt x="24" y="8"/>
                  </a:lnTo>
                  <a:lnTo>
                    <a:pt x="8" y="16"/>
                  </a:lnTo>
                  <a:lnTo>
                    <a:pt x="0" y="16"/>
                  </a:lnTo>
                </a:path>
              </a:pathLst>
            </a:custGeom>
            <a:solidFill>
              <a:srgbClr val="33CC33"/>
            </a:solidFill>
            <a:ln w="12700">
              <a:solidFill>
                <a:srgbClr val="000000"/>
              </a:solidFill>
              <a:round/>
              <a:headEnd/>
              <a:tailEnd/>
            </a:ln>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78" name="Freeform 19"/>
            <p:cNvSpPr>
              <a:spLocks/>
            </p:cNvSpPr>
            <p:nvPr/>
          </p:nvSpPr>
          <p:spPr bwMode="auto">
            <a:xfrm>
              <a:off x="1804" y="2410"/>
              <a:ext cx="490" cy="266"/>
            </a:xfrm>
            <a:custGeom>
              <a:avLst/>
              <a:gdLst>
                <a:gd name="T0" fmla="*/ 4 w 550"/>
                <a:gd name="T1" fmla="*/ 2 h 343"/>
                <a:gd name="T2" fmla="*/ 4 w 550"/>
                <a:gd name="T3" fmla="*/ 2 h 343"/>
                <a:gd name="T4" fmla="*/ 4 w 550"/>
                <a:gd name="T5" fmla="*/ 2 h 343"/>
                <a:gd name="T6" fmla="*/ 4 w 550"/>
                <a:gd name="T7" fmla="*/ 2 h 343"/>
                <a:gd name="T8" fmla="*/ 4 w 550"/>
                <a:gd name="T9" fmla="*/ 2 h 343"/>
                <a:gd name="T10" fmla="*/ 4 w 550"/>
                <a:gd name="T11" fmla="*/ 2 h 343"/>
                <a:gd name="T12" fmla="*/ 4 w 550"/>
                <a:gd name="T13" fmla="*/ 2 h 343"/>
                <a:gd name="T14" fmla="*/ 4 w 550"/>
                <a:gd name="T15" fmla="*/ 2 h 343"/>
                <a:gd name="T16" fmla="*/ 4 w 550"/>
                <a:gd name="T17" fmla="*/ 2 h 343"/>
                <a:gd name="T18" fmla="*/ 4 w 550"/>
                <a:gd name="T19" fmla="*/ 2 h 343"/>
                <a:gd name="T20" fmla="*/ 4 w 550"/>
                <a:gd name="T21" fmla="*/ 2 h 343"/>
                <a:gd name="T22" fmla="*/ 4 w 550"/>
                <a:gd name="T23" fmla="*/ 2 h 343"/>
                <a:gd name="T24" fmla="*/ 4 w 550"/>
                <a:gd name="T25" fmla="*/ 2 h 343"/>
                <a:gd name="T26" fmla="*/ 4 w 550"/>
                <a:gd name="T27" fmla="*/ 2 h 343"/>
                <a:gd name="T28" fmla="*/ 4 w 550"/>
                <a:gd name="T29" fmla="*/ 2 h 343"/>
                <a:gd name="T30" fmla="*/ 4 w 550"/>
                <a:gd name="T31" fmla="*/ 2 h 343"/>
                <a:gd name="T32" fmla="*/ 4 w 550"/>
                <a:gd name="T33" fmla="*/ 2 h 343"/>
                <a:gd name="T34" fmla="*/ 4 w 550"/>
                <a:gd name="T35" fmla="*/ 0 h 343"/>
                <a:gd name="T36" fmla="*/ 4 w 550"/>
                <a:gd name="T37" fmla="*/ 2 h 343"/>
                <a:gd name="T38" fmla="*/ 4 w 550"/>
                <a:gd name="T39" fmla="*/ 2 h 343"/>
                <a:gd name="T40" fmla="*/ 4 w 550"/>
                <a:gd name="T41" fmla="*/ 2 h 343"/>
                <a:gd name="T42" fmla="*/ 4 w 550"/>
                <a:gd name="T43" fmla="*/ 2 h 343"/>
                <a:gd name="T44" fmla="*/ 4 w 550"/>
                <a:gd name="T45" fmla="*/ 2 h 343"/>
                <a:gd name="T46" fmla="*/ 4 w 550"/>
                <a:gd name="T47" fmla="*/ 2 h 343"/>
                <a:gd name="T48" fmla="*/ 4 w 550"/>
                <a:gd name="T49" fmla="*/ 2 h 343"/>
                <a:gd name="T50" fmla="*/ 4 w 550"/>
                <a:gd name="T51" fmla="*/ 2 h 343"/>
                <a:gd name="T52" fmla="*/ 4 w 550"/>
                <a:gd name="T53" fmla="*/ 2 h 343"/>
                <a:gd name="T54" fmla="*/ 4 w 550"/>
                <a:gd name="T55" fmla="*/ 2 h 343"/>
                <a:gd name="T56" fmla="*/ 4 w 550"/>
                <a:gd name="T57" fmla="*/ 2 h 343"/>
                <a:gd name="T58" fmla="*/ 4 w 550"/>
                <a:gd name="T59" fmla="*/ 2 h 343"/>
                <a:gd name="T60" fmla="*/ 4 w 550"/>
                <a:gd name="T61" fmla="*/ 2 h 343"/>
                <a:gd name="T62" fmla="*/ 4 w 550"/>
                <a:gd name="T63" fmla="*/ 2 h 343"/>
                <a:gd name="T64" fmla="*/ 4 w 550"/>
                <a:gd name="T65" fmla="*/ 2 h 343"/>
                <a:gd name="T66" fmla="*/ 4 w 550"/>
                <a:gd name="T67" fmla="*/ 2 h 343"/>
                <a:gd name="T68" fmla="*/ 4 w 550"/>
                <a:gd name="T69" fmla="*/ 2 h 343"/>
                <a:gd name="T70" fmla="*/ 4 w 550"/>
                <a:gd name="T71" fmla="*/ 2 h 343"/>
                <a:gd name="T72" fmla="*/ 4 w 550"/>
                <a:gd name="T73" fmla="*/ 2 h 343"/>
                <a:gd name="T74" fmla="*/ 4 w 550"/>
                <a:gd name="T75" fmla="*/ 2 h 343"/>
                <a:gd name="T76" fmla="*/ 4 w 550"/>
                <a:gd name="T77" fmla="*/ 2 h 343"/>
                <a:gd name="T78" fmla="*/ 4 w 550"/>
                <a:gd name="T79" fmla="*/ 2 h 343"/>
                <a:gd name="T80" fmla="*/ 4 w 550"/>
                <a:gd name="T81" fmla="*/ 2 h 343"/>
                <a:gd name="T82" fmla="*/ 4 w 550"/>
                <a:gd name="T83" fmla="*/ 2 h 343"/>
                <a:gd name="T84" fmla="*/ 4 w 550"/>
                <a:gd name="T85" fmla="*/ 2 h 343"/>
                <a:gd name="T86" fmla="*/ 4 w 550"/>
                <a:gd name="T87" fmla="*/ 2 h 343"/>
                <a:gd name="T88" fmla="*/ 4 w 550"/>
                <a:gd name="T89" fmla="*/ 2 h 3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50"/>
                <a:gd name="T136" fmla="*/ 0 h 343"/>
                <a:gd name="T137" fmla="*/ 550 w 550"/>
                <a:gd name="T138" fmla="*/ 343 h 3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50" h="343">
                  <a:moveTo>
                    <a:pt x="71" y="183"/>
                  </a:moveTo>
                  <a:lnTo>
                    <a:pt x="63" y="183"/>
                  </a:lnTo>
                  <a:lnTo>
                    <a:pt x="63" y="191"/>
                  </a:lnTo>
                  <a:lnTo>
                    <a:pt x="48" y="191"/>
                  </a:lnTo>
                  <a:lnTo>
                    <a:pt x="24" y="191"/>
                  </a:lnTo>
                  <a:lnTo>
                    <a:pt x="8" y="199"/>
                  </a:lnTo>
                  <a:lnTo>
                    <a:pt x="0" y="199"/>
                  </a:lnTo>
                  <a:lnTo>
                    <a:pt x="0" y="191"/>
                  </a:lnTo>
                  <a:lnTo>
                    <a:pt x="8" y="183"/>
                  </a:lnTo>
                  <a:lnTo>
                    <a:pt x="16" y="183"/>
                  </a:lnTo>
                  <a:lnTo>
                    <a:pt x="32" y="183"/>
                  </a:lnTo>
                  <a:lnTo>
                    <a:pt x="40" y="175"/>
                  </a:lnTo>
                  <a:lnTo>
                    <a:pt x="48" y="175"/>
                  </a:lnTo>
                  <a:lnTo>
                    <a:pt x="63" y="167"/>
                  </a:lnTo>
                  <a:lnTo>
                    <a:pt x="71" y="151"/>
                  </a:lnTo>
                  <a:lnTo>
                    <a:pt x="79" y="143"/>
                  </a:lnTo>
                  <a:lnTo>
                    <a:pt x="95" y="143"/>
                  </a:lnTo>
                  <a:lnTo>
                    <a:pt x="127" y="127"/>
                  </a:lnTo>
                  <a:lnTo>
                    <a:pt x="135" y="120"/>
                  </a:lnTo>
                  <a:lnTo>
                    <a:pt x="135" y="112"/>
                  </a:lnTo>
                  <a:lnTo>
                    <a:pt x="143" y="96"/>
                  </a:lnTo>
                  <a:lnTo>
                    <a:pt x="143" y="88"/>
                  </a:lnTo>
                  <a:lnTo>
                    <a:pt x="143" y="80"/>
                  </a:lnTo>
                  <a:lnTo>
                    <a:pt x="151" y="80"/>
                  </a:lnTo>
                  <a:lnTo>
                    <a:pt x="159" y="64"/>
                  </a:lnTo>
                  <a:lnTo>
                    <a:pt x="159" y="56"/>
                  </a:lnTo>
                  <a:lnTo>
                    <a:pt x="167" y="48"/>
                  </a:lnTo>
                  <a:lnTo>
                    <a:pt x="175" y="48"/>
                  </a:lnTo>
                  <a:lnTo>
                    <a:pt x="191" y="40"/>
                  </a:lnTo>
                  <a:lnTo>
                    <a:pt x="199" y="32"/>
                  </a:lnTo>
                  <a:lnTo>
                    <a:pt x="199" y="24"/>
                  </a:lnTo>
                  <a:lnTo>
                    <a:pt x="207" y="32"/>
                  </a:lnTo>
                  <a:lnTo>
                    <a:pt x="215" y="56"/>
                  </a:lnTo>
                  <a:lnTo>
                    <a:pt x="231" y="72"/>
                  </a:lnTo>
                  <a:lnTo>
                    <a:pt x="255" y="72"/>
                  </a:lnTo>
                  <a:lnTo>
                    <a:pt x="271" y="72"/>
                  </a:lnTo>
                  <a:lnTo>
                    <a:pt x="279" y="72"/>
                  </a:lnTo>
                  <a:lnTo>
                    <a:pt x="287" y="72"/>
                  </a:lnTo>
                  <a:lnTo>
                    <a:pt x="295" y="72"/>
                  </a:lnTo>
                  <a:lnTo>
                    <a:pt x="303" y="72"/>
                  </a:lnTo>
                  <a:lnTo>
                    <a:pt x="311" y="72"/>
                  </a:lnTo>
                  <a:lnTo>
                    <a:pt x="319" y="72"/>
                  </a:lnTo>
                  <a:lnTo>
                    <a:pt x="319" y="64"/>
                  </a:lnTo>
                  <a:lnTo>
                    <a:pt x="319" y="56"/>
                  </a:lnTo>
                  <a:lnTo>
                    <a:pt x="327" y="56"/>
                  </a:lnTo>
                  <a:lnTo>
                    <a:pt x="335" y="48"/>
                  </a:lnTo>
                  <a:lnTo>
                    <a:pt x="343" y="40"/>
                  </a:lnTo>
                  <a:lnTo>
                    <a:pt x="351" y="24"/>
                  </a:lnTo>
                  <a:lnTo>
                    <a:pt x="351" y="8"/>
                  </a:lnTo>
                  <a:lnTo>
                    <a:pt x="351" y="0"/>
                  </a:lnTo>
                  <a:lnTo>
                    <a:pt x="359" y="8"/>
                  </a:lnTo>
                  <a:lnTo>
                    <a:pt x="367" y="8"/>
                  </a:lnTo>
                  <a:lnTo>
                    <a:pt x="383" y="8"/>
                  </a:lnTo>
                  <a:lnTo>
                    <a:pt x="399" y="0"/>
                  </a:lnTo>
                  <a:lnTo>
                    <a:pt x="422" y="0"/>
                  </a:lnTo>
                  <a:lnTo>
                    <a:pt x="446" y="8"/>
                  </a:lnTo>
                  <a:lnTo>
                    <a:pt x="454" y="8"/>
                  </a:lnTo>
                  <a:lnTo>
                    <a:pt x="470" y="16"/>
                  </a:lnTo>
                  <a:lnTo>
                    <a:pt x="494" y="32"/>
                  </a:lnTo>
                  <a:lnTo>
                    <a:pt x="502" y="32"/>
                  </a:lnTo>
                  <a:lnTo>
                    <a:pt x="518" y="40"/>
                  </a:lnTo>
                  <a:lnTo>
                    <a:pt x="534" y="40"/>
                  </a:lnTo>
                  <a:lnTo>
                    <a:pt x="534" y="48"/>
                  </a:lnTo>
                  <a:lnTo>
                    <a:pt x="534" y="56"/>
                  </a:lnTo>
                  <a:lnTo>
                    <a:pt x="526" y="72"/>
                  </a:lnTo>
                  <a:lnTo>
                    <a:pt x="526" y="80"/>
                  </a:lnTo>
                  <a:lnTo>
                    <a:pt x="526" y="88"/>
                  </a:lnTo>
                  <a:lnTo>
                    <a:pt x="534" y="96"/>
                  </a:lnTo>
                  <a:lnTo>
                    <a:pt x="542" y="112"/>
                  </a:lnTo>
                  <a:lnTo>
                    <a:pt x="550" y="120"/>
                  </a:lnTo>
                  <a:lnTo>
                    <a:pt x="534" y="127"/>
                  </a:lnTo>
                  <a:lnTo>
                    <a:pt x="502" y="151"/>
                  </a:lnTo>
                  <a:lnTo>
                    <a:pt x="470" y="167"/>
                  </a:lnTo>
                  <a:lnTo>
                    <a:pt x="462" y="183"/>
                  </a:lnTo>
                  <a:lnTo>
                    <a:pt x="454" y="191"/>
                  </a:lnTo>
                  <a:lnTo>
                    <a:pt x="454" y="199"/>
                  </a:lnTo>
                  <a:lnTo>
                    <a:pt x="446" y="207"/>
                  </a:lnTo>
                  <a:lnTo>
                    <a:pt x="438" y="207"/>
                  </a:lnTo>
                  <a:lnTo>
                    <a:pt x="438" y="215"/>
                  </a:lnTo>
                  <a:lnTo>
                    <a:pt x="438" y="223"/>
                  </a:lnTo>
                  <a:lnTo>
                    <a:pt x="430" y="239"/>
                  </a:lnTo>
                  <a:lnTo>
                    <a:pt x="422" y="239"/>
                  </a:lnTo>
                  <a:lnTo>
                    <a:pt x="414" y="239"/>
                  </a:lnTo>
                  <a:lnTo>
                    <a:pt x="407" y="231"/>
                  </a:lnTo>
                  <a:lnTo>
                    <a:pt x="407" y="223"/>
                  </a:lnTo>
                  <a:lnTo>
                    <a:pt x="407" y="215"/>
                  </a:lnTo>
                  <a:lnTo>
                    <a:pt x="399" y="199"/>
                  </a:lnTo>
                  <a:lnTo>
                    <a:pt x="391" y="183"/>
                  </a:lnTo>
                  <a:lnTo>
                    <a:pt x="383" y="183"/>
                  </a:lnTo>
                  <a:lnTo>
                    <a:pt x="383" y="175"/>
                  </a:lnTo>
                  <a:lnTo>
                    <a:pt x="375" y="183"/>
                  </a:lnTo>
                  <a:lnTo>
                    <a:pt x="367" y="183"/>
                  </a:lnTo>
                  <a:lnTo>
                    <a:pt x="359" y="183"/>
                  </a:lnTo>
                  <a:lnTo>
                    <a:pt x="343" y="183"/>
                  </a:lnTo>
                  <a:lnTo>
                    <a:pt x="327" y="183"/>
                  </a:lnTo>
                  <a:lnTo>
                    <a:pt x="311" y="191"/>
                  </a:lnTo>
                  <a:lnTo>
                    <a:pt x="303" y="191"/>
                  </a:lnTo>
                  <a:lnTo>
                    <a:pt x="295" y="183"/>
                  </a:lnTo>
                  <a:lnTo>
                    <a:pt x="287" y="191"/>
                  </a:lnTo>
                  <a:lnTo>
                    <a:pt x="263" y="207"/>
                  </a:lnTo>
                  <a:lnTo>
                    <a:pt x="247" y="215"/>
                  </a:lnTo>
                  <a:lnTo>
                    <a:pt x="247" y="223"/>
                  </a:lnTo>
                  <a:lnTo>
                    <a:pt x="239" y="239"/>
                  </a:lnTo>
                  <a:lnTo>
                    <a:pt x="231" y="247"/>
                  </a:lnTo>
                  <a:lnTo>
                    <a:pt x="231" y="255"/>
                  </a:lnTo>
                  <a:lnTo>
                    <a:pt x="215" y="271"/>
                  </a:lnTo>
                  <a:lnTo>
                    <a:pt x="191" y="279"/>
                  </a:lnTo>
                  <a:lnTo>
                    <a:pt x="183" y="287"/>
                  </a:lnTo>
                  <a:lnTo>
                    <a:pt x="183" y="303"/>
                  </a:lnTo>
                  <a:lnTo>
                    <a:pt x="175" y="311"/>
                  </a:lnTo>
                  <a:lnTo>
                    <a:pt x="175" y="319"/>
                  </a:lnTo>
                  <a:lnTo>
                    <a:pt x="175" y="327"/>
                  </a:lnTo>
                  <a:lnTo>
                    <a:pt x="175" y="335"/>
                  </a:lnTo>
                  <a:lnTo>
                    <a:pt x="167" y="343"/>
                  </a:lnTo>
                  <a:lnTo>
                    <a:pt x="159" y="343"/>
                  </a:lnTo>
                  <a:lnTo>
                    <a:pt x="151" y="335"/>
                  </a:lnTo>
                  <a:lnTo>
                    <a:pt x="143" y="327"/>
                  </a:lnTo>
                  <a:lnTo>
                    <a:pt x="135" y="327"/>
                  </a:lnTo>
                  <a:lnTo>
                    <a:pt x="127" y="327"/>
                  </a:lnTo>
                  <a:lnTo>
                    <a:pt x="135" y="327"/>
                  </a:lnTo>
                  <a:lnTo>
                    <a:pt x="143" y="319"/>
                  </a:lnTo>
                  <a:lnTo>
                    <a:pt x="143" y="303"/>
                  </a:lnTo>
                  <a:lnTo>
                    <a:pt x="135" y="295"/>
                  </a:lnTo>
                  <a:lnTo>
                    <a:pt x="127" y="287"/>
                  </a:lnTo>
                  <a:lnTo>
                    <a:pt x="119" y="287"/>
                  </a:lnTo>
                  <a:lnTo>
                    <a:pt x="111" y="287"/>
                  </a:lnTo>
                  <a:lnTo>
                    <a:pt x="103" y="279"/>
                  </a:lnTo>
                  <a:lnTo>
                    <a:pt x="103" y="271"/>
                  </a:lnTo>
                  <a:lnTo>
                    <a:pt x="111" y="263"/>
                  </a:lnTo>
                  <a:lnTo>
                    <a:pt x="119" y="247"/>
                  </a:lnTo>
                  <a:lnTo>
                    <a:pt x="119" y="231"/>
                  </a:lnTo>
                  <a:lnTo>
                    <a:pt x="111" y="215"/>
                  </a:lnTo>
                  <a:lnTo>
                    <a:pt x="95" y="199"/>
                  </a:lnTo>
                  <a:lnTo>
                    <a:pt x="79" y="183"/>
                  </a:lnTo>
                  <a:lnTo>
                    <a:pt x="71" y="183"/>
                  </a:lnTo>
                  <a:close/>
                </a:path>
              </a:pathLst>
            </a:custGeom>
            <a:solidFill>
              <a:srgbClr val="33CC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79" name="Freeform 20"/>
            <p:cNvSpPr>
              <a:spLocks/>
            </p:cNvSpPr>
            <p:nvPr/>
          </p:nvSpPr>
          <p:spPr bwMode="auto">
            <a:xfrm>
              <a:off x="1804" y="2410"/>
              <a:ext cx="490" cy="266"/>
            </a:xfrm>
            <a:custGeom>
              <a:avLst/>
              <a:gdLst>
                <a:gd name="T0" fmla="*/ 4 w 550"/>
                <a:gd name="T1" fmla="*/ 2 h 343"/>
                <a:gd name="T2" fmla="*/ 4 w 550"/>
                <a:gd name="T3" fmla="*/ 2 h 343"/>
                <a:gd name="T4" fmla="*/ 4 w 550"/>
                <a:gd name="T5" fmla="*/ 2 h 343"/>
                <a:gd name="T6" fmla="*/ 4 w 550"/>
                <a:gd name="T7" fmla="*/ 2 h 343"/>
                <a:gd name="T8" fmla="*/ 4 w 550"/>
                <a:gd name="T9" fmla="*/ 2 h 343"/>
                <a:gd name="T10" fmla="*/ 4 w 550"/>
                <a:gd name="T11" fmla="*/ 2 h 343"/>
                <a:gd name="T12" fmla="*/ 4 w 550"/>
                <a:gd name="T13" fmla="*/ 2 h 343"/>
                <a:gd name="T14" fmla="*/ 4 w 550"/>
                <a:gd name="T15" fmla="*/ 2 h 343"/>
                <a:gd name="T16" fmla="*/ 4 w 550"/>
                <a:gd name="T17" fmla="*/ 2 h 343"/>
                <a:gd name="T18" fmla="*/ 4 w 550"/>
                <a:gd name="T19" fmla="*/ 2 h 343"/>
                <a:gd name="T20" fmla="*/ 4 w 550"/>
                <a:gd name="T21" fmla="*/ 2 h 343"/>
                <a:gd name="T22" fmla="*/ 4 w 550"/>
                <a:gd name="T23" fmla="*/ 2 h 343"/>
                <a:gd name="T24" fmla="*/ 4 w 550"/>
                <a:gd name="T25" fmla="*/ 2 h 343"/>
                <a:gd name="T26" fmla="*/ 4 w 550"/>
                <a:gd name="T27" fmla="*/ 2 h 343"/>
                <a:gd name="T28" fmla="*/ 4 w 550"/>
                <a:gd name="T29" fmla="*/ 2 h 343"/>
                <a:gd name="T30" fmla="*/ 4 w 550"/>
                <a:gd name="T31" fmla="*/ 2 h 343"/>
                <a:gd name="T32" fmla="*/ 4 w 550"/>
                <a:gd name="T33" fmla="*/ 2 h 343"/>
                <a:gd name="T34" fmla="*/ 4 w 550"/>
                <a:gd name="T35" fmla="*/ 0 h 343"/>
                <a:gd name="T36" fmla="*/ 4 w 550"/>
                <a:gd name="T37" fmla="*/ 2 h 343"/>
                <a:gd name="T38" fmla="*/ 4 w 550"/>
                <a:gd name="T39" fmla="*/ 2 h 343"/>
                <a:gd name="T40" fmla="*/ 4 w 550"/>
                <a:gd name="T41" fmla="*/ 2 h 343"/>
                <a:gd name="T42" fmla="*/ 4 w 550"/>
                <a:gd name="T43" fmla="*/ 2 h 343"/>
                <a:gd name="T44" fmla="*/ 4 w 550"/>
                <a:gd name="T45" fmla="*/ 2 h 343"/>
                <a:gd name="T46" fmla="*/ 4 w 550"/>
                <a:gd name="T47" fmla="*/ 2 h 343"/>
                <a:gd name="T48" fmla="*/ 4 w 550"/>
                <a:gd name="T49" fmla="*/ 2 h 343"/>
                <a:gd name="T50" fmla="*/ 4 w 550"/>
                <a:gd name="T51" fmla="*/ 2 h 343"/>
                <a:gd name="T52" fmla="*/ 4 w 550"/>
                <a:gd name="T53" fmla="*/ 2 h 343"/>
                <a:gd name="T54" fmla="*/ 4 w 550"/>
                <a:gd name="T55" fmla="*/ 2 h 343"/>
                <a:gd name="T56" fmla="*/ 4 w 550"/>
                <a:gd name="T57" fmla="*/ 2 h 343"/>
                <a:gd name="T58" fmla="*/ 4 w 550"/>
                <a:gd name="T59" fmla="*/ 2 h 343"/>
                <a:gd name="T60" fmla="*/ 4 w 550"/>
                <a:gd name="T61" fmla="*/ 2 h 343"/>
                <a:gd name="T62" fmla="*/ 4 w 550"/>
                <a:gd name="T63" fmla="*/ 2 h 343"/>
                <a:gd name="T64" fmla="*/ 4 w 550"/>
                <a:gd name="T65" fmla="*/ 2 h 343"/>
                <a:gd name="T66" fmla="*/ 4 w 550"/>
                <a:gd name="T67" fmla="*/ 2 h 343"/>
                <a:gd name="T68" fmla="*/ 4 w 550"/>
                <a:gd name="T69" fmla="*/ 2 h 343"/>
                <a:gd name="T70" fmla="*/ 4 w 550"/>
                <a:gd name="T71" fmla="*/ 2 h 343"/>
                <a:gd name="T72" fmla="*/ 4 w 550"/>
                <a:gd name="T73" fmla="*/ 2 h 343"/>
                <a:gd name="T74" fmla="*/ 4 w 550"/>
                <a:gd name="T75" fmla="*/ 2 h 343"/>
                <a:gd name="T76" fmla="*/ 4 w 550"/>
                <a:gd name="T77" fmla="*/ 2 h 343"/>
                <a:gd name="T78" fmla="*/ 4 w 550"/>
                <a:gd name="T79" fmla="*/ 2 h 343"/>
                <a:gd name="T80" fmla="*/ 4 w 550"/>
                <a:gd name="T81" fmla="*/ 2 h 343"/>
                <a:gd name="T82" fmla="*/ 4 w 550"/>
                <a:gd name="T83" fmla="*/ 2 h 343"/>
                <a:gd name="T84" fmla="*/ 4 w 550"/>
                <a:gd name="T85" fmla="*/ 2 h 343"/>
                <a:gd name="T86" fmla="*/ 4 w 550"/>
                <a:gd name="T87" fmla="*/ 2 h 343"/>
                <a:gd name="T88" fmla="*/ 4 w 550"/>
                <a:gd name="T89" fmla="*/ 2 h 3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50"/>
                <a:gd name="T136" fmla="*/ 0 h 343"/>
                <a:gd name="T137" fmla="*/ 550 w 550"/>
                <a:gd name="T138" fmla="*/ 343 h 3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50" h="343">
                  <a:moveTo>
                    <a:pt x="71" y="183"/>
                  </a:moveTo>
                  <a:lnTo>
                    <a:pt x="63" y="183"/>
                  </a:lnTo>
                  <a:lnTo>
                    <a:pt x="63" y="191"/>
                  </a:lnTo>
                  <a:lnTo>
                    <a:pt x="48" y="191"/>
                  </a:lnTo>
                  <a:lnTo>
                    <a:pt x="24" y="191"/>
                  </a:lnTo>
                  <a:lnTo>
                    <a:pt x="8" y="199"/>
                  </a:lnTo>
                  <a:lnTo>
                    <a:pt x="0" y="199"/>
                  </a:lnTo>
                  <a:lnTo>
                    <a:pt x="0" y="191"/>
                  </a:lnTo>
                  <a:lnTo>
                    <a:pt x="8" y="183"/>
                  </a:lnTo>
                  <a:lnTo>
                    <a:pt x="16" y="183"/>
                  </a:lnTo>
                  <a:lnTo>
                    <a:pt x="32" y="183"/>
                  </a:lnTo>
                  <a:lnTo>
                    <a:pt x="40" y="175"/>
                  </a:lnTo>
                  <a:lnTo>
                    <a:pt x="48" y="175"/>
                  </a:lnTo>
                  <a:lnTo>
                    <a:pt x="63" y="167"/>
                  </a:lnTo>
                  <a:lnTo>
                    <a:pt x="71" y="151"/>
                  </a:lnTo>
                  <a:lnTo>
                    <a:pt x="79" y="143"/>
                  </a:lnTo>
                  <a:lnTo>
                    <a:pt x="95" y="143"/>
                  </a:lnTo>
                  <a:lnTo>
                    <a:pt x="127" y="127"/>
                  </a:lnTo>
                  <a:lnTo>
                    <a:pt x="135" y="120"/>
                  </a:lnTo>
                  <a:lnTo>
                    <a:pt x="135" y="112"/>
                  </a:lnTo>
                  <a:lnTo>
                    <a:pt x="143" y="96"/>
                  </a:lnTo>
                  <a:lnTo>
                    <a:pt x="143" y="88"/>
                  </a:lnTo>
                  <a:lnTo>
                    <a:pt x="143" y="80"/>
                  </a:lnTo>
                  <a:lnTo>
                    <a:pt x="151" y="80"/>
                  </a:lnTo>
                  <a:lnTo>
                    <a:pt x="159" y="64"/>
                  </a:lnTo>
                  <a:lnTo>
                    <a:pt x="159" y="56"/>
                  </a:lnTo>
                  <a:lnTo>
                    <a:pt x="167" y="48"/>
                  </a:lnTo>
                  <a:lnTo>
                    <a:pt x="175" y="48"/>
                  </a:lnTo>
                  <a:lnTo>
                    <a:pt x="191" y="40"/>
                  </a:lnTo>
                  <a:lnTo>
                    <a:pt x="199" y="32"/>
                  </a:lnTo>
                  <a:lnTo>
                    <a:pt x="199" y="24"/>
                  </a:lnTo>
                  <a:lnTo>
                    <a:pt x="207" y="32"/>
                  </a:lnTo>
                  <a:lnTo>
                    <a:pt x="215" y="56"/>
                  </a:lnTo>
                  <a:lnTo>
                    <a:pt x="231" y="72"/>
                  </a:lnTo>
                  <a:lnTo>
                    <a:pt x="255" y="72"/>
                  </a:lnTo>
                  <a:lnTo>
                    <a:pt x="271" y="72"/>
                  </a:lnTo>
                  <a:lnTo>
                    <a:pt x="279" y="72"/>
                  </a:lnTo>
                  <a:lnTo>
                    <a:pt x="287" y="72"/>
                  </a:lnTo>
                  <a:lnTo>
                    <a:pt x="295" y="72"/>
                  </a:lnTo>
                  <a:lnTo>
                    <a:pt x="303" y="72"/>
                  </a:lnTo>
                  <a:lnTo>
                    <a:pt x="311" y="72"/>
                  </a:lnTo>
                  <a:lnTo>
                    <a:pt x="319" y="72"/>
                  </a:lnTo>
                  <a:lnTo>
                    <a:pt x="319" y="64"/>
                  </a:lnTo>
                  <a:lnTo>
                    <a:pt x="319" y="56"/>
                  </a:lnTo>
                  <a:lnTo>
                    <a:pt x="327" y="56"/>
                  </a:lnTo>
                  <a:lnTo>
                    <a:pt x="335" y="48"/>
                  </a:lnTo>
                  <a:lnTo>
                    <a:pt x="343" y="40"/>
                  </a:lnTo>
                  <a:lnTo>
                    <a:pt x="351" y="24"/>
                  </a:lnTo>
                  <a:lnTo>
                    <a:pt x="351" y="8"/>
                  </a:lnTo>
                  <a:lnTo>
                    <a:pt x="351" y="0"/>
                  </a:lnTo>
                  <a:lnTo>
                    <a:pt x="359" y="8"/>
                  </a:lnTo>
                  <a:lnTo>
                    <a:pt x="367" y="8"/>
                  </a:lnTo>
                  <a:lnTo>
                    <a:pt x="383" y="8"/>
                  </a:lnTo>
                  <a:lnTo>
                    <a:pt x="399" y="0"/>
                  </a:lnTo>
                  <a:lnTo>
                    <a:pt x="422" y="0"/>
                  </a:lnTo>
                  <a:lnTo>
                    <a:pt x="446" y="8"/>
                  </a:lnTo>
                  <a:lnTo>
                    <a:pt x="454" y="8"/>
                  </a:lnTo>
                  <a:lnTo>
                    <a:pt x="470" y="16"/>
                  </a:lnTo>
                  <a:lnTo>
                    <a:pt x="494" y="32"/>
                  </a:lnTo>
                  <a:lnTo>
                    <a:pt x="502" y="32"/>
                  </a:lnTo>
                  <a:lnTo>
                    <a:pt x="518" y="40"/>
                  </a:lnTo>
                  <a:lnTo>
                    <a:pt x="534" y="40"/>
                  </a:lnTo>
                  <a:lnTo>
                    <a:pt x="534" y="48"/>
                  </a:lnTo>
                  <a:lnTo>
                    <a:pt x="534" y="56"/>
                  </a:lnTo>
                  <a:lnTo>
                    <a:pt x="526" y="72"/>
                  </a:lnTo>
                  <a:lnTo>
                    <a:pt x="526" y="80"/>
                  </a:lnTo>
                  <a:lnTo>
                    <a:pt x="526" y="88"/>
                  </a:lnTo>
                  <a:lnTo>
                    <a:pt x="534" y="96"/>
                  </a:lnTo>
                  <a:lnTo>
                    <a:pt x="542" y="112"/>
                  </a:lnTo>
                  <a:lnTo>
                    <a:pt x="550" y="120"/>
                  </a:lnTo>
                  <a:lnTo>
                    <a:pt x="534" y="127"/>
                  </a:lnTo>
                  <a:lnTo>
                    <a:pt x="502" y="151"/>
                  </a:lnTo>
                  <a:lnTo>
                    <a:pt x="470" y="167"/>
                  </a:lnTo>
                  <a:lnTo>
                    <a:pt x="462" y="183"/>
                  </a:lnTo>
                  <a:lnTo>
                    <a:pt x="454" y="191"/>
                  </a:lnTo>
                  <a:lnTo>
                    <a:pt x="454" y="199"/>
                  </a:lnTo>
                  <a:lnTo>
                    <a:pt x="446" y="207"/>
                  </a:lnTo>
                  <a:lnTo>
                    <a:pt x="438" y="207"/>
                  </a:lnTo>
                  <a:lnTo>
                    <a:pt x="438" y="215"/>
                  </a:lnTo>
                  <a:lnTo>
                    <a:pt x="438" y="223"/>
                  </a:lnTo>
                  <a:lnTo>
                    <a:pt x="430" y="239"/>
                  </a:lnTo>
                  <a:lnTo>
                    <a:pt x="422" y="239"/>
                  </a:lnTo>
                  <a:lnTo>
                    <a:pt x="414" y="239"/>
                  </a:lnTo>
                  <a:lnTo>
                    <a:pt x="407" y="231"/>
                  </a:lnTo>
                  <a:lnTo>
                    <a:pt x="407" y="223"/>
                  </a:lnTo>
                  <a:lnTo>
                    <a:pt x="407" y="215"/>
                  </a:lnTo>
                  <a:lnTo>
                    <a:pt x="399" y="199"/>
                  </a:lnTo>
                  <a:lnTo>
                    <a:pt x="391" y="183"/>
                  </a:lnTo>
                  <a:lnTo>
                    <a:pt x="383" y="183"/>
                  </a:lnTo>
                  <a:lnTo>
                    <a:pt x="383" y="175"/>
                  </a:lnTo>
                  <a:lnTo>
                    <a:pt x="375" y="183"/>
                  </a:lnTo>
                  <a:lnTo>
                    <a:pt x="367" y="183"/>
                  </a:lnTo>
                  <a:lnTo>
                    <a:pt x="359" y="183"/>
                  </a:lnTo>
                  <a:lnTo>
                    <a:pt x="343" y="183"/>
                  </a:lnTo>
                  <a:lnTo>
                    <a:pt x="327" y="183"/>
                  </a:lnTo>
                  <a:lnTo>
                    <a:pt x="311" y="191"/>
                  </a:lnTo>
                  <a:lnTo>
                    <a:pt x="303" y="191"/>
                  </a:lnTo>
                  <a:lnTo>
                    <a:pt x="295" y="183"/>
                  </a:lnTo>
                  <a:lnTo>
                    <a:pt x="287" y="191"/>
                  </a:lnTo>
                  <a:lnTo>
                    <a:pt x="263" y="207"/>
                  </a:lnTo>
                  <a:lnTo>
                    <a:pt x="247" y="215"/>
                  </a:lnTo>
                  <a:lnTo>
                    <a:pt x="247" y="223"/>
                  </a:lnTo>
                  <a:lnTo>
                    <a:pt x="239" y="239"/>
                  </a:lnTo>
                  <a:lnTo>
                    <a:pt x="231" y="247"/>
                  </a:lnTo>
                  <a:lnTo>
                    <a:pt x="231" y="255"/>
                  </a:lnTo>
                  <a:lnTo>
                    <a:pt x="215" y="271"/>
                  </a:lnTo>
                  <a:lnTo>
                    <a:pt x="191" y="279"/>
                  </a:lnTo>
                  <a:lnTo>
                    <a:pt x="183" y="287"/>
                  </a:lnTo>
                  <a:lnTo>
                    <a:pt x="183" y="303"/>
                  </a:lnTo>
                  <a:lnTo>
                    <a:pt x="175" y="311"/>
                  </a:lnTo>
                  <a:lnTo>
                    <a:pt x="175" y="319"/>
                  </a:lnTo>
                  <a:lnTo>
                    <a:pt x="175" y="327"/>
                  </a:lnTo>
                  <a:lnTo>
                    <a:pt x="175" y="335"/>
                  </a:lnTo>
                  <a:lnTo>
                    <a:pt x="167" y="343"/>
                  </a:lnTo>
                  <a:lnTo>
                    <a:pt x="159" y="343"/>
                  </a:lnTo>
                  <a:lnTo>
                    <a:pt x="151" y="335"/>
                  </a:lnTo>
                  <a:lnTo>
                    <a:pt x="143" y="327"/>
                  </a:lnTo>
                  <a:lnTo>
                    <a:pt x="135" y="327"/>
                  </a:lnTo>
                  <a:lnTo>
                    <a:pt x="127" y="327"/>
                  </a:lnTo>
                  <a:lnTo>
                    <a:pt x="135" y="327"/>
                  </a:lnTo>
                  <a:lnTo>
                    <a:pt x="143" y="319"/>
                  </a:lnTo>
                  <a:lnTo>
                    <a:pt x="143" y="303"/>
                  </a:lnTo>
                  <a:lnTo>
                    <a:pt x="135" y="295"/>
                  </a:lnTo>
                  <a:lnTo>
                    <a:pt x="127" y="287"/>
                  </a:lnTo>
                  <a:lnTo>
                    <a:pt x="119" y="287"/>
                  </a:lnTo>
                  <a:lnTo>
                    <a:pt x="111" y="287"/>
                  </a:lnTo>
                  <a:lnTo>
                    <a:pt x="103" y="279"/>
                  </a:lnTo>
                  <a:lnTo>
                    <a:pt x="103" y="271"/>
                  </a:lnTo>
                  <a:lnTo>
                    <a:pt x="111" y="263"/>
                  </a:lnTo>
                  <a:lnTo>
                    <a:pt x="119" y="247"/>
                  </a:lnTo>
                  <a:lnTo>
                    <a:pt x="119" y="231"/>
                  </a:lnTo>
                  <a:lnTo>
                    <a:pt x="111" y="215"/>
                  </a:lnTo>
                  <a:lnTo>
                    <a:pt x="95" y="199"/>
                  </a:lnTo>
                  <a:lnTo>
                    <a:pt x="79" y="183"/>
                  </a:lnTo>
                  <a:lnTo>
                    <a:pt x="71" y="183"/>
                  </a:lnTo>
                </a:path>
              </a:pathLst>
            </a:custGeom>
            <a:solidFill>
              <a:srgbClr val="33CC33"/>
            </a:solidFill>
            <a:ln w="12700">
              <a:solidFill>
                <a:srgbClr val="000000"/>
              </a:solidFill>
              <a:round/>
              <a:headEnd/>
              <a:tailEnd/>
            </a:ln>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80" name="Freeform 21"/>
            <p:cNvSpPr>
              <a:spLocks/>
            </p:cNvSpPr>
            <p:nvPr/>
          </p:nvSpPr>
          <p:spPr bwMode="auto">
            <a:xfrm>
              <a:off x="1335" y="2268"/>
              <a:ext cx="64" cy="93"/>
            </a:xfrm>
            <a:custGeom>
              <a:avLst/>
              <a:gdLst>
                <a:gd name="T0" fmla="*/ 0 w 72"/>
                <a:gd name="T1" fmla="*/ 2 h 120"/>
                <a:gd name="T2" fmla="*/ 0 w 72"/>
                <a:gd name="T3" fmla="*/ 2 h 120"/>
                <a:gd name="T4" fmla="*/ 4 w 72"/>
                <a:gd name="T5" fmla="*/ 2 h 120"/>
                <a:gd name="T6" fmla="*/ 4 w 72"/>
                <a:gd name="T7" fmla="*/ 2 h 120"/>
                <a:gd name="T8" fmla="*/ 4 w 72"/>
                <a:gd name="T9" fmla="*/ 2 h 120"/>
                <a:gd name="T10" fmla="*/ 4 w 72"/>
                <a:gd name="T11" fmla="*/ 2 h 120"/>
                <a:gd name="T12" fmla="*/ 4 w 72"/>
                <a:gd name="T13" fmla="*/ 2 h 120"/>
                <a:gd name="T14" fmla="*/ 4 w 72"/>
                <a:gd name="T15" fmla="*/ 2 h 120"/>
                <a:gd name="T16" fmla="*/ 4 w 72"/>
                <a:gd name="T17" fmla="*/ 0 h 120"/>
                <a:gd name="T18" fmla="*/ 4 w 72"/>
                <a:gd name="T19" fmla="*/ 0 h 120"/>
                <a:gd name="T20" fmla="*/ 4 w 72"/>
                <a:gd name="T21" fmla="*/ 2 h 120"/>
                <a:gd name="T22" fmla="*/ 4 w 72"/>
                <a:gd name="T23" fmla="*/ 2 h 120"/>
                <a:gd name="T24" fmla="*/ 4 w 72"/>
                <a:gd name="T25" fmla="*/ 2 h 120"/>
                <a:gd name="T26" fmla="*/ 4 w 72"/>
                <a:gd name="T27" fmla="*/ 2 h 120"/>
                <a:gd name="T28" fmla="*/ 4 w 72"/>
                <a:gd name="T29" fmla="*/ 2 h 120"/>
                <a:gd name="T30" fmla="*/ 4 w 72"/>
                <a:gd name="T31" fmla="*/ 2 h 120"/>
                <a:gd name="T32" fmla="*/ 4 w 72"/>
                <a:gd name="T33" fmla="*/ 2 h 120"/>
                <a:gd name="T34" fmla="*/ 4 w 72"/>
                <a:gd name="T35" fmla="*/ 2 h 120"/>
                <a:gd name="T36" fmla="*/ 4 w 72"/>
                <a:gd name="T37" fmla="*/ 2 h 120"/>
                <a:gd name="T38" fmla="*/ 0 w 72"/>
                <a:gd name="T39" fmla="*/ 2 h 120"/>
                <a:gd name="T40" fmla="*/ 0 w 72"/>
                <a:gd name="T41" fmla="*/ 2 h 120"/>
                <a:gd name="T42" fmla="*/ 0 w 72"/>
                <a:gd name="T43" fmla="*/ 2 h 120"/>
                <a:gd name="T44" fmla="*/ 0 w 72"/>
                <a:gd name="T45" fmla="*/ 2 h 1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120"/>
                <a:gd name="T71" fmla="*/ 72 w 72"/>
                <a:gd name="T72" fmla="*/ 120 h 1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120">
                  <a:moveTo>
                    <a:pt x="0" y="112"/>
                  </a:moveTo>
                  <a:lnTo>
                    <a:pt x="0" y="104"/>
                  </a:lnTo>
                  <a:lnTo>
                    <a:pt x="8" y="96"/>
                  </a:lnTo>
                  <a:lnTo>
                    <a:pt x="16" y="80"/>
                  </a:lnTo>
                  <a:lnTo>
                    <a:pt x="24" y="56"/>
                  </a:lnTo>
                  <a:lnTo>
                    <a:pt x="32" y="40"/>
                  </a:lnTo>
                  <a:lnTo>
                    <a:pt x="40" y="16"/>
                  </a:lnTo>
                  <a:lnTo>
                    <a:pt x="48" y="8"/>
                  </a:lnTo>
                  <a:lnTo>
                    <a:pt x="56" y="0"/>
                  </a:lnTo>
                  <a:lnTo>
                    <a:pt x="72" y="0"/>
                  </a:lnTo>
                  <a:lnTo>
                    <a:pt x="72" y="16"/>
                  </a:lnTo>
                  <a:lnTo>
                    <a:pt x="72" y="32"/>
                  </a:lnTo>
                  <a:lnTo>
                    <a:pt x="64" y="48"/>
                  </a:lnTo>
                  <a:lnTo>
                    <a:pt x="56" y="56"/>
                  </a:lnTo>
                  <a:lnTo>
                    <a:pt x="56" y="64"/>
                  </a:lnTo>
                  <a:lnTo>
                    <a:pt x="56" y="80"/>
                  </a:lnTo>
                  <a:lnTo>
                    <a:pt x="40" y="96"/>
                  </a:lnTo>
                  <a:lnTo>
                    <a:pt x="24" y="112"/>
                  </a:lnTo>
                  <a:lnTo>
                    <a:pt x="8" y="120"/>
                  </a:lnTo>
                  <a:lnTo>
                    <a:pt x="0" y="120"/>
                  </a:lnTo>
                  <a:lnTo>
                    <a:pt x="0" y="112"/>
                  </a:lnTo>
                  <a:lnTo>
                    <a:pt x="0" y="104"/>
                  </a:lnTo>
                  <a:lnTo>
                    <a:pt x="0" y="112"/>
                  </a:lnTo>
                  <a:close/>
                </a:path>
              </a:pathLst>
            </a:custGeom>
            <a:solidFill>
              <a:srgbClr val="33CC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81" name="Freeform 22"/>
            <p:cNvSpPr>
              <a:spLocks/>
            </p:cNvSpPr>
            <p:nvPr/>
          </p:nvSpPr>
          <p:spPr bwMode="auto">
            <a:xfrm>
              <a:off x="1335" y="2268"/>
              <a:ext cx="64" cy="93"/>
            </a:xfrm>
            <a:custGeom>
              <a:avLst/>
              <a:gdLst>
                <a:gd name="T0" fmla="*/ 0 w 72"/>
                <a:gd name="T1" fmla="*/ 2 h 120"/>
                <a:gd name="T2" fmla="*/ 0 w 72"/>
                <a:gd name="T3" fmla="*/ 2 h 120"/>
                <a:gd name="T4" fmla="*/ 4 w 72"/>
                <a:gd name="T5" fmla="*/ 2 h 120"/>
                <a:gd name="T6" fmla="*/ 4 w 72"/>
                <a:gd name="T7" fmla="*/ 2 h 120"/>
                <a:gd name="T8" fmla="*/ 4 w 72"/>
                <a:gd name="T9" fmla="*/ 2 h 120"/>
                <a:gd name="T10" fmla="*/ 4 w 72"/>
                <a:gd name="T11" fmla="*/ 2 h 120"/>
                <a:gd name="T12" fmla="*/ 4 w 72"/>
                <a:gd name="T13" fmla="*/ 2 h 120"/>
                <a:gd name="T14" fmla="*/ 4 w 72"/>
                <a:gd name="T15" fmla="*/ 2 h 120"/>
                <a:gd name="T16" fmla="*/ 4 w 72"/>
                <a:gd name="T17" fmla="*/ 0 h 120"/>
                <a:gd name="T18" fmla="*/ 4 w 72"/>
                <a:gd name="T19" fmla="*/ 0 h 120"/>
                <a:gd name="T20" fmla="*/ 4 w 72"/>
                <a:gd name="T21" fmla="*/ 2 h 120"/>
                <a:gd name="T22" fmla="*/ 4 w 72"/>
                <a:gd name="T23" fmla="*/ 2 h 120"/>
                <a:gd name="T24" fmla="*/ 4 w 72"/>
                <a:gd name="T25" fmla="*/ 2 h 120"/>
                <a:gd name="T26" fmla="*/ 4 w 72"/>
                <a:gd name="T27" fmla="*/ 2 h 120"/>
                <a:gd name="T28" fmla="*/ 4 w 72"/>
                <a:gd name="T29" fmla="*/ 2 h 120"/>
                <a:gd name="T30" fmla="*/ 4 w 72"/>
                <a:gd name="T31" fmla="*/ 2 h 120"/>
                <a:gd name="T32" fmla="*/ 4 w 72"/>
                <a:gd name="T33" fmla="*/ 2 h 120"/>
                <a:gd name="T34" fmla="*/ 4 w 72"/>
                <a:gd name="T35" fmla="*/ 2 h 120"/>
                <a:gd name="T36" fmla="*/ 4 w 72"/>
                <a:gd name="T37" fmla="*/ 2 h 120"/>
                <a:gd name="T38" fmla="*/ 0 w 72"/>
                <a:gd name="T39" fmla="*/ 2 h 120"/>
                <a:gd name="T40" fmla="*/ 0 w 72"/>
                <a:gd name="T41" fmla="*/ 2 h 120"/>
                <a:gd name="T42" fmla="*/ 0 w 72"/>
                <a:gd name="T43" fmla="*/ 2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
                <a:gd name="T67" fmla="*/ 0 h 120"/>
                <a:gd name="T68" fmla="*/ 72 w 72"/>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 h="120">
                  <a:moveTo>
                    <a:pt x="0" y="112"/>
                  </a:moveTo>
                  <a:lnTo>
                    <a:pt x="0" y="104"/>
                  </a:lnTo>
                  <a:lnTo>
                    <a:pt x="8" y="96"/>
                  </a:lnTo>
                  <a:lnTo>
                    <a:pt x="16" y="80"/>
                  </a:lnTo>
                  <a:lnTo>
                    <a:pt x="24" y="56"/>
                  </a:lnTo>
                  <a:lnTo>
                    <a:pt x="32" y="40"/>
                  </a:lnTo>
                  <a:lnTo>
                    <a:pt x="40" y="16"/>
                  </a:lnTo>
                  <a:lnTo>
                    <a:pt x="48" y="8"/>
                  </a:lnTo>
                  <a:lnTo>
                    <a:pt x="56" y="0"/>
                  </a:lnTo>
                  <a:lnTo>
                    <a:pt x="72" y="0"/>
                  </a:lnTo>
                  <a:lnTo>
                    <a:pt x="72" y="16"/>
                  </a:lnTo>
                  <a:lnTo>
                    <a:pt x="72" y="32"/>
                  </a:lnTo>
                  <a:lnTo>
                    <a:pt x="64" y="48"/>
                  </a:lnTo>
                  <a:lnTo>
                    <a:pt x="56" y="56"/>
                  </a:lnTo>
                  <a:lnTo>
                    <a:pt x="56" y="64"/>
                  </a:lnTo>
                  <a:lnTo>
                    <a:pt x="56" y="80"/>
                  </a:lnTo>
                  <a:lnTo>
                    <a:pt x="40" y="96"/>
                  </a:lnTo>
                  <a:lnTo>
                    <a:pt x="24" y="112"/>
                  </a:lnTo>
                  <a:lnTo>
                    <a:pt x="8" y="120"/>
                  </a:lnTo>
                  <a:lnTo>
                    <a:pt x="0" y="120"/>
                  </a:lnTo>
                  <a:lnTo>
                    <a:pt x="0" y="112"/>
                  </a:lnTo>
                  <a:lnTo>
                    <a:pt x="0" y="104"/>
                  </a:lnTo>
                </a:path>
              </a:pathLst>
            </a:custGeom>
            <a:solidFill>
              <a:srgbClr val="33CC33"/>
            </a:solidFill>
            <a:ln w="12700">
              <a:solidFill>
                <a:srgbClr val="000000"/>
              </a:solidFill>
              <a:round/>
              <a:headEnd/>
              <a:tailEnd/>
            </a:ln>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82" name="Freeform 23"/>
            <p:cNvSpPr>
              <a:spLocks/>
            </p:cNvSpPr>
            <p:nvPr/>
          </p:nvSpPr>
          <p:spPr bwMode="auto">
            <a:xfrm>
              <a:off x="1626" y="1816"/>
              <a:ext cx="1777" cy="779"/>
            </a:xfrm>
            <a:custGeom>
              <a:avLst/>
              <a:gdLst>
                <a:gd name="T0" fmla="*/ 4 w 1995"/>
                <a:gd name="T1" fmla="*/ 2 h 1006"/>
                <a:gd name="T2" fmla="*/ 4 w 1995"/>
                <a:gd name="T3" fmla="*/ 2 h 1006"/>
                <a:gd name="T4" fmla="*/ 4 w 1995"/>
                <a:gd name="T5" fmla="*/ 2 h 1006"/>
                <a:gd name="T6" fmla="*/ 4 w 1995"/>
                <a:gd name="T7" fmla="*/ 2 h 1006"/>
                <a:gd name="T8" fmla="*/ 4 w 1995"/>
                <a:gd name="T9" fmla="*/ 2 h 1006"/>
                <a:gd name="T10" fmla="*/ 4 w 1995"/>
                <a:gd name="T11" fmla="*/ 2 h 1006"/>
                <a:gd name="T12" fmla="*/ 4 w 1995"/>
                <a:gd name="T13" fmla="*/ 2 h 1006"/>
                <a:gd name="T14" fmla="*/ 4 w 1995"/>
                <a:gd name="T15" fmla="*/ 2 h 1006"/>
                <a:gd name="T16" fmla="*/ 4 w 1995"/>
                <a:gd name="T17" fmla="*/ 2 h 1006"/>
                <a:gd name="T18" fmla="*/ 4 w 1995"/>
                <a:gd name="T19" fmla="*/ 2 h 1006"/>
                <a:gd name="T20" fmla="*/ 4 w 1995"/>
                <a:gd name="T21" fmla="*/ 2 h 1006"/>
                <a:gd name="T22" fmla="*/ 4 w 1995"/>
                <a:gd name="T23" fmla="*/ 2 h 1006"/>
                <a:gd name="T24" fmla="*/ 4 w 1995"/>
                <a:gd name="T25" fmla="*/ 2 h 1006"/>
                <a:gd name="T26" fmla="*/ 4 w 1995"/>
                <a:gd name="T27" fmla="*/ 2 h 1006"/>
                <a:gd name="T28" fmla="*/ 4 w 1995"/>
                <a:gd name="T29" fmla="*/ 2 h 1006"/>
                <a:gd name="T30" fmla="*/ 4 w 1995"/>
                <a:gd name="T31" fmla="*/ 2 h 1006"/>
                <a:gd name="T32" fmla="*/ 4 w 1995"/>
                <a:gd name="T33" fmla="*/ 2 h 1006"/>
                <a:gd name="T34" fmla="*/ 4 w 1995"/>
                <a:gd name="T35" fmla="*/ 2 h 1006"/>
                <a:gd name="T36" fmla="*/ 4 w 1995"/>
                <a:gd name="T37" fmla="*/ 2 h 1006"/>
                <a:gd name="T38" fmla="*/ 4 w 1995"/>
                <a:gd name="T39" fmla="*/ 2 h 1006"/>
                <a:gd name="T40" fmla="*/ 4 w 1995"/>
                <a:gd name="T41" fmla="*/ 2 h 1006"/>
                <a:gd name="T42" fmla="*/ 4 w 1995"/>
                <a:gd name="T43" fmla="*/ 2 h 1006"/>
                <a:gd name="T44" fmla="*/ 4 w 1995"/>
                <a:gd name="T45" fmla="*/ 2 h 1006"/>
                <a:gd name="T46" fmla="*/ 4 w 1995"/>
                <a:gd name="T47" fmla="*/ 2 h 1006"/>
                <a:gd name="T48" fmla="*/ 4 w 1995"/>
                <a:gd name="T49" fmla="*/ 2 h 1006"/>
                <a:gd name="T50" fmla="*/ 4 w 1995"/>
                <a:gd name="T51" fmla="*/ 2 h 1006"/>
                <a:gd name="T52" fmla="*/ 4 w 1995"/>
                <a:gd name="T53" fmla="*/ 2 h 1006"/>
                <a:gd name="T54" fmla="*/ 4 w 1995"/>
                <a:gd name="T55" fmla="*/ 2 h 1006"/>
                <a:gd name="T56" fmla="*/ 4 w 1995"/>
                <a:gd name="T57" fmla="*/ 2 h 1006"/>
                <a:gd name="T58" fmla="*/ 4 w 1995"/>
                <a:gd name="T59" fmla="*/ 2 h 1006"/>
                <a:gd name="T60" fmla="*/ 4 w 1995"/>
                <a:gd name="T61" fmla="*/ 2 h 1006"/>
                <a:gd name="T62" fmla="*/ 4 w 1995"/>
                <a:gd name="T63" fmla="*/ 2 h 1006"/>
                <a:gd name="T64" fmla="*/ 4 w 1995"/>
                <a:gd name="T65" fmla="*/ 2 h 1006"/>
                <a:gd name="T66" fmla="*/ 4 w 1995"/>
                <a:gd name="T67" fmla="*/ 2 h 1006"/>
                <a:gd name="T68" fmla="*/ 4 w 1995"/>
                <a:gd name="T69" fmla="*/ 2 h 1006"/>
                <a:gd name="T70" fmla="*/ 4 w 1995"/>
                <a:gd name="T71" fmla="*/ 2 h 1006"/>
                <a:gd name="T72" fmla="*/ 4 w 1995"/>
                <a:gd name="T73" fmla="*/ 2 h 1006"/>
                <a:gd name="T74" fmla="*/ 4 w 1995"/>
                <a:gd name="T75" fmla="*/ 2 h 1006"/>
                <a:gd name="T76" fmla="*/ 4 w 1995"/>
                <a:gd name="T77" fmla="*/ 2 h 1006"/>
                <a:gd name="T78" fmla="*/ 4 w 1995"/>
                <a:gd name="T79" fmla="*/ 2 h 1006"/>
                <a:gd name="T80" fmla="*/ 4 w 1995"/>
                <a:gd name="T81" fmla="*/ 2 h 1006"/>
                <a:gd name="T82" fmla="*/ 4 w 1995"/>
                <a:gd name="T83" fmla="*/ 2 h 1006"/>
                <a:gd name="T84" fmla="*/ 4 w 1995"/>
                <a:gd name="T85" fmla="*/ 2 h 1006"/>
                <a:gd name="T86" fmla="*/ 4 w 1995"/>
                <a:gd name="T87" fmla="*/ 2 h 1006"/>
                <a:gd name="T88" fmla="*/ 4 w 1995"/>
                <a:gd name="T89" fmla="*/ 2 h 1006"/>
                <a:gd name="T90" fmla="*/ 4 w 1995"/>
                <a:gd name="T91" fmla="*/ 2 h 1006"/>
                <a:gd name="T92" fmla="*/ 4 w 1995"/>
                <a:gd name="T93" fmla="*/ 2 h 1006"/>
                <a:gd name="T94" fmla="*/ 4 w 1995"/>
                <a:gd name="T95" fmla="*/ 2 h 1006"/>
                <a:gd name="T96" fmla="*/ 4 w 1995"/>
                <a:gd name="T97" fmla="*/ 2 h 1006"/>
                <a:gd name="T98" fmla="*/ 4 w 1995"/>
                <a:gd name="T99" fmla="*/ 2 h 1006"/>
                <a:gd name="T100" fmla="*/ 4 w 1995"/>
                <a:gd name="T101" fmla="*/ 2 h 1006"/>
                <a:gd name="T102" fmla="*/ 4 w 1995"/>
                <a:gd name="T103" fmla="*/ 2 h 1006"/>
                <a:gd name="T104" fmla="*/ 4 w 1995"/>
                <a:gd name="T105" fmla="*/ 2 h 1006"/>
                <a:gd name="T106" fmla="*/ 4 w 1995"/>
                <a:gd name="T107" fmla="*/ 2 h 1006"/>
                <a:gd name="T108" fmla="*/ 4 w 1995"/>
                <a:gd name="T109" fmla="*/ 2 h 1006"/>
                <a:gd name="T110" fmla="*/ 4 w 1995"/>
                <a:gd name="T111" fmla="*/ 2 h 1006"/>
                <a:gd name="T112" fmla="*/ 4 w 1995"/>
                <a:gd name="T113" fmla="*/ 2 h 1006"/>
                <a:gd name="T114" fmla="*/ 4 w 1995"/>
                <a:gd name="T115" fmla="*/ 2 h 1006"/>
                <a:gd name="T116" fmla="*/ 4 w 1995"/>
                <a:gd name="T117" fmla="*/ 2 h 1006"/>
                <a:gd name="T118" fmla="*/ 4 w 1995"/>
                <a:gd name="T119" fmla="*/ 2 h 1006"/>
                <a:gd name="T120" fmla="*/ 4 w 1995"/>
                <a:gd name="T121" fmla="*/ 2 h 1006"/>
                <a:gd name="T122" fmla="*/ 4 w 1995"/>
                <a:gd name="T123" fmla="*/ 2 h 10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95"/>
                <a:gd name="T187" fmla="*/ 0 h 1006"/>
                <a:gd name="T188" fmla="*/ 1995 w 1995"/>
                <a:gd name="T189" fmla="*/ 1006 h 10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95" h="1006">
                  <a:moveTo>
                    <a:pt x="1604" y="0"/>
                  </a:moveTo>
                  <a:lnTo>
                    <a:pt x="1588" y="40"/>
                  </a:lnTo>
                  <a:lnTo>
                    <a:pt x="1572" y="56"/>
                  </a:lnTo>
                  <a:lnTo>
                    <a:pt x="1564" y="72"/>
                  </a:lnTo>
                  <a:lnTo>
                    <a:pt x="1548" y="96"/>
                  </a:lnTo>
                  <a:lnTo>
                    <a:pt x="1532" y="120"/>
                  </a:lnTo>
                  <a:lnTo>
                    <a:pt x="1524" y="128"/>
                  </a:lnTo>
                  <a:lnTo>
                    <a:pt x="1508" y="144"/>
                  </a:lnTo>
                  <a:lnTo>
                    <a:pt x="1492" y="152"/>
                  </a:lnTo>
                  <a:lnTo>
                    <a:pt x="1460" y="152"/>
                  </a:lnTo>
                  <a:lnTo>
                    <a:pt x="1436" y="160"/>
                  </a:lnTo>
                  <a:lnTo>
                    <a:pt x="1412" y="176"/>
                  </a:lnTo>
                  <a:lnTo>
                    <a:pt x="1380" y="192"/>
                  </a:lnTo>
                  <a:lnTo>
                    <a:pt x="1348" y="200"/>
                  </a:lnTo>
                  <a:lnTo>
                    <a:pt x="1332" y="200"/>
                  </a:lnTo>
                  <a:lnTo>
                    <a:pt x="1332" y="208"/>
                  </a:lnTo>
                  <a:lnTo>
                    <a:pt x="1325" y="232"/>
                  </a:lnTo>
                  <a:lnTo>
                    <a:pt x="1309" y="248"/>
                  </a:lnTo>
                  <a:lnTo>
                    <a:pt x="1293" y="248"/>
                  </a:lnTo>
                  <a:lnTo>
                    <a:pt x="1285" y="240"/>
                  </a:lnTo>
                  <a:lnTo>
                    <a:pt x="1277" y="240"/>
                  </a:lnTo>
                  <a:lnTo>
                    <a:pt x="1261" y="224"/>
                  </a:lnTo>
                  <a:lnTo>
                    <a:pt x="1245" y="216"/>
                  </a:lnTo>
                  <a:lnTo>
                    <a:pt x="1245" y="208"/>
                  </a:lnTo>
                  <a:lnTo>
                    <a:pt x="1253" y="200"/>
                  </a:lnTo>
                  <a:lnTo>
                    <a:pt x="1253" y="176"/>
                  </a:lnTo>
                  <a:lnTo>
                    <a:pt x="1253" y="152"/>
                  </a:lnTo>
                  <a:lnTo>
                    <a:pt x="1253" y="144"/>
                  </a:lnTo>
                  <a:lnTo>
                    <a:pt x="1253" y="136"/>
                  </a:lnTo>
                  <a:lnTo>
                    <a:pt x="1269" y="128"/>
                  </a:lnTo>
                  <a:lnTo>
                    <a:pt x="1285" y="112"/>
                  </a:lnTo>
                  <a:lnTo>
                    <a:pt x="1301" y="104"/>
                  </a:lnTo>
                  <a:lnTo>
                    <a:pt x="1309" y="88"/>
                  </a:lnTo>
                  <a:lnTo>
                    <a:pt x="1325" y="80"/>
                  </a:lnTo>
                  <a:lnTo>
                    <a:pt x="1325" y="72"/>
                  </a:lnTo>
                  <a:lnTo>
                    <a:pt x="1317" y="64"/>
                  </a:lnTo>
                  <a:lnTo>
                    <a:pt x="1301" y="56"/>
                  </a:lnTo>
                  <a:lnTo>
                    <a:pt x="1293" y="64"/>
                  </a:lnTo>
                  <a:lnTo>
                    <a:pt x="1269" y="72"/>
                  </a:lnTo>
                  <a:lnTo>
                    <a:pt x="1245" y="80"/>
                  </a:lnTo>
                  <a:lnTo>
                    <a:pt x="1229" y="88"/>
                  </a:lnTo>
                  <a:lnTo>
                    <a:pt x="1221" y="112"/>
                  </a:lnTo>
                  <a:lnTo>
                    <a:pt x="1221" y="128"/>
                  </a:lnTo>
                  <a:lnTo>
                    <a:pt x="1213" y="136"/>
                  </a:lnTo>
                  <a:lnTo>
                    <a:pt x="1205" y="152"/>
                  </a:lnTo>
                  <a:lnTo>
                    <a:pt x="1197" y="168"/>
                  </a:lnTo>
                  <a:lnTo>
                    <a:pt x="1197" y="184"/>
                  </a:lnTo>
                  <a:lnTo>
                    <a:pt x="1205" y="208"/>
                  </a:lnTo>
                  <a:lnTo>
                    <a:pt x="1205" y="232"/>
                  </a:lnTo>
                  <a:lnTo>
                    <a:pt x="1205" y="248"/>
                  </a:lnTo>
                  <a:lnTo>
                    <a:pt x="1189" y="280"/>
                  </a:lnTo>
                  <a:lnTo>
                    <a:pt x="1165" y="304"/>
                  </a:lnTo>
                  <a:lnTo>
                    <a:pt x="1149" y="328"/>
                  </a:lnTo>
                  <a:lnTo>
                    <a:pt x="1133" y="336"/>
                  </a:lnTo>
                  <a:lnTo>
                    <a:pt x="1117" y="344"/>
                  </a:lnTo>
                  <a:lnTo>
                    <a:pt x="1109" y="344"/>
                  </a:lnTo>
                  <a:lnTo>
                    <a:pt x="1109" y="352"/>
                  </a:lnTo>
                  <a:lnTo>
                    <a:pt x="1101" y="352"/>
                  </a:lnTo>
                  <a:lnTo>
                    <a:pt x="1077" y="375"/>
                  </a:lnTo>
                  <a:lnTo>
                    <a:pt x="1053" y="391"/>
                  </a:lnTo>
                  <a:lnTo>
                    <a:pt x="1037" y="407"/>
                  </a:lnTo>
                  <a:lnTo>
                    <a:pt x="1029" y="415"/>
                  </a:lnTo>
                  <a:lnTo>
                    <a:pt x="1037" y="423"/>
                  </a:lnTo>
                  <a:lnTo>
                    <a:pt x="1053" y="431"/>
                  </a:lnTo>
                  <a:lnTo>
                    <a:pt x="1061" y="431"/>
                  </a:lnTo>
                  <a:lnTo>
                    <a:pt x="1061" y="439"/>
                  </a:lnTo>
                  <a:lnTo>
                    <a:pt x="1053" y="447"/>
                  </a:lnTo>
                  <a:lnTo>
                    <a:pt x="1037" y="463"/>
                  </a:lnTo>
                  <a:lnTo>
                    <a:pt x="1021" y="463"/>
                  </a:lnTo>
                  <a:lnTo>
                    <a:pt x="1013" y="463"/>
                  </a:lnTo>
                  <a:lnTo>
                    <a:pt x="1013" y="471"/>
                  </a:lnTo>
                  <a:lnTo>
                    <a:pt x="997" y="487"/>
                  </a:lnTo>
                  <a:lnTo>
                    <a:pt x="973" y="503"/>
                  </a:lnTo>
                  <a:lnTo>
                    <a:pt x="958" y="511"/>
                  </a:lnTo>
                  <a:lnTo>
                    <a:pt x="950" y="511"/>
                  </a:lnTo>
                  <a:lnTo>
                    <a:pt x="942" y="511"/>
                  </a:lnTo>
                  <a:lnTo>
                    <a:pt x="926" y="503"/>
                  </a:lnTo>
                  <a:lnTo>
                    <a:pt x="910" y="495"/>
                  </a:lnTo>
                  <a:lnTo>
                    <a:pt x="894" y="479"/>
                  </a:lnTo>
                  <a:lnTo>
                    <a:pt x="886" y="463"/>
                  </a:lnTo>
                  <a:lnTo>
                    <a:pt x="870" y="455"/>
                  </a:lnTo>
                  <a:lnTo>
                    <a:pt x="870" y="447"/>
                  </a:lnTo>
                  <a:lnTo>
                    <a:pt x="870" y="455"/>
                  </a:lnTo>
                  <a:lnTo>
                    <a:pt x="846" y="455"/>
                  </a:lnTo>
                  <a:lnTo>
                    <a:pt x="830" y="463"/>
                  </a:lnTo>
                  <a:lnTo>
                    <a:pt x="822" y="463"/>
                  </a:lnTo>
                  <a:lnTo>
                    <a:pt x="814" y="455"/>
                  </a:lnTo>
                  <a:lnTo>
                    <a:pt x="806" y="455"/>
                  </a:lnTo>
                  <a:lnTo>
                    <a:pt x="806" y="463"/>
                  </a:lnTo>
                  <a:lnTo>
                    <a:pt x="790" y="463"/>
                  </a:lnTo>
                  <a:lnTo>
                    <a:pt x="766" y="455"/>
                  </a:lnTo>
                  <a:lnTo>
                    <a:pt x="750" y="455"/>
                  </a:lnTo>
                  <a:lnTo>
                    <a:pt x="734" y="463"/>
                  </a:lnTo>
                  <a:lnTo>
                    <a:pt x="702" y="479"/>
                  </a:lnTo>
                  <a:lnTo>
                    <a:pt x="670" y="487"/>
                  </a:lnTo>
                  <a:lnTo>
                    <a:pt x="646" y="487"/>
                  </a:lnTo>
                  <a:lnTo>
                    <a:pt x="638" y="479"/>
                  </a:lnTo>
                  <a:lnTo>
                    <a:pt x="630" y="479"/>
                  </a:lnTo>
                  <a:lnTo>
                    <a:pt x="614" y="471"/>
                  </a:lnTo>
                  <a:lnTo>
                    <a:pt x="599" y="463"/>
                  </a:lnTo>
                  <a:lnTo>
                    <a:pt x="591" y="471"/>
                  </a:lnTo>
                  <a:lnTo>
                    <a:pt x="559" y="471"/>
                  </a:lnTo>
                  <a:lnTo>
                    <a:pt x="535" y="471"/>
                  </a:lnTo>
                  <a:lnTo>
                    <a:pt x="519" y="463"/>
                  </a:lnTo>
                  <a:lnTo>
                    <a:pt x="511" y="463"/>
                  </a:lnTo>
                  <a:lnTo>
                    <a:pt x="503" y="463"/>
                  </a:lnTo>
                  <a:lnTo>
                    <a:pt x="487" y="463"/>
                  </a:lnTo>
                  <a:lnTo>
                    <a:pt x="471" y="463"/>
                  </a:lnTo>
                  <a:lnTo>
                    <a:pt x="455" y="463"/>
                  </a:lnTo>
                  <a:lnTo>
                    <a:pt x="431" y="463"/>
                  </a:lnTo>
                  <a:lnTo>
                    <a:pt x="415" y="463"/>
                  </a:lnTo>
                  <a:lnTo>
                    <a:pt x="407" y="463"/>
                  </a:lnTo>
                  <a:lnTo>
                    <a:pt x="391" y="471"/>
                  </a:lnTo>
                  <a:lnTo>
                    <a:pt x="383" y="487"/>
                  </a:lnTo>
                  <a:lnTo>
                    <a:pt x="367" y="495"/>
                  </a:lnTo>
                  <a:lnTo>
                    <a:pt x="343" y="503"/>
                  </a:lnTo>
                  <a:lnTo>
                    <a:pt x="311" y="535"/>
                  </a:lnTo>
                  <a:lnTo>
                    <a:pt x="287" y="567"/>
                  </a:lnTo>
                  <a:lnTo>
                    <a:pt x="263" y="583"/>
                  </a:lnTo>
                  <a:lnTo>
                    <a:pt x="240" y="599"/>
                  </a:lnTo>
                  <a:lnTo>
                    <a:pt x="216" y="615"/>
                  </a:lnTo>
                  <a:lnTo>
                    <a:pt x="200" y="623"/>
                  </a:lnTo>
                  <a:lnTo>
                    <a:pt x="184" y="631"/>
                  </a:lnTo>
                  <a:lnTo>
                    <a:pt x="160" y="639"/>
                  </a:lnTo>
                  <a:lnTo>
                    <a:pt x="144" y="647"/>
                  </a:lnTo>
                  <a:lnTo>
                    <a:pt x="128" y="663"/>
                  </a:lnTo>
                  <a:lnTo>
                    <a:pt x="120" y="679"/>
                  </a:lnTo>
                  <a:lnTo>
                    <a:pt x="112" y="679"/>
                  </a:lnTo>
                  <a:lnTo>
                    <a:pt x="104" y="679"/>
                  </a:lnTo>
                  <a:lnTo>
                    <a:pt x="104" y="687"/>
                  </a:lnTo>
                  <a:lnTo>
                    <a:pt x="96" y="687"/>
                  </a:lnTo>
                  <a:lnTo>
                    <a:pt x="88" y="687"/>
                  </a:lnTo>
                  <a:lnTo>
                    <a:pt x="80" y="687"/>
                  </a:lnTo>
                  <a:lnTo>
                    <a:pt x="72" y="687"/>
                  </a:lnTo>
                  <a:lnTo>
                    <a:pt x="64" y="687"/>
                  </a:lnTo>
                  <a:lnTo>
                    <a:pt x="56" y="687"/>
                  </a:lnTo>
                  <a:lnTo>
                    <a:pt x="40" y="687"/>
                  </a:lnTo>
                  <a:lnTo>
                    <a:pt x="32" y="695"/>
                  </a:lnTo>
                  <a:lnTo>
                    <a:pt x="24" y="703"/>
                  </a:lnTo>
                  <a:lnTo>
                    <a:pt x="16" y="711"/>
                  </a:lnTo>
                  <a:lnTo>
                    <a:pt x="8" y="727"/>
                  </a:lnTo>
                  <a:lnTo>
                    <a:pt x="0" y="751"/>
                  </a:lnTo>
                  <a:lnTo>
                    <a:pt x="0" y="759"/>
                  </a:lnTo>
                  <a:lnTo>
                    <a:pt x="8" y="759"/>
                  </a:lnTo>
                  <a:lnTo>
                    <a:pt x="16" y="767"/>
                  </a:lnTo>
                  <a:lnTo>
                    <a:pt x="16" y="775"/>
                  </a:lnTo>
                  <a:lnTo>
                    <a:pt x="24" y="775"/>
                  </a:lnTo>
                  <a:lnTo>
                    <a:pt x="32" y="775"/>
                  </a:lnTo>
                  <a:lnTo>
                    <a:pt x="56" y="775"/>
                  </a:lnTo>
                  <a:lnTo>
                    <a:pt x="72" y="783"/>
                  </a:lnTo>
                  <a:lnTo>
                    <a:pt x="72" y="791"/>
                  </a:lnTo>
                  <a:lnTo>
                    <a:pt x="80" y="791"/>
                  </a:lnTo>
                  <a:lnTo>
                    <a:pt x="80" y="799"/>
                  </a:lnTo>
                  <a:lnTo>
                    <a:pt x="88" y="799"/>
                  </a:lnTo>
                  <a:lnTo>
                    <a:pt x="96" y="799"/>
                  </a:lnTo>
                  <a:lnTo>
                    <a:pt x="104" y="791"/>
                  </a:lnTo>
                  <a:lnTo>
                    <a:pt x="112" y="791"/>
                  </a:lnTo>
                  <a:lnTo>
                    <a:pt x="128" y="791"/>
                  </a:lnTo>
                  <a:lnTo>
                    <a:pt x="152" y="783"/>
                  </a:lnTo>
                  <a:lnTo>
                    <a:pt x="160" y="783"/>
                  </a:lnTo>
                  <a:lnTo>
                    <a:pt x="176" y="783"/>
                  </a:lnTo>
                  <a:lnTo>
                    <a:pt x="200" y="799"/>
                  </a:lnTo>
                  <a:lnTo>
                    <a:pt x="216" y="815"/>
                  </a:lnTo>
                  <a:lnTo>
                    <a:pt x="232" y="831"/>
                  </a:lnTo>
                  <a:lnTo>
                    <a:pt x="240" y="831"/>
                  </a:lnTo>
                  <a:lnTo>
                    <a:pt x="255" y="831"/>
                  </a:lnTo>
                  <a:lnTo>
                    <a:pt x="255" y="823"/>
                  </a:lnTo>
                  <a:lnTo>
                    <a:pt x="263" y="831"/>
                  </a:lnTo>
                  <a:lnTo>
                    <a:pt x="287" y="839"/>
                  </a:lnTo>
                  <a:lnTo>
                    <a:pt x="295" y="839"/>
                  </a:lnTo>
                  <a:lnTo>
                    <a:pt x="295" y="831"/>
                  </a:lnTo>
                  <a:lnTo>
                    <a:pt x="279" y="815"/>
                  </a:lnTo>
                  <a:lnTo>
                    <a:pt x="263" y="807"/>
                  </a:lnTo>
                  <a:lnTo>
                    <a:pt x="263" y="799"/>
                  </a:lnTo>
                  <a:lnTo>
                    <a:pt x="263" y="783"/>
                  </a:lnTo>
                  <a:lnTo>
                    <a:pt x="279" y="759"/>
                  </a:lnTo>
                  <a:lnTo>
                    <a:pt x="303" y="743"/>
                  </a:lnTo>
                  <a:lnTo>
                    <a:pt x="327" y="735"/>
                  </a:lnTo>
                  <a:lnTo>
                    <a:pt x="335" y="751"/>
                  </a:lnTo>
                  <a:lnTo>
                    <a:pt x="327" y="759"/>
                  </a:lnTo>
                  <a:lnTo>
                    <a:pt x="335" y="767"/>
                  </a:lnTo>
                  <a:lnTo>
                    <a:pt x="351" y="775"/>
                  </a:lnTo>
                  <a:lnTo>
                    <a:pt x="359" y="775"/>
                  </a:lnTo>
                  <a:lnTo>
                    <a:pt x="367" y="767"/>
                  </a:lnTo>
                  <a:lnTo>
                    <a:pt x="383" y="759"/>
                  </a:lnTo>
                  <a:lnTo>
                    <a:pt x="415" y="751"/>
                  </a:lnTo>
                  <a:lnTo>
                    <a:pt x="463" y="751"/>
                  </a:lnTo>
                  <a:lnTo>
                    <a:pt x="503" y="743"/>
                  </a:lnTo>
                  <a:lnTo>
                    <a:pt x="551" y="719"/>
                  </a:lnTo>
                  <a:lnTo>
                    <a:pt x="599" y="711"/>
                  </a:lnTo>
                  <a:lnTo>
                    <a:pt x="638" y="703"/>
                  </a:lnTo>
                  <a:lnTo>
                    <a:pt x="662" y="703"/>
                  </a:lnTo>
                  <a:lnTo>
                    <a:pt x="702" y="695"/>
                  </a:lnTo>
                  <a:lnTo>
                    <a:pt x="726" y="687"/>
                  </a:lnTo>
                  <a:lnTo>
                    <a:pt x="750" y="679"/>
                  </a:lnTo>
                  <a:lnTo>
                    <a:pt x="774" y="687"/>
                  </a:lnTo>
                  <a:lnTo>
                    <a:pt x="790" y="703"/>
                  </a:lnTo>
                  <a:lnTo>
                    <a:pt x="798" y="703"/>
                  </a:lnTo>
                  <a:lnTo>
                    <a:pt x="814" y="711"/>
                  </a:lnTo>
                  <a:lnTo>
                    <a:pt x="838" y="719"/>
                  </a:lnTo>
                  <a:lnTo>
                    <a:pt x="854" y="719"/>
                  </a:lnTo>
                  <a:lnTo>
                    <a:pt x="878" y="711"/>
                  </a:lnTo>
                  <a:lnTo>
                    <a:pt x="902" y="703"/>
                  </a:lnTo>
                  <a:lnTo>
                    <a:pt x="910" y="703"/>
                  </a:lnTo>
                  <a:lnTo>
                    <a:pt x="910" y="719"/>
                  </a:lnTo>
                  <a:lnTo>
                    <a:pt x="902" y="743"/>
                  </a:lnTo>
                  <a:lnTo>
                    <a:pt x="886" y="759"/>
                  </a:lnTo>
                  <a:lnTo>
                    <a:pt x="870" y="775"/>
                  </a:lnTo>
                  <a:lnTo>
                    <a:pt x="846" y="783"/>
                  </a:lnTo>
                  <a:lnTo>
                    <a:pt x="830" y="775"/>
                  </a:lnTo>
                  <a:lnTo>
                    <a:pt x="822" y="775"/>
                  </a:lnTo>
                  <a:lnTo>
                    <a:pt x="830" y="783"/>
                  </a:lnTo>
                  <a:lnTo>
                    <a:pt x="838" y="807"/>
                  </a:lnTo>
                  <a:lnTo>
                    <a:pt x="838" y="823"/>
                  </a:lnTo>
                  <a:lnTo>
                    <a:pt x="838" y="847"/>
                  </a:lnTo>
                  <a:lnTo>
                    <a:pt x="830" y="871"/>
                  </a:lnTo>
                  <a:lnTo>
                    <a:pt x="822" y="887"/>
                  </a:lnTo>
                  <a:lnTo>
                    <a:pt x="814" y="887"/>
                  </a:lnTo>
                  <a:lnTo>
                    <a:pt x="822" y="894"/>
                  </a:lnTo>
                  <a:lnTo>
                    <a:pt x="830" y="902"/>
                  </a:lnTo>
                  <a:lnTo>
                    <a:pt x="846" y="910"/>
                  </a:lnTo>
                  <a:lnTo>
                    <a:pt x="862" y="918"/>
                  </a:lnTo>
                  <a:lnTo>
                    <a:pt x="878" y="942"/>
                  </a:lnTo>
                  <a:lnTo>
                    <a:pt x="878" y="958"/>
                  </a:lnTo>
                  <a:lnTo>
                    <a:pt x="886" y="974"/>
                  </a:lnTo>
                  <a:lnTo>
                    <a:pt x="918" y="990"/>
                  </a:lnTo>
                  <a:lnTo>
                    <a:pt x="942" y="1006"/>
                  </a:lnTo>
                  <a:lnTo>
                    <a:pt x="950" y="1006"/>
                  </a:lnTo>
                  <a:lnTo>
                    <a:pt x="966" y="990"/>
                  </a:lnTo>
                  <a:lnTo>
                    <a:pt x="981" y="974"/>
                  </a:lnTo>
                  <a:lnTo>
                    <a:pt x="989" y="950"/>
                  </a:lnTo>
                  <a:lnTo>
                    <a:pt x="1005" y="926"/>
                  </a:lnTo>
                  <a:lnTo>
                    <a:pt x="1021" y="910"/>
                  </a:lnTo>
                  <a:lnTo>
                    <a:pt x="1037" y="894"/>
                  </a:lnTo>
                  <a:lnTo>
                    <a:pt x="1053" y="879"/>
                  </a:lnTo>
                  <a:lnTo>
                    <a:pt x="1061" y="863"/>
                  </a:lnTo>
                  <a:lnTo>
                    <a:pt x="1061" y="855"/>
                  </a:lnTo>
                  <a:lnTo>
                    <a:pt x="1069" y="847"/>
                  </a:lnTo>
                  <a:lnTo>
                    <a:pt x="1101" y="847"/>
                  </a:lnTo>
                  <a:lnTo>
                    <a:pt x="1125" y="839"/>
                  </a:lnTo>
                  <a:lnTo>
                    <a:pt x="1133" y="831"/>
                  </a:lnTo>
                  <a:lnTo>
                    <a:pt x="1149" y="831"/>
                  </a:lnTo>
                  <a:lnTo>
                    <a:pt x="1165" y="831"/>
                  </a:lnTo>
                  <a:lnTo>
                    <a:pt x="1181" y="831"/>
                  </a:lnTo>
                  <a:lnTo>
                    <a:pt x="1181" y="815"/>
                  </a:lnTo>
                  <a:lnTo>
                    <a:pt x="1181" y="799"/>
                  </a:lnTo>
                  <a:lnTo>
                    <a:pt x="1181" y="783"/>
                  </a:lnTo>
                  <a:lnTo>
                    <a:pt x="1165" y="775"/>
                  </a:lnTo>
                  <a:lnTo>
                    <a:pt x="1149" y="767"/>
                  </a:lnTo>
                  <a:lnTo>
                    <a:pt x="1133" y="759"/>
                  </a:lnTo>
                  <a:lnTo>
                    <a:pt x="1117" y="743"/>
                  </a:lnTo>
                  <a:lnTo>
                    <a:pt x="1125" y="719"/>
                  </a:lnTo>
                  <a:lnTo>
                    <a:pt x="1133" y="703"/>
                  </a:lnTo>
                  <a:lnTo>
                    <a:pt x="1149" y="695"/>
                  </a:lnTo>
                  <a:lnTo>
                    <a:pt x="1173" y="679"/>
                  </a:lnTo>
                  <a:lnTo>
                    <a:pt x="1197" y="671"/>
                  </a:lnTo>
                  <a:lnTo>
                    <a:pt x="1213" y="663"/>
                  </a:lnTo>
                  <a:lnTo>
                    <a:pt x="1229" y="679"/>
                  </a:lnTo>
                  <a:lnTo>
                    <a:pt x="1245" y="695"/>
                  </a:lnTo>
                  <a:lnTo>
                    <a:pt x="1253" y="703"/>
                  </a:lnTo>
                  <a:lnTo>
                    <a:pt x="1269" y="711"/>
                  </a:lnTo>
                  <a:lnTo>
                    <a:pt x="1277" y="727"/>
                  </a:lnTo>
                  <a:lnTo>
                    <a:pt x="1277" y="735"/>
                  </a:lnTo>
                  <a:lnTo>
                    <a:pt x="1269" y="743"/>
                  </a:lnTo>
                  <a:lnTo>
                    <a:pt x="1245" y="751"/>
                  </a:lnTo>
                  <a:lnTo>
                    <a:pt x="1229" y="751"/>
                  </a:lnTo>
                  <a:lnTo>
                    <a:pt x="1221" y="759"/>
                  </a:lnTo>
                  <a:lnTo>
                    <a:pt x="1229" y="767"/>
                  </a:lnTo>
                  <a:lnTo>
                    <a:pt x="1237" y="767"/>
                  </a:lnTo>
                  <a:lnTo>
                    <a:pt x="1253" y="759"/>
                  </a:lnTo>
                  <a:lnTo>
                    <a:pt x="1277" y="759"/>
                  </a:lnTo>
                  <a:lnTo>
                    <a:pt x="1301" y="751"/>
                  </a:lnTo>
                  <a:lnTo>
                    <a:pt x="1317" y="751"/>
                  </a:lnTo>
                  <a:lnTo>
                    <a:pt x="1364" y="751"/>
                  </a:lnTo>
                  <a:lnTo>
                    <a:pt x="1396" y="751"/>
                  </a:lnTo>
                  <a:lnTo>
                    <a:pt x="1420" y="759"/>
                  </a:lnTo>
                  <a:lnTo>
                    <a:pt x="1444" y="767"/>
                  </a:lnTo>
                  <a:lnTo>
                    <a:pt x="1452" y="759"/>
                  </a:lnTo>
                  <a:lnTo>
                    <a:pt x="1460" y="727"/>
                  </a:lnTo>
                  <a:lnTo>
                    <a:pt x="1476" y="711"/>
                  </a:lnTo>
                  <a:lnTo>
                    <a:pt x="1492" y="703"/>
                  </a:lnTo>
                  <a:lnTo>
                    <a:pt x="1516" y="679"/>
                  </a:lnTo>
                  <a:lnTo>
                    <a:pt x="1532" y="663"/>
                  </a:lnTo>
                  <a:lnTo>
                    <a:pt x="1548" y="655"/>
                  </a:lnTo>
                  <a:lnTo>
                    <a:pt x="1564" y="663"/>
                  </a:lnTo>
                  <a:lnTo>
                    <a:pt x="1572" y="671"/>
                  </a:lnTo>
                  <a:lnTo>
                    <a:pt x="1580" y="679"/>
                  </a:lnTo>
                  <a:lnTo>
                    <a:pt x="1572" y="687"/>
                  </a:lnTo>
                  <a:lnTo>
                    <a:pt x="1564" y="703"/>
                  </a:lnTo>
                  <a:lnTo>
                    <a:pt x="1556" y="735"/>
                  </a:lnTo>
                  <a:lnTo>
                    <a:pt x="1556" y="767"/>
                  </a:lnTo>
                  <a:lnTo>
                    <a:pt x="1556" y="775"/>
                  </a:lnTo>
                  <a:lnTo>
                    <a:pt x="1564" y="775"/>
                  </a:lnTo>
                  <a:lnTo>
                    <a:pt x="1564" y="783"/>
                  </a:lnTo>
                  <a:lnTo>
                    <a:pt x="1572" y="783"/>
                  </a:lnTo>
                  <a:lnTo>
                    <a:pt x="1580" y="767"/>
                  </a:lnTo>
                  <a:lnTo>
                    <a:pt x="1596" y="751"/>
                  </a:lnTo>
                  <a:lnTo>
                    <a:pt x="1604" y="743"/>
                  </a:lnTo>
                  <a:lnTo>
                    <a:pt x="1612" y="735"/>
                  </a:lnTo>
                  <a:lnTo>
                    <a:pt x="1620" y="727"/>
                  </a:lnTo>
                  <a:lnTo>
                    <a:pt x="1620" y="719"/>
                  </a:lnTo>
                  <a:lnTo>
                    <a:pt x="1628" y="719"/>
                  </a:lnTo>
                  <a:lnTo>
                    <a:pt x="1628" y="711"/>
                  </a:lnTo>
                  <a:lnTo>
                    <a:pt x="1628" y="703"/>
                  </a:lnTo>
                  <a:lnTo>
                    <a:pt x="1628" y="695"/>
                  </a:lnTo>
                  <a:lnTo>
                    <a:pt x="1620" y="687"/>
                  </a:lnTo>
                  <a:lnTo>
                    <a:pt x="1620" y="679"/>
                  </a:lnTo>
                  <a:lnTo>
                    <a:pt x="1620" y="663"/>
                  </a:lnTo>
                  <a:lnTo>
                    <a:pt x="1628" y="647"/>
                  </a:lnTo>
                  <a:lnTo>
                    <a:pt x="1652" y="623"/>
                  </a:lnTo>
                  <a:lnTo>
                    <a:pt x="1676" y="607"/>
                  </a:lnTo>
                  <a:lnTo>
                    <a:pt x="1699" y="615"/>
                  </a:lnTo>
                  <a:lnTo>
                    <a:pt x="1715" y="623"/>
                  </a:lnTo>
                  <a:lnTo>
                    <a:pt x="1723" y="631"/>
                  </a:lnTo>
                  <a:lnTo>
                    <a:pt x="1723" y="639"/>
                  </a:lnTo>
                  <a:lnTo>
                    <a:pt x="1723" y="647"/>
                  </a:lnTo>
                  <a:lnTo>
                    <a:pt x="1731" y="647"/>
                  </a:lnTo>
                  <a:lnTo>
                    <a:pt x="1739" y="647"/>
                  </a:lnTo>
                  <a:lnTo>
                    <a:pt x="1755" y="647"/>
                  </a:lnTo>
                  <a:lnTo>
                    <a:pt x="1747" y="631"/>
                  </a:lnTo>
                  <a:lnTo>
                    <a:pt x="1739" y="615"/>
                  </a:lnTo>
                  <a:lnTo>
                    <a:pt x="1739" y="607"/>
                  </a:lnTo>
                  <a:lnTo>
                    <a:pt x="1739" y="591"/>
                  </a:lnTo>
                  <a:lnTo>
                    <a:pt x="1731" y="575"/>
                  </a:lnTo>
                  <a:lnTo>
                    <a:pt x="1739" y="559"/>
                  </a:lnTo>
                  <a:lnTo>
                    <a:pt x="1755" y="543"/>
                  </a:lnTo>
                  <a:lnTo>
                    <a:pt x="1771" y="535"/>
                  </a:lnTo>
                  <a:lnTo>
                    <a:pt x="1795" y="527"/>
                  </a:lnTo>
                  <a:lnTo>
                    <a:pt x="1811" y="535"/>
                  </a:lnTo>
                  <a:lnTo>
                    <a:pt x="1819" y="543"/>
                  </a:lnTo>
                  <a:lnTo>
                    <a:pt x="1827" y="551"/>
                  </a:lnTo>
                  <a:lnTo>
                    <a:pt x="1827" y="567"/>
                  </a:lnTo>
                  <a:lnTo>
                    <a:pt x="1827" y="583"/>
                  </a:lnTo>
                  <a:lnTo>
                    <a:pt x="1819" y="591"/>
                  </a:lnTo>
                  <a:lnTo>
                    <a:pt x="1803" y="599"/>
                  </a:lnTo>
                  <a:lnTo>
                    <a:pt x="1787" y="623"/>
                  </a:lnTo>
                  <a:lnTo>
                    <a:pt x="1771" y="647"/>
                  </a:lnTo>
                  <a:lnTo>
                    <a:pt x="1763" y="663"/>
                  </a:lnTo>
                  <a:lnTo>
                    <a:pt x="1763" y="671"/>
                  </a:lnTo>
                  <a:lnTo>
                    <a:pt x="1763" y="679"/>
                  </a:lnTo>
                  <a:lnTo>
                    <a:pt x="1763" y="687"/>
                  </a:lnTo>
                  <a:lnTo>
                    <a:pt x="1771" y="703"/>
                  </a:lnTo>
                  <a:lnTo>
                    <a:pt x="1779" y="711"/>
                  </a:lnTo>
                  <a:lnTo>
                    <a:pt x="1795" y="703"/>
                  </a:lnTo>
                  <a:lnTo>
                    <a:pt x="1819" y="671"/>
                  </a:lnTo>
                  <a:lnTo>
                    <a:pt x="1851" y="647"/>
                  </a:lnTo>
                  <a:lnTo>
                    <a:pt x="1875" y="631"/>
                  </a:lnTo>
                  <a:lnTo>
                    <a:pt x="1875" y="623"/>
                  </a:lnTo>
                  <a:lnTo>
                    <a:pt x="1875" y="615"/>
                  </a:lnTo>
                  <a:lnTo>
                    <a:pt x="1875" y="599"/>
                  </a:lnTo>
                  <a:lnTo>
                    <a:pt x="1875" y="591"/>
                  </a:lnTo>
                  <a:lnTo>
                    <a:pt x="1883" y="583"/>
                  </a:lnTo>
                  <a:lnTo>
                    <a:pt x="1891" y="575"/>
                  </a:lnTo>
                  <a:lnTo>
                    <a:pt x="1891" y="567"/>
                  </a:lnTo>
                  <a:lnTo>
                    <a:pt x="1891" y="559"/>
                  </a:lnTo>
                  <a:lnTo>
                    <a:pt x="1899" y="551"/>
                  </a:lnTo>
                  <a:lnTo>
                    <a:pt x="1915" y="543"/>
                  </a:lnTo>
                  <a:lnTo>
                    <a:pt x="1939" y="527"/>
                  </a:lnTo>
                  <a:lnTo>
                    <a:pt x="1955" y="519"/>
                  </a:lnTo>
                  <a:lnTo>
                    <a:pt x="1963" y="511"/>
                  </a:lnTo>
                  <a:lnTo>
                    <a:pt x="1955" y="503"/>
                  </a:lnTo>
                  <a:lnTo>
                    <a:pt x="1931" y="487"/>
                  </a:lnTo>
                  <a:lnTo>
                    <a:pt x="1923" y="471"/>
                  </a:lnTo>
                  <a:lnTo>
                    <a:pt x="1931" y="463"/>
                  </a:lnTo>
                  <a:lnTo>
                    <a:pt x="1931" y="455"/>
                  </a:lnTo>
                  <a:lnTo>
                    <a:pt x="1923" y="455"/>
                  </a:lnTo>
                  <a:lnTo>
                    <a:pt x="1915" y="439"/>
                  </a:lnTo>
                  <a:lnTo>
                    <a:pt x="1915" y="415"/>
                  </a:lnTo>
                  <a:lnTo>
                    <a:pt x="1915" y="383"/>
                  </a:lnTo>
                  <a:lnTo>
                    <a:pt x="1923" y="336"/>
                  </a:lnTo>
                  <a:lnTo>
                    <a:pt x="1931" y="288"/>
                  </a:lnTo>
                  <a:lnTo>
                    <a:pt x="1947" y="264"/>
                  </a:lnTo>
                  <a:lnTo>
                    <a:pt x="1963" y="248"/>
                  </a:lnTo>
                  <a:lnTo>
                    <a:pt x="1979" y="232"/>
                  </a:lnTo>
                  <a:lnTo>
                    <a:pt x="1995" y="216"/>
                  </a:lnTo>
                  <a:lnTo>
                    <a:pt x="1995" y="208"/>
                  </a:lnTo>
                  <a:lnTo>
                    <a:pt x="1604" y="0"/>
                  </a:lnTo>
                  <a:close/>
                </a:path>
              </a:pathLst>
            </a:custGeom>
            <a:solidFill>
              <a:srgbClr val="33CC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83" name="Freeform 24"/>
            <p:cNvSpPr>
              <a:spLocks/>
            </p:cNvSpPr>
            <p:nvPr/>
          </p:nvSpPr>
          <p:spPr bwMode="auto">
            <a:xfrm>
              <a:off x="1626" y="1816"/>
              <a:ext cx="1777" cy="779"/>
            </a:xfrm>
            <a:custGeom>
              <a:avLst/>
              <a:gdLst>
                <a:gd name="T0" fmla="*/ 4 w 1995"/>
                <a:gd name="T1" fmla="*/ 2 h 1006"/>
                <a:gd name="T2" fmla="*/ 4 w 1995"/>
                <a:gd name="T3" fmla="*/ 2 h 1006"/>
                <a:gd name="T4" fmla="*/ 4 w 1995"/>
                <a:gd name="T5" fmla="*/ 2 h 1006"/>
                <a:gd name="T6" fmla="*/ 4 w 1995"/>
                <a:gd name="T7" fmla="*/ 2 h 1006"/>
                <a:gd name="T8" fmla="*/ 4 w 1995"/>
                <a:gd name="T9" fmla="*/ 2 h 1006"/>
                <a:gd name="T10" fmla="*/ 4 w 1995"/>
                <a:gd name="T11" fmla="*/ 2 h 1006"/>
                <a:gd name="T12" fmla="*/ 4 w 1995"/>
                <a:gd name="T13" fmla="*/ 2 h 1006"/>
                <a:gd name="T14" fmla="*/ 4 w 1995"/>
                <a:gd name="T15" fmla="*/ 2 h 1006"/>
                <a:gd name="T16" fmla="*/ 4 w 1995"/>
                <a:gd name="T17" fmla="*/ 2 h 1006"/>
                <a:gd name="T18" fmla="*/ 4 w 1995"/>
                <a:gd name="T19" fmla="*/ 2 h 1006"/>
                <a:gd name="T20" fmla="*/ 4 w 1995"/>
                <a:gd name="T21" fmla="*/ 2 h 1006"/>
                <a:gd name="T22" fmla="*/ 4 w 1995"/>
                <a:gd name="T23" fmla="*/ 2 h 1006"/>
                <a:gd name="T24" fmla="*/ 4 w 1995"/>
                <a:gd name="T25" fmla="*/ 2 h 1006"/>
                <a:gd name="T26" fmla="*/ 4 w 1995"/>
                <a:gd name="T27" fmla="*/ 2 h 1006"/>
                <a:gd name="T28" fmla="*/ 4 w 1995"/>
                <a:gd name="T29" fmla="*/ 2 h 1006"/>
                <a:gd name="T30" fmla="*/ 4 w 1995"/>
                <a:gd name="T31" fmla="*/ 2 h 1006"/>
                <a:gd name="T32" fmla="*/ 4 w 1995"/>
                <a:gd name="T33" fmla="*/ 2 h 1006"/>
                <a:gd name="T34" fmla="*/ 4 w 1995"/>
                <a:gd name="T35" fmla="*/ 2 h 1006"/>
                <a:gd name="T36" fmla="*/ 4 w 1995"/>
                <a:gd name="T37" fmla="*/ 2 h 1006"/>
                <a:gd name="T38" fmla="*/ 4 w 1995"/>
                <a:gd name="T39" fmla="*/ 2 h 1006"/>
                <a:gd name="T40" fmla="*/ 4 w 1995"/>
                <a:gd name="T41" fmla="*/ 2 h 1006"/>
                <a:gd name="T42" fmla="*/ 4 w 1995"/>
                <a:gd name="T43" fmla="*/ 2 h 1006"/>
                <a:gd name="T44" fmla="*/ 4 w 1995"/>
                <a:gd name="T45" fmla="*/ 2 h 1006"/>
                <a:gd name="T46" fmla="*/ 4 w 1995"/>
                <a:gd name="T47" fmla="*/ 2 h 1006"/>
                <a:gd name="T48" fmla="*/ 4 w 1995"/>
                <a:gd name="T49" fmla="*/ 2 h 1006"/>
                <a:gd name="T50" fmla="*/ 4 w 1995"/>
                <a:gd name="T51" fmla="*/ 2 h 1006"/>
                <a:gd name="T52" fmla="*/ 4 w 1995"/>
                <a:gd name="T53" fmla="*/ 2 h 1006"/>
                <a:gd name="T54" fmla="*/ 4 w 1995"/>
                <a:gd name="T55" fmla="*/ 2 h 1006"/>
                <a:gd name="T56" fmla="*/ 4 w 1995"/>
                <a:gd name="T57" fmla="*/ 2 h 1006"/>
                <a:gd name="T58" fmla="*/ 4 w 1995"/>
                <a:gd name="T59" fmla="*/ 2 h 1006"/>
                <a:gd name="T60" fmla="*/ 4 w 1995"/>
                <a:gd name="T61" fmla="*/ 2 h 1006"/>
                <a:gd name="T62" fmla="*/ 4 w 1995"/>
                <a:gd name="T63" fmla="*/ 2 h 1006"/>
                <a:gd name="T64" fmla="*/ 4 w 1995"/>
                <a:gd name="T65" fmla="*/ 2 h 1006"/>
                <a:gd name="T66" fmla="*/ 4 w 1995"/>
                <a:gd name="T67" fmla="*/ 2 h 1006"/>
                <a:gd name="T68" fmla="*/ 4 w 1995"/>
                <a:gd name="T69" fmla="*/ 2 h 1006"/>
                <a:gd name="T70" fmla="*/ 4 w 1995"/>
                <a:gd name="T71" fmla="*/ 2 h 1006"/>
                <a:gd name="T72" fmla="*/ 4 w 1995"/>
                <a:gd name="T73" fmla="*/ 2 h 1006"/>
                <a:gd name="T74" fmla="*/ 4 w 1995"/>
                <a:gd name="T75" fmla="*/ 2 h 1006"/>
                <a:gd name="T76" fmla="*/ 4 w 1995"/>
                <a:gd name="T77" fmla="*/ 2 h 1006"/>
                <a:gd name="T78" fmla="*/ 4 w 1995"/>
                <a:gd name="T79" fmla="*/ 2 h 1006"/>
                <a:gd name="T80" fmla="*/ 4 w 1995"/>
                <a:gd name="T81" fmla="*/ 2 h 1006"/>
                <a:gd name="T82" fmla="*/ 4 w 1995"/>
                <a:gd name="T83" fmla="*/ 2 h 1006"/>
                <a:gd name="T84" fmla="*/ 4 w 1995"/>
                <a:gd name="T85" fmla="*/ 2 h 1006"/>
                <a:gd name="T86" fmla="*/ 4 w 1995"/>
                <a:gd name="T87" fmla="*/ 2 h 1006"/>
                <a:gd name="T88" fmla="*/ 4 w 1995"/>
                <a:gd name="T89" fmla="*/ 2 h 1006"/>
                <a:gd name="T90" fmla="*/ 4 w 1995"/>
                <a:gd name="T91" fmla="*/ 2 h 1006"/>
                <a:gd name="T92" fmla="*/ 4 w 1995"/>
                <a:gd name="T93" fmla="*/ 2 h 1006"/>
                <a:gd name="T94" fmla="*/ 4 w 1995"/>
                <a:gd name="T95" fmla="*/ 2 h 1006"/>
                <a:gd name="T96" fmla="*/ 4 w 1995"/>
                <a:gd name="T97" fmla="*/ 2 h 1006"/>
                <a:gd name="T98" fmla="*/ 4 w 1995"/>
                <a:gd name="T99" fmla="*/ 2 h 1006"/>
                <a:gd name="T100" fmla="*/ 4 w 1995"/>
                <a:gd name="T101" fmla="*/ 2 h 1006"/>
                <a:gd name="T102" fmla="*/ 4 w 1995"/>
                <a:gd name="T103" fmla="*/ 2 h 1006"/>
                <a:gd name="T104" fmla="*/ 4 w 1995"/>
                <a:gd name="T105" fmla="*/ 2 h 1006"/>
                <a:gd name="T106" fmla="*/ 4 w 1995"/>
                <a:gd name="T107" fmla="*/ 2 h 1006"/>
                <a:gd name="T108" fmla="*/ 4 w 1995"/>
                <a:gd name="T109" fmla="*/ 2 h 1006"/>
                <a:gd name="T110" fmla="*/ 4 w 1995"/>
                <a:gd name="T111" fmla="*/ 2 h 1006"/>
                <a:gd name="T112" fmla="*/ 4 w 1995"/>
                <a:gd name="T113" fmla="*/ 2 h 1006"/>
                <a:gd name="T114" fmla="*/ 4 w 1995"/>
                <a:gd name="T115" fmla="*/ 2 h 1006"/>
                <a:gd name="T116" fmla="*/ 4 w 1995"/>
                <a:gd name="T117" fmla="*/ 2 h 1006"/>
                <a:gd name="T118" fmla="*/ 4 w 1995"/>
                <a:gd name="T119" fmla="*/ 2 h 1006"/>
                <a:gd name="T120" fmla="*/ 4 w 1995"/>
                <a:gd name="T121" fmla="*/ 2 h 1006"/>
                <a:gd name="T122" fmla="*/ 4 w 1995"/>
                <a:gd name="T123" fmla="*/ 2 h 10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95"/>
                <a:gd name="T187" fmla="*/ 0 h 1006"/>
                <a:gd name="T188" fmla="*/ 1995 w 1995"/>
                <a:gd name="T189" fmla="*/ 1006 h 10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95" h="1006">
                  <a:moveTo>
                    <a:pt x="1604" y="0"/>
                  </a:moveTo>
                  <a:lnTo>
                    <a:pt x="1588" y="40"/>
                  </a:lnTo>
                  <a:lnTo>
                    <a:pt x="1572" y="56"/>
                  </a:lnTo>
                  <a:lnTo>
                    <a:pt x="1564" y="72"/>
                  </a:lnTo>
                  <a:lnTo>
                    <a:pt x="1548" y="96"/>
                  </a:lnTo>
                  <a:lnTo>
                    <a:pt x="1532" y="120"/>
                  </a:lnTo>
                  <a:lnTo>
                    <a:pt x="1524" y="128"/>
                  </a:lnTo>
                  <a:lnTo>
                    <a:pt x="1508" y="144"/>
                  </a:lnTo>
                  <a:lnTo>
                    <a:pt x="1492" y="152"/>
                  </a:lnTo>
                  <a:lnTo>
                    <a:pt x="1460" y="152"/>
                  </a:lnTo>
                  <a:lnTo>
                    <a:pt x="1436" y="160"/>
                  </a:lnTo>
                  <a:lnTo>
                    <a:pt x="1412" y="176"/>
                  </a:lnTo>
                  <a:lnTo>
                    <a:pt x="1380" y="192"/>
                  </a:lnTo>
                  <a:lnTo>
                    <a:pt x="1348" y="200"/>
                  </a:lnTo>
                  <a:lnTo>
                    <a:pt x="1332" y="200"/>
                  </a:lnTo>
                  <a:lnTo>
                    <a:pt x="1332" y="208"/>
                  </a:lnTo>
                  <a:lnTo>
                    <a:pt x="1325" y="232"/>
                  </a:lnTo>
                  <a:lnTo>
                    <a:pt x="1309" y="248"/>
                  </a:lnTo>
                  <a:lnTo>
                    <a:pt x="1293" y="248"/>
                  </a:lnTo>
                  <a:lnTo>
                    <a:pt x="1285" y="240"/>
                  </a:lnTo>
                  <a:lnTo>
                    <a:pt x="1277" y="240"/>
                  </a:lnTo>
                  <a:lnTo>
                    <a:pt x="1261" y="224"/>
                  </a:lnTo>
                  <a:lnTo>
                    <a:pt x="1245" y="216"/>
                  </a:lnTo>
                  <a:lnTo>
                    <a:pt x="1245" y="208"/>
                  </a:lnTo>
                  <a:lnTo>
                    <a:pt x="1253" y="200"/>
                  </a:lnTo>
                  <a:lnTo>
                    <a:pt x="1253" y="176"/>
                  </a:lnTo>
                  <a:lnTo>
                    <a:pt x="1253" y="152"/>
                  </a:lnTo>
                  <a:lnTo>
                    <a:pt x="1253" y="144"/>
                  </a:lnTo>
                  <a:lnTo>
                    <a:pt x="1253" y="136"/>
                  </a:lnTo>
                  <a:lnTo>
                    <a:pt x="1269" y="128"/>
                  </a:lnTo>
                  <a:lnTo>
                    <a:pt x="1285" y="112"/>
                  </a:lnTo>
                  <a:lnTo>
                    <a:pt x="1301" y="104"/>
                  </a:lnTo>
                  <a:lnTo>
                    <a:pt x="1309" y="88"/>
                  </a:lnTo>
                  <a:lnTo>
                    <a:pt x="1325" y="80"/>
                  </a:lnTo>
                  <a:lnTo>
                    <a:pt x="1325" y="72"/>
                  </a:lnTo>
                  <a:lnTo>
                    <a:pt x="1317" y="64"/>
                  </a:lnTo>
                  <a:lnTo>
                    <a:pt x="1301" y="56"/>
                  </a:lnTo>
                  <a:lnTo>
                    <a:pt x="1293" y="64"/>
                  </a:lnTo>
                  <a:lnTo>
                    <a:pt x="1269" y="72"/>
                  </a:lnTo>
                  <a:lnTo>
                    <a:pt x="1245" y="80"/>
                  </a:lnTo>
                  <a:lnTo>
                    <a:pt x="1229" y="88"/>
                  </a:lnTo>
                  <a:lnTo>
                    <a:pt x="1221" y="112"/>
                  </a:lnTo>
                  <a:lnTo>
                    <a:pt x="1221" y="128"/>
                  </a:lnTo>
                  <a:lnTo>
                    <a:pt x="1213" y="136"/>
                  </a:lnTo>
                  <a:lnTo>
                    <a:pt x="1205" y="152"/>
                  </a:lnTo>
                  <a:lnTo>
                    <a:pt x="1197" y="168"/>
                  </a:lnTo>
                  <a:lnTo>
                    <a:pt x="1197" y="184"/>
                  </a:lnTo>
                  <a:lnTo>
                    <a:pt x="1205" y="208"/>
                  </a:lnTo>
                  <a:lnTo>
                    <a:pt x="1205" y="232"/>
                  </a:lnTo>
                  <a:lnTo>
                    <a:pt x="1205" y="248"/>
                  </a:lnTo>
                  <a:lnTo>
                    <a:pt x="1189" y="280"/>
                  </a:lnTo>
                  <a:lnTo>
                    <a:pt x="1165" y="304"/>
                  </a:lnTo>
                  <a:lnTo>
                    <a:pt x="1149" y="328"/>
                  </a:lnTo>
                  <a:lnTo>
                    <a:pt x="1133" y="336"/>
                  </a:lnTo>
                  <a:lnTo>
                    <a:pt x="1117" y="344"/>
                  </a:lnTo>
                  <a:lnTo>
                    <a:pt x="1109" y="344"/>
                  </a:lnTo>
                  <a:lnTo>
                    <a:pt x="1109" y="352"/>
                  </a:lnTo>
                  <a:lnTo>
                    <a:pt x="1101" y="352"/>
                  </a:lnTo>
                  <a:lnTo>
                    <a:pt x="1077" y="375"/>
                  </a:lnTo>
                  <a:lnTo>
                    <a:pt x="1053" y="391"/>
                  </a:lnTo>
                  <a:lnTo>
                    <a:pt x="1037" y="407"/>
                  </a:lnTo>
                  <a:lnTo>
                    <a:pt x="1029" y="415"/>
                  </a:lnTo>
                  <a:lnTo>
                    <a:pt x="1037" y="423"/>
                  </a:lnTo>
                  <a:lnTo>
                    <a:pt x="1053" y="431"/>
                  </a:lnTo>
                  <a:lnTo>
                    <a:pt x="1061" y="431"/>
                  </a:lnTo>
                  <a:lnTo>
                    <a:pt x="1061" y="439"/>
                  </a:lnTo>
                  <a:lnTo>
                    <a:pt x="1053" y="447"/>
                  </a:lnTo>
                  <a:lnTo>
                    <a:pt x="1037" y="463"/>
                  </a:lnTo>
                  <a:lnTo>
                    <a:pt x="1021" y="463"/>
                  </a:lnTo>
                  <a:lnTo>
                    <a:pt x="1013" y="463"/>
                  </a:lnTo>
                  <a:lnTo>
                    <a:pt x="1013" y="471"/>
                  </a:lnTo>
                  <a:lnTo>
                    <a:pt x="997" y="487"/>
                  </a:lnTo>
                  <a:lnTo>
                    <a:pt x="973" y="503"/>
                  </a:lnTo>
                  <a:lnTo>
                    <a:pt x="958" y="511"/>
                  </a:lnTo>
                  <a:lnTo>
                    <a:pt x="950" y="511"/>
                  </a:lnTo>
                  <a:lnTo>
                    <a:pt x="942" y="511"/>
                  </a:lnTo>
                  <a:lnTo>
                    <a:pt x="926" y="503"/>
                  </a:lnTo>
                  <a:lnTo>
                    <a:pt x="910" y="495"/>
                  </a:lnTo>
                  <a:lnTo>
                    <a:pt x="894" y="479"/>
                  </a:lnTo>
                  <a:lnTo>
                    <a:pt x="886" y="463"/>
                  </a:lnTo>
                  <a:lnTo>
                    <a:pt x="870" y="455"/>
                  </a:lnTo>
                  <a:lnTo>
                    <a:pt x="870" y="447"/>
                  </a:lnTo>
                  <a:lnTo>
                    <a:pt x="870" y="455"/>
                  </a:lnTo>
                  <a:lnTo>
                    <a:pt x="846" y="455"/>
                  </a:lnTo>
                  <a:lnTo>
                    <a:pt x="830" y="463"/>
                  </a:lnTo>
                  <a:lnTo>
                    <a:pt x="822" y="463"/>
                  </a:lnTo>
                  <a:lnTo>
                    <a:pt x="814" y="455"/>
                  </a:lnTo>
                  <a:lnTo>
                    <a:pt x="806" y="455"/>
                  </a:lnTo>
                  <a:lnTo>
                    <a:pt x="806" y="463"/>
                  </a:lnTo>
                  <a:lnTo>
                    <a:pt x="790" y="463"/>
                  </a:lnTo>
                  <a:lnTo>
                    <a:pt x="766" y="455"/>
                  </a:lnTo>
                  <a:lnTo>
                    <a:pt x="750" y="455"/>
                  </a:lnTo>
                  <a:lnTo>
                    <a:pt x="734" y="463"/>
                  </a:lnTo>
                  <a:lnTo>
                    <a:pt x="702" y="479"/>
                  </a:lnTo>
                  <a:lnTo>
                    <a:pt x="670" y="487"/>
                  </a:lnTo>
                  <a:lnTo>
                    <a:pt x="646" y="487"/>
                  </a:lnTo>
                  <a:lnTo>
                    <a:pt x="638" y="479"/>
                  </a:lnTo>
                  <a:lnTo>
                    <a:pt x="630" y="479"/>
                  </a:lnTo>
                  <a:lnTo>
                    <a:pt x="614" y="471"/>
                  </a:lnTo>
                  <a:lnTo>
                    <a:pt x="599" y="463"/>
                  </a:lnTo>
                  <a:lnTo>
                    <a:pt x="591" y="471"/>
                  </a:lnTo>
                  <a:lnTo>
                    <a:pt x="559" y="471"/>
                  </a:lnTo>
                  <a:lnTo>
                    <a:pt x="535" y="471"/>
                  </a:lnTo>
                  <a:lnTo>
                    <a:pt x="519" y="463"/>
                  </a:lnTo>
                  <a:lnTo>
                    <a:pt x="511" y="463"/>
                  </a:lnTo>
                  <a:lnTo>
                    <a:pt x="503" y="463"/>
                  </a:lnTo>
                  <a:lnTo>
                    <a:pt x="487" y="463"/>
                  </a:lnTo>
                  <a:lnTo>
                    <a:pt x="471" y="463"/>
                  </a:lnTo>
                  <a:lnTo>
                    <a:pt x="455" y="463"/>
                  </a:lnTo>
                  <a:lnTo>
                    <a:pt x="431" y="463"/>
                  </a:lnTo>
                  <a:lnTo>
                    <a:pt x="415" y="463"/>
                  </a:lnTo>
                  <a:lnTo>
                    <a:pt x="407" y="463"/>
                  </a:lnTo>
                  <a:lnTo>
                    <a:pt x="391" y="471"/>
                  </a:lnTo>
                  <a:lnTo>
                    <a:pt x="383" y="487"/>
                  </a:lnTo>
                  <a:lnTo>
                    <a:pt x="367" y="495"/>
                  </a:lnTo>
                  <a:lnTo>
                    <a:pt x="343" y="503"/>
                  </a:lnTo>
                  <a:lnTo>
                    <a:pt x="311" y="535"/>
                  </a:lnTo>
                  <a:lnTo>
                    <a:pt x="287" y="567"/>
                  </a:lnTo>
                  <a:lnTo>
                    <a:pt x="263" y="583"/>
                  </a:lnTo>
                  <a:lnTo>
                    <a:pt x="240" y="599"/>
                  </a:lnTo>
                  <a:lnTo>
                    <a:pt x="216" y="615"/>
                  </a:lnTo>
                  <a:lnTo>
                    <a:pt x="200" y="623"/>
                  </a:lnTo>
                  <a:lnTo>
                    <a:pt x="184" y="631"/>
                  </a:lnTo>
                  <a:lnTo>
                    <a:pt x="160" y="639"/>
                  </a:lnTo>
                  <a:lnTo>
                    <a:pt x="144" y="647"/>
                  </a:lnTo>
                  <a:lnTo>
                    <a:pt x="128" y="663"/>
                  </a:lnTo>
                  <a:lnTo>
                    <a:pt x="120" y="679"/>
                  </a:lnTo>
                  <a:lnTo>
                    <a:pt x="112" y="679"/>
                  </a:lnTo>
                  <a:lnTo>
                    <a:pt x="104" y="679"/>
                  </a:lnTo>
                  <a:lnTo>
                    <a:pt x="104" y="687"/>
                  </a:lnTo>
                  <a:lnTo>
                    <a:pt x="96" y="687"/>
                  </a:lnTo>
                  <a:lnTo>
                    <a:pt x="88" y="687"/>
                  </a:lnTo>
                  <a:lnTo>
                    <a:pt x="80" y="687"/>
                  </a:lnTo>
                  <a:lnTo>
                    <a:pt x="72" y="687"/>
                  </a:lnTo>
                  <a:lnTo>
                    <a:pt x="64" y="687"/>
                  </a:lnTo>
                  <a:lnTo>
                    <a:pt x="56" y="687"/>
                  </a:lnTo>
                  <a:lnTo>
                    <a:pt x="40" y="687"/>
                  </a:lnTo>
                  <a:lnTo>
                    <a:pt x="32" y="695"/>
                  </a:lnTo>
                  <a:lnTo>
                    <a:pt x="24" y="703"/>
                  </a:lnTo>
                  <a:lnTo>
                    <a:pt x="16" y="711"/>
                  </a:lnTo>
                  <a:lnTo>
                    <a:pt x="8" y="727"/>
                  </a:lnTo>
                  <a:lnTo>
                    <a:pt x="0" y="751"/>
                  </a:lnTo>
                  <a:lnTo>
                    <a:pt x="0" y="759"/>
                  </a:lnTo>
                  <a:lnTo>
                    <a:pt x="8" y="759"/>
                  </a:lnTo>
                  <a:lnTo>
                    <a:pt x="16" y="767"/>
                  </a:lnTo>
                  <a:lnTo>
                    <a:pt x="16" y="775"/>
                  </a:lnTo>
                  <a:lnTo>
                    <a:pt x="24" y="775"/>
                  </a:lnTo>
                  <a:lnTo>
                    <a:pt x="32" y="775"/>
                  </a:lnTo>
                  <a:lnTo>
                    <a:pt x="56" y="775"/>
                  </a:lnTo>
                  <a:lnTo>
                    <a:pt x="72" y="783"/>
                  </a:lnTo>
                  <a:lnTo>
                    <a:pt x="72" y="791"/>
                  </a:lnTo>
                  <a:lnTo>
                    <a:pt x="80" y="791"/>
                  </a:lnTo>
                  <a:lnTo>
                    <a:pt x="80" y="799"/>
                  </a:lnTo>
                  <a:lnTo>
                    <a:pt x="88" y="799"/>
                  </a:lnTo>
                  <a:lnTo>
                    <a:pt x="96" y="799"/>
                  </a:lnTo>
                  <a:lnTo>
                    <a:pt x="104" y="791"/>
                  </a:lnTo>
                  <a:lnTo>
                    <a:pt x="112" y="791"/>
                  </a:lnTo>
                  <a:lnTo>
                    <a:pt x="128" y="791"/>
                  </a:lnTo>
                  <a:lnTo>
                    <a:pt x="152" y="783"/>
                  </a:lnTo>
                  <a:lnTo>
                    <a:pt x="160" y="783"/>
                  </a:lnTo>
                  <a:lnTo>
                    <a:pt x="176" y="783"/>
                  </a:lnTo>
                  <a:lnTo>
                    <a:pt x="200" y="799"/>
                  </a:lnTo>
                  <a:lnTo>
                    <a:pt x="216" y="815"/>
                  </a:lnTo>
                  <a:lnTo>
                    <a:pt x="232" y="831"/>
                  </a:lnTo>
                  <a:lnTo>
                    <a:pt x="240" y="831"/>
                  </a:lnTo>
                  <a:lnTo>
                    <a:pt x="255" y="831"/>
                  </a:lnTo>
                  <a:lnTo>
                    <a:pt x="255" y="823"/>
                  </a:lnTo>
                  <a:lnTo>
                    <a:pt x="263" y="831"/>
                  </a:lnTo>
                  <a:lnTo>
                    <a:pt x="287" y="839"/>
                  </a:lnTo>
                  <a:lnTo>
                    <a:pt x="295" y="839"/>
                  </a:lnTo>
                  <a:lnTo>
                    <a:pt x="295" y="831"/>
                  </a:lnTo>
                  <a:lnTo>
                    <a:pt x="279" y="815"/>
                  </a:lnTo>
                  <a:lnTo>
                    <a:pt x="263" y="807"/>
                  </a:lnTo>
                  <a:lnTo>
                    <a:pt x="263" y="799"/>
                  </a:lnTo>
                  <a:lnTo>
                    <a:pt x="263" y="783"/>
                  </a:lnTo>
                  <a:lnTo>
                    <a:pt x="279" y="759"/>
                  </a:lnTo>
                  <a:lnTo>
                    <a:pt x="303" y="743"/>
                  </a:lnTo>
                  <a:lnTo>
                    <a:pt x="327" y="735"/>
                  </a:lnTo>
                  <a:lnTo>
                    <a:pt x="335" y="751"/>
                  </a:lnTo>
                  <a:lnTo>
                    <a:pt x="327" y="759"/>
                  </a:lnTo>
                  <a:lnTo>
                    <a:pt x="335" y="767"/>
                  </a:lnTo>
                  <a:lnTo>
                    <a:pt x="351" y="775"/>
                  </a:lnTo>
                  <a:lnTo>
                    <a:pt x="359" y="775"/>
                  </a:lnTo>
                  <a:lnTo>
                    <a:pt x="367" y="767"/>
                  </a:lnTo>
                  <a:lnTo>
                    <a:pt x="383" y="759"/>
                  </a:lnTo>
                  <a:lnTo>
                    <a:pt x="415" y="751"/>
                  </a:lnTo>
                  <a:lnTo>
                    <a:pt x="463" y="751"/>
                  </a:lnTo>
                  <a:lnTo>
                    <a:pt x="503" y="743"/>
                  </a:lnTo>
                  <a:lnTo>
                    <a:pt x="551" y="719"/>
                  </a:lnTo>
                  <a:lnTo>
                    <a:pt x="599" y="711"/>
                  </a:lnTo>
                  <a:lnTo>
                    <a:pt x="638" y="703"/>
                  </a:lnTo>
                  <a:lnTo>
                    <a:pt x="662" y="703"/>
                  </a:lnTo>
                  <a:lnTo>
                    <a:pt x="702" y="695"/>
                  </a:lnTo>
                  <a:lnTo>
                    <a:pt x="726" y="687"/>
                  </a:lnTo>
                  <a:lnTo>
                    <a:pt x="750" y="679"/>
                  </a:lnTo>
                  <a:lnTo>
                    <a:pt x="774" y="687"/>
                  </a:lnTo>
                  <a:lnTo>
                    <a:pt x="790" y="703"/>
                  </a:lnTo>
                  <a:lnTo>
                    <a:pt x="798" y="703"/>
                  </a:lnTo>
                  <a:lnTo>
                    <a:pt x="814" y="711"/>
                  </a:lnTo>
                  <a:lnTo>
                    <a:pt x="838" y="719"/>
                  </a:lnTo>
                  <a:lnTo>
                    <a:pt x="854" y="719"/>
                  </a:lnTo>
                  <a:lnTo>
                    <a:pt x="878" y="711"/>
                  </a:lnTo>
                  <a:lnTo>
                    <a:pt x="902" y="703"/>
                  </a:lnTo>
                  <a:lnTo>
                    <a:pt x="910" y="703"/>
                  </a:lnTo>
                  <a:lnTo>
                    <a:pt x="910" y="719"/>
                  </a:lnTo>
                  <a:lnTo>
                    <a:pt x="902" y="743"/>
                  </a:lnTo>
                  <a:lnTo>
                    <a:pt x="886" y="759"/>
                  </a:lnTo>
                  <a:lnTo>
                    <a:pt x="870" y="775"/>
                  </a:lnTo>
                  <a:lnTo>
                    <a:pt x="846" y="783"/>
                  </a:lnTo>
                  <a:lnTo>
                    <a:pt x="830" y="775"/>
                  </a:lnTo>
                  <a:lnTo>
                    <a:pt x="822" y="775"/>
                  </a:lnTo>
                  <a:lnTo>
                    <a:pt x="830" y="783"/>
                  </a:lnTo>
                  <a:lnTo>
                    <a:pt x="838" y="807"/>
                  </a:lnTo>
                  <a:lnTo>
                    <a:pt x="838" y="823"/>
                  </a:lnTo>
                  <a:lnTo>
                    <a:pt x="838" y="847"/>
                  </a:lnTo>
                  <a:lnTo>
                    <a:pt x="830" y="871"/>
                  </a:lnTo>
                  <a:lnTo>
                    <a:pt x="822" y="887"/>
                  </a:lnTo>
                  <a:lnTo>
                    <a:pt x="814" y="887"/>
                  </a:lnTo>
                  <a:lnTo>
                    <a:pt x="822" y="894"/>
                  </a:lnTo>
                  <a:lnTo>
                    <a:pt x="830" y="902"/>
                  </a:lnTo>
                  <a:lnTo>
                    <a:pt x="846" y="910"/>
                  </a:lnTo>
                  <a:lnTo>
                    <a:pt x="862" y="918"/>
                  </a:lnTo>
                  <a:lnTo>
                    <a:pt x="878" y="942"/>
                  </a:lnTo>
                  <a:lnTo>
                    <a:pt x="878" y="958"/>
                  </a:lnTo>
                  <a:lnTo>
                    <a:pt x="886" y="974"/>
                  </a:lnTo>
                  <a:lnTo>
                    <a:pt x="918" y="990"/>
                  </a:lnTo>
                  <a:lnTo>
                    <a:pt x="942" y="1006"/>
                  </a:lnTo>
                  <a:lnTo>
                    <a:pt x="950" y="1006"/>
                  </a:lnTo>
                  <a:lnTo>
                    <a:pt x="966" y="990"/>
                  </a:lnTo>
                  <a:lnTo>
                    <a:pt x="981" y="974"/>
                  </a:lnTo>
                  <a:lnTo>
                    <a:pt x="989" y="950"/>
                  </a:lnTo>
                  <a:lnTo>
                    <a:pt x="1005" y="926"/>
                  </a:lnTo>
                  <a:lnTo>
                    <a:pt x="1021" y="910"/>
                  </a:lnTo>
                  <a:lnTo>
                    <a:pt x="1037" y="894"/>
                  </a:lnTo>
                  <a:lnTo>
                    <a:pt x="1053" y="879"/>
                  </a:lnTo>
                  <a:lnTo>
                    <a:pt x="1061" y="863"/>
                  </a:lnTo>
                  <a:lnTo>
                    <a:pt x="1061" y="855"/>
                  </a:lnTo>
                  <a:lnTo>
                    <a:pt x="1069" y="847"/>
                  </a:lnTo>
                  <a:lnTo>
                    <a:pt x="1101" y="847"/>
                  </a:lnTo>
                  <a:lnTo>
                    <a:pt x="1125" y="839"/>
                  </a:lnTo>
                  <a:lnTo>
                    <a:pt x="1133" y="831"/>
                  </a:lnTo>
                  <a:lnTo>
                    <a:pt x="1149" y="831"/>
                  </a:lnTo>
                  <a:lnTo>
                    <a:pt x="1165" y="831"/>
                  </a:lnTo>
                  <a:lnTo>
                    <a:pt x="1181" y="831"/>
                  </a:lnTo>
                  <a:lnTo>
                    <a:pt x="1181" y="815"/>
                  </a:lnTo>
                  <a:lnTo>
                    <a:pt x="1181" y="799"/>
                  </a:lnTo>
                  <a:lnTo>
                    <a:pt x="1181" y="783"/>
                  </a:lnTo>
                  <a:lnTo>
                    <a:pt x="1165" y="775"/>
                  </a:lnTo>
                  <a:lnTo>
                    <a:pt x="1149" y="767"/>
                  </a:lnTo>
                  <a:lnTo>
                    <a:pt x="1133" y="759"/>
                  </a:lnTo>
                  <a:lnTo>
                    <a:pt x="1117" y="743"/>
                  </a:lnTo>
                  <a:lnTo>
                    <a:pt x="1125" y="719"/>
                  </a:lnTo>
                  <a:lnTo>
                    <a:pt x="1133" y="703"/>
                  </a:lnTo>
                  <a:lnTo>
                    <a:pt x="1149" y="695"/>
                  </a:lnTo>
                  <a:lnTo>
                    <a:pt x="1173" y="679"/>
                  </a:lnTo>
                  <a:lnTo>
                    <a:pt x="1197" y="671"/>
                  </a:lnTo>
                  <a:lnTo>
                    <a:pt x="1213" y="663"/>
                  </a:lnTo>
                  <a:lnTo>
                    <a:pt x="1229" y="679"/>
                  </a:lnTo>
                  <a:lnTo>
                    <a:pt x="1245" y="695"/>
                  </a:lnTo>
                  <a:lnTo>
                    <a:pt x="1253" y="703"/>
                  </a:lnTo>
                  <a:lnTo>
                    <a:pt x="1269" y="711"/>
                  </a:lnTo>
                  <a:lnTo>
                    <a:pt x="1277" y="727"/>
                  </a:lnTo>
                  <a:lnTo>
                    <a:pt x="1277" y="735"/>
                  </a:lnTo>
                  <a:lnTo>
                    <a:pt x="1269" y="743"/>
                  </a:lnTo>
                  <a:lnTo>
                    <a:pt x="1245" y="751"/>
                  </a:lnTo>
                  <a:lnTo>
                    <a:pt x="1229" y="751"/>
                  </a:lnTo>
                  <a:lnTo>
                    <a:pt x="1221" y="759"/>
                  </a:lnTo>
                  <a:lnTo>
                    <a:pt x="1229" y="767"/>
                  </a:lnTo>
                  <a:lnTo>
                    <a:pt x="1237" y="767"/>
                  </a:lnTo>
                  <a:lnTo>
                    <a:pt x="1253" y="759"/>
                  </a:lnTo>
                  <a:lnTo>
                    <a:pt x="1277" y="759"/>
                  </a:lnTo>
                  <a:lnTo>
                    <a:pt x="1301" y="751"/>
                  </a:lnTo>
                  <a:lnTo>
                    <a:pt x="1317" y="751"/>
                  </a:lnTo>
                  <a:lnTo>
                    <a:pt x="1364" y="751"/>
                  </a:lnTo>
                  <a:lnTo>
                    <a:pt x="1396" y="751"/>
                  </a:lnTo>
                  <a:lnTo>
                    <a:pt x="1420" y="759"/>
                  </a:lnTo>
                  <a:lnTo>
                    <a:pt x="1444" y="767"/>
                  </a:lnTo>
                  <a:lnTo>
                    <a:pt x="1452" y="759"/>
                  </a:lnTo>
                  <a:lnTo>
                    <a:pt x="1460" y="727"/>
                  </a:lnTo>
                  <a:lnTo>
                    <a:pt x="1476" y="711"/>
                  </a:lnTo>
                  <a:lnTo>
                    <a:pt x="1492" y="703"/>
                  </a:lnTo>
                  <a:lnTo>
                    <a:pt x="1516" y="679"/>
                  </a:lnTo>
                  <a:lnTo>
                    <a:pt x="1532" y="663"/>
                  </a:lnTo>
                  <a:lnTo>
                    <a:pt x="1548" y="655"/>
                  </a:lnTo>
                  <a:lnTo>
                    <a:pt x="1564" y="663"/>
                  </a:lnTo>
                  <a:lnTo>
                    <a:pt x="1572" y="671"/>
                  </a:lnTo>
                  <a:lnTo>
                    <a:pt x="1580" y="679"/>
                  </a:lnTo>
                  <a:lnTo>
                    <a:pt x="1572" y="687"/>
                  </a:lnTo>
                  <a:lnTo>
                    <a:pt x="1564" y="703"/>
                  </a:lnTo>
                  <a:lnTo>
                    <a:pt x="1556" y="735"/>
                  </a:lnTo>
                  <a:lnTo>
                    <a:pt x="1556" y="767"/>
                  </a:lnTo>
                  <a:lnTo>
                    <a:pt x="1556" y="775"/>
                  </a:lnTo>
                  <a:lnTo>
                    <a:pt x="1564" y="775"/>
                  </a:lnTo>
                  <a:lnTo>
                    <a:pt x="1564" y="783"/>
                  </a:lnTo>
                  <a:lnTo>
                    <a:pt x="1572" y="783"/>
                  </a:lnTo>
                  <a:lnTo>
                    <a:pt x="1580" y="767"/>
                  </a:lnTo>
                  <a:lnTo>
                    <a:pt x="1596" y="751"/>
                  </a:lnTo>
                  <a:lnTo>
                    <a:pt x="1604" y="743"/>
                  </a:lnTo>
                  <a:lnTo>
                    <a:pt x="1612" y="735"/>
                  </a:lnTo>
                  <a:lnTo>
                    <a:pt x="1620" y="727"/>
                  </a:lnTo>
                  <a:lnTo>
                    <a:pt x="1620" y="719"/>
                  </a:lnTo>
                  <a:lnTo>
                    <a:pt x="1628" y="719"/>
                  </a:lnTo>
                  <a:lnTo>
                    <a:pt x="1628" y="711"/>
                  </a:lnTo>
                  <a:lnTo>
                    <a:pt x="1628" y="703"/>
                  </a:lnTo>
                  <a:lnTo>
                    <a:pt x="1628" y="695"/>
                  </a:lnTo>
                  <a:lnTo>
                    <a:pt x="1620" y="687"/>
                  </a:lnTo>
                  <a:lnTo>
                    <a:pt x="1620" y="679"/>
                  </a:lnTo>
                  <a:lnTo>
                    <a:pt x="1620" y="663"/>
                  </a:lnTo>
                  <a:lnTo>
                    <a:pt x="1628" y="647"/>
                  </a:lnTo>
                  <a:lnTo>
                    <a:pt x="1652" y="623"/>
                  </a:lnTo>
                  <a:lnTo>
                    <a:pt x="1676" y="607"/>
                  </a:lnTo>
                  <a:lnTo>
                    <a:pt x="1699" y="615"/>
                  </a:lnTo>
                  <a:lnTo>
                    <a:pt x="1715" y="623"/>
                  </a:lnTo>
                  <a:lnTo>
                    <a:pt x="1723" y="631"/>
                  </a:lnTo>
                  <a:lnTo>
                    <a:pt x="1723" y="639"/>
                  </a:lnTo>
                  <a:lnTo>
                    <a:pt x="1723" y="647"/>
                  </a:lnTo>
                  <a:lnTo>
                    <a:pt x="1731" y="647"/>
                  </a:lnTo>
                  <a:lnTo>
                    <a:pt x="1739" y="647"/>
                  </a:lnTo>
                  <a:lnTo>
                    <a:pt x="1755" y="647"/>
                  </a:lnTo>
                  <a:lnTo>
                    <a:pt x="1747" y="631"/>
                  </a:lnTo>
                  <a:lnTo>
                    <a:pt x="1739" y="615"/>
                  </a:lnTo>
                  <a:lnTo>
                    <a:pt x="1739" y="607"/>
                  </a:lnTo>
                  <a:lnTo>
                    <a:pt x="1739" y="591"/>
                  </a:lnTo>
                  <a:lnTo>
                    <a:pt x="1731" y="575"/>
                  </a:lnTo>
                  <a:lnTo>
                    <a:pt x="1739" y="559"/>
                  </a:lnTo>
                  <a:lnTo>
                    <a:pt x="1755" y="543"/>
                  </a:lnTo>
                  <a:lnTo>
                    <a:pt x="1771" y="535"/>
                  </a:lnTo>
                  <a:lnTo>
                    <a:pt x="1795" y="527"/>
                  </a:lnTo>
                  <a:lnTo>
                    <a:pt x="1811" y="535"/>
                  </a:lnTo>
                  <a:lnTo>
                    <a:pt x="1819" y="543"/>
                  </a:lnTo>
                  <a:lnTo>
                    <a:pt x="1827" y="551"/>
                  </a:lnTo>
                  <a:lnTo>
                    <a:pt x="1827" y="567"/>
                  </a:lnTo>
                  <a:lnTo>
                    <a:pt x="1827" y="583"/>
                  </a:lnTo>
                  <a:lnTo>
                    <a:pt x="1819" y="591"/>
                  </a:lnTo>
                  <a:lnTo>
                    <a:pt x="1803" y="599"/>
                  </a:lnTo>
                  <a:lnTo>
                    <a:pt x="1787" y="623"/>
                  </a:lnTo>
                  <a:lnTo>
                    <a:pt x="1771" y="647"/>
                  </a:lnTo>
                  <a:lnTo>
                    <a:pt x="1763" y="663"/>
                  </a:lnTo>
                  <a:lnTo>
                    <a:pt x="1763" y="671"/>
                  </a:lnTo>
                  <a:lnTo>
                    <a:pt x="1763" y="679"/>
                  </a:lnTo>
                  <a:lnTo>
                    <a:pt x="1763" y="687"/>
                  </a:lnTo>
                  <a:lnTo>
                    <a:pt x="1771" y="703"/>
                  </a:lnTo>
                  <a:lnTo>
                    <a:pt x="1779" y="711"/>
                  </a:lnTo>
                  <a:lnTo>
                    <a:pt x="1795" y="703"/>
                  </a:lnTo>
                  <a:lnTo>
                    <a:pt x="1819" y="671"/>
                  </a:lnTo>
                  <a:lnTo>
                    <a:pt x="1851" y="647"/>
                  </a:lnTo>
                  <a:lnTo>
                    <a:pt x="1875" y="631"/>
                  </a:lnTo>
                  <a:lnTo>
                    <a:pt x="1875" y="623"/>
                  </a:lnTo>
                  <a:lnTo>
                    <a:pt x="1875" y="615"/>
                  </a:lnTo>
                  <a:lnTo>
                    <a:pt x="1875" y="599"/>
                  </a:lnTo>
                  <a:lnTo>
                    <a:pt x="1875" y="591"/>
                  </a:lnTo>
                  <a:lnTo>
                    <a:pt x="1883" y="583"/>
                  </a:lnTo>
                  <a:lnTo>
                    <a:pt x="1891" y="575"/>
                  </a:lnTo>
                  <a:lnTo>
                    <a:pt x="1891" y="567"/>
                  </a:lnTo>
                  <a:lnTo>
                    <a:pt x="1891" y="559"/>
                  </a:lnTo>
                  <a:lnTo>
                    <a:pt x="1899" y="551"/>
                  </a:lnTo>
                  <a:lnTo>
                    <a:pt x="1915" y="543"/>
                  </a:lnTo>
                  <a:lnTo>
                    <a:pt x="1939" y="527"/>
                  </a:lnTo>
                  <a:lnTo>
                    <a:pt x="1955" y="519"/>
                  </a:lnTo>
                  <a:lnTo>
                    <a:pt x="1963" y="511"/>
                  </a:lnTo>
                  <a:lnTo>
                    <a:pt x="1955" y="503"/>
                  </a:lnTo>
                  <a:lnTo>
                    <a:pt x="1931" y="487"/>
                  </a:lnTo>
                  <a:lnTo>
                    <a:pt x="1923" y="471"/>
                  </a:lnTo>
                  <a:lnTo>
                    <a:pt x="1931" y="463"/>
                  </a:lnTo>
                  <a:lnTo>
                    <a:pt x="1931" y="455"/>
                  </a:lnTo>
                  <a:lnTo>
                    <a:pt x="1923" y="455"/>
                  </a:lnTo>
                  <a:lnTo>
                    <a:pt x="1915" y="439"/>
                  </a:lnTo>
                  <a:lnTo>
                    <a:pt x="1915" y="415"/>
                  </a:lnTo>
                  <a:lnTo>
                    <a:pt x="1915" y="383"/>
                  </a:lnTo>
                  <a:lnTo>
                    <a:pt x="1923" y="336"/>
                  </a:lnTo>
                  <a:lnTo>
                    <a:pt x="1931" y="288"/>
                  </a:lnTo>
                  <a:lnTo>
                    <a:pt x="1947" y="264"/>
                  </a:lnTo>
                  <a:lnTo>
                    <a:pt x="1963" y="248"/>
                  </a:lnTo>
                  <a:lnTo>
                    <a:pt x="1979" y="232"/>
                  </a:lnTo>
                  <a:lnTo>
                    <a:pt x="1995" y="216"/>
                  </a:lnTo>
                  <a:lnTo>
                    <a:pt x="1995" y="208"/>
                  </a:lnTo>
                </a:path>
              </a:pathLst>
            </a:custGeom>
            <a:solidFill>
              <a:srgbClr val="33CC33"/>
            </a:solidFill>
            <a:ln w="12700">
              <a:solidFill>
                <a:srgbClr val="000000"/>
              </a:solidFill>
              <a:round/>
              <a:headEnd/>
              <a:tailEnd/>
            </a:ln>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84" name="Freeform 25"/>
            <p:cNvSpPr>
              <a:spLocks/>
            </p:cNvSpPr>
            <p:nvPr/>
          </p:nvSpPr>
          <p:spPr bwMode="auto">
            <a:xfrm>
              <a:off x="2216" y="2379"/>
              <a:ext cx="28" cy="19"/>
            </a:xfrm>
            <a:custGeom>
              <a:avLst/>
              <a:gdLst>
                <a:gd name="T0" fmla="*/ 4 w 32"/>
                <a:gd name="T1" fmla="*/ 2 h 24"/>
                <a:gd name="T2" fmla="*/ 0 w 32"/>
                <a:gd name="T3" fmla="*/ 2 h 24"/>
                <a:gd name="T4" fmla="*/ 4 w 32"/>
                <a:gd name="T5" fmla="*/ 0 h 24"/>
                <a:gd name="T6" fmla="*/ 4 w 32"/>
                <a:gd name="T7" fmla="*/ 0 h 24"/>
                <a:gd name="T8" fmla="*/ 4 w 32"/>
                <a:gd name="T9" fmla="*/ 2 h 24"/>
                <a:gd name="T10" fmla="*/ 4 w 32"/>
                <a:gd name="T11" fmla="*/ 2 h 24"/>
                <a:gd name="T12" fmla="*/ 4 w 32"/>
                <a:gd name="T13" fmla="*/ 2 h 24"/>
                <a:gd name="T14" fmla="*/ 4 w 32"/>
                <a:gd name="T15" fmla="*/ 2 h 24"/>
                <a:gd name="T16" fmla="*/ 4 w 32"/>
                <a:gd name="T17" fmla="*/ 2 h 24"/>
                <a:gd name="T18" fmla="*/ 4 w 32"/>
                <a:gd name="T19" fmla="*/ 2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4"/>
                <a:gd name="T32" fmla="*/ 32 w 32"/>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4">
                  <a:moveTo>
                    <a:pt x="8" y="16"/>
                  </a:moveTo>
                  <a:lnTo>
                    <a:pt x="0" y="8"/>
                  </a:lnTo>
                  <a:lnTo>
                    <a:pt x="8" y="0"/>
                  </a:lnTo>
                  <a:lnTo>
                    <a:pt x="16" y="0"/>
                  </a:lnTo>
                  <a:lnTo>
                    <a:pt x="24" y="8"/>
                  </a:lnTo>
                  <a:lnTo>
                    <a:pt x="32" y="16"/>
                  </a:lnTo>
                  <a:lnTo>
                    <a:pt x="32" y="24"/>
                  </a:lnTo>
                  <a:lnTo>
                    <a:pt x="24" y="24"/>
                  </a:lnTo>
                  <a:lnTo>
                    <a:pt x="8" y="24"/>
                  </a:lnTo>
                  <a:lnTo>
                    <a:pt x="8" y="16"/>
                  </a:lnTo>
                  <a:close/>
                </a:path>
              </a:pathLst>
            </a:custGeom>
            <a:solidFill>
              <a:srgbClr val="33CC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85" name="Freeform 26"/>
            <p:cNvSpPr>
              <a:spLocks/>
            </p:cNvSpPr>
            <p:nvPr/>
          </p:nvSpPr>
          <p:spPr bwMode="auto">
            <a:xfrm>
              <a:off x="2216" y="2379"/>
              <a:ext cx="28" cy="19"/>
            </a:xfrm>
            <a:custGeom>
              <a:avLst/>
              <a:gdLst>
                <a:gd name="T0" fmla="*/ 4 w 32"/>
                <a:gd name="T1" fmla="*/ 2 h 24"/>
                <a:gd name="T2" fmla="*/ 0 w 32"/>
                <a:gd name="T3" fmla="*/ 2 h 24"/>
                <a:gd name="T4" fmla="*/ 4 w 32"/>
                <a:gd name="T5" fmla="*/ 0 h 24"/>
                <a:gd name="T6" fmla="*/ 4 w 32"/>
                <a:gd name="T7" fmla="*/ 0 h 24"/>
                <a:gd name="T8" fmla="*/ 4 w 32"/>
                <a:gd name="T9" fmla="*/ 2 h 24"/>
                <a:gd name="T10" fmla="*/ 4 w 32"/>
                <a:gd name="T11" fmla="*/ 2 h 24"/>
                <a:gd name="T12" fmla="*/ 4 w 32"/>
                <a:gd name="T13" fmla="*/ 2 h 24"/>
                <a:gd name="T14" fmla="*/ 4 w 32"/>
                <a:gd name="T15" fmla="*/ 2 h 24"/>
                <a:gd name="T16" fmla="*/ 4 w 32"/>
                <a:gd name="T17" fmla="*/ 2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24"/>
                <a:gd name="T29" fmla="*/ 32 w 32"/>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24">
                  <a:moveTo>
                    <a:pt x="8" y="16"/>
                  </a:moveTo>
                  <a:lnTo>
                    <a:pt x="0" y="8"/>
                  </a:lnTo>
                  <a:lnTo>
                    <a:pt x="8" y="0"/>
                  </a:lnTo>
                  <a:lnTo>
                    <a:pt x="16" y="0"/>
                  </a:lnTo>
                  <a:lnTo>
                    <a:pt x="24" y="8"/>
                  </a:lnTo>
                  <a:lnTo>
                    <a:pt x="32" y="16"/>
                  </a:lnTo>
                  <a:lnTo>
                    <a:pt x="32" y="24"/>
                  </a:lnTo>
                  <a:lnTo>
                    <a:pt x="24" y="24"/>
                  </a:lnTo>
                  <a:lnTo>
                    <a:pt x="8" y="24"/>
                  </a:lnTo>
                </a:path>
              </a:pathLst>
            </a:custGeom>
            <a:solidFill>
              <a:srgbClr val="33CC33"/>
            </a:solidFill>
            <a:ln w="12700">
              <a:solidFill>
                <a:srgbClr val="000000"/>
              </a:solidFill>
              <a:round/>
              <a:headEnd/>
              <a:tailEnd/>
            </a:ln>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86" name="Freeform 27"/>
            <p:cNvSpPr>
              <a:spLocks/>
            </p:cNvSpPr>
            <p:nvPr/>
          </p:nvSpPr>
          <p:spPr bwMode="auto">
            <a:xfrm>
              <a:off x="2301" y="2398"/>
              <a:ext cx="36" cy="62"/>
            </a:xfrm>
            <a:custGeom>
              <a:avLst/>
              <a:gdLst>
                <a:gd name="T0" fmla="*/ 5 w 40"/>
                <a:gd name="T1" fmla="*/ 0 h 80"/>
                <a:gd name="T2" fmla="*/ 5 w 40"/>
                <a:gd name="T3" fmla="*/ 0 h 80"/>
                <a:gd name="T4" fmla="*/ 5 w 40"/>
                <a:gd name="T5" fmla="*/ 2 h 80"/>
                <a:gd name="T6" fmla="*/ 5 w 40"/>
                <a:gd name="T7" fmla="*/ 2 h 80"/>
                <a:gd name="T8" fmla="*/ 5 w 40"/>
                <a:gd name="T9" fmla="*/ 2 h 80"/>
                <a:gd name="T10" fmla="*/ 5 w 40"/>
                <a:gd name="T11" fmla="*/ 2 h 80"/>
                <a:gd name="T12" fmla="*/ 0 w 40"/>
                <a:gd name="T13" fmla="*/ 2 h 80"/>
                <a:gd name="T14" fmla="*/ 5 w 40"/>
                <a:gd name="T15" fmla="*/ 2 h 80"/>
                <a:gd name="T16" fmla="*/ 5 w 40"/>
                <a:gd name="T17" fmla="*/ 2 h 80"/>
                <a:gd name="T18" fmla="*/ 5 w 40"/>
                <a:gd name="T19" fmla="*/ 2 h 80"/>
                <a:gd name="T20" fmla="*/ 5 w 40"/>
                <a:gd name="T21" fmla="*/ 2 h 80"/>
                <a:gd name="T22" fmla="*/ 5 w 40"/>
                <a:gd name="T23" fmla="*/ 2 h 80"/>
                <a:gd name="T24" fmla="*/ 5 w 40"/>
                <a:gd name="T25" fmla="*/ 2 h 80"/>
                <a:gd name="T26" fmla="*/ 5 w 40"/>
                <a:gd name="T27" fmla="*/ 2 h 80"/>
                <a:gd name="T28" fmla="*/ 5 w 40"/>
                <a:gd name="T29" fmla="*/ 2 h 80"/>
                <a:gd name="T30" fmla="*/ 5 w 40"/>
                <a:gd name="T31" fmla="*/ 2 h 80"/>
                <a:gd name="T32" fmla="*/ 5 w 40"/>
                <a:gd name="T33" fmla="*/ 0 h 80"/>
                <a:gd name="T34" fmla="*/ 5 w 40"/>
                <a:gd name="T35" fmla="*/ 0 h 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80"/>
                <a:gd name="T56" fmla="*/ 40 w 40"/>
                <a:gd name="T57" fmla="*/ 80 h 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80">
                  <a:moveTo>
                    <a:pt x="32" y="0"/>
                  </a:moveTo>
                  <a:lnTo>
                    <a:pt x="24" y="0"/>
                  </a:lnTo>
                  <a:lnTo>
                    <a:pt x="24" y="8"/>
                  </a:lnTo>
                  <a:lnTo>
                    <a:pt x="24" y="16"/>
                  </a:lnTo>
                  <a:lnTo>
                    <a:pt x="16" y="24"/>
                  </a:lnTo>
                  <a:lnTo>
                    <a:pt x="8" y="32"/>
                  </a:lnTo>
                  <a:lnTo>
                    <a:pt x="0" y="48"/>
                  </a:lnTo>
                  <a:lnTo>
                    <a:pt x="8" y="64"/>
                  </a:lnTo>
                  <a:lnTo>
                    <a:pt x="24" y="80"/>
                  </a:lnTo>
                  <a:lnTo>
                    <a:pt x="32" y="80"/>
                  </a:lnTo>
                  <a:lnTo>
                    <a:pt x="32" y="64"/>
                  </a:lnTo>
                  <a:lnTo>
                    <a:pt x="40" y="56"/>
                  </a:lnTo>
                  <a:lnTo>
                    <a:pt x="40" y="40"/>
                  </a:lnTo>
                  <a:lnTo>
                    <a:pt x="32" y="24"/>
                  </a:lnTo>
                  <a:lnTo>
                    <a:pt x="32" y="16"/>
                  </a:lnTo>
                  <a:lnTo>
                    <a:pt x="40" y="8"/>
                  </a:lnTo>
                  <a:lnTo>
                    <a:pt x="40" y="0"/>
                  </a:lnTo>
                  <a:lnTo>
                    <a:pt x="32" y="0"/>
                  </a:lnTo>
                  <a:close/>
                </a:path>
              </a:pathLst>
            </a:custGeom>
            <a:solidFill>
              <a:srgbClr val="33CC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87" name="Freeform 28"/>
            <p:cNvSpPr>
              <a:spLocks/>
            </p:cNvSpPr>
            <p:nvPr/>
          </p:nvSpPr>
          <p:spPr bwMode="auto">
            <a:xfrm>
              <a:off x="2301" y="2398"/>
              <a:ext cx="36" cy="62"/>
            </a:xfrm>
            <a:custGeom>
              <a:avLst/>
              <a:gdLst>
                <a:gd name="T0" fmla="*/ 5 w 40"/>
                <a:gd name="T1" fmla="*/ 0 h 80"/>
                <a:gd name="T2" fmla="*/ 5 w 40"/>
                <a:gd name="T3" fmla="*/ 0 h 80"/>
                <a:gd name="T4" fmla="*/ 5 w 40"/>
                <a:gd name="T5" fmla="*/ 2 h 80"/>
                <a:gd name="T6" fmla="*/ 5 w 40"/>
                <a:gd name="T7" fmla="*/ 2 h 80"/>
                <a:gd name="T8" fmla="*/ 5 w 40"/>
                <a:gd name="T9" fmla="*/ 2 h 80"/>
                <a:gd name="T10" fmla="*/ 5 w 40"/>
                <a:gd name="T11" fmla="*/ 2 h 80"/>
                <a:gd name="T12" fmla="*/ 0 w 40"/>
                <a:gd name="T13" fmla="*/ 2 h 80"/>
                <a:gd name="T14" fmla="*/ 5 w 40"/>
                <a:gd name="T15" fmla="*/ 2 h 80"/>
                <a:gd name="T16" fmla="*/ 5 w 40"/>
                <a:gd name="T17" fmla="*/ 2 h 80"/>
                <a:gd name="T18" fmla="*/ 5 w 40"/>
                <a:gd name="T19" fmla="*/ 2 h 80"/>
                <a:gd name="T20" fmla="*/ 5 w 40"/>
                <a:gd name="T21" fmla="*/ 2 h 80"/>
                <a:gd name="T22" fmla="*/ 5 w 40"/>
                <a:gd name="T23" fmla="*/ 2 h 80"/>
                <a:gd name="T24" fmla="*/ 5 w 40"/>
                <a:gd name="T25" fmla="*/ 2 h 80"/>
                <a:gd name="T26" fmla="*/ 5 w 40"/>
                <a:gd name="T27" fmla="*/ 2 h 80"/>
                <a:gd name="T28" fmla="*/ 5 w 40"/>
                <a:gd name="T29" fmla="*/ 2 h 80"/>
                <a:gd name="T30" fmla="*/ 5 w 40"/>
                <a:gd name="T31" fmla="*/ 2 h 80"/>
                <a:gd name="T32" fmla="*/ 5 w 40"/>
                <a:gd name="T33" fmla="*/ 0 h 80"/>
                <a:gd name="T34" fmla="*/ 5 w 40"/>
                <a:gd name="T35" fmla="*/ 0 h 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80"/>
                <a:gd name="T56" fmla="*/ 40 w 40"/>
                <a:gd name="T57" fmla="*/ 80 h 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80">
                  <a:moveTo>
                    <a:pt x="32" y="0"/>
                  </a:moveTo>
                  <a:lnTo>
                    <a:pt x="24" y="0"/>
                  </a:lnTo>
                  <a:lnTo>
                    <a:pt x="24" y="8"/>
                  </a:lnTo>
                  <a:lnTo>
                    <a:pt x="24" y="16"/>
                  </a:lnTo>
                  <a:lnTo>
                    <a:pt x="16" y="24"/>
                  </a:lnTo>
                  <a:lnTo>
                    <a:pt x="8" y="32"/>
                  </a:lnTo>
                  <a:lnTo>
                    <a:pt x="0" y="48"/>
                  </a:lnTo>
                  <a:lnTo>
                    <a:pt x="8" y="64"/>
                  </a:lnTo>
                  <a:lnTo>
                    <a:pt x="24" y="80"/>
                  </a:lnTo>
                  <a:lnTo>
                    <a:pt x="32" y="80"/>
                  </a:lnTo>
                  <a:lnTo>
                    <a:pt x="32" y="64"/>
                  </a:lnTo>
                  <a:lnTo>
                    <a:pt x="40" y="56"/>
                  </a:lnTo>
                  <a:lnTo>
                    <a:pt x="40" y="40"/>
                  </a:lnTo>
                  <a:lnTo>
                    <a:pt x="32" y="24"/>
                  </a:lnTo>
                  <a:lnTo>
                    <a:pt x="32" y="16"/>
                  </a:lnTo>
                  <a:lnTo>
                    <a:pt x="40" y="8"/>
                  </a:lnTo>
                  <a:lnTo>
                    <a:pt x="40" y="0"/>
                  </a:lnTo>
                  <a:lnTo>
                    <a:pt x="32" y="0"/>
                  </a:lnTo>
                </a:path>
              </a:pathLst>
            </a:custGeom>
            <a:solidFill>
              <a:srgbClr val="33CC33"/>
            </a:solidFill>
            <a:ln w="12700">
              <a:solidFill>
                <a:srgbClr val="000000"/>
              </a:solidFill>
              <a:round/>
              <a:headEnd/>
              <a:tailEnd/>
            </a:ln>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88" name="Freeform 29"/>
            <p:cNvSpPr>
              <a:spLocks/>
            </p:cNvSpPr>
            <p:nvPr/>
          </p:nvSpPr>
          <p:spPr bwMode="auto">
            <a:xfrm>
              <a:off x="3048" y="1168"/>
              <a:ext cx="533" cy="816"/>
            </a:xfrm>
            <a:custGeom>
              <a:avLst/>
              <a:gdLst>
                <a:gd name="T0" fmla="*/ 4 w 598"/>
                <a:gd name="T1" fmla="*/ 2 h 1054"/>
                <a:gd name="T2" fmla="*/ 4 w 598"/>
                <a:gd name="T3" fmla="*/ 2 h 1054"/>
                <a:gd name="T4" fmla="*/ 4 w 598"/>
                <a:gd name="T5" fmla="*/ 2 h 1054"/>
                <a:gd name="T6" fmla="*/ 4 w 598"/>
                <a:gd name="T7" fmla="*/ 2 h 1054"/>
                <a:gd name="T8" fmla="*/ 4 w 598"/>
                <a:gd name="T9" fmla="*/ 2 h 1054"/>
                <a:gd name="T10" fmla="*/ 4 w 598"/>
                <a:gd name="T11" fmla="*/ 2 h 1054"/>
                <a:gd name="T12" fmla="*/ 4 w 598"/>
                <a:gd name="T13" fmla="*/ 2 h 1054"/>
                <a:gd name="T14" fmla="*/ 4 w 598"/>
                <a:gd name="T15" fmla="*/ 2 h 1054"/>
                <a:gd name="T16" fmla="*/ 4 w 598"/>
                <a:gd name="T17" fmla="*/ 2 h 1054"/>
                <a:gd name="T18" fmla="*/ 4 w 598"/>
                <a:gd name="T19" fmla="*/ 2 h 1054"/>
                <a:gd name="T20" fmla="*/ 4 w 598"/>
                <a:gd name="T21" fmla="*/ 2 h 1054"/>
                <a:gd name="T22" fmla="*/ 4 w 598"/>
                <a:gd name="T23" fmla="*/ 2 h 1054"/>
                <a:gd name="T24" fmla="*/ 4 w 598"/>
                <a:gd name="T25" fmla="*/ 2 h 1054"/>
                <a:gd name="T26" fmla="*/ 4 w 598"/>
                <a:gd name="T27" fmla="*/ 2 h 1054"/>
                <a:gd name="T28" fmla="*/ 4 w 598"/>
                <a:gd name="T29" fmla="*/ 2 h 1054"/>
                <a:gd name="T30" fmla="*/ 4 w 598"/>
                <a:gd name="T31" fmla="*/ 2 h 1054"/>
                <a:gd name="T32" fmla="*/ 4 w 598"/>
                <a:gd name="T33" fmla="*/ 2 h 1054"/>
                <a:gd name="T34" fmla="*/ 4 w 598"/>
                <a:gd name="T35" fmla="*/ 2 h 1054"/>
                <a:gd name="T36" fmla="*/ 4 w 598"/>
                <a:gd name="T37" fmla="*/ 2 h 1054"/>
                <a:gd name="T38" fmla="*/ 4 w 598"/>
                <a:gd name="T39" fmla="*/ 2 h 1054"/>
                <a:gd name="T40" fmla="*/ 4 w 598"/>
                <a:gd name="T41" fmla="*/ 0 h 1054"/>
                <a:gd name="T42" fmla="*/ 4 w 598"/>
                <a:gd name="T43" fmla="*/ 2 h 1054"/>
                <a:gd name="T44" fmla="*/ 4 w 598"/>
                <a:gd name="T45" fmla="*/ 2 h 1054"/>
                <a:gd name="T46" fmla="*/ 4 w 598"/>
                <a:gd name="T47" fmla="*/ 2 h 1054"/>
                <a:gd name="T48" fmla="*/ 4 w 598"/>
                <a:gd name="T49" fmla="*/ 2 h 1054"/>
                <a:gd name="T50" fmla="*/ 4 w 598"/>
                <a:gd name="T51" fmla="*/ 2 h 1054"/>
                <a:gd name="T52" fmla="*/ 4 w 598"/>
                <a:gd name="T53" fmla="*/ 2 h 1054"/>
                <a:gd name="T54" fmla="*/ 4 w 598"/>
                <a:gd name="T55" fmla="*/ 2 h 1054"/>
                <a:gd name="T56" fmla="*/ 4 w 598"/>
                <a:gd name="T57" fmla="*/ 2 h 1054"/>
                <a:gd name="T58" fmla="*/ 4 w 598"/>
                <a:gd name="T59" fmla="*/ 2 h 1054"/>
                <a:gd name="T60" fmla="*/ 4 w 598"/>
                <a:gd name="T61" fmla="*/ 2 h 1054"/>
                <a:gd name="T62" fmla="*/ 4 w 598"/>
                <a:gd name="T63" fmla="*/ 2 h 1054"/>
                <a:gd name="T64" fmla="*/ 4 w 598"/>
                <a:gd name="T65" fmla="*/ 2 h 1054"/>
                <a:gd name="T66" fmla="*/ 4 w 598"/>
                <a:gd name="T67" fmla="*/ 2 h 1054"/>
                <a:gd name="T68" fmla="*/ 4 w 598"/>
                <a:gd name="T69" fmla="*/ 2 h 1054"/>
                <a:gd name="T70" fmla="*/ 4 w 598"/>
                <a:gd name="T71" fmla="*/ 2 h 1054"/>
                <a:gd name="T72" fmla="*/ 4 w 598"/>
                <a:gd name="T73" fmla="*/ 2 h 1054"/>
                <a:gd name="T74" fmla="*/ 4 w 598"/>
                <a:gd name="T75" fmla="*/ 2 h 1054"/>
                <a:gd name="T76" fmla="*/ 4 w 598"/>
                <a:gd name="T77" fmla="*/ 2 h 1054"/>
                <a:gd name="T78" fmla="*/ 4 w 598"/>
                <a:gd name="T79" fmla="*/ 2 h 1054"/>
                <a:gd name="T80" fmla="*/ 4 w 598"/>
                <a:gd name="T81" fmla="*/ 2 h 1054"/>
                <a:gd name="T82" fmla="*/ 4 w 598"/>
                <a:gd name="T83" fmla="*/ 2 h 1054"/>
                <a:gd name="T84" fmla="*/ 4 w 598"/>
                <a:gd name="T85" fmla="*/ 2 h 1054"/>
                <a:gd name="T86" fmla="*/ 4 w 598"/>
                <a:gd name="T87" fmla="*/ 2 h 1054"/>
                <a:gd name="T88" fmla="*/ 4 w 598"/>
                <a:gd name="T89" fmla="*/ 2 h 1054"/>
                <a:gd name="T90" fmla="*/ 4 w 598"/>
                <a:gd name="T91" fmla="*/ 2 h 1054"/>
                <a:gd name="T92" fmla="*/ 4 w 598"/>
                <a:gd name="T93" fmla="*/ 2 h 1054"/>
                <a:gd name="T94" fmla="*/ 4 w 598"/>
                <a:gd name="T95" fmla="*/ 2 h 1054"/>
                <a:gd name="T96" fmla="*/ 4 w 598"/>
                <a:gd name="T97" fmla="*/ 2 h 10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8"/>
                <a:gd name="T148" fmla="*/ 0 h 1054"/>
                <a:gd name="T149" fmla="*/ 598 w 598"/>
                <a:gd name="T150" fmla="*/ 1054 h 10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8" h="1054">
                  <a:moveTo>
                    <a:pt x="399" y="1054"/>
                  </a:moveTo>
                  <a:lnTo>
                    <a:pt x="399" y="1046"/>
                  </a:lnTo>
                  <a:lnTo>
                    <a:pt x="399" y="1038"/>
                  </a:lnTo>
                  <a:lnTo>
                    <a:pt x="407" y="1022"/>
                  </a:lnTo>
                  <a:lnTo>
                    <a:pt x="407" y="990"/>
                  </a:lnTo>
                  <a:lnTo>
                    <a:pt x="415" y="958"/>
                  </a:lnTo>
                  <a:lnTo>
                    <a:pt x="423" y="926"/>
                  </a:lnTo>
                  <a:lnTo>
                    <a:pt x="415" y="894"/>
                  </a:lnTo>
                  <a:lnTo>
                    <a:pt x="399" y="854"/>
                  </a:lnTo>
                  <a:lnTo>
                    <a:pt x="407" y="814"/>
                  </a:lnTo>
                  <a:lnTo>
                    <a:pt x="407" y="798"/>
                  </a:lnTo>
                  <a:lnTo>
                    <a:pt x="415" y="782"/>
                  </a:lnTo>
                  <a:lnTo>
                    <a:pt x="431" y="766"/>
                  </a:lnTo>
                  <a:lnTo>
                    <a:pt x="439" y="758"/>
                  </a:lnTo>
                  <a:lnTo>
                    <a:pt x="447" y="750"/>
                  </a:lnTo>
                  <a:lnTo>
                    <a:pt x="454" y="750"/>
                  </a:lnTo>
                  <a:lnTo>
                    <a:pt x="486" y="758"/>
                  </a:lnTo>
                  <a:lnTo>
                    <a:pt x="510" y="758"/>
                  </a:lnTo>
                  <a:lnTo>
                    <a:pt x="510" y="750"/>
                  </a:lnTo>
                  <a:lnTo>
                    <a:pt x="510" y="726"/>
                  </a:lnTo>
                  <a:lnTo>
                    <a:pt x="502" y="702"/>
                  </a:lnTo>
                  <a:lnTo>
                    <a:pt x="510" y="686"/>
                  </a:lnTo>
                  <a:lnTo>
                    <a:pt x="518" y="663"/>
                  </a:lnTo>
                  <a:lnTo>
                    <a:pt x="526" y="631"/>
                  </a:lnTo>
                  <a:lnTo>
                    <a:pt x="550" y="591"/>
                  </a:lnTo>
                  <a:lnTo>
                    <a:pt x="566" y="575"/>
                  </a:lnTo>
                  <a:lnTo>
                    <a:pt x="574" y="567"/>
                  </a:lnTo>
                  <a:lnTo>
                    <a:pt x="582" y="559"/>
                  </a:lnTo>
                  <a:lnTo>
                    <a:pt x="590" y="527"/>
                  </a:lnTo>
                  <a:lnTo>
                    <a:pt x="590" y="511"/>
                  </a:lnTo>
                  <a:lnTo>
                    <a:pt x="598" y="511"/>
                  </a:lnTo>
                  <a:lnTo>
                    <a:pt x="598" y="503"/>
                  </a:lnTo>
                  <a:lnTo>
                    <a:pt x="598" y="487"/>
                  </a:lnTo>
                  <a:lnTo>
                    <a:pt x="598" y="455"/>
                  </a:lnTo>
                  <a:lnTo>
                    <a:pt x="598" y="415"/>
                  </a:lnTo>
                  <a:lnTo>
                    <a:pt x="590" y="383"/>
                  </a:lnTo>
                  <a:lnTo>
                    <a:pt x="590" y="375"/>
                  </a:lnTo>
                  <a:lnTo>
                    <a:pt x="590" y="359"/>
                  </a:lnTo>
                  <a:lnTo>
                    <a:pt x="582" y="335"/>
                  </a:lnTo>
                  <a:lnTo>
                    <a:pt x="574" y="311"/>
                  </a:lnTo>
                  <a:lnTo>
                    <a:pt x="566" y="287"/>
                  </a:lnTo>
                  <a:lnTo>
                    <a:pt x="558" y="263"/>
                  </a:lnTo>
                  <a:lnTo>
                    <a:pt x="526" y="223"/>
                  </a:lnTo>
                  <a:lnTo>
                    <a:pt x="502" y="167"/>
                  </a:lnTo>
                  <a:lnTo>
                    <a:pt x="494" y="143"/>
                  </a:lnTo>
                  <a:lnTo>
                    <a:pt x="494" y="135"/>
                  </a:lnTo>
                  <a:lnTo>
                    <a:pt x="494" y="128"/>
                  </a:lnTo>
                  <a:lnTo>
                    <a:pt x="494" y="112"/>
                  </a:lnTo>
                  <a:lnTo>
                    <a:pt x="494" y="96"/>
                  </a:lnTo>
                  <a:lnTo>
                    <a:pt x="486" y="72"/>
                  </a:lnTo>
                  <a:lnTo>
                    <a:pt x="486" y="56"/>
                  </a:lnTo>
                  <a:lnTo>
                    <a:pt x="494" y="56"/>
                  </a:lnTo>
                  <a:lnTo>
                    <a:pt x="494" y="48"/>
                  </a:lnTo>
                  <a:lnTo>
                    <a:pt x="494" y="40"/>
                  </a:lnTo>
                  <a:lnTo>
                    <a:pt x="494" y="32"/>
                  </a:lnTo>
                  <a:lnTo>
                    <a:pt x="494" y="24"/>
                  </a:lnTo>
                  <a:lnTo>
                    <a:pt x="494" y="32"/>
                  </a:lnTo>
                  <a:lnTo>
                    <a:pt x="478" y="32"/>
                  </a:lnTo>
                  <a:lnTo>
                    <a:pt x="462" y="32"/>
                  </a:lnTo>
                  <a:lnTo>
                    <a:pt x="454" y="32"/>
                  </a:lnTo>
                  <a:lnTo>
                    <a:pt x="439" y="16"/>
                  </a:lnTo>
                  <a:lnTo>
                    <a:pt x="423" y="8"/>
                  </a:lnTo>
                  <a:lnTo>
                    <a:pt x="415" y="0"/>
                  </a:lnTo>
                  <a:lnTo>
                    <a:pt x="407" y="8"/>
                  </a:lnTo>
                  <a:lnTo>
                    <a:pt x="399" y="32"/>
                  </a:lnTo>
                  <a:lnTo>
                    <a:pt x="383" y="48"/>
                  </a:lnTo>
                  <a:lnTo>
                    <a:pt x="383" y="56"/>
                  </a:lnTo>
                  <a:lnTo>
                    <a:pt x="391" y="64"/>
                  </a:lnTo>
                  <a:lnTo>
                    <a:pt x="399" y="72"/>
                  </a:lnTo>
                  <a:lnTo>
                    <a:pt x="415" y="64"/>
                  </a:lnTo>
                  <a:lnTo>
                    <a:pt x="431" y="56"/>
                  </a:lnTo>
                  <a:lnTo>
                    <a:pt x="439" y="48"/>
                  </a:lnTo>
                  <a:lnTo>
                    <a:pt x="454" y="48"/>
                  </a:lnTo>
                  <a:lnTo>
                    <a:pt x="470" y="56"/>
                  </a:lnTo>
                  <a:lnTo>
                    <a:pt x="470" y="72"/>
                  </a:lnTo>
                  <a:lnTo>
                    <a:pt x="470" y="80"/>
                  </a:lnTo>
                  <a:lnTo>
                    <a:pt x="462" y="104"/>
                  </a:lnTo>
                  <a:lnTo>
                    <a:pt x="462" y="112"/>
                  </a:lnTo>
                  <a:lnTo>
                    <a:pt x="462" y="120"/>
                  </a:lnTo>
                  <a:lnTo>
                    <a:pt x="462" y="135"/>
                  </a:lnTo>
                  <a:lnTo>
                    <a:pt x="454" y="151"/>
                  </a:lnTo>
                  <a:lnTo>
                    <a:pt x="439" y="159"/>
                  </a:lnTo>
                  <a:lnTo>
                    <a:pt x="431" y="159"/>
                  </a:lnTo>
                  <a:lnTo>
                    <a:pt x="415" y="151"/>
                  </a:lnTo>
                  <a:lnTo>
                    <a:pt x="407" y="143"/>
                  </a:lnTo>
                  <a:lnTo>
                    <a:pt x="399" y="143"/>
                  </a:lnTo>
                  <a:lnTo>
                    <a:pt x="391" y="143"/>
                  </a:lnTo>
                  <a:lnTo>
                    <a:pt x="367" y="135"/>
                  </a:lnTo>
                  <a:lnTo>
                    <a:pt x="351" y="120"/>
                  </a:lnTo>
                  <a:lnTo>
                    <a:pt x="351" y="112"/>
                  </a:lnTo>
                  <a:lnTo>
                    <a:pt x="351" y="104"/>
                  </a:lnTo>
                  <a:lnTo>
                    <a:pt x="351" y="96"/>
                  </a:lnTo>
                  <a:lnTo>
                    <a:pt x="351" y="88"/>
                  </a:lnTo>
                  <a:lnTo>
                    <a:pt x="343" y="72"/>
                  </a:lnTo>
                  <a:lnTo>
                    <a:pt x="327" y="64"/>
                  </a:lnTo>
                  <a:lnTo>
                    <a:pt x="319" y="56"/>
                  </a:lnTo>
                  <a:lnTo>
                    <a:pt x="311" y="64"/>
                  </a:lnTo>
                  <a:lnTo>
                    <a:pt x="303" y="80"/>
                  </a:lnTo>
                  <a:lnTo>
                    <a:pt x="295" y="88"/>
                  </a:lnTo>
                  <a:lnTo>
                    <a:pt x="303" y="96"/>
                  </a:lnTo>
                  <a:lnTo>
                    <a:pt x="303" y="104"/>
                  </a:lnTo>
                  <a:lnTo>
                    <a:pt x="295" y="112"/>
                  </a:lnTo>
                  <a:lnTo>
                    <a:pt x="279" y="128"/>
                  </a:lnTo>
                  <a:lnTo>
                    <a:pt x="271" y="143"/>
                  </a:lnTo>
                  <a:lnTo>
                    <a:pt x="263" y="143"/>
                  </a:lnTo>
                  <a:lnTo>
                    <a:pt x="255" y="151"/>
                  </a:lnTo>
                  <a:lnTo>
                    <a:pt x="247" y="159"/>
                  </a:lnTo>
                  <a:lnTo>
                    <a:pt x="231" y="183"/>
                  </a:lnTo>
                  <a:lnTo>
                    <a:pt x="223" y="207"/>
                  </a:lnTo>
                  <a:lnTo>
                    <a:pt x="231" y="239"/>
                  </a:lnTo>
                  <a:lnTo>
                    <a:pt x="247" y="255"/>
                  </a:lnTo>
                  <a:lnTo>
                    <a:pt x="247" y="247"/>
                  </a:lnTo>
                  <a:lnTo>
                    <a:pt x="247" y="263"/>
                  </a:lnTo>
                  <a:lnTo>
                    <a:pt x="247" y="295"/>
                  </a:lnTo>
                  <a:lnTo>
                    <a:pt x="231" y="319"/>
                  </a:lnTo>
                  <a:lnTo>
                    <a:pt x="223" y="327"/>
                  </a:lnTo>
                  <a:lnTo>
                    <a:pt x="223" y="335"/>
                  </a:lnTo>
                  <a:lnTo>
                    <a:pt x="215" y="335"/>
                  </a:lnTo>
                  <a:lnTo>
                    <a:pt x="199" y="335"/>
                  </a:lnTo>
                  <a:lnTo>
                    <a:pt x="183" y="335"/>
                  </a:lnTo>
                  <a:lnTo>
                    <a:pt x="175" y="343"/>
                  </a:lnTo>
                  <a:lnTo>
                    <a:pt x="167" y="359"/>
                  </a:lnTo>
                  <a:lnTo>
                    <a:pt x="175" y="375"/>
                  </a:lnTo>
                  <a:lnTo>
                    <a:pt x="191" y="383"/>
                  </a:lnTo>
                  <a:lnTo>
                    <a:pt x="199" y="383"/>
                  </a:lnTo>
                  <a:lnTo>
                    <a:pt x="207" y="375"/>
                  </a:lnTo>
                  <a:lnTo>
                    <a:pt x="215" y="367"/>
                  </a:lnTo>
                  <a:lnTo>
                    <a:pt x="231" y="383"/>
                  </a:lnTo>
                  <a:lnTo>
                    <a:pt x="239" y="407"/>
                  </a:lnTo>
                  <a:lnTo>
                    <a:pt x="239" y="423"/>
                  </a:lnTo>
                  <a:lnTo>
                    <a:pt x="239" y="447"/>
                  </a:lnTo>
                  <a:lnTo>
                    <a:pt x="223" y="463"/>
                  </a:lnTo>
                  <a:lnTo>
                    <a:pt x="215" y="503"/>
                  </a:lnTo>
                  <a:lnTo>
                    <a:pt x="183" y="583"/>
                  </a:lnTo>
                  <a:lnTo>
                    <a:pt x="167" y="631"/>
                  </a:lnTo>
                  <a:lnTo>
                    <a:pt x="151" y="647"/>
                  </a:lnTo>
                  <a:lnTo>
                    <a:pt x="135" y="670"/>
                  </a:lnTo>
                  <a:lnTo>
                    <a:pt x="119" y="710"/>
                  </a:lnTo>
                  <a:lnTo>
                    <a:pt x="103" y="758"/>
                  </a:lnTo>
                  <a:lnTo>
                    <a:pt x="88" y="790"/>
                  </a:lnTo>
                  <a:lnTo>
                    <a:pt x="72" y="806"/>
                  </a:lnTo>
                  <a:lnTo>
                    <a:pt x="64" y="814"/>
                  </a:lnTo>
                  <a:lnTo>
                    <a:pt x="56" y="814"/>
                  </a:lnTo>
                  <a:lnTo>
                    <a:pt x="48" y="814"/>
                  </a:lnTo>
                  <a:lnTo>
                    <a:pt x="40" y="814"/>
                  </a:lnTo>
                  <a:lnTo>
                    <a:pt x="32" y="814"/>
                  </a:lnTo>
                  <a:lnTo>
                    <a:pt x="16" y="830"/>
                  </a:lnTo>
                  <a:lnTo>
                    <a:pt x="0" y="846"/>
                  </a:lnTo>
                  <a:lnTo>
                    <a:pt x="399" y="1054"/>
                  </a:lnTo>
                  <a:close/>
                </a:path>
              </a:pathLst>
            </a:custGeom>
            <a:solidFill>
              <a:srgbClr val="33CC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89" name="Freeform 30"/>
            <p:cNvSpPr>
              <a:spLocks/>
            </p:cNvSpPr>
            <p:nvPr/>
          </p:nvSpPr>
          <p:spPr bwMode="auto">
            <a:xfrm>
              <a:off x="3048" y="1168"/>
              <a:ext cx="533" cy="816"/>
            </a:xfrm>
            <a:custGeom>
              <a:avLst/>
              <a:gdLst>
                <a:gd name="T0" fmla="*/ 4 w 598"/>
                <a:gd name="T1" fmla="*/ 2 h 1054"/>
                <a:gd name="T2" fmla="*/ 4 w 598"/>
                <a:gd name="T3" fmla="*/ 2 h 1054"/>
                <a:gd name="T4" fmla="*/ 4 w 598"/>
                <a:gd name="T5" fmla="*/ 2 h 1054"/>
                <a:gd name="T6" fmla="*/ 4 w 598"/>
                <a:gd name="T7" fmla="*/ 2 h 1054"/>
                <a:gd name="T8" fmla="*/ 4 w 598"/>
                <a:gd name="T9" fmla="*/ 2 h 1054"/>
                <a:gd name="T10" fmla="*/ 4 w 598"/>
                <a:gd name="T11" fmla="*/ 2 h 1054"/>
                <a:gd name="T12" fmla="*/ 4 w 598"/>
                <a:gd name="T13" fmla="*/ 2 h 1054"/>
                <a:gd name="T14" fmla="*/ 4 w 598"/>
                <a:gd name="T15" fmla="*/ 2 h 1054"/>
                <a:gd name="T16" fmla="*/ 4 w 598"/>
                <a:gd name="T17" fmla="*/ 2 h 1054"/>
                <a:gd name="T18" fmla="*/ 4 w 598"/>
                <a:gd name="T19" fmla="*/ 2 h 1054"/>
                <a:gd name="T20" fmla="*/ 4 w 598"/>
                <a:gd name="T21" fmla="*/ 2 h 1054"/>
                <a:gd name="T22" fmla="*/ 4 w 598"/>
                <a:gd name="T23" fmla="*/ 2 h 1054"/>
                <a:gd name="T24" fmla="*/ 4 w 598"/>
                <a:gd name="T25" fmla="*/ 2 h 1054"/>
                <a:gd name="T26" fmla="*/ 4 w 598"/>
                <a:gd name="T27" fmla="*/ 2 h 1054"/>
                <a:gd name="T28" fmla="*/ 4 w 598"/>
                <a:gd name="T29" fmla="*/ 2 h 1054"/>
                <a:gd name="T30" fmla="*/ 4 w 598"/>
                <a:gd name="T31" fmla="*/ 2 h 1054"/>
                <a:gd name="T32" fmla="*/ 4 w 598"/>
                <a:gd name="T33" fmla="*/ 2 h 1054"/>
                <a:gd name="T34" fmla="*/ 4 w 598"/>
                <a:gd name="T35" fmla="*/ 2 h 1054"/>
                <a:gd name="T36" fmla="*/ 4 w 598"/>
                <a:gd name="T37" fmla="*/ 2 h 1054"/>
                <a:gd name="T38" fmla="*/ 4 w 598"/>
                <a:gd name="T39" fmla="*/ 2 h 1054"/>
                <a:gd name="T40" fmla="*/ 4 w 598"/>
                <a:gd name="T41" fmla="*/ 0 h 1054"/>
                <a:gd name="T42" fmla="*/ 4 w 598"/>
                <a:gd name="T43" fmla="*/ 2 h 1054"/>
                <a:gd name="T44" fmla="*/ 4 w 598"/>
                <a:gd name="T45" fmla="*/ 2 h 1054"/>
                <a:gd name="T46" fmla="*/ 4 w 598"/>
                <a:gd name="T47" fmla="*/ 2 h 1054"/>
                <a:gd name="T48" fmla="*/ 4 w 598"/>
                <a:gd name="T49" fmla="*/ 2 h 1054"/>
                <a:gd name="T50" fmla="*/ 4 w 598"/>
                <a:gd name="T51" fmla="*/ 2 h 1054"/>
                <a:gd name="T52" fmla="*/ 4 w 598"/>
                <a:gd name="T53" fmla="*/ 2 h 1054"/>
                <a:gd name="T54" fmla="*/ 4 w 598"/>
                <a:gd name="T55" fmla="*/ 2 h 1054"/>
                <a:gd name="T56" fmla="*/ 4 w 598"/>
                <a:gd name="T57" fmla="*/ 2 h 1054"/>
                <a:gd name="T58" fmla="*/ 4 w 598"/>
                <a:gd name="T59" fmla="*/ 2 h 1054"/>
                <a:gd name="T60" fmla="*/ 4 w 598"/>
                <a:gd name="T61" fmla="*/ 2 h 1054"/>
                <a:gd name="T62" fmla="*/ 4 w 598"/>
                <a:gd name="T63" fmla="*/ 2 h 1054"/>
                <a:gd name="T64" fmla="*/ 4 w 598"/>
                <a:gd name="T65" fmla="*/ 2 h 1054"/>
                <a:gd name="T66" fmla="*/ 4 w 598"/>
                <a:gd name="T67" fmla="*/ 2 h 1054"/>
                <a:gd name="T68" fmla="*/ 4 w 598"/>
                <a:gd name="T69" fmla="*/ 2 h 1054"/>
                <a:gd name="T70" fmla="*/ 4 w 598"/>
                <a:gd name="T71" fmla="*/ 2 h 1054"/>
                <a:gd name="T72" fmla="*/ 4 w 598"/>
                <a:gd name="T73" fmla="*/ 2 h 1054"/>
                <a:gd name="T74" fmla="*/ 4 w 598"/>
                <a:gd name="T75" fmla="*/ 2 h 1054"/>
                <a:gd name="T76" fmla="*/ 4 w 598"/>
                <a:gd name="T77" fmla="*/ 2 h 1054"/>
                <a:gd name="T78" fmla="*/ 4 w 598"/>
                <a:gd name="T79" fmla="*/ 2 h 1054"/>
                <a:gd name="T80" fmla="*/ 4 w 598"/>
                <a:gd name="T81" fmla="*/ 2 h 1054"/>
                <a:gd name="T82" fmla="*/ 4 w 598"/>
                <a:gd name="T83" fmla="*/ 2 h 1054"/>
                <a:gd name="T84" fmla="*/ 4 w 598"/>
                <a:gd name="T85" fmla="*/ 2 h 1054"/>
                <a:gd name="T86" fmla="*/ 4 w 598"/>
                <a:gd name="T87" fmla="*/ 2 h 1054"/>
                <a:gd name="T88" fmla="*/ 4 w 598"/>
                <a:gd name="T89" fmla="*/ 2 h 1054"/>
                <a:gd name="T90" fmla="*/ 4 w 598"/>
                <a:gd name="T91" fmla="*/ 2 h 1054"/>
                <a:gd name="T92" fmla="*/ 4 w 598"/>
                <a:gd name="T93" fmla="*/ 2 h 1054"/>
                <a:gd name="T94" fmla="*/ 4 w 598"/>
                <a:gd name="T95" fmla="*/ 2 h 1054"/>
                <a:gd name="T96" fmla="*/ 4 w 598"/>
                <a:gd name="T97" fmla="*/ 2 h 10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8"/>
                <a:gd name="T148" fmla="*/ 0 h 1054"/>
                <a:gd name="T149" fmla="*/ 598 w 598"/>
                <a:gd name="T150" fmla="*/ 1054 h 10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8" h="1054">
                  <a:moveTo>
                    <a:pt x="399" y="1054"/>
                  </a:moveTo>
                  <a:lnTo>
                    <a:pt x="399" y="1046"/>
                  </a:lnTo>
                  <a:lnTo>
                    <a:pt x="399" y="1038"/>
                  </a:lnTo>
                  <a:lnTo>
                    <a:pt x="407" y="1022"/>
                  </a:lnTo>
                  <a:lnTo>
                    <a:pt x="407" y="990"/>
                  </a:lnTo>
                  <a:lnTo>
                    <a:pt x="415" y="958"/>
                  </a:lnTo>
                  <a:lnTo>
                    <a:pt x="423" y="926"/>
                  </a:lnTo>
                  <a:lnTo>
                    <a:pt x="415" y="894"/>
                  </a:lnTo>
                  <a:lnTo>
                    <a:pt x="399" y="854"/>
                  </a:lnTo>
                  <a:lnTo>
                    <a:pt x="407" y="814"/>
                  </a:lnTo>
                  <a:lnTo>
                    <a:pt x="407" y="798"/>
                  </a:lnTo>
                  <a:lnTo>
                    <a:pt x="415" y="782"/>
                  </a:lnTo>
                  <a:lnTo>
                    <a:pt x="431" y="766"/>
                  </a:lnTo>
                  <a:lnTo>
                    <a:pt x="439" y="758"/>
                  </a:lnTo>
                  <a:lnTo>
                    <a:pt x="447" y="750"/>
                  </a:lnTo>
                  <a:lnTo>
                    <a:pt x="454" y="750"/>
                  </a:lnTo>
                  <a:lnTo>
                    <a:pt x="486" y="758"/>
                  </a:lnTo>
                  <a:lnTo>
                    <a:pt x="510" y="758"/>
                  </a:lnTo>
                  <a:lnTo>
                    <a:pt x="510" y="750"/>
                  </a:lnTo>
                  <a:lnTo>
                    <a:pt x="510" y="726"/>
                  </a:lnTo>
                  <a:lnTo>
                    <a:pt x="502" y="702"/>
                  </a:lnTo>
                  <a:lnTo>
                    <a:pt x="510" y="686"/>
                  </a:lnTo>
                  <a:lnTo>
                    <a:pt x="518" y="663"/>
                  </a:lnTo>
                  <a:lnTo>
                    <a:pt x="526" y="631"/>
                  </a:lnTo>
                  <a:lnTo>
                    <a:pt x="550" y="591"/>
                  </a:lnTo>
                  <a:lnTo>
                    <a:pt x="566" y="575"/>
                  </a:lnTo>
                  <a:lnTo>
                    <a:pt x="574" y="567"/>
                  </a:lnTo>
                  <a:lnTo>
                    <a:pt x="582" y="559"/>
                  </a:lnTo>
                  <a:lnTo>
                    <a:pt x="590" y="527"/>
                  </a:lnTo>
                  <a:lnTo>
                    <a:pt x="590" y="511"/>
                  </a:lnTo>
                  <a:lnTo>
                    <a:pt x="598" y="511"/>
                  </a:lnTo>
                  <a:lnTo>
                    <a:pt x="598" y="503"/>
                  </a:lnTo>
                  <a:lnTo>
                    <a:pt x="598" y="487"/>
                  </a:lnTo>
                  <a:lnTo>
                    <a:pt x="598" y="455"/>
                  </a:lnTo>
                  <a:lnTo>
                    <a:pt x="598" y="415"/>
                  </a:lnTo>
                  <a:lnTo>
                    <a:pt x="590" y="383"/>
                  </a:lnTo>
                  <a:lnTo>
                    <a:pt x="590" y="375"/>
                  </a:lnTo>
                  <a:lnTo>
                    <a:pt x="590" y="359"/>
                  </a:lnTo>
                  <a:lnTo>
                    <a:pt x="582" y="335"/>
                  </a:lnTo>
                  <a:lnTo>
                    <a:pt x="574" y="311"/>
                  </a:lnTo>
                  <a:lnTo>
                    <a:pt x="566" y="287"/>
                  </a:lnTo>
                  <a:lnTo>
                    <a:pt x="558" y="263"/>
                  </a:lnTo>
                  <a:lnTo>
                    <a:pt x="526" y="223"/>
                  </a:lnTo>
                  <a:lnTo>
                    <a:pt x="502" y="167"/>
                  </a:lnTo>
                  <a:lnTo>
                    <a:pt x="494" y="143"/>
                  </a:lnTo>
                  <a:lnTo>
                    <a:pt x="494" y="135"/>
                  </a:lnTo>
                  <a:lnTo>
                    <a:pt x="494" y="128"/>
                  </a:lnTo>
                  <a:lnTo>
                    <a:pt x="494" y="112"/>
                  </a:lnTo>
                  <a:lnTo>
                    <a:pt x="494" y="96"/>
                  </a:lnTo>
                  <a:lnTo>
                    <a:pt x="486" y="72"/>
                  </a:lnTo>
                  <a:lnTo>
                    <a:pt x="486" y="56"/>
                  </a:lnTo>
                  <a:lnTo>
                    <a:pt x="494" y="56"/>
                  </a:lnTo>
                  <a:lnTo>
                    <a:pt x="494" y="48"/>
                  </a:lnTo>
                  <a:lnTo>
                    <a:pt x="494" y="40"/>
                  </a:lnTo>
                  <a:lnTo>
                    <a:pt x="494" y="32"/>
                  </a:lnTo>
                  <a:lnTo>
                    <a:pt x="494" y="24"/>
                  </a:lnTo>
                  <a:lnTo>
                    <a:pt x="494" y="32"/>
                  </a:lnTo>
                  <a:lnTo>
                    <a:pt x="478" y="32"/>
                  </a:lnTo>
                  <a:lnTo>
                    <a:pt x="462" y="32"/>
                  </a:lnTo>
                  <a:lnTo>
                    <a:pt x="454" y="32"/>
                  </a:lnTo>
                  <a:lnTo>
                    <a:pt x="439" y="16"/>
                  </a:lnTo>
                  <a:lnTo>
                    <a:pt x="423" y="8"/>
                  </a:lnTo>
                  <a:lnTo>
                    <a:pt x="415" y="0"/>
                  </a:lnTo>
                  <a:lnTo>
                    <a:pt x="407" y="8"/>
                  </a:lnTo>
                  <a:lnTo>
                    <a:pt x="399" y="32"/>
                  </a:lnTo>
                  <a:lnTo>
                    <a:pt x="383" y="48"/>
                  </a:lnTo>
                  <a:lnTo>
                    <a:pt x="383" y="56"/>
                  </a:lnTo>
                  <a:lnTo>
                    <a:pt x="391" y="64"/>
                  </a:lnTo>
                  <a:lnTo>
                    <a:pt x="399" y="72"/>
                  </a:lnTo>
                  <a:lnTo>
                    <a:pt x="415" y="64"/>
                  </a:lnTo>
                  <a:lnTo>
                    <a:pt x="431" y="56"/>
                  </a:lnTo>
                  <a:lnTo>
                    <a:pt x="439" y="48"/>
                  </a:lnTo>
                  <a:lnTo>
                    <a:pt x="454" y="48"/>
                  </a:lnTo>
                  <a:lnTo>
                    <a:pt x="470" y="56"/>
                  </a:lnTo>
                  <a:lnTo>
                    <a:pt x="470" y="72"/>
                  </a:lnTo>
                  <a:lnTo>
                    <a:pt x="470" y="80"/>
                  </a:lnTo>
                  <a:lnTo>
                    <a:pt x="462" y="104"/>
                  </a:lnTo>
                  <a:lnTo>
                    <a:pt x="462" y="112"/>
                  </a:lnTo>
                  <a:lnTo>
                    <a:pt x="462" y="120"/>
                  </a:lnTo>
                  <a:lnTo>
                    <a:pt x="462" y="135"/>
                  </a:lnTo>
                  <a:lnTo>
                    <a:pt x="454" y="151"/>
                  </a:lnTo>
                  <a:lnTo>
                    <a:pt x="439" y="159"/>
                  </a:lnTo>
                  <a:lnTo>
                    <a:pt x="431" y="159"/>
                  </a:lnTo>
                  <a:lnTo>
                    <a:pt x="415" y="151"/>
                  </a:lnTo>
                  <a:lnTo>
                    <a:pt x="407" y="143"/>
                  </a:lnTo>
                  <a:lnTo>
                    <a:pt x="399" y="143"/>
                  </a:lnTo>
                  <a:lnTo>
                    <a:pt x="391" y="143"/>
                  </a:lnTo>
                  <a:lnTo>
                    <a:pt x="367" y="135"/>
                  </a:lnTo>
                  <a:lnTo>
                    <a:pt x="351" y="120"/>
                  </a:lnTo>
                  <a:lnTo>
                    <a:pt x="351" y="112"/>
                  </a:lnTo>
                  <a:lnTo>
                    <a:pt x="351" y="104"/>
                  </a:lnTo>
                  <a:lnTo>
                    <a:pt x="351" y="96"/>
                  </a:lnTo>
                  <a:lnTo>
                    <a:pt x="351" y="88"/>
                  </a:lnTo>
                  <a:lnTo>
                    <a:pt x="343" y="72"/>
                  </a:lnTo>
                  <a:lnTo>
                    <a:pt x="327" y="64"/>
                  </a:lnTo>
                  <a:lnTo>
                    <a:pt x="319" y="56"/>
                  </a:lnTo>
                  <a:lnTo>
                    <a:pt x="311" y="64"/>
                  </a:lnTo>
                  <a:lnTo>
                    <a:pt x="303" y="80"/>
                  </a:lnTo>
                  <a:lnTo>
                    <a:pt x="295" y="88"/>
                  </a:lnTo>
                  <a:lnTo>
                    <a:pt x="303" y="96"/>
                  </a:lnTo>
                  <a:lnTo>
                    <a:pt x="303" y="104"/>
                  </a:lnTo>
                  <a:lnTo>
                    <a:pt x="295" y="112"/>
                  </a:lnTo>
                  <a:lnTo>
                    <a:pt x="279" y="128"/>
                  </a:lnTo>
                  <a:lnTo>
                    <a:pt x="271" y="143"/>
                  </a:lnTo>
                  <a:lnTo>
                    <a:pt x="263" y="143"/>
                  </a:lnTo>
                  <a:lnTo>
                    <a:pt x="255" y="151"/>
                  </a:lnTo>
                  <a:lnTo>
                    <a:pt x="247" y="159"/>
                  </a:lnTo>
                  <a:lnTo>
                    <a:pt x="231" y="183"/>
                  </a:lnTo>
                  <a:lnTo>
                    <a:pt x="223" y="207"/>
                  </a:lnTo>
                  <a:lnTo>
                    <a:pt x="231" y="239"/>
                  </a:lnTo>
                  <a:lnTo>
                    <a:pt x="247" y="255"/>
                  </a:lnTo>
                  <a:lnTo>
                    <a:pt x="247" y="247"/>
                  </a:lnTo>
                  <a:lnTo>
                    <a:pt x="247" y="263"/>
                  </a:lnTo>
                  <a:lnTo>
                    <a:pt x="247" y="295"/>
                  </a:lnTo>
                  <a:lnTo>
                    <a:pt x="231" y="319"/>
                  </a:lnTo>
                  <a:lnTo>
                    <a:pt x="223" y="327"/>
                  </a:lnTo>
                  <a:lnTo>
                    <a:pt x="223" y="335"/>
                  </a:lnTo>
                  <a:lnTo>
                    <a:pt x="215" y="335"/>
                  </a:lnTo>
                  <a:lnTo>
                    <a:pt x="199" y="335"/>
                  </a:lnTo>
                  <a:lnTo>
                    <a:pt x="183" y="335"/>
                  </a:lnTo>
                  <a:lnTo>
                    <a:pt x="175" y="343"/>
                  </a:lnTo>
                  <a:lnTo>
                    <a:pt x="167" y="359"/>
                  </a:lnTo>
                  <a:lnTo>
                    <a:pt x="175" y="375"/>
                  </a:lnTo>
                  <a:lnTo>
                    <a:pt x="191" y="383"/>
                  </a:lnTo>
                  <a:lnTo>
                    <a:pt x="199" y="383"/>
                  </a:lnTo>
                  <a:lnTo>
                    <a:pt x="207" y="375"/>
                  </a:lnTo>
                  <a:lnTo>
                    <a:pt x="215" y="367"/>
                  </a:lnTo>
                  <a:lnTo>
                    <a:pt x="231" y="383"/>
                  </a:lnTo>
                  <a:lnTo>
                    <a:pt x="239" y="407"/>
                  </a:lnTo>
                  <a:lnTo>
                    <a:pt x="239" y="423"/>
                  </a:lnTo>
                  <a:lnTo>
                    <a:pt x="239" y="447"/>
                  </a:lnTo>
                  <a:lnTo>
                    <a:pt x="223" y="463"/>
                  </a:lnTo>
                  <a:lnTo>
                    <a:pt x="215" y="503"/>
                  </a:lnTo>
                  <a:lnTo>
                    <a:pt x="183" y="583"/>
                  </a:lnTo>
                  <a:lnTo>
                    <a:pt x="167" y="631"/>
                  </a:lnTo>
                  <a:lnTo>
                    <a:pt x="151" y="647"/>
                  </a:lnTo>
                  <a:lnTo>
                    <a:pt x="135" y="670"/>
                  </a:lnTo>
                  <a:lnTo>
                    <a:pt x="119" y="710"/>
                  </a:lnTo>
                  <a:lnTo>
                    <a:pt x="103" y="758"/>
                  </a:lnTo>
                  <a:lnTo>
                    <a:pt x="88" y="790"/>
                  </a:lnTo>
                  <a:lnTo>
                    <a:pt x="72" y="806"/>
                  </a:lnTo>
                  <a:lnTo>
                    <a:pt x="64" y="814"/>
                  </a:lnTo>
                  <a:lnTo>
                    <a:pt x="56" y="814"/>
                  </a:lnTo>
                  <a:lnTo>
                    <a:pt x="48" y="814"/>
                  </a:lnTo>
                  <a:lnTo>
                    <a:pt x="40" y="814"/>
                  </a:lnTo>
                  <a:lnTo>
                    <a:pt x="32" y="814"/>
                  </a:lnTo>
                  <a:lnTo>
                    <a:pt x="16" y="830"/>
                  </a:lnTo>
                  <a:lnTo>
                    <a:pt x="0" y="846"/>
                  </a:lnTo>
                </a:path>
              </a:pathLst>
            </a:custGeom>
            <a:solidFill>
              <a:srgbClr val="33CC33"/>
            </a:solidFill>
            <a:ln w="12700">
              <a:solidFill>
                <a:srgbClr val="000000"/>
              </a:solidFill>
              <a:round/>
              <a:headEnd/>
              <a:tailEnd/>
            </a:ln>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90" name="Freeform 31"/>
            <p:cNvSpPr>
              <a:spLocks/>
            </p:cNvSpPr>
            <p:nvPr/>
          </p:nvSpPr>
          <p:spPr bwMode="auto">
            <a:xfrm>
              <a:off x="2934" y="1736"/>
              <a:ext cx="71" cy="99"/>
            </a:xfrm>
            <a:custGeom>
              <a:avLst/>
              <a:gdLst>
                <a:gd name="T0" fmla="*/ 4 w 80"/>
                <a:gd name="T1" fmla="*/ 2 h 128"/>
                <a:gd name="T2" fmla="*/ 4 w 80"/>
                <a:gd name="T3" fmla="*/ 2 h 128"/>
                <a:gd name="T4" fmla="*/ 4 w 80"/>
                <a:gd name="T5" fmla="*/ 2 h 128"/>
                <a:gd name="T6" fmla="*/ 4 w 80"/>
                <a:gd name="T7" fmla="*/ 2 h 128"/>
                <a:gd name="T8" fmla="*/ 0 w 80"/>
                <a:gd name="T9" fmla="*/ 2 h 128"/>
                <a:gd name="T10" fmla="*/ 4 w 80"/>
                <a:gd name="T11" fmla="*/ 2 h 128"/>
                <a:gd name="T12" fmla="*/ 4 w 80"/>
                <a:gd name="T13" fmla="*/ 2 h 128"/>
                <a:gd name="T14" fmla="*/ 4 w 80"/>
                <a:gd name="T15" fmla="*/ 2 h 128"/>
                <a:gd name="T16" fmla="*/ 4 w 80"/>
                <a:gd name="T17" fmla="*/ 2 h 128"/>
                <a:gd name="T18" fmla="*/ 4 w 80"/>
                <a:gd name="T19" fmla="*/ 2 h 128"/>
                <a:gd name="T20" fmla="*/ 4 w 80"/>
                <a:gd name="T21" fmla="*/ 2 h 128"/>
                <a:gd name="T22" fmla="*/ 4 w 80"/>
                <a:gd name="T23" fmla="*/ 2 h 128"/>
                <a:gd name="T24" fmla="*/ 4 w 80"/>
                <a:gd name="T25" fmla="*/ 2 h 128"/>
                <a:gd name="T26" fmla="*/ 4 w 80"/>
                <a:gd name="T27" fmla="*/ 2 h 128"/>
                <a:gd name="T28" fmla="*/ 4 w 80"/>
                <a:gd name="T29" fmla="*/ 2 h 128"/>
                <a:gd name="T30" fmla="*/ 4 w 80"/>
                <a:gd name="T31" fmla="*/ 2 h 128"/>
                <a:gd name="T32" fmla="*/ 4 w 80"/>
                <a:gd name="T33" fmla="*/ 2 h 128"/>
                <a:gd name="T34" fmla="*/ 4 w 80"/>
                <a:gd name="T35" fmla="*/ 2 h 128"/>
                <a:gd name="T36" fmla="*/ 4 w 80"/>
                <a:gd name="T37" fmla="*/ 2 h 128"/>
                <a:gd name="T38" fmla="*/ 4 w 80"/>
                <a:gd name="T39" fmla="*/ 2 h 128"/>
                <a:gd name="T40" fmla="*/ 4 w 80"/>
                <a:gd name="T41" fmla="*/ 2 h 128"/>
                <a:gd name="T42" fmla="*/ 4 w 80"/>
                <a:gd name="T43" fmla="*/ 2 h 128"/>
                <a:gd name="T44" fmla="*/ 4 w 80"/>
                <a:gd name="T45" fmla="*/ 2 h 128"/>
                <a:gd name="T46" fmla="*/ 4 w 80"/>
                <a:gd name="T47" fmla="*/ 2 h 128"/>
                <a:gd name="T48" fmla="*/ 4 w 80"/>
                <a:gd name="T49" fmla="*/ 2 h 128"/>
                <a:gd name="T50" fmla="*/ 4 w 80"/>
                <a:gd name="T51" fmla="*/ 0 h 128"/>
                <a:gd name="T52" fmla="*/ 4 w 80"/>
                <a:gd name="T53" fmla="*/ 0 h 128"/>
                <a:gd name="T54" fmla="*/ 4 w 80"/>
                <a:gd name="T55" fmla="*/ 2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128"/>
                <a:gd name="T86" fmla="*/ 80 w 80"/>
                <a:gd name="T87" fmla="*/ 128 h 12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128">
                  <a:moveTo>
                    <a:pt x="48" y="8"/>
                  </a:moveTo>
                  <a:lnTo>
                    <a:pt x="32" y="32"/>
                  </a:lnTo>
                  <a:lnTo>
                    <a:pt x="16" y="48"/>
                  </a:lnTo>
                  <a:lnTo>
                    <a:pt x="8" y="56"/>
                  </a:lnTo>
                  <a:lnTo>
                    <a:pt x="0" y="56"/>
                  </a:lnTo>
                  <a:lnTo>
                    <a:pt x="8" y="64"/>
                  </a:lnTo>
                  <a:lnTo>
                    <a:pt x="16" y="72"/>
                  </a:lnTo>
                  <a:lnTo>
                    <a:pt x="24" y="88"/>
                  </a:lnTo>
                  <a:lnTo>
                    <a:pt x="16" y="112"/>
                  </a:lnTo>
                  <a:lnTo>
                    <a:pt x="8" y="120"/>
                  </a:lnTo>
                  <a:lnTo>
                    <a:pt x="8" y="128"/>
                  </a:lnTo>
                  <a:lnTo>
                    <a:pt x="16" y="128"/>
                  </a:lnTo>
                  <a:lnTo>
                    <a:pt x="24" y="120"/>
                  </a:lnTo>
                  <a:lnTo>
                    <a:pt x="32" y="120"/>
                  </a:lnTo>
                  <a:lnTo>
                    <a:pt x="40" y="112"/>
                  </a:lnTo>
                  <a:lnTo>
                    <a:pt x="40" y="104"/>
                  </a:lnTo>
                  <a:lnTo>
                    <a:pt x="48" y="104"/>
                  </a:lnTo>
                  <a:lnTo>
                    <a:pt x="64" y="88"/>
                  </a:lnTo>
                  <a:lnTo>
                    <a:pt x="80" y="72"/>
                  </a:lnTo>
                  <a:lnTo>
                    <a:pt x="80" y="48"/>
                  </a:lnTo>
                  <a:lnTo>
                    <a:pt x="80" y="40"/>
                  </a:lnTo>
                  <a:lnTo>
                    <a:pt x="64" y="40"/>
                  </a:lnTo>
                  <a:lnTo>
                    <a:pt x="56" y="32"/>
                  </a:lnTo>
                  <a:lnTo>
                    <a:pt x="64" y="24"/>
                  </a:lnTo>
                  <a:lnTo>
                    <a:pt x="72" y="16"/>
                  </a:lnTo>
                  <a:lnTo>
                    <a:pt x="72" y="0"/>
                  </a:lnTo>
                  <a:lnTo>
                    <a:pt x="64" y="0"/>
                  </a:lnTo>
                  <a:lnTo>
                    <a:pt x="48" y="8"/>
                  </a:lnTo>
                  <a:close/>
                </a:path>
              </a:pathLst>
            </a:custGeom>
            <a:solidFill>
              <a:srgbClr val="33CC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91" name="Freeform 32"/>
            <p:cNvSpPr>
              <a:spLocks/>
            </p:cNvSpPr>
            <p:nvPr/>
          </p:nvSpPr>
          <p:spPr bwMode="auto">
            <a:xfrm>
              <a:off x="2934" y="1736"/>
              <a:ext cx="71" cy="99"/>
            </a:xfrm>
            <a:custGeom>
              <a:avLst/>
              <a:gdLst>
                <a:gd name="T0" fmla="*/ 4 w 80"/>
                <a:gd name="T1" fmla="*/ 2 h 128"/>
                <a:gd name="T2" fmla="*/ 4 w 80"/>
                <a:gd name="T3" fmla="*/ 2 h 128"/>
                <a:gd name="T4" fmla="*/ 4 w 80"/>
                <a:gd name="T5" fmla="*/ 2 h 128"/>
                <a:gd name="T6" fmla="*/ 4 w 80"/>
                <a:gd name="T7" fmla="*/ 2 h 128"/>
                <a:gd name="T8" fmla="*/ 0 w 80"/>
                <a:gd name="T9" fmla="*/ 2 h 128"/>
                <a:gd name="T10" fmla="*/ 4 w 80"/>
                <a:gd name="T11" fmla="*/ 2 h 128"/>
                <a:gd name="T12" fmla="*/ 4 w 80"/>
                <a:gd name="T13" fmla="*/ 2 h 128"/>
                <a:gd name="T14" fmla="*/ 4 w 80"/>
                <a:gd name="T15" fmla="*/ 2 h 128"/>
                <a:gd name="T16" fmla="*/ 4 w 80"/>
                <a:gd name="T17" fmla="*/ 2 h 128"/>
                <a:gd name="T18" fmla="*/ 4 w 80"/>
                <a:gd name="T19" fmla="*/ 2 h 128"/>
                <a:gd name="T20" fmla="*/ 4 w 80"/>
                <a:gd name="T21" fmla="*/ 2 h 128"/>
                <a:gd name="T22" fmla="*/ 4 w 80"/>
                <a:gd name="T23" fmla="*/ 2 h 128"/>
                <a:gd name="T24" fmla="*/ 4 w 80"/>
                <a:gd name="T25" fmla="*/ 2 h 128"/>
                <a:gd name="T26" fmla="*/ 4 w 80"/>
                <a:gd name="T27" fmla="*/ 2 h 128"/>
                <a:gd name="T28" fmla="*/ 4 w 80"/>
                <a:gd name="T29" fmla="*/ 2 h 128"/>
                <a:gd name="T30" fmla="*/ 4 w 80"/>
                <a:gd name="T31" fmla="*/ 2 h 128"/>
                <a:gd name="T32" fmla="*/ 4 w 80"/>
                <a:gd name="T33" fmla="*/ 2 h 128"/>
                <a:gd name="T34" fmla="*/ 4 w 80"/>
                <a:gd name="T35" fmla="*/ 2 h 128"/>
                <a:gd name="T36" fmla="*/ 4 w 80"/>
                <a:gd name="T37" fmla="*/ 2 h 128"/>
                <a:gd name="T38" fmla="*/ 4 w 80"/>
                <a:gd name="T39" fmla="*/ 2 h 128"/>
                <a:gd name="T40" fmla="*/ 4 w 80"/>
                <a:gd name="T41" fmla="*/ 2 h 128"/>
                <a:gd name="T42" fmla="*/ 4 w 80"/>
                <a:gd name="T43" fmla="*/ 2 h 128"/>
                <a:gd name="T44" fmla="*/ 4 w 80"/>
                <a:gd name="T45" fmla="*/ 2 h 128"/>
                <a:gd name="T46" fmla="*/ 4 w 80"/>
                <a:gd name="T47" fmla="*/ 2 h 128"/>
                <a:gd name="T48" fmla="*/ 4 w 80"/>
                <a:gd name="T49" fmla="*/ 2 h 128"/>
                <a:gd name="T50" fmla="*/ 4 w 80"/>
                <a:gd name="T51" fmla="*/ 0 h 128"/>
                <a:gd name="T52" fmla="*/ 4 w 80"/>
                <a:gd name="T53" fmla="*/ 0 h 128"/>
                <a:gd name="T54" fmla="*/ 4 w 80"/>
                <a:gd name="T55" fmla="*/ 2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128"/>
                <a:gd name="T86" fmla="*/ 80 w 80"/>
                <a:gd name="T87" fmla="*/ 128 h 12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128">
                  <a:moveTo>
                    <a:pt x="48" y="8"/>
                  </a:moveTo>
                  <a:lnTo>
                    <a:pt x="32" y="32"/>
                  </a:lnTo>
                  <a:lnTo>
                    <a:pt x="16" y="48"/>
                  </a:lnTo>
                  <a:lnTo>
                    <a:pt x="8" y="56"/>
                  </a:lnTo>
                  <a:lnTo>
                    <a:pt x="0" y="56"/>
                  </a:lnTo>
                  <a:lnTo>
                    <a:pt x="8" y="64"/>
                  </a:lnTo>
                  <a:lnTo>
                    <a:pt x="16" y="72"/>
                  </a:lnTo>
                  <a:lnTo>
                    <a:pt x="24" y="88"/>
                  </a:lnTo>
                  <a:lnTo>
                    <a:pt x="16" y="112"/>
                  </a:lnTo>
                  <a:lnTo>
                    <a:pt x="8" y="120"/>
                  </a:lnTo>
                  <a:lnTo>
                    <a:pt x="8" y="128"/>
                  </a:lnTo>
                  <a:lnTo>
                    <a:pt x="16" y="128"/>
                  </a:lnTo>
                  <a:lnTo>
                    <a:pt x="24" y="120"/>
                  </a:lnTo>
                  <a:lnTo>
                    <a:pt x="32" y="120"/>
                  </a:lnTo>
                  <a:lnTo>
                    <a:pt x="40" y="112"/>
                  </a:lnTo>
                  <a:lnTo>
                    <a:pt x="40" y="104"/>
                  </a:lnTo>
                  <a:lnTo>
                    <a:pt x="48" y="104"/>
                  </a:lnTo>
                  <a:lnTo>
                    <a:pt x="64" y="88"/>
                  </a:lnTo>
                  <a:lnTo>
                    <a:pt x="80" y="72"/>
                  </a:lnTo>
                  <a:lnTo>
                    <a:pt x="80" y="48"/>
                  </a:lnTo>
                  <a:lnTo>
                    <a:pt x="80" y="40"/>
                  </a:lnTo>
                  <a:lnTo>
                    <a:pt x="64" y="40"/>
                  </a:lnTo>
                  <a:lnTo>
                    <a:pt x="56" y="32"/>
                  </a:lnTo>
                  <a:lnTo>
                    <a:pt x="64" y="24"/>
                  </a:lnTo>
                  <a:lnTo>
                    <a:pt x="72" y="16"/>
                  </a:lnTo>
                  <a:lnTo>
                    <a:pt x="72" y="0"/>
                  </a:lnTo>
                  <a:lnTo>
                    <a:pt x="64" y="0"/>
                  </a:lnTo>
                  <a:lnTo>
                    <a:pt x="48" y="8"/>
                  </a:lnTo>
                </a:path>
              </a:pathLst>
            </a:custGeom>
            <a:solidFill>
              <a:srgbClr val="33CC33"/>
            </a:solidFill>
            <a:ln w="12700">
              <a:solidFill>
                <a:srgbClr val="000000"/>
              </a:solidFill>
              <a:round/>
              <a:headEnd/>
              <a:tailEnd/>
            </a:ln>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92" name="Freeform 33"/>
            <p:cNvSpPr>
              <a:spLocks/>
            </p:cNvSpPr>
            <p:nvPr/>
          </p:nvSpPr>
          <p:spPr bwMode="auto">
            <a:xfrm>
              <a:off x="3246" y="432"/>
              <a:ext cx="946" cy="723"/>
            </a:xfrm>
            <a:custGeom>
              <a:avLst/>
              <a:gdLst>
                <a:gd name="T0" fmla="*/ 4 w 1061"/>
                <a:gd name="T1" fmla="*/ 2 h 934"/>
                <a:gd name="T2" fmla="*/ 4 w 1061"/>
                <a:gd name="T3" fmla="*/ 2 h 934"/>
                <a:gd name="T4" fmla="*/ 4 w 1061"/>
                <a:gd name="T5" fmla="*/ 2 h 934"/>
                <a:gd name="T6" fmla="*/ 4 w 1061"/>
                <a:gd name="T7" fmla="*/ 2 h 934"/>
                <a:gd name="T8" fmla="*/ 4 w 1061"/>
                <a:gd name="T9" fmla="*/ 2 h 934"/>
                <a:gd name="T10" fmla="*/ 4 w 1061"/>
                <a:gd name="T11" fmla="*/ 2 h 934"/>
                <a:gd name="T12" fmla="*/ 4 w 1061"/>
                <a:gd name="T13" fmla="*/ 2 h 934"/>
                <a:gd name="T14" fmla="*/ 4 w 1061"/>
                <a:gd name="T15" fmla="*/ 2 h 934"/>
                <a:gd name="T16" fmla="*/ 4 w 1061"/>
                <a:gd name="T17" fmla="*/ 2 h 934"/>
                <a:gd name="T18" fmla="*/ 4 w 1061"/>
                <a:gd name="T19" fmla="*/ 2 h 934"/>
                <a:gd name="T20" fmla="*/ 4 w 1061"/>
                <a:gd name="T21" fmla="*/ 2 h 934"/>
                <a:gd name="T22" fmla="*/ 4 w 1061"/>
                <a:gd name="T23" fmla="*/ 2 h 934"/>
                <a:gd name="T24" fmla="*/ 4 w 1061"/>
                <a:gd name="T25" fmla="*/ 2 h 934"/>
                <a:gd name="T26" fmla="*/ 4 w 1061"/>
                <a:gd name="T27" fmla="*/ 2 h 934"/>
                <a:gd name="T28" fmla="*/ 4 w 1061"/>
                <a:gd name="T29" fmla="*/ 2 h 934"/>
                <a:gd name="T30" fmla="*/ 4 w 1061"/>
                <a:gd name="T31" fmla="*/ 2 h 934"/>
                <a:gd name="T32" fmla="*/ 4 w 1061"/>
                <a:gd name="T33" fmla="*/ 2 h 934"/>
                <a:gd name="T34" fmla="*/ 4 w 1061"/>
                <a:gd name="T35" fmla="*/ 2 h 934"/>
                <a:gd name="T36" fmla="*/ 4 w 1061"/>
                <a:gd name="T37" fmla="*/ 2 h 934"/>
                <a:gd name="T38" fmla="*/ 4 w 1061"/>
                <a:gd name="T39" fmla="*/ 2 h 934"/>
                <a:gd name="T40" fmla="*/ 4 w 1061"/>
                <a:gd name="T41" fmla="*/ 2 h 934"/>
                <a:gd name="T42" fmla="*/ 4 w 1061"/>
                <a:gd name="T43" fmla="*/ 2 h 934"/>
                <a:gd name="T44" fmla="*/ 4 w 1061"/>
                <a:gd name="T45" fmla="*/ 2 h 934"/>
                <a:gd name="T46" fmla="*/ 4 w 1061"/>
                <a:gd name="T47" fmla="*/ 2 h 934"/>
                <a:gd name="T48" fmla="*/ 4 w 1061"/>
                <a:gd name="T49" fmla="*/ 2 h 934"/>
                <a:gd name="T50" fmla="*/ 4 w 1061"/>
                <a:gd name="T51" fmla="*/ 2 h 934"/>
                <a:gd name="T52" fmla="*/ 4 w 1061"/>
                <a:gd name="T53" fmla="*/ 2 h 934"/>
                <a:gd name="T54" fmla="*/ 4 w 1061"/>
                <a:gd name="T55" fmla="*/ 2 h 934"/>
                <a:gd name="T56" fmla="*/ 4 w 1061"/>
                <a:gd name="T57" fmla="*/ 2 h 934"/>
                <a:gd name="T58" fmla="*/ 4 w 1061"/>
                <a:gd name="T59" fmla="*/ 2 h 934"/>
                <a:gd name="T60" fmla="*/ 4 w 1061"/>
                <a:gd name="T61" fmla="*/ 2 h 934"/>
                <a:gd name="T62" fmla="*/ 4 w 1061"/>
                <a:gd name="T63" fmla="*/ 2 h 934"/>
                <a:gd name="T64" fmla="*/ 4 w 1061"/>
                <a:gd name="T65" fmla="*/ 2 h 934"/>
                <a:gd name="T66" fmla="*/ 4 w 1061"/>
                <a:gd name="T67" fmla="*/ 2 h 934"/>
                <a:gd name="T68" fmla="*/ 4 w 1061"/>
                <a:gd name="T69" fmla="*/ 2 h 934"/>
                <a:gd name="T70" fmla="*/ 4 w 1061"/>
                <a:gd name="T71" fmla="*/ 2 h 934"/>
                <a:gd name="T72" fmla="*/ 4 w 1061"/>
                <a:gd name="T73" fmla="*/ 2 h 934"/>
                <a:gd name="T74" fmla="*/ 4 w 1061"/>
                <a:gd name="T75" fmla="*/ 2 h 934"/>
                <a:gd name="T76" fmla="*/ 4 w 1061"/>
                <a:gd name="T77" fmla="*/ 2 h 934"/>
                <a:gd name="T78" fmla="*/ 4 w 1061"/>
                <a:gd name="T79" fmla="*/ 2 h 934"/>
                <a:gd name="T80" fmla="*/ 4 w 1061"/>
                <a:gd name="T81" fmla="*/ 2 h 934"/>
                <a:gd name="T82" fmla="*/ 4 w 1061"/>
                <a:gd name="T83" fmla="*/ 2 h 934"/>
                <a:gd name="T84" fmla="*/ 4 w 1061"/>
                <a:gd name="T85" fmla="*/ 2 h 934"/>
                <a:gd name="T86" fmla="*/ 4 w 1061"/>
                <a:gd name="T87" fmla="*/ 2 h 934"/>
                <a:gd name="T88" fmla="*/ 4 w 1061"/>
                <a:gd name="T89" fmla="*/ 2 h 934"/>
                <a:gd name="T90" fmla="*/ 4 w 1061"/>
                <a:gd name="T91" fmla="*/ 2 h 934"/>
                <a:gd name="T92" fmla="*/ 4 w 1061"/>
                <a:gd name="T93" fmla="*/ 2 h 934"/>
                <a:gd name="T94" fmla="*/ 4 w 1061"/>
                <a:gd name="T95" fmla="*/ 2 h 934"/>
                <a:gd name="T96" fmla="*/ 4 w 1061"/>
                <a:gd name="T97" fmla="*/ 2 h 934"/>
                <a:gd name="T98" fmla="*/ 4 w 1061"/>
                <a:gd name="T99" fmla="*/ 2 h 934"/>
                <a:gd name="T100" fmla="*/ 4 w 1061"/>
                <a:gd name="T101" fmla="*/ 2 h 934"/>
                <a:gd name="T102" fmla="*/ 4 w 1061"/>
                <a:gd name="T103" fmla="*/ 2 h 9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61"/>
                <a:gd name="T157" fmla="*/ 0 h 934"/>
                <a:gd name="T158" fmla="*/ 1061 w 1061"/>
                <a:gd name="T159" fmla="*/ 934 h 9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61" h="934">
                  <a:moveTo>
                    <a:pt x="80" y="702"/>
                  </a:moveTo>
                  <a:lnTo>
                    <a:pt x="72" y="710"/>
                  </a:lnTo>
                  <a:lnTo>
                    <a:pt x="72" y="718"/>
                  </a:lnTo>
                  <a:lnTo>
                    <a:pt x="72" y="726"/>
                  </a:lnTo>
                  <a:lnTo>
                    <a:pt x="72" y="742"/>
                  </a:lnTo>
                  <a:lnTo>
                    <a:pt x="80" y="758"/>
                  </a:lnTo>
                  <a:lnTo>
                    <a:pt x="96" y="774"/>
                  </a:lnTo>
                  <a:lnTo>
                    <a:pt x="104" y="790"/>
                  </a:lnTo>
                  <a:lnTo>
                    <a:pt x="112" y="798"/>
                  </a:lnTo>
                  <a:lnTo>
                    <a:pt x="136" y="806"/>
                  </a:lnTo>
                  <a:lnTo>
                    <a:pt x="160" y="814"/>
                  </a:lnTo>
                  <a:lnTo>
                    <a:pt x="176" y="822"/>
                  </a:lnTo>
                  <a:lnTo>
                    <a:pt x="184" y="838"/>
                  </a:lnTo>
                  <a:lnTo>
                    <a:pt x="200" y="846"/>
                  </a:lnTo>
                  <a:lnTo>
                    <a:pt x="216" y="862"/>
                  </a:lnTo>
                  <a:lnTo>
                    <a:pt x="216" y="870"/>
                  </a:lnTo>
                  <a:lnTo>
                    <a:pt x="208" y="878"/>
                  </a:lnTo>
                  <a:lnTo>
                    <a:pt x="200" y="878"/>
                  </a:lnTo>
                  <a:lnTo>
                    <a:pt x="192" y="870"/>
                  </a:lnTo>
                  <a:lnTo>
                    <a:pt x="168" y="870"/>
                  </a:lnTo>
                  <a:lnTo>
                    <a:pt x="160" y="862"/>
                  </a:lnTo>
                  <a:lnTo>
                    <a:pt x="144" y="862"/>
                  </a:lnTo>
                  <a:lnTo>
                    <a:pt x="128" y="862"/>
                  </a:lnTo>
                  <a:lnTo>
                    <a:pt x="112" y="878"/>
                  </a:lnTo>
                  <a:lnTo>
                    <a:pt x="88" y="902"/>
                  </a:lnTo>
                  <a:lnTo>
                    <a:pt x="72" y="918"/>
                  </a:lnTo>
                  <a:lnTo>
                    <a:pt x="64" y="934"/>
                  </a:lnTo>
                  <a:lnTo>
                    <a:pt x="48" y="934"/>
                  </a:lnTo>
                  <a:lnTo>
                    <a:pt x="32" y="934"/>
                  </a:lnTo>
                  <a:lnTo>
                    <a:pt x="24" y="918"/>
                  </a:lnTo>
                  <a:lnTo>
                    <a:pt x="32" y="902"/>
                  </a:lnTo>
                  <a:lnTo>
                    <a:pt x="32" y="878"/>
                  </a:lnTo>
                  <a:lnTo>
                    <a:pt x="40" y="870"/>
                  </a:lnTo>
                  <a:lnTo>
                    <a:pt x="40" y="862"/>
                  </a:lnTo>
                  <a:lnTo>
                    <a:pt x="48" y="854"/>
                  </a:lnTo>
                  <a:lnTo>
                    <a:pt x="48" y="838"/>
                  </a:lnTo>
                  <a:lnTo>
                    <a:pt x="48" y="822"/>
                  </a:lnTo>
                  <a:lnTo>
                    <a:pt x="48" y="814"/>
                  </a:lnTo>
                  <a:lnTo>
                    <a:pt x="40" y="806"/>
                  </a:lnTo>
                  <a:lnTo>
                    <a:pt x="16" y="782"/>
                  </a:lnTo>
                  <a:lnTo>
                    <a:pt x="0" y="758"/>
                  </a:lnTo>
                  <a:lnTo>
                    <a:pt x="0" y="742"/>
                  </a:lnTo>
                  <a:lnTo>
                    <a:pt x="8" y="742"/>
                  </a:lnTo>
                  <a:lnTo>
                    <a:pt x="8" y="726"/>
                  </a:lnTo>
                  <a:lnTo>
                    <a:pt x="8" y="718"/>
                  </a:lnTo>
                  <a:lnTo>
                    <a:pt x="8" y="710"/>
                  </a:lnTo>
                  <a:lnTo>
                    <a:pt x="8" y="694"/>
                  </a:lnTo>
                  <a:lnTo>
                    <a:pt x="8" y="686"/>
                  </a:lnTo>
                  <a:lnTo>
                    <a:pt x="16" y="670"/>
                  </a:lnTo>
                  <a:lnTo>
                    <a:pt x="32" y="654"/>
                  </a:lnTo>
                  <a:lnTo>
                    <a:pt x="56" y="638"/>
                  </a:lnTo>
                  <a:lnTo>
                    <a:pt x="88" y="630"/>
                  </a:lnTo>
                  <a:lnTo>
                    <a:pt x="104" y="598"/>
                  </a:lnTo>
                  <a:lnTo>
                    <a:pt x="104" y="558"/>
                  </a:lnTo>
                  <a:lnTo>
                    <a:pt x="96" y="535"/>
                  </a:lnTo>
                  <a:lnTo>
                    <a:pt x="96" y="519"/>
                  </a:lnTo>
                  <a:lnTo>
                    <a:pt x="104" y="511"/>
                  </a:lnTo>
                  <a:lnTo>
                    <a:pt x="112" y="519"/>
                  </a:lnTo>
                  <a:lnTo>
                    <a:pt x="128" y="527"/>
                  </a:lnTo>
                  <a:lnTo>
                    <a:pt x="152" y="535"/>
                  </a:lnTo>
                  <a:lnTo>
                    <a:pt x="160" y="535"/>
                  </a:lnTo>
                  <a:lnTo>
                    <a:pt x="168" y="543"/>
                  </a:lnTo>
                  <a:lnTo>
                    <a:pt x="176" y="550"/>
                  </a:lnTo>
                  <a:lnTo>
                    <a:pt x="184" y="550"/>
                  </a:lnTo>
                  <a:lnTo>
                    <a:pt x="192" y="543"/>
                  </a:lnTo>
                  <a:lnTo>
                    <a:pt x="200" y="543"/>
                  </a:lnTo>
                  <a:lnTo>
                    <a:pt x="200" y="550"/>
                  </a:lnTo>
                  <a:lnTo>
                    <a:pt x="208" y="550"/>
                  </a:lnTo>
                  <a:lnTo>
                    <a:pt x="224" y="550"/>
                  </a:lnTo>
                  <a:lnTo>
                    <a:pt x="231" y="550"/>
                  </a:lnTo>
                  <a:lnTo>
                    <a:pt x="239" y="550"/>
                  </a:lnTo>
                  <a:lnTo>
                    <a:pt x="247" y="550"/>
                  </a:lnTo>
                  <a:lnTo>
                    <a:pt x="255" y="535"/>
                  </a:lnTo>
                  <a:lnTo>
                    <a:pt x="263" y="527"/>
                  </a:lnTo>
                  <a:lnTo>
                    <a:pt x="271" y="519"/>
                  </a:lnTo>
                  <a:lnTo>
                    <a:pt x="271" y="511"/>
                  </a:lnTo>
                  <a:lnTo>
                    <a:pt x="271" y="503"/>
                  </a:lnTo>
                  <a:lnTo>
                    <a:pt x="271" y="495"/>
                  </a:lnTo>
                  <a:lnTo>
                    <a:pt x="271" y="487"/>
                  </a:lnTo>
                  <a:lnTo>
                    <a:pt x="263" y="479"/>
                  </a:lnTo>
                  <a:lnTo>
                    <a:pt x="263" y="471"/>
                  </a:lnTo>
                  <a:lnTo>
                    <a:pt x="263" y="463"/>
                  </a:lnTo>
                  <a:lnTo>
                    <a:pt x="263" y="455"/>
                  </a:lnTo>
                  <a:lnTo>
                    <a:pt x="263" y="447"/>
                  </a:lnTo>
                  <a:lnTo>
                    <a:pt x="263" y="439"/>
                  </a:lnTo>
                  <a:lnTo>
                    <a:pt x="255" y="431"/>
                  </a:lnTo>
                  <a:lnTo>
                    <a:pt x="247" y="431"/>
                  </a:lnTo>
                  <a:lnTo>
                    <a:pt x="255" y="415"/>
                  </a:lnTo>
                  <a:lnTo>
                    <a:pt x="271" y="399"/>
                  </a:lnTo>
                  <a:lnTo>
                    <a:pt x="279" y="391"/>
                  </a:lnTo>
                  <a:lnTo>
                    <a:pt x="287" y="375"/>
                  </a:lnTo>
                  <a:lnTo>
                    <a:pt x="303" y="367"/>
                  </a:lnTo>
                  <a:lnTo>
                    <a:pt x="311" y="351"/>
                  </a:lnTo>
                  <a:lnTo>
                    <a:pt x="311" y="343"/>
                  </a:lnTo>
                  <a:lnTo>
                    <a:pt x="311" y="335"/>
                  </a:lnTo>
                  <a:lnTo>
                    <a:pt x="311" y="319"/>
                  </a:lnTo>
                  <a:lnTo>
                    <a:pt x="311" y="303"/>
                  </a:lnTo>
                  <a:lnTo>
                    <a:pt x="311" y="295"/>
                  </a:lnTo>
                  <a:lnTo>
                    <a:pt x="327" y="271"/>
                  </a:lnTo>
                  <a:lnTo>
                    <a:pt x="343" y="239"/>
                  </a:lnTo>
                  <a:lnTo>
                    <a:pt x="343" y="191"/>
                  </a:lnTo>
                  <a:lnTo>
                    <a:pt x="343" y="143"/>
                  </a:lnTo>
                  <a:lnTo>
                    <a:pt x="335" y="103"/>
                  </a:lnTo>
                  <a:lnTo>
                    <a:pt x="327" y="71"/>
                  </a:lnTo>
                  <a:lnTo>
                    <a:pt x="311" y="63"/>
                  </a:lnTo>
                  <a:lnTo>
                    <a:pt x="303" y="55"/>
                  </a:lnTo>
                  <a:lnTo>
                    <a:pt x="303" y="47"/>
                  </a:lnTo>
                  <a:lnTo>
                    <a:pt x="295" y="39"/>
                  </a:lnTo>
                  <a:lnTo>
                    <a:pt x="303" y="39"/>
                  </a:lnTo>
                  <a:lnTo>
                    <a:pt x="311" y="39"/>
                  </a:lnTo>
                  <a:lnTo>
                    <a:pt x="311" y="31"/>
                  </a:lnTo>
                  <a:lnTo>
                    <a:pt x="311" y="23"/>
                  </a:lnTo>
                  <a:lnTo>
                    <a:pt x="319" y="15"/>
                  </a:lnTo>
                  <a:lnTo>
                    <a:pt x="327" y="15"/>
                  </a:lnTo>
                  <a:lnTo>
                    <a:pt x="351" y="8"/>
                  </a:lnTo>
                  <a:lnTo>
                    <a:pt x="367" y="0"/>
                  </a:lnTo>
                  <a:lnTo>
                    <a:pt x="375" y="8"/>
                  </a:lnTo>
                  <a:lnTo>
                    <a:pt x="383" y="15"/>
                  </a:lnTo>
                  <a:lnTo>
                    <a:pt x="391" y="23"/>
                  </a:lnTo>
                  <a:lnTo>
                    <a:pt x="407" y="47"/>
                  </a:lnTo>
                  <a:lnTo>
                    <a:pt x="431" y="79"/>
                  </a:lnTo>
                  <a:lnTo>
                    <a:pt x="455" y="111"/>
                  </a:lnTo>
                  <a:lnTo>
                    <a:pt x="471" y="127"/>
                  </a:lnTo>
                  <a:lnTo>
                    <a:pt x="471" y="135"/>
                  </a:lnTo>
                  <a:lnTo>
                    <a:pt x="479" y="143"/>
                  </a:lnTo>
                  <a:lnTo>
                    <a:pt x="479" y="159"/>
                  </a:lnTo>
                  <a:lnTo>
                    <a:pt x="479" y="175"/>
                  </a:lnTo>
                  <a:lnTo>
                    <a:pt x="487" y="183"/>
                  </a:lnTo>
                  <a:lnTo>
                    <a:pt x="495" y="191"/>
                  </a:lnTo>
                  <a:lnTo>
                    <a:pt x="503" y="199"/>
                  </a:lnTo>
                  <a:lnTo>
                    <a:pt x="511" y="199"/>
                  </a:lnTo>
                  <a:lnTo>
                    <a:pt x="527" y="207"/>
                  </a:lnTo>
                  <a:lnTo>
                    <a:pt x="543" y="223"/>
                  </a:lnTo>
                  <a:lnTo>
                    <a:pt x="559" y="231"/>
                  </a:lnTo>
                  <a:lnTo>
                    <a:pt x="583" y="247"/>
                  </a:lnTo>
                  <a:lnTo>
                    <a:pt x="606" y="263"/>
                  </a:lnTo>
                  <a:lnTo>
                    <a:pt x="622" y="271"/>
                  </a:lnTo>
                  <a:lnTo>
                    <a:pt x="638" y="279"/>
                  </a:lnTo>
                  <a:lnTo>
                    <a:pt x="662" y="287"/>
                  </a:lnTo>
                  <a:lnTo>
                    <a:pt x="670" y="295"/>
                  </a:lnTo>
                  <a:lnTo>
                    <a:pt x="678" y="303"/>
                  </a:lnTo>
                  <a:lnTo>
                    <a:pt x="686" y="303"/>
                  </a:lnTo>
                  <a:lnTo>
                    <a:pt x="694" y="303"/>
                  </a:lnTo>
                  <a:lnTo>
                    <a:pt x="710" y="303"/>
                  </a:lnTo>
                  <a:lnTo>
                    <a:pt x="726" y="311"/>
                  </a:lnTo>
                  <a:lnTo>
                    <a:pt x="742" y="319"/>
                  </a:lnTo>
                  <a:lnTo>
                    <a:pt x="766" y="335"/>
                  </a:lnTo>
                  <a:lnTo>
                    <a:pt x="774" y="335"/>
                  </a:lnTo>
                  <a:lnTo>
                    <a:pt x="782" y="343"/>
                  </a:lnTo>
                  <a:lnTo>
                    <a:pt x="798" y="351"/>
                  </a:lnTo>
                  <a:lnTo>
                    <a:pt x="822" y="359"/>
                  </a:lnTo>
                  <a:lnTo>
                    <a:pt x="830" y="359"/>
                  </a:lnTo>
                  <a:lnTo>
                    <a:pt x="846" y="351"/>
                  </a:lnTo>
                  <a:lnTo>
                    <a:pt x="854" y="335"/>
                  </a:lnTo>
                  <a:lnTo>
                    <a:pt x="862" y="327"/>
                  </a:lnTo>
                  <a:lnTo>
                    <a:pt x="886" y="303"/>
                  </a:lnTo>
                  <a:lnTo>
                    <a:pt x="926" y="271"/>
                  </a:lnTo>
                  <a:lnTo>
                    <a:pt x="949" y="239"/>
                  </a:lnTo>
                  <a:lnTo>
                    <a:pt x="949" y="231"/>
                  </a:lnTo>
                  <a:lnTo>
                    <a:pt x="949" y="239"/>
                  </a:lnTo>
                  <a:lnTo>
                    <a:pt x="949" y="255"/>
                  </a:lnTo>
                  <a:lnTo>
                    <a:pt x="949" y="271"/>
                  </a:lnTo>
                  <a:lnTo>
                    <a:pt x="942" y="271"/>
                  </a:lnTo>
                  <a:lnTo>
                    <a:pt x="942" y="279"/>
                  </a:lnTo>
                  <a:lnTo>
                    <a:pt x="926" y="311"/>
                  </a:lnTo>
                  <a:lnTo>
                    <a:pt x="910" y="343"/>
                  </a:lnTo>
                  <a:lnTo>
                    <a:pt x="902" y="367"/>
                  </a:lnTo>
                  <a:lnTo>
                    <a:pt x="902" y="383"/>
                  </a:lnTo>
                  <a:lnTo>
                    <a:pt x="910" y="391"/>
                  </a:lnTo>
                  <a:lnTo>
                    <a:pt x="918" y="399"/>
                  </a:lnTo>
                  <a:lnTo>
                    <a:pt x="934" y="407"/>
                  </a:lnTo>
                  <a:lnTo>
                    <a:pt x="949" y="415"/>
                  </a:lnTo>
                  <a:lnTo>
                    <a:pt x="957" y="415"/>
                  </a:lnTo>
                  <a:lnTo>
                    <a:pt x="949" y="415"/>
                  </a:lnTo>
                  <a:lnTo>
                    <a:pt x="934" y="415"/>
                  </a:lnTo>
                  <a:lnTo>
                    <a:pt x="918" y="431"/>
                  </a:lnTo>
                  <a:lnTo>
                    <a:pt x="926" y="447"/>
                  </a:lnTo>
                  <a:lnTo>
                    <a:pt x="934" y="463"/>
                  </a:lnTo>
                  <a:lnTo>
                    <a:pt x="949" y="479"/>
                  </a:lnTo>
                  <a:lnTo>
                    <a:pt x="965" y="487"/>
                  </a:lnTo>
                  <a:lnTo>
                    <a:pt x="981" y="479"/>
                  </a:lnTo>
                  <a:lnTo>
                    <a:pt x="1005" y="471"/>
                  </a:lnTo>
                  <a:lnTo>
                    <a:pt x="1029" y="455"/>
                  </a:lnTo>
                  <a:lnTo>
                    <a:pt x="1045" y="439"/>
                  </a:lnTo>
                  <a:lnTo>
                    <a:pt x="1053" y="431"/>
                  </a:lnTo>
                  <a:lnTo>
                    <a:pt x="1061" y="439"/>
                  </a:lnTo>
                  <a:lnTo>
                    <a:pt x="1061" y="447"/>
                  </a:lnTo>
                  <a:lnTo>
                    <a:pt x="1061" y="455"/>
                  </a:lnTo>
                  <a:lnTo>
                    <a:pt x="1045" y="463"/>
                  </a:lnTo>
                  <a:lnTo>
                    <a:pt x="1021" y="471"/>
                  </a:lnTo>
                  <a:lnTo>
                    <a:pt x="1013" y="487"/>
                  </a:lnTo>
                  <a:lnTo>
                    <a:pt x="1005" y="503"/>
                  </a:lnTo>
                  <a:lnTo>
                    <a:pt x="997" y="511"/>
                  </a:lnTo>
                  <a:lnTo>
                    <a:pt x="989" y="511"/>
                  </a:lnTo>
                  <a:lnTo>
                    <a:pt x="981" y="511"/>
                  </a:lnTo>
                  <a:lnTo>
                    <a:pt x="973" y="519"/>
                  </a:lnTo>
                  <a:lnTo>
                    <a:pt x="965" y="519"/>
                  </a:lnTo>
                  <a:lnTo>
                    <a:pt x="949" y="519"/>
                  </a:lnTo>
                  <a:lnTo>
                    <a:pt x="942" y="511"/>
                  </a:lnTo>
                  <a:lnTo>
                    <a:pt x="934" y="519"/>
                  </a:lnTo>
                  <a:lnTo>
                    <a:pt x="918" y="535"/>
                  </a:lnTo>
                  <a:lnTo>
                    <a:pt x="894" y="550"/>
                  </a:lnTo>
                  <a:lnTo>
                    <a:pt x="886" y="550"/>
                  </a:lnTo>
                  <a:lnTo>
                    <a:pt x="878" y="550"/>
                  </a:lnTo>
                  <a:lnTo>
                    <a:pt x="870" y="550"/>
                  </a:lnTo>
                  <a:lnTo>
                    <a:pt x="862" y="550"/>
                  </a:lnTo>
                  <a:lnTo>
                    <a:pt x="854" y="558"/>
                  </a:lnTo>
                  <a:lnTo>
                    <a:pt x="838" y="566"/>
                  </a:lnTo>
                  <a:lnTo>
                    <a:pt x="814" y="574"/>
                  </a:lnTo>
                  <a:lnTo>
                    <a:pt x="806" y="574"/>
                  </a:lnTo>
                  <a:lnTo>
                    <a:pt x="790" y="566"/>
                  </a:lnTo>
                  <a:lnTo>
                    <a:pt x="766" y="558"/>
                  </a:lnTo>
                  <a:lnTo>
                    <a:pt x="742" y="558"/>
                  </a:lnTo>
                  <a:lnTo>
                    <a:pt x="726" y="566"/>
                  </a:lnTo>
                  <a:lnTo>
                    <a:pt x="718" y="582"/>
                  </a:lnTo>
                  <a:lnTo>
                    <a:pt x="710" y="590"/>
                  </a:lnTo>
                  <a:lnTo>
                    <a:pt x="686" y="614"/>
                  </a:lnTo>
                  <a:lnTo>
                    <a:pt x="662" y="630"/>
                  </a:lnTo>
                  <a:lnTo>
                    <a:pt x="646" y="646"/>
                  </a:lnTo>
                  <a:lnTo>
                    <a:pt x="638" y="662"/>
                  </a:lnTo>
                  <a:lnTo>
                    <a:pt x="638" y="670"/>
                  </a:lnTo>
                  <a:lnTo>
                    <a:pt x="638" y="678"/>
                  </a:lnTo>
                  <a:lnTo>
                    <a:pt x="622" y="686"/>
                  </a:lnTo>
                  <a:lnTo>
                    <a:pt x="606" y="710"/>
                  </a:lnTo>
                  <a:lnTo>
                    <a:pt x="598" y="742"/>
                  </a:lnTo>
                  <a:lnTo>
                    <a:pt x="598" y="750"/>
                  </a:lnTo>
                  <a:lnTo>
                    <a:pt x="598" y="758"/>
                  </a:lnTo>
                  <a:lnTo>
                    <a:pt x="590" y="766"/>
                  </a:lnTo>
                  <a:lnTo>
                    <a:pt x="590" y="774"/>
                  </a:lnTo>
                  <a:lnTo>
                    <a:pt x="590" y="782"/>
                  </a:lnTo>
                  <a:lnTo>
                    <a:pt x="583" y="790"/>
                  </a:lnTo>
                  <a:lnTo>
                    <a:pt x="575" y="806"/>
                  </a:lnTo>
                  <a:lnTo>
                    <a:pt x="567" y="806"/>
                  </a:lnTo>
                  <a:lnTo>
                    <a:pt x="551" y="782"/>
                  </a:lnTo>
                  <a:lnTo>
                    <a:pt x="543" y="758"/>
                  </a:lnTo>
                  <a:lnTo>
                    <a:pt x="519" y="750"/>
                  </a:lnTo>
                  <a:lnTo>
                    <a:pt x="503" y="742"/>
                  </a:lnTo>
                  <a:lnTo>
                    <a:pt x="495" y="734"/>
                  </a:lnTo>
                  <a:lnTo>
                    <a:pt x="495" y="742"/>
                  </a:lnTo>
                  <a:lnTo>
                    <a:pt x="479" y="734"/>
                  </a:lnTo>
                  <a:lnTo>
                    <a:pt x="455" y="726"/>
                  </a:lnTo>
                  <a:lnTo>
                    <a:pt x="423" y="718"/>
                  </a:lnTo>
                  <a:lnTo>
                    <a:pt x="383" y="702"/>
                  </a:lnTo>
                  <a:lnTo>
                    <a:pt x="343" y="678"/>
                  </a:lnTo>
                  <a:lnTo>
                    <a:pt x="311" y="662"/>
                  </a:lnTo>
                  <a:lnTo>
                    <a:pt x="295" y="662"/>
                  </a:lnTo>
                  <a:lnTo>
                    <a:pt x="279" y="670"/>
                  </a:lnTo>
                  <a:lnTo>
                    <a:pt x="255" y="678"/>
                  </a:lnTo>
                  <a:lnTo>
                    <a:pt x="231" y="694"/>
                  </a:lnTo>
                  <a:lnTo>
                    <a:pt x="216" y="710"/>
                  </a:lnTo>
                  <a:lnTo>
                    <a:pt x="200" y="726"/>
                  </a:lnTo>
                  <a:lnTo>
                    <a:pt x="192" y="726"/>
                  </a:lnTo>
                  <a:lnTo>
                    <a:pt x="192" y="718"/>
                  </a:lnTo>
                  <a:lnTo>
                    <a:pt x="176" y="694"/>
                  </a:lnTo>
                  <a:lnTo>
                    <a:pt x="152" y="670"/>
                  </a:lnTo>
                  <a:lnTo>
                    <a:pt x="128" y="662"/>
                  </a:lnTo>
                  <a:lnTo>
                    <a:pt x="112" y="670"/>
                  </a:lnTo>
                  <a:lnTo>
                    <a:pt x="96" y="686"/>
                  </a:lnTo>
                  <a:lnTo>
                    <a:pt x="88" y="694"/>
                  </a:lnTo>
                  <a:lnTo>
                    <a:pt x="80" y="702"/>
                  </a:lnTo>
                  <a:close/>
                </a:path>
              </a:pathLst>
            </a:custGeom>
            <a:solidFill>
              <a:srgbClr val="33CC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93" name="Freeform 34"/>
            <p:cNvSpPr>
              <a:spLocks/>
            </p:cNvSpPr>
            <p:nvPr/>
          </p:nvSpPr>
          <p:spPr bwMode="auto">
            <a:xfrm>
              <a:off x="3246" y="432"/>
              <a:ext cx="946" cy="723"/>
            </a:xfrm>
            <a:custGeom>
              <a:avLst/>
              <a:gdLst>
                <a:gd name="T0" fmla="*/ 4 w 1061"/>
                <a:gd name="T1" fmla="*/ 2 h 934"/>
                <a:gd name="T2" fmla="*/ 4 w 1061"/>
                <a:gd name="T3" fmla="*/ 2 h 934"/>
                <a:gd name="T4" fmla="*/ 4 w 1061"/>
                <a:gd name="T5" fmla="*/ 2 h 934"/>
                <a:gd name="T6" fmla="*/ 4 w 1061"/>
                <a:gd name="T7" fmla="*/ 2 h 934"/>
                <a:gd name="T8" fmla="*/ 4 w 1061"/>
                <a:gd name="T9" fmla="*/ 2 h 934"/>
                <a:gd name="T10" fmla="*/ 4 w 1061"/>
                <a:gd name="T11" fmla="*/ 2 h 934"/>
                <a:gd name="T12" fmla="*/ 4 w 1061"/>
                <a:gd name="T13" fmla="*/ 2 h 934"/>
                <a:gd name="T14" fmla="*/ 4 w 1061"/>
                <a:gd name="T15" fmla="*/ 2 h 934"/>
                <a:gd name="T16" fmla="*/ 4 w 1061"/>
                <a:gd name="T17" fmla="*/ 2 h 934"/>
                <a:gd name="T18" fmla="*/ 4 w 1061"/>
                <a:gd name="T19" fmla="*/ 2 h 934"/>
                <a:gd name="T20" fmla="*/ 4 w 1061"/>
                <a:gd name="T21" fmla="*/ 2 h 934"/>
                <a:gd name="T22" fmla="*/ 4 w 1061"/>
                <a:gd name="T23" fmla="*/ 2 h 934"/>
                <a:gd name="T24" fmla="*/ 4 w 1061"/>
                <a:gd name="T25" fmla="*/ 2 h 934"/>
                <a:gd name="T26" fmla="*/ 4 w 1061"/>
                <a:gd name="T27" fmla="*/ 2 h 934"/>
                <a:gd name="T28" fmla="*/ 4 w 1061"/>
                <a:gd name="T29" fmla="*/ 2 h 934"/>
                <a:gd name="T30" fmla="*/ 4 w 1061"/>
                <a:gd name="T31" fmla="*/ 2 h 934"/>
                <a:gd name="T32" fmla="*/ 4 w 1061"/>
                <a:gd name="T33" fmla="*/ 2 h 934"/>
                <a:gd name="T34" fmla="*/ 4 w 1061"/>
                <a:gd name="T35" fmla="*/ 2 h 934"/>
                <a:gd name="T36" fmla="*/ 4 w 1061"/>
                <a:gd name="T37" fmla="*/ 2 h 934"/>
                <a:gd name="T38" fmla="*/ 4 w 1061"/>
                <a:gd name="T39" fmla="*/ 2 h 934"/>
                <a:gd name="T40" fmla="*/ 4 w 1061"/>
                <a:gd name="T41" fmla="*/ 2 h 934"/>
                <a:gd name="T42" fmla="*/ 4 w 1061"/>
                <a:gd name="T43" fmla="*/ 2 h 934"/>
                <a:gd name="T44" fmla="*/ 4 w 1061"/>
                <a:gd name="T45" fmla="*/ 2 h 934"/>
                <a:gd name="T46" fmla="*/ 4 w 1061"/>
                <a:gd name="T47" fmla="*/ 2 h 934"/>
                <a:gd name="T48" fmla="*/ 4 w 1061"/>
                <a:gd name="T49" fmla="*/ 2 h 934"/>
                <a:gd name="T50" fmla="*/ 4 w 1061"/>
                <a:gd name="T51" fmla="*/ 2 h 934"/>
                <a:gd name="T52" fmla="*/ 4 w 1061"/>
                <a:gd name="T53" fmla="*/ 2 h 934"/>
                <a:gd name="T54" fmla="*/ 4 w 1061"/>
                <a:gd name="T55" fmla="*/ 2 h 934"/>
                <a:gd name="T56" fmla="*/ 4 w 1061"/>
                <a:gd name="T57" fmla="*/ 2 h 934"/>
                <a:gd name="T58" fmla="*/ 4 w 1061"/>
                <a:gd name="T59" fmla="*/ 2 h 934"/>
                <a:gd name="T60" fmla="*/ 4 w 1061"/>
                <a:gd name="T61" fmla="*/ 2 h 934"/>
                <a:gd name="T62" fmla="*/ 4 w 1061"/>
                <a:gd name="T63" fmla="*/ 2 h 934"/>
                <a:gd name="T64" fmla="*/ 4 w 1061"/>
                <a:gd name="T65" fmla="*/ 2 h 934"/>
                <a:gd name="T66" fmla="*/ 4 w 1061"/>
                <a:gd name="T67" fmla="*/ 2 h 934"/>
                <a:gd name="T68" fmla="*/ 4 w 1061"/>
                <a:gd name="T69" fmla="*/ 2 h 934"/>
                <a:gd name="T70" fmla="*/ 4 w 1061"/>
                <a:gd name="T71" fmla="*/ 2 h 934"/>
                <a:gd name="T72" fmla="*/ 4 w 1061"/>
                <a:gd name="T73" fmla="*/ 2 h 934"/>
                <a:gd name="T74" fmla="*/ 4 w 1061"/>
                <a:gd name="T75" fmla="*/ 2 h 934"/>
                <a:gd name="T76" fmla="*/ 4 w 1061"/>
                <a:gd name="T77" fmla="*/ 2 h 934"/>
                <a:gd name="T78" fmla="*/ 4 w 1061"/>
                <a:gd name="T79" fmla="*/ 2 h 934"/>
                <a:gd name="T80" fmla="*/ 4 w 1061"/>
                <a:gd name="T81" fmla="*/ 2 h 934"/>
                <a:gd name="T82" fmla="*/ 4 w 1061"/>
                <a:gd name="T83" fmla="*/ 2 h 934"/>
                <a:gd name="T84" fmla="*/ 4 w 1061"/>
                <a:gd name="T85" fmla="*/ 2 h 934"/>
                <a:gd name="T86" fmla="*/ 4 w 1061"/>
                <a:gd name="T87" fmla="*/ 2 h 934"/>
                <a:gd name="T88" fmla="*/ 4 w 1061"/>
                <a:gd name="T89" fmla="*/ 2 h 934"/>
                <a:gd name="T90" fmla="*/ 4 w 1061"/>
                <a:gd name="T91" fmla="*/ 2 h 934"/>
                <a:gd name="T92" fmla="*/ 4 w 1061"/>
                <a:gd name="T93" fmla="*/ 2 h 934"/>
                <a:gd name="T94" fmla="*/ 4 w 1061"/>
                <a:gd name="T95" fmla="*/ 2 h 934"/>
                <a:gd name="T96" fmla="*/ 4 w 1061"/>
                <a:gd name="T97" fmla="*/ 2 h 934"/>
                <a:gd name="T98" fmla="*/ 4 w 1061"/>
                <a:gd name="T99" fmla="*/ 2 h 934"/>
                <a:gd name="T100" fmla="*/ 4 w 1061"/>
                <a:gd name="T101" fmla="*/ 2 h 934"/>
                <a:gd name="T102" fmla="*/ 4 w 1061"/>
                <a:gd name="T103" fmla="*/ 2 h 9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61"/>
                <a:gd name="T157" fmla="*/ 0 h 934"/>
                <a:gd name="T158" fmla="*/ 1061 w 1061"/>
                <a:gd name="T159" fmla="*/ 934 h 9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61" h="934">
                  <a:moveTo>
                    <a:pt x="80" y="702"/>
                  </a:moveTo>
                  <a:lnTo>
                    <a:pt x="72" y="710"/>
                  </a:lnTo>
                  <a:lnTo>
                    <a:pt x="72" y="718"/>
                  </a:lnTo>
                  <a:lnTo>
                    <a:pt x="72" y="726"/>
                  </a:lnTo>
                  <a:lnTo>
                    <a:pt x="72" y="742"/>
                  </a:lnTo>
                  <a:lnTo>
                    <a:pt x="80" y="758"/>
                  </a:lnTo>
                  <a:lnTo>
                    <a:pt x="96" y="774"/>
                  </a:lnTo>
                  <a:lnTo>
                    <a:pt x="104" y="790"/>
                  </a:lnTo>
                  <a:lnTo>
                    <a:pt x="112" y="798"/>
                  </a:lnTo>
                  <a:lnTo>
                    <a:pt x="136" y="806"/>
                  </a:lnTo>
                  <a:lnTo>
                    <a:pt x="160" y="814"/>
                  </a:lnTo>
                  <a:lnTo>
                    <a:pt x="176" y="822"/>
                  </a:lnTo>
                  <a:lnTo>
                    <a:pt x="184" y="838"/>
                  </a:lnTo>
                  <a:lnTo>
                    <a:pt x="200" y="846"/>
                  </a:lnTo>
                  <a:lnTo>
                    <a:pt x="216" y="862"/>
                  </a:lnTo>
                  <a:lnTo>
                    <a:pt x="216" y="870"/>
                  </a:lnTo>
                  <a:lnTo>
                    <a:pt x="208" y="878"/>
                  </a:lnTo>
                  <a:lnTo>
                    <a:pt x="200" y="878"/>
                  </a:lnTo>
                  <a:lnTo>
                    <a:pt x="192" y="870"/>
                  </a:lnTo>
                  <a:lnTo>
                    <a:pt x="168" y="870"/>
                  </a:lnTo>
                  <a:lnTo>
                    <a:pt x="160" y="862"/>
                  </a:lnTo>
                  <a:lnTo>
                    <a:pt x="144" y="862"/>
                  </a:lnTo>
                  <a:lnTo>
                    <a:pt x="128" y="862"/>
                  </a:lnTo>
                  <a:lnTo>
                    <a:pt x="112" y="878"/>
                  </a:lnTo>
                  <a:lnTo>
                    <a:pt x="88" y="902"/>
                  </a:lnTo>
                  <a:lnTo>
                    <a:pt x="72" y="918"/>
                  </a:lnTo>
                  <a:lnTo>
                    <a:pt x="64" y="934"/>
                  </a:lnTo>
                  <a:lnTo>
                    <a:pt x="48" y="934"/>
                  </a:lnTo>
                  <a:lnTo>
                    <a:pt x="32" y="934"/>
                  </a:lnTo>
                  <a:lnTo>
                    <a:pt x="24" y="918"/>
                  </a:lnTo>
                  <a:lnTo>
                    <a:pt x="32" y="902"/>
                  </a:lnTo>
                  <a:lnTo>
                    <a:pt x="32" y="878"/>
                  </a:lnTo>
                  <a:lnTo>
                    <a:pt x="40" y="870"/>
                  </a:lnTo>
                  <a:lnTo>
                    <a:pt x="40" y="862"/>
                  </a:lnTo>
                  <a:lnTo>
                    <a:pt x="48" y="854"/>
                  </a:lnTo>
                  <a:lnTo>
                    <a:pt x="48" y="838"/>
                  </a:lnTo>
                  <a:lnTo>
                    <a:pt x="48" y="822"/>
                  </a:lnTo>
                  <a:lnTo>
                    <a:pt x="48" y="814"/>
                  </a:lnTo>
                  <a:lnTo>
                    <a:pt x="40" y="806"/>
                  </a:lnTo>
                  <a:lnTo>
                    <a:pt x="16" y="782"/>
                  </a:lnTo>
                  <a:lnTo>
                    <a:pt x="0" y="758"/>
                  </a:lnTo>
                  <a:lnTo>
                    <a:pt x="0" y="742"/>
                  </a:lnTo>
                  <a:lnTo>
                    <a:pt x="8" y="742"/>
                  </a:lnTo>
                  <a:lnTo>
                    <a:pt x="8" y="726"/>
                  </a:lnTo>
                  <a:lnTo>
                    <a:pt x="8" y="718"/>
                  </a:lnTo>
                  <a:lnTo>
                    <a:pt x="8" y="710"/>
                  </a:lnTo>
                  <a:lnTo>
                    <a:pt x="8" y="694"/>
                  </a:lnTo>
                  <a:lnTo>
                    <a:pt x="8" y="686"/>
                  </a:lnTo>
                  <a:lnTo>
                    <a:pt x="16" y="670"/>
                  </a:lnTo>
                  <a:lnTo>
                    <a:pt x="32" y="654"/>
                  </a:lnTo>
                  <a:lnTo>
                    <a:pt x="56" y="638"/>
                  </a:lnTo>
                  <a:lnTo>
                    <a:pt x="88" y="630"/>
                  </a:lnTo>
                  <a:lnTo>
                    <a:pt x="104" y="598"/>
                  </a:lnTo>
                  <a:lnTo>
                    <a:pt x="104" y="558"/>
                  </a:lnTo>
                  <a:lnTo>
                    <a:pt x="96" y="535"/>
                  </a:lnTo>
                  <a:lnTo>
                    <a:pt x="96" y="519"/>
                  </a:lnTo>
                  <a:lnTo>
                    <a:pt x="104" y="511"/>
                  </a:lnTo>
                  <a:lnTo>
                    <a:pt x="112" y="519"/>
                  </a:lnTo>
                  <a:lnTo>
                    <a:pt x="128" y="527"/>
                  </a:lnTo>
                  <a:lnTo>
                    <a:pt x="152" y="535"/>
                  </a:lnTo>
                  <a:lnTo>
                    <a:pt x="160" y="535"/>
                  </a:lnTo>
                  <a:lnTo>
                    <a:pt x="168" y="543"/>
                  </a:lnTo>
                  <a:lnTo>
                    <a:pt x="176" y="550"/>
                  </a:lnTo>
                  <a:lnTo>
                    <a:pt x="184" y="550"/>
                  </a:lnTo>
                  <a:lnTo>
                    <a:pt x="192" y="543"/>
                  </a:lnTo>
                  <a:lnTo>
                    <a:pt x="200" y="543"/>
                  </a:lnTo>
                  <a:lnTo>
                    <a:pt x="200" y="550"/>
                  </a:lnTo>
                  <a:lnTo>
                    <a:pt x="208" y="550"/>
                  </a:lnTo>
                  <a:lnTo>
                    <a:pt x="224" y="550"/>
                  </a:lnTo>
                  <a:lnTo>
                    <a:pt x="231" y="550"/>
                  </a:lnTo>
                  <a:lnTo>
                    <a:pt x="239" y="550"/>
                  </a:lnTo>
                  <a:lnTo>
                    <a:pt x="247" y="550"/>
                  </a:lnTo>
                  <a:lnTo>
                    <a:pt x="255" y="535"/>
                  </a:lnTo>
                  <a:lnTo>
                    <a:pt x="263" y="527"/>
                  </a:lnTo>
                  <a:lnTo>
                    <a:pt x="271" y="519"/>
                  </a:lnTo>
                  <a:lnTo>
                    <a:pt x="271" y="511"/>
                  </a:lnTo>
                  <a:lnTo>
                    <a:pt x="271" y="503"/>
                  </a:lnTo>
                  <a:lnTo>
                    <a:pt x="271" y="495"/>
                  </a:lnTo>
                  <a:lnTo>
                    <a:pt x="271" y="487"/>
                  </a:lnTo>
                  <a:lnTo>
                    <a:pt x="263" y="479"/>
                  </a:lnTo>
                  <a:lnTo>
                    <a:pt x="263" y="471"/>
                  </a:lnTo>
                  <a:lnTo>
                    <a:pt x="263" y="463"/>
                  </a:lnTo>
                  <a:lnTo>
                    <a:pt x="263" y="455"/>
                  </a:lnTo>
                  <a:lnTo>
                    <a:pt x="263" y="447"/>
                  </a:lnTo>
                  <a:lnTo>
                    <a:pt x="263" y="439"/>
                  </a:lnTo>
                  <a:lnTo>
                    <a:pt x="255" y="431"/>
                  </a:lnTo>
                  <a:lnTo>
                    <a:pt x="247" y="431"/>
                  </a:lnTo>
                  <a:lnTo>
                    <a:pt x="255" y="415"/>
                  </a:lnTo>
                  <a:lnTo>
                    <a:pt x="271" y="399"/>
                  </a:lnTo>
                  <a:lnTo>
                    <a:pt x="279" y="391"/>
                  </a:lnTo>
                  <a:lnTo>
                    <a:pt x="287" y="375"/>
                  </a:lnTo>
                  <a:lnTo>
                    <a:pt x="303" y="367"/>
                  </a:lnTo>
                  <a:lnTo>
                    <a:pt x="311" y="351"/>
                  </a:lnTo>
                  <a:lnTo>
                    <a:pt x="311" y="343"/>
                  </a:lnTo>
                  <a:lnTo>
                    <a:pt x="311" y="335"/>
                  </a:lnTo>
                  <a:lnTo>
                    <a:pt x="311" y="319"/>
                  </a:lnTo>
                  <a:lnTo>
                    <a:pt x="311" y="303"/>
                  </a:lnTo>
                  <a:lnTo>
                    <a:pt x="311" y="295"/>
                  </a:lnTo>
                  <a:lnTo>
                    <a:pt x="327" y="271"/>
                  </a:lnTo>
                  <a:lnTo>
                    <a:pt x="343" y="239"/>
                  </a:lnTo>
                  <a:lnTo>
                    <a:pt x="343" y="191"/>
                  </a:lnTo>
                  <a:lnTo>
                    <a:pt x="343" y="143"/>
                  </a:lnTo>
                  <a:lnTo>
                    <a:pt x="335" y="103"/>
                  </a:lnTo>
                  <a:lnTo>
                    <a:pt x="327" y="71"/>
                  </a:lnTo>
                  <a:lnTo>
                    <a:pt x="311" y="63"/>
                  </a:lnTo>
                  <a:lnTo>
                    <a:pt x="303" y="55"/>
                  </a:lnTo>
                  <a:lnTo>
                    <a:pt x="303" y="47"/>
                  </a:lnTo>
                  <a:lnTo>
                    <a:pt x="295" y="39"/>
                  </a:lnTo>
                  <a:lnTo>
                    <a:pt x="303" y="39"/>
                  </a:lnTo>
                  <a:lnTo>
                    <a:pt x="311" y="39"/>
                  </a:lnTo>
                  <a:lnTo>
                    <a:pt x="311" y="31"/>
                  </a:lnTo>
                  <a:lnTo>
                    <a:pt x="311" y="23"/>
                  </a:lnTo>
                  <a:lnTo>
                    <a:pt x="319" y="15"/>
                  </a:lnTo>
                  <a:lnTo>
                    <a:pt x="327" y="15"/>
                  </a:lnTo>
                  <a:lnTo>
                    <a:pt x="351" y="8"/>
                  </a:lnTo>
                  <a:lnTo>
                    <a:pt x="367" y="0"/>
                  </a:lnTo>
                  <a:lnTo>
                    <a:pt x="375" y="8"/>
                  </a:lnTo>
                  <a:lnTo>
                    <a:pt x="383" y="15"/>
                  </a:lnTo>
                  <a:lnTo>
                    <a:pt x="391" y="23"/>
                  </a:lnTo>
                  <a:lnTo>
                    <a:pt x="407" y="47"/>
                  </a:lnTo>
                  <a:lnTo>
                    <a:pt x="431" y="79"/>
                  </a:lnTo>
                  <a:lnTo>
                    <a:pt x="455" y="111"/>
                  </a:lnTo>
                  <a:lnTo>
                    <a:pt x="471" y="127"/>
                  </a:lnTo>
                  <a:lnTo>
                    <a:pt x="471" y="135"/>
                  </a:lnTo>
                  <a:lnTo>
                    <a:pt x="479" y="143"/>
                  </a:lnTo>
                  <a:lnTo>
                    <a:pt x="479" y="159"/>
                  </a:lnTo>
                  <a:lnTo>
                    <a:pt x="479" y="175"/>
                  </a:lnTo>
                  <a:lnTo>
                    <a:pt x="487" y="183"/>
                  </a:lnTo>
                  <a:lnTo>
                    <a:pt x="495" y="191"/>
                  </a:lnTo>
                  <a:lnTo>
                    <a:pt x="503" y="199"/>
                  </a:lnTo>
                  <a:lnTo>
                    <a:pt x="511" y="199"/>
                  </a:lnTo>
                  <a:lnTo>
                    <a:pt x="527" y="207"/>
                  </a:lnTo>
                  <a:lnTo>
                    <a:pt x="543" y="223"/>
                  </a:lnTo>
                  <a:lnTo>
                    <a:pt x="559" y="231"/>
                  </a:lnTo>
                  <a:lnTo>
                    <a:pt x="583" y="247"/>
                  </a:lnTo>
                  <a:lnTo>
                    <a:pt x="606" y="263"/>
                  </a:lnTo>
                  <a:lnTo>
                    <a:pt x="622" y="271"/>
                  </a:lnTo>
                  <a:lnTo>
                    <a:pt x="638" y="279"/>
                  </a:lnTo>
                  <a:lnTo>
                    <a:pt x="662" y="287"/>
                  </a:lnTo>
                  <a:lnTo>
                    <a:pt x="670" y="295"/>
                  </a:lnTo>
                  <a:lnTo>
                    <a:pt x="678" y="303"/>
                  </a:lnTo>
                  <a:lnTo>
                    <a:pt x="686" y="303"/>
                  </a:lnTo>
                  <a:lnTo>
                    <a:pt x="694" y="303"/>
                  </a:lnTo>
                  <a:lnTo>
                    <a:pt x="710" y="303"/>
                  </a:lnTo>
                  <a:lnTo>
                    <a:pt x="726" y="311"/>
                  </a:lnTo>
                  <a:lnTo>
                    <a:pt x="742" y="319"/>
                  </a:lnTo>
                  <a:lnTo>
                    <a:pt x="766" y="335"/>
                  </a:lnTo>
                  <a:lnTo>
                    <a:pt x="774" y="335"/>
                  </a:lnTo>
                  <a:lnTo>
                    <a:pt x="782" y="343"/>
                  </a:lnTo>
                  <a:lnTo>
                    <a:pt x="798" y="351"/>
                  </a:lnTo>
                  <a:lnTo>
                    <a:pt x="822" y="359"/>
                  </a:lnTo>
                  <a:lnTo>
                    <a:pt x="830" y="359"/>
                  </a:lnTo>
                  <a:lnTo>
                    <a:pt x="846" y="351"/>
                  </a:lnTo>
                  <a:lnTo>
                    <a:pt x="854" y="335"/>
                  </a:lnTo>
                  <a:lnTo>
                    <a:pt x="862" y="327"/>
                  </a:lnTo>
                  <a:lnTo>
                    <a:pt x="886" y="303"/>
                  </a:lnTo>
                  <a:lnTo>
                    <a:pt x="926" y="271"/>
                  </a:lnTo>
                  <a:lnTo>
                    <a:pt x="949" y="239"/>
                  </a:lnTo>
                  <a:lnTo>
                    <a:pt x="949" y="231"/>
                  </a:lnTo>
                  <a:lnTo>
                    <a:pt x="949" y="239"/>
                  </a:lnTo>
                  <a:lnTo>
                    <a:pt x="949" y="255"/>
                  </a:lnTo>
                  <a:lnTo>
                    <a:pt x="949" y="271"/>
                  </a:lnTo>
                  <a:lnTo>
                    <a:pt x="942" y="271"/>
                  </a:lnTo>
                  <a:lnTo>
                    <a:pt x="942" y="279"/>
                  </a:lnTo>
                  <a:lnTo>
                    <a:pt x="926" y="311"/>
                  </a:lnTo>
                  <a:lnTo>
                    <a:pt x="910" y="343"/>
                  </a:lnTo>
                  <a:lnTo>
                    <a:pt x="902" y="367"/>
                  </a:lnTo>
                  <a:lnTo>
                    <a:pt x="902" y="383"/>
                  </a:lnTo>
                  <a:lnTo>
                    <a:pt x="910" y="391"/>
                  </a:lnTo>
                  <a:lnTo>
                    <a:pt x="918" y="399"/>
                  </a:lnTo>
                  <a:lnTo>
                    <a:pt x="934" y="407"/>
                  </a:lnTo>
                  <a:lnTo>
                    <a:pt x="949" y="415"/>
                  </a:lnTo>
                  <a:lnTo>
                    <a:pt x="957" y="415"/>
                  </a:lnTo>
                  <a:lnTo>
                    <a:pt x="949" y="415"/>
                  </a:lnTo>
                  <a:lnTo>
                    <a:pt x="934" y="415"/>
                  </a:lnTo>
                  <a:lnTo>
                    <a:pt x="918" y="431"/>
                  </a:lnTo>
                  <a:lnTo>
                    <a:pt x="926" y="447"/>
                  </a:lnTo>
                  <a:lnTo>
                    <a:pt x="934" y="463"/>
                  </a:lnTo>
                  <a:lnTo>
                    <a:pt x="949" y="479"/>
                  </a:lnTo>
                  <a:lnTo>
                    <a:pt x="965" y="487"/>
                  </a:lnTo>
                  <a:lnTo>
                    <a:pt x="981" y="479"/>
                  </a:lnTo>
                  <a:lnTo>
                    <a:pt x="1005" y="471"/>
                  </a:lnTo>
                  <a:lnTo>
                    <a:pt x="1029" y="455"/>
                  </a:lnTo>
                  <a:lnTo>
                    <a:pt x="1045" y="439"/>
                  </a:lnTo>
                  <a:lnTo>
                    <a:pt x="1053" y="431"/>
                  </a:lnTo>
                  <a:lnTo>
                    <a:pt x="1061" y="439"/>
                  </a:lnTo>
                  <a:lnTo>
                    <a:pt x="1061" y="447"/>
                  </a:lnTo>
                  <a:lnTo>
                    <a:pt x="1061" y="455"/>
                  </a:lnTo>
                  <a:lnTo>
                    <a:pt x="1045" y="463"/>
                  </a:lnTo>
                  <a:lnTo>
                    <a:pt x="1021" y="471"/>
                  </a:lnTo>
                  <a:lnTo>
                    <a:pt x="1013" y="487"/>
                  </a:lnTo>
                  <a:lnTo>
                    <a:pt x="1005" y="503"/>
                  </a:lnTo>
                  <a:lnTo>
                    <a:pt x="997" y="511"/>
                  </a:lnTo>
                  <a:lnTo>
                    <a:pt x="989" y="511"/>
                  </a:lnTo>
                  <a:lnTo>
                    <a:pt x="981" y="511"/>
                  </a:lnTo>
                  <a:lnTo>
                    <a:pt x="973" y="519"/>
                  </a:lnTo>
                  <a:lnTo>
                    <a:pt x="965" y="519"/>
                  </a:lnTo>
                  <a:lnTo>
                    <a:pt x="949" y="519"/>
                  </a:lnTo>
                  <a:lnTo>
                    <a:pt x="942" y="511"/>
                  </a:lnTo>
                  <a:lnTo>
                    <a:pt x="934" y="519"/>
                  </a:lnTo>
                  <a:lnTo>
                    <a:pt x="918" y="535"/>
                  </a:lnTo>
                  <a:lnTo>
                    <a:pt x="894" y="550"/>
                  </a:lnTo>
                  <a:lnTo>
                    <a:pt x="886" y="550"/>
                  </a:lnTo>
                  <a:lnTo>
                    <a:pt x="878" y="550"/>
                  </a:lnTo>
                  <a:lnTo>
                    <a:pt x="870" y="550"/>
                  </a:lnTo>
                  <a:lnTo>
                    <a:pt x="862" y="550"/>
                  </a:lnTo>
                  <a:lnTo>
                    <a:pt x="854" y="558"/>
                  </a:lnTo>
                  <a:lnTo>
                    <a:pt x="838" y="566"/>
                  </a:lnTo>
                  <a:lnTo>
                    <a:pt x="814" y="574"/>
                  </a:lnTo>
                  <a:lnTo>
                    <a:pt x="806" y="574"/>
                  </a:lnTo>
                  <a:lnTo>
                    <a:pt x="790" y="566"/>
                  </a:lnTo>
                  <a:lnTo>
                    <a:pt x="766" y="558"/>
                  </a:lnTo>
                  <a:lnTo>
                    <a:pt x="742" y="558"/>
                  </a:lnTo>
                  <a:lnTo>
                    <a:pt x="726" y="566"/>
                  </a:lnTo>
                  <a:lnTo>
                    <a:pt x="718" y="582"/>
                  </a:lnTo>
                  <a:lnTo>
                    <a:pt x="710" y="590"/>
                  </a:lnTo>
                  <a:lnTo>
                    <a:pt x="686" y="614"/>
                  </a:lnTo>
                  <a:lnTo>
                    <a:pt x="662" y="630"/>
                  </a:lnTo>
                  <a:lnTo>
                    <a:pt x="646" y="646"/>
                  </a:lnTo>
                  <a:lnTo>
                    <a:pt x="638" y="662"/>
                  </a:lnTo>
                  <a:lnTo>
                    <a:pt x="638" y="670"/>
                  </a:lnTo>
                  <a:lnTo>
                    <a:pt x="638" y="678"/>
                  </a:lnTo>
                  <a:lnTo>
                    <a:pt x="622" y="686"/>
                  </a:lnTo>
                  <a:lnTo>
                    <a:pt x="606" y="710"/>
                  </a:lnTo>
                  <a:lnTo>
                    <a:pt x="598" y="742"/>
                  </a:lnTo>
                  <a:lnTo>
                    <a:pt x="598" y="750"/>
                  </a:lnTo>
                  <a:lnTo>
                    <a:pt x="598" y="758"/>
                  </a:lnTo>
                  <a:lnTo>
                    <a:pt x="590" y="766"/>
                  </a:lnTo>
                  <a:lnTo>
                    <a:pt x="590" y="774"/>
                  </a:lnTo>
                  <a:lnTo>
                    <a:pt x="590" y="782"/>
                  </a:lnTo>
                  <a:lnTo>
                    <a:pt x="583" y="790"/>
                  </a:lnTo>
                  <a:lnTo>
                    <a:pt x="575" y="806"/>
                  </a:lnTo>
                  <a:lnTo>
                    <a:pt x="567" y="806"/>
                  </a:lnTo>
                  <a:lnTo>
                    <a:pt x="551" y="782"/>
                  </a:lnTo>
                  <a:lnTo>
                    <a:pt x="543" y="758"/>
                  </a:lnTo>
                  <a:lnTo>
                    <a:pt x="519" y="750"/>
                  </a:lnTo>
                  <a:lnTo>
                    <a:pt x="503" y="742"/>
                  </a:lnTo>
                  <a:lnTo>
                    <a:pt x="495" y="734"/>
                  </a:lnTo>
                  <a:lnTo>
                    <a:pt x="495" y="742"/>
                  </a:lnTo>
                  <a:lnTo>
                    <a:pt x="479" y="734"/>
                  </a:lnTo>
                  <a:lnTo>
                    <a:pt x="455" y="726"/>
                  </a:lnTo>
                  <a:lnTo>
                    <a:pt x="423" y="718"/>
                  </a:lnTo>
                  <a:lnTo>
                    <a:pt x="383" y="702"/>
                  </a:lnTo>
                  <a:lnTo>
                    <a:pt x="343" y="678"/>
                  </a:lnTo>
                  <a:lnTo>
                    <a:pt x="311" y="662"/>
                  </a:lnTo>
                  <a:lnTo>
                    <a:pt x="295" y="662"/>
                  </a:lnTo>
                  <a:lnTo>
                    <a:pt x="279" y="670"/>
                  </a:lnTo>
                  <a:lnTo>
                    <a:pt x="255" y="678"/>
                  </a:lnTo>
                  <a:lnTo>
                    <a:pt x="231" y="694"/>
                  </a:lnTo>
                  <a:lnTo>
                    <a:pt x="216" y="710"/>
                  </a:lnTo>
                  <a:lnTo>
                    <a:pt x="200" y="726"/>
                  </a:lnTo>
                  <a:lnTo>
                    <a:pt x="192" y="726"/>
                  </a:lnTo>
                  <a:lnTo>
                    <a:pt x="192" y="718"/>
                  </a:lnTo>
                  <a:lnTo>
                    <a:pt x="176" y="694"/>
                  </a:lnTo>
                  <a:lnTo>
                    <a:pt x="152" y="670"/>
                  </a:lnTo>
                  <a:lnTo>
                    <a:pt x="128" y="662"/>
                  </a:lnTo>
                  <a:lnTo>
                    <a:pt x="112" y="670"/>
                  </a:lnTo>
                  <a:lnTo>
                    <a:pt x="96" y="686"/>
                  </a:lnTo>
                  <a:lnTo>
                    <a:pt x="88" y="694"/>
                  </a:lnTo>
                  <a:lnTo>
                    <a:pt x="80" y="702"/>
                  </a:lnTo>
                </a:path>
              </a:pathLst>
            </a:custGeom>
            <a:solidFill>
              <a:srgbClr val="33CC33"/>
            </a:solidFill>
            <a:ln w="12700">
              <a:solidFill>
                <a:srgbClr val="000000"/>
              </a:solidFill>
              <a:round/>
              <a:headEnd/>
              <a:tailEnd/>
            </a:ln>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94" name="Freeform 35"/>
            <p:cNvSpPr>
              <a:spLocks/>
            </p:cNvSpPr>
            <p:nvPr/>
          </p:nvSpPr>
          <p:spPr bwMode="auto">
            <a:xfrm>
              <a:off x="3182" y="1013"/>
              <a:ext cx="22" cy="31"/>
            </a:xfrm>
            <a:custGeom>
              <a:avLst/>
              <a:gdLst>
                <a:gd name="T0" fmla="*/ 6 w 24"/>
                <a:gd name="T1" fmla="*/ 0 h 40"/>
                <a:gd name="T2" fmla="*/ 6 w 24"/>
                <a:gd name="T3" fmla="*/ 2 h 40"/>
                <a:gd name="T4" fmla="*/ 6 w 24"/>
                <a:gd name="T5" fmla="*/ 2 h 40"/>
                <a:gd name="T6" fmla="*/ 6 w 24"/>
                <a:gd name="T7" fmla="*/ 2 h 40"/>
                <a:gd name="T8" fmla="*/ 6 w 24"/>
                <a:gd name="T9" fmla="*/ 2 h 40"/>
                <a:gd name="T10" fmla="*/ 6 w 24"/>
                <a:gd name="T11" fmla="*/ 2 h 40"/>
                <a:gd name="T12" fmla="*/ 0 w 24"/>
                <a:gd name="T13" fmla="*/ 2 h 40"/>
                <a:gd name="T14" fmla="*/ 0 w 24"/>
                <a:gd name="T15" fmla="*/ 2 h 40"/>
                <a:gd name="T16" fmla="*/ 0 w 24"/>
                <a:gd name="T17" fmla="*/ 2 h 40"/>
                <a:gd name="T18" fmla="*/ 0 w 24"/>
                <a:gd name="T19" fmla="*/ 2 h 40"/>
                <a:gd name="T20" fmla="*/ 0 w 24"/>
                <a:gd name="T21" fmla="*/ 2 h 40"/>
                <a:gd name="T22" fmla="*/ 6 w 24"/>
                <a:gd name="T23" fmla="*/ 0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40"/>
                <a:gd name="T38" fmla="*/ 24 w 24"/>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40">
                  <a:moveTo>
                    <a:pt x="16" y="0"/>
                  </a:moveTo>
                  <a:lnTo>
                    <a:pt x="24" y="8"/>
                  </a:lnTo>
                  <a:lnTo>
                    <a:pt x="24" y="16"/>
                  </a:lnTo>
                  <a:lnTo>
                    <a:pt x="16" y="24"/>
                  </a:lnTo>
                  <a:lnTo>
                    <a:pt x="8" y="32"/>
                  </a:lnTo>
                  <a:lnTo>
                    <a:pt x="8" y="40"/>
                  </a:lnTo>
                  <a:lnTo>
                    <a:pt x="0" y="40"/>
                  </a:lnTo>
                  <a:lnTo>
                    <a:pt x="0" y="32"/>
                  </a:lnTo>
                  <a:lnTo>
                    <a:pt x="0" y="24"/>
                  </a:lnTo>
                  <a:lnTo>
                    <a:pt x="0" y="16"/>
                  </a:lnTo>
                  <a:lnTo>
                    <a:pt x="0" y="8"/>
                  </a:lnTo>
                  <a:lnTo>
                    <a:pt x="16" y="0"/>
                  </a:lnTo>
                  <a:close/>
                </a:path>
              </a:pathLst>
            </a:custGeom>
            <a:solidFill>
              <a:srgbClr val="33CC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95" name="Freeform 36"/>
            <p:cNvSpPr>
              <a:spLocks/>
            </p:cNvSpPr>
            <p:nvPr/>
          </p:nvSpPr>
          <p:spPr bwMode="auto">
            <a:xfrm>
              <a:off x="3182" y="1013"/>
              <a:ext cx="22" cy="31"/>
            </a:xfrm>
            <a:custGeom>
              <a:avLst/>
              <a:gdLst>
                <a:gd name="T0" fmla="*/ 6 w 24"/>
                <a:gd name="T1" fmla="*/ 0 h 40"/>
                <a:gd name="T2" fmla="*/ 6 w 24"/>
                <a:gd name="T3" fmla="*/ 2 h 40"/>
                <a:gd name="T4" fmla="*/ 6 w 24"/>
                <a:gd name="T5" fmla="*/ 2 h 40"/>
                <a:gd name="T6" fmla="*/ 6 w 24"/>
                <a:gd name="T7" fmla="*/ 2 h 40"/>
                <a:gd name="T8" fmla="*/ 6 w 24"/>
                <a:gd name="T9" fmla="*/ 2 h 40"/>
                <a:gd name="T10" fmla="*/ 6 w 24"/>
                <a:gd name="T11" fmla="*/ 2 h 40"/>
                <a:gd name="T12" fmla="*/ 0 w 24"/>
                <a:gd name="T13" fmla="*/ 2 h 40"/>
                <a:gd name="T14" fmla="*/ 0 w 24"/>
                <a:gd name="T15" fmla="*/ 2 h 40"/>
                <a:gd name="T16" fmla="*/ 0 w 24"/>
                <a:gd name="T17" fmla="*/ 2 h 40"/>
                <a:gd name="T18" fmla="*/ 0 w 24"/>
                <a:gd name="T19" fmla="*/ 2 h 40"/>
                <a:gd name="T20" fmla="*/ 0 w 24"/>
                <a:gd name="T21" fmla="*/ 2 h 40"/>
                <a:gd name="T22" fmla="*/ 6 w 24"/>
                <a:gd name="T23" fmla="*/ 0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40"/>
                <a:gd name="T38" fmla="*/ 24 w 24"/>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40">
                  <a:moveTo>
                    <a:pt x="16" y="0"/>
                  </a:moveTo>
                  <a:lnTo>
                    <a:pt x="24" y="8"/>
                  </a:lnTo>
                  <a:lnTo>
                    <a:pt x="24" y="16"/>
                  </a:lnTo>
                  <a:lnTo>
                    <a:pt x="16" y="24"/>
                  </a:lnTo>
                  <a:lnTo>
                    <a:pt x="8" y="32"/>
                  </a:lnTo>
                  <a:lnTo>
                    <a:pt x="8" y="40"/>
                  </a:lnTo>
                  <a:lnTo>
                    <a:pt x="0" y="40"/>
                  </a:lnTo>
                  <a:lnTo>
                    <a:pt x="0" y="32"/>
                  </a:lnTo>
                  <a:lnTo>
                    <a:pt x="0" y="24"/>
                  </a:lnTo>
                  <a:lnTo>
                    <a:pt x="0" y="16"/>
                  </a:lnTo>
                  <a:lnTo>
                    <a:pt x="0" y="8"/>
                  </a:lnTo>
                  <a:lnTo>
                    <a:pt x="16" y="0"/>
                  </a:lnTo>
                </a:path>
              </a:pathLst>
            </a:custGeom>
            <a:solidFill>
              <a:srgbClr val="33CC33"/>
            </a:solidFill>
            <a:ln w="12700">
              <a:solidFill>
                <a:srgbClr val="000000"/>
              </a:solidFill>
              <a:round/>
              <a:headEnd/>
              <a:tailEnd/>
            </a:ln>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96" name="Freeform 37"/>
            <p:cNvSpPr>
              <a:spLocks/>
            </p:cNvSpPr>
            <p:nvPr/>
          </p:nvSpPr>
          <p:spPr bwMode="auto">
            <a:xfrm>
              <a:off x="3446" y="462"/>
              <a:ext cx="28" cy="31"/>
            </a:xfrm>
            <a:custGeom>
              <a:avLst/>
              <a:gdLst>
                <a:gd name="T0" fmla="*/ 0 w 31"/>
                <a:gd name="T1" fmla="*/ 2 h 40"/>
                <a:gd name="T2" fmla="*/ 0 w 31"/>
                <a:gd name="T3" fmla="*/ 2 h 40"/>
                <a:gd name="T4" fmla="*/ 5 w 31"/>
                <a:gd name="T5" fmla="*/ 0 h 40"/>
                <a:gd name="T6" fmla="*/ 5 w 31"/>
                <a:gd name="T7" fmla="*/ 2 h 40"/>
                <a:gd name="T8" fmla="*/ 5 w 31"/>
                <a:gd name="T9" fmla="*/ 2 h 40"/>
                <a:gd name="T10" fmla="*/ 5 w 31"/>
                <a:gd name="T11" fmla="*/ 2 h 40"/>
                <a:gd name="T12" fmla="*/ 5 w 31"/>
                <a:gd name="T13" fmla="*/ 2 h 40"/>
                <a:gd name="T14" fmla="*/ 5 w 31"/>
                <a:gd name="T15" fmla="*/ 2 h 40"/>
                <a:gd name="T16" fmla="*/ 5 w 31"/>
                <a:gd name="T17" fmla="*/ 2 h 40"/>
                <a:gd name="T18" fmla="*/ 0 w 31"/>
                <a:gd name="T19" fmla="*/ 2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40"/>
                <a:gd name="T32" fmla="*/ 31 w 31"/>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40">
                  <a:moveTo>
                    <a:pt x="0" y="16"/>
                  </a:moveTo>
                  <a:lnTo>
                    <a:pt x="0" y="8"/>
                  </a:lnTo>
                  <a:lnTo>
                    <a:pt x="7" y="0"/>
                  </a:lnTo>
                  <a:lnTo>
                    <a:pt x="23" y="8"/>
                  </a:lnTo>
                  <a:lnTo>
                    <a:pt x="23" y="16"/>
                  </a:lnTo>
                  <a:lnTo>
                    <a:pt x="31" y="32"/>
                  </a:lnTo>
                  <a:lnTo>
                    <a:pt x="31" y="40"/>
                  </a:lnTo>
                  <a:lnTo>
                    <a:pt x="23" y="40"/>
                  </a:lnTo>
                  <a:lnTo>
                    <a:pt x="7" y="32"/>
                  </a:lnTo>
                  <a:lnTo>
                    <a:pt x="0" y="16"/>
                  </a:lnTo>
                  <a:close/>
                </a:path>
              </a:pathLst>
            </a:custGeom>
            <a:solidFill>
              <a:srgbClr val="33CC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97" name="Freeform 38"/>
            <p:cNvSpPr>
              <a:spLocks/>
            </p:cNvSpPr>
            <p:nvPr/>
          </p:nvSpPr>
          <p:spPr bwMode="auto">
            <a:xfrm>
              <a:off x="3446" y="462"/>
              <a:ext cx="28" cy="31"/>
            </a:xfrm>
            <a:custGeom>
              <a:avLst/>
              <a:gdLst>
                <a:gd name="T0" fmla="*/ 0 w 31"/>
                <a:gd name="T1" fmla="*/ 2 h 40"/>
                <a:gd name="T2" fmla="*/ 0 w 31"/>
                <a:gd name="T3" fmla="*/ 2 h 40"/>
                <a:gd name="T4" fmla="*/ 5 w 31"/>
                <a:gd name="T5" fmla="*/ 0 h 40"/>
                <a:gd name="T6" fmla="*/ 5 w 31"/>
                <a:gd name="T7" fmla="*/ 2 h 40"/>
                <a:gd name="T8" fmla="*/ 5 w 31"/>
                <a:gd name="T9" fmla="*/ 2 h 40"/>
                <a:gd name="T10" fmla="*/ 5 w 31"/>
                <a:gd name="T11" fmla="*/ 2 h 40"/>
                <a:gd name="T12" fmla="*/ 5 w 31"/>
                <a:gd name="T13" fmla="*/ 2 h 40"/>
                <a:gd name="T14" fmla="*/ 5 w 31"/>
                <a:gd name="T15" fmla="*/ 2 h 40"/>
                <a:gd name="T16" fmla="*/ 5 w 31"/>
                <a:gd name="T17" fmla="*/ 2 h 40"/>
                <a:gd name="T18" fmla="*/ 0 w 31"/>
                <a:gd name="T19" fmla="*/ 2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40"/>
                <a:gd name="T32" fmla="*/ 31 w 31"/>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40">
                  <a:moveTo>
                    <a:pt x="0" y="16"/>
                  </a:moveTo>
                  <a:lnTo>
                    <a:pt x="0" y="8"/>
                  </a:lnTo>
                  <a:lnTo>
                    <a:pt x="7" y="0"/>
                  </a:lnTo>
                  <a:lnTo>
                    <a:pt x="23" y="8"/>
                  </a:lnTo>
                  <a:lnTo>
                    <a:pt x="23" y="16"/>
                  </a:lnTo>
                  <a:lnTo>
                    <a:pt x="31" y="32"/>
                  </a:lnTo>
                  <a:lnTo>
                    <a:pt x="31" y="40"/>
                  </a:lnTo>
                  <a:lnTo>
                    <a:pt x="23" y="40"/>
                  </a:lnTo>
                  <a:lnTo>
                    <a:pt x="7" y="32"/>
                  </a:lnTo>
                  <a:lnTo>
                    <a:pt x="0" y="16"/>
                  </a:lnTo>
                </a:path>
              </a:pathLst>
            </a:custGeom>
            <a:solidFill>
              <a:srgbClr val="33CC33"/>
            </a:solidFill>
            <a:ln w="12700">
              <a:solidFill>
                <a:srgbClr val="000000"/>
              </a:solidFill>
              <a:round/>
              <a:headEnd/>
              <a:tailEnd/>
            </a:ln>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98" name="Freeform 39"/>
            <p:cNvSpPr>
              <a:spLocks/>
            </p:cNvSpPr>
            <p:nvPr/>
          </p:nvSpPr>
          <p:spPr bwMode="auto">
            <a:xfrm>
              <a:off x="4113" y="580"/>
              <a:ext cx="136" cy="155"/>
            </a:xfrm>
            <a:custGeom>
              <a:avLst/>
              <a:gdLst>
                <a:gd name="T0" fmla="*/ 0 w 152"/>
                <a:gd name="T1" fmla="*/ 2 h 200"/>
                <a:gd name="T2" fmla="*/ 4 w 152"/>
                <a:gd name="T3" fmla="*/ 2 h 200"/>
                <a:gd name="T4" fmla="*/ 4 w 152"/>
                <a:gd name="T5" fmla="*/ 2 h 200"/>
                <a:gd name="T6" fmla="*/ 4 w 152"/>
                <a:gd name="T7" fmla="*/ 2 h 200"/>
                <a:gd name="T8" fmla="*/ 4 w 152"/>
                <a:gd name="T9" fmla="*/ 2 h 200"/>
                <a:gd name="T10" fmla="*/ 4 w 152"/>
                <a:gd name="T11" fmla="*/ 2 h 200"/>
                <a:gd name="T12" fmla="*/ 4 w 152"/>
                <a:gd name="T13" fmla="*/ 2 h 200"/>
                <a:gd name="T14" fmla="*/ 4 w 152"/>
                <a:gd name="T15" fmla="*/ 2 h 200"/>
                <a:gd name="T16" fmla="*/ 4 w 152"/>
                <a:gd name="T17" fmla="*/ 2 h 200"/>
                <a:gd name="T18" fmla="*/ 4 w 152"/>
                <a:gd name="T19" fmla="*/ 2 h 200"/>
                <a:gd name="T20" fmla="*/ 4 w 152"/>
                <a:gd name="T21" fmla="*/ 2 h 200"/>
                <a:gd name="T22" fmla="*/ 4 w 152"/>
                <a:gd name="T23" fmla="*/ 0 h 200"/>
                <a:gd name="T24" fmla="*/ 4 w 152"/>
                <a:gd name="T25" fmla="*/ 2 h 200"/>
                <a:gd name="T26" fmla="*/ 4 w 152"/>
                <a:gd name="T27" fmla="*/ 2 h 200"/>
                <a:gd name="T28" fmla="*/ 4 w 152"/>
                <a:gd name="T29" fmla="*/ 2 h 200"/>
                <a:gd name="T30" fmla="*/ 4 w 152"/>
                <a:gd name="T31" fmla="*/ 2 h 200"/>
                <a:gd name="T32" fmla="*/ 4 w 152"/>
                <a:gd name="T33" fmla="*/ 2 h 200"/>
                <a:gd name="T34" fmla="*/ 4 w 152"/>
                <a:gd name="T35" fmla="*/ 2 h 200"/>
                <a:gd name="T36" fmla="*/ 4 w 152"/>
                <a:gd name="T37" fmla="*/ 2 h 200"/>
                <a:gd name="T38" fmla="*/ 4 w 152"/>
                <a:gd name="T39" fmla="*/ 2 h 200"/>
                <a:gd name="T40" fmla="*/ 4 w 152"/>
                <a:gd name="T41" fmla="*/ 2 h 200"/>
                <a:gd name="T42" fmla="*/ 4 w 152"/>
                <a:gd name="T43" fmla="*/ 2 h 200"/>
                <a:gd name="T44" fmla="*/ 4 w 152"/>
                <a:gd name="T45" fmla="*/ 2 h 200"/>
                <a:gd name="T46" fmla="*/ 4 w 152"/>
                <a:gd name="T47" fmla="*/ 2 h 200"/>
                <a:gd name="T48" fmla="*/ 4 w 152"/>
                <a:gd name="T49" fmla="*/ 2 h 200"/>
                <a:gd name="T50" fmla="*/ 4 w 152"/>
                <a:gd name="T51" fmla="*/ 2 h 200"/>
                <a:gd name="T52" fmla="*/ 4 w 152"/>
                <a:gd name="T53" fmla="*/ 2 h 200"/>
                <a:gd name="T54" fmla="*/ 4 w 152"/>
                <a:gd name="T55" fmla="*/ 2 h 200"/>
                <a:gd name="T56" fmla="*/ 4 w 152"/>
                <a:gd name="T57" fmla="*/ 2 h 200"/>
                <a:gd name="T58" fmla="*/ 4 w 152"/>
                <a:gd name="T59" fmla="*/ 2 h 200"/>
                <a:gd name="T60" fmla="*/ 4 w 152"/>
                <a:gd name="T61" fmla="*/ 2 h 200"/>
                <a:gd name="T62" fmla="*/ 4 w 152"/>
                <a:gd name="T63" fmla="*/ 2 h 200"/>
                <a:gd name="T64" fmla="*/ 4 w 152"/>
                <a:gd name="T65" fmla="*/ 2 h 200"/>
                <a:gd name="T66" fmla="*/ 4 w 152"/>
                <a:gd name="T67" fmla="*/ 2 h 200"/>
                <a:gd name="T68" fmla="*/ 4 w 152"/>
                <a:gd name="T69" fmla="*/ 2 h 200"/>
                <a:gd name="T70" fmla="*/ 0 w 152"/>
                <a:gd name="T71" fmla="*/ 2 h 200"/>
                <a:gd name="T72" fmla="*/ 0 w 152"/>
                <a:gd name="T73" fmla="*/ 2 h 2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2"/>
                <a:gd name="T112" fmla="*/ 0 h 200"/>
                <a:gd name="T113" fmla="*/ 152 w 152"/>
                <a:gd name="T114" fmla="*/ 200 h 2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2" h="200">
                  <a:moveTo>
                    <a:pt x="0" y="160"/>
                  </a:moveTo>
                  <a:lnTo>
                    <a:pt x="8" y="144"/>
                  </a:lnTo>
                  <a:lnTo>
                    <a:pt x="16" y="128"/>
                  </a:lnTo>
                  <a:lnTo>
                    <a:pt x="32" y="120"/>
                  </a:lnTo>
                  <a:lnTo>
                    <a:pt x="48" y="112"/>
                  </a:lnTo>
                  <a:lnTo>
                    <a:pt x="56" y="96"/>
                  </a:lnTo>
                  <a:lnTo>
                    <a:pt x="80" y="72"/>
                  </a:lnTo>
                  <a:lnTo>
                    <a:pt x="96" y="48"/>
                  </a:lnTo>
                  <a:lnTo>
                    <a:pt x="104" y="32"/>
                  </a:lnTo>
                  <a:lnTo>
                    <a:pt x="112" y="16"/>
                  </a:lnTo>
                  <a:lnTo>
                    <a:pt x="112" y="8"/>
                  </a:lnTo>
                  <a:lnTo>
                    <a:pt x="112" y="0"/>
                  </a:lnTo>
                  <a:lnTo>
                    <a:pt x="112" y="8"/>
                  </a:lnTo>
                  <a:lnTo>
                    <a:pt x="120" y="16"/>
                  </a:lnTo>
                  <a:lnTo>
                    <a:pt x="128" y="32"/>
                  </a:lnTo>
                  <a:lnTo>
                    <a:pt x="136" y="32"/>
                  </a:lnTo>
                  <a:lnTo>
                    <a:pt x="144" y="40"/>
                  </a:lnTo>
                  <a:lnTo>
                    <a:pt x="152" y="48"/>
                  </a:lnTo>
                  <a:lnTo>
                    <a:pt x="152" y="56"/>
                  </a:lnTo>
                  <a:lnTo>
                    <a:pt x="136" y="56"/>
                  </a:lnTo>
                  <a:lnTo>
                    <a:pt x="128" y="64"/>
                  </a:lnTo>
                  <a:lnTo>
                    <a:pt x="128" y="72"/>
                  </a:lnTo>
                  <a:lnTo>
                    <a:pt x="112" y="88"/>
                  </a:lnTo>
                  <a:lnTo>
                    <a:pt x="96" y="96"/>
                  </a:lnTo>
                  <a:lnTo>
                    <a:pt x="80" y="112"/>
                  </a:lnTo>
                  <a:lnTo>
                    <a:pt x="64" y="128"/>
                  </a:lnTo>
                  <a:lnTo>
                    <a:pt x="48" y="144"/>
                  </a:lnTo>
                  <a:lnTo>
                    <a:pt x="32" y="152"/>
                  </a:lnTo>
                  <a:lnTo>
                    <a:pt x="24" y="160"/>
                  </a:lnTo>
                  <a:lnTo>
                    <a:pt x="16" y="168"/>
                  </a:lnTo>
                  <a:lnTo>
                    <a:pt x="16" y="176"/>
                  </a:lnTo>
                  <a:lnTo>
                    <a:pt x="16" y="184"/>
                  </a:lnTo>
                  <a:lnTo>
                    <a:pt x="16" y="200"/>
                  </a:lnTo>
                  <a:lnTo>
                    <a:pt x="8" y="200"/>
                  </a:lnTo>
                  <a:lnTo>
                    <a:pt x="8" y="192"/>
                  </a:lnTo>
                  <a:lnTo>
                    <a:pt x="0" y="184"/>
                  </a:lnTo>
                  <a:lnTo>
                    <a:pt x="0" y="160"/>
                  </a:lnTo>
                  <a:close/>
                </a:path>
              </a:pathLst>
            </a:custGeom>
            <a:solidFill>
              <a:srgbClr val="33CC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99" name="Freeform 40"/>
            <p:cNvSpPr>
              <a:spLocks/>
            </p:cNvSpPr>
            <p:nvPr/>
          </p:nvSpPr>
          <p:spPr bwMode="auto">
            <a:xfrm>
              <a:off x="4113" y="580"/>
              <a:ext cx="136" cy="155"/>
            </a:xfrm>
            <a:custGeom>
              <a:avLst/>
              <a:gdLst>
                <a:gd name="T0" fmla="*/ 0 w 152"/>
                <a:gd name="T1" fmla="*/ 2 h 200"/>
                <a:gd name="T2" fmla="*/ 4 w 152"/>
                <a:gd name="T3" fmla="*/ 2 h 200"/>
                <a:gd name="T4" fmla="*/ 4 w 152"/>
                <a:gd name="T5" fmla="*/ 2 h 200"/>
                <a:gd name="T6" fmla="*/ 4 w 152"/>
                <a:gd name="T7" fmla="*/ 2 h 200"/>
                <a:gd name="T8" fmla="*/ 4 w 152"/>
                <a:gd name="T9" fmla="*/ 2 h 200"/>
                <a:gd name="T10" fmla="*/ 4 w 152"/>
                <a:gd name="T11" fmla="*/ 2 h 200"/>
                <a:gd name="T12" fmla="*/ 4 w 152"/>
                <a:gd name="T13" fmla="*/ 2 h 200"/>
                <a:gd name="T14" fmla="*/ 4 w 152"/>
                <a:gd name="T15" fmla="*/ 2 h 200"/>
                <a:gd name="T16" fmla="*/ 4 w 152"/>
                <a:gd name="T17" fmla="*/ 2 h 200"/>
                <a:gd name="T18" fmla="*/ 4 w 152"/>
                <a:gd name="T19" fmla="*/ 2 h 200"/>
                <a:gd name="T20" fmla="*/ 4 w 152"/>
                <a:gd name="T21" fmla="*/ 2 h 200"/>
                <a:gd name="T22" fmla="*/ 4 w 152"/>
                <a:gd name="T23" fmla="*/ 0 h 200"/>
                <a:gd name="T24" fmla="*/ 4 w 152"/>
                <a:gd name="T25" fmla="*/ 2 h 200"/>
                <a:gd name="T26" fmla="*/ 4 w 152"/>
                <a:gd name="T27" fmla="*/ 2 h 200"/>
                <a:gd name="T28" fmla="*/ 4 w 152"/>
                <a:gd name="T29" fmla="*/ 2 h 200"/>
                <a:gd name="T30" fmla="*/ 4 w 152"/>
                <a:gd name="T31" fmla="*/ 2 h 200"/>
                <a:gd name="T32" fmla="*/ 4 w 152"/>
                <a:gd name="T33" fmla="*/ 2 h 200"/>
                <a:gd name="T34" fmla="*/ 4 w 152"/>
                <a:gd name="T35" fmla="*/ 2 h 200"/>
                <a:gd name="T36" fmla="*/ 4 w 152"/>
                <a:gd name="T37" fmla="*/ 2 h 200"/>
                <a:gd name="T38" fmla="*/ 4 w 152"/>
                <a:gd name="T39" fmla="*/ 2 h 200"/>
                <a:gd name="T40" fmla="*/ 4 w 152"/>
                <a:gd name="T41" fmla="*/ 2 h 200"/>
                <a:gd name="T42" fmla="*/ 4 w 152"/>
                <a:gd name="T43" fmla="*/ 2 h 200"/>
                <a:gd name="T44" fmla="*/ 4 w 152"/>
                <a:gd name="T45" fmla="*/ 2 h 200"/>
                <a:gd name="T46" fmla="*/ 4 w 152"/>
                <a:gd name="T47" fmla="*/ 2 h 200"/>
                <a:gd name="T48" fmla="*/ 4 w 152"/>
                <a:gd name="T49" fmla="*/ 2 h 200"/>
                <a:gd name="T50" fmla="*/ 4 w 152"/>
                <a:gd name="T51" fmla="*/ 2 h 200"/>
                <a:gd name="T52" fmla="*/ 4 w 152"/>
                <a:gd name="T53" fmla="*/ 2 h 200"/>
                <a:gd name="T54" fmla="*/ 4 w 152"/>
                <a:gd name="T55" fmla="*/ 2 h 200"/>
                <a:gd name="T56" fmla="*/ 4 w 152"/>
                <a:gd name="T57" fmla="*/ 2 h 200"/>
                <a:gd name="T58" fmla="*/ 4 w 152"/>
                <a:gd name="T59" fmla="*/ 2 h 200"/>
                <a:gd name="T60" fmla="*/ 4 w 152"/>
                <a:gd name="T61" fmla="*/ 2 h 200"/>
                <a:gd name="T62" fmla="*/ 4 w 152"/>
                <a:gd name="T63" fmla="*/ 2 h 200"/>
                <a:gd name="T64" fmla="*/ 4 w 152"/>
                <a:gd name="T65" fmla="*/ 2 h 200"/>
                <a:gd name="T66" fmla="*/ 4 w 152"/>
                <a:gd name="T67" fmla="*/ 2 h 200"/>
                <a:gd name="T68" fmla="*/ 4 w 152"/>
                <a:gd name="T69" fmla="*/ 2 h 200"/>
                <a:gd name="T70" fmla="*/ 0 w 152"/>
                <a:gd name="T71" fmla="*/ 2 h 200"/>
                <a:gd name="T72" fmla="*/ 0 w 152"/>
                <a:gd name="T73" fmla="*/ 2 h 2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2"/>
                <a:gd name="T112" fmla="*/ 0 h 200"/>
                <a:gd name="T113" fmla="*/ 152 w 152"/>
                <a:gd name="T114" fmla="*/ 200 h 2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2" h="200">
                  <a:moveTo>
                    <a:pt x="0" y="160"/>
                  </a:moveTo>
                  <a:lnTo>
                    <a:pt x="8" y="144"/>
                  </a:lnTo>
                  <a:lnTo>
                    <a:pt x="16" y="128"/>
                  </a:lnTo>
                  <a:lnTo>
                    <a:pt x="32" y="120"/>
                  </a:lnTo>
                  <a:lnTo>
                    <a:pt x="48" y="112"/>
                  </a:lnTo>
                  <a:lnTo>
                    <a:pt x="56" y="96"/>
                  </a:lnTo>
                  <a:lnTo>
                    <a:pt x="80" y="72"/>
                  </a:lnTo>
                  <a:lnTo>
                    <a:pt x="96" y="48"/>
                  </a:lnTo>
                  <a:lnTo>
                    <a:pt x="104" y="32"/>
                  </a:lnTo>
                  <a:lnTo>
                    <a:pt x="112" y="16"/>
                  </a:lnTo>
                  <a:lnTo>
                    <a:pt x="112" y="8"/>
                  </a:lnTo>
                  <a:lnTo>
                    <a:pt x="112" y="0"/>
                  </a:lnTo>
                  <a:lnTo>
                    <a:pt x="112" y="8"/>
                  </a:lnTo>
                  <a:lnTo>
                    <a:pt x="120" y="16"/>
                  </a:lnTo>
                  <a:lnTo>
                    <a:pt x="128" y="32"/>
                  </a:lnTo>
                  <a:lnTo>
                    <a:pt x="136" y="32"/>
                  </a:lnTo>
                  <a:lnTo>
                    <a:pt x="144" y="40"/>
                  </a:lnTo>
                  <a:lnTo>
                    <a:pt x="152" y="48"/>
                  </a:lnTo>
                  <a:lnTo>
                    <a:pt x="152" y="56"/>
                  </a:lnTo>
                  <a:lnTo>
                    <a:pt x="136" y="56"/>
                  </a:lnTo>
                  <a:lnTo>
                    <a:pt x="128" y="64"/>
                  </a:lnTo>
                  <a:lnTo>
                    <a:pt x="128" y="72"/>
                  </a:lnTo>
                  <a:lnTo>
                    <a:pt x="112" y="88"/>
                  </a:lnTo>
                  <a:lnTo>
                    <a:pt x="96" y="96"/>
                  </a:lnTo>
                  <a:lnTo>
                    <a:pt x="80" y="112"/>
                  </a:lnTo>
                  <a:lnTo>
                    <a:pt x="64" y="128"/>
                  </a:lnTo>
                  <a:lnTo>
                    <a:pt x="48" y="144"/>
                  </a:lnTo>
                  <a:lnTo>
                    <a:pt x="32" y="152"/>
                  </a:lnTo>
                  <a:lnTo>
                    <a:pt x="24" y="160"/>
                  </a:lnTo>
                  <a:lnTo>
                    <a:pt x="16" y="168"/>
                  </a:lnTo>
                  <a:lnTo>
                    <a:pt x="16" y="176"/>
                  </a:lnTo>
                  <a:lnTo>
                    <a:pt x="16" y="184"/>
                  </a:lnTo>
                  <a:lnTo>
                    <a:pt x="16" y="200"/>
                  </a:lnTo>
                  <a:lnTo>
                    <a:pt x="8" y="200"/>
                  </a:lnTo>
                  <a:lnTo>
                    <a:pt x="8" y="192"/>
                  </a:lnTo>
                  <a:lnTo>
                    <a:pt x="0" y="184"/>
                  </a:lnTo>
                  <a:lnTo>
                    <a:pt x="0" y="160"/>
                  </a:lnTo>
                </a:path>
              </a:pathLst>
            </a:custGeom>
            <a:solidFill>
              <a:srgbClr val="33CC33"/>
            </a:solidFill>
            <a:ln w="12700">
              <a:solidFill>
                <a:srgbClr val="000000"/>
              </a:solidFill>
              <a:round/>
              <a:headEnd/>
              <a:tailEnd/>
            </a:ln>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00" name="Freeform 41"/>
            <p:cNvSpPr>
              <a:spLocks/>
            </p:cNvSpPr>
            <p:nvPr/>
          </p:nvSpPr>
          <p:spPr bwMode="auto">
            <a:xfrm>
              <a:off x="4270" y="698"/>
              <a:ext cx="50" cy="31"/>
            </a:xfrm>
            <a:custGeom>
              <a:avLst/>
              <a:gdLst>
                <a:gd name="T0" fmla="*/ 0 w 56"/>
                <a:gd name="T1" fmla="*/ 2 h 40"/>
                <a:gd name="T2" fmla="*/ 0 w 56"/>
                <a:gd name="T3" fmla="*/ 2 h 40"/>
                <a:gd name="T4" fmla="*/ 4 w 56"/>
                <a:gd name="T5" fmla="*/ 2 h 40"/>
                <a:gd name="T6" fmla="*/ 4 w 56"/>
                <a:gd name="T7" fmla="*/ 0 h 40"/>
                <a:gd name="T8" fmla="*/ 4 w 56"/>
                <a:gd name="T9" fmla="*/ 2 h 40"/>
                <a:gd name="T10" fmla="*/ 4 w 56"/>
                <a:gd name="T11" fmla="*/ 2 h 40"/>
                <a:gd name="T12" fmla="*/ 4 w 56"/>
                <a:gd name="T13" fmla="*/ 2 h 40"/>
                <a:gd name="T14" fmla="*/ 4 w 56"/>
                <a:gd name="T15" fmla="*/ 2 h 40"/>
                <a:gd name="T16" fmla="*/ 4 w 56"/>
                <a:gd name="T17" fmla="*/ 2 h 40"/>
                <a:gd name="T18" fmla="*/ 4 w 56"/>
                <a:gd name="T19" fmla="*/ 2 h 40"/>
                <a:gd name="T20" fmla="*/ 0 w 56"/>
                <a:gd name="T21" fmla="*/ 2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40"/>
                <a:gd name="T35" fmla="*/ 56 w 56"/>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40">
                  <a:moveTo>
                    <a:pt x="0" y="40"/>
                  </a:moveTo>
                  <a:lnTo>
                    <a:pt x="0" y="32"/>
                  </a:lnTo>
                  <a:lnTo>
                    <a:pt x="8" y="16"/>
                  </a:lnTo>
                  <a:lnTo>
                    <a:pt x="32" y="0"/>
                  </a:lnTo>
                  <a:lnTo>
                    <a:pt x="48" y="8"/>
                  </a:lnTo>
                  <a:lnTo>
                    <a:pt x="56" y="16"/>
                  </a:lnTo>
                  <a:lnTo>
                    <a:pt x="56" y="24"/>
                  </a:lnTo>
                  <a:lnTo>
                    <a:pt x="48" y="32"/>
                  </a:lnTo>
                  <a:lnTo>
                    <a:pt x="32" y="40"/>
                  </a:lnTo>
                  <a:lnTo>
                    <a:pt x="8" y="40"/>
                  </a:lnTo>
                  <a:lnTo>
                    <a:pt x="0" y="40"/>
                  </a:lnTo>
                  <a:close/>
                </a:path>
              </a:pathLst>
            </a:custGeom>
            <a:solidFill>
              <a:srgbClr val="33CC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01" name="Freeform 42"/>
            <p:cNvSpPr>
              <a:spLocks/>
            </p:cNvSpPr>
            <p:nvPr/>
          </p:nvSpPr>
          <p:spPr bwMode="auto">
            <a:xfrm>
              <a:off x="4270" y="698"/>
              <a:ext cx="50" cy="31"/>
            </a:xfrm>
            <a:custGeom>
              <a:avLst/>
              <a:gdLst>
                <a:gd name="T0" fmla="*/ 0 w 56"/>
                <a:gd name="T1" fmla="*/ 2 h 40"/>
                <a:gd name="T2" fmla="*/ 0 w 56"/>
                <a:gd name="T3" fmla="*/ 2 h 40"/>
                <a:gd name="T4" fmla="*/ 4 w 56"/>
                <a:gd name="T5" fmla="*/ 2 h 40"/>
                <a:gd name="T6" fmla="*/ 4 w 56"/>
                <a:gd name="T7" fmla="*/ 0 h 40"/>
                <a:gd name="T8" fmla="*/ 4 w 56"/>
                <a:gd name="T9" fmla="*/ 2 h 40"/>
                <a:gd name="T10" fmla="*/ 4 w 56"/>
                <a:gd name="T11" fmla="*/ 2 h 40"/>
                <a:gd name="T12" fmla="*/ 4 w 56"/>
                <a:gd name="T13" fmla="*/ 2 h 40"/>
                <a:gd name="T14" fmla="*/ 4 w 56"/>
                <a:gd name="T15" fmla="*/ 2 h 40"/>
                <a:gd name="T16" fmla="*/ 4 w 56"/>
                <a:gd name="T17" fmla="*/ 2 h 40"/>
                <a:gd name="T18" fmla="*/ 4 w 56"/>
                <a:gd name="T19" fmla="*/ 2 h 40"/>
                <a:gd name="T20" fmla="*/ 0 w 56"/>
                <a:gd name="T21" fmla="*/ 2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40"/>
                <a:gd name="T35" fmla="*/ 56 w 56"/>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40">
                  <a:moveTo>
                    <a:pt x="0" y="40"/>
                  </a:moveTo>
                  <a:lnTo>
                    <a:pt x="0" y="32"/>
                  </a:lnTo>
                  <a:lnTo>
                    <a:pt x="8" y="16"/>
                  </a:lnTo>
                  <a:lnTo>
                    <a:pt x="32" y="0"/>
                  </a:lnTo>
                  <a:lnTo>
                    <a:pt x="48" y="8"/>
                  </a:lnTo>
                  <a:lnTo>
                    <a:pt x="56" y="16"/>
                  </a:lnTo>
                  <a:lnTo>
                    <a:pt x="56" y="24"/>
                  </a:lnTo>
                  <a:lnTo>
                    <a:pt x="48" y="32"/>
                  </a:lnTo>
                  <a:lnTo>
                    <a:pt x="32" y="40"/>
                  </a:lnTo>
                  <a:lnTo>
                    <a:pt x="8" y="40"/>
                  </a:lnTo>
                  <a:lnTo>
                    <a:pt x="0" y="40"/>
                  </a:lnTo>
                </a:path>
              </a:pathLst>
            </a:custGeom>
            <a:solidFill>
              <a:srgbClr val="33CC33"/>
            </a:solidFill>
            <a:ln w="12700">
              <a:solidFill>
                <a:srgbClr val="000000"/>
              </a:solidFill>
              <a:round/>
              <a:headEnd/>
              <a:tailEnd/>
            </a:ln>
          </p:spPr>
          <p:txBody>
            <a:bodyPr/>
            <a:lstStyle/>
            <a:p>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grpSp>
      <p:grpSp>
        <p:nvGrpSpPr>
          <p:cNvPr id="252" name="グループ化 251"/>
          <p:cNvGrpSpPr/>
          <p:nvPr/>
        </p:nvGrpSpPr>
        <p:grpSpPr>
          <a:xfrm>
            <a:off x="8779956" y="4322494"/>
            <a:ext cx="1039067" cy="844013"/>
            <a:chOff x="2306769" y="4041396"/>
            <a:chExt cx="1125655" cy="914348"/>
          </a:xfrm>
        </p:grpSpPr>
        <p:sp>
          <p:nvSpPr>
            <p:cNvPr id="260" name="テキスト ボックス 221"/>
            <p:cNvSpPr txBox="1">
              <a:spLocks noChangeArrowheads="1"/>
            </p:cNvSpPr>
            <p:nvPr/>
          </p:nvSpPr>
          <p:spPr bwMode="auto">
            <a:xfrm>
              <a:off x="2335196" y="4588977"/>
              <a:ext cx="729713"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fontAlgn="base">
                <a:spcBef>
                  <a:spcPct val="0"/>
                </a:spcBef>
                <a:spcAft>
                  <a:spcPct val="0"/>
                </a:spcAft>
                <a:defRPr kumimoji="1" sz="2400" b="1">
                  <a:solidFill>
                    <a:schemeClr val="tx1"/>
                  </a:solidFill>
                  <a:latin typeface="Arial" charset="0"/>
                  <a:ea typeface="ＭＳ Ｐゴシック" charset="0"/>
                </a:defRPr>
              </a:lvl6pPr>
              <a:lvl7pPr marL="2971800" indent="-228600" fontAlgn="base">
                <a:spcBef>
                  <a:spcPct val="0"/>
                </a:spcBef>
                <a:spcAft>
                  <a:spcPct val="0"/>
                </a:spcAft>
                <a:defRPr kumimoji="1" sz="2400" b="1">
                  <a:solidFill>
                    <a:schemeClr val="tx1"/>
                  </a:solidFill>
                  <a:latin typeface="Arial" charset="0"/>
                  <a:ea typeface="ＭＳ Ｐゴシック" charset="0"/>
                </a:defRPr>
              </a:lvl7pPr>
              <a:lvl8pPr marL="3429000" indent="-228600" fontAlgn="base">
                <a:spcBef>
                  <a:spcPct val="0"/>
                </a:spcBef>
                <a:spcAft>
                  <a:spcPct val="0"/>
                </a:spcAft>
                <a:defRPr kumimoji="1" sz="2400" b="1">
                  <a:solidFill>
                    <a:schemeClr val="tx1"/>
                  </a:solidFill>
                  <a:latin typeface="Arial" charset="0"/>
                  <a:ea typeface="ＭＳ Ｐゴシック" charset="0"/>
                </a:defRPr>
              </a:lvl8pPr>
              <a:lvl9pPr marL="3886200" indent="-228600" fontAlgn="base">
                <a:spcBef>
                  <a:spcPct val="0"/>
                </a:spcBef>
                <a:spcAft>
                  <a:spcPct val="0"/>
                </a:spcAft>
                <a:defRPr kumimoji="1" sz="2400" b="1">
                  <a:solidFill>
                    <a:schemeClr val="tx1"/>
                  </a:solidFill>
                  <a:latin typeface="Arial" charset="0"/>
                  <a:ea typeface="ＭＳ Ｐゴシック" charset="0"/>
                </a:defRPr>
              </a:lvl9pPr>
            </a:lstStyle>
            <a:p>
              <a:r>
                <a:rPr lang="en-US" altLang="ja-JP" sz="1600" dirty="0">
                  <a:latin typeface="Arial" panose="020B0604020202020204" pitchFamily="34" charset="0"/>
                  <a:ea typeface="HGP創英角ﾎﾟｯﾌﾟ体" panose="040B0A00000000000000" pitchFamily="50" charset="-128"/>
                  <a:cs typeface="Arial" panose="020B0604020202020204" pitchFamily="34" charset="0"/>
                </a:rPr>
                <a:t>Naka</a:t>
              </a:r>
              <a:endParaRPr lang="ja-JP" altLang="en-US" sz="1600" dirty="0">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61" name="テキスト ボックス 184"/>
            <p:cNvSpPr txBox="1">
              <a:spLocks noChangeArrowheads="1"/>
            </p:cNvSpPr>
            <p:nvPr/>
          </p:nvSpPr>
          <p:spPr bwMode="auto">
            <a:xfrm>
              <a:off x="2306769" y="4041396"/>
              <a:ext cx="1125655" cy="33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fontAlgn="base">
                <a:spcBef>
                  <a:spcPct val="0"/>
                </a:spcBef>
                <a:spcAft>
                  <a:spcPct val="0"/>
                </a:spcAft>
                <a:defRPr kumimoji="1" sz="2400" b="1">
                  <a:solidFill>
                    <a:schemeClr val="tx1"/>
                  </a:solidFill>
                  <a:latin typeface="Arial" charset="0"/>
                  <a:ea typeface="ＭＳ Ｐゴシック" charset="0"/>
                </a:defRPr>
              </a:lvl6pPr>
              <a:lvl7pPr marL="2971800" indent="-228600" fontAlgn="base">
                <a:spcBef>
                  <a:spcPct val="0"/>
                </a:spcBef>
                <a:spcAft>
                  <a:spcPct val="0"/>
                </a:spcAft>
                <a:defRPr kumimoji="1" sz="2400" b="1">
                  <a:solidFill>
                    <a:schemeClr val="tx1"/>
                  </a:solidFill>
                  <a:latin typeface="Arial" charset="0"/>
                  <a:ea typeface="ＭＳ Ｐゴシック" charset="0"/>
                </a:defRPr>
              </a:lvl7pPr>
              <a:lvl8pPr marL="3429000" indent="-228600" fontAlgn="base">
                <a:spcBef>
                  <a:spcPct val="0"/>
                </a:spcBef>
                <a:spcAft>
                  <a:spcPct val="0"/>
                </a:spcAft>
                <a:defRPr kumimoji="1" sz="2400" b="1">
                  <a:solidFill>
                    <a:schemeClr val="tx1"/>
                  </a:solidFill>
                  <a:latin typeface="Arial" charset="0"/>
                  <a:ea typeface="ＭＳ Ｐゴシック" charset="0"/>
                </a:defRPr>
              </a:lvl8pPr>
              <a:lvl9pPr marL="3886200" indent="-228600" fontAlgn="base">
                <a:spcBef>
                  <a:spcPct val="0"/>
                </a:spcBef>
                <a:spcAft>
                  <a:spcPct val="0"/>
                </a:spcAft>
                <a:defRPr kumimoji="1" sz="2400" b="1">
                  <a:solidFill>
                    <a:schemeClr val="tx1"/>
                  </a:solidFill>
                  <a:latin typeface="Arial" charset="0"/>
                  <a:ea typeface="ＭＳ Ｐゴシック" charset="0"/>
                </a:defRPr>
              </a:lvl9pPr>
            </a:lstStyle>
            <a:p>
              <a:r>
                <a:rPr lang="en-US" altLang="ja-JP" sz="1400" dirty="0">
                  <a:latin typeface="Arial" panose="020B0604020202020204" pitchFamily="34" charset="0"/>
                  <a:ea typeface="HGP創英角ﾎﾟｯﾌﾟ体" panose="040B0A00000000000000" pitchFamily="50" charset="-128"/>
                  <a:cs typeface="Arial" panose="020B0604020202020204" pitchFamily="34" charset="0"/>
                </a:rPr>
                <a:t>Rokkasho</a:t>
              </a:r>
              <a:endParaRPr lang="ja-JP" altLang="en-US" sz="1400" dirty="0">
                <a:latin typeface="Arial" panose="020B0604020202020204" pitchFamily="34" charset="0"/>
                <a:ea typeface="HGP創英角ﾎﾟｯﾌﾟ体" panose="040B0A00000000000000" pitchFamily="50" charset="-128"/>
                <a:cs typeface="Arial" panose="020B0604020202020204" pitchFamily="34" charset="0"/>
              </a:endParaRPr>
            </a:p>
          </p:txBody>
        </p:sp>
      </p:grpSp>
      <p:sp>
        <p:nvSpPr>
          <p:cNvPr id="256" name="正方形/長方形 255"/>
          <p:cNvSpPr/>
          <p:nvPr/>
        </p:nvSpPr>
        <p:spPr>
          <a:xfrm>
            <a:off x="6803670" y="3093614"/>
            <a:ext cx="1949194" cy="664615"/>
          </a:xfrm>
          <a:prstGeom prst="rect">
            <a:avLst/>
          </a:prstGeom>
          <a:solidFill>
            <a:srgbClr val="FFFF00"/>
          </a:solid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386">
              <a:ln>
                <a:solidFill>
                  <a:srgbClr val="FF6600"/>
                </a:solidFill>
              </a:ln>
              <a:solidFill>
                <a:srgbClr val="FF66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57" name="テキスト ボックス 256"/>
          <p:cNvSpPr txBox="1"/>
          <p:nvPr/>
        </p:nvSpPr>
        <p:spPr>
          <a:xfrm>
            <a:off x="6789364" y="3077705"/>
            <a:ext cx="1426994" cy="307777"/>
          </a:xfrm>
          <a:prstGeom prst="rect">
            <a:avLst/>
          </a:prstGeom>
          <a:noFill/>
        </p:spPr>
        <p:txBody>
          <a:bodyPr wrap="none" rtlCol="0">
            <a:spAutoFit/>
          </a:bodyPr>
          <a:lstStyle/>
          <a:p>
            <a:r>
              <a:rPr lang="en-US" altLang="ja-JP" sz="1400" b="1" dirty="0">
                <a:solidFill>
                  <a:srgbClr val="FF6600"/>
                </a:solidFill>
                <a:latin typeface="Arial" panose="020B0604020202020204" pitchFamily="34" charset="0"/>
                <a:ea typeface="HGP創英角ﾎﾟｯﾌﾟ体" panose="040B0A00000000000000" pitchFamily="50" charset="-128"/>
                <a:cs typeface="Arial" panose="020B0604020202020204" pitchFamily="34" charset="0"/>
              </a:rPr>
              <a:t>Fusion Energy</a:t>
            </a:r>
            <a:endParaRPr lang="ja-JP" altLang="en-US" sz="1400" b="1" dirty="0">
              <a:solidFill>
                <a:srgbClr val="FF66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50" name="正方形/長方形 249"/>
          <p:cNvSpPr/>
          <p:nvPr/>
        </p:nvSpPr>
        <p:spPr>
          <a:xfrm>
            <a:off x="6821996" y="4331300"/>
            <a:ext cx="1420726" cy="461818"/>
          </a:xfrm>
          <a:prstGeom prst="rect">
            <a:avLst/>
          </a:prstGeom>
          <a:noFill/>
          <a:ln w="19050" cmpd="sng">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386">
              <a:ln w="28575" cmpd="sng">
                <a:solidFill>
                  <a:schemeClr val="tx1"/>
                </a:solidFill>
              </a:ln>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51" name="テキスト ボックス 250"/>
          <p:cNvSpPr txBox="1"/>
          <p:nvPr/>
        </p:nvSpPr>
        <p:spPr>
          <a:xfrm>
            <a:off x="6831367" y="4296145"/>
            <a:ext cx="1378456" cy="523220"/>
          </a:xfrm>
          <a:prstGeom prst="rect">
            <a:avLst/>
          </a:prstGeom>
          <a:noFill/>
          <a:ln w="38100" cmpd="sng">
            <a:noFill/>
          </a:ln>
        </p:spPr>
        <p:txBody>
          <a:bodyPr wrap="square" rtlCol="0">
            <a:spAutoFit/>
          </a:bodyPr>
          <a:lstStyle/>
          <a:p>
            <a:r>
              <a:rPr lang="en-US" altLang="ja-JP" sz="1400" dirty="0">
                <a:solidFill>
                  <a:srgbClr val="0066FF"/>
                </a:solidFill>
                <a:latin typeface="Arial" panose="020B0604020202020204" pitchFamily="34" charset="0"/>
                <a:ea typeface="HGP創英角ﾎﾟｯﾌﾟ体" panose="040B0A00000000000000" pitchFamily="50" charset="-128"/>
                <a:cs typeface="Arial" panose="020B0604020202020204" pitchFamily="34" charset="0"/>
              </a:rPr>
              <a:t>Beam Science Research</a:t>
            </a:r>
            <a:endParaRPr lang="ja-JP" altLang="en-US" sz="1400" dirty="0">
              <a:solidFill>
                <a:srgbClr val="0066FF"/>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nvGrpSpPr>
          <p:cNvPr id="239" name="グループ化 238"/>
          <p:cNvGrpSpPr/>
          <p:nvPr/>
        </p:nvGrpSpPr>
        <p:grpSpPr>
          <a:xfrm>
            <a:off x="8097008" y="4562209"/>
            <a:ext cx="709188" cy="758414"/>
            <a:chOff x="1739772" y="4397569"/>
            <a:chExt cx="768287" cy="821616"/>
          </a:xfrm>
        </p:grpSpPr>
        <p:cxnSp>
          <p:nvCxnSpPr>
            <p:cNvPr id="240" name="直線コネクタ 239"/>
            <p:cNvCxnSpPr>
              <a:cxnSpLocks/>
              <a:stCxn id="250" idx="3"/>
            </p:cNvCxnSpPr>
            <p:nvPr/>
          </p:nvCxnSpPr>
          <p:spPr>
            <a:xfrm>
              <a:off x="1897629" y="4397569"/>
              <a:ext cx="450850" cy="572066"/>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41" name="直線コネクタ 240"/>
            <p:cNvCxnSpPr>
              <a:cxnSpLocks/>
              <a:stCxn id="250" idx="3"/>
            </p:cNvCxnSpPr>
            <p:nvPr/>
          </p:nvCxnSpPr>
          <p:spPr>
            <a:xfrm flipH="1">
              <a:off x="1849167" y="4397574"/>
              <a:ext cx="48461" cy="821611"/>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42" name="直線コネクタ 241"/>
            <p:cNvCxnSpPr>
              <a:cxnSpLocks/>
              <a:stCxn id="250" idx="3"/>
            </p:cNvCxnSpPr>
            <p:nvPr/>
          </p:nvCxnSpPr>
          <p:spPr>
            <a:xfrm flipH="1">
              <a:off x="1739772" y="4397574"/>
              <a:ext cx="157856" cy="778889"/>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47" name="直線コネクタ 246"/>
            <p:cNvCxnSpPr>
              <a:cxnSpLocks/>
              <a:stCxn id="250" idx="3"/>
              <a:endCxn id="260" idx="1"/>
            </p:cNvCxnSpPr>
            <p:nvPr/>
          </p:nvCxnSpPr>
          <p:spPr>
            <a:xfrm>
              <a:off x="1897629" y="4397569"/>
              <a:ext cx="610430" cy="471275"/>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grpSp>
      <p:grpSp>
        <p:nvGrpSpPr>
          <p:cNvPr id="227" name="グループ化 226"/>
          <p:cNvGrpSpPr/>
          <p:nvPr/>
        </p:nvGrpSpPr>
        <p:grpSpPr>
          <a:xfrm>
            <a:off x="8006102" y="5157553"/>
            <a:ext cx="1556896" cy="1293407"/>
            <a:chOff x="1192583" y="4775479"/>
            <a:chExt cx="1770970" cy="1512604"/>
          </a:xfrm>
        </p:grpSpPr>
        <p:cxnSp>
          <p:nvCxnSpPr>
            <p:cNvPr id="236" name="直線コネクタ 235"/>
            <p:cNvCxnSpPr>
              <a:cxnSpLocks/>
              <a:stCxn id="234" idx="0"/>
            </p:cNvCxnSpPr>
            <p:nvPr/>
          </p:nvCxnSpPr>
          <p:spPr>
            <a:xfrm flipH="1" flipV="1">
              <a:off x="2056233" y="4775479"/>
              <a:ext cx="46230" cy="900713"/>
            </a:xfrm>
            <a:prstGeom prst="line">
              <a:avLst/>
            </a:prstGeom>
            <a:ln>
              <a:solidFill>
                <a:srgbClr val="00B050"/>
              </a:solidFill>
              <a:tailEnd type="oval"/>
            </a:ln>
          </p:spPr>
          <p:style>
            <a:lnRef idx="1">
              <a:schemeClr val="accent1"/>
            </a:lnRef>
            <a:fillRef idx="0">
              <a:schemeClr val="accent1"/>
            </a:fillRef>
            <a:effectRef idx="0">
              <a:schemeClr val="accent1"/>
            </a:effectRef>
            <a:fontRef idx="minor">
              <a:schemeClr val="tx1"/>
            </a:fontRef>
          </p:style>
        </p:cxnSp>
        <p:grpSp>
          <p:nvGrpSpPr>
            <p:cNvPr id="232" name="グループ化 231"/>
            <p:cNvGrpSpPr/>
            <p:nvPr/>
          </p:nvGrpSpPr>
          <p:grpSpPr>
            <a:xfrm>
              <a:off x="1192583" y="5676192"/>
              <a:ext cx="1770970" cy="611891"/>
              <a:chOff x="1192583" y="5676192"/>
              <a:chExt cx="1770970" cy="611891"/>
            </a:xfrm>
          </p:grpSpPr>
          <p:sp>
            <p:nvSpPr>
              <p:cNvPr id="233" name="正方形/長方形 232"/>
              <p:cNvSpPr/>
              <p:nvPr/>
            </p:nvSpPr>
            <p:spPr>
              <a:xfrm>
                <a:off x="1192583" y="5676192"/>
                <a:ext cx="1722180" cy="556612"/>
              </a:xfrm>
              <a:prstGeom prst="rect">
                <a:avLst/>
              </a:prstGeom>
              <a:noFill/>
              <a:ln w="19050"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386">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34" name="テキスト ボックス 233"/>
              <p:cNvSpPr txBox="1"/>
              <p:nvPr/>
            </p:nvSpPr>
            <p:spPr>
              <a:xfrm>
                <a:off x="1241373" y="5676192"/>
                <a:ext cx="1722180" cy="611891"/>
              </a:xfrm>
              <a:prstGeom prst="rect">
                <a:avLst/>
              </a:prstGeom>
              <a:noFill/>
              <a:ln w="38100" cmpd="sng">
                <a:noFill/>
              </a:ln>
            </p:spPr>
            <p:txBody>
              <a:bodyPr wrap="square" rtlCol="0">
                <a:spAutoFit/>
              </a:bodyPr>
              <a:lstStyle/>
              <a:p>
                <a:r>
                  <a:rPr lang="en-US" altLang="ja-JP" sz="1400" dirty="0">
                    <a:solidFill>
                      <a:srgbClr val="00B050"/>
                    </a:solidFill>
                    <a:latin typeface="Arial" panose="020B0604020202020204" pitchFamily="34" charset="0"/>
                    <a:ea typeface="HGP創英角ﾎﾟｯﾌﾟ体" panose="040B0A00000000000000" pitchFamily="50" charset="-128"/>
                    <a:cs typeface="Arial" panose="020B0604020202020204" pitchFamily="34" charset="0"/>
                  </a:rPr>
                  <a:t>Life and Medical Science</a:t>
                </a:r>
                <a:endParaRPr lang="ja-JP" altLang="en-US" sz="1400" dirty="0">
                  <a:solidFill>
                    <a:srgbClr val="00B05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grpSp>
      <p:sp>
        <p:nvSpPr>
          <p:cNvPr id="26" name="正方形/長方形 25"/>
          <p:cNvSpPr/>
          <p:nvPr/>
        </p:nvSpPr>
        <p:spPr>
          <a:xfrm>
            <a:off x="6765878" y="2612858"/>
            <a:ext cx="3031305" cy="400110"/>
          </a:xfrm>
          <a:prstGeom prst="rect">
            <a:avLst/>
          </a:prstGeom>
        </p:spPr>
        <p:txBody>
          <a:bodyPr wrap="square">
            <a:spAutoFit/>
          </a:bodyPr>
          <a:lstStyle/>
          <a:p>
            <a:r>
              <a:rPr lang="en-US" altLang="ja-JP" sz="2000" b="1" dirty="0">
                <a:latin typeface="Arial" panose="020B0604020202020204" pitchFamily="34" charset="0"/>
                <a:ea typeface="HGP創英角ﾎﾟｯﾌﾟ体" panose="040B0A00000000000000" pitchFamily="50" charset="-128"/>
                <a:cs typeface="Arial" panose="020B0604020202020204" pitchFamily="34" charset="0"/>
              </a:rPr>
              <a:t>QST</a:t>
            </a:r>
            <a:r>
              <a:rPr lang="ja-JP" altLang="en-US" sz="2000" b="1" dirty="0">
                <a:latin typeface="Arial" panose="020B0604020202020204" pitchFamily="34" charset="0"/>
                <a:ea typeface="HGP創英角ﾎﾟｯﾌﾟ体" panose="040B0A00000000000000" pitchFamily="50" charset="-128"/>
                <a:cs typeface="Arial" panose="020B0604020202020204" pitchFamily="34" charset="0"/>
              </a:rPr>
              <a:t>：</a:t>
            </a:r>
            <a:r>
              <a:rPr lang="en-US" altLang="ja-JP" sz="2000" b="1" dirty="0">
                <a:latin typeface="Arial" panose="020B0604020202020204" pitchFamily="34" charset="0"/>
                <a:ea typeface="HGP創英角ﾎﾟｯﾌﾟ体" panose="040B0A00000000000000" pitchFamily="50" charset="-128"/>
                <a:cs typeface="Arial" panose="020B0604020202020204" pitchFamily="34" charset="0"/>
              </a:rPr>
              <a:t>three Directorates</a:t>
            </a:r>
            <a:endParaRPr lang="ja-JP" altLang="en-US" sz="2000" b="1" dirty="0">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06" name="テキスト ボックス 305"/>
          <p:cNvSpPr txBox="1"/>
          <p:nvPr/>
        </p:nvSpPr>
        <p:spPr>
          <a:xfrm>
            <a:off x="79729" y="4683829"/>
            <a:ext cx="6534206" cy="2239652"/>
          </a:xfrm>
          <a:prstGeom prst="rect">
            <a:avLst/>
          </a:prstGeom>
          <a:noFill/>
        </p:spPr>
        <p:txBody>
          <a:bodyPr wrap="square" lIns="84390" tIns="42196" rIns="84390" bIns="42196" rtlCol="0">
            <a:spAutoFit/>
          </a:bodyPr>
          <a:lstStyle/>
          <a:p>
            <a:r>
              <a:rPr lang="en-US" altLang="ja-JP" sz="2000" b="0" i="1" dirty="0">
                <a:solidFill>
                  <a:schemeClr val="bg1"/>
                </a:solidFill>
                <a:effectLst/>
                <a:cs typeface="Arial" panose="020B0604020202020204" pitchFamily="34" charset="0"/>
              </a:rPr>
              <a:t>QST is the ITER Domestic Agency of Japan and the BA Implementing Agency of Japan to promote fusion R&amp;Ds towards the early realization of  “Fusion Energy” by utilizing international collaborations at three locations: ITER (Experimental reactor), Naka</a:t>
            </a:r>
            <a:r>
              <a:rPr lang="ja-JP" altLang="en-US" sz="2000" i="1" dirty="0">
                <a:solidFill>
                  <a:schemeClr val="bg1"/>
                </a:solidFill>
                <a:cs typeface="Arial" panose="020B0604020202020204" pitchFamily="34" charset="0"/>
              </a:rPr>
              <a:t> </a:t>
            </a:r>
            <a:r>
              <a:rPr lang="en-US" altLang="ja-JP" sz="2000" i="1" dirty="0">
                <a:solidFill>
                  <a:schemeClr val="bg1"/>
                </a:solidFill>
                <a:cs typeface="Arial" panose="020B0604020202020204" pitchFamily="34" charset="0"/>
              </a:rPr>
              <a:t>Fusion</a:t>
            </a:r>
            <a:r>
              <a:rPr lang="ja-JP" altLang="en-US" sz="2000" i="1" dirty="0">
                <a:solidFill>
                  <a:schemeClr val="bg1"/>
                </a:solidFill>
                <a:cs typeface="Arial" panose="020B0604020202020204" pitchFamily="34" charset="0"/>
              </a:rPr>
              <a:t> </a:t>
            </a:r>
            <a:r>
              <a:rPr lang="en-US" altLang="ja-JP" sz="2000" i="1" dirty="0">
                <a:solidFill>
                  <a:schemeClr val="bg1"/>
                </a:solidFill>
                <a:cs typeface="Arial" panose="020B0604020202020204" pitchFamily="34" charset="0"/>
              </a:rPr>
              <a:t>Institute</a:t>
            </a:r>
            <a:r>
              <a:rPr lang="en-US" altLang="ja-JP" sz="2000" b="0" i="1" dirty="0">
                <a:solidFill>
                  <a:schemeClr val="bg1"/>
                </a:solidFill>
                <a:effectLst/>
                <a:cs typeface="Arial" panose="020B0604020202020204" pitchFamily="34" charset="0"/>
              </a:rPr>
              <a:t> (JT-60SA), and Rokkasho Fusion Institute (DEMO reactor R&amp;Ds) .</a:t>
            </a:r>
            <a:endParaRPr lang="en-US" altLang="ja-JP" sz="2000" b="1" i="1" dirty="0">
              <a:solidFill>
                <a:schemeClr val="bg1"/>
              </a:solidFill>
              <a:ea typeface="HGP創英角ﾎﾟｯﾌﾟ体" panose="040B0A00000000000000" pitchFamily="50" charset="-128"/>
              <a:cs typeface="Arial" panose="020B0604020202020204" pitchFamily="34" charset="0"/>
            </a:endParaRPr>
          </a:p>
        </p:txBody>
      </p:sp>
      <p:pic>
        <p:nvPicPr>
          <p:cNvPr id="308" name="Picture 208" descr="J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3111" y="3301097"/>
            <a:ext cx="266339" cy="184546"/>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09"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471846" y="3305864"/>
            <a:ext cx="276760" cy="17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310" name="Picture 208" descr="J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1038" y="2079361"/>
            <a:ext cx="266339" cy="184546"/>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11"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509773" y="2084128"/>
            <a:ext cx="276760" cy="17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313"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4049" y="774342"/>
            <a:ext cx="251380" cy="177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314" name="Picture 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68704" y="771550"/>
            <a:ext cx="250216" cy="177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315" name="Picture 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68705" y="996221"/>
            <a:ext cx="250509" cy="177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316" name="Picture 7"/>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64050" y="1000582"/>
            <a:ext cx="250216" cy="177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317" name="Picture 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68704" y="1220893"/>
            <a:ext cx="250458" cy="177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318" name="Picture 9"/>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64051" y="1226822"/>
            <a:ext cx="251379" cy="177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319" name="Picture 1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68705" y="1445563"/>
            <a:ext cx="247443" cy="177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105" name="テキスト ボックス 172"/>
          <p:cNvSpPr txBox="1">
            <a:spLocks noChangeArrowheads="1"/>
          </p:cNvSpPr>
          <p:nvPr/>
        </p:nvSpPr>
        <p:spPr bwMode="auto">
          <a:xfrm>
            <a:off x="6865745" y="3450276"/>
            <a:ext cx="177977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fontAlgn="base">
              <a:spcBef>
                <a:spcPct val="0"/>
              </a:spcBef>
              <a:spcAft>
                <a:spcPct val="0"/>
              </a:spcAft>
              <a:defRPr kumimoji="1" sz="2400" b="1">
                <a:solidFill>
                  <a:schemeClr val="tx1"/>
                </a:solidFill>
                <a:latin typeface="Arial" charset="0"/>
                <a:ea typeface="ＭＳ Ｐゴシック" charset="0"/>
              </a:defRPr>
            </a:lvl6pPr>
            <a:lvl7pPr marL="2971800" indent="-228600" fontAlgn="base">
              <a:spcBef>
                <a:spcPct val="0"/>
              </a:spcBef>
              <a:spcAft>
                <a:spcPct val="0"/>
              </a:spcAft>
              <a:defRPr kumimoji="1" sz="2400" b="1">
                <a:solidFill>
                  <a:schemeClr val="tx1"/>
                </a:solidFill>
                <a:latin typeface="Arial" charset="0"/>
                <a:ea typeface="ＭＳ Ｐゴシック" charset="0"/>
              </a:defRPr>
            </a:lvl7pPr>
            <a:lvl8pPr marL="3429000" indent="-228600" fontAlgn="base">
              <a:spcBef>
                <a:spcPct val="0"/>
              </a:spcBef>
              <a:spcAft>
                <a:spcPct val="0"/>
              </a:spcAft>
              <a:defRPr kumimoji="1" sz="2400" b="1">
                <a:solidFill>
                  <a:schemeClr val="tx1"/>
                </a:solidFill>
                <a:latin typeface="Arial" charset="0"/>
                <a:ea typeface="ＭＳ Ｐゴシック" charset="0"/>
              </a:defRPr>
            </a:lvl8pPr>
            <a:lvl9pPr marL="3886200" indent="-228600" fontAlgn="base">
              <a:spcBef>
                <a:spcPct val="0"/>
              </a:spcBef>
              <a:spcAft>
                <a:spcPct val="0"/>
              </a:spcAft>
              <a:defRPr kumimoji="1" sz="2400" b="1">
                <a:solidFill>
                  <a:schemeClr val="tx1"/>
                </a:solidFill>
                <a:latin typeface="Arial" charset="0"/>
                <a:ea typeface="ＭＳ Ｐゴシック" charset="0"/>
              </a:defRPr>
            </a:lvl9pPr>
          </a:lstStyle>
          <a:p>
            <a:r>
              <a:rPr lang="ja-JP" altLang="en-US" sz="1200" dirty="0">
                <a:latin typeface="Arial" panose="020B0604020202020204" pitchFamily="34" charset="0"/>
                <a:ea typeface="HGP創英角ﾎﾟｯﾌﾟ体" panose="040B0A00000000000000" pitchFamily="50" charset="-128"/>
                <a:cs typeface="Arial" panose="020B0604020202020204" pitchFamily="34" charset="0"/>
              </a:rPr>
              <a:t>○ </a:t>
            </a:r>
            <a:r>
              <a:rPr lang="en-US" altLang="ja-JP" sz="1200" dirty="0">
                <a:latin typeface="Arial" panose="020B0604020202020204" pitchFamily="34" charset="0"/>
                <a:ea typeface="HGP創英角ﾎﾟｯﾌﾟ体" panose="040B0A00000000000000" pitchFamily="50" charset="-128"/>
                <a:cs typeface="Arial" panose="020B0604020202020204" pitchFamily="34" charset="0"/>
              </a:rPr>
              <a:t>Naka </a:t>
            </a:r>
            <a:endParaRPr lang="ja-JP" altLang="en-US" sz="1200" u="sng" dirty="0">
              <a:solidFill>
                <a:schemeClr val="tx2"/>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106" name="テキスト ボックス 172"/>
          <p:cNvSpPr txBox="1">
            <a:spLocks noChangeArrowheads="1"/>
          </p:cNvSpPr>
          <p:nvPr/>
        </p:nvSpPr>
        <p:spPr bwMode="auto">
          <a:xfrm>
            <a:off x="6855102" y="3260856"/>
            <a:ext cx="181032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fontAlgn="base">
              <a:spcBef>
                <a:spcPct val="0"/>
              </a:spcBef>
              <a:spcAft>
                <a:spcPct val="0"/>
              </a:spcAft>
              <a:defRPr kumimoji="1" sz="2400" b="1">
                <a:solidFill>
                  <a:schemeClr val="tx1"/>
                </a:solidFill>
                <a:latin typeface="Arial" charset="0"/>
                <a:ea typeface="ＭＳ Ｐゴシック" charset="0"/>
              </a:defRPr>
            </a:lvl6pPr>
            <a:lvl7pPr marL="2971800" indent="-228600" fontAlgn="base">
              <a:spcBef>
                <a:spcPct val="0"/>
              </a:spcBef>
              <a:spcAft>
                <a:spcPct val="0"/>
              </a:spcAft>
              <a:defRPr kumimoji="1" sz="2400" b="1">
                <a:solidFill>
                  <a:schemeClr val="tx1"/>
                </a:solidFill>
                <a:latin typeface="Arial" charset="0"/>
                <a:ea typeface="ＭＳ Ｐゴシック" charset="0"/>
              </a:defRPr>
            </a:lvl7pPr>
            <a:lvl8pPr marL="3429000" indent="-228600" fontAlgn="base">
              <a:spcBef>
                <a:spcPct val="0"/>
              </a:spcBef>
              <a:spcAft>
                <a:spcPct val="0"/>
              </a:spcAft>
              <a:defRPr kumimoji="1" sz="2400" b="1">
                <a:solidFill>
                  <a:schemeClr val="tx1"/>
                </a:solidFill>
                <a:latin typeface="Arial" charset="0"/>
                <a:ea typeface="ＭＳ Ｐゴシック" charset="0"/>
              </a:defRPr>
            </a:lvl8pPr>
            <a:lvl9pPr marL="3886200" indent="-228600" fontAlgn="base">
              <a:spcBef>
                <a:spcPct val="0"/>
              </a:spcBef>
              <a:spcAft>
                <a:spcPct val="0"/>
              </a:spcAft>
              <a:defRPr kumimoji="1" sz="2400" b="1">
                <a:solidFill>
                  <a:schemeClr val="tx1"/>
                </a:solidFill>
                <a:latin typeface="Arial" charset="0"/>
                <a:ea typeface="ＭＳ Ｐゴシック" charset="0"/>
              </a:defRPr>
            </a:lvl9pPr>
          </a:lstStyle>
          <a:p>
            <a:r>
              <a:rPr lang="ja-JP" altLang="en-US" sz="1200" dirty="0">
                <a:latin typeface="Arial" panose="020B0604020202020204" pitchFamily="34" charset="0"/>
                <a:ea typeface="HGP創英角ﾎﾟｯﾌﾟ体" panose="040B0A00000000000000" pitchFamily="50" charset="-128"/>
                <a:cs typeface="Arial" panose="020B0604020202020204" pitchFamily="34" charset="0"/>
              </a:rPr>
              <a:t>○ </a:t>
            </a:r>
            <a:r>
              <a:rPr lang="en-US" altLang="ja-JP" sz="1200" dirty="0">
                <a:latin typeface="Arial" panose="020B0604020202020204" pitchFamily="34" charset="0"/>
                <a:ea typeface="HGP創英角ﾎﾟｯﾌﾟ体" panose="040B0A00000000000000" pitchFamily="50" charset="-128"/>
                <a:cs typeface="Arial" panose="020B0604020202020204" pitchFamily="34" charset="0"/>
              </a:rPr>
              <a:t>Rokkasho</a:t>
            </a:r>
            <a:endParaRPr lang="ja-JP" altLang="en-US" sz="1200" dirty="0">
              <a:latin typeface="Arial" panose="020B0604020202020204" pitchFamily="34" charset="0"/>
              <a:ea typeface="HGP創英角ﾎﾟｯﾌﾟ体" panose="040B0A00000000000000" pitchFamily="50" charset="-128"/>
              <a:cs typeface="Arial" panose="020B0604020202020204" pitchFamily="34" charset="0"/>
            </a:endParaRPr>
          </a:p>
        </p:txBody>
      </p:sp>
      <p:cxnSp>
        <p:nvCxnSpPr>
          <p:cNvPr id="101" name="直線コネクタ 100">
            <a:extLst>
              <a:ext uri="{FF2B5EF4-FFF2-40B4-BE49-F238E27FC236}">
                <a16:creationId xmlns:a16="http://schemas.microsoft.com/office/drawing/2014/main" id="{21F47F68-2E72-49D7-8F23-A219A0D31046}"/>
              </a:ext>
            </a:extLst>
          </p:cNvPr>
          <p:cNvCxnSpPr>
            <a:cxnSpLocks/>
          </p:cNvCxnSpPr>
          <p:nvPr/>
        </p:nvCxnSpPr>
        <p:spPr>
          <a:xfrm>
            <a:off x="7997363" y="3422206"/>
            <a:ext cx="916058" cy="861451"/>
          </a:xfrm>
          <a:prstGeom prst="line">
            <a:avLst/>
          </a:prstGeom>
          <a:ln w="1905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D8224C8E-C08D-4DE8-BE5B-38962B0BCAFD}"/>
              </a:ext>
            </a:extLst>
          </p:cNvPr>
          <p:cNvCxnSpPr>
            <a:cxnSpLocks/>
          </p:cNvCxnSpPr>
          <p:nvPr/>
        </p:nvCxnSpPr>
        <p:spPr>
          <a:xfrm>
            <a:off x="7994320" y="3644958"/>
            <a:ext cx="768784" cy="1276145"/>
          </a:xfrm>
          <a:prstGeom prst="line">
            <a:avLst/>
          </a:prstGeom>
          <a:ln w="1905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825F5254-1830-4FE4-BBFE-FC59A29F4A25}"/>
              </a:ext>
            </a:extLst>
          </p:cNvPr>
          <p:cNvCxnSpPr>
            <a:cxnSpLocks/>
            <a:stCxn id="250" idx="3"/>
          </p:cNvCxnSpPr>
          <p:nvPr/>
        </p:nvCxnSpPr>
        <p:spPr>
          <a:xfrm>
            <a:off x="8242722" y="4562209"/>
            <a:ext cx="638909" cy="175221"/>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6" name="楕円 15">
            <a:extLst>
              <a:ext uri="{FF2B5EF4-FFF2-40B4-BE49-F238E27FC236}">
                <a16:creationId xmlns:a16="http://schemas.microsoft.com/office/drawing/2014/main" id="{EBC4704D-84C8-4A2D-8725-2B31A7A23FC7}"/>
              </a:ext>
            </a:extLst>
          </p:cNvPr>
          <p:cNvSpPr/>
          <p:nvPr/>
        </p:nvSpPr>
        <p:spPr>
          <a:xfrm>
            <a:off x="8679599" y="4851418"/>
            <a:ext cx="180000" cy="180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楕円 106">
            <a:extLst>
              <a:ext uri="{FF2B5EF4-FFF2-40B4-BE49-F238E27FC236}">
                <a16:creationId xmlns:a16="http://schemas.microsoft.com/office/drawing/2014/main" id="{D12929A3-52EB-43B3-8A22-DBEB91760790}"/>
              </a:ext>
            </a:extLst>
          </p:cNvPr>
          <p:cNvSpPr/>
          <p:nvPr/>
        </p:nvSpPr>
        <p:spPr>
          <a:xfrm>
            <a:off x="8811404" y="4202857"/>
            <a:ext cx="180000" cy="180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4" name="図 93" descr="QST_LOGO_YOKO.psd">
            <a:extLst>
              <a:ext uri="{FF2B5EF4-FFF2-40B4-BE49-F238E27FC236}">
                <a16:creationId xmlns:a16="http://schemas.microsoft.com/office/drawing/2014/main" id="{1D3395F9-5720-4B67-BFA8-82336DD1B2B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066" y="19697"/>
            <a:ext cx="636277" cy="240227"/>
          </a:xfrm>
          <a:prstGeom prst="rect">
            <a:avLst/>
          </a:prstGeom>
        </p:spPr>
      </p:pic>
      <p:pic>
        <p:nvPicPr>
          <p:cNvPr id="2" name="Picture 208" descr="JA">
            <a:extLst>
              <a:ext uri="{FF2B5EF4-FFF2-40B4-BE49-F238E27FC236}">
                <a16:creationId xmlns:a16="http://schemas.microsoft.com/office/drawing/2014/main" id="{6306D4FF-0A24-59C8-4095-1ADF720FD80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30162" y="2089207"/>
            <a:ext cx="266339" cy="184546"/>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5A70DD43-2FC1-4372-EFCD-F5213099F81E}"/>
              </a:ext>
            </a:extLst>
          </p:cNvPr>
          <p:cNvSpPr txBox="1"/>
          <p:nvPr/>
        </p:nvSpPr>
        <p:spPr>
          <a:xfrm>
            <a:off x="3450252" y="1910024"/>
            <a:ext cx="836460" cy="523220"/>
          </a:xfrm>
          <a:prstGeom prst="rect">
            <a:avLst/>
          </a:prstGeom>
          <a:noFill/>
        </p:spPr>
        <p:txBody>
          <a:bodyPr wrap="square" rtlCol="0">
            <a:spAutoFit/>
          </a:bodyPr>
          <a:lstStyle/>
          <a:p>
            <a:pPr algn="ctr"/>
            <a:r>
              <a:rPr lang="en-US" altLang="ja-JP" sz="2800" dirty="0">
                <a:latin typeface="Arial" panose="020B0604020202020204" pitchFamily="34" charset="0"/>
                <a:ea typeface="HGP創英角ﾎﾟｯﾌﾟ体" panose="040B0A00000000000000" pitchFamily="50" charset="-128"/>
                <a:cs typeface="Arial" panose="020B0604020202020204" pitchFamily="34" charset="0"/>
              </a:rPr>
              <a:t>/</a:t>
            </a:r>
          </a:p>
        </p:txBody>
      </p:sp>
      <p:sp>
        <p:nvSpPr>
          <p:cNvPr id="4" name="テキスト ボックス 3">
            <a:extLst>
              <a:ext uri="{FF2B5EF4-FFF2-40B4-BE49-F238E27FC236}">
                <a16:creationId xmlns:a16="http://schemas.microsoft.com/office/drawing/2014/main" id="{4797E2FF-9ABC-49CF-98A9-F070BD28FAE3}"/>
              </a:ext>
            </a:extLst>
          </p:cNvPr>
          <p:cNvSpPr txBox="1"/>
          <p:nvPr/>
        </p:nvSpPr>
        <p:spPr>
          <a:xfrm>
            <a:off x="5398330" y="3120726"/>
            <a:ext cx="836460" cy="523220"/>
          </a:xfrm>
          <a:prstGeom prst="rect">
            <a:avLst/>
          </a:prstGeom>
          <a:noFill/>
        </p:spPr>
        <p:txBody>
          <a:bodyPr wrap="square" rtlCol="0">
            <a:spAutoFit/>
          </a:bodyPr>
          <a:lstStyle/>
          <a:p>
            <a:pPr algn="ctr"/>
            <a:r>
              <a:rPr lang="en-US" altLang="ja-JP" sz="2800" dirty="0">
                <a:latin typeface="Arial" panose="020B0604020202020204" pitchFamily="34" charset="0"/>
                <a:ea typeface="HGP創英角ﾎﾟｯﾌﾟ体" panose="040B0A00000000000000" pitchFamily="50" charset="-128"/>
                <a:cs typeface="Arial" panose="020B0604020202020204" pitchFamily="34" charset="0"/>
              </a:rPr>
              <a:t>/</a:t>
            </a:r>
          </a:p>
        </p:txBody>
      </p:sp>
      <p:pic>
        <p:nvPicPr>
          <p:cNvPr id="5" name="Picture 208" descr="JA">
            <a:extLst>
              <a:ext uri="{FF2B5EF4-FFF2-40B4-BE49-F238E27FC236}">
                <a16:creationId xmlns:a16="http://schemas.microsoft.com/office/drawing/2014/main" id="{4D7ABAE7-19AD-9150-AB11-EB91162A41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05601" y="3297709"/>
            <a:ext cx="266339" cy="184546"/>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7" name="スライド番号プレースホルダー 1">
            <a:extLst>
              <a:ext uri="{FF2B5EF4-FFF2-40B4-BE49-F238E27FC236}">
                <a16:creationId xmlns:a16="http://schemas.microsoft.com/office/drawing/2014/main" id="{ED5B97C0-BF2C-4A79-7883-467B0A205047}"/>
              </a:ext>
            </a:extLst>
          </p:cNvPr>
          <p:cNvSpPr>
            <a:spLocks noGrp="1"/>
          </p:cNvSpPr>
          <p:nvPr>
            <p:ph type="sldNum" sz="quarter" idx="12"/>
          </p:nvPr>
        </p:nvSpPr>
        <p:spPr>
          <a:xfrm>
            <a:off x="9489960" y="6492875"/>
            <a:ext cx="416039" cy="365125"/>
          </a:xfrm>
        </p:spPr>
        <p:txBody>
          <a:bodyPr/>
          <a:lstStyle/>
          <a:p>
            <a:fld id="{9456E10E-EC85-8440-808D-0FBADBED0738}" type="slidenum">
              <a:rPr lang="en-US" altLang="ja-JP" sz="1800" smtClean="0">
                <a:solidFill>
                  <a:schemeClr val="bg1"/>
                </a:solidFill>
              </a:rPr>
              <a:pPr/>
              <a:t>1</a:t>
            </a:fld>
            <a:endParaRPr lang="en-US" altLang="ja-JP" sz="1800" dirty="0">
              <a:solidFill>
                <a:schemeClr val="bg1"/>
              </a:solidFill>
            </a:endParaRPr>
          </a:p>
        </p:txBody>
      </p:sp>
      <p:sp>
        <p:nvSpPr>
          <p:cNvPr id="11" name="テキスト ボックス 10">
            <a:extLst>
              <a:ext uri="{FF2B5EF4-FFF2-40B4-BE49-F238E27FC236}">
                <a16:creationId xmlns:a16="http://schemas.microsoft.com/office/drawing/2014/main" id="{E5C0FBB3-E7DF-EABB-42B7-E0C2CD72CA9A}"/>
              </a:ext>
            </a:extLst>
          </p:cNvPr>
          <p:cNvSpPr txBox="1"/>
          <p:nvPr/>
        </p:nvSpPr>
        <p:spPr>
          <a:xfrm>
            <a:off x="752864" y="-95237"/>
            <a:ext cx="3089274" cy="415498"/>
          </a:xfrm>
          <a:prstGeom prst="rect">
            <a:avLst/>
          </a:prstGeom>
          <a:noFill/>
        </p:spPr>
        <p:txBody>
          <a:bodyPr wrap="square">
            <a:spAutoFit/>
          </a:bodyPr>
          <a:lstStyle/>
          <a:p>
            <a:pPr lvl="0"/>
            <a:r>
              <a:rPr kumimoji="0" lang="ja-JP" altLang="ja-JP" sz="1050" b="1" i="1" dirty="0">
                <a:cs typeface="Arial" panose="020B0604020202020204" pitchFamily="34" charset="0"/>
              </a:rPr>
              <a:t>National Institute</a:t>
            </a:r>
            <a:r>
              <a:rPr kumimoji="0" lang="en-US" altLang="ja-JP" sz="1050" b="1" i="1" dirty="0">
                <a:cs typeface="Arial" panose="020B0604020202020204" pitchFamily="34" charset="0"/>
              </a:rPr>
              <a:t>s</a:t>
            </a:r>
            <a:r>
              <a:rPr kumimoji="0" lang="ja-JP" altLang="ja-JP" sz="1050" b="1" i="1" dirty="0">
                <a:cs typeface="Arial" panose="020B0604020202020204" pitchFamily="34" charset="0"/>
              </a:rPr>
              <a:t> for </a:t>
            </a:r>
            <a:r>
              <a:rPr kumimoji="0" lang="ja-JP" altLang="ja-JP" sz="1050" b="1" i="1" dirty="0">
                <a:solidFill>
                  <a:srgbClr val="FF33CC"/>
                </a:solidFill>
                <a:cs typeface="Arial" panose="020B0604020202020204" pitchFamily="34" charset="0"/>
              </a:rPr>
              <a:t>Q</a:t>
            </a:r>
            <a:r>
              <a:rPr kumimoji="0" lang="ja-JP" altLang="ja-JP" sz="1050" b="1" i="1" dirty="0">
                <a:cs typeface="Arial" panose="020B0604020202020204" pitchFamily="34" charset="0"/>
              </a:rPr>
              <a:t>uantum </a:t>
            </a:r>
            <a:r>
              <a:rPr kumimoji="0" lang="ja-JP" altLang="ja-JP" sz="1050" b="1" i="1" dirty="0">
                <a:solidFill>
                  <a:srgbClr val="FF33CC"/>
                </a:solidFill>
                <a:cs typeface="Arial" panose="020B0604020202020204" pitchFamily="34" charset="0"/>
              </a:rPr>
              <a:t>S</a:t>
            </a:r>
            <a:r>
              <a:rPr kumimoji="0" lang="ja-JP" altLang="ja-JP" sz="1050" b="1" i="1" dirty="0">
                <a:cs typeface="Arial" panose="020B0604020202020204" pitchFamily="34" charset="0"/>
              </a:rPr>
              <a:t>cience and </a:t>
            </a:r>
            <a:r>
              <a:rPr kumimoji="0" lang="ja-JP" altLang="ja-JP" sz="1050" b="1" i="1" dirty="0">
                <a:solidFill>
                  <a:srgbClr val="FF33CC"/>
                </a:solidFill>
                <a:cs typeface="Arial" panose="020B0604020202020204" pitchFamily="34" charset="0"/>
              </a:rPr>
              <a:t>T</a:t>
            </a:r>
            <a:r>
              <a:rPr kumimoji="0" lang="ja-JP" altLang="ja-JP" sz="1050" b="1" i="1" dirty="0">
                <a:cs typeface="Arial" panose="020B0604020202020204" pitchFamily="34" charset="0"/>
              </a:rPr>
              <a:t>echnology </a:t>
            </a:r>
            <a:endParaRPr kumimoji="0" lang="en-US" altLang="ja-JP" sz="1050" b="1" i="1" dirty="0">
              <a:cs typeface="Arial" panose="020B0604020202020204" pitchFamily="34" charset="0"/>
            </a:endParaRPr>
          </a:p>
        </p:txBody>
      </p:sp>
      <p:sp>
        <p:nvSpPr>
          <p:cNvPr id="9" name="テキスト ボックス 8">
            <a:extLst>
              <a:ext uri="{FF2B5EF4-FFF2-40B4-BE49-F238E27FC236}">
                <a16:creationId xmlns:a16="http://schemas.microsoft.com/office/drawing/2014/main" id="{FF97E3A3-01C3-5D7A-C8F5-432215EE77BF}"/>
              </a:ext>
            </a:extLst>
          </p:cNvPr>
          <p:cNvSpPr txBox="1"/>
          <p:nvPr/>
        </p:nvSpPr>
        <p:spPr>
          <a:xfrm>
            <a:off x="6251984" y="-55090"/>
            <a:ext cx="3465308" cy="307777"/>
          </a:xfrm>
          <a:prstGeom prst="rect">
            <a:avLst/>
          </a:prstGeom>
          <a:noFill/>
        </p:spPr>
        <p:txBody>
          <a:bodyPr wrap="square">
            <a:spAutoFit/>
          </a:bodyPr>
          <a:lstStyle/>
          <a:p>
            <a:r>
              <a:rPr lang="en-US" altLang="ja-JP" sz="1400" dirty="0">
                <a:effectLst/>
                <a:latin typeface="Calibri" panose="020F0502020204030204" pitchFamily="34" charset="0"/>
                <a:ea typeface="Calibri" panose="020F0502020204030204" pitchFamily="34" charset="0"/>
                <a:cs typeface="Calibri" panose="020F0502020204030204" pitchFamily="34" charset="0"/>
              </a:rPr>
              <a:t>Fusion Energy associates, 19</a:t>
            </a:r>
            <a:r>
              <a:rPr lang="en-US" altLang="ja-JP" sz="1400" baseline="30000" dirty="0">
                <a:effectLst/>
                <a:latin typeface="Calibri" panose="020F0502020204030204" pitchFamily="34" charset="0"/>
                <a:ea typeface="Calibri" panose="020F0502020204030204" pitchFamily="34" charset="0"/>
                <a:cs typeface="Calibri" panose="020F0502020204030204" pitchFamily="34" charset="0"/>
              </a:rPr>
              <a:t>th</a:t>
            </a:r>
            <a:r>
              <a:rPr lang="en-US" altLang="ja-JP" sz="1400" dirty="0">
                <a:effectLst/>
                <a:latin typeface="Calibri" panose="020F0502020204030204" pitchFamily="34" charset="0"/>
                <a:ea typeface="Calibri" panose="020F0502020204030204" pitchFamily="34" charset="0"/>
                <a:cs typeface="Calibri" panose="020F0502020204030204" pitchFamily="34" charset="0"/>
              </a:rPr>
              <a:t>, Dec., 2023</a:t>
            </a:r>
            <a:endParaRPr lang="ja-JP" altLang="en-US" sz="1400" dirty="0">
              <a:latin typeface="Calibri" panose="020F0502020204030204" pitchFamily="34" charset="0"/>
              <a:cs typeface="Calibri" panose="020F0502020204030204" pitchFamily="34" charset="0"/>
            </a:endParaRPr>
          </a:p>
        </p:txBody>
      </p:sp>
      <p:sp>
        <p:nvSpPr>
          <p:cNvPr id="136" name="テキスト ボックス 135"/>
          <p:cNvSpPr txBox="1"/>
          <p:nvPr/>
        </p:nvSpPr>
        <p:spPr>
          <a:xfrm>
            <a:off x="1126737" y="518691"/>
            <a:ext cx="8596514" cy="577659"/>
          </a:xfrm>
          <a:prstGeom prst="rect">
            <a:avLst/>
          </a:prstGeom>
          <a:noFill/>
        </p:spPr>
        <p:txBody>
          <a:bodyPr wrap="square" lIns="84390" tIns="42196" rIns="84390" bIns="42196" rtlCol="0">
            <a:spAutoFit/>
          </a:bodyPr>
          <a:lstStyle/>
          <a:p>
            <a:pPr algn="ctr"/>
            <a:r>
              <a:rPr lang="en-US" altLang="ja-JP" sz="3200" i="1" dirty="0">
                <a:ea typeface="メイリオ" panose="020B0604030504040204" pitchFamily="50" charset="-128"/>
                <a:cs typeface="Arial" panose="020B0604020202020204" pitchFamily="34" charset="0"/>
              </a:rPr>
              <a:t>Fusion Energy Development</a:t>
            </a:r>
            <a:r>
              <a:rPr lang="en-US" altLang="ja-JP" sz="3200" i="1" dirty="0">
                <a:cs typeface="Arial" panose="020B0604020202020204" pitchFamily="34" charset="0"/>
              </a:rPr>
              <a:t> in QST </a:t>
            </a:r>
            <a:r>
              <a:rPr lang="ja-JP" altLang="en-US" sz="3200" i="1" dirty="0">
                <a:ea typeface="メイリオ" panose="020B0604030504040204" pitchFamily="50" charset="-128"/>
                <a:cs typeface="Arial" panose="020B0604020202020204" pitchFamily="34" charset="0"/>
              </a:rPr>
              <a:t>　</a:t>
            </a:r>
            <a:endParaRPr lang="en-US" altLang="ja-JP" sz="3200" i="1" dirty="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653007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a:xfrm>
            <a:off x="226977" y="534338"/>
            <a:ext cx="5536230" cy="523219"/>
          </a:xfrm>
        </p:spPr>
        <p:txBody>
          <a:bodyPr>
            <a:noAutofit/>
          </a:bodyPr>
          <a:lstStyle/>
          <a:p>
            <a:pPr algn="l">
              <a:defRPr/>
            </a:pPr>
            <a:r>
              <a:rPr lang="en-US" altLang="ja-JP" sz="1800" i="1" dirty="0">
                <a:solidFill>
                  <a:srgbClr val="000090"/>
                </a:solidFill>
                <a:latin typeface="Arial" panose="020B0604020202020204" pitchFamily="34" charset="0"/>
                <a:ea typeface="ＭＳ Ｐゴシック" charset="0"/>
                <a:cs typeface="Arial" panose="020B0604020202020204" pitchFamily="34" charset="0"/>
              </a:rPr>
              <a:t>Water Cooling Ceramic Breeder (WCCB)</a:t>
            </a:r>
            <a:endParaRPr lang="ja-JP" altLang="en-US" sz="1800" i="1"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49154" name="正方形/長方形 6"/>
          <p:cNvSpPr>
            <a:spLocks noChangeArrowheads="1"/>
          </p:cNvSpPr>
          <p:nvPr/>
        </p:nvSpPr>
        <p:spPr bwMode="auto">
          <a:xfrm>
            <a:off x="4923351" y="1442102"/>
            <a:ext cx="4858324" cy="1477328"/>
          </a:xfrm>
          <a:prstGeom prst="rect">
            <a:avLst/>
          </a:prstGeom>
          <a:solidFill>
            <a:schemeClr val="bg1"/>
          </a:solidFill>
          <a:ln>
            <a:noFill/>
          </a:ln>
        </p:spPr>
        <p:txBody>
          <a:bodyPr wrap="square" lIns="91440" tIns="45720" rIns="91440" bIns="45720" anchor="t">
            <a:spAutoFit/>
          </a:bodyPr>
          <a:lstStyle/>
          <a:p>
            <a:pPr marL="265113" indent="-265113">
              <a:buFont typeface="Arial" panose="020B0604020202020204" pitchFamily="34" charset="0"/>
              <a:buChar char="•"/>
              <a:tabLst>
                <a:tab pos="180975" algn="l"/>
              </a:tabLst>
            </a:pPr>
            <a:r>
              <a:rPr lang="en-US" altLang="ja-JP" i="1" dirty="0">
                <a:solidFill>
                  <a:srgbClr val="0000FF"/>
                </a:solidFill>
                <a:ea typeface="ＭＳ Ｐゴシック"/>
                <a:cs typeface="Arial" panose="020B0604020202020204" pitchFamily="34" charset="0"/>
              </a:rPr>
              <a:t>A water-cooled ceramic breeder test blanket module (WCCB-TBM) is proposed.</a:t>
            </a:r>
            <a:endParaRPr lang="en-US" i="1" dirty="0">
              <a:solidFill>
                <a:srgbClr val="0000FF"/>
              </a:solidFill>
              <a:ea typeface="ＭＳ Ｐゴシック"/>
              <a:cs typeface="Arial" panose="020B0604020202020204" pitchFamily="34" charset="0"/>
            </a:endParaRPr>
          </a:p>
          <a:p>
            <a:pPr marL="265113" indent="-265113">
              <a:buFont typeface="Arial" panose="020B0604020202020204" pitchFamily="34" charset="0"/>
              <a:buChar char="•"/>
              <a:tabLst>
                <a:tab pos="180975" algn="l"/>
              </a:tabLst>
            </a:pPr>
            <a:r>
              <a:rPr lang="en-US" i="1" dirty="0">
                <a:solidFill>
                  <a:srgbClr val="0000FF"/>
                </a:solidFill>
                <a:ea typeface="ＭＳ Ｐゴシック"/>
                <a:cs typeface="Arial" panose="020B0604020202020204" pitchFamily="34" charset="0"/>
              </a:rPr>
              <a:t>The preliminary design status assessment meeting was held and were confirmed to be fulfill the </a:t>
            </a:r>
            <a:r>
              <a:rPr lang="en-US" altLang="ja-JP" i="1" dirty="0">
                <a:solidFill>
                  <a:srgbClr val="0000FF"/>
                </a:solidFill>
                <a:ea typeface="ＭＳ Ｐゴシック"/>
                <a:cs typeface="Arial" panose="020B0604020202020204" pitchFamily="34" charset="0"/>
              </a:rPr>
              <a:t>requirements</a:t>
            </a:r>
            <a:r>
              <a:rPr lang="en-US" i="1" dirty="0">
                <a:solidFill>
                  <a:srgbClr val="0000FF"/>
                </a:solidFill>
                <a:ea typeface="ＭＳ Ｐゴシック"/>
                <a:cs typeface="Arial" panose="020B0604020202020204" pitchFamily="34" charset="0"/>
              </a:rPr>
              <a:t>.</a:t>
            </a:r>
            <a:endParaRPr lang="en-US" i="1" dirty="0">
              <a:solidFill>
                <a:srgbClr val="0000FF"/>
              </a:solidFill>
              <a:cs typeface="Arial" panose="020B0604020202020204" pitchFamily="34" charset="0"/>
            </a:endParaRPr>
          </a:p>
        </p:txBody>
      </p:sp>
      <p:sp>
        <p:nvSpPr>
          <p:cNvPr id="4" name="テキスト ボックス 3"/>
          <p:cNvSpPr txBox="1"/>
          <p:nvPr/>
        </p:nvSpPr>
        <p:spPr>
          <a:xfrm>
            <a:off x="5006694" y="3624138"/>
            <a:ext cx="4908065" cy="1446550"/>
          </a:xfrm>
          <a:prstGeom prst="rect">
            <a:avLst/>
          </a:prstGeom>
          <a:noFill/>
        </p:spPr>
        <p:txBody>
          <a:bodyPr wrap="square" lIns="91440" tIns="45720" rIns="91440" bIns="45720" anchor="t">
            <a:spAutoFit/>
          </a:bodyPr>
          <a:lstStyle/>
          <a:p>
            <a:pPr>
              <a:defRPr/>
            </a:pPr>
            <a:r>
              <a:rPr lang="en-US" altLang="ja-JP" sz="1600" i="1" dirty="0">
                <a:ea typeface="ＭＳ Ｐゴシック"/>
                <a:cs typeface="Arial" panose="020B0604020202020204" pitchFamily="34" charset="0"/>
              </a:rPr>
              <a:t>WCCB-TBS consists of </a:t>
            </a:r>
            <a:endParaRPr lang="en-US" sz="1600" i="1" dirty="0">
              <a:cs typeface="Arial" panose="020B0604020202020204" pitchFamily="34" charset="0"/>
            </a:endParaRPr>
          </a:p>
          <a:p>
            <a:pPr marL="742950" lvl="1" indent="-285750">
              <a:buFont typeface="Arial" panose="020B0604020202020204" pitchFamily="34" charset="0"/>
              <a:buChar char="•"/>
              <a:defRPr/>
            </a:pPr>
            <a:r>
              <a:rPr lang="en-US" altLang="ja-JP" sz="1200" i="1" dirty="0">
                <a:ea typeface="ＭＳ Ｐゴシック"/>
                <a:cs typeface="Arial" panose="020B0604020202020204" pitchFamily="34" charset="0"/>
              </a:rPr>
              <a:t>TBM set (TBM + Shield),</a:t>
            </a:r>
            <a:endParaRPr lang="en-US" sz="1200" i="1" dirty="0">
              <a:ea typeface="ＭＳ Ｐゴシック"/>
              <a:cs typeface="Arial" panose="020B0604020202020204" pitchFamily="34" charset="0"/>
            </a:endParaRPr>
          </a:p>
          <a:p>
            <a:pPr marL="742950" lvl="1" indent="-285750">
              <a:buFont typeface="Arial" panose="020B0604020202020204" pitchFamily="34" charset="0"/>
              <a:buChar char="•"/>
              <a:defRPr/>
            </a:pPr>
            <a:r>
              <a:rPr lang="en-US" altLang="ja-JP" sz="1200" i="1" dirty="0">
                <a:ea typeface="ＭＳ Ｐゴシック"/>
                <a:cs typeface="Arial" panose="020B0604020202020204" pitchFamily="34" charset="0"/>
              </a:rPr>
              <a:t>Water Cooling System (WCS),</a:t>
            </a:r>
            <a:endParaRPr lang="en-US" altLang="ja-JP" sz="1200" i="1" dirty="0">
              <a:cs typeface="Arial" panose="020B0604020202020204" pitchFamily="34" charset="0"/>
            </a:endParaRPr>
          </a:p>
          <a:p>
            <a:pPr marL="742950" lvl="1" indent="-285750">
              <a:buFont typeface="Arial" panose="020B0604020202020204" pitchFamily="34" charset="0"/>
              <a:buChar char="•"/>
              <a:defRPr/>
            </a:pPr>
            <a:r>
              <a:rPr lang="en-US" altLang="ja-JP" sz="1200" i="1" dirty="0">
                <a:ea typeface="ＭＳ Ｐゴシック"/>
                <a:cs typeface="Arial" panose="020B0604020202020204" pitchFamily="34" charset="0"/>
              </a:rPr>
              <a:t>Tritium Extraction System (TES) including Tritium Accountancy System (TAS) function,</a:t>
            </a:r>
            <a:endParaRPr lang="en-US" altLang="ja-JP" sz="1200" i="1" dirty="0">
              <a:cs typeface="Arial" panose="020B0604020202020204" pitchFamily="34" charset="0"/>
            </a:endParaRPr>
          </a:p>
          <a:p>
            <a:pPr marL="742950" lvl="1" indent="-285750">
              <a:buFont typeface="Arial" panose="020B0604020202020204" pitchFamily="34" charset="0"/>
              <a:buChar char="•"/>
              <a:defRPr/>
            </a:pPr>
            <a:r>
              <a:rPr lang="en-US" altLang="ja-JP" sz="1200" i="1" dirty="0">
                <a:ea typeface="ＭＳ Ｐゴシック"/>
                <a:cs typeface="Arial" panose="020B0604020202020204" pitchFamily="34" charset="0"/>
              </a:rPr>
              <a:t>Neutron Activation System (NAS), and</a:t>
            </a:r>
          </a:p>
          <a:p>
            <a:pPr marL="742950" lvl="1" indent="-285750">
              <a:buFont typeface="Arial" panose="020B0604020202020204" pitchFamily="34" charset="0"/>
              <a:buChar char="•"/>
              <a:defRPr/>
            </a:pPr>
            <a:r>
              <a:rPr lang="en-US" altLang="ja-JP" sz="1200" i="1" dirty="0">
                <a:ea typeface="ＭＳ Ｐゴシック"/>
                <a:cs typeface="Arial" panose="020B0604020202020204" pitchFamily="34" charset="0"/>
              </a:rPr>
              <a:t>Their controlling system</a:t>
            </a:r>
          </a:p>
        </p:txBody>
      </p:sp>
      <p:sp>
        <p:nvSpPr>
          <p:cNvPr id="21" name="正方形/長方形 640"/>
          <p:cNvSpPr>
            <a:spLocks noChangeArrowheads="1"/>
          </p:cNvSpPr>
          <p:nvPr/>
        </p:nvSpPr>
        <p:spPr bwMode="auto">
          <a:xfrm>
            <a:off x="3286834" y="-37898"/>
            <a:ext cx="39712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61963" indent="-461963" defTabSz="922338">
              <a:defRPr>
                <a:solidFill>
                  <a:schemeClr val="tx1"/>
                </a:solidFill>
                <a:latin typeface="Arial" panose="020B0604020202020204" pitchFamily="34" charset="0"/>
                <a:ea typeface="ＭＳ Ｐゴシック" panose="020B0600070205080204" pitchFamily="50" charset="-128"/>
              </a:defRPr>
            </a:lvl1pPr>
            <a:lvl2pPr marL="742950" indent="-285750" defTabSz="922338">
              <a:defRPr>
                <a:solidFill>
                  <a:schemeClr val="tx1"/>
                </a:solidFill>
                <a:latin typeface="Arial" panose="020B0604020202020204" pitchFamily="34" charset="0"/>
                <a:ea typeface="ＭＳ Ｐゴシック" panose="020B0600070205080204" pitchFamily="50" charset="-128"/>
              </a:defRPr>
            </a:lvl2pPr>
            <a:lvl3pPr marL="1143000" indent="-228600" defTabSz="922338">
              <a:defRPr>
                <a:solidFill>
                  <a:schemeClr val="tx1"/>
                </a:solidFill>
                <a:latin typeface="Arial" panose="020B0604020202020204" pitchFamily="34" charset="0"/>
                <a:ea typeface="ＭＳ Ｐゴシック" panose="020B0600070205080204" pitchFamily="50" charset="-128"/>
              </a:defRPr>
            </a:lvl3pPr>
            <a:lvl4pPr marL="1600200" indent="-228600" defTabSz="922338">
              <a:defRPr>
                <a:solidFill>
                  <a:schemeClr val="tx1"/>
                </a:solidFill>
                <a:latin typeface="Arial" panose="020B0604020202020204" pitchFamily="34" charset="0"/>
                <a:ea typeface="ＭＳ Ｐゴシック" panose="020B0600070205080204" pitchFamily="50" charset="-128"/>
              </a:defRPr>
            </a:lvl4pPr>
            <a:lvl5pPr marL="2057400" indent="-228600" defTabSz="922338">
              <a:defRPr>
                <a:solidFill>
                  <a:schemeClr val="tx1"/>
                </a:solidFill>
                <a:latin typeface="Arial" panose="020B0604020202020204" pitchFamily="34" charset="0"/>
                <a:ea typeface="ＭＳ Ｐゴシック" panose="020B0600070205080204" pitchFamily="50" charset="-128"/>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eaLnBrk="0" hangingPunct="0"/>
            <a:r>
              <a:rPr lang="en-US" altLang="ja-JP" sz="2800" b="1" dirty="0">
                <a:latin typeface="+mj-lt"/>
                <a:cs typeface="Arial" panose="020B0604020202020204" pitchFamily="34" charset="0"/>
              </a:rPr>
              <a:t> </a:t>
            </a:r>
            <a:r>
              <a:rPr lang="en-US" altLang="ja-JP" sz="3200" i="1" dirty="0">
                <a:solidFill>
                  <a:srgbClr val="0000FF"/>
                </a:solidFill>
                <a:cs typeface="Arial" panose="020B0604020202020204" pitchFamily="34" charset="0"/>
              </a:rPr>
              <a:t>ITER-TB system</a:t>
            </a:r>
            <a:endParaRPr lang="en-GB" altLang="ja-JP" sz="3200" i="1" dirty="0">
              <a:solidFill>
                <a:srgbClr val="0000FF"/>
              </a:solidFill>
              <a:cs typeface="Arial" panose="020B0604020202020204" pitchFamily="34" charset="0"/>
            </a:endParaRPr>
          </a:p>
        </p:txBody>
      </p:sp>
      <p:sp>
        <p:nvSpPr>
          <p:cNvPr id="36" name="スライド番号プレースホルダー 1">
            <a:extLst>
              <a:ext uri="{FF2B5EF4-FFF2-40B4-BE49-F238E27FC236}">
                <a16:creationId xmlns:a16="http://schemas.microsoft.com/office/drawing/2014/main" id="{CB4CD838-29E2-43E4-83AB-2764BE265E4E}"/>
              </a:ext>
            </a:extLst>
          </p:cNvPr>
          <p:cNvSpPr>
            <a:spLocks noGrp="1"/>
          </p:cNvSpPr>
          <p:nvPr>
            <p:ph type="sldNum" sz="quarter" idx="12"/>
          </p:nvPr>
        </p:nvSpPr>
        <p:spPr>
          <a:xfrm>
            <a:off x="9518650" y="6492875"/>
            <a:ext cx="387350" cy="365125"/>
          </a:xfrm>
        </p:spPr>
        <p:txBody>
          <a:bodyPr/>
          <a:lstStyle/>
          <a:p>
            <a:fld id="{9456E10E-EC85-8440-808D-0FBADBED0738}" type="slidenum">
              <a:rPr lang="en-US" altLang="ja-JP" smtClean="0">
                <a:solidFill>
                  <a:schemeClr val="tx1"/>
                </a:solidFill>
                <a:latin typeface="+mn-lt"/>
              </a:rPr>
              <a:pPr/>
              <a:t>10</a:t>
            </a:fld>
            <a:endParaRPr lang="en-US" altLang="ja-JP">
              <a:solidFill>
                <a:schemeClr val="tx1"/>
              </a:solidFill>
              <a:latin typeface="+mn-lt"/>
            </a:endParaRPr>
          </a:p>
        </p:txBody>
      </p:sp>
      <p:grpSp>
        <p:nvGrpSpPr>
          <p:cNvPr id="22" name="グループ化 21">
            <a:extLst>
              <a:ext uri="{FF2B5EF4-FFF2-40B4-BE49-F238E27FC236}">
                <a16:creationId xmlns:a16="http://schemas.microsoft.com/office/drawing/2014/main" id="{396CFDF5-D783-42D2-979F-F1738E16D301}"/>
              </a:ext>
            </a:extLst>
          </p:cNvPr>
          <p:cNvGrpSpPr/>
          <p:nvPr/>
        </p:nvGrpSpPr>
        <p:grpSpPr>
          <a:xfrm>
            <a:off x="467237" y="468166"/>
            <a:ext cx="8912225" cy="198437"/>
            <a:chOff x="577850" y="608013"/>
            <a:chExt cx="8912225" cy="198437"/>
          </a:xfrm>
        </p:grpSpPr>
        <p:sp>
          <p:nvSpPr>
            <p:cNvPr id="23" name="Rectangle 692">
              <a:extLst>
                <a:ext uri="{FF2B5EF4-FFF2-40B4-BE49-F238E27FC236}">
                  <a16:creationId xmlns:a16="http://schemas.microsoft.com/office/drawing/2014/main" id="{C2360C9F-66B1-4D72-AB77-3EB25F5F9633}"/>
                </a:ext>
              </a:extLst>
            </p:cNvPr>
            <p:cNvSpPr>
              <a:spLocks noChangeArrowheads="1"/>
            </p:cNvSpPr>
            <p:nvPr/>
          </p:nvSpPr>
          <p:spPr bwMode="gray">
            <a:xfrm>
              <a:off x="577850" y="669925"/>
              <a:ext cx="8912225" cy="84138"/>
            </a:xfrm>
            <a:prstGeom prst="rect">
              <a:avLst/>
            </a:prstGeom>
            <a:gradFill rotWithShape="0">
              <a:gsLst>
                <a:gs pos="0">
                  <a:srgbClr val="FF00FF"/>
                </a:gs>
                <a:gs pos="100000">
                  <a:srgbClr val="00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kumimoji="0" lang="ja-JP" altLang="en-US" sz="1800">
                <a:latin typeface="Arial" panose="020B0604020202020204" pitchFamily="34" charset="0"/>
                <a:cs typeface="Arial" panose="020B0604020202020204" pitchFamily="34" charset="0"/>
              </a:endParaRPr>
            </a:p>
          </p:txBody>
        </p:sp>
        <p:sp>
          <p:nvSpPr>
            <p:cNvPr id="24" name="Rectangle 693">
              <a:extLst>
                <a:ext uri="{FF2B5EF4-FFF2-40B4-BE49-F238E27FC236}">
                  <a16:creationId xmlns:a16="http://schemas.microsoft.com/office/drawing/2014/main" id="{76B00269-57EA-4F4D-94E2-9851F8FD15F2}"/>
                </a:ext>
              </a:extLst>
            </p:cNvPr>
            <p:cNvSpPr>
              <a:spLocks noChangeArrowheads="1"/>
            </p:cNvSpPr>
            <p:nvPr/>
          </p:nvSpPr>
          <p:spPr bwMode="auto">
            <a:xfrm>
              <a:off x="7356475" y="623888"/>
              <a:ext cx="1709738" cy="182562"/>
            </a:xfrm>
            <a:prstGeom prst="rect">
              <a:avLst/>
            </a:prstGeom>
            <a:solidFill>
              <a:schemeClr val="bg1"/>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kumimoji="0" lang="ja-JP" altLang="en-US" sz="1800">
                <a:latin typeface="Arial" panose="020B0604020202020204" pitchFamily="34" charset="0"/>
                <a:cs typeface="Arial" panose="020B0604020202020204" pitchFamily="34" charset="0"/>
              </a:endParaRPr>
            </a:p>
          </p:txBody>
        </p:sp>
        <p:sp>
          <p:nvSpPr>
            <p:cNvPr id="25" name="Rectangle 695">
              <a:extLst>
                <a:ext uri="{FF2B5EF4-FFF2-40B4-BE49-F238E27FC236}">
                  <a16:creationId xmlns:a16="http://schemas.microsoft.com/office/drawing/2014/main" id="{B6B8703B-6E85-48B6-A9F7-C23D8C7DF957}"/>
                </a:ext>
              </a:extLst>
            </p:cNvPr>
            <p:cNvSpPr>
              <a:spLocks noChangeArrowheads="1"/>
            </p:cNvSpPr>
            <p:nvPr/>
          </p:nvSpPr>
          <p:spPr bwMode="auto">
            <a:xfrm>
              <a:off x="7350125" y="608013"/>
              <a:ext cx="1709738" cy="168696"/>
            </a:xfrm>
            <a:prstGeom prst="rect">
              <a:avLst/>
            </a:prstGeom>
            <a:solidFill>
              <a:schemeClr val="bg1"/>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kumimoji="0" lang="ja-JP" altLang="en-US" sz="1800">
                <a:latin typeface="Arial" panose="020B0604020202020204" pitchFamily="34" charset="0"/>
                <a:cs typeface="Arial" panose="020B0604020202020204" pitchFamily="34" charset="0"/>
              </a:endParaRPr>
            </a:p>
          </p:txBody>
        </p:sp>
        <p:sp>
          <p:nvSpPr>
            <p:cNvPr id="26" name="WordArt 696">
              <a:extLst>
                <a:ext uri="{FF2B5EF4-FFF2-40B4-BE49-F238E27FC236}">
                  <a16:creationId xmlns:a16="http://schemas.microsoft.com/office/drawing/2014/main" id="{04F920FF-4AFD-4154-B49F-03500CBA6685}"/>
                </a:ext>
              </a:extLst>
            </p:cNvPr>
            <p:cNvSpPr>
              <a:spLocks noChangeArrowheads="1" noChangeShapeType="1" noTextEdit="1"/>
            </p:cNvSpPr>
            <p:nvPr/>
          </p:nvSpPr>
          <p:spPr bwMode="auto">
            <a:xfrm>
              <a:off x="7448550" y="652769"/>
              <a:ext cx="1501775" cy="145744"/>
            </a:xfrm>
            <a:prstGeom prst="rect">
              <a:avLst/>
            </a:prstGeom>
          </p:spPr>
          <p:txBody>
            <a:bodyPr wrap="none" fromWordArt="1">
              <a:prstTxWarp prst="textPlain">
                <a:avLst>
                  <a:gd name="adj" fmla="val 46778"/>
                </a:avLst>
              </a:prstTxWarp>
            </a:bodyPr>
            <a:lstStyle/>
            <a:p>
              <a:pPr algn="ctr"/>
              <a:r>
                <a:rPr lang="en-US" altLang="ja-JP" i="1" kern="10" spc="360">
                  <a:ln w="9525">
                    <a:solidFill>
                      <a:srgbClr val="003366"/>
                    </a:solidFill>
                    <a:round/>
                    <a:headEnd/>
                    <a:tailEnd/>
                  </a:ln>
                  <a:solidFill>
                    <a:srgbClr val="003366"/>
                  </a:solidFill>
                  <a:effectLst>
                    <a:outerShdw blurRad="38100" dist="38100" dir="2700000" algn="tl">
                      <a:srgbClr val="000000">
                        <a:alpha val="43137"/>
                      </a:srgbClr>
                    </a:outerShdw>
                  </a:effectLst>
                  <a:cs typeface="Arial" panose="020B0604020202020204" pitchFamily="34" charset="0"/>
                </a:rPr>
                <a:t>ITER Project</a:t>
              </a:r>
              <a:endParaRPr lang="ja-JP" altLang="en-US" i="1" kern="10" spc="360">
                <a:ln w="9525">
                  <a:solidFill>
                    <a:srgbClr val="003366"/>
                  </a:solidFill>
                  <a:round/>
                  <a:headEnd/>
                  <a:tailEnd/>
                </a:ln>
                <a:solidFill>
                  <a:srgbClr val="003366"/>
                </a:solidFill>
                <a:effectLst>
                  <a:outerShdw blurRad="38100" dist="38100" dir="2700000" algn="tl">
                    <a:srgbClr val="000000">
                      <a:alpha val="43137"/>
                    </a:srgbClr>
                  </a:outerShdw>
                </a:effectLst>
                <a:cs typeface="Arial" panose="020B0604020202020204" pitchFamily="34" charset="0"/>
              </a:endParaRPr>
            </a:p>
          </p:txBody>
        </p:sp>
      </p:grpSp>
      <p:pic>
        <p:nvPicPr>
          <p:cNvPr id="2" name="図 1" descr="ダイアグラム, 設計図&#10;&#10;自動的に生成された説明">
            <a:extLst>
              <a:ext uri="{FF2B5EF4-FFF2-40B4-BE49-F238E27FC236}">
                <a16:creationId xmlns:a16="http://schemas.microsoft.com/office/drawing/2014/main" id="{148B4696-3A92-AB17-F313-0E83142431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8" y="4341309"/>
            <a:ext cx="4590740" cy="2069154"/>
          </a:xfrm>
          <a:prstGeom prst="rect">
            <a:avLst/>
          </a:prstGeom>
        </p:spPr>
      </p:pic>
      <p:pic>
        <p:nvPicPr>
          <p:cNvPr id="5" name="図 4" descr="光 が含まれている画像&#10;&#10;自動的に生成された説明">
            <a:extLst>
              <a:ext uri="{FF2B5EF4-FFF2-40B4-BE49-F238E27FC236}">
                <a16:creationId xmlns:a16="http://schemas.microsoft.com/office/drawing/2014/main" id="{73CDD67E-BE5D-13E9-CABA-97F344238421}"/>
              </a:ext>
            </a:extLst>
          </p:cNvPr>
          <p:cNvPicPr>
            <a:picLocks noChangeAspect="1"/>
          </p:cNvPicPr>
          <p:nvPr/>
        </p:nvPicPr>
        <p:blipFill>
          <a:blip r:embed="rId4"/>
          <a:stretch>
            <a:fillRect/>
          </a:stretch>
        </p:blipFill>
        <p:spPr>
          <a:xfrm>
            <a:off x="208731" y="2027286"/>
            <a:ext cx="2239714" cy="1024080"/>
          </a:xfrm>
          <a:prstGeom prst="rect">
            <a:avLst/>
          </a:prstGeom>
        </p:spPr>
      </p:pic>
      <p:pic>
        <p:nvPicPr>
          <p:cNvPr id="6" name="図 5" descr="コンピュータ が含まれている画像&#10;&#10;自動的に生成された説明">
            <a:extLst>
              <a:ext uri="{FF2B5EF4-FFF2-40B4-BE49-F238E27FC236}">
                <a16:creationId xmlns:a16="http://schemas.microsoft.com/office/drawing/2014/main" id="{2057FB0F-2F1E-76CD-1C32-7C1484A3C44C}"/>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rot="21441845" flipH="1">
            <a:off x="2840509" y="1377064"/>
            <a:ext cx="2142660" cy="2159621"/>
          </a:xfrm>
          <a:prstGeom prst="rect">
            <a:avLst/>
          </a:prstGeom>
        </p:spPr>
      </p:pic>
      <p:sp>
        <p:nvSpPr>
          <p:cNvPr id="10" name="テキスト ボックス 9">
            <a:extLst>
              <a:ext uri="{FF2B5EF4-FFF2-40B4-BE49-F238E27FC236}">
                <a16:creationId xmlns:a16="http://schemas.microsoft.com/office/drawing/2014/main" id="{60833FFB-1A51-FDBA-7F9B-FFFC586E3A5E}"/>
              </a:ext>
            </a:extLst>
          </p:cNvPr>
          <p:cNvSpPr txBox="1"/>
          <p:nvPr/>
        </p:nvSpPr>
        <p:spPr>
          <a:xfrm>
            <a:off x="208731" y="1571014"/>
            <a:ext cx="2369995" cy="307777"/>
          </a:xfrm>
          <a:prstGeom prst="rect">
            <a:avLst/>
          </a:prstGeom>
          <a:noFill/>
        </p:spPr>
        <p:txBody>
          <a:bodyPr wrap="square">
            <a:spAutoFit/>
          </a:bodyPr>
          <a:lstStyle/>
          <a:p>
            <a:r>
              <a:rPr lang="en-US" altLang="ja-JP" sz="1400" dirty="0">
                <a:solidFill>
                  <a:srgbClr val="00CE00"/>
                </a:solidFill>
                <a:latin typeface="メイリオ" panose="020B0604030504040204" pitchFamily="50" charset="-128"/>
                <a:ea typeface="メイリオ" panose="020B0604030504040204" pitchFamily="50" charset="-128"/>
              </a:rPr>
              <a:t>Lithium ceramic (Li</a:t>
            </a:r>
            <a:r>
              <a:rPr lang="en-US" altLang="ja-JP" sz="1400" baseline="-25000" dirty="0">
                <a:solidFill>
                  <a:srgbClr val="00CE00"/>
                </a:solidFill>
                <a:latin typeface="メイリオ" panose="020B0604030504040204" pitchFamily="50" charset="-128"/>
                <a:ea typeface="メイリオ" panose="020B0604030504040204" pitchFamily="50" charset="-128"/>
              </a:rPr>
              <a:t>2</a:t>
            </a:r>
            <a:r>
              <a:rPr lang="en-US" altLang="ja-JP" sz="1400" dirty="0">
                <a:solidFill>
                  <a:srgbClr val="00CE00"/>
                </a:solidFill>
                <a:latin typeface="メイリオ" panose="020B0604030504040204" pitchFamily="50" charset="-128"/>
                <a:ea typeface="メイリオ" panose="020B0604030504040204" pitchFamily="50" charset="-128"/>
              </a:rPr>
              <a:t>TiO</a:t>
            </a:r>
            <a:r>
              <a:rPr lang="en-US" altLang="ja-JP" sz="1400" baseline="-25000" dirty="0">
                <a:solidFill>
                  <a:srgbClr val="00CE00"/>
                </a:solidFill>
                <a:latin typeface="メイリオ" panose="020B0604030504040204" pitchFamily="50" charset="-128"/>
                <a:ea typeface="メイリオ" panose="020B0604030504040204" pitchFamily="50" charset="-128"/>
              </a:rPr>
              <a:t>3)</a:t>
            </a:r>
            <a:endParaRPr lang="ja-JP" altLang="en-US" sz="1400" dirty="0"/>
          </a:p>
        </p:txBody>
      </p:sp>
      <p:sp>
        <p:nvSpPr>
          <p:cNvPr id="12" name="テキスト ボックス 11">
            <a:extLst>
              <a:ext uri="{FF2B5EF4-FFF2-40B4-BE49-F238E27FC236}">
                <a16:creationId xmlns:a16="http://schemas.microsoft.com/office/drawing/2014/main" id="{E4679316-D4F6-2491-C41B-E4AF68E194A5}"/>
              </a:ext>
            </a:extLst>
          </p:cNvPr>
          <p:cNvSpPr txBox="1"/>
          <p:nvPr/>
        </p:nvSpPr>
        <p:spPr>
          <a:xfrm>
            <a:off x="385081" y="3349031"/>
            <a:ext cx="1122680" cy="307777"/>
          </a:xfrm>
          <a:prstGeom prst="rect">
            <a:avLst/>
          </a:prstGeom>
          <a:noFill/>
        </p:spPr>
        <p:txBody>
          <a:bodyPr wrap="square">
            <a:spAutoFit/>
          </a:bodyPr>
          <a:lstStyle/>
          <a:p>
            <a:r>
              <a:rPr lang="en-US" altLang="ja-JP" sz="1400" dirty="0">
                <a:solidFill>
                  <a:srgbClr val="D700D7"/>
                </a:solidFill>
                <a:ea typeface="メイリオ" panose="020B0604030504040204" pitchFamily="50" charset="-128"/>
                <a:cs typeface="Arial" panose="020B0604020202020204" pitchFamily="34" charset="0"/>
              </a:rPr>
              <a:t>Beryllium</a:t>
            </a:r>
          </a:p>
        </p:txBody>
      </p:sp>
      <p:sp>
        <p:nvSpPr>
          <p:cNvPr id="14" name="テキスト ボックス 13">
            <a:extLst>
              <a:ext uri="{FF2B5EF4-FFF2-40B4-BE49-F238E27FC236}">
                <a16:creationId xmlns:a16="http://schemas.microsoft.com/office/drawing/2014/main" id="{CA79FAE0-13B3-4BEA-74E3-346346ABD3E1}"/>
              </a:ext>
            </a:extLst>
          </p:cNvPr>
          <p:cNvSpPr txBox="1"/>
          <p:nvPr/>
        </p:nvSpPr>
        <p:spPr>
          <a:xfrm>
            <a:off x="1393728" y="3087421"/>
            <a:ext cx="1858396" cy="523220"/>
          </a:xfrm>
          <a:prstGeom prst="rect">
            <a:avLst/>
          </a:prstGeom>
          <a:noFill/>
        </p:spPr>
        <p:txBody>
          <a:bodyPr wrap="square">
            <a:spAutoFit/>
          </a:bodyPr>
          <a:lstStyle/>
          <a:p>
            <a:pPr defTabSz="2850031"/>
            <a:r>
              <a:rPr lang="en-US" altLang="ja-JP" sz="1400" i="1" dirty="0">
                <a:solidFill>
                  <a:srgbClr val="0000FF"/>
                </a:solidFill>
                <a:ea typeface="游ゴシック" panose="020B0400000000000000" pitchFamily="50" charset="-128"/>
                <a:cs typeface="Arial" panose="020B0604020202020204" pitchFamily="34" charset="0"/>
              </a:rPr>
              <a:t>Chanel of </a:t>
            </a:r>
            <a:r>
              <a:rPr lang="ja-JP" altLang="en-US" sz="1400" i="1" dirty="0">
                <a:solidFill>
                  <a:srgbClr val="0000FF"/>
                </a:solidFill>
                <a:ea typeface="游ゴシック" panose="020B0400000000000000" pitchFamily="50" charset="-128"/>
                <a:cs typeface="Arial" panose="020B0604020202020204" pitchFamily="34" charset="0"/>
              </a:rPr>
              <a:t> </a:t>
            </a:r>
            <a:r>
              <a:rPr lang="en-US" altLang="ja-JP" sz="1400" i="1" dirty="0">
                <a:solidFill>
                  <a:srgbClr val="0000FF"/>
                </a:solidFill>
                <a:ea typeface="游ゴシック" panose="020B0400000000000000" pitchFamily="50" charset="-128"/>
                <a:cs typeface="Arial" panose="020B0604020202020204" pitchFamily="34" charset="0"/>
              </a:rPr>
              <a:t>water </a:t>
            </a:r>
          </a:p>
          <a:p>
            <a:pPr defTabSz="2850031"/>
            <a:r>
              <a:rPr lang="en-US" altLang="ja-JP" sz="1400" i="1" dirty="0">
                <a:solidFill>
                  <a:srgbClr val="0000FF"/>
                </a:solidFill>
                <a:ea typeface="游ゴシック" panose="020B0400000000000000" pitchFamily="50" charset="-128"/>
                <a:cs typeface="Arial" panose="020B0604020202020204" pitchFamily="34" charset="0"/>
              </a:rPr>
              <a:t>at </a:t>
            </a:r>
            <a:r>
              <a:rPr lang="ja-JP" altLang="en-US" sz="1400" i="1" dirty="0">
                <a:solidFill>
                  <a:srgbClr val="0000FF"/>
                </a:solidFill>
                <a:ea typeface="游ゴシック" panose="020B0400000000000000" pitchFamily="50" charset="-128"/>
                <a:cs typeface="Arial" panose="020B0604020202020204" pitchFamily="34" charset="0"/>
              </a:rPr>
              <a:t>～</a:t>
            </a:r>
            <a:r>
              <a:rPr lang="en-US" altLang="ja-JP" sz="1400" i="1" dirty="0">
                <a:solidFill>
                  <a:srgbClr val="0000FF"/>
                </a:solidFill>
                <a:ea typeface="游ゴシック" panose="020B0400000000000000" pitchFamily="50" charset="-128"/>
                <a:cs typeface="Arial" panose="020B0604020202020204" pitchFamily="34" charset="0"/>
              </a:rPr>
              <a:t>300</a:t>
            </a:r>
            <a:r>
              <a:rPr lang="ja-JP" altLang="en-US" sz="1400" i="1" dirty="0">
                <a:solidFill>
                  <a:srgbClr val="0000FF"/>
                </a:solidFill>
                <a:ea typeface="游ゴシック" panose="020B0400000000000000" pitchFamily="50" charset="-128"/>
                <a:cs typeface="Arial" panose="020B0604020202020204" pitchFamily="34" charset="0"/>
              </a:rPr>
              <a:t>℃～</a:t>
            </a:r>
            <a:r>
              <a:rPr lang="en-US" altLang="ja-JP" sz="1400" i="1" dirty="0">
                <a:solidFill>
                  <a:srgbClr val="0000FF"/>
                </a:solidFill>
                <a:ea typeface="游ゴシック" panose="020B0400000000000000" pitchFamily="50" charset="-128"/>
                <a:cs typeface="Arial" panose="020B0604020202020204" pitchFamily="34" charset="0"/>
              </a:rPr>
              <a:t>150atm</a:t>
            </a:r>
          </a:p>
        </p:txBody>
      </p:sp>
      <p:cxnSp>
        <p:nvCxnSpPr>
          <p:cNvPr id="18" name="直線矢印コネクタ 17">
            <a:extLst>
              <a:ext uri="{FF2B5EF4-FFF2-40B4-BE49-F238E27FC236}">
                <a16:creationId xmlns:a16="http://schemas.microsoft.com/office/drawing/2014/main" id="{595E7A7A-97FA-652C-C276-552E56E575EE}"/>
              </a:ext>
            </a:extLst>
          </p:cNvPr>
          <p:cNvCxnSpPr>
            <a:cxnSpLocks/>
          </p:cNvCxnSpPr>
          <p:nvPr/>
        </p:nvCxnSpPr>
        <p:spPr>
          <a:xfrm flipH="1" flipV="1">
            <a:off x="891742" y="2498114"/>
            <a:ext cx="1184911" cy="6193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B22D8C08-FF7B-0AC8-5D53-F9B1AEDB4E8C}"/>
              </a:ext>
            </a:extLst>
          </p:cNvPr>
          <p:cNvCxnSpPr>
            <a:cxnSpLocks/>
          </p:cNvCxnSpPr>
          <p:nvPr/>
        </p:nvCxnSpPr>
        <p:spPr>
          <a:xfrm flipV="1">
            <a:off x="797678" y="2741704"/>
            <a:ext cx="11242" cy="5962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DC93AE66-DB03-7365-BFAF-60E0C23694F0}"/>
              </a:ext>
            </a:extLst>
          </p:cNvPr>
          <p:cNvCxnSpPr>
            <a:cxnSpLocks/>
          </p:cNvCxnSpPr>
          <p:nvPr/>
        </p:nvCxnSpPr>
        <p:spPr>
          <a:xfrm flipH="1">
            <a:off x="1401495" y="1795693"/>
            <a:ext cx="268599" cy="5235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タイトル 1">
            <a:extLst>
              <a:ext uri="{FF2B5EF4-FFF2-40B4-BE49-F238E27FC236}">
                <a16:creationId xmlns:a16="http://schemas.microsoft.com/office/drawing/2014/main" id="{90D01FA5-F160-583D-993C-82F1EC842ECB}"/>
              </a:ext>
            </a:extLst>
          </p:cNvPr>
          <p:cNvSpPr txBox="1">
            <a:spLocks/>
          </p:cNvSpPr>
          <p:nvPr/>
        </p:nvSpPr>
        <p:spPr bwMode="auto">
          <a:xfrm>
            <a:off x="3382286" y="889137"/>
            <a:ext cx="1198875" cy="523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kern="1200">
                <a:solidFill>
                  <a:schemeClr val="tx1"/>
                </a:solidFill>
                <a:latin typeface="+mj-lt"/>
                <a:ea typeface="+mj-ea"/>
                <a:cs typeface="ＭＳ Ｐゴシック" pitchFamily="-106" charset="-128"/>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algn="l">
              <a:defRPr/>
            </a:pPr>
            <a:r>
              <a:rPr lang="en-US" altLang="ja-JP" sz="1800" i="1" dirty="0">
                <a:solidFill>
                  <a:srgbClr val="000090"/>
                </a:solidFill>
                <a:latin typeface="Arial" panose="020B0604020202020204" pitchFamily="34" charset="0"/>
                <a:ea typeface="ＭＳ Ｐゴシック" charset="0"/>
                <a:cs typeface="Arial" panose="020B0604020202020204" pitchFamily="34" charset="0"/>
              </a:rPr>
              <a:t>TBM set</a:t>
            </a:r>
            <a:endParaRPr lang="ja-JP" altLang="en-US" sz="1800" i="1"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34" name="テキスト ボックス 33">
            <a:extLst>
              <a:ext uri="{FF2B5EF4-FFF2-40B4-BE49-F238E27FC236}">
                <a16:creationId xmlns:a16="http://schemas.microsoft.com/office/drawing/2014/main" id="{6B379A3C-EAB3-45D0-BCC0-3C5D66FE326F}"/>
              </a:ext>
            </a:extLst>
          </p:cNvPr>
          <p:cNvSpPr txBox="1"/>
          <p:nvPr/>
        </p:nvSpPr>
        <p:spPr>
          <a:xfrm>
            <a:off x="3282731" y="1185022"/>
            <a:ext cx="1739282" cy="369332"/>
          </a:xfrm>
          <a:prstGeom prst="rect">
            <a:avLst/>
          </a:prstGeom>
          <a:noFill/>
        </p:spPr>
        <p:txBody>
          <a:bodyPr wrap="square">
            <a:spAutoFit/>
          </a:bodyPr>
          <a:lstStyle/>
          <a:p>
            <a:r>
              <a:rPr lang="en-US" altLang="ja-JP" sz="1800" i="1" dirty="0">
                <a:solidFill>
                  <a:srgbClr val="000090"/>
                </a:solidFill>
                <a:latin typeface="Arial" panose="020B0604020202020204" pitchFamily="34" charset="0"/>
                <a:ea typeface="ＭＳ Ｐゴシック" charset="0"/>
                <a:cs typeface="Arial" panose="020B0604020202020204" pitchFamily="34" charset="0"/>
              </a:rPr>
              <a:t>4x14 modules</a:t>
            </a:r>
            <a:endParaRPr lang="ja-JP" altLang="en-US" dirty="0"/>
          </a:p>
        </p:txBody>
      </p:sp>
      <p:sp>
        <p:nvSpPr>
          <p:cNvPr id="35" name="タイトル 1">
            <a:extLst>
              <a:ext uri="{FF2B5EF4-FFF2-40B4-BE49-F238E27FC236}">
                <a16:creationId xmlns:a16="http://schemas.microsoft.com/office/drawing/2014/main" id="{2ED9D053-1F2C-9E77-B869-3BBB41C864FA}"/>
              </a:ext>
            </a:extLst>
          </p:cNvPr>
          <p:cNvSpPr txBox="1">
            <a:spLocks/>
          </p:cNvSpPr>
          <p:nvPr/>
        </p:nvSpPr>
        <p:spPr bwMode="auto">
          <a:xfrm>
            <a:off x="570516" y="981723"/>
            <a:ext cx="1804031" cy="523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kern="1200">
                <a:solidFill>
                  <a:schemeClr val="tx1"/>
                </a:solidFill>
                <a:latin typeface="+mj-lt"/>
                <a:ea typeface="+mj-ea"/>
                <a:cs typeface="ＭＳ Ｐゴシック" pitchFamily="-106" charset="-128"/>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algn="l">
              <a:defRPr/>
            </a:pPr>
            <a:r>
              <a:rPr lang="en-US" altLang="ja-JP" sz="1800" i="1" dirty="0">
                <a:solidFill>
                  <a:srgbClr val="000090"/>
                </a:solidFill>
                <a:latin typeface="Arial" panose="020B0604020202020204" pitchFamily="34" charset="0"/>
                <a:ea typeface="ＭＳ Ｐゴシック" charset="0"/>
                <a:cs typeface="Arial" panose="020B0604020202020204" pitchFamily="34" charset="0"/>
              </a:rPr>
              <a:t>Test Blanket modules</a:t>
            </a:r>
            <a:endParaRPr lang="ja-JP" altLang="en-US" sz="1800" i="1"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37" name="タイトル 1">
            <a:extLst>
              <a:ext uri="{FF2B5EF4-FFF2-40B4-BE49-F238E27FC236}">
                <a16:creationId xmlns:a16="http://schemas.microsoft.com/office/drawing/2014/main" id="{9E525F71-D8DE-1234-A8CF-DBEC8108DC74}"/>
              </a:ext>
            </a:extLst>
          </p:cNvPr>
          <p:cNvSpPr txBox="1">
            <a:spLocks/>
          </p:cNvSpPr>
          <p:nvPr/>
        </p:nvSpPr>
        <p:spPr bwMode="auto">
          <a:xfrm>
            <a:off x="1173079" y="3667827"/>
            <a:ext cx="2681276" cy="523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kern="1200">
                <a:solidFill>
                  <a:schemeClr val="tx1"/>
                </a:solidFill>
                <a:latin typeface="+mj-lt"/>
                <a:ea typeface="+mj-ea"/>
                <a:cs typeface="ＭＳ Ｐゴシック" pitchFamily="-106" charset="-128"/>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algn="l">
              <a:defRPr/>
            </a:pPr>
            <a:r>
              <a:rPr lang="en-US" altLang="ja-JP" sz="1800" i="1" dirty="0">
                <a:solidFill>
                  <a:srgbClr val="000090"/>
                </a:solidFill>
                <a:latin typeface="Arial" panose="020B0604020202020204" pitchFamily="34" charset="0"/>
                <a:ea typeface="ＭＳ Ｐゴシック" charset="0"/>
                <a:cs typeface="Arial" panose="020B0604020202020204" pitchFamily="34" charset="0"/>
              </a:rPr>
              <a:t>Test Blanket System</a:t>
            </a:r>
            <a:endParaRPr lang="ja-JP" altLang="en-US" sz="1800" i="1"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38" name="テキスト ボックス 37">
            <a:extLst>
              <a:ext uri="{FF2B5EF4-FFF2-40B4-BE49-F238E27FC236}">
                <a16:creationId xmlns:a16="http://schemas.microsoft.com/office/drawing/2014/main" id="{C7598389-FEE8-F0B6-47FA-57D0FD791E75}"/>
              </a:ext>
            </a:extLst>
          </p:cNvPr>
          <p:cNvSpPr txBox="1"/>
          <p:nvPr/>
        </p:nvSpPr>
        <p:spPr>
          <a:xfrm>
            <a:off x="104084" y="4080766"/>
            <a:ext cx="2140787" cy="307777"/>
          </a:xfrm>
          <a:prstGeom prst="rect">
            <a:avLst/>
          </a:prstGeom>
          <a:noFill/>
        </p:spPr>
        <p:txBody>
          <a:bodyPr wrap="square">
            <a:spAutoFit/>
          </a:bodyPr>
          <a:lstStyle/>
          <a:p>
            <a:r>
              <a:rPr lang="en-US" altLang="ja-JP" sz="1400" i="1" dirty="0">
                <a:ea typeface="メイリオ" panose="020B0604030504040204" pitchFamily="50" charset="-128"/>
                <a:cs typeface="Arial" panose="020B0604020202020204" pitchFamily="34" charset="0"/>
              </a:rPr>
              <a:t>Water cooling system </a:t>
            </a:r>
          </a:p>
        </p:txBody>
      </p:sp>
      <p:sp>
        <p:nvSpPr>
          <p:cNvPr id="39" name="テキスト ボックス 38">
            <a:extLst>
              <a:ext uri="{FF2B5EF4-FFF2-40B4-BE49-F238E27FC236}">
                <a16:creationId xmlns:a16="http://schemas.microsoft.com/office/drawing/2014/main" id="{BA8E97DB-9421-0B93-6259-0E110D9FB943}"/>
              </a:ext>
            </a:extLst>
          </p:cNvPr>
          <p:cNvSpPr txBox="1"/>
          <p:nvPr/>
        </p:nvSpPr>
        <p:spPr>
          <a:xfrm>
            <a:off x="3090299" y="4096534"/>
            <a:ext cx="1833051" cy="307777"/>
          </a:xfrm>
          <a:prstGeom prst="rect">
            <a:avLst/>
          </a:prstGeom>
          <a:noFill/>
        </p:spPr>
        <p:txBody>
          <a:bodyPr wrap="square">
            <a:spAutoFit/>
          </a:bodyPr>
          <a:lstStyle/>
          <a:p>
            <a:r>
              <a:rPr lang="en-US" altLang="ja-JP" sz="1400" i="1" dirty="0">
                <a:ea typeface="メイリオ" panose="020B0604030504040204" pitchFamily="50" charset="-128"/>
                <a:cs typeface="Arial" panose="020B0604020202020204" pitchFamily="34" charset="0"/>
              </a:rPr>
              <a:t>T2 recovery system</a:t>
            </a:r>
          </a:p>
        </p:txBody>
      </p:sp>
      <p:cxnSp>
        <p:nvCxnSpPr>
          <p:cNvPr id="40" name="直線矢印コネクタ 39">
            <a:extLst>
              <a:ext uri="{FF2B5EF4-FFF2-40B4-BE49-F238E27FC236}">
                <a16:creationId xmlns:a16="http://schemas.microsoft.com/office/drawing/2014/main" id="{7C55BFB1-BCB3-878F-453D-40F1C48E6EC3}"/>
              </a:ext>
            </a:extLst>
          </p:cNvPr>
          <p:cNvCxnSpPr>
            <a:cxnSpLocks/>
          </p:cNvCxnSpPr>
          <p:nvPr/>
        </p:nvCxnSpPr>
        <p:spPr>
          <a:xfrm>
            <a:off x="1026041" y="4324254"/>
            <a:ext cx="839907" cy="33197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44B2AC75-6F53-4CE2-D492-BB0F328D2C4C}"/>
              </a:ext>
            </a:extLst>
          </p:cNvPr>
          <p:cNvCxnSpPr>
            <a:cxnSpLocks/>
          </p:cNvCxnSpPr>
          <p:nvPr/>
        </p:nvCxnSpPr>
        <p:spPr>
          <a:xfrm flipH="1">
            <a:off x="3060582" y="4332883"/>
            <a:ext cx="736404" cy="8058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EF436F02-C599-E6AE-64E3-E2169EB5F411}"/>
              </a:ext>
            </a:extLst>
          </p:cNvPr>
          <p:cNvSpPr txBox="1"/>
          <p:nvPr/>
        </p:nvSpPr>
        <p:spPr>
          <a:xfrm>
            <a:off x="2076653" y="6418889"/>
            <a:ext cx="908184" cy="369332"/>
          </a:xfrm>
          <a:prstGeom prst="rect">
            <a:avLst/>
          </a:prstGeom>
          <a:noFill/>
        </p:spPr>
        <p:txBody>
          <a:bodyPr wrap="square">
            <a:spAutoFit/>
          </a:bodyPr>
          <a:lstStyle/>
          <a:p>
            <a:r>
              <a:rPr lang="en-US" altLang="ja-JP" sz="1800" i="1" dirty="0">
                <a:solidFill>
                  <a:srgbClr val="000090"/>
                </a:solidFill>
                <a:latin typeface="Arial" panose="020B0604020202020204" pitchFamily="34" charset="0"/>
                <a:ea typeface="ＭＳ Ｐゴシック" charset="0"/>
                <a:cs typeface="Arial" panose="020B0604020202020204" pitchFamily="34" charset="0"/>
              </a:rPr>
              <a:t>TBM </a:t>
            </a:r>
            <a:endParaRPr lang="ja-JP" altLang="en-US" dirty="0"/>
          </a:p>
        </p:txBody>
      </p:sp>
      <p:cxnSp>
        <p:nvCxnSpPr>
          <p:cNvPr id="46" name="直線矢印コネクタ 45">
            <a:extLst>
              <a:ext uri="{FF2B5EF4-FFF2-40B4-BE49-F238E27FC236}">
                <a16:creationId xmlns:a16="http://schemas.microsoft.com/office/drawing/2014/main" id="{1FA0DE40-5880-DEF5-4185-FDE8DD663261}"/>
              </a:ext>
            </a:extLst>
          </p:cNvPr>
          <p:cNvCxnSpPr>
            <a:cxnSpLocks/>
            <a:stCxn id="45" idx="0"/>
          </p:cNvCxnSpPr>
          <p:nvPr/>
        </p:nvCxnSpPr>
        <p:spPr>
          <a:xfrm flipH="1" flipV="1">
            <a:off x="2404287" y="6050022"/>
            <a:ext cx="126458" cy="36886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459AEA93-40A5-7DB6-008B-279AE2C60B0D}"/>
              </a:ext>
            </a:extLst>
          </p:cNvPr>
          <p:cNvSpPr txBox="1"/>
          <p:nvPr/>
        </p:nvSpPr>
        <p:spPr>
          <a:xfrm>
            <a:off x="4668254" y="5186370"/>
            <a:ext cx="5147100" cy="1477328"/>
          </a:xfrm>
          <a:prstGeom prst="rect">
            <a:avLst/>
          </a:prstGeom>
          <a:noFill/>
        </p:spPr>
        <p:txBody>
          <a:bodyPr wrap="square">
            <a:spAutoFit/>
          </a:bodyPr>
          <a:lstStyle/>
          <a:p>
            <a:r>
              <a:rPr lang="en-US" altLang="ja-JP" i="1" dirty="0">
                <a:solidFill>
                  <a:srgbClr val="0000FF"/>
                </a:solidFill>
                <a:cs typeface="Arial" panose="020B0604020202020204" pitchFamily="34" charset="0"/>
              </a:rPr>
              <a:t>Four test stands are newly built.</a:t>
            </a:r>
          </a:p>
          <a:p>
            <a:pPr marL="285750" indent="-285750">
              <a:buFont typeface="Arial" panose="020B0604020202020204" pitchFamily="34" charset="0"/>
              <a:buChar char="•"/>
            </a:pPr>
            <a:r>
              <a:rPr lang="en-US" altLang="ja-JP" i="1" dirty="0">
                <a:solidFill>
                  <a:srgbClr val="0000FF"/>
                </a:solidFill>
                <a:ea typeface="ＭＳ Ｐゴシック"/>
                <a:cs typeface="Arial" panose="020B0604020202020204" pitchFamily="34" charset="0"/>
              </a:rPr>
              <a:t>High Heat Flux test</a:t>
            </a:r>
          </a:p>
          <a:p>
            <a:pPr marL="285750" indent="-285750">
              <a:buFont typeface="Arial" panose="020B0604020202020204" pitchFamily="34" charset="0"/>
              <a:buChar char="•"/>
            </a:pPr>
            <a:r>
              <a:rPr lang="en-US" altLang="ja-JP" i="1" dirty="0">
                <a:solidFill>
                  <a:srgbClr val="0000FF"/>
                </a:solidFill>
                <a:ea typeface="ＭＳ Ｐゴシック"/>
                <a:cs typeface="Arial" panose="020B0604020202020204" pitchFamily="34" charset="0"/>
              </a:rPr>
              <a:t>Flow Assisted Corrosion test </a:t>
            </a:r>
          </a:p>
          <a:p>
            <a:pPr marL="285750" indent="-285750">
              <a:buFont typeface="Arial" panose="020B0604020202020204" pitchFamily="34" charset="0"/>
              <a:buChar char="•"/>
            </a:pPr>
            <a:r>
              <a:rPr lang="en-US" altLang="ja-JP" i="1" dirty="0">
                <a:solidFill>
                  <a:srgbClr val="0000FF"/>
                </a:solidFill>
                <a:ea typeface="ＭＳ Ｐゴシック"/>
                <a:cs typeface="Arial" panose="020B0604020202020204" pitchFamily="34" charset="0"/>
              </a:rPr>
              <a:t>Water Ingress test</a:t>
            </a:r>
          </a:p>
          <a:p>
            <a:pPr marL="285750" indent="-285750">
              <a:buFont typeface="Arial" panose="020B0604020202020204" pitchFamily="34" charset="0"/>
              <a:buChar char="•"/>
            </a:pPr>
            <a:r>
              <a:rPr lang="en-US" altLang="ja-JP" i="1" dirty="0">
                <a:solidFill>
                  <a:srgbClr val="0000FF"/>
                </a:solidFill>
                <a:ea typeface="ＭＳ Ｐゴシック"/>
                <a:cs typeface="Arial" panose="020B0604020202020204" pitchFamily="34" charset="0"/>
              </a:rPr>
              <a:t>Beryllium-Water Reaction Rate Measurement</a:t>
            </a:r>
          </a:p>
        </p:txBody>
      </p:sp>
    </p:spTree>
    <p:extLst>
      <p:ext uri="{BB962C8B-B14F-4D97-AF65-F5344CB8AC3E}">
        <p14:creationId xmlns:p14="http://schemas.microsoft.com/office/powerpoint/2010/main" val="118664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AB6E6184-3D90-40FB-B077-CC127E6237BD}"/>
              </a:ext>
            </a:extLst>
          </p:cNvPr>
          <p:cNvSpPr txBox="1"/>
          <p:nvPr/>
        </p:nvSpPr>
        <p:spPr>
          <a:xfrm>
            <a:off x="643576" y="-85039"/>
            <a:ext cx="9185480" cy="584775"/>
          </a:xfrm>
          <a:prstGeom prst="rect">
            <a:avLst/>
          </a:prstGeom>
          <a:noFill/>
        </p:spPr>
        <p:txBody>
          <a:bodyPr wrap="square">
            <a:spAutoFit/>
          </a:bodyPr>
          <a:lstStyle/>
          <a:p>
            <a:pPr algn="ctr"/>
            <a:r>
              <a:rPr kumimoji="1" lang="en" altLang="ja-JP" sz="3200" b="1" i="1" dirty="0">
                <a:solidFill>
                  <a:srgbClr val="0000FF"/>
                </a:solidFill>
                <a:latin typeface="Arial" panose="020B0604020202020204" pitchFamily="34" charset="0"/>
                <a:cs typeface="Arial" panose="020B0604020202020204" pitchFamily="34" charset="0"/>
              </a:rPr>
              <a:t>Fusion Startups from Fusion </a:t>
            </a:r>
            <a:r>
              <a:rPr kumimoji="1" lang="en-US" altLang="ja-JP" sz="3200" b="1" i="1" dirty="0">
                <a:solidFill>
                  <a:srgbClr val="0000FF"/>
                </a:solidFill>
                <a:latin typeface="Arial" panose="020B0604020202020204" pitchFamily="34" charset="0"/>
                <a:cs typeface="Arial" panose="020B0604020202020204" pitchFamily="34" charset="0"/>
              </a:rPr>
              <a:t>D</a:t>
            </a:r>
            <a:r>
              <a:rPr kumimoji="1" lang="en" altLang="ja-JP" sz="3200" b="1" i="1" dirty="0">
                <a:solidFill>
                  <a:srgbClr val="0000FF"/>
                </a:solidFill>
                <a:latin typeface="Arial" panose="020B0604020202020204" pitchFamily="34" charset="0"/>
                <a:cs typeface="Arial" panose="020B0604020202020204" pitchFamily="34" charset="0"/>
              </a:rPr>
              <a:t>evelopment</a:t>
            </a:r>
            <a:endParaRPr kumimoji="1" lang="ja-JP" altLang="en-US" sz="3200" b="1" i="1" dirty="0">
              <a:solidFill>
                <a:srgbClr val="0000FF"/>
              </a:solidFill>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id="{BED325A7-C756-FD25-EFF0-09499CAA123E}"/>
              </a:ext>
            </a:extLst>
          </p:cNvPr>
          <p:cNvSpPr txBox="1"/>
          <p:nvPr/>
        </p:nvSpPr>
        <p:spPr>
          <a:xfrm>
            <a:off x="5023413" y="2413932"/>
            <a:ext cx="4562050" cy="559833"/>
          </a:xfrm>
          <a:prstGeom prst="rect">
            <a:avLst/>
          </a:prstGeom>
          <a:noFill/>
        </p:spPr>
        <p:txBody>
          <a:bodyPr wrap="square">
            <a:spAutoFit/>
          </a:bodyPr>
          <a:lstStyle/>
          <a:p>
            <a:r>
              <a:rPr lang="en-US" altLang="ja-JP" b="1" dirty="0" err="1">
                <a:latin typeface="Meiryo UI" panose="020B0604030504040204" pitchFamily="50" charset="-128"/>
                <a:ea typeface="Meiryo UI" panose="020B0604030504040204" pitchFamily="50" charset="-128"/>
              </a:rPr>
              <a:t>LiSTie</a:t>
            </a:r>
            <a:r>
              <a:rPr lang="en-US" altLang="ja-JP" b="1" dirty="0">
                <a:latin typeface="Meiryo UI" panose="020B0604030504040204" pitchFamily="50" charset="-128"/>
                <a:ea typeface="Meiryo UI" panose="020B0604030504040204" pitchFamily="50" charset="-128"/>
              </a:rPr>
              <a:t> Inc.</a:t>
            </a:r>
          </a:p>
          <a:p>
            <a:endParaRPr lang="en-US" altLang="ja-JP" sz="100" dirty="0">
              <a:latin typeface="Meiryo UI" panose="020B0604030504040204" pitchFamily="50" charset="-128"/>
              <a:ea typeface="Meiryo UI" panose="020B0604030504040204" pitchFamily="50" charset="-128"/>
            </a:endParaRPr>
          </a:p>
          <a:p>
            <a:r>
              <a:rPr lang="en-US" altLang="ja-JP" sz="1138" dirty="0">
                <a:latin typeface="Meiryo UI" panose="020B0604030504040204" pitchFamily="50" charset="-128"/>
                <a:ea typeface="Meiryo UI" panose="020B0604030504040204" pitchFamily="50" charset="-128"/>
              </a:rPr>
              <a:t>Date of incorporation: July 6, 2023</a:t>
            </a:r>
          </a:p>
        </p:txBody>
      </p:sp>
      <p:sp>
        <p:nvSpPr>
          <p:cNvPr id="38" name="テキスト ボックス 37">
            <a:extLst>
              <a:ext uri="{FF2B5EF4-FFF2-40B4-BE49-F238E27FC236}">
                <a16:creationId xmlns:a16="http://schemas.microsoft.com/office/drawing/2014/main" id="{5ADB7E93-F92A-540B-826E-9C77FB2EBEA5}"/>
              </a:ext>
            </a:extLst>
          </p:cNvPr>
          <p:cNvSpPr txBox="1"/>
          <p:nvPr/>
        </p:nvSpPr>
        <p:spPr>
          <a:xfrm>
            <a:off x="6825823" y="1940600"/>
            <a:ext cx="2056050" cy="617670"/>
          </a:xfrm>
          <a:prstGeom prst="rect">
            <a:avLst/>
          </a:prstGeom>
          <a:noFill/>
        </p:spPr>
        <p:txBody>
          <a:bodyPr wrap="square">
            <a:spAutoFit/>
          </a:bodyPr>
          <a:lstStyle/>
          <a:p>
            <a:r>
              <a:rPr lang="en-US" altLang="ja-JP" sz="1138" dirty="0">
                <a:solidFill>
                  <a:srgbClr val="0000FF"/>
                </a:solidFill>
                <a:latin typeface="Meiryo UI" panose="020B0604030504040204" pitchFamily="50" charset="-128"/>
                <a:ea typeface="Meiryo UI" panose="020B0604030504040204" pitchFamily="50" charset="-128"/>
              </a:rPr>
              <a:t>Li  </a:t>
            </a:r>
            <a:r>
              <a:rPr lang="ja-JP" altLang="en-US" sz="1138" dirty="0">
                <a:latin typeface="Meiryo UI" panose="020B0604030504040204" pitchFamily="50" charset="-128"/>
                <a:ea typeface="Meiryo UI" panose="020B0604030504040204" pitchFamily="50" charset="-128"/>
              </a:rPr>
              <a:t>＝</a:t>
            </a:r>
            <a:r>
              <a:rPr lang="en-US" altLang="ja-JP" sz="1138" dirty="0">
                <a:latin typeface="Meiryo UI" panose="020B0604030504040204" pitchFamily="50" charset="-128"/>
                <a:ea typeface="Meiryo UI" panose="020B0604030504040204" pitchFamily="50" charset="-128"/>
              </a:rPr>
              <a:t>Lithium</a:t>
            </a:r>
          </a:p>
          <a:p>
            <a:r>
              <a:rPr lang="en-US" altLang="ja-JP" sz="1138" dirty="0">
                <a:solidFill>
                  <a:srgbClr val="0000FF"/>
                </a:solidFill>
                <a:latin typeface="Meiryo UI" panose="020B0604030504040204" pitchFamily="50" charset="-128"/>
                <a:ea typeface="Meiryo UI" panose="020B0604030504040204" pitchFamily="50" charset="-128"/>
              </a:rPr>
              <a:t>S  </a:t>
            </a:r>
            <a:r>
              <a:rPr lang="en-US" altLang="ja-JP" sz="488" dirty="0">
                <a:solidFill>
                  <a:srgbClr val="0000FF"/>
                </a:solidFill>
                <a:latin typeface="Meiryo UI" panose="020B0604030504040204" pitchFamily="50" charset="-128"/>
                <a:ea typeface="Meiryo UI" panose="020B0604030504040204" pitchFamily="50" charset="-128"/>
              </a:rPr>
              <a:t> </a:t>
            </a:r>
            <a:r>
              <a:rPr lang="ja-JP" altLang="en-US" sz="1138" dirty="0">
                <a:latin typeface="Meiryo UI" panose="020B0604030504040204" pitchFamily="50" charset="-128"/>
                <a:ea typeface="Meiryo UI" panose="020B0604030504040204" pitchFamily="50" charset="-128"/>
              </a:rPr>
              <a:t>＝</a:t>
            </a:r>
            <a:r>
              <a:rPr lang="en-US" altLang="ja-JP" sz="1138" dirty="0">
                <a:latin typeface="Meiryo UI" panose="020B0604030504040204" pitchFamily="50" charset="-128"/>
                <a:ea typeface="Meiryo UI" panose="020B0604030504040204" pitchFamily="50" charset="-128"/>
              </a:rPr>
              <a:t>Sustainable</a:t>
            </a:r>
          </a:p>
          <a:p>
            <a:r>
              <a:rPr lang="en-US" altLang="ja-JP" sz="1138" dirty="0">
                <a:solidFill>
                  <a:srgbClr val="0000FF"/>
                </a:solidFill>
                <a:latin typeface="Meiryo UI" panose="020B0604030504040204" pitchFamily="50" charset="-128"/>
                <a:ea typeface="Meiryo UI" panose="020B0604030504040204" pitchFamily="50" charset="-128"/>
              </a:rPr>
              <a:t>Tie</a:t>
            </a:r>
          </a:p>
        </p:txBody>
      </p:sp>
      <p:grpSp>
        <p:nvGrpSpPr>
          <p:cNvPr id="4" name="グループ化 3">
            <a:extLst>
              <a:ext uri="{FF2B5EF4-FFF2-40B4-BE49-F238E27FC236}">
                <a16:creationId xmlns:a16="http://schemas.microsoft.com/office/drawing/2014/main" id="{DE475DA7-2BFC-783E-EF59-5B8D59FA8F20}"/>
              </a:ext>
            </a:extLst>
          </p:cNvPr>
          <p:cNvGrpSpPr/>
          <p:nvPr/>
        </p:nvGrpSpPr>
        <p:grpSpPr>
          <a:xfrm>
            <a:off x="76944" y="369894"/>
            <a:ext cx="9906000" cy="124018"/>
            <a:chOff x="0" y="585292"/>
            <a:chExt cx="9420225" cy="112021"/>
          </a:xfrm>
        </p:grpSpPr>
        <p:sp>
          <p:nvSpPr>
            <p:cNvPr id="5" name="Rectangle 8">
              <a:extLst>
                <a:ext uri="{FF2B5EF4-FFF2-40B4-BE49-F238E27FC236}">
                  <a16:creationId xmlns:a16="http://schemas.microsoft.com/office/drawing/2014/main" id="{7652F6E7-8AD0-6F45-1004-5303DB12309A}"/>
                </a:ext>
              </a:extLst>
            </p:cNvPr>
            <p:cNvSpPr>
              <a:spLocks noChangeArrowheads="1"/>
            </p:cNvSpPr>
            <p:nvPr/>
          </p:nvSpPr>
          <p:spPr bwMode="gray">
            <a:xfrm>
              <a:off x="0" y="585292"/>
              <a:ext cx="9420225" cy="42863"/>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61718" tIns="30858" rIns="61718" bIns="30858" anchor="ctr"/>
            <a:lstStyle>
              <a:lvl1pPr defTabSz="722313">
                <a:defRPr kumimoji="1">
                  <a:solidFill>
                    <a:schemeClr val="tx1"/>
                  </a:solidFill>
                  <a:latin typeface="Arial" pitchFamily="34" charset="0"/>
                  <a:ea typeface="ＭＳ Ｐゴシック" pitchFamily="50" charset="-128"/>
                </a:defRPr>
              </a:lvl1pPr>
              <a:lvl2pPr marL="742950" indent="-285750" defTabSz="722313">
                <a:defRPr kumimoji="1">
                  <a:solidFill>
                    <a:schemeClr val="tx1"/>
                  </a:solidFill>
                  <a:latin typeface="Arial" pitchFamily="34" charset="0"/>
                  <a:ea typeface="ＭＳ Ｐゴシック" pitchFamily="50" charset="-128"/>
                </a:defRPr>
              </a:lvl2pPr>
              <a:lvl3pPr marL="1143000" indent="-228600" defTabSz="722313">
                <a:defRPr kumimoji="1">
                  <a:solidFill>
                    <a:schemeClr val="tx1"/>
                  </a:solidFill>
                  <a:latin typeface="Arial" pitchFamily="34" charset="0"/>
                  <a:ea typeface="ＭＳ Ｐゴシック" pitchFamily="50" charset="-128"/>
                </a:defRPr>
              </a:lvl3pPr>
              <a:lvl4pPr marL="1600200" indent="-228600" defTabSz="722313">
                <a:defRPr kumimoji="1">
                  <a:solidFill>
                    <a:schemeClr val="tx1"/>
                  </a:solidFill>
                  <a:latin typeface="Arial" pitchFamily="34" charset="0"/>
                  <a:ea typeface="ＭＳ Ｐゴシック" pitchFamily="50" charset="-128"/>
                </a:defRPr>
              </a:lvl4pPr>
              <a:lvl5pPr marL="2057400" indent="-228600" defTabSz="722313">
                <a:defRPr kumimoji="1">
                  <a:solidFill>
                    <a:schemeClr val="tx1"/>
                  </a:solidFill>
                  <a:latin typeface="Arial" pitchFamily="34" charset="0"/>
                  <a:ea typeface="ＭＳ Ｐゴシック" pitchFamily="50" charset="-128"/>
                </a:defRPr>
              </a:lvl5pPr>
              <a:lvl6pPr marL="25146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a:endParaRPr lang="ja-JP" altLang="ja-JP" sz="1625">
                <a:solidFill>
                  <a:srgbClr val="000000"/>
                </a:solidFill>
                <a:latin typeface="ＭＳ Ｐゴシック" pitchFamily="50" charset="-128"/>
              </a:endParaRPr>
            </a:p>
          </p:txBody>
        </p:sp>
        <p:sp>
          <p:nvSpPr>
            <p:cNvPr id="8" name="Rectangle 9">
              <a:extLst>
                <a:ext uri="{FF2B5EF4-FFF2-40B4-BE49-F238E27FC236}">
                  <a16:creationId xmlns:a16="http://schemas.microsoft.com/office/drawing/2014/main" id="{7C591E22-2002-7109-0CD6-C5DDB603C9E7}"/>
                </a:ext>
              </a:extLst>
            </p:cNvPr>
            <p:cNvSpPr>
              <a:spLocks noChangeArrowheads="1"/>
            </p:cNvSpPr>
            <p:nvPr/>
          </p:nvSpPr>
          <p:spPr bwMode="gray">
            <a:xfrm>
              <a:off x="0" y="632225"/>
              <a:ext cx="9391650" cy="65088"/>
            </a:xfrm>
            <a:prstGeom prst="rect">
              <a:avLst/>
            </a:prstGeom>
            <a:gradFill flip="none" rotWithShape="1">
              <a:gsLst>
                <a:gs pos="0">
                  <a:srgbClr val="F19317"/>
                </a:gs>
                <a:gs pos="49000">
                  <a:schemeClr val="accent6">
                    <a:lumMod val="75000"/>
                    <a:tint val="44500"/>
                    <a:satMod val="160000"/>
                  </a:schemeClr>
                </a:gs>
                <a:gs pos="100000">
                  <a:schemeClr val="bg1"/>
                </a:gs>
              </a:gsLst>
              <a:lin ang="0" scaled="1"/>
              <a:tileRect/>
            </a:gradFill>
            <a:ln w="9525">
              <a:noFill/>
              <a:miter lim="800000"/>
              <a:headEnd/>
              <a:tailEnd/>
            </a:ln>
          </p:spPr>
          <p:txBody>
            <a:bodyPr wrap="none" lIns="61718" tIns="30858" rIns="61718" bIns="30858" anchor="ctr"/>
            <a:lstStyle>
              <a:lvl1pPr defTabSz="722313">
                <a:defRPr kumimoji="1">
                  <a:solidFill>
                    <a:schemeClr val="tx1"/>
                  </a:solidFill>
                  <a:latin typeface="Arial" pitchFamily="34" charset="0"/>
                  <a:ea typeface="ＭＳ Ｐゴシック" pitchFamily="50" charset="-128"/>
                </a:defRPr>
              </a:lvl1pPr>
              <a:lvl2pPr marL="742950" indent="-285750" defTabSz="722313">
                <a:defRPr kumimoji="1">
                  <a:solidFill>
                    <a:schemeClr val="tx1"/>
                  </a:solidFill>
                  <a:latin typeface="Arial" pitchFamily="34" charset="0"/>
                  <a:ea typeface="ＭＳ Ｐゴシック" pitchFamily="50" charset="-128"/>
                </a:defRPr>
              </a:lvl2pPr>
              <a:lvl3pPr marL="1143000" indent="-228600" defTabSz="722313">
                <a:defRPr kumimoji="1">
                  <a:solidFill>
                    <a:schemeClr val="tx1"/>
                  </a:solidFill>
                  <a:latin typeface="Arial" pitchFamily="34" charset="0"/>
                  <a:ea typeface="ＭＳ Ｐゴシック" pitchFamily="50" charset="-128"/>
                </a:defRPr>
              </a:lvl3pPr>
              <a:lvl4pPr marL="1600200" indent="-228600" defTabSz="722313">
                <a:defRPr kumimoji="1">
                  <a:solidFill>
                    <a:schemeClr val="tx1"/>
                  </a:solidFill>
                  <a:latin typeface="Arial" pitchFamily="34" charset="0"/>
                  <a:ea typeface="ＭＳ Ｐゴシック" pitchFamily="50" charset="-128"/>
                </a:defRPr>
              </a:lvl4pPr>
              <a:lvl5pPr marL="2057400" indent="-228600" defTabSz="722313">
                <a:defRPr kumimoji="1">
                  <a:solidFill>
                    <a:schemeClr val="tx1"/>
                  </a:solidFill>
                  <a:latin typeface="Arial" pitchFamily="34" charset="0"/>
                  <a:ea typeface="ＭＳ Ｐゴシック" pitchFamily="50" charset="-128"/>
                </a:defRPr>
              </a:lvl5pPr>
              <a:lvl6pPr marL="25146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a:endParaRPr lang="ja-JP" altLang="ja-JP" sz="1625">
                <a:solidFill>
                  <a:srgbClr val="000000"/>
                </a:solidFill>
                <a:latin typeface="ＭＳ Ｐゴシック" pitchFamily="50" charset="-128"/>
              </a:endParaRPr>
            </a:p>
          </p:txBody>
        </p:sp>
      </p:grpSp>
      <p:pic>
        <p:nvPicPr>
          <p:cNvPr id="10" name="図 9" descr="QST_LOGO_YOKO.psd">
            <a:extLst>
              <a:ext uri="{FF2B5EF4-FFF2-40B4-BE49-F238E27FC236}">
                <a16:creationId xmlns:a16="http://schemas.microsoft.com/office/drawing/2014/main" id="{55EBEF2F-81A8-989F-0D7A-9A5ADC09D3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757" y="10848"/>
            <a:ext cx="774302" cy="292338"/>
          </a:xfrm>
          <a:prstGeom prst="rect">
            <a:avLst/>
          </a:prstGeom>
        </p:spPr>
      </p:pic>
      <p:pic>
        <p:nvPicPr>
          <p:cNvPr id="13" name="図 12">
            <a:extLst>
              <a:ext uri="{FF2B5EF4-FFF2-40B4-BE49-F238E27FC236}">
                <a16:creationId xmlns:a16="http://schemas.microsoft.com/office/drawing/2014/main" id="{C9A2A4FE-1747-1EEB-544A-73D54E63DFA7}"/>
              </a:ext>
            </a:extLst>
          </p:cNvPr>
          <p:cNvPicPr>
            <a:picLocks noChangeAspect="1"/>
          </p:cNvPicPr>
          <p:nvPr/>
        </p:nvPicPr>
        <p:blipFill>
          <a:blip r:embed="rId4"/>
          <a:stretch>
            <a:fillRect/>
          </a:stretch>
        </p:blipFill>
        <p:spPr>
          <a:xfrm>
            <a:off x="4981677" y="2935445"/>
            <a:ext cx="2109987" cy="1856180"/>
          </a:xfrm>
          <a:prstGeom prst="rect">
            <a:avLst/>
          </a:prstGeom>
        </p:spPr>
      </p:pic>
      <p:pic>
        <p:nvPicPr>
          <p:cNvPr id="14" name="図 13">
            <a:extLst>
              <a:ext uri="{FF2B5EF4-FFF2-40B4-BE49-F238E27FC236}">
                <a16:creationId xmlns:a16="http://schemas.microsoft.com/office/drawing/2014/main" id="{BE43AB86-6EBE-5E21-306F-5019C6399D62}"/>
              </a:ext>
            </a:extLst>
          </p:cNvPr>
          <p:cNvPicPr>
            <a:picLocks noChangeAspect="1"/>
          </p:cNvPicPr>
          <p:nvPr/>
        </p:nvPicPr>
        <p:blipFill>
          <a:blip r:embed="rId5"/>
          <a:stretch>
            <a:fillRect/>
          </a:stretch>
        </p:blipFill>
        <p:spPr>
          <a:xfrm>
            <a:off x="5094652" y="1904289"/>
            <a:ext cx="1751078" cy="410994"/>
          </a:xfrm>
          <a:prstGeom prst="rect">
            <a:avLst/>
          </a:prstGeom>
        </p:spPr>
      </p:pic>
      <p:sp>
        <p:nvSpPr>
          <p:cNvPr id="15" name="テキスト ボックス 14">
            <a:extLst>
              <a:ext uri="{FF2B5EF4-FFF2-40B4-BE49-F238E27FC236}">
                <a16:creationId xmlns:a16="http://schemas.microsoft.com/office/drawing/2014/main" id="{A53592F2-9B8C-162C-DAE9-268E51DEDA87}"/>
              </a:ext>
            </a:extLst>
          </p:cNvPr>
          <p:cNvSpPr txBox="1"/>
          <p:nvPr/>
        </p:nvSpPr>
        <p:spPr>
          <a:xfrm>
            <a:off x="8086791" y="2031676"/>
            <a:ext cx="1819209" cy="617348"/>
          </a:xfrm>
          <a:prstGeom prst="rect">
            <a:avLst/>
          </a:prstGeom>
          <a:noFill/>
        </p:spPr>
        <p:txBody>
          <a:bodyPr wrap="square">
            <a:spAutoFit/>
          </a:bodyPr>
          <a:lstStyle/>
          <a:p>
            <a:r>
              <a:rPr lang="en-US" altLang="ja-JP" sz="853" dirty="0">
                <a:solidFill>
                  <a:srgbClr val="0000FF"/>
                </a:solidFill>
                <a:latin typeface="Meiryo UI" panose="020B0604030504040204" pitchFamily="50" charset="-128"/>
                <a:ea typeface="Meiryo UI" panose="020B0604030504040204" pitchFamily="50" charset="-128"/>
              </a:rPr>
              <a:t>Aiming to be a bridge company that connects a decarbonized society to the next generation.</a:t>
            </a:r>
          </a:p>
        </p:txBody>
      </p:sp>
      <p:sp>
        <p:nvSpPr>
          <p:cNvPr id="32" name="テキスト ボックス 31">
            <a:extLst>
              <a:ext uri="{FF2B5EF4-FFF2-40B4-BE49-F238E27FC236}">
                <a16:creationId xmlns:a16="http://schemas.microsoft.com/office/drawing/2014/main" id="{5934686E-94C6-0578-DE46-C9F974FC94A0}"/>
              </a:ext>
            </a:extLst>
          </p:cNvPr>
          <p:cNvSpPr txBox="1"/>
          <p:nvPr/>
        </p:nvSpPr>
        <p:spPr>
          <a:xfrm>
            <a:off x="6910188" y="2993397"/>
            <a:ext cx="2965015" cy="1155060"/>
          </a:xfrm>
          <a:prstGeom prst="rect">
            <a:avLst/>
          </a:prstGeom>
          <a:noFill/>
        </p:spPr>
        <p:txBody>
          <a:bodyPr wrap="square">
            <a:spAutoFit/>
          </a:bodyPr>
          <a:lstStyle/>
          <a:p>
            <a:r>
              <a:rPr lang="en-US" altLang="ja-JP" sz="1300" b="1" u="sng" dirty="0">
                <a:latin typeface="Meiryo UI" panose="020B0604030504040204" pitchFamily="50" charset="-128"/>
                <a:ea typeface="Meiryo UI" panose="020B0604030504040204" pitchFamily="50" charset="-128"/>
              </a:rPr>
              <a:t>Li Separation Method by Ionic Conductor : </a:t>
            </a:r>
            <a:r>
              <a:rPr lang="en-US" altLang="ja-JP" sz="1300" b="1" u="sng" dirty="0" err="1">
                <a:latin typeface="Meiryo UI" panose="020B0604030504040204" pitchFamily="50" charset="-128"/>
                <a:ea typeface="Meiryo UI" panose="020B0604030504040204" pitchFamily="50" charset="-128"/>
              </a:rPr>
              <a:t>LiSMIC</a:t>
            </a:r>
            <a:endParaRPr lang="en-US" altLang="ja-JP" sz="1300" b="1" u="sng" dirty="0">
              <a:latin typeface="Meiryo UI" panose="020B0604030504040204" pitchFamily="50" charset="-128"/>
              <a:ea typeface="Meiryo UI" panose="020B0604030504040204" pitchFamily="50" charset="-128"/>
            </a:endParaRPr>
          </a:p>
          <a:p>
            <a:endParaRPr lang="en-US" altLang="ja-JP" sz="406" u="sng" dirty="0">
              <a:solidFill>
                <a:srgbClr val="0000FF"/>
              </a:solidFill>
              <a:latin typeface="Meiryo UI" panose="020B0604030504040204" pitchFamily="50" charset="-128"/>
              <a:ea typeface="Meiryo UI" panose="020B0604030504040204" pitchFamily="50" charset="-128"/>
            </a:endParaRPr>
          </a:p>
          <a:p>
            <a:pPr marL="139303" indent="-139303">
              <a:buFont typeface="Wingdings" panose="05000000000000000000" pitchFamily="2" charset="2"/>
              <a:buChar char="ü"/>
            </a:pPr>
            <a:r>
              <a:rPr lang="en-US" altLang="ja-JP" sz="1300" dirty="0" err="1">
                <a:solidFill>
                  <a:srgbClr val="0000FF"/>
                </a:solidFill>
                <a:latin typeface="Meiryo UI" panose="020B0604030504040204" pitchFamily="50" charset="-128"/>
                <a:ea typeface="Meiryo UI" panose="020B0604030504040204" pitchFamily="50" charset="-128"/>
              </a:rPr>
              <a:t>LiSMIC</a:t>
            </a:r>
            <a:r>
              <a:rPr lang="en-US" altLang="ja-JP" sz="1300" dirty="0">
                <a:solidFill>
                  <a:srgbClr val="0000FF"/>
                </a:solidFill>
                <a:latin typeface="Meiryo UI" panose="020B0604030504040204" pitchFamily="50" charset="-128"/>
                <a:ea typeface="Meiryo UI" panose="020B0604030504040204" pitchFamily="50" charset="-128"/>
              </a:rPr>
              <a:t> enables for extracting high purity Li as </a:t>
            </a:r>
            <a:r>
              <a:rPr lang="en-US" altLang="ja-JP" sz="1300" dirty="0" err="1">
                <a:solidFill>
                  <a:srgbClr val="0000FF"/>
                </a:solidFill>
                <a:latin typeface="Meiryo UI" panose="020B0604030504040204" pitchFamily="50" charset="-128"/>
                <a:ea typeface="Meiryo UI" panose="020B0604030504040204" pitchFamily="50" charset="-128"/>
              </a:rPr>
              <a:t>LiOH</a:t>
            </a:r>
            <a:r>
              <a:rPr lang="en-US" altLang="ja-JP" sz="1300" dirty="0">
                <a:solidFill>
                  <a:srgbClr val="0000FF"/>
                </a:solidFill>
                <a:latin typeface="Meiryo UI" panose="020B0604030504040204" pitchFamily="50" charset="-128"/>
                <a:ea typeface="Meiryo UI" panose="020B0604030504040204" pitchFamily="50" charset="-128"/>
              </a:rPr>
              <a:t> with one process </a:t>
            </a:r>
          </a:p>
        </p:txBody>
      </p:sp>
      <p:pic>
        <p:nvPicPr>
          <p:cNvPr id="56" name="図 55">
            <a:extLst>
              <a:ext uri="{FF2B5EF4-FFF2-40B4-BE49-F238E27FC236}">
                <a16:creationId xmlns:a16="http://schemas.microsoft.com/office/drawing/2014/main" id="{3AE657D6-76E5-D9E2-EDCB-D9BC594F0EAD}"/>
              </a:ext>
            </a:extLst>
          </p:cNvPr>
          <p:cNvPicPr>
            <a:picLocks noChangeAspect="1"/>
          </p:cNvPicPr>
          <p:nvPr/>
        </p:nvPicPr>
        <p:blipFill>
          <a:blip r:embed="rId6"/>
          <a:stretch>
            <a:fillRect/>
          </a:stretch>
        </p:blipFill>
        <p:spPr>
          <a:xfrm>
            <a:off x="6659800" y="4711519"/>
            <a:ext cx="3169256" cy="1896104"/>
          </a:xfrm>
          <a:prstGeom prst="rect">
            <a:avLst/>
          </a:prstGeom>
        </p:spPr>
      </p:pic>
      <p:pic>
        <p:nvPicPr>
          <p:cNvPr id="58" name="図 57">
            <a:extLst>
              <a:ext uri="{FF2B5EF4-FFF2-40B4-BE49-F238E27FC236}">
                <a16:creationId xmlns:a16="http://schemas.microsoft.com/office/drawing/2014/main" id="{6CD2F016-0978-5BCE-9A8E-24E96801FB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53461" y="5025010"/>
            <a:ext cx="485996" cy="364793"/>
          </a:xfrm>
          <a:prstGeom prst="rect">
            <a:avLst/>
          </a:prstGeom>
        </p:spPr>
      </p:pic>
      <p:sp>
        <p:nvSpPr>
          <p:cNvPr id="59" name="テキスト ボックス 299">
            <a:extLst>
              <a:ext uri="{FF2B5EF4-FFF2-40B4-BE49-F238E27FC236}">
                <a16:creationId xmlns:a16="http://schemas.microsoft.com/office/drawing/2014/main" id="{376CE43B-7B24-A19B-FF73-89C5A3769F9D}"/>
              </a:ext>
            </a:extLst>
          </p:cNvPr>
          <p:cNvSpPr txBox="1">
            <a:spLocks noChangeArrowheads="1"/>
          </p:cNvSpPr>
          <p:nvPr/>
        </p:nvSpPr>
        <p:spPr bwMode="auto">
          <a:xfrm>
            <a:off x="4631274" y="6098886"/>
            <a:ext cx="2064934" cy="492443"/>
          </a:xfrm>
          <a:prstGeom prst="rect">
            <a:avLst/>
          </a:prstGeom>
          <a:noFill/>
          <a:ln w="38100">
            <a:noFill/>
            <a:miter lim="800000"/>
            <a:headEnd/>
            <a:tailEnd/>
          </a:ln>
        </p:spPr>
        <p:txBody>
          <a:bodyPr wrap="square">
            <a:spAutoFit/>
          </a:bodyPr>
          <a:lstStyle/>
          <a:p>
            <a:pPr algn="ctr" defTabSz="742950"/>
            <a:r>
              <a:rPr kumimoji="1" lang="en-US" altLang="ja-JP" sz="1300" b="1" dirty="0">
                <a:solidFill>
                  <a:srgbClr val="0000FF"/>
                </a:solidFill>
                <a:highlight>
                  <a:srgbClr val="FFFFFF"/>
                </a:highlight>
                <a:latin typeface="Meiryo UI" panose="020B0604030504040204" pitchFamily="50" charset="-128"/>
                <a:ea typeface="Meiryo UI" panose="020B0604030504040204" pitchFamily="50" charset="-128"/>
              </a:rPr>
              <a:t>Contribute to a sustainable society</a:t>
            </a:r>
          </a:p>
        </p:txBody>
      </p:sp>
      <p:sp>
        <p:nvSpPr>
          <p:cNvPr id="61" name="テキスト ボックス 60">
            <a:extLst>
              <a:ext uri="{FF2B5EF4-FFF2-40B4-BE49-F238E27FC236}">
                <a16:creationId xmlns:a16="http://schemas.microsoft.com/office/drawing/2014/main" id="{740AD07C-B7EA-E002-8A2D-210BEA81FF49}"/>
              </a:ext>
            </a:extLst>
          </p:cNvPr>
          <p:cNvSpPr txBox="1"/>
          <p:nvPr/>
        </p:nvSpPr>
        <p:spPr>
          <a:xfrm>
            <a:off x="7091663" y="4095161"/>
            <a:ext cx="2783539" cy="592470"/>
          </a:xfrm>
          <a:prstGeom prst="rect">
            <a:avLst/>
          </a:prstGeom>
          <a:noFill/>
        </p:spPr>
        <p:txBody>
          <a:bodyPr wrap="square">
            <a:spAutoFit/>
          </a:bodyPr>
          <a:lstStyle/>
          <a:p>
            <a:pPr marL="278606" indent="-278606">
              <a:buFont typeface="Wingdings" panose="05000000000000000000" pitchFamily="2" charset="2"/>
              <a:buChar char="ü"/>
            </a:pPr>
            <a:r>
              <a:rPr lang="en-US" altLang="ja-JP" sz="1625" dirty="0"/>
              <a:t>Hydrogen is also produced as a byproduct</a:t>
            </a:r>
            <a:endParaRPr lang="ja-JP" altLang="en-US" sz="1625" dirty="0"/>
          </a:p>
        </p:txBody>
      </p:sp>
      <p:cxnSp>
        <p:nvCxnSpPr>
          <p:cNvPr id="16" name="直線コネクタ 15">
            <a:extLst>
              <a:ext uri="{FF2B5EF4-FFF2-40B4-BE49-F238E27FC236}">
                <a16:creationId xmlns:a16="http://schemas.microsoft.com/office/drawing/2014/main" id="{DB722954-C110-24E1-F42E-735185173202}"/>
              </a:ext>
            </a:extLst>
          </p:cNvPr>
          <p:cNvCxnSpPr>
            <a:cxnSpLocks/>
          </p:cNvCxnSpPr>
          <p:nvPr/>
        </p:nvCxnSpPr>
        <p:spPr>
          <a:xfrm>
            <a:off x="4882589" y="2042846"/>
            <a:ext cx="0" cy="4645639"/>
          </a:xfrm>
          <a:prstGeom prst="line">
            <a:avLst/>
          </a:prstGeom>
          <a:ln w="762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2" name="図 21">
            <a:extLst>
              <a:ext uri="{FF2B5EF4-FFF2-40B4-BE49-F238E27FC236}">
                <a16:creationId xmlns:a16="http://schemas.microsoft.com/office/drawing/2014/main" id="{437C7CE9-5286-DA7C-D8F7-026CEFA6578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9731" y="2016737"/>
            <a:ext cx="3912330" cy="710665"/>
          </a:xfrm>
          <a:prstGeom prst="rect">
            <a:avLst/>
          </a:prstGeom>
        </p:spPr>
      </p:pic>
      <p:sp>
        <p:nvSpPr>
          <p:cNvPr id="34" name="テキスト ボックス 33">
            <a:extLst>
              <a:ext uri="{FF2B5EF4-FFF2-40B4-BE49-F238E27FC236}">
                <a16:creationId xmlns:a16="http://schemas.microsoft.com/office/drawing/2014/main" id="{AF6FD279-A604-4933-7A73-B2739D3DB263}"/>
              </a:ext>
            </a:extLst>
          </p:cNvPr>
          <p:cNvSpPr txBox="1"/>
          <p:nvPr/>
        </p:nvSpPr>
        <p:spPr>
          <a:xfrm>
            <a:off x="232160" y="2437040"/>
            <a:ext cx="3654924" cy="352020"/>
          </a:xfrm>
          <a:prstGeom prst="rect">
            <a:avLst/>
          </a:prstGeom>
          <a:ln>
            <a:noFill/>
          </a:ln>
        </p:spPr>
        <p:txBody>
          <a:bodyPr vert="horz" wrap="square" lIns="74295" tIns="37148" rIns="74295" bIns="37148" rtlCol="0" anchor="b" anchorCtr="0">
            <a:spAutoFit/>
          </a:bodyPr>
          <a:lstStyle/>
          <a:p>
            <a:pPr defTabSz="371475">
              <a:defRPr/>
            </a:pPr>
            <a:r>
              <a:rPr kumimoji="0" lang="en-US" altLang="ja-JP" b="1" kern="0" dirty="0" err="1">
                <a:solidFill>
                  <a:prstClr val="black"/>
                </a:solidFill>
                <a:latin typeface="Arial" panose="020B0604020202020204" pitchFamily="34" charset="0"/>
                <a:ea typeface="Yu Gothic UI" panose="020B0500000000000000" pitchFamily="50" charset="-128"/>
                <a:cs typeface="Arial" panose="020B0604020202020204" pitchFamily="34" charset="0"/>
              </a:rPr>
              <a:t>MiRESSO</a:t>
            </a:r>
            <a:r>
              <a:rPr kumimoji="0" lang="en-US" altLang="ja-JP" b="1" kern="0" dirty="0">
                <a:solidFill>
                  <a:prstClr val="black"/>
                </a:solidFill>
                <a:latin typeface="Arial" panose="020B0604020202020204" pitchFamily="34" charset="0"/>
                <a:ea typeface="Yu Gothic UI" panose="020B0500000000000000" pitchFamily="50" charset="-128"/>
                <a:cs typeface="Arial" panose="020B0604020202020204" pitchFamily="34" charset="0"/>
              </a:rPr>
              <a:t> Co. Ltd.</a:t>
            </a:r>
            <a:endParaRPr kumimoji="0" lang="ja-JP" altLang="en-US" b="1" kern="0" dirty="0">
              <a:solidFill>
                <a:prstClr val="black"/>
              </a:solidFill>
              <a:latin typeface="Arial" panose="020B0604020202020204" pitchFamily="34" charset="0"/>
              <a:ea typeface="Yu Gothic UI" panose="020B0500000000000000" pitchFamily="50" charset="-128"/>
              <a:cs typeface="Arial" panose="020B0604020202020204" pitchFamily="34" charset="0"/>
            </a:endParaRPr>
          </a:p>
        </p:txBody>
      </p:sp>
      <p:pic>
        <p:nvPicPr>
          <p:cNvPr id="36" name="図 35" descr="ロゴ, 会社名&#10;&#10;自動的に生成された説明">
            <a:extLst>
              <a:ext uri="{FF2B5EF4-FFF2-40B4-BE49-F238E27FC236}">
                <a16:creationId xmlns:a16="http://schemas.microsoft.com/office/drawing/2014/main" id="{0B778A50-4F31-BC37-C5C0-C2E44140D51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89145" y="1928619"/>
            <a:ext cx="532914" cy="603006"/>
          </a:xfrm>
          <a:prstGeom prst="rect">
            <a:avLst/>
          </a:prstGeom>
        </p:spPr>
      </p:pic>
      <p:sp>
        <p:nvSpPr>
          <p:cNvPr id="37" name="正方形/長方形 36">
            <a:extLst>
              <a:ext uri="{FF2B5EF4-FFF2-40B4-BE49-F238E27FC236}">
                <a16:creationId xmlns:a16="http://schemas.microsoft.com/office/drawing/2014/main" id="{EED66CFB-E778-356C-E830-8689DB80E36D}"/>
              </a:ext>
            </a:extLst>
          </p:cNvPr>
          <p:cNvSpPr/>
          <p:nvPr/>
        </p:nvSpPr>
        <p:spPr>
          <a:xfrm>
            <a:off x="249071" y="2922853"/>
            <a:ext cx="789010" cy="369171"/>
          </a:xfrm>
          <a:prstGeom prst="rect">
            <a:avLst/>
          </a:prstGeom>
          <a:solidFill>
            <a:srgbClr val="CC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300" dirty="0">
                <a:solidFill>
                  <a:schemeClr val="tx1"/>
                </a:solidFill>
              </a:rPr>
              <a:t>Company</a:t>
            </a:r>
            <a:endParaRPr kumimoji="1" lang="ja-JP" altLang="en-US" sz="1300" dirty="0">
              <a:solidFill>
                <a:schemeClr val="tx1"/>
              </a:solidFill>
            </a:endParaRPr>
          </a:p>
        </p:txBody>
      </p:sp>
      <p:sp>
        <p:nvSpPr>
          <p:cNvPr id="39" name="Text Placeholder 2">
            <a:extLst>
              <a:ext uri="{FF2B5EF4-FFF2-40B4-BE49-F238E27FC236}">
                <a16:creationId xmlns:a16="http://schemas.microsoft.com/office/drawing/2014/main" id="{D8444887-B234-C88B-7DEC-E9FFA4FD5D08}"/>
              </a:ext>
            </a:extLst>
          </p:cNvPr>
          <p:cNvSpPr txBox="1">
            <a:spLocks/>
          </p:cNvSpPr>
          <p:nvPr/>
        </p:nvSpPr>
        <p:spPr>
          <a:xfrm>
            <a:off x="1079157" y="2935445"/>
            <a:ext cx="3362587" cy="366031"/>
          </a:xfrm>
          <a:prstGeom prst="rect">
            <a:avLst/>
          </a:prstGeom>
        </p:spPr>
        <p:txBody>
          <a:bodyPr vert="horz" lIns="55721" tIns="27861" rIns="55721" bIns="27861" rtlCol="0" anchor="ctr" anchorCtr="0">
            <a:noAutofit/>
          </a:bodyPr>
          <a:lstStyle>
            <a:lvl1pPr marL="285750" indent="-285750" algn="l" defTabSz="914400" rtl="0" eaLnBrk="1" latinLnBrk="0" hangingPunct="1">
              <a:lnSpc>
                <a:spcPct val="90000"/>
              </a:lnSpc>
              <a:spcBef>
                <a:spcPts val="10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1pPr>
            <a:lvl2pPr marL="742950" indent="-285750" algn="l" defTabSz="914400" rtl="0" eaLnBrk="1" latinLnBrk="0" hangingPunct="1">
              <a:lnSpc>
                <a:spcPct val="90000"/>
              </a:lnSpc>
              <a:spcBef>
                <a:spcPts val="500"/>
              </a:spcBef>
              <a:buClr>
                <a:schemeClr val="accent2"/>
              </a:buClr>
              <a:buFont typeface="Wingdings" panose="05000000000000000000" pitchFamily="2" charset="2"/>
              <a:buChar char="Ø"/>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2pPr>
            <a:lvl3pPr marL="1200150" indent="-285750" algn="l" defTabSz="914400" rtl="0" eaLnBrk="1" latinLnBrk="0" hangingPunct="1">
              <a:lnSpc>
                <a:spcPct val="90000"/>
              </a:lnSpc>
              <a:spcBef>
                <a:spcPts val="500"/>
              </a:spcBef>
              <a:buClr>
                <a:schemeClr val="accent2"/>
              </a:buClr>
              <a:buFont typeface="Arial" panose="020B0604020202020204" pitchFamily="34" charset="0"/>
              <a:buChar char="•"/>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3pPr>
            <a:lvl4pPr marL="1657350" indent="-285750" algn="l" defTabSz="914400" rtl="0" eaLnBrk="1" latinLnBrk="0" hangingPunct="1">
              <a:lnSpc>
                <a:spcPct val="90000"/>
              </a:lnSpc>
              <a:spcBef>
                <a:spcPts val="5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4pPr>
            <a:lvl5pPr marL="2114550" indent="-285750" algn="l" defTabSz="914400" rtl="0" eaLnBrk="1" latinLnBrk="0" hangingPunct="1">
              <a:lnSpc>
                <a:spcPct val="90000"/>
              </a:lnSpc>
              <a:spcBef>
                <a:spcPts val="5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80578" indent="-180578">
              <a:spcBef>
                <a:spcPts val="183"/>
              </a:spcBef>
            </a:pPr>
            <a:r>
              <a:rPr lang="en-US" altLang="ja-JP" sz="1300" dirty="0" err="1"/>
              <a:t>MiRESSO</a:t>
            </a:r>
            <a:r>
              <a:rPr lang="en-US" altLang="ja-JP" sz="1300" dirty="0"/>
              <a:t> Co. Ltd.</a:t>
            </a:r>
            <a:br>
              <a:rPr lang="en-US" altLang="ja-JP" sz="1300" dirty="0"/>
            </a:br>
            <a:r>
              <a:rPr lang="en-US" altLang="ja-JP" sz="1138" dirty="0">
                <a:solidFill>
                  <a:schemeClr val="accent2"/>
                </a:solidFill>
              </a:rPr>
              <a:t>Mi</a:t>
            </a:r>
            <a:r>
              <a:rPr lang="en-US" altLang="ja-JP" sz="1138" dirty="0"/>
              <a:t>neral </a:t>
            </a:r>
            <a:r>
              <a:rPr lang="en-US" altLang="ja-JP" sz="1138" dirty="0">
                <a:solidFill>
                  <a:schemeClr val="accent1">
                    <a:lumMod val="75000"/>
                  </a:schemeClr>
                </a:solidFill>
              </a:rPr>
              <a:t>Re</a:t>
            </a:r>
            <a:r>
              <a:rPr lang="en-US" altLang="ja-JP" sz="1138" dirty="0"/>
              <a:t>fining and </a:t>
            </a:r>
            <a:r>
              <a:rPr lang="en-US" altLang="ja-JP" sz="1138" dirty="0">
                <a:solidFill>
                  <a:schemeClr val="accent2"/>
                </a:solidFill>
              </a:rPr>
              <a:t>Re</a:t>
            </a:r>
            <a:r>
              <a:rPr lang="en-US" altLang="ja-JP" sz="1138" dirty="0"/>
              <a:t>cycling </a:t>
            </a:r>
            <a:r>
              <a:rPr lang="en-US" altLang="ja-JP" sz="1138" dirty="0">
                <a:solidFill>
                  <a:schemeClr val="accent2"/>
                </a:solidFill>
              </a:rPr>
              <a:t>S</a:t>
            </a:r>
            <a:r>
              <a:rPr lang="en-US" altLang="ja-JP" sz="1138" dirty="0"/>
              <a:t>ystem </a:t>
            </a:r>
            <a:r>
              <a:rPr lang="en-US" altLang="ja-JP" sz="1138" dirty="0">
                <a:solidFill>
                  <a:schemeClr val="accent2"/>
                </a:solidFill>
              </a:rPr>
              <a:t>So</a:t>
            </a:r>
            <a:r>
              <a:rPr lang="en-US" altLang="ja-JP" sz="1138" dirty="0"/>
              <a:t>ciety</a:t>
            </a:r>
          </a:p>
        </p:txBody>
      </p:sp>
      <p:sp>
        <p:nvSpPr>
          <p:cNvPr id="40" name="正方形/長方形 39">
            <a:extLst>
              <a:ext uri="{FF2B5EF4-FFF2-40B4-BE49-F238E27FC236}">
                <a16:creationId xmlns:a16="http://schemas.microsoft.com/office/drawing/2014/main" id="{43419431-FF63-9ED3-212B-D05B87A2D500}"/>
              </a:ext>
            </a:extLst>
          </p:cNvPr>
          <p:cNvSpPr/>
          <p:nvPr/>
        </p:nvSpPr>
        <p:spPr>
          <a:xfrm>
            <a:off x="249075" y="3414882"/>
            <a:ext cx="789007" cy="236577"/>
          </a:xfrm>
          <a:prstGeom prst="rect">
            <a:avLst/>
          </a:prstGeom>
          <a:solidFill>
            <a:srgbClr val="CC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300" dirty="0">
                <a:solidFill>
                  <a:schemeClr val="tx1"/>
                </a:solidFill>
              </a:rPr>
              <a:t>Start-up</a:t>
            </a:r>
            <a:endParaRPr kumimoji="1" lang="ja-JP" altLang="en-US" sz="1300" dirty="0">
              <a:solidFill>
                <a:schemeClr val="tx1"/>
              </a:solidFill>
            </a:endParaRPr>
          </a:p>
        </p:txBody>
      </p:sp>
      <p:sp>
        <p:nvSpPr>
          <p:cNvPr id="41" name="正方形/長方形 40">
            <a:extLst>
              <a:ext uri="{FF2B5EF4-FFF2-40B4-BE49-F238E27FC236}">
                <a16:creationId xmlns:a16="http://schemas.microsoft.com/office/drawing/2014/main" id="{8AF81AC4-095C-ECBF-3C2E-418D33BE3C0E}"/>
              </a:ext>
            </a:extLst>
          </p:cNvPr>
          <p:cNvSpPr/>
          <p:nvPr/>
        </p:nvSpPr>
        <p:spPr>
          <a:xfrm>
            <a:off x="249071" y="3743429"/>
            <a:ext cx="789010" cy="1206024"/>
          </a:xfrm>
          <a:prstGeom prst="rect">
            <a:avLst/>
          </a:prstGeom>
          <a:solidFill>
            <a:srgbClr val="CC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300" dirty="0">
                <a:solidFill>
                  <a:schemeClr val="tx1"/>
                </a:solidFill>
              </a:rPr>
              <a:t>Business Outline</a:t>
            </a:r>
            <a:endParaRPr kumimoji="1" lang="ja-JP" altLang="en-US" sz="1300" dirty="0">
              <a:solidFill>
                <a:schemeClr val="tx1"/>
              </a:solidFill>
            </a:endParaRPr>
          </a:p>
        </p:txBody>
      </p:sp>
      <p:sp>
        <p:nvSpPr>
          <p:cNvPr id="42" name="Text Placeholder 2">
            <a:extLst>
              <a:ext uri="{FF2B5EF4-FFF2-40B4-BE49-F238E27FC236}">
                <a16:creationId xmlns:a16="http://schemas.microsoft.com/office/drawing/2014/main" id="{061D7DC6-6281-A666-600D-6465252D54EF}"/>
              </a:ext>
            </a:extLst>
          </p:cNvPr>
          <p:cNvSpPr txBox="1">
            <a:spLocks/>
          </p:cNvSpPr>
          <p:nvPr/>
        </p:nvSpPr>
        <p:spPr>
          <a:xfrm>
            <a:off x="1079158" y="3421855"/>
            <a:ext cx="2635609" cy="236577"/>
          </a:xfrm>
          <a:prstGeom prst="rect">
            <a:avLst/>
          </a:prstGeom>
        </p:spPr>
        <p:txBody>
          <a:bodyPr vert="horz" lIns="55721" tIns="27861" rIns="55721" bIns="27861" rtlCol="0" anchor="ctr" anchorCtr="0">
            <a:noAutofit/>
          </a:bodyPr>
          <a:lstStyle>
            <a:lvl1pPr marL="285750" indent="-285750" algn="l" defTabSz="914400" rtl="0" eaLnBrk="1" latinLnBrk="0" hangingPunct="1">
              <a:lnSpc>
                <a:spcPct val="90000"/>
              </a:lnSpc>
              <a:spcBef>
                <a:spcPts val="10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1pPr>
            <a:lvl2pPr marL="742950" indent="-285750" algn="l" defTabSz="914400" rtl="0" eaLnBrk="1" latinLnBrk="0" hangingPunct="1">
              <a:lnSpc>
                <a:spcPct val="90000"/>
              </a:lnSpc>
              <a:spcBef>
                <a:spcPts val="500"/>
              </a:spcBef>
              <a:buClr>
                <a:schemeClr val="accent2"/>
              </a:buClr>
              <a:buFont typeface="Wingdings" panose="05000000000000000000" pitchFamily="2" charset="2"/>
              <a:buChar char="Ø"/>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2pPr>
            <a:lvl3pPr marL="1200150" indent="-285750" algn="l" defTabSz="914400" rtl="0" eaLnBrk="1" latinLnBrk="0" hangingPunct="1">
              <a:lnSpc>
                <a:spcPct val="90000"/>
              </a:lnSpc>
              <a:spcBef>
                <a:spcPts val="500"/>
              </a:spcBef>
              <a:buClr>
                <a:schemeClr val="accent2"/>
              </a:buClr>
              <a:buFont typeface="Arial" panose="020B0604020202020204" pitchFamily="34" charset="0"/>
              <a:buChar char="•"/>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3pPr>
            <a:lvl4pPr marL="1657350" indent="-285750" algn="l" defTabSz="914400" rtl="0" eaLnBrk="1" latinLnBrk="0" hangingPunct="1">
              <a:lnSpc>
                <a:spcPct val="90000"/>
              </a:lnSpc>
              <a:spcBef>
                <a:spcPts val="5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4pPr>
            <a:lvl5pPr marL="2114550" indent="-285750" algn="l" defTabSz="914400" rtl="0" eaLnBrk="1" latinLnBrk="0" hangingPunct="1">
              <a:lnSpc>
                <a:spcPct val="90000"/>
              </a:lnSpc>
              <a:spcBef>
                <a:spcPts val="5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80578" indent="-180578"/>
            <a:r>
              <a:rPr lang="en-US" altLang="ja-JP" sz="1300" dirty="0"/>
              <a:t>May 2023</a:t>
            </a:r>
            <a:endParaRPr lang="ja-JP" altLang="en-US" sz="1300" dirty="0"/>
          </a:p>
        </p:txBody>
      </p:sp>
      <p:sp>
        <p:nvSpPr>
          <p:cNvPr id="43" name="Text Placeholder 2">
            <a:extLst>
              <a:ext uri="{FF2B5EF4-FFF2-40B4-BE49-F238E27FC236}">
                <a16:creationId xmlns:a16="http://schemas.microsoft.com/office/drawing/2014/main" id="{CFF70C9A-7BB3-0839-3156-7E61B589A1D9}"/>
              </a:ext>
            </a:extLst>
          </p:cNvPr>
          <p:cNvSpPr txBox="1">
            <a:spLocks/>
          </p:cNvSpPr>
          <p:nvPr/>
        </p:nvSpPr>
        <p:spPr>
          <a:xfrm>
            <a:off x="1087948" y="3743428"/>
            <a:ext cx="2370585" cy="1244475"/>
          </a:xfrm>
          <a:prstGeom prst="rect">
            <a:avLst/>
          </a:prstGeom>
        </p:spPr>
        <p:txBody>
          <a:bodyPr vert="horz" lIns="55721" tIns="27861" rIns="55721" bIns="27861" rtlCol="0" anchor="t" anchorCtr="0">
            <a:noAutofit/>
          </a:bodyPr>
          <a:lstStyle>
            <a:lvl1pPr marL="285750" indent="-285750" algn="l" defTabSz="914400" rtl="0" eaLnBrk="1" latinLnBrk="0" hangingPunct="1">
              <a:lnSpc>
                <a:spcPct val="90000"/>
              </a:lnSpc>
              <a:spcBef>
                <a:spcPts val="10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1pPr>
            <a:lvl2pPr marL="742950" indent="-285750" algn="l" defTabSz="914400" rtl="0" eaLnBrk="1" latinLnBrk="0" hangingPunct="1">
              <a:lnSpc>
                <a:spcPct val="90000"/>
              </a:lnSpc>
              <a:spcBef>
                <a:spcPts val="500"/>
              </a:spcBef>
              <a:buClr>
                <a:schemeClr val="accent2"/>
              </a:buClr>
              <a:buFont typeface="Wingdings" panose="05000000000000000000" pitchFamily="2" charset="2"/>
              <a:buChar char="Ø"/>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2pPr>
            <a:lvl3pPr marL="1200150" indent="-285750" algn="l" defTabSz="914400" rtl="0" eaLnBrk="1" latinLnBrk="0" hangingPunct="1">
              <a:lnSpc>
                <a:spcPct val="90000"/>
              </a:lnSpc>
              <a:spcBef>
                <a:spcPts val="500"/>
              </a:spcBef>
              <a:buClr>
                <a:schemeClr val="accent2"/>
              </a:buClr>
              <a:buFont typeface="Arial" panose="020B0604020202020204" pitchFamily="34" charset="0"/>
              <a:buChar char="•"/>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3pPr>
            <a:lvl4pPr marL="1657350" indent="-285750" algn="l" defTabSz="914400" rtl="0" eaLnBrk="1" latinLnBrk="0" hangingPunct="1">
              <a:lnSpc>
                <a:spcPct val="90000"/>
              </a:lnSpc>
              <a:spcBef>
                <a:spcPts val="5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4pPr>
            <a:lvl5pPr marL="2114550" indent="-285750" algn="l" defTabSz="914400" rtl="0" eaLnBrk="1" latinLnBrk="0" hangingPunct="1">
              <a:lnSpc>
                <a:spcPct val="90000"/>
              </a:lnSpc>
              <a:spcBef>
                <a:spcPts val="5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80578" indent="-180578">
              <a:spcBef>
                <a:spcPts val="0"/>
              </a:spcBef>
            </a:pPr>
            <a:r>
              <a:rPr lang="en-US" altLang="ja-JP" sz="1300" dirty="0"/>
              <a:t>Production and sales of Beryllium</a:t>
            </a:r>
          </a:p>
          <a:p>
            <a:pPr marL="180578" indent="-180578">
              <a:spcBef>
                <a:spcPts val="0"/>
              </a:spcBef>
            </a:pPr>
            <a:r>
              <a:rPr lang="en-US" altLang="ja-JP" sz="1300" dirty="0"/>
              <a:t>Technical support for energy saving of refinement and recycling processes with high temperatures</a:t>
            </a:r>
          </a:p>
        </p:txBody>
      </p:sp>
      <p:sp>
        <p:nvSpPr>
          <p:cNvPr id="45" name="正方形/長方形 44">
            <a:extLst>
              <a:ext uri="{FF2B5EF4-FFF2-40B4-BE49-F238E27FC236}">
                <a16:creationId xmlns:a16="http://schemas.microsoft.com/office/drawing/2014/main" id="{E7780852-5512-0641-4F92-C3FC4385B395}"/>
              </a:ext>
            </a:extLst>
          </p:cNvPr>
          <p:cNvSpPr/>
          <p:nvPr/>
        </p:nvSpPr>
        <p:spPr>
          <a:xfrm>
            <a:off x="3668195" y="5505858"/>
            <a:ext cx="893908" cy="90054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1138" b="1" dirty="0"/>
              <a:t>Achievement of </a:t>
            </a:r>
          </a:p>
          <a:p>
            <a:pPr algn="ctr"/>
            <a:r>
              <a:rPr kumimoji="1" lang="en-US" altLang="ja-JP" sz="1138" b="1" dirty="0"/>
              <a:t>Carbon Neutrality</a:t>
            </a:r>
            <a:r>
              <a:rPr kumimoji="1" lang="ja-JP" altLang="en-US" sz="1138" b="1" dirty="0"/>
              <a:t> </a:t>
            </a:r>
            <a:endParaRPr kumimoji="1" lang="en-US" altLang="ja-JP" sz="1138" b="1" dirty="0"/>
          </a:p>
          <a:p>
            <a:pPr algn="ctr"/>
            <a:r>
              <a:rPr kumimoji="1" lang="en-US" altLang="ja-JP" sz="1138" b="1" dirty="0"/>
              <a:t>by 2050</a:t>
            </a:r>
          </a:p>
        </p:txBody>
      </p:sp>
      <p:sp>
        <p:nvSpPr>
          <p:cNvPr id="47" name="矢印: 五方向 9">
            <a:extLst>
              <a:ext uri="{FF2B5EF4-FFF2-40B4-BE49-F238E27FC236}">
                <a16:creationId xmlns:a16="http://schemas.microsoft.com/office/drawing/2014/main" id="{2FD93C71-FDAB-630A-51C5-56A295B565A3}"/>
              </a:ext>
            </a:extLst>
          </p:cNvPr>
          <p:cNvSpPr/>
          <p:nvPr/>
        </p:nvSpPr>
        <p:spPr>
          <a:xfrm>
            <a:off x="2434030" y="5508274"/>
            <a:ext cx="1265531" cy="204870"/>
          </a:xfrm>
          <a:prstGeom prst="homePlate">
            <a:avLst>
              <a:gd name="adj" fmla="val 24866"/>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1138" b="1" dirty="0"/>
              <a:t>Realization of fusion</a:t>
            </a:r>
          </a:p>
        </p:txBody>
      </p:sp>
      <p:sp>
        <p:nvSpPr>
          <p:cNvPr id="51" name="矢印: 五方向 8">
            <a:extLst>
              <a:ext uri="{FF2B5EF4-FFF2-40B4-BE49-F238E27FC236}">
                <a16:creationId xmlns:a16="http://schemas.microsoft.com/office/drawing/2014/main" id="{9C7403F7-B91B-5643-B948-5136B3657520}"/>
              </a:ext>
            </a:extLst>
          </p:cNvPr>
          <p:cNvSpPr/>
          <p:nvPr/>
        </p:nvSpPr>
        <p:spPr>
          <a:xfrm>
            <a:off x="1146106" y="6081945"/>
            <a:ext cx="2553448" cy="324457"/>
          </a:xfrm>
          <a:prstGeom prst="homePlate">
            <a:avLst>
              <a:gd name="adj" fmla="val 22733"/>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1138" b="1" dirty="0"/>
              <a:t>Energy saving for refinement &amp; recycling processes with high temperatures</a:t>
            </a:r>
          </a:p>
        </p:txBody>
      </p:sp>
      <p:sp>
        <p:nvSpPr>
          <p:cNvPr id="52" name="矢印: 五方向 18">
            <a:extLst>
              <a:ext uri="{FF2B5EF4-FFF2-40B4-BE49-F238E27FC236}">
                <a16:creationId xmlns:a16="http://schemas.microsoft.com/office/drawing/2014/main" id="{A079CE7F-F4F7-56F7-8265-9CD0BE22F64E}"/>
              </a:ext>
            </a:extLst>
          </p:cNvPr>
          <p:cNvSpPr/>
          <p:nvPr/>
        </p:nvSpPr>
        <p:spPr>
          <a:xfrm>
            <a:off x="1146106" y="5801483"/>
            <a:ext cx="980020" cy="181520"/>
          </a:xfrm>
          <a:prstGeom prst="homePlate">
            <a:avLst>
              <a:gd name="adj" fmla="val 0"/>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138" dirty="0"/>
          </a:p>
        </p:txBody>
      </p:sp>
      <p:sp>
        <p:nvSpPr>
          <p:cNvPr id="53" name="正方形/長方形 52">
            <a:extLst>
              <a:ext uri="{FF2B5EF4-FFF2-40B4-BE49-F238E27FC236}">
                <a16:creationId xmlns:a16="http://schemas.microsoft.com/office/drawing/2014/main" id="{8840EB31-2108-207F-FBB9-242181F6264C}"/>
              </a:ext>
            </a:extLst>
          </p:cNvPr>
          <p:cNvSpPr/>
          <p:nvPr/>
        </p:nvSpPr>
        <p:spPr>
          <a:xfrm>
            <a:off x="1247657" y="5797732"/>
            <a:ext cx="719824" cy="176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138" dirty="0">
                <a:solidFill>
                  <a:schemeClr val="tx1"/>
                </a:solidFill>
              </a:rPr>
              <a:t>Preparation</a:t>
            </a:r>
            <a:endParaRPr kumimoji="1" lang="ja-JP" altLang="en-US" sz="1138" dirty="0">
              <a:solidFill>
                <a:schemeClr val="tx1"/>
              </a:solidFill>
            </a:endParaRPr>
          </a:p>
        </p:txBody>
      </p:sp>
      <p:sp>
        <p:nvSpPr>
          <p:cNvPr id="54" name="矢印: 五方向 7">
            <a:extLst>
              <a:ext uri="{FF2B5EF4-FFF2-40B4-BE49-F238E27FC236}">
                <a16:creationId xmlns:a16="http://schemas.microsoft.com/office/drawing/2014/main" id="{868D3D1C-735E-7254-D2AB-BA70FDAF3169}"/>
              </a:ext>
            </a:extLst>
          </p:cNvPr>
          <p:cNvSpPr/>
          <p:nvPr/>
        </p:nvSpPr>
        <p:spPr>
          <a:xfrm>
            <a:off x="1981348" y="5788920"/>
            <a:ext cx="1718213" cy="204869"/>
          </a:xfrm>
          <a:prstGeom prst="homePlate">
            <a:avLst>
              <a:gd name="adj" fmla="val 28456"/>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1138" b="1" dirty="0"/>
              <a:t>Stable supply of Be</a:t>
            </a:r>
            <a:endParaRPr kumimoji="1" lang="ja-JP" altLang="en-US" sz="1138" b="1" dirty="0"/>
          </a:p>
        </p:txBody>
      </p:sp>
      <p:sp>
        <p:nvSpPr>
          <p:cNvPr id="55" name="屈折矢印 54">
            <a:extLst>
              <a:ext uri="{FF2B5EF4-FFF2-40B4-BE49-F238E27FC236}">
                <a16:creationId xmlns:a16="http://schemas.microsoft.com/office/drawing/2014/main" id="{E6B7F11F-4E28-6B09-9A76-3CDEBCAB0DB5}"/>
              </a:ext>
            </a:extLst>
          </p:cNvPr>
          <p:cNvSpPr/>
          <p:nvPr/>
        </p:nvSpPr>
        <p:spPr>
          <a:xfrm rot="5400000" flipH="1">
            <a:off x="2159543" y="5522192"/>
            <a:ext cx="230564" cy="297402"/>
          </a:xfrm>
          <a:prstGeom prst="bentUpArrow">
            <a:avLst>
              <a:gd name="adj1" fmla="val 21719"/>
              <a:gd name="adj2" fmla="val 29698"/>
              <a:gd name="adj3" fmla="val 176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38"/>
          </a:p>
        </p:txBody>
      </p:sp>
      <p:sp>
        <p:nvSpPr>
          <p:cNvPr id="60" name="正方形/長方形 59">
            <a:extLst>
              <a:ext uri="{FF2B5EF4-FFF2-40B4-BE49-F238E27FC236}">
                <a16:creationId xmlns:a16="http://schemas.microsoft.com/office/drawing/2014/main" id="{06C80A76-7EC6-0399-BE83-00BC3ED6C773}"/>
              </a:ext>
            </a:extLst>
          </p:cNvPr>
          <p:cNvSpPr/>
          <p:nvPr/>
        </p:nvSpPr>
        <p:spPr>
          <a:xfrm>
            <a:off x="249071" y="5031875"/>
            <a:ext cx="789010" cy="1543812"/>
          </a:xfrm>
          <a:prstGeom prst="rect">
            <a:avLst/>
          </a:prstGeom>
          <a:solidFill>
            <a:srgbClr val="CCFF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300" dirty="0">
                <a:solidFill>
                  <a:schemeClr val="tx1"/>
                </a:solidFill>
              </a:rPr>
              <a:t>Mission</a:t>
            </a:r>
            <a:endParaRPr kumimoji="1" lang="ja-JP" altLang="en-US" sz="1300" dirty="0">
              <a:solidFill>
                <a:schemeClr val="tx1"/>
              </a:solidFill>
            </a:endParaRPr>
          </a:p>
        </p:txBody>
      </p:sp>
      <p:sp>
        <p:nvSpPr>
          <p:cNvPr id="62" name="Text Placeholder 2">
            <a:extLst>
              <a:ext uri="{FF2B5EF4-FFF2-40B4-BE49-F238E27FC236}">
                <a16:creationId xmlns:a16="http://schemas.microsoft.com/office/drawing/2014/main" id="{B5A39015-6174-6B4E-C207-FED441C94530}"/>
              </a:ext>
            </a:extLst>
          </p:cNvPr>
          <p:cNvSpPr txBox="1">
            <a:spLocks/>
          </p:cNvSpPr>
          <p:nvPr/>
        </p:nvSpPr>
        <p:spPr>
          <a:xfrm>
            <a:off x="1082953" y="5043707"/>
            <a:ext cx="3181640" cy="543118"/>
          </a:xfrm>
          <a:prstGeom prst="rect">
            <a:avLst/>
          </a:prstGeom>
        </p:spPr>
        <p:txBody>
          <a:bodyPr vert="horz" lIns="55721" tIns="27861" rIns="55721" bIns="27861" rtlCol="0" anchor="t" anchorCtr="0">
            <a:noAutofit/>
          </a:bodyPr>
          <a:lstStyle>
            <a:lvl1pPr marL="285750" indent="-285750" algn="l" defTabSz="914400" rtl="0" eaLnBrk="1" latinLnBrk="0" hangingPunct="1">
              <a:lnSpc>
                <a:spcPct val="90000"/>
              </a:lnSpc>
              <a:spcBef>
                <a:spcPts val="10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1pPr>
            <a:lvl2pPr marL="742950" indent="-285750" algn="l" defTabSz="914400" rtl="0" eaLnBrk="1" latinLnBrk="0" hangingPunct="1">
              <a:lnSpc>
                <a:spcPct val="90000"/>
              </a:lnSpc>
              <a:spcBef>
                <a:spcPts val="500"/>
              </a:spcBef>
              <a:buClr>
                <a:schemeClr val="accent2"/>
              </a:buClr>
              <a:buFont typeface="Wingdings" panose="05000000000000000000" pitchFamily="2" charset="2"/>
              <a:buChar char="Ø"/>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2pPr>
            <a:lvl3pPr marL="1200150" indent="-285750" algn="l" defTabSz="914400" rtl="0" eaLnBrk="1" latinLnBrk="0" hangingPunct="1">
              <a:lnSpc>
                <a:spcPct val="90000"/>
              </a:lnSpc>
              <a:spcBef>
                <a:spcPts val="500"/>
              </a:spcBef>
              <a:buClr>
                <a:schemeClr val="accent2"/>
              </a:buClr>
              <a:buFont typeface="Arial" panose="020B0604020202020204" pitchFamily="34" charset="0"/>
              <a:buChar char="•"/>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3pPr>
            <a:lvl4pPr marL="1657350" indent="-285750" algn="l" defTabSz="914400" rtl="0" eaLnBrk="1" latinLnBrk="0" hangingPunct="1">
              <a:lnSpc>
                <a:spcPct val="90000"/>
              </a:lnSpc>
              <a:spcBef>
                <a:spcPts val="5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4pPr>
            <a:lvl5pPr marL="2114550" indent="-285750" algn="l" defTabSz="914400" rtl="0" eaLnBrk="1" latinLnBrk="0" hangingPunct="1">
              <a:lnSpc>
                <a:spcPct val="90000"/>
              </a:lnSpc>
              <a:spcBef>
                <a:spcPts val="5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80578" indent="-180578">
              <a:spcBef>
                <a:spcPts val="0"/>
              </a:spcBef>
            </a:pPr>
            <a:r>
              <a:rPr lang="en-US" altLang="ja-JP" sz="1300" dirty="0"/>
              <a:t>Contribution of fusion realization by providing a stable supply of beryllium</a:t>
            </a:r>
          </a:p>
        </p:txBody>
      </p:sp>
      <p:sp>
        <p:nvSpPr>
          <p:cNvPr id="63" name="Text Placeholder 2">
            <a:extLst>
              <a:ext uri="{FF2B5EF4-FFF2-40B4-BE49-F238E27FC236}">
                <a16:creationId xmlns:a16="http://schemas.microsoft.com/office/drawing/2014/main" id="{3415E267-5470-5CD8-C047-31E90ED70E28}"/>
              </a:ext>
            </a:extLst>
          </p:cNvPr>
          <p:cNvSpPr txBox="1">
            <a:spLocks/>
          </p:cNvSpPr>
          <p:nvPr/>
        </p:nvSpPr>
        <p:spPr>
          <a:xfrm>
            <a:off x="3458533" y="6406402"/>
            <a:ext cx="407174" cy="236577"/>
          </a:xfrm>
          <a:prstGeom prst="rect">
            <a:avLst/>
          </a:prstGeom>
        </p:spPr>
        <p:txBody>
          <a:bodyPr vert="horz" lIns="55721" tIns="27861" rIns="55721" bIns="27861" rtlCol="0" anchor="ctr" anchorCtr="0">
            <a:noAutofit/>
          </a:bodyPr>
          <a:lstStyle>
            <a:lvl1pPr marL="285750" indent="-285750" algn="l" defTabSz="914400" rtl="0" eaLnBrk="1" latinLnBrk="0" hangingPunct="1">
              <a:lnSpc>
                <a:spcPct val="90000"/>
              </a:lnSpc>
              <a:spcBef>
                <a:spcPts val="10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1pPr>
            <a:lvl2pPr marL="742950" indent="-285750" algn="l" defTabSz="914400" rtl="0" eaLnBrk="1" latinLnBrk="0" hangingPunct="1">
              <a:lnSpc>
                <a:spcPct val="90000"/>
              </a:lnSpc>
              <a:spcBef>
                <a:spcPts val="500"/>
              </a:spcBef>
              <a:buClr>
                <a:schemeClr val="accent2"/>
              </a:buClr>
              <a:buFont typeface="Wingdings" panose="05000000000000000000" pitchFamily="2" charset="2"/>
              <a:buChar char="Ø"/>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2pPr>
            <a:lvl3pPr marL="1200150" indent="-285750" algn="l" defTabSz="914400" rtl="0" eaLnBrk="1" latinLnBrk="0" hangingPunct="1">
              <a:lnSpc>
                <a:spcPct val="90000"/>
              </a:lnSpc>
              <a:spcBef>
                <a:spcPts val="500"/>
              </a:spcBef>
              <a:buClr>
                <a:schemeClr val="accent2"/>
              </a:buClr>
              <a:buFont typeface="Arial" panose="020B0604020202020204" pitchFamily="34" charset="0"/>
              <a:buChar char="•"/>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3pPr>
            <a:lvl4pPr marL="1657350" indent="-285750" algn="l" defTabSz="914400" rtl="0" eaLnBrk="1" latinLnBrk="0" hangingPunct="1">
              <a:lnSpc>
                <a:spcPct val="90000"/>
              </a:lnSpc>
              <a:spcBef>
                <a:spcPts val="5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4pPr>
            <a:lvl5pPr marL="2114550" indent="-285750" algn="l" defTabSz="914400" rtl="0" eaLnBrk="1" latinLnBrk="0" hangingPunct="1">
              <a:lnSpc>
                <a:spcPct val="90000"/>
              </a:lnSpc>
              <a:spcBef>
                <a:spcPts val="5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975" dirty="0"/>
              <a:t>2050</a:t>
            </a:r>
            <a:endParaRPr lang="ja-JP" altLang="en-US" sz="975" dirty="0"/>
          </a:p>
        </p:txBody>
      </p:sp>
      <p:sp>
        <p:nvSpPr>
          <p:cNvPr id="64" name="Text Placeholder 2">
            <a:extLst>
              <a:ext uri="{FF2B5EF4-FFF2-40B4-BE49-F238E27FC236}">
                <a16:creationId xmlns:a16="http://schemas.microsoft.com/office/drawing/2014/main" id="{A43DD76F-6E5E-7186-3941-0448AD9CD51E}"/>
              </a:ext>
            </a:extLst>
          </p:cNvPr>
          <p:cNvSpPr txBox="1">
            <a:spLocks/>
          </p:cNvSpPr>
          <p:nvPr/>
        </p:nvSpPr>
        <p:spPr>
          <a:xfrm>
            <a:off x="1822449" y="6406402"/>
            <a:ext cx="407174" cy="236577"/>
          </a:xfrm>
          <a:prstGeom prst="rect">
            <a:avLst/>
          </a:prstGeom>
        </p:spPr>
        <p:txBody>
          <a:bodyPr vert="horz" lIns="55721" tIns="27861" rIns="55721" bIns="27861" rtlCol="0" anchor="ctr" anchorCtr="0">
            <a:noAutofit/>
          </a:bodyPr>
          <a:lstStyle>
            <a:lvl1pPr marL="285750" indent="-285750" algn="l" defTabSz="914400" rtl="0" eaLnBrk="1" latinLnBrk="0" hangingPunct="1">
              <a:lnSpc>
                <a:spcPct val="90000"/>
              </a:lnSpc>
              <a:spcBef>
                <a:spcPts val="10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1pPr>
            <a:lvl2pPr marL="742950" indent="-285750" algn="l" defTabSz="914400" rtl="0" eaLnBrk="1" latinLnBrk="0" hangingPunct="1">
              <a:lnSpc>
                <a:spcPct val="90000"/>
              </a:lnSpc>
              <a:spcBef>
                <a:spcPts val="500"/>
              </a:spcBef>
              <a:buClr>
                <a:schemeClr val="accent2"/>
              </a:buClr>
              <a:buFont typeface="Wingdings" panose="05000000000000000000" pitchFamily="2" charset="2"/>
              <a:buChar char="Ø"/>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2pPr>
            <a:lvl3pPr marL="1200150" indent="-285750" algn="l" defTabSz="914400" rtl="0" eaLnBrk="1" latinLnBrk="0" hangingPunct="1">
              <a:lnSpc>
                <a:spcPct val="90000"/>
              </a:lnSpc>
              <a:spcBef>
                <a:spcPts val="500"/>
              </a:spcBef>
              <a:buClr>
                <a:schemeClr val="accent2"/>
              </a:buClr>
              <a:buFont typeface="Arial" panose="020B0604020202020204" pitchFamily="34" charset="0"/>
              <a:buChar char="•"/>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3pPr>
            <a:lvl4pPr marL="1657350" indent="-285750" algn="l" defTabSz="914400" rtl="0" eaLnBrk="1" latinLnBrk="0" hangingPunct="1">
              <a:lnSpc>
                <a:spcPct val="90000"/>
              </a:lnSpc>
              <a:spcBef>
                <a:spcPts val="5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4pPr>
            <a:lvl5pPr marL="2114550" indent="-285750" algn="l" defTabSz="914400" rtl="0" eaLnBrk="1" latinLnBrk="0" hangingPunct="1">
              <a:lnSpc>
                <a:spcPct val="90000"/>
              </a:lnSpc>
              <a:spcBef>
                <a:spcPts val="5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975" dirty="0"/>
              <a:t>2030</a:t>
            </a:r>
            <a:endParaRPr lang="ja-JP" altLang="en-US" sz="975" dirty="0"/>
          </a:p>
        </p:txBody>
      </p:sp>
      <p:sp>
        <p:nvSpPr>
          <p:cNvPr id="65" name="Text Placeholder 2">
            <a:extLst>
              <a:ext uri="{FF2B5EF4-FFF2-40B4-BE49-F238E27FC236}">
                <a16:creationId xmlns:a16="http://schemas.microsoft.com/office/drawing/2014/main" id="{C148414C-32BE-2CF7-ABDD-9A5793C7F8C9}"/>
              </a:ext>
            </a:extLst>
          </p:cNvPr>
          <p:cNvSpPr txBox="1">
            <a:spLocks/>
          </p:cNvSpPr>
          <p:nvPr/>
        </p:nvSpPr>
        <p:spPr>
          <a:xfrm>
            <a:off x="2317755" y="6406402"/>
            <a:ext cx="407174" cy="236577"/>
          </a:xfrm>
          <a:prstGeom prst="rect">
            <a:avLst/>
          </a:prstGeom>
        </p:spPr>
        <p:txBody>
          <a:bodyPr vert="horz" lIns="55721" tIns="27861" rIns="55721" bIns="27861" rtlCol="0" anchor="ctr" anchorCtr="0">
            <a:noAutofit/>
          </a:bodyPr>
          <a:lstStyle>
            <a:lvl1pPr marL="285750" indent="-285750" algn="l" defTabSz="914400" rtl="0" eaLnBrk="1" latinLnBrk="0" hangingPunct="1">
              <a:lnSpc>
                <a:spcPct val="90000"/>
              </a:lnSpc>
              <a:spcBef>
                <a:spcPts val="10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1pPr>
            <a:lvl2pPr marL="742950" indent="-285750" algn="l" defTabSz="914400" rtl="0" eaLnBrk="1" latinLnBrk="0" hangingPunct="1">
              <a:lnSpc>
                <a:spcPct val="90000"/>
              </a:lnSpc>
              <a:spcBef>
                <a:spcPts val="500"/>
              </a:spcBef>
              <a:buClr>
                <a:schemeClr val="accent2"/>
              </a:buClr>
              <a:buFont typeface="Wingdings" panose="05000000000000000000" pitchFamily="2" charset="2"/>
              <a:buChar char="Ø"/>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2pPr>
            <a:lvl3pPr marL="1200150" indent="-285750" algn="l" defTabSz="914400" rtl="0" eaLnBrk="1" latinLnBrk="0" hangingPunct="1">
              <a:lnSpc>
                <a:spcPct val="90000"/>
              </a:lnSpc>
              <a:spcBef>
                <a:spcPts val="500"/>
              </a:spcBef>
              <a:buClr>
                <a:schemeClr val="accent2"/>
              </a:buClr>
              <a:buFont typeface="Arial" panose="020B0604020202020204" pitchFamily="34" charset="0"/>
              <a:buChar char="•"/>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3pPr>
            <a:lvl4pPr marL="1657350" indent="-285750" algn="l" defTabSz="914400" rtl="0" eaLnBrk="1" latinLnBrk="0" hangingPunct="1">
              <a:lnSpc>
                <a:spcPct val="90000"/>
              </a:lnSpc>
              <a:spcBef>
                <a:spcPts val="5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4pPr>
            <a:lvl5pPr marL="2114550" indent="-285750" algn="l" defTabSz="914400" rtl="0" eaLnBrk="1" latinLnBrk="0" hangingPunct="1">
              <a:lnSpc>
                <a:spcPct val="90000"/>
              </a:lnSpc>
              <a:spcBef>
                <a:spcPts val="5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975" dirty="0"/>
              <a:t>2035</a:t>
            </a:r>
            <a:endParaRPr lang="ja-JP" altLang="en-US" sz="975" dirty="0"/>
          </a:p>
        </p:txBody>
      </p:sp>
      <p:sp>
        <p:nvSpPr>
          <p:cNvPr id="66" name="Text Placeholder 2">
            <a:extLst>
              <a:ext uri="{FF2B5EF4-FFF2-40B4-BE49-F238E27FC236}">
                <a16:creationId xmlns:a16="http://schemas.microsoft.com/office/drawing/2014/main" id="{F81464B8-355A-B871-5554-00E8318536BA}"/>
              </a:ext>
            </a:extLst>
          </p:cNvPr>
          <p:cNvSpPr txBox="1">
            <a:spLocks/>
          </p:cNvSpPr>
          <p:nvPr/>
        </p:nvSpPr>
        <p:spPr>
          <a:xfrm>
            <a:off x="1100645" y="6406402"/>
            <a:ext cx="407174" cy="236577"/>
          </a:xfrm>
          <a:prstGeom prst="rect">
            <a:avLst/>
          </a:prstGeom>
        </p:spPr>
        <p:txBody>
          <a:bodyPr vert="horz" lIns="55721" tIns="27861" rIns="55721" bIns="27861" rtlCol="0" anchor="ctr" anchorCtr="0">
            <a:noAutofit/>
          </a:bodyPr>
          <a:lstStyle>
            <a:lvl1pPr marL="285750" indent="-285750" algn="l" defTabSz="914400" rtl="0" eaLnBrk="1" latinLnBrk="0" hangingPunct="1">
              <a:lnSpc>
                <a:spcPct val="90000"/>
              </a:lnSpc>
              <a:spcBef>
                <a:spcPts val="10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1pPr>
            <a:lvl2pPr marL="742950" indent="-285750" algn="l" defTabSz="914400" rtl="0" eaLnBrk="1" latinLnBrk="0" hangingPunct="1">
              <a:lnSpc>
                <a:spcPct val="90000"/>
              </a:lnSpc>
              <a:spcBef>
                <a:spcPts val="500"/>
              </a:spcBef>
              <a:buClr>
                <a:schemeClr val="accent2"/>
              </a:buClr>
              <a:buFont typeface="Wingdings" panose="05000000000000000000" pitchFamily="2" charset="2"/>
              <a:buChar char="Ø"/>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2pPr>
            <a:lvl3pPr marL="1200150" indent="-285750" algn="l" defTabSz="914400" rtl="0" eaLnBrk="1" latinLnBrk="0" hangingPunct="1">
              <a:lnSpc>
                <a:spcPct val="90000"/>
              </a:lnSpc>
              <a:spcBef>
                <a:spcPts val="500"/>
              </a:spcBef>
              <a:buClr>
                <a:schemeClr val="accent2"/>
              </a:buClr>
              <a:buFont typeface="Arial" panose="020B0604020202020204" pitchFamily="34" charset="0"/>
              <a:buChar char="•"/>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3pPr>
            <a:lvl4pPr marL="1657350" indent="-285750" algn="l" defTabSz="914400" rtl="0" eaLnBrk="1" latinLnBrk="0" hangingPunct="1">
              <a:lnSpc>
                <a:spcPct val="90000"/>
              </a:lnSpc>
              <a:spcBef>
                <a:spcPts val="5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4pPr>
            <a:lvl5pPr marL="2114550" indent="-285750" algn="l" defTabSz="914400" rtl="0" eaLnBrk="1" latinLnBrk="0" hangingPunct="1">
              <a:lnSpc>
                <a:spcPct val="90000"/>
              </a:lnSpc>
              <a:spcBef>
                <a:spcPts val="5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975" dirty="0"/>
              <a:t>Now</a:t>
            </a:r>
            <a:endParaRPr lang="ja-JP" altLang="en-US" sz="975" dirty="0"/>
          </a:p>
        </p:txBody>
      </p:sp>
      <p:pic>
        <p:nvPicPr>
          <p:cNvPr id="69" name="図 68" descr="キッチンの一角&#10;&#10;低い精度で自動的に生成された説明">
            <a:extLst>
              <a:ext uri="{FF2B5EF4-FFF2-40B4-BE49-F238E27FC236}">
                <a16:creationId xmlns:a16="http://schemas.microsoft.com/office/drawing/2014/main" id="{C1EC5B6A-0C30-7BB0-186F-744F03DB1FC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23876" y="4844955"/>
            <a:ext cx="1539990" cy="1154992"/>
          </a:xfrm>
          <a:prstGeom prst="rect">
            <a:avLst/>
          </a:prstGeom>
        </p:spPr>
      </p:pic>
      <p:sp>
        <p:nvSpPr>
          <p:cNvPr id="70" name="Text Placeholder 2">
            <a:extLst>
              <a:ext uri="{FF2B5EF4-FFF2-40B4-BE49-F238E27FC236}">
                <a16:creationId xmlns:a16="http://schemas.microsoft.com/office/drawing/2014/main" id="{AAC92625-2BF3-7D0C-4C0C-5D29322EF614}"/>
              </a:ext>
            </a:extLst>
          </p:cNvPr>
          <p:cNvSpPr txBox="1">
            <a:spLocks/>
          </p:cNvSpPr>
          <p:nvPr/>
        </p:nvSpPr>
        <p:spPr>
          <a:xfrm>
            <a:off x="5050639" y="5604828"/>
            <a:ext cx="1539990" cy="366031"/>
          </a:xfrm>
          <a:prstGeom prst="rect">
            <a:avLst/>
          </a:prstGeom>
        </p:spPr>
        <p:txBody>
          <a:bodyPr vert="horz" lIns="55721" tIns="27861" rIns="55721" bIns="27861" rtlCol="0" anchor="ctr" anchorCtr="0">
            <a:noAutofit/>
          </a:bodyPr>
          <a:lstStyle>
            <a:lvl1pPr marL="285750" indent="-285750" algn="l" defTabSz="914400" rtl="0" eaLnBrk="1" latinLnBrk="0" hangingPunct="1">
              <a:lnSpc>
                <a:spcPct val="90000"/>
              </a:lnSpc>
              <a:spcBef>
                <a:spcPts val="10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1pPr>
            <a:lvl2pPr marL="742950" indent="-285750" algn="l" defTabSz="914400" rtl="0" eaLnBrk="1" latinLnBrk="0" hangingPunct="1">
              <a:lnSpc>
                <a:spcPct val="90000"/>
              </a:lnSpc>
              <a:spcBef>
                <a:spcPts val="500"/>
              </a:spcBef>
              <a:buClr>
                <a:schemeClr val="accent2"/>
              </a:buClr>
              <a:buFont typeface="Wingdings" panose="05000000000000000000" pitchFamily="2" charset="2"/>
              <a:buChar char="Ø"/>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2pPr>
            <a:lvl3pPr marL="1200150" indent="-285750" algn="l" defTabSz="914400" rtl="0" eaLnBrk="1" latinLnBrk="0" hangingPunct="1">
              <a:lnSpc>
                <a:spcPct val="90000"/>
              </a:lnSpc>
              <a:spcBef>
                <a:spcPts val="500"/>
              </a:spcBef>
              <a:buClr>
                <a:schemeClr val="accent2"/>
              </a:buClr>
              <a:buFont typeface="Arial" panose="020B0604020202020204" pitchFamily="34" charset="0"/>
              <a:buChar char="•"/>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3pPr>
            <a:lvl4pPr marL="1657350" indent="-285750" algn="l" defTabSz="914400" rtl="0" eaLnBrk="1" latinLnBrk="0" hangingPunct="1">
              <a:lnSpc>
                <a:spcPct val="90000"/>
              </a:lnSpc>
              <a:spcBef>
                <a:spcPts val="5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4pPr>
            <a:lvl5pPr marL="2114550" indent="-285750" algn="l" defTabSz="914400" rtl="0" eaLnBrk="1" latinLnBrk="0" hangingPunct="1">
              <a:lnSpc>
                <a:spcPct val="90000"/>
              </a:lnSpc>
              <a:spcBef>
                <a:spcPts val="5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183"/>
              </a:spcBef>
              <a:buNone/>
            </a:pPr>
            <a:r>
              <a:rPr lang="en-US" altLang="ja-JP" sz="1300" dirty="0">
                <a:solidFill>
                  <a:schemeClr val="bg1"/>
                </a:solidFill>
              </a:rPr>
              <a:t>Li extraction device</a:t>
            </a:r>
            <a:endParaRPr lang="en-US" altLang="ja-JP" sz="1138" dirty="0">
              <a:solidFill>
                <a:schemeClr val="bg1"/>
              </a:solidFill>
            </a:endParaRPr>
          </a:p>
        </p:txBody>
      </p:sp>
      <p:pic>
        <p:nvPicPr>
          <p:cNvPr id="2" name="図 1" descr="流し台の飛行機&#10;&#10;低い精度で自動的に生成された説明">
            <a:extLst>
              <a:ext uri="{FF2B5EF4-FFF2-40B4-BE49-F238E27FC236}">
                <a16:creationId xmlns:a16="http://schemas.microsoft.com/office/drawing/2014/main" id="{BAC65206-09E9-B5DC-09B1-1CF347547A8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39189" y="3326618"/>
            <a:ext cx="1129350" cy="1751890"/>
          </a:xfrm>
          <a:prstGeom prst="rect">
            <a:avLst/>
          </a:prstGeom>
        </p:spPr>
      </p:pic>
      <p:sp>
        <p:nvSpPr>
          <p:cNvPr id="6" name="Text Placeholder 2">
            <a:extLst>
              <a:ext uri="{FF2B5EF4-FFF2-40B4-BE49-F238E27FC236}">
                <a16:creationId xmlns:a16="http://schemas.microsoft.com/office/drawing/2014/main" id="{8BB8F62C-B1D1-582C-1C17-3E94D421230C}"/>
              </a:ext>
            </a:extLst>
          </p:cNvPr>
          <p:cNvSpPr txBox="1">
            <a:spLocks/>
          </p:cNvSpPr>
          <p:nvPr/>
        </p:nvSpPr>
        <p:spPr>
          <a:xfrm>
            <a:off x="3599819" y="4707615"/>
            <a:ext cx="1188698" cy="366031"/>
          </a:xfrm>
          <a:prstGeom prst="rect">
            <a:avLst/>
          </a:prstGeom>
        </p:spPr>
        <p:txBody>
          <a:bodyPr vert="horz" lIns="55721" tIns="27861" rIns="55721" bIns="27861" rtlCol="0" anchor="ctr" anchorCtr="0">
            <a:noAutofit/>
          </a:bodyPr>
          <a:lstStyle>
            <a:lvl1pPr marL="285750" indent="-285750" algn="l" defTabSz="914400" rtl="0" eaLnBrk="1" latinLnBrk="0" hangingPunct="1">
              <a:lnSpc>
                <a:spcPct val="90000"/>
              </a:lnSpc>
              <a:spcBef>
                <a:spcPts val="10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1pPr>
            <a:lvl2pPr marL="742950" indent="-285750" algn="l" defTabSz="914400" rtl="0" eaLnBrk="1" latinLnBrk="0" hangingPunct="1">
              <a:lnSpc>
                <a:spcPct val="90000"/>
              </a:lnSpc>
              <a:spcBef>
                <a:spcPts val="500"/>
              </a:spcBef>
              <a:buClr>
                <a:schemeClr val="accent2"/>
              </a:buClr>
              <a:buFont typeface="Wingdings" panose="05000000000000000000" pitchFamily="2" charset="2"/>
              <a:buChar char="Ø"/>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2pPr>
            <a:lvl3pPr marL="1200150" indent="-285750" algn="l" defTabSz="914400" rtl="0" eaLnBrk="1" latinLnBrk="0" hangingPunct="1">
              <a:lnSpc>
                <a:spcPct val="90000"/>
              </a:lnSpc>
              <a:spcBef>
                <a:spcPts val="500"/>
              </a:spcBef>
              <a:buClr>
                <a:schemeClr val="accent2"/>
              </a:buClr>
              <a:buFont typeface="Arial" panose="020B0604020202020204" pitchFamily="34" charset="0"/>
              <a:buChar char="•"/>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3pPr>
            <a:lvl4pPr marL="1657350" indent="-285750" algn="l" defTabSz="914400" rtl="0" eaLnBrk="1" latinLnBrk="0" hangingPunct="1">
              <a:lnSpc>
                <a:spcPct val="90000"/>
              </a:lnSpc>
              <a:spcBef>
                <a:spcPts val="5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4pPr>
            <a:lvl5pPr marL="2114550" indent="-285750" algn="l" defTabSz="914400" rtl="0" eaLnBrk="1" latinLnBrk="0" hangingPunct="1">
              <a:lnSpc>
                <a:spcPct val="90000"/>
              </a:lnSpc>
              <a:spcBef>
                <a:spcPts val="500"/>
              </a:spcBef>
              <a:buClr>
                <a:schemeClr val="accent2"/>
              </a:buClr>
              <a:buFont typeface="Wingdings" panose="05000000000000000000" pitchFamily="2" charset="2"/>
              <a:buChar char="n"/>
              <a:defRPr kumimoji="1" sz="1800" kern="1200">
                <a:solidFill>
                  <a:schemeClr val="tx1"/>
                </a:solidFill>
                <a:latin typeface="Arial" panose="020B0604020202020204" pitchFamily="34" charset="0"/>
                <a:ea typeface="Yu Gothic UI" panose="020B0500000000000000" pitchFamily="50"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183"/>
              </a:spcBef>
              <a:buNone/>
            </a:pPr>
            <a:r>
              <a:rPr lang="en-US" altLang="ja-JP" sz="1300" dirty="0">
                <a:solidFill>
                  <a:schemeClr val="bg1"/>
                </a:solidFill>
              </a:rPr>
              <a:t>Microwave device</a:t>
            </a:r>
            <a:endParaRPr lang="en-US" altLang="ja-JP" sz="1138" dirty="0">
              <a:solidFill>
                <a:schemeClr val="bg1"/>
              </a:solidFill>
            </a:endParaRPr>
          </a:p>
        </p:txBody>
      </p:sp>
      <p:sp>
        <p:nvSpPr>
          <p:cNvPr id="9" name="テキスト ボックス 8">
            <a:extLst>
              <a:ext uri="{FF2B5EF4-FFF2-40B4-BE49-F238E27FC236}">
                <a16:creationId xmlns:a16="http://schemas.microsoft.com/office/drawing/2014/main" id="{3E388960-8A52-C71D-E155-D6857084C587}"/>
              </a:ext>
            </a:extLst>
          </p:cNvPr>
          <p:cNvSpPr txBox="1"/>
          <p:nvPr/>
        </p:nvSpPr>
        <p:spPr>
          <a:xfrm>
            <a:off x="-1659" y="486413"/>
            <a:ext cx="9875951" cy="646331"/>
          </a:xfrm>
          <a:prstGeom prst="rect">
            <a:avLst/>
          </a:prstGeom>
          <a:noFill/>
        </p:spPr>
        <p:txBody>
          <a:bodyPr wrap="square">
            <a:spAutoFit/>
          </a:bodyPr>
          <a:lstStyle/>
          <a:p>
            <a:r>
              <a:rPr kumimoji="1" lang="en-US" altLang="ja-JP" i="1" dirty="0">
                <a:solidFill>
                  <a:srgbClr val="0070C0"/>
                </a:solidFill>
                <a:latin typeface="Arial" panose="020B0604020202020204" pitchFamily="34" charset="0"/>
                <a:ea typeface="メイリオ" panose="020B0604030504040204" pitchFamily="50" charset="-128"/>
                <a:cs typeface="Arial" panose="020B0604020202020204" pitchFamily="34" charset="0"/>
              </a:rPr>
              <a:t>As one of the blanket developments, </a:t>
            </a:r>
            <a:r>
              <a:rPr kumimoji="1" lang="en-US" altLang="ja-JP" i="1" dirty="0">
                <a:solidFill>
                  <a:srgbClr val="0070C0"/>
                </a:solidFill>
                <a:ea typeface="メイリオ" panose="020B0604030504040204" pitchFamily="50" charset="-128"/>
                <a:cs typeface="Arial" panose="020B0604020202020204" pitchFamily="34" charset="0"/>
              </a:rPr>
              <a:t>t</a:t>
            </a:r>
            <a:r>
              <a:rPr kumimoji="1" lang="en-US" altLang="ja-JP" i="1" dirty="0">
                <a:solidFill>
                  <a:srgbClr val="0070C0"/>
                </a:solidFill>
                <a:latin typeface="Arial" panose="020B0604020202020204" pitchFamily="34" charset="0"/>
                <a:ea typeface="メイリオ" panose="020B0604030504040204" pitchFamily="50" charset="-128"/>
                <a:cs typeface="Arial" panose="020B0604020202020204" pitchFamily="34" charset="0"/>
              </a:rPr>
              <a:t>he refining technology of beryllium (Be) and lithium (Li) </a:t>
            </a:r>
            <a:r>
              <a:rPr kumimoji="1" lang="en-US" altLang="ja-JP" i="1" dirty="0">
                <a:solidFill>
                  <a:srgbClr val="0070C0"/>
                </a:solidFill>
                <a:ea typeface="メイリオ" panose="020B0604030504040204" pitchFamily="50" charset="-128"/>
                <a:cs typeface="Arial" panose="020B0604020202020204" pitchFamily="34" charset="0"/>
              </a:rPr>
              <a:t>is being developed  by establishing s</a:t>
            </a:r>
            <a:r>
              <a:rPr kumimoji="1" lang="en-US" altLang="ja-JP" i="1" dirty="0">
                <a:solidFill>
                  <a:srgbClr val="0070C0"/>
                </a:solidFill>
                <a:latin typeface="Arial" panose="020B0604020202020204" pitchFamily="34" charset="0"/>
                <a:ea typeface="メイリオ" panose="020B0604030504040204" pitchFamily="50" charset="-128"/>
                <a:cs typeface="Arial" panose="020B0604020202020204" pitchFamily="34" charset="0"/>
              </a:rPr>
              <a:t>tart-up companies as QST venture.</a:t>
            </a:r>
            <a:endParaRPr kumimoji="1" lang="ja-JP" altLang="en-US" i="1" dirty="0">
              <a:solidFill>
                <a:srgbClr val="0070C0"/>
              </a:solidFill>
              <a:latin typeface="Arial" panose="020B0604020202020204" pitchFamily="34" charset="0"/>
              <a:ea typeface="メイリオ" panose="020B0604030504040204" pitchFamily="50"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97398D50-67F3-029D-27E0-25A1B4E7A0CF}"/>
              </a:ext>
            </a:extLst>
          </p:cNvPr>
          <p:cNvSpPr txBox="1"/>
          <p:nvPr/>
        </p:nvSpPr>
        <p:spPr>
          <a:xfrm>
            <a:off x="297247" y="1109782"/>
            <a:ext cx="4114814" cy="584775"/>
          </a:xfrm>
          <a:prstGeom prst="rect">
            <a:avLst/>
          </a:prstGeom>
          <a:noFill/>
        </p:spPr>
        <p:txBody>
          <a:bodyPr wrap="square">
            <a:spAutoFit/>
          </a:bodyPr>
          <a:lstStyle/>
          <a:p>
            <a:pPr algn="ctr"/>
            <a:r>
              <a:rPr kumimoji="1" lang="en-US" altLang="ja-JP" sz="1600" b="1" i="1" dirty="0">
                <a:solidFill>
                  <a:srgbClr val="FF0000"/>
                </a:solidFill>
                <a:latin typeface="Arial" panose="020B0604020202020204" pitchFamily="34" charset="0"/>
                <a:ea typeface="メイリオ" panose="020B0604030504040204" pitchFamily="50" charset="-128"/>
                <a:cs typeface="Arial" panose="020B0604020202020204" pitchFamily="34" charset="0"/>
              </a:rPr>
              <a:t>Low energy consumption process  of beryllium  with alkali and RF power</a:t>
            </a:r>
            <a:endParaRPr lang="ja-JP" altLang="en-US" sz="1600" dirty="0">
              <a:solidFill>
                <a:srgbClr val="FF0000"/>
              </a:solidFill>
            </a:endParaRPr>
          </a:p>
        </p:txBody>
      </p:sp>
      <p:sp>
        <p:nvSpPr>
          <p:cNvPr id="18" name="テキスト ボックス 17">
            <a:extLst>
              <a:ext uri="{FF2B5EF4-FFF2-40B4-BE49-F238E27FC236}">
                <a16:creationId xmlns:a16="http://schemas.microsoft.com/office/drawing/2014/main" id="{959734C3-A9D2-6A43-2DCE-FBF61ED7AF70}"/>
              </a:ext>
            </a:extLst>
          </p:cNvPr>
          <p:cNvSpPr txBox="1"/>
          <p:nvPr/>
        </p:nvSpPr>
        <p:spPr>
          <a:xfrm>
            <a:off x="5384791" y="1139833"/>
            <a:ext cx="4114814" cy="584775"/>
          </a:xfrm>
          <a:prstGeom prst="rect">
            <a:avLst/>
          </a:prstGeom>
          <a:noFill/>
        </p:spPr>
        <p:txBody>
          <a:bodyPr wrap="square">
            <a:spAutoFit/>
          </a:bodyPr>
          <a:lstStyle/>
          <a:p>
            <a:pPr algn="ctr"/>
            <a:r>
              <a:rPr kumimoji="1" lang="en-US" altLang="ja-JP" sz="1600" b="1" i="1" dirty="0">
                <a:solidFill>
                  <a:srgbClr val="FF0000"/>
                </a:solidFill>
                <a:latin typeface="Arial" panose="020B0604020202020204" pitchFamily="34" charset="0"/>
                <a:ea typeface="メイリオ" panose="020B0604030504040204" pitchFamily="50" charset="-128"/>
                <a:cs typeface="Arial" panose="020B0604020202020204" pitchFamily="34" charset="0"/>
              </a:rPr>
              <a:t>Very simple process on lithium with Lithium ionic conductor</a:t>
            </a:r>
          </a:p>
        </p:txBody>
      </p:sp>
      <p:sp>
        <p:nvSpPr>
          <p:cNvPr id="7" name="スライド番号プレースホルダー 6">
            <a:extLst>
              <a:ext uri="{FF2B5EF4-FFF2-40B4-BE49-F238E27FC236}">
                <a16:creationId xmlns:a16="http://schemas.microsoft.com/office/drawing/2014/main" id="{158720BA-3FDD-2097-93E5-88634C6E5F3F}"/>
              </a:ext>
            </a:extLst>
          </p:cNvPr>
          <p:cNvSpPr>
            <a:spLocks noGrp="1"/>
          </p:cNvSpPr>
          <p:nvPr>
            <p:ph type="sldNum" sz="quarter" idx="12"/>
          </p:nvPr>
        </p:nvSpPr>
        <p:spPr>
          <a:xfrm>
            <a:off x="9585462" y="6575687"/>
            <a:ext cx="289739" cy="365125"/>
          </a:xfrm>
        </p:spPr>
        <p:txBody>
          <a:bodyPr/>
          <a:lstStyle/>
          <a:p>
            <a:pPr>
              <a:defRPr/>
            </a:pPr>
            <a:fld id="{ACD56052-0AA5-4AD2-93EA-74CD1FC0B6C6}" type="slidenum">
              <a:rPr lang="ja-JP" altLang="en-US" smtClean="0"/>
              <a:pPr>
                <a:defRPr/>
              </a:pPr>
              <a:t>11</a:t>
            </a:fld>
            <a:endParaRPr lang="en-US" altLang="ja-JP" dirty="0"/>
          </a:p>
        </p:txBody>
      </p:sp>
    </p:spTree>
    <p:extLst>
      <p:ext uri="{BB962C8B-B14F-4D97-AF65-F5344CB8AC3E}">
        <p14:creationId xmlns:p14="http://schemas.microsoft.com/office/powerpoint/2010/main" val="1803028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FC5C8F9-80DB-760A-FE69-2D2BAA0B01FD}"/>
              </a:ext>
            </a:extLst>
          </p:cNvPr>
          <p:cNvSpPr>
            <a:spLocks noGrp="1"/>
          </p:cNvSpPr>
          <p:nvPr>
            <p:ph type="sldNum" sz="quarter" idx="12"/>
          </p:nvPr>
        </p:nvSpPr>
        <p:spPr/>
        <p:txBody>
          <a:bodyPr/>
          <a:lstStyle/>
          <a:p>
            <a:pPr>
              <a:defRPr/>
            </a:pPr>
            <a:fld id="{3AF3F803-92E0-474E-84E9-B752B928FC42}" type="slidenum">
              <a:rPr lang="ja-JP" altLang="en-US" smtClean="0"/>
              <a:pPr>
                <a:defRPr/>
              </a:pPr>
              <a:t>12</a:t>
            </a:fld>
            <a:endParaRPr lang="en-US" altLang="ja-JP" dirty="0"/>
          </a:p>
        </p:txBody>
      </p:sp>
      <p:sp>
        <p:nvSpPr>
          <p:cNvPr id="4" name="テキスト ボックス 3">
            <a:extLst>
              <a:ext uri="{FF2B5EF4-FFF2-40B4-BE49-F238E27FC236}">
                <a16:creationId xmlns:a16="http://schemas.microsoft.com/office/drawing/2014/main" id="{054D3118-3708-E4D8-61C6-CF3F7111C317}"/>
              </a:ext>
            </a:extLst>
          </p:cNvPr>
          <p:cNvSpPr txBox="1"/>
          <p:nvPr/>
        </p:nvSpPr>
        <p:spPr>
          <a:xfrm>
            <a:off x="2009671" y="2934678"/>
            <a:ext cx="4963884" cy="923330"/>
          </a:xfrm>
          <a:prstGeom prst="rect">
            <a:avLst/>
          </a:prstGeom>
          <a:noFill/>
        </p:spPr>
        <p:txBody>
          <a:bodyPr wrap="square">
            <a:spAutoFit/>
          </a:bodyPr>
          <a:lstStyle/>
          <a:p>
            <a:pPr algn="ctr">
              <a:defRPr/>
            </a:pPr>
            <a:r>
              <a:rPr lang="en-US" altLang="ja-JP" sz="5400" i="1" dirty="0">
                <a:solidFill>
                  <a:srgbClr val="0000FF"/>
                </a:solidFill>
                <a:cs typeface="Arial" panose="020B0604020202020204" pitchFamily="34" charset="0"/>
              </a:rPr>
              <a:t>BA Activities</a:t>
            </a:r>
            <a:endParaRPr kumimoji="0" lang="ja-JP" altLang="en-US" sz="5400" i="1" kern="0" dirty="0">
              <a:solidFill>
                <a:srgbClr val="0000FF"/>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3517280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bwMode="auto">
          <a:xfrm>
            <a:off x="620712" y="2324895"/>
            <a:ext cx="5157788" cy="3781425"/>
          </a:xfrm>
          <a:prstGeom prst="roundRect">
            <a:avLst>
              <a:gd name="adj" fmla="val 6560"/>
            </a:avLst>
          </a:prstGeom>
          <a:solidFill>
            <a:srgbClr val="FFFFCC"/>
          </a:solidFill>
          <a:ln w="19050" cap="flat" cmpd="sng" algn="ctr">
            <a:solidFill>
              <a:schemeClr val="tx1"/>
            </a:solidFill>
            <a:prstDash val="solid"/>
            <a:round/>
            <a:headEnd type="none" w="med" len="med"/>
            <a:tailEnd type="none" w="med" len="med"/>
          </a:ln>
          <a:effectLst/>
        </p:spPr>
        <p:txBody>
          <a:bodyPr/>
          <a:lstStyle/>
          <a:p>
            <a:pPr>
              <a:defRPr/>
            </a:pPr>
            <a:endParaRPr lang="ja-JP" altLang="en-US" b="1" i="1" dirty="0">
              <a:solidFill>
                <a:schemeClr val="accent2"/>
              </a:solidFill>
              <a:effectLst>
                <a:outerShdw blurRad="38100" dist="38100" dir="2700000" algn="tl">
                  <a:srgbClr val="000000">
                    <a:alpha val="43137"/>
                  </a:srgbClr>
                </a:outerShdw>
              </a:effectLst>
              <a:ea typeface="ＭＳ Ｐゴシック" charset="0"/>
              <a:cs typeface="Arial" panose="020B0604020202020204" pitchFamily="34" charset="0"/>
            </a:endParaRPr>
          </a:p>
        </p:txBody>
      </p:sp>
      <p:sp>
        <p:nvSpPr>
          <p:cNvPr id="4" name="角丸四角形 3"/>
          <p:cNvSpPr/>
          <p:nvPr/>
        </p:nvSpPr>
        <p:spPr bwMode="auto">
          <a:xfrm>
            <a:off x="600076" y="787006"/>
            <a:ext cx="5159375" cy="1506139"/>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a:lstStyle/>
          <a:p>
            <a:pPr>
              <a:defRPr/>
            </a:pPr>
            <a:endParaRPr lang="ja-JP" altLang="en-US" b="1" i="1" dirty="0">
              <a:solidFill>
                <a:schemeClr val="accent2"/>
              </a:solidFill>
              <a:effectLst>
                <a:outerShdw blurRad="38100" dist="38100" dir="2700000" algn="tl">
                  <a:srgbClr val="000000">
                    <a:alpha val="43137"/>
                  </a:srgbClr>
                </a:outerShdw>
              </a:effectLst>
              <a:ea typeface="ＭＳ Ｐゴシック" charset="0"/>
              <a:cs typeface="Arial" panose="020B0604020202020204" pitchFamily="34" charset="0"/>
            </a:endParaRPr>
          </a:p>
        </p:txBody>
      </p:sp>
      <p:sp>
        <p:nvSpPr>
          <p:cNvPr id="9220" name="Rectangle 178"/>
          <p:cNvSpPr>
            <a:spLocks noGrp="1" noChangeArrowheads="1"/>
          </p:cNvSpPr>
          <p:nvPr>
            <p:ph type="title" idx="4294967295"/>
          </p:nvPr>
        </p:nvSpPr>
        <p:spPr>
          <a:xfrm>
            <a:off x="333375" y="280554"/>
            <a:ext cx="8913813" cy="496888"/>
          </a:xfrm>
        </p:spPr>
        <p:txBody>
          <a:bodyPr>
            <a:noAutofit/>
          </a:bodyPr>
          <a:lstStyle/>
          <a:p>
            <a:r>
              <a:rPr lang="en-US" altLang="ja-JP" sz="3200" b="1" i="1" dirty="0">
                <a:solidFill>
                  <a:srgbClr val="0000FF"/>
                </a:solidFill>
                <a:latin typeface="Arial" panose="020B0604020202020204" pitchFamily="34" charset="0"/>
                <a:cs typeface="Arial" panose="020B0604020202020204" pitchFamily="34" charset="0"/>
              </a:rPr>
              <a:t>JT-60SA (JT-60 Super Advanced) Project</a:t>
            </a:r>
            <a:endParaRPr lang="en-GB" altLang="ja-JP" sz="3200" b="1" i="1" dirty="0">
              <a:solidFill>
                <a:srgbClr val="0000FF"/>
              </a:solidFill>
              <a:latin typeface="Arial" panose="020B0604020202020204" pitchFamily="34" charset="0"/>
              <a:cs typeface="Arial" panose="020B0604020202020204" pitchFamily="34" charset="0"/>
            </a:endParaRPr>
          </a:p>
        </p:txBody>
      </p:sp>
      <p:sp>
        <p:nvSpPr>
          <p:cNvPr id="17412" name="Text Box 308"/>
          <p:cNvSpPr txBox="1">
            <a:spLocks noChangeArrowheads="1"/>
          </p:cNvSpPr>
          <p:nvPr/>
        </p:nvSpPr>
        <p:spPr bwMode="auto">
          <a:xfrm>
            <a:off x="681038" y="2380457"/>
            <a:ext cx="5051425" cy="3555207"/>
          </a:xfrm>
          <a:prstGeom prst="rect">
            <a:avLst/>
          </a:prstGeom>
          <a:noFill/>
          <a:ln w="9525">
            <a:noFill/>
            <a:miter lim="800000"/>
            <a:headEnd/>
            <a:tailEnd/>
          </a:ln>
        </p:spPr>
        <p:txBody>
          <a:bodyPr/>
          <a:lstStyle/>
          <a:p>
            <a:pPr algn="just" eaLnBrk="1" hangingPunct="1">
              <a:lnSpc>
                <a:spcPts val="2200"/>
              </a:lnSpc>
              <a:defRPr/>
            </a:pPr>
            <a:r>
              <a:rPr lang="en-US" altLang="ja-JP" b="1" i="1" dirty="0">
                <a:solidFill>
                  <a:srgbClr val="FF0000"/>
                </a:solidFill>
                <a:latin typeface="Arial" panose="020B0604020202020204" pitchFamily="34" charset="0"/>
                <a:ea typeface="Arial" charset="0"/>
                <a:cs typeface="Arial" panose="020B0604020202020204" pitchFamily="34" charset="0"/>
              </a:rPr>
              <a:t>Major Objectives:</a:t>
            </a:r>
          </a:p>
          <a:p>
            <a:pPr algn="just" eaLnBrk="1" hangingPunct="1">
              <a:lnSpc>
                <a:spcPts val="2200"/>
              </a:lnSpc>
              <a:defRPr/>
            </a:pPr>
            <a:r>
              <a:rPr lang="en-US" altLang="ja-JP" b="1" i="1" dirty="0">
                <a:solidFill>
                  <a:srgbClr val="00CC00"/>
                </a:solidFill>
                <a:latin typeface="Arial" panose="020B0604020202020204" pitchFamily="34" charset="0"/>
                <a:ea typeface="Arial" charset="0"/>
                <a:cs typeface="Arial" panose="020B0604020202020204" pitchFamily="34" charset="0"/>
              </a:rPr>
              <a:t>(1) Supportive Researches for ITER</a:t>
            </a:r>
            <a:endParaRPr lang="en-US" altLang="ja-JP" b="1" i="1" dirty="0">
              <a:latin typeface="Arial" panose="020B0604020202020204" pitchFamily="34" charset="0"/>
              <a:ea typeface="Arial" charset="0"/>
              <a:cs typeface="Arial" panose="020B0604020202020204" pitchFamily="34" charset="0"/>
            </a:endParaRPr>
          </a:p>
          <a:p>
            <a:pPr marL="447675" lvl="1" indent="-84138" algn="just" eaLnBrk="1" hangingPunct="1">
              <a:lnSpc>
                <a:spcPts val="2200"/>
              </a:lnSpc>
              <a:defRPr/>
            </a:pPr>
            <a:r>
              <a:rPr lang="en-US" altLang="ja-JP" b="1" i="1" dirty="0">
                <a:solidFill>
                  <a:srgbClr val="FF0000"/>
                </a:solidFill>
                <a:latin typeface="Arial" panose="020B0604020202020204" pitchFamily="34" charset="0"/>
                <a:cs typeface="Arial" panose="020B0604020202020204" pitchFamily="34" charset="0"/>
              </a:rPr>
              <a:t> </a:t>
            </a:r>
            <a:r>
              <a:rPr lang="en-US" altLang="ja-JP" sz="1600" b="1" i="1" dirty="0">
                <a:solidFill>
                  <a:srgbClr val="FF0000"/>
                </a:solidFill>
                <a:cs typeface="Arial" panose="020B0604020202020204" pitchFamily="34" charset="0"/>
              </a:rPr>
              <a:t>address ITER related issues in advance </a:t>
            </a:r>
            <a:r>
              <a:rPr lang="en-US" altLang="ja-JP" sz="1600" b="1" i="1" dirty="0">
                <a:cs typeface="Arial" panose="020B0604020202020204" pitchFamily="34" charset="0"/>
              </a:rPr>
              <a:t>and optimize its operation scenarios under the break-even condition</a:t>
            </a:r>
          </a:p>
          <a:p>
            <a:pPr eaLnBrk="1" hangingPunct="1">
              <a:lnSpc>
                <a:spcPts val="2200"/>
              </a:lnSpc>
              <a:defRPr/>
            </a:pPr>
            <a:r>
              <a:rPr lang="en-US" altLang="ja-JP" b="1" i="1" dirty="0">
                <a:solidFill>
                  <a:srgbClr val="00CC00"/>
                </a:solidFill>
                <a:latin typeface="Arial" panose="020B0604020202020204" pitchFamily="34" charset="0"/>
                <a:cs typeface="Arial" panose="020B0604020202020204" pitchFamily="34" charset="0"/>
              </a:rPr>
              <a:t>(2) Complementary Researches for DEMO</a:t>
            </a:r>
          </a:p>
          <a:p>
            <a:pPr marL="385763" lvl="1" algn="just" eaLnBrk="1" hangingPunct="1">
              <a:lnSpc>
                <a:spcPts val="2200"/>
              </a:lnSpc>
              <a:defRPr/>
            </a:pPr>
            <a:r>
              <a:rPr lang="en-US" altLang="ja-JP" sz="1600" b="1" i="1" dirty="0">
                <a:cs typeface="Arial" panose="020B0604020202020204" pitchFamily="34" charset="0"/>
              </a:rPr>
              <a:t>study </a:t>
            </a:r>
            <a:r>
              <a:rPr lang="en-US" altLang="ja-JP" sz="1600" b="1" i="1" dirty="0">
                <a:solidFill>
                  <a:srgbClr val="FF0000"/>
                </a:solidFill>
                <a:cs typeface="Arial" panose="020B0604020202020204" pitchFamily="34" charset="0"/>
              </a:rPr>
              <a:t>long sustainment of high integrated performance plasmas with high </a:t>
            </a:r>
            <a:r>
              <a:rPr lang="en-US" altLang="ja-JP" sz="1600" b="1" i="1" dirty="0">
                <a:solidFill>
                  <a:srgbClr val="FF0000"/>
                </a:solidFill>
                <a:latin typeface="Symbol" panose="05050102010706020507" pitchFamily="18" charset="2"/>
                <a:cs typeface="Arial" panose="020B0604020202020204" pitchFamily="34" charset="0"/>
              </a:rPr>
              <a:t>b</a:t>
            </a:r>
            <a:r>
              <a:rPr lang="en-US" altLang="ja-JP" sz="1600" b="1" i="1" baseline="-25000" dirty="0">
                <a:solidFill>
                  <a:srgbClr val="FF0000"/>
                </a:solidFill>
                <a:cs typeface="Arial" panose="020B0604020202020204" pitchFamily="34" charset="0"/>
              </a:rPr>
              <a:t>N</a:t>
            </a:r>
            <a:r>
              <a:rPr lang="en-US" altLang="ja-JP" sz="1600" b="1" i="1" dirty="0">
                <a:solidFill>
                  <a:srgbClr val="FF0000"/>
                </a:solidFill>
                <a:cs typeface="Arial" panose="020B0604020202020204" pitchFamily="34" charset="0"/>
              </a:rPr>
              <a:t> value </a:t>
            </a:r>
          </a:p>
          <a:p>
            <a:pPr marL="0" lvl="1" algn="just" eaLnBrk="1" hangingPunct="1">
              <a:lnSpc>
                <a:spcPts val="2200"/>
              </a:lnSpc>
              <a:defRPr/>
            </a:pPr>
            <a:r>
              <a:rPr lang="en-US" altLang="ja-JP" b="1" i="1" dirty="0">
                <a:solidFill>
                  <a:srgbClr val="00CC00"/>
                </a:solidFill>
                <a:latin typeface="Arial" panose="020B0604020202020204" pitchFamily="34" charset="0"/>
                <a:cs typeface="Arial" panose="020B0604020202020204" pitchFamily="34" charset="0"/>
              </a:rPr>
              <a:t>(3) Foster Next Generation</a:t>
            </a:r>
          </a:p>
          <a:p>
            <a:pPr marL="385763" lvl="1" algn="just" eaLnBrk="1" hangingPunct="1">
              <a:lnSpc>
                <a:spcPts val="2200"/>
              </a:lnSpc>
              <a:defRPr/>
            </a:pPr>
            <a:r>
              <a:rPr lang="en-US" altLang="ja-JP" sz="1600" b="1" i="1" dirty="0">
                <a:solidFill>
                  <a:srgbClr val="FF0000"/>
                </a:solidFill>
                <a:ea typeface="Arial" charset="0"/>
                <a:cs typeface="Arial" panose="020B0604020202020204" pitchFamily="34" charset="0"/>
              </a:rPr>
              <a:t>build up experience of young scientists </a:t>
            </a:r>
            <a:r>
              <a:rPr lang="en-US" altLang="ja-JP" sz="1600" b="1" i="1" dirty="0">
                <a:ea typeface="Arial" charset="0"/>
                <a:cs typeface="Arial" panose="020B0604020202020204" pitchFamily="34" charset="0"/>
              </a:rPr>
              <a:t>and technicians who will play leading roles in ITER and DEMO.</a:t>
            </a:r>
          </a:p>
        </p:txBody>
      </p:sp>
      <p:sp>
        <p:nvSpPr>
          <p:cNvPr id="9222" name="TextBox 258"/>
          <p:cNvSpPr txBox="1">
            <a:spLocks noChangeArrowheads="1"/>
          </p:cNvSpPr>
          <p:nvPr/>
        </p:nvSpPr>
        <p:spPr bwMode="auto">
          <a:xfrm>
            <a:off x="600076" y="806044"/>
            <a:ext cx="4989513" cy="120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ts val="2200"/>
              </a:lnSpc>
              <a:spcBef>
                <a:spcPct val="0"/>
              </a:spcBef>
              <a:buNone/>
            </a:pPr>
            <a:r>
              <a:rPr lang="en-US" altLang="ja-JP" sz="1800" b="1" i="1" dirty="0">
                <a:solidFill>
                  <a:srgbClr val="FF0000"/>
                </a:solidFill>
                <a:cs typeface="Arial" panose="020B0604020202020204" pitchFamily="34" charset="0"/>
              </a:rPr>
              <a:t>Mission:</a:t>
            </a:r>
            <a:r>
              <a:rPr lang="en-US" altLang="ja-JP" sz="1800" b="1" i="1" dirty="0">
                <a:solidFill>
                  <a:srgbClr val="004494"/>
                </a:solidFill>
                <a:cs typeface="Arial" panose="020B0604020202020204" pitchFamily="34" charset="0"/>
              </a:rPr>
              <a:t> </a:t>
            </a:r>
          </a:p>
          <a:p>
            <a:pPr algn="just" eaLnBrk="1" hangingPunct="1">
              <a:lnSpc>
                <a:spcPts val="2200"/>
              </a:lnSpc>
              <a:spcBef>
                <a:spcPct val="0"/>
              </a:spcBef>
              <a:buNone/>
            </a:pPr>
            <a:r>
              <a:rPr lang="en-US" altLang="ja-JP" sz="1800" b="1" i="1" dirty="0">
                <a:cs typeface="Arial" panose="020B0604020202020204" pitchFamily="34" charset="0"/>
              </a:rPr>
              <a:t>Contribute to the early realization of fusion energy by addressing key physics and engineering issues for ITER and DEMO</a:t>
            </a:r>
            <a:r>
              <a:rPr lang="en-GB" altLang="ja-JP" sz="1800" b="1" i="1" dirty="0">
                <a:cs typeface="Arial" panose="020B0604020202020204" pitchFamily="34" charset="0"/>
              </a:rPr>
              <a:t>.</a:t>
            </a:r>
            <a:endParaRPr lang="en-US" altLang="ja-JP" sz="1800" b="1" i="1" dirty="0">
              <a:cs typeface="Arial" panose="020B0604020202020204" pitchFamily="34" charset="0"/>
            </a:endParaRPr>
          </a:p>
        </p:txBody>
      </p:sp>
      <p:cxnSp>
        <p:nvCxnSpPr>
          <p:cNvPr id="9223" name="直線矢印コネクタ 112"/>
          <p:cNvCxnSpPr>
            <a:cxnSpLocks noChangeShapeType="1"/>
          </p:cNvCxnSpPr>
          <p:nvPr/>
        </p:nvCxnSpPr>
        <p:spPr bwMode="auto">
          <a:xfrm flipH="1">
            <a:off x="8863013" y="1281906"/>
            <a:ext cx="3175" cy="1644650"/>
          </a:xfrm>
          <a:prstGeom prst="straightConnector1">
            <a:avLst/>
          </a:prstGeom>
          <a:noFill/>
          <a:ln w="2857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9224" name="テキスト ボックス 113"/>
          <p:cNvSpPr txBox="1">
            <a:spLocks noChangeArrowheads="1"/>
          </p:cNvSpPr>
          <p:nvPr/>
        </p:nvSpPr>
        <p:spPr bwMode="auto">
          <a:xfrm>
            <a:off x="8840788" y="1899444"/>
            <a:ext cx="731017" cy="32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3842" tIns="36922" rIns="73842" bIns="36922">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b="1" i="1">
                <a:cs typeface="Arial" panose="020B0604020202020204" pitchFamily="34" charset="0"/>
              </a:rPr>
              <a:t>15.5m</a:t>
            </a:r>
            <a:endParaRPr lang="ja-JP" altLang="en-US" sz="1600" b="1" i="1">
              <a:cs typeface="Arial" panose="020B0604020202020204" pitchFamily="34" charset="0"/>
            </a:endParaRPr>
          </a:p>
        </p:txBody>
      </p:sp>
      <p:sp>
        <p:nvSpPr>
          <p:cNvPr id="9225" name="テキスト ボックス 1"/>
          <p:cNvSpPr txBox="1">
            <a:spLocks noChangeArrowheads="1"/>
          </p:cNvSpPr>
          <p:nvPr/>
        </p:nvSpPr>
        <p:spPr bwMode="auto">
          <a:xfrm>
            <a:off x="411163" y="6164893"/>
            <a:ext cx="8836025" cy="66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ts val="2200"/>
              </a:lnSpc>
              <a:spcBef>
                <a:spcPct val="0"/>
              </a:spcBef>
              <a:buNone/>
            </a:pPr>
            <a:r>
              <a:rPr lang="en-US" altLang="ja-JP" sz="2200" i="1" dirty="0">
                <a:solidFill>
                  <a:srgbClr val="0000FF"/>
                </a:solidFill>
                <a:cs typeface="Arial" panose="020B0604020202020204" pitchFamily="34" charset="0"/>
              </a:rPr>
              <a:t>JT-60SA is the world largest tokamak fusion experimental reactor and  has a half dimensions and 1/10 weight of ITER. </a:t>
            </a:r>
            <a:endParaRPr lang="ja-JP" altLang="en-US" sz="2200" i="1" dirty="0">
              <a:solidFill>
                <a:srgbClr val="0000FF"/>
              </a:solidFill>
              <a:cs typeface="Arial" panose="020B0604020202020204" pitchFamily="34" charset="0"/>
            </a:endParaRPr>
          </a:p>
        </p:txBody>
      </p:sp>
      <p:sp>
        <p:nvSpPr>
          <p:cNvPr id="9226" name="スライド番号プレースホルダ 11"/>
          <p:cNvSpPr>
            <a:spLocks noGrp="1"/>
          </p:cNvSpPr>
          <p:nvPr>
            <p:ph type="sldNum" sz="quarter" idx="12"/>
          </p:nvPr>
        </p:nvSpPr>
        <p:spPr>
          <a:xfrm>
            <a:off x="8969376" y="6492876"/>
            <a:ext cx="55562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3B2D5CE3-F22C-4039-B6EE-7D672D8D4C3A}" type="slidenum">
              <a:rPr lang="ja-JP" altLang="en-US" sz="2000" i="1"/>
              <a:pPr>
                <a:spcBef>
                  <a:spcPct val="0"/>
                </a:spcBef>
                <a:buFontTx/>
                <a:buNone/>
              </a:pPr>
              <a:t>13</a:t>
            </a:fld>
            <a:endParaRPr lang="ja-JP" altLang="en-US" sz="2000" i="1"/>
          </a:p>
        </p:txBody>
      </p:sp>
      <p:graphicFrame>
        <p:nvGraphicFramePr>
          <p:cNvPr id="29" name="表 28"/>
          <p:cNvGraphicFramePr>
            <a:graphicFrameLocks noGrp="1"/>
          </p:cNvGraphicFramePr>
          <p:nvPr/>
        </p:nvGraphicFramePr>
        <p:xfrm>
          <a:off x="6253162" y="3407569"/>
          <a:ext cx="2967038" cy="2533650"/>
        </p:xfrm>
        <a:graphic>
          <a:graphicData uri="http://schemas.openxmlformats.org/drawingml/2006/table">
            <a:tbl>
              <a:tblPr>
                <a:tableStyleId>{5C22544A-7EE6-4342-B048-85BDC9FD1C3A}</a:tableStyleId>
              </a:tblPr>
              <a:tblGrid>
                <a:gridCol w="1974785">
                  <a:extLst>
                    <a:ext uri="{9D8B030D-6E8A-4147-A177-3AD203B41FA5}">
                      <a16:colId xmlns:a16="http://schemas.microsoft.com/office/drawing/2014/main" val="20000"/>
                    </a:ext>
                  </a:extLst>
                </a:gridCol>
                <a:gridCol w="992253">
                  <a:extLst>
                    <a:ext uri="{9D8B030D-6E8A-4147-A177-3AD203B41FA5}">
                      <a16:colId xmlns:a16="http://schemas.microsoft.com/office/drawing/2014/main" val="20001"/>
                    </a:ext>
                  </a:extLst>
                </a:gridCol>
              </a:tblGrid>
              <a:tr h="200242">
                <a:tc>
                  <a:txBody>
                    <a:bodyPr/>
                    <a:lstStyle/>
                    <a:p>
                      <a:pPr algn="l" fontAlgn="ctr"/>
                      <a:r>
                        <a:rPr lang="en-US" sz="1600" b="1" u="none" strike="noStrike" dirty="0">
                          <a:effectLst/>
                        </a:rPr>
                        <a:t>Plasma Current</a:t>
                      </a:r>
                      <a:endParaRPr lang="en-US"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8793" marR="8793" marT="9525" marB="0" anchor="ctr">
                    <a:solidFill>
                      <a:srgbClr val="CCFFFF"/>
                    </a:solidFill>
                  </a:tcPr>
                </a:tc>
                <a:tc>
                  <a:txBody>
                    <a:bodyPr/>
                    <a:lstStyle/>
                    <a:p>
                      <a:pPr algn="ctr" fontAlgn="ctr"/>
                      <a:r>
                        <a:rPr lang="en-US" altLang="ja-JP" sz="1600" b="1" u="none" strike="noStrike" dirty="0">
                          <a:effectLst/>
                        </a:rPr>
                        <a:t>5.5</a:t>
                      </a:r>
                      <a:r>
                        <a:rPr lang="ja-JP" altLang="en-US" sz="1600" b="1" u="none" strike="noStrike" baseline="0" dirty="0">
                          <a:effectLst/>
                        </a:rPr>
                        <a:t> </a:t>
                      </a:r>
                      <a:r>
                        <a:rPr lang="en-US" altLang="ja-JP" sz="1600" b="1" u="none" strike="noStrike" baseline="0" dirty="0">
                          <a:effectLst/>
                        </a:rPr>
                        <a:t>MA</a:t>
                      </a:r>
                      <a:endParaRPr lang="en-US" altLang="ja-JP"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8793" marR="8793" marT="9525" marB="0" anchor="ctr">
                    <a:solidFill>
                      <a:srgbClr val="99CCFF"/>
                    </a:solidFill>
                  </a:tcPr>
                </a:tc>
                <a:extLst>
                  <a:ext uri="{0D108BD9-81ED-4DB2-BD59-A6C34878D82A}">
                    <a16:rowId xmlns:a16="http://schemas.microsoft.com/office/drawing/2014/main" val="10000"/>
                  </a:ext>
                </a:extLst>
              </a:tr>
              <a:tr h="205957">
                <a:tc>
                  <a:txBody>
                    <a:bodyPr/>
                    <a:lstStyle/>
                    <a:p>
                      <a:pPr algn="l" fontAlgn="ctr"/>
                      <a:r>
                        <a:rPr lang="en-US" sz="1600" b="1" u="none" strike="noStrike" dirty="0">
                          <a:effectLst/>
                        </a:rPr>
                        <a:t>Toroidal Field</a:t>
                      </a:r>
                      <a:endParaRPr lang="en-US"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8793" marR="8793" marT="9525" marB="0" anchor="ctr">
                    <a:solidFill>
                      <a:srgbClr val="CCFFFF"/>
                    </a:solidFill>
                  </a:tcPr>
                </a:tc>
                <a:tc>
                  <a:txBody>
                    <a:bodyPr/>
                    <a:lstStyle/>
                    <a:p>
                      <a:pPr algn="ctr" fontAlgn="ctr"/>
                      <a:r>
                        <a:rPr lang="en-US" altLang="ja-JP" sz="1600" b="1" u="none" strike="noStrike" dirty="0">
                          <a:effectLst/>
                        </a:rPr>
                        <a:t>2.25 T</a:t>
                      </a:r>
                      <a:endParaRPr lang="en-US" altLang="ja-JP"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8793" marR="8793" marT="9525" marB="0" anchor="ctr">
                    <a:solidFill>
                      <a:srgbClr val="99CCFF"/>
                    </a:solidFill>
                  </a:tcPr>
                </a:tc>
                <a:extLst>
                  <a:ext uri="{0D108BD9-81ED-4DB2-BD59-A6C34878D82A}">
                    <a16:rowId xmlns:a16="http://schemas.microsoft.com/office/drawing/2014/main" val="10001"/>
                  </a:ext>
                </a:extLst>
              </a:tr>
              <a:tr h="211672">
                <a:tc>
                  <a:txBody>
                    <a:bodyPr/>
                    <a:lstStyle/>
                    <a:p>
                      <a:pPr algn="l" fontAlgn="ctr"/>
                      <a:r>
                        <a:rPr lang="en-US" sz="1600" b="1" u="none" strike="noStrike" dirty="0">
                          <a:effectLst/>
                        </a:rPr>
                        <a:t>Major Radius</a:t>
                      </a:r>
                      <a:endParaRPr lang="en-US"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8793" marR="8793" marT="9525" marB="0" anchor="ctr">
                    <a:solidFill>
                      <a:srgbClr val="CCFFFF"/>
                    </a:solidFill>
                  </a:tcPr>
                </a:tc>
                <a:tc>
                  <a:txBody>
                    <a:bodyPr/>
                    <a:lstStyle/>
                    <a:p>
                      <a:pPr algn="ctr" fontAlgn="ctr"/>
                      <a:r>
                        <a:rPr lang="en-US" altLang="ja-JP" sz="1600" b="1" u="none" strike="noStrike" dirty="0">
                          <a:effectLst/>
                        </a:rPr>
                        <a:t>2.96 m</a:t>
                      </a:r>
                      <a:endParaRPr lang="en-US" altLang="ja-JP"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8793" marR="8793" marT="9525" marB="0" anchor="ctr">
                    <a:solidFill>
                      <a:srgbClr val="99CCFF"/>
                    </a:solidFill>
                  </a:tcPr>
                </a:tc>
                <a:extLst>
                  <a:ext uri="{0D108BD9-81ED-4DB2-BD59-A6C34878D82A}">
                    <a16:rowId xmlns:a16="http://schemas.microsoft.com/office/drawing/2014/main" val="10002"/>
                  </a:ext>
                </a:extLst>
              </a:tr>
              <a:tr h="207862">
                <a:tc>
                  <a:txBody>
                    <a:bodyPr/>
                    <a:lstStyle/>
                    <a:p>
                      <a:pPr algn="l" fontAlgn="ctr"/>
                      <a:r>
                        <a:rPr lang="en-US" sz="1600" b="1" u="none" strike="noStrike" dirty="0">
                          <a:effectLst/>
                        </a:rPr>
                        <a:t>Minor Radius</a:t>
                      </a:r>
                      <a:endParaRPr lang="en-US"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8793" marR="8793" marT="9525" marB="0" anchor="ctr">
                    <a:solidFill>
                      <a:srgbClr val="CCFFFF"/>
                    </a:solidFill>
                  </a:tcPr>
                </a:tc>
                <a:tc>
                  <a:txBody>
                    <a:bodyPr/>
                    <a:lstStyle/>
                    <a:p>
                      <a:pPr algn="ctr" fontAlgn="ctr"/>
                      <a:r>
                        <a:rPr lang="en-US" altLang="ja-JP" sz="1600" b="1" u="none" strike="noStrike" dirty="0">
                          <a:effectLst/>
                        </a:rPr>
                        <a:t>1.18 m</a:t>
                      </a:r>
                      <a:endParaRPr lang="en-US" altLang="ja-JP"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8793" marR="8793" marT="9525" marB="0" anchor="ctr">
                    <a:solidFill>
                      <a:srgbClr val="99CCFF"/>
                    </a:solidFill>
                  </a:tcPr>
                </a:tc>
                <a:extLst>
                  <a:ext uri="{0D108BD9-81ED-4DB2-BD59-A6C34878D82A}">
                    <a16:rowId xmlns:a16="http://schemas.microsoft.com/office/drawing/2014/main" val="10003"/>
                  </a:ext>
                </a:extLst>
              </a:tr>
              <a:tr h="194527">
                <a:tc>
                  <a:txBody>
                    <a:bodyPr/>
                    <a:lstStyle/>
                    <a:p>
                      <a:pPr algn="l" fontAlgn="ctr"/>
                      <a:r>
                        <a:rPr lang="en-US" sz="1600" b="1" u="none" strike="noStrike" dirty="0">
                          <a:effectLst/>
                        </a:rPr>
                        <a:t>Elongation, </a:t>
                      </a:r>
                      <a:r>
                        <a:rPr lang="en-US" sz="1600" b="1" u="none" strike="noStrike" dirty="0">
                          <a:effectLst/>
                          <a:latin typeface="Symbol" panose="05050102010706020507" pitchFamily="18" charset="2"/>
                        </a:rPr>
                        <a:t>k</a:t>
                      </a:r>
                      <a:r>
                        <a:rPr lang="en-US" sz="1600" b="1" u="none" strike="noStrike" baseline="-25000" dirty="0">
                          <a:effectLst/>
                        </a:rPr>
                        <a:t>X</a:t>
                      </a:r>
                      <a:endParaRPr lang="en-US"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8793" marR="8793" marT="9525" marB="0" anchor="ctr">
                    <a:solidFill>
                      <a:srgbClr val="CCFFFF"/>
                    </a:solidFill>
                  </a:tcPr>
                </a:tc>
                <a:tc>
                  <a:txBody>
                    <a:bodyPr/>
                    <a:lstStyle/>
                    <a:p>
                      <a:pPr algn="ctr" fontAlgn="ctr"/>
                      <a:r>
                        <a:rPr lang="en-US" altLang="ja-JP" sz="1600" b="1" u="none" strike="noStrike" dirty="0">
                          <a:effectLst/>
                        </a:rPr>
                        <a:t>1.87</a:t>
                      </a:r>
                      <a:endParaRPr lang="en-US" altLang="ja-JP"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8793" marR="8793" marT="9525" marB="0" anchor="ctr">
                    <a:solidFill>
                      <a:srgbClr val="99CCFF"/>
                    </a:solidFill>
                  </a:tcPr>
                </a:tc>
                <a:extLst>
                  <a:ext uri="{0D108BD9-81ED-4DB2-BD59-A6C34878D82A}">
                    <a16:rowId xmlns:a16="http://schemas.microsoft.com/office/drawing/2014/main" val="10004"/>
                  </a:ext>
                </a:extLst>
              </a:tr>
              <a:tr h="228817">
                <a:tc>
                  <a:txBody>
                    <a:bodyPr/>
                    <a:lstStyle/>
                    <a:p>
                      <a:pPr algn="l" fontAlgn="ctr"/>
                      <a:r>
                        <a:rPr lang="en-US" sz="1600" b="1" u="none" strike="noStrike" dirty="0">
                          <a:effectLst/>
                        </a:rPr>
                        <a:t>Triangularity, </a:t>
                      </a:r>
                      <a:r>
                        <a:rPr lang="en-US" sz="1600" b="1" u="none" strike="noStrike" dirty="0">
                          <a:effectLst/>
                          <a:latin typeface="Symbol" panose="05050102010706020507" pitchFamily="18" charset="2"/>
                        </a:rPr>
                        <a:t>d</a:t>
                      </a:r>
                      <a:r>
                        <a:rPr lang="en-US" sz="1600" b="1" u="none" strike="noStrike" baseline="-25000" dirty="0">
                          <a:effectLst/>
                        </a:rPr>
                        <a:t>X</a:t>
                      </a:r>
                      <a:endParaRPr lang="en-US"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8793" marR="8793" marT="9525" marB="0" anchor="ctr">
                    <a:solidFill>
                      <a:srgbClr val="CCFFFF"/>
                    </a:solidFill>
                  </a:tcPr>
                </a:tc>
                <a:tc>
                  <a:txBody>
                    <a:bodyPr/>
                    <a:lstStyle/>
                    <a:p>
                      <a:pPr algn="ctr" fontAlgn="ctr"/>
                      <a:r>
                        <a:rPr lang="en-US" altLang="ja-JP" sz="1600" b="1" u="none" strike="noStrike" dirty="0">
                          <a:effectLst/>
                        </a:rPr>
                        <a:t>0.50</a:t>
                      </a:r>
                      <a:endParaRPr lang="en-US" altLang="ja-JP"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8793" marR="8793" marT="9525" marB="0" anchor="ctr">
                    <a:solidFill>
                      <a:srgbClr val="99CCFF"/>
                    </a:solidFill>
                  </a:tcPr>
                </a:tc>
                <a:extLst>
                  <a:ext uri="{0D108BD9-81ED-4DB2-BD59-A6C34878D82A}">
                    <a16:rowId xmlns:a16="http://schemas.microsoft.com/office/drawing/2014/main" val="10005"/>
                  </a:ext>
                </a:extLst>
              </a:tr>
              <a:tr h="228600">
                <a:tc>
                  <a:txBody>
                    <a:bodyPr/>
                    <a:lstStyle/>
                    <a:p>
                      <a:pPr algn="l" fontAlgn="ctr"/>
                      <a:r>
                        <a:rPr lang="en-US" sz="1600" b="1" u="none" strike="noStrike" dirty="0">
                          <a:effectLst/>
                        </a:rPr>
                        <a:t>Safety factor, q</a:t>
                      </a:r>
                      <a:r>
                        <a:rPr lang="en-US" sz="1600" b="1" u="none" strike="noStrike" baseline="-25000" dirty="0">
                          <a:effectLst/>
                        </a:rPr>
                        <a:t>95</a:t>
                      </a:r>
                      <a:endParaRPr lang="en-US"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8793" marR="8793" marT="9525" marB="0" anchor="ctr">
                    <a:solidFill>
                      <a:srgbClr val="CCFFFF"/>
                    </a:solidFill>
                  </a:tcPr>
                </a:tc>
                <a:tc>
                  <a:txBody>
                    <a:bodyPr/>
                    <a:lstStyle/>
                    <a:p>
                      <a:pPr algn="ctr" fontAlgn="ctr"/>
                      <a:r>
                        <a:rPr lang="en-US" altLang="ja-JP" sz="1600" b="1" u="none" strike="noStrike" dirty="0">
                          <a:effectLst/>
                        </a:rPr>
                        <a:t>3.0</a:t>
                      </a:r>
                      <a:endParaRPr lang="en-US" altLang="ja-JP"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8793" marR="8793" marT="9525" marB="0" anchor="ctr">
                    <a:solidFill>
                      <a:srgbClr val="99CCFF"/>
                    </a:solidFill>
                  </a:tcPr>
                </a:tc>
                <a:extLst>
                  <a:ext uri="{0D108BD9-81ED-4DB2-BD59-A6C34878D82A}">
                    <a16:rowId xmlns:a16="http://schemas.microsoft.com/office/drawing/2014/main" val="10006"/>
                  </a:ext>
                </a:extLst>
              </a:tr>
              <a:tr h="209550">
                <a:tc>
                  <a:txBody>
                    <a:bodyPr/>
                    <a:lstStyle/>
                    <a:p>
                      <a:pPr algn="l" fontAlgn="ctr"/>
                      <a:r>
                        <a:rPr lang="en-US" sz="1600" b="1" u="none" strike="noStrike" dirty="0">
                          <a:effectLst/>
                        </a:rPr>
                        <a:t>Plasma Volume </a:t>
                      </a:r>
                      <a:endParaRPr lang="en-US"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8793" marR="8793" marT="9525" marB="0" anchor="ctr">
                    <a:solidFill>
                      <a:srgbClr val="CCFFFF"/>
                    </a:solidFill>
                  </a:tcPr>
                </a:tc>
                <a:tc>
                  <a:txBody>
                    <a:bodyPr/>
                    <a:lstStyle/>
                    <a:p>
                      <a:pPr algn="ctr" fontAlgn="ctr"/>
                      <a:r>
                        <a:rPr lang="en-US" altLang="ja-JP" sz="1600" b="1" u="none" strike="noStrike" dirty="0">
                          <a:effectLst/>
                        </a:rPr>
                        <a:t>131 m</a:t>
                      </a:r>
                      <a:r>
                        <a:rPr lang="en-US" altLang="ja-JP" sz="1600" b="1" u="none" strike="noStrike" baseline="30000" dirty="0">
                          <a:effectLst/>
                        </a:rPr>
                        <a:t>3</a:t>
                      </a:r>
                      <a:endParaRPr lang="en-US" altLang="ja-JP"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8793" marR="8793" marT="9525" marB="0" anchor="ctr">
                    <a:solidFill>
                      <a:srgbClr val="99CCFF"/>
                    </a:solidFill>
                  </a:tcPr>
                </a:tc>
                <a:extLst>
                  <a:ext uri="{0D108BD9-81ED-4DB2-BD59-A6C34878D82A}">
                    <a16:rowId xmlns:a16="http://schemas.microsoft.com/office/drawing/2014/main" val="10007"/>
                  </a:ext>
                </a:extLst>
              </a:tr>
              <a:tr h="205740">
                <a:tc>
                  <a:txBody>
                    <a:bodyPr/>
                    <a:lstStyle/>
                    <a:p>
                      <a:pPr algn="l" fontAlgn="ctr"/>
                      <a:r>
                        <a:rPr lang="en-US" sz="1600" b="1" u="none" strike="noStrike" dirty="0">
                          <a:effectLst/>
                        </a:rPr>
                        <a:t>Heating Power</a:t>
                      </a:r>
                      <a:endParaRPr lang="en-US"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8793" marR="8793" marT="9525" marB="0" anchor="ctr">
                    <a:solidFill>
                      <a:srgbClr val="CCFFFF"/>
                    </a:solidFill>
                  </a:tcPr>
                </a:tc>
                <a:tc>
                  <a:txBody>
                    <a:bodyPr/>
                    <a:lstStyle/>
                    <a:p>
                      <a:pPr algn="ctr" fontAlgn="ctr"/>
                      <a:r>
                        <a:rPr lang="en-US" altLang="ja-JP" sz="1600" b="1" u="none" strike="noStrike" dirty="0">
                          <a:effectLst/>
                        </a:rPr>
                        <a:t>41 MW</a:t>
                      </a:r>
                      <a:endParaRPr lang="en-US" altLang="ja-JP"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8793" marR="8793" marT="9525" marB="0" anchor="ctr">
                    <a:solidFill>
                      <a:srgbClr val="99CCFF"/>
                    </a:solidFill>
                  </a:tcPr>
                </a:tc>
                <a:extLst>
                  <a:ext uri="{0D108BD9-81ED-4DB2-BD59-A6C34878D82A}">
                    <a16:rowId xmlns:a16="http://schemas.microsoft.com/office/drawing/2014/main" val="10008"/>
                  </a:ext>
                </a:extLst>
              </a:tr>
              <a:tr h="154305">
                <a:tc>
                  <a:txBody>
                    <a:bodyPr/>
                    <a:lstStyle/>
                    <a:p>
                      <a:pPr algn="l" fontAlgn="ctr"/>
                      <a:r>
                        <a:rPr lang="en-US" sz="1600" b="1" u="none" strike="noStrike" dirty="0">
                          <a:effectLst/>
                        </a:rPr>
                        <a:t>Normalized beta, </a:t>
                      </a:r>
                      <a:r>
                        <a:rPr lang="en-US" altLang="ja-JP" sz="1600" b="1" u="none" strike="noStrike" dirty="0">
                          <a:effectLst/>
                          <a:latin typeface="Symbol" panose="05050102010706020507" pitchFamily="18" charset="2"/>
                        </a:rPr>
                        <a:t>b</a:t>
                      </a:r>
                      <a:r>
                        <a:rPr lang="en-US" altLang="ja-JP" sz="1600" b="1" u="none" strike="noStrike" baseline="-25000" dirty="0">
                          <a:effectLst/>
                        </a:rPr>
                        <a:t>N</a:t>
                      </a:r>
                      <a:endParaRPr lang="en-US"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8793" marR="8793" marT="9525" marB="0" anchor="ctr">
                    <a:solidFill>
                      <a:srgbClr val="CCFFFF"/>
                    </a:solidFill>
                  </a:tcPr>
                </a:tc>
                <a:tc>
                  <a:txBody>
                    <a:bodyPr/>
                    <a:lstStyle/>
                    <a:p>
                      <a:pPr algn="ctr" fontAlgn="ctr"/>
                      <a:r>
                        <a:rPr lang="en-US" altLang="ja-JP" sz="1600" b="1" u="none" strike="noStrike" dirty="0">
                          <a:effectLst/>
                        </a:rPr>
                        <a:t>3.1</a:t>
                      </a:r>
                      <a:endParaRPr lang="en-US" altLang="ja-JP"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8793" marR="8793" marT="9525" marB="0" anchor="ctr">
                    <a:solidFill>
                      <a:srgbClr val="99CCFF"/>
                    </a:solidFill>
                  </a:tcPr>
                </a:tc>
                <a:extLst>
                  <a:ext uri="{0D108BD9-81ED-4DB2-BD59-A6C34878D82A}">
                    <a16:rowId xmlns:a16="http://schemas.microsoft.com/office/drawing/2014/main" val="10009"/>
                  </a:ext>
                </a:extLst>
              </a:tr>
            </a:tbl>
          </a:graphicData>
        </a:graphic>
      </p:graphicFrame>
      <p:sp>
        <p:nvSpPr>
          <p:cNvPr id="9262" name="正方形/長方形 4"/>
          <p:cNvSpPr>
            <a:spLocks noChangeArrowheads="1"/>
          </p:cNvSpPr>
          <p:nvPr/>
        </p:nvSpPr>
        <p:spPr bwMode="auto">
          <a:xfrm>
            <a:off x="6207124" y="5935664"/>
            <a:ext cx="28940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fontAlgn="ctr" hangingPunct="1">
              <a:spcBef>
                <a:spcPct val="0"/>
              </a:spcBef>
              <a:buFontTx/>
              <a:buNone/>
            </a:pPr>
            <a:r>
              <a:rPr lang="en-US" altLang="ja-JP" sz="1600" b="1" i="1" dirty="0">
                <a:cs typeface="Arial" panose="020B0604020202020204" pitchFamily="34" charset="0"/>
              </a:rPr>
              <a:t>(full </a:t>
            </a:r>
            <a:r>
              <a:rPr lang="en-US" altLang="ja-JP" sz="1600" b="1" i="1" dirty="0" err="1">
                <a:cs typeface="Arial" panose="020B0604020202020204" pitchFamily="34" charset="0"/>
              </a:rPr>
              <a:t>I</a:t>
            </a:r>
            <a:r>
              <a:rPr lang="en-US" altLang="ja-JP" sz="1600" b="1" i="1" baseline="-25000" dirty="0" err="1">
                <a:cs typeface="Arial" panose="020B0604020202020204" pitchFamily="34" charset="0"/>
              </a:rPr>
              <a:t>p</a:t>
            </a:r>
            <a:r>
              <a:rPr lang="en-US" altLang="ja-JP" sz="1600" b="1" i="1" dirty="0">
                <a:cs typeface="Arial" panose="020B0604020202020204" pitchFamily="34" charset="0"/>
              </a:rPr>
              <a:t> inductive mode)</a:t>
            </a:r>
          </a:p>
        </p:txBody>
      </p:sp>
      <p:pic>
        <p:nvPicPr>
          <p:cNvPr id="9264" name="図 8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0262" y="788194"/>
            <a:ext cx="2844800"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直線コネクタ 14"/>
          <p:cNvCxnSpPr/>
          <p:nvPr/>
        </p:nvCxnSpPr>
        <p:spPr>
          <a:xfrm>
            <a:off x="719089" y="753715"/>
            <a:ext cx="8648700" cy="0"/>
          </a:xfrm>
          <a:prstGeom prst="line">
            <a:avLst/>
          </a:prstGeom>
          <a:ln w="63500" cmpd="thinThick">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図 2" descr="QST_LOGO_YOKO.psd">
            <a:extLst>
              <a:ext uri="{FF2B5EF4-FFF2-40B4-BE49-F238E27FC236}">
                <a16:creationId xmlns:a16="http://schemas.microsoft.com/office/drawing/2014/main" id="{A313F33E-705C-249E-634C-E5283FBA17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533" y="53457"/>
            <a:ext cx="1101965" cy="416048"/>
          </a:xfrm>
          <a:prstGeom prst="rect">
            <a:avLst/>
          </a:prstGeom>
        </p:spPr>
      </p:pic>
      <p:pic>
        <p:nvPicPr>
          <p:cNvPr id="5" name="図 4">
            <a:extLst>
              <a:ext uri="{FF2B5EF4-FFF2-40B4-BE49-F238E27FC236}">
                <a16:creationId xmlns:a16="http://schemas.microsoft.com/office/drawing/2014/main" id="{D98411EB-86C3-0B63-D2A0-51DAA0AC4B8D}"/>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92582" y="-42767"/>
            <a:ext cx="1241125" cy="32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36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テキスト ボックス 78"/>
          <p:cNvSpPr txBox="1">
            <a:spLocks noChangeArrowheads="1"/>
          </p:cNvSpPr>
          <p:nvPr/>
        </p:nvSpPr>
        <p:spPr bwMode="auto">
          <a:xfrm>
            <a:off x="387351" y="5734050"/>
            <a:ext cx="2271713"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988" tIns="33495" rIns="66988" bIns="33495">
            <a:spAutoFit/>
          </a:bodyPr>
          <a:lstStyle>
            <a:lvl1pPr defTabSz="73818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738188">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738188">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7381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7381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7381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7381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7381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7381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1800"/>
              </a:lnSpc>
              <a:spcBef>
                <a:spcPct val="0"/>
              </a:spcBef>
              <a:buNone/>
            </a:pPr>
            <a:r>
              <a:rPr lang="en-US" altLang="ja-JP" sz="1800" b="1" i="1" dirty="0">
                <a:solidFill>
                  <a:srgbClr val="0000FF"/>
                </a:solidFill>
                <a:cs typeface="Arial" panose="020B0604020202020204" pitchFamily="34" charset="0"/>
              </a:rPr>
              <a:t>Neutral Beam </a:t>
            </a:r>
          </a:p>
          <a:p>
            <a:pPr eaLnBrk="1" hangingPunct="1">
              <a:lnSpc>
                <a:spcPts val="1800"/>
              </a:lnSpc>
              <a:spcBef>
                <a:spcPct val="0"/>
              </a:spcBef>
              <a:buNone/>
            </a:pPr>
            <a:r>
              <a:rPr lang="en-US" altLang="ja-JP" sz="1800" b="1" i="1" dirty="0">
                <a:solidFill>
                  <a:srgbClr val="0000FF"/>
                </a:solidFill>
                <a:cs typeface="Arial" panose="020B0604020202020204" pitchFamily="34" charset="0"/>
              </a:rPr>
              <a:t>Injector</a:t>
            </a:r>
            <a:endParaRPr lang="en-US" altLang="ja-JP" sz="1800" b="1" i="1" dirty="0">
              <a:cs typeface="Arial" panose="020B0604020202020204" pitchFamily="34" charset="0"/>
            </a:endParaRPr>
          </a:p>
        </p:txBody>
      </p:sp>
      <p:pic>
        <p:nvPicPr>
          <p:cNvPr id="17411" name="Picture 120" descr="tateya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038" y="3629026"/>
            <a:ext cx="2786062"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図 8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06713" y="2398713"/>
            <a:ext cx="3359150"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テキスト ボックス 58"/>
          <p:cNvSpPr txBox="1">
            <a:spLocks noChangeArrowheads="1"/>
          </p:cNvSpPr>
          <p:nvPr/>
        </p:nvSpPr>
        <p:spPr bwMode="auto">
          <a:xfrm>
            <a:off x="3246438" y="5556251"/>
            <a:ext cx="1085850" cy="34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988" tIns="33495" rIns="66988" bIns="33495">
            <a:spAutoFit/>
          </a:bodyPr>
          <a:lstStyle>
            <a:lvl1pPr defTabSz="682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6826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6826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6826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6826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i="1" dirty="0" err="1">
                <a:solidFill>
                  <a:srgbClr val="0000FF"/>
                </a:solidFill>
                <a:cs typeface="Arial" panose="020B0604020202020204" pitchFamily="34" charset="0"/>
              </a:rPr>
              <a:t>Divertor</a:t>
            </a:r>
            <a:endParaRPr lang="en-US" altLang="ja-JP" sz="1800" b="1" i="1" dirty="0">
              <a:solidFill>
                <a:srgbClr val="0000FF"/>
              </a:solidFill>
              <a:cs typeface="Arial" panose="020B0604020202020204" pitchFamily="34" charset="0"/>
            </a:endParaRPr>
          </a:p>
        </p:txBody>
      </p:sp>
      <p:sp>
        <p:nvSpPr>
          <p:cNvPr id="25613" name="Text Box 51"/>
          <p:cNvSpPr txBox="1">
            <a:spLocks noChangeArrowheads="1" noChangeShapeType="1"/>
          </p:cNvSpPr>
          <p:nvPr/>
        </p:nvSpPr>
        <p:spPr bwMode="auto">
          <a:xfrm rot="10800000">
            <a:off x="2454275" y="50514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defTabSz="451562" eaLnBrk="1" hangingPunct="1">
              <a:defRPr/>
            </a:pPr>
            <a:endParaRPr lang="ja-JP" altLang="en-US" sz="1175" i="1" dirty="0">
              <a:cs typeface="Arial" panose="020B0604020202020204" pitchFamily="34" charset="0"/>
            </a:endParaRPr>
          </a:p>
        </p:txBody>
      </p:sp>
      <p:sp>
        <p:nvSpPr>
          <p:cNvPr id="33" name="Line 129"/>
          <p:cNvSpPr>
            <a:spLocks noChangeShapeType="1"/>
          </p:cNvSpPr>
          <p:nvPr/>
        </p:nvSpPr>
        <p:spPr bwMode="auto">
          <a:xfrm>
            <a:off x="2351089" y="3859213"/>
            <a:ext cx="1895475" cy="112712"/>
          </a:xfrm>
          <a:prstGeom prst="line">
            <a:avLst/>
          </a:prstGeom>
          <a:noFill/>
          <a:ln w="19050">
            <a:solidFill>
              <a:srgbClr val="FF00FF"/>
            </a:solidFill>
            <a:round/>
            <a:headEnd/>
            <a:tailEnd type="triangle" w="med" len="sm"/>
          </a:ln>
          <a:effectLst>
            <a:outerShdw blurRad="50800" dist="38100" dir="2700000" algn="tl" rotWithShape="0">
              <a:schemeClr val="bg1">
                <a:alpha val="42998"/>
              </a:schemeClr>
            </a:outerShdw>
          </a:effectLst>
          <a:extLst>
            <a:ext uri="{909E8E84-426E-40DD-AFC4-6F175D3DCCD1}">
              <a14:hiddenFill xmlns:a14="http://schemas.microsoft.com/office/drawing/2010/main">
                <a:noFill/>
              </a14:hiddenFill>
            </a:ext>
          </a:extLst>
        </p:spPr>
        <p:txBody>
          <a:bodyPr wrap="none" lIns="66988" tIns="33495" rIns="66988" bIns="33495" anchor="ctr"/>
          <a:lstStyle/>
          <a:p>
            <a:pPr defTabSz="451562" eaLnBrk="1" hangingPunct="1">
              <a:defRPr/>
            </a:pPr>
            <a:endParaRPr lang="ja-JP" altLang="en-US" i="1" dirty="0">
              <a:latin typeface="Arial" panose="020B0604020202020204" pitchFamily="34" charset="0"/>
              <a:cs typeface="Arial" panose="020B0604020202020204" pitchFamily="34" charset="0"/>
            </a:endParaRPr>
          </a:p>
        </p:txBody>
      </p:sp>
      <p:sp>
        <p:nvSpPr>
          <p:cNvPr id="35" name="Line 129"/>
          <p:cNvSpPr>
            <a:spLocks noChangeShapeType="1"/>
          </p:cNvSpPr>
          <p:nvPr/>
        </p:nvSpPr>
        <p:spPr bwMode="auto">
          <a:xfrm>
            <a:off x="2201863" y="2347913"/>
            <a:ext cx="2038350" cy="1084262"/>
          </a:xfrm>
          <a:prstGeom prst="line">
            <a:avLst/>
          </a:prstGeom>
          <a:noFill/>
          <a:ln w="19050">
            <a:solidFill>
              <a:srgbClr val="FF00FF"/>
            </a:solidFill>
            <a:round/>
            <a:headEnd/>
            <a:tailEnd type="triangle" w="med" len="sm"/>
          </a:ln>
          <a:effectLst>
            <a:outerShdw blurRad="50800" dist="38100" dir="2700000" algn="tl" rotWithShape="0">
              <a:schemeClr val="bg1">
                <a:alpha val="42998"/>
              </a:schemeClr>
            </a:outerShdw>
          </a:effectLst>
          <a:extLst>
            <a:ext uri="{909E8E84-426E-40DD-AFC4-6F175D3DCCD1}">
              <a14:hiddenFill xmlns:a14="http://schemas.microsoft.com/office/drawing/2010/main">
                <a:noFill/>
              </a14:hiddenFill>
            </a:ext>
          </a:extLst>
        </p:spPr>
        <p:txBody>
          <a:bodyPr wrap="none" lIns="66988" tIns="33495" rIns="66988" bIns="33495" anchor="ctr"/>
          <a:lstStyle/>
          <a:p>
            <a:pPr defTabSz="451562" eaLnBrk="1" hangingPunct="1">
              <a:defRPr/>
            </a:pPr>
            <a:endParaRPr lang="ja-JP" altLang="en-US" i="1" dirty="0">
              <a:latin typeface="Arial" panose="020B0604020202020204" pitchFamily="34" charset="0"/>
              <a:cs typeface="Arial" panose="020B0604020202020204" pitchFamily="34" charset="0"/>
            </a:endParaRPr>
          </a:p>
        </p:txBody>
      </p:sp>
      <p:cxnSp>
        <p:nvCxnSpPr>
          <p:cNvPr id="17417" name="直線矢印コネクタ 112"/>
          <p:cNvCxnSpPr>
            <a:cxnSpLocks noChangeShapeType="1"/>
          </p:cNvCxnSpPr>
          <p:nvPr/>
        </p:nvCxnSpPr>
        <p:spPr bwMode="auto">
          <a:xfrm>
            <a:off x="3741739" y="5216525"/>
            <a:ext cx="1900237" cy="1588"/>
          </a:xfrm>
          <a:prstGeom prst="straightConnector1">
            <a:avLst/>
          </a:prstGeom>
          <a:noFill/>
          <a:ln w="2857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17418" name="テキスト ボックス 113"/>
          <p:cNvSpPr txBox="1">
            <a:spLocks noChangeArrowheads="1"/>
          </p:cNvSpPr>
          <p:nvPr/>
        </p:nvSpPr>
        <p:spPr bwMode="auto">
          <a:xfrm>
            <a:off x="4413251" y="4873626"/>
            <a:ext cx="648245" cy="37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6988" tIns="33495" rIns="66988" bIns="33495">
            <a:spAutoFit/>
          </a:bodyPr>
          <a:lstStyle>
            <a:lvl1pPr defTabSz="4508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4508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4508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45085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45085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i="1">
                <a:cs typeface="Arial" panose="020B0604020202020204" pitchFamily="34" charset="0"/>
              </a:rPr>
              <a:t>12m</a:t>
            </a:r>
            <a:endParaRPr lang="ja-JP" altLang="en-US" sz="2000" i="1">
              <a:cs typeface="Arial" panose="020B0604020202020204" pitchFamily="34" charset="0"/>
            </a:endParaRPr>
          </a:p>
        </p:txBody>
      </p:sp>
      <p:sp>
        <p:nvSpPr>
          <p:cNvPr id="39" name="テキスト ボックス 38"/>
          <p:cNvSpPr txBox="1"/>
          <p:nvPr/>
        </p:nvSpPr>
        <p:spPr>
          <a:xfrm>
            <a:off x="4232477" y="3656916"/>
            <a:ext cx="904726" cy="344643"/>
          </a:xfrm>
          <a:prstGeom prst="rect">
            <a:avLst/>
          </a:prstGeom>
          <a:noFill/>
          <a:effectLst/>
        </p:spPr>
        <p:txBody>
          <a:bodyPr wrap="none" lIns="66988" tIns="33495" rIns="66988" bIns="33495">
            <a:spAutoFit/>
          </a:bodyPr>
          <a:lstStyle/>
          <a:p>
            <a:pPr algn="ctr" defTabSz="451562" eaLnBrk="1" fontAlgn="auto" hangingPunct="1">
              <a:spcBef>
                <a:spcPts val="0"/>
              </a:spcBef>
              <a:spcAft>
                <a:spcPts val="0"/>
              </a:spcAft>
              <a:defRPr/>
            </a:pPr>
            <a:r>
              <a:rPr lang="en-US" altLang="ja-JP" i="1" dirty="0">
                <a:solidFill>
                  <a:srgbClr val="FF00FF"/>
                </a:solidFill>
                <a:effectLst>
                  <a:glow rad="12700">
                    <a:schemeClr val="bg1">
                      <a:alpha val="75000"/>
                    </a:schemeClr>
                  </a:glow>
                </a:effectLst>
                <a:latin typeface="Arial" panose="020B0604020202020204" pitchFamily="34" charset="0"/>
                <a:ea typeface="ＭＳ Ｐゴシック" charset="-128"/>
                <a:cs typeface="Arial" panose="020B0604020202020204" pitchFamily="34" charset="0"/>
              </a:rPr>
              <a:t>Plasma</a:t>
            </a:r>
          </a:p>
        </p:txBody>
      </p:sp>
      <p:pic>
        <p:nvPicPr>
          <p:cNvPr id="17420" name="Picture 451" descr="人"/>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7589" y="4859338"/>
            <a:ext cx="4286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Line 129"/>
          <p:cNvSpPr>
            <a:spLocks noChangeShapeType="1"/>
          </p:cNvSpPr>
          <p:nvPr/>
        </p:nvSpPr>
        <p:spPr bwMode="auto">
          <a:xfrm flipH="1" flipV="1">
            <a:off x="5121275" y="3817938"/>
            <a:ext cx="185738" cy="1668462"/>
          </a:xfrm>
          <a:prstGeom prst="line">
            <a:avLst/>
          </a:prstGeom>
          <a:noFill/>
          <a:ln w="19050">
            <a:solidFill>
              <a:srgbClr val="FF00FF"/>
            </a:solidFill>
            <a:round/>
            <a:headEnd/>
            <a:tailEnd type="triangle" w="med" len="sm"/>
          </a:ln>
          <a:effectLst>
            <a:outerShdw blurRad="50800" dist="38100" dir="2700000" algn="tl" rotWithShape="0">
              <a:schemeClr val="bg1">
                <a:alpha val="42998"/>
              </a:schemeClr>
            </a:outerShdw>
          </a:effectLst>
          <a:extLst>
            <a:ext uri="{909E8E84-426E-40DD-AFC4-6F175D3DCCD1}">
              <a14:hiddenFill xmlns:a14="http://schemas.microsoft.com/office/drawing/2010/main">
                <a:noFill/>
              </a14:hiddenFill>
            </a:ext>
          </a:extLst>
        </p:spPr>
        <p:txBody>
          <a:bodyPr wrap="none" lIns="66988" tIns="33495" rIns="66988" bIns="33495" anchor="ctr"/>
          <a:lstStyle/>
          <a:p>
            <a:pPr defTabSz="451562" eaLnBrk="1" hangingPunct="1">
              <a:defRPr/>
            </a:pPr>
            <a:endParaRPr lang="ja-JP" altLang="en-US" i="1" dirty="0">
              <a:latin typeface="Arial" panose="020B0604020202020204" pitchFamily="34" charset="0"/>
              <a:cs typeface="Arial" panose="020B0604020202020204" pitchFamily="34" charset="0"/>
            </a:endParaRPr>
          </a:p>
        </p:txBody>
      </p:sp>
      <p:pic>
        <p:nvPicPr>
          <p:cNvPr id="17422" name="Picture 44" descr="lowerdivertorx2_iso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4552" t="21548" r="19606" b="11024"/>
          <a:stretch>
            <a:fillRect/>
          </a:stretch>
        </p:blipFill>
        <p:spPr bwMode="auto">
          <a:xfrm>
            <a:off x="2149475" y="5146675"/>
            <a:ext cx="11064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テキスト ボックス 78"/>
          <p:cNvSpPr txBox="1">
            <a:spLocks noChangeArrowheads="1"/>
          </p:cNvSpPr>
          <p:nvPr/>
        </p:nvSpPr>
        <p:spPr bwMode="auto">
          <a:xfrm>
            <a:off x="442914" y="2668589"/>
            <a:ext cx="2078037" cy="76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988" tIns="33495" rIns="66988" bIns="33495">
            <a:spAutoFit/>
          </a:bodyPr>
          <a:lstStyle>
            <a:lvl1pPr defTabSz="682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6826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6826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6826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6826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1800"/>
              </a:lnSpc>
              <a:spcBef>
                <a:spcPct val="0"/>
              </a:spcBef>
              <a:buNone/>
            </a:pPr>
            <a:r>
              <a:rPr lang="en-US" altLang="ja-JP" sz="1800" b="1" i="1" dirty="0">
                <a:solidFill>
                  <a:srgbClr val="0000FF"/>
                </a:solidFill>
                <a:cs typeface="Arial" panose="020B0604020202020204" pitchFamily="34" charset="0"/>
              </a:rPr>
              <a:t>Radio Frequency Resonance Heating System</a:t>
            </a:r>
            <a:endParaRPr lang="en-US" altLang="ja-JP" sz="1800" b="1" i="1" dirty="0">
              <a:cs typeface="Arial" panose="020B0604020202020204" pitchFamily="34" charset="0"/>
            </a:endParaRPr>
          </a:p>
        </p:txBody>
      </p:sp>
      <p:sp>
        <p:nvSpPr>
          <p:cNvPr id="55" name="Line 129"/>
          <p:cNvSpPr>
            <a:spLocks noChangeShapeType="1"/>
          </p:cNvSpPr>
          <p:nvPr/>
        </p:nvSpPr>
        <p:spPr bwMode="auto">
          <a:xfrm>
            <a:off x="2466975" y="3148014"/>
            <a:ext cx="1435100" cy="249237"/>
          </a:xfrm>
          <a:prstGeom prst="line">
            <a:avLst/>
          </a:prstGeom>
          <a:noFill/>
          <a:ln w="19050">
            <a:solidFill>
              <a:srgbClr val="FF00FF"/>
            </a:solidFill>
            <a:round/>
            <a:headEnd/>
            <a:tailEnd type="triangle" w="med" len="sm"/>
          </a:ln>
          <a:effectLst>
            <a:outerShdw blurRad="50800" dist="38100" dir="2700000" algn="tl" rotWithShape="0">
              <a:schemeClr val="bg1">
                <a:alpha val="42998"/>
              </a:schemeClr>
            </a:outerShdw>
          </a:effectLst>
          <a:extLst>
            <a:ext uri="{909E8E84-426E-40DD-AFC4-6F175D3DCCD1}">
              <a14:hiddenFill xmlns:a14="http://schemas.microsoft.com/office/drawing/2010/main">
                <a:noFill/>
              </a14:hiddenFill>
            </a:ext>
          </a:extLst>
        </p:spPr>
        <p:txBody>
          <a:bodyPr wrap="none" lIns="66988" tIns="33495" rIns="66988" bIns="33495" anchor="ctr"/>
          <a:lstStyle/>
          <a:p>
            <a:pPr defTabSz="451562" eaLnBrk="1" hangingPunct="1">
              <a:defRPr/>
            </a:pPr>
            <a:endParaRPr lang="ja-JP" altLang="en-US" i="1" dirty="0">
              <a:latin typeface="Arial" panose="020B0604020202020204" pitchFamily="34" charset="0"/>
              <a:cs typeface="Arial" panose="020B0604020202020204" pitchFamily="34" charset="0"/>
            </a:endParaRPr>
          </a:p>
        </p:txBody>
      </p:sp>
      <p:sp>
        <p:nvSpPr>
          <p:cNvPr id="91" name="Line 129"/>
          <p:cNvSpPr>
            <a:spLocks noChangeShapeType="1"/>
          </p:cNvSpPr>
          <p:nvPr/>
        </p:nvSpPr>
        <p:spPr bwMode="auto">
          <a:xfrm flipH="1" flipV="1">
            <a:off x="5138738" y="2116139"/>
            <a:ext cx="188912" cy="34925"/>
          </a:xfrm>
          <a:prstGeom prst="line">
            <a:avLst/>
          </a:prstGeom>
          <a:noFill/>
          <a:ln w="12700">
            <a:solidFill>
              <a:schemeClr val="tx1"/>
            </a:solidFill>
            <a:round/>
            <a:headEnd/>
            <a:tailEnd type="triangle" w="med" len="sm"/>
          </a:ln>
          <a:effectLst>
            <a:outerShdw blurRad="50800" dist="38100" dir="2700000" algn="tl" rotWithShape="0">
              <a:schemeClr val="bg1">
                <a:alpha val="42998"/>
              </a:schemeClr>
            </a:outerShdw>
          </a:effectLst>
          <a:extLst>
            <a:ext uri="{909E8E84-426E-40DD-AFC4-6F175D3DCCD1}">
              <a14:hiddenFill xmlns:a14="http://schemas.microsoft.com/office/drawing/2010/main">
                <a:noFill/>
              </a14:hiddenFill>
            </a:ext>
          </a:extLst>
        </p:spPr>
        <p:txBody>
          <a:bodyPr wrap="none" lIns="66988" tIns="33495" rIns="66988" bIns="33495" anchor="ctr"/>
          <a:lstStyle/>
          <a:p>
            <a:pPr defTabSz="451562" eaLnBrk="1" hangingPunct="1">
              <a:defRPr/>
            </a:pPr>
            <a:endParaRPr lang="ja-JP" altLang="en-US" i="1" dirty="0">
              <a:latin typeface="Arial" panose="020B0604020202020204" pitchFamily="34" charset="0"/>
              <a:cs typeface="Arial" panose="020B0604020202020204" pitchFamily="34" charset="0"/>
            </a:endParaRPr>
          </a:p>
        </p:txBody>
      </p:sp>
      <p:sp>
        <p:nvSpPr>
          <p:cNvPr id="92" name="Line 129"/>
          <p:cNvSpPr>
            <a:spLocks noChangeShapeType="1"/>
          </p:cNvSpPr>
          <p:nvPr/>
        </p:nvSpPr>
        <p:spPr bwMode="auto">
          <a:xfrm flipH="1">
            <a:off x="4897439" y="2365376"/>
            <a:ext cx="288925" cy="1046163"/>
          </a:xfrm>
          <a:prstGeom prst="line">
            <a:avLst/>
          </a:prstGeom>
          <a:noFill/>
          <a:ln w="19050">
            <a:solidFill>
              <a:srgbClr val="FF00FF"/>
            </a:solidFill>
            <a:round/>
            <a:headEnd/>
            <a:tailEnd type="triangle" w="med" len="sm"/>
          </a:ln>
          <a:effectLst>
            <a:outerShdw blurRad="50800" dist="38100" dir="2700000" algn="tl" rotWithShape="0">
              <a:schemeClr val="bg1">
                <a:alpha val="42998"/>
              </a:schemeClr>
            </a:outerShdw>
          </a:effectLst>
          <a:extLst>
            <a:ext uri="{909E8E84-426E-40DD-AFC4-6F175D3DCCD1}">
              <a14:hiddenFill xmlns:a14="http://schemas.microsoft.com/office/drawing/2010/main">
                <a:noFill/>
              </a14:hiddenFill>
            </a:ext>
          </a:extLst>
        </p:spPr>
        <p:txBody>
          <a:bodyPr wrap="none" lIns="66988" tIns="33495" rIns="66988" bIns="33495" anchor="ctr"/>
          <a:lstStyle/>
          <a:p>
            <a:pPr defTabSz="451562" eaLnBrk="1" hangingPunct="1">
              <a:defRPr/>
            </a:pPr>
            <a:endParaRPr lang="ja-JP" altLang="en-US" i="1" dirty="0">
              <a:latin typeface="Arial" panose="020B0604020202020204" pitchFamily="34" charset="0"/>
              <a:cs typeface="Arial" panose="020B0604020202020204" pitchFamily="34" charset="0"/>
            </a:endParaRPr>
          </a:p>
        </p:txBody>
      </p:sp>
      <p:sp>
        <p:nvSpPr>
          <p:cNvPr id="119" name="Line 129"/>
          <p:cNvSpPr>
            <a:spLocks noChangeShapeType="1"/>
          </p:cNvSpPr>
          <p:nvPr/>
        </p:nvSpPr>
        <p:spPr bwMode="auto">
          <a:xfrm>
            <a:off x="4019551" y="2609850"/>
            <a:ext cx="493713" cy="674688"/>
          </a:xfrm>
          <a:prstGeom prst="line">
            <a:avLst/>
          </a:prstGeom>
          <a:noFill/>
          <a:ln w="19050">
            <a:solidFill>
              <a:srgbClr val="FF00FF"/>
            </a:solidFill>
            <a:round/>
            <a:headEnd/>
            <a:tailEnd type="triangle" w="med" len="sm"/>
          </a:ln>
          <a:effectLst>
            <a:outerShdw blurRad="50800" dist="38100" dir="2700000" algn="tl" rotWithShape="0">
              <a:schemeClr val="bg1">
                <a:alpha val="42998"/>
              </a:schemeClr>
            </a:outerShdw>
          </a:effectLst>
          <a:extLst>
            <a:ext uri="{909E8E84-426E-40DD-AFC4-6F175D3DCCD1}">
              <a14:hiddenFill xmlns:a14="http://schemas.microsoft.com/office/drawing/2010/main">
                <a:noFill/>
              </a14:hiddenFill>
            </a:ext>
          </a:extLst>
        </p:spPr>
        <p:txBody>
          <a:bodyPr wrap="none" lIns="66988" tIns="33495" rIns="66988" bIns="33495" anchor="ctr"/>
          <a:lstStyle/>
          <a:p>
            <a:pPr defTabSz="451562" eaLnBrk="1" hangingPunct="1">
              <a:defRPr/>
            </a:pPr>
            <a:endParaRPr lang="ja-JP" altLang="en-US" i="1" dirty="0">
              <a:latin typeface="Arial" panose="020B0604020202020204" pitchFamily="34" charset="0"/>
              <a:cs typeface="Arial" panose="020B0604020202020204" pitchFamily="34" charset="0"/>
            </a:endParaRPr>
          </a:p>
        </p:txBody>
      </p:sp>
      <p:sp>
        <p:nvSpPr>
          <p:cNvPr id="17428" name="テキスト ボックス 60"/>
          <p:cNvSpPr txBox="1">
            <a:spLocks noChangeArrowheads="1"/>
          </p:cNvSpPr>
          <p:nvPr/>
        </p:nvSpPr>
        <p:spPr bwMode="auto">
          <a:xfrm>
            <a:off x="4821239" y="5473701"/>
            <a:ext cx="16033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988" tIns="33495" rIns="66988" bIns="33495">
            <a:spAutoFit/>
          </a:bodyPr>
          <a:lstStyle>
            <a:lvl1pPr defTabSz="682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6826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6826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6826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6826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1800"/>
              </a:lnSpc>
              <a:spcBef>
                <a:spcPct val="0"/>
              </a:spcBef>
              <a:buNone/>
            </a:pPr>
            <a:r>
              <a:rPr lang="en-US" altLang="ja-JP" sz="1800" b="1" i="1" dirty="0">
                <a:solidFill>
                  <a:srgbClr val="0000FF"/>
                </a:solidFill>
                <a:cs typeface="Arial" panose="020B0604020202020204" pitchFamily="34" charset="0"/>
              </a:rPr>
              <a:t>Plasma Diagnostics</a:t>
            </a:r>
          </a:p>
        </p:txBody>
      </p:sp>
      <p:pic>
        <p:nvPicPr>
          <p:cNvPr id="17429" name="図 8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8038" y="592139"/>
            <a:ext cx="15367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0" name="テキスト ボックス 54"/>
          <p:cNvSpPr txBox="1">
            <a:spLocks noChangeArrowheads="1"/>
          </p:cNvSpPr>
          <p:nvPr/>
        </p:nvSpPr>
        <p:spPr bwMode="auto">
          <a:xfrm>
            <a:off x="387351" y="1997076"/>
            <a:ext cx="24876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2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6826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6826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6826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6826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1800"/>
              </a:lnSpc>
              <a:spcBef>
                <a:spcPct val="0"/>
              </a:spcBef>
              <a:buNone/>
            </a:pPr>
            <a:r>
              <a:rPr lang="en-US" altLang="ja-JP" sz="1800" b="1" i="1" dirty="0">
                <a:solidFill>
                  <a:srgbClr val="FF0000"/>
                </a:solidFill>
                <a:cs typeface="Arial" panose="020B0604020202020204" pitchFamily="34" charset="0"/>
              </a:rPr>
              <a:t>Toroidal Field Coils</a:t>
            </a:r>
            <a:endParaRPr lang="ja-JP" altLang="en-US" sz="1800" b="1" i="1" dirty="0">
              <a:solidFill>
                <a:srgbClr val="FF0000"/>
              </a:solidFill>
              <a:cs typeface="Arial" panose="020B0604020202020204" pitchFamily="34" charset="0"/>
            </a:endParaRPr>
          </a:p>
        </p:txBody>
      </p:sp>
      <p:sp>
        <p:nvSpPr>
          <p:cNvPr id="17431" name="正方形/長方形 94"/>
          <p:cNvSpPr>
            <a:spLocks noChangeArrowheads="1"/>
          </p:cNvSpPr>
          <p:nvPr/>
        </p:nvSpPr>
        <p:spPr bwMode="auto">
          <a:xfrm>
            <a:off x="2143125" y="1606550"/>
            <a:ext cx="668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08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4508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4508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45085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45085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i="1">
                <a:solidFill>
                  <a:srgbClr val="008000"/>
                </a:solidFill>
                <a:cs typeface="Arial" panose="020B0604020202020204" pitchFamily="34" charset="0"/>
              </a:rPr>
              <a:t>396t</a:t>
            </a:r>
            <a:endParaRPr lang="ja-JP" altLang="en-US" sz="1800" i="1">
              <a:solidFill>
                <a:srgbClr val="008000"/>
              </a:solidFill>
              <a:cs typeface="Arial" panose="020B0604020202020204" pitchFamily="34" charset="0"/>
            </a:endParaRPr>
          </a:p>
        </p:txBody>
      </p:sp>
      <p:pic>
        <p:nvPicPr>
          <p:cNvPr id="17432" name="Picture 8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088" y="750888"/>
            <a:ext cx="373062" cy="23971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33" name="Picture 8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9651" y="749301"/>
            <a:ext cx="379413" cy="24606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34" name="Picture 79" descr="ベルギー国旗"/>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1239" y="1041401"/>
            <a:ext cx="288925" cy="22066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35" name="Picture 9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59013" y="766764"/>
            <a:ext cx="334962" cy="21272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36" name="図 8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04001" y="692151"/>
            <a:ext cx="1274763"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7" name="テキスト ボックス 64"/>
          <p:cNvSpPr txBox="1">
            <a:spLocks noChangeArrowheads="1"/>
          </p:cNvSpPr>
          <p:nvPr/>
        </p:nvSpPr>
        <p:spPr bwMode="auto">
          <a:xfrm>
            <a:off x="7896225" y="1144589"/>
            <a:ext cx="1474788" cy="52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988" tIns="33495" rIns="66988" bIns="33495">
            <a:spAutoFit/>
          </a:bodyPr>
          <a:lstStyle>
            <a:lvl1pPr defTabSz="682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6826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6826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6826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6826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1800"/>
              </a:lnSpc>
              <a:spcBef>
                <a:spcPct val="0"/>
              </a:spcBef>
              <a:buNone/>
            </a:pPr>
            <a:r>
              <a:rPr lang="en-US" altLang="ja-JP" sz="1800" b="1" i="1" dirty="0">
                <a:solidFill>
                  <a:srgbClr val="FF0000"/>
                </a:solidFill>
                <a:cs typeface="Arial" panose="020B0604020202020204" pitchFamily="34" charset="0"/>
              </a:rPr>
              <a:t>Cryostat </a:t>
            </a:r>
          </a:p>
          <a:p>
            <a:pPr eaLnBrk="1" hangingPunct="1">
              <a:lnSpc>
                <a:spcPts val="1800"/>
              </a:lnSpc>
              <a:spcBef>
                <a:spcPct val="0"/>
              </a:spcBef>
              <a:buNone/>
            </a:pPr>
            <a:r>
              <a:rPr lang="en-US" altLang="ja-JP" sz="1800" b="1" i="1" dirty="0">
                <a:solidFill>
                  <a:srgbClr val="FF0000"/>
                </a:solidFill>
                <a:cs typeface="Arial" panose="020B0604020202020204" pitchFamily="34" charset="0"/>
              </a:rPr>
              <a:t>vessel body </a:t>
            </a:r>
          </a:p>
        </p:txBody>
      </p:sp>
      <p:sp>
        <p:nvSpPr>
          <p:cNvPr id="17438" name="正方形/長方形 8"/>
          <p:cNvSpPr>
            <a:spLocks noChangeArrowheads="1"/>
          </p:cNvSpPr>
          <p:nvPr/>
        </p:nvSpPr>
        <p:spPr bwMode="auto">
          <a:xfrm>
            <a:off x="7840664" y="2014539"/>
            <a:ext cx="1684337" cy="34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988" tIns="33495" rIns="66988" bIns="33495">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i="1" dirty="0">
                <a:solidFill>
                  <a:srgbClr val="FF0000"/>
                </a:solidFill>
                <a:cs typeface="Arial" panose="020B0604020202020204" pitchFamily="34" charset="0"/>
              </a:rPr>
              <a:t>Cryostat base</a:t>
            </a:r>
          </a:p>
        </p:txBody>
      </p:sp>
      <p:sp>
        <p:nvSpPr>
          <p:cNvPr id="17439" name="正方形/長方形 115"/>
          <p:cNvSpPr>
            <a:spLocks noChangeArrowheads="1"/>
          </p:cNvSpPr>
          <p:nvPr/>
        </p:nvSpPr>
        <p:spPr bwMode="auto">
          <a:xfrm>
            <a:off x="8464998" y="686217"/>
            <a:ext cx="1114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08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4508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4508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45085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45085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i="1" dirty="0">
                <a:solidFill>
                  <a:srgbClr val="008000"/>
                </a:solidFill>
                <a:cs typeface="Arial" panose="020B0604020202020204" pitchFamily="34" charset="0"/>
              </a:rPr>
              <a:t>175t+45t</a:t>
            </a:r>
            <a:endParaRPr lang="ja-JP" altLang="en-US" sz="1800" i="1" dirty="0">
              <a:solidFill>
                <a:srgbClr val="008000"/>
              </a:solidFill>
              <a:cs typeface="Arial" panose="020B0604020202020204" pitchFamily="34" charset="0"/>
            </a:endParaRPr>
          </a:p>
        </p:txBody>
      </p:sp>
      <p:sp>
        <p:nvSpPr>
          <p:cNvPr id="17440" name="正方形/長方形 116"/>
          <p:cNvSpPr>
            <a:spLocks noChangeArrowheads="1"/>
          </p:cNvSpPr>
          <p:nvPr/>
        </p:nvSpPr>
        <p:spPr bwMode="auto">
          <a:xfrm>
            <a:off x="8299451" y="170180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08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4508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4508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45085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45085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i="1">
                <a:solidFill>
                  <a:srgbClr val="008000"/>
                </a:solidFill>
                <a:cs typeface="Arial" panose="020B0604020202020204" pitchFamily="34" charset="0"/>
              </a:rPr>
              <a:t>260t</a:t>
            </a:r>
            <a:endParaRPr lang="ja-JP" altLang="en-US" sz="1800" i="1">
              <a:solidFill>
                <a:srgbClr val="008000"/>
              </a:solidFill>
              <a:cs typeface="Arial" panose="020B0604020202020204" pitchFamily="34" charset="0"/>
            </a:endParaRPr>
          </a:p>
        </p:txBody>
      </p:sp>
      <p:pic>
        <p:nvPicPr>
          <p:cNvPr id="17441" name="図 143"/>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31138" y="800101"/>
            <a:ext cx="385762" cy="27781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42" name="図 149"/>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40663" y="1738314"/>
            <a:ext cx="387350" cy="27622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43" name="Picture 110" descr="ja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49514" y="2722564"/>
            <a:ext cx="287337" cy="21907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44" name="図 84"/>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901951" y="700088"/>
            <a:ext cx="154781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45" name="テキスト ボックス 55"/>
          <p:cNvSpPr txBox="1">
            <a:spLocks noChangeArrowheads="1"/>
          </p:cNvSpPr>
          <p:nvPr/>
        </p:nvSpPr>
        <p:spPr bwMode="auto">
          <a:xfrm>
            <a:off x="2597151" y="2107426"/>
            <a:ext cx="23844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2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6826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6826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6826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6826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1800"/>
              </a:lnSpc>
              <a:spcBef>
                <a:spcPct val="0"/>
              </a:spcBef>
              <a:buNone/>
            </a:pPr>
            <a:r>
              <a:rPr lang="en-US" altLang="ja-JP" sz="1800" b="1" i="1" dirty="0">
                <a:solidFill>
                  <a:srgbClr val="0000FF"/>
                </a:solidFill>
                <a:cs typeface="Arial" panose="020B0604020202020204" pitchFamily="34" charset="0"/>
              </a:rPr>
              <a:t>Poloidal Field Coils (EFC&amp;CS)</a:t>
            </a:r>
          </a:p>
        </p:txBody>
      </p:sp>
      <p:pic>
        <p:nvPicPr>
          <p:cNvPr id="17446" name="Picture 110" descr="ja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38451" y="712788"/>
            <a:ext cx="309563" cy="23495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47" name="Picture 110" descr="ja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66900" y="3883026"/>
            <a:ext cx="287338" cy="21907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48" name="Picture 110" descr="ja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62075" y="5981701"/>
            <a:ext cx="300038" cy="22701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49" name="Picture 110" descr="ja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59264" y="5641975"/>
            <a:ext cx="301625" cy="2286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50" name="Picture 110" descr="ja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75325" y="5457826"/>
            <a:ext cx="300038" cy="22701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51" name="図 8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779963" y="685801"/>
            <a:ext cx="1439862"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52" name="テキスト ボックス 44"/>
          <p:cNvSpPr txBox="1">
            <a:spLocks noChangeArrowheads="1"/>
          </p:cNvSpPr>
          <p:nvPr/>
        </p:nvSpPr>
        <p:spPr bwMode="auto">
          <a:xfrm>
            <a:off x="4872038" y="2027239"/>
            <a:ext cx="2290762" cy="34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988" tIns="33495" rIns="66988" bIns="33495">
            <a:spAutoFit/>
          </a:bodyPr>
          <a:lstStyle>
            <a:lvl1pPr defTabSz="682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6826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6826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6826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6826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i="1" dirty="0">
                <a:solidFill>
                  <a:srgbClr val="0000FF"/>
                </a:solidFill>
                <a:cs typeface="Arial" panose="020B0604020202020204" pitchFamily="34" charset="0"/>
              </a:rPr>
              <a:t>Vacuum Vessel</a:t>
            </a:r>
          </a:p>
        </p:txBody>
      </p:sp>
      <p:sp>
        <p:nvSpPr>
          <p:cNvPr id="17453" name="正方形/長方形 93"/>
          <p:cNvSpPr>
            <a:spLocks noChangeArrowheads="1"/>
          </p:cNvSpPr>
          <p:nvPr/>
        </p:nvSpPr>
        <p:spPr bwMode="auto">
          <a:xfrm>
            <a:off x="5834064" y="1792289"/>
            <a:ext cx="669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08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4508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4508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45085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45085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i="1">
                <a:solidFill>
                  <a:srgbClr val="008000"/>
                </a:solidFill>
                <a:cs typeface="Arial" panose="020B0604020202020204" pitchFamily="34" charset="0"/>
              </a:rPr>
              <a:t>150t</a:t>
            </a:r>
            <a:endParaRPr lang="ja-JP" altLang="en-US" sz="1800" i="1">
              <a:solidFill>
                <a:srgbClr val="008000"/>
              </a:solidFill>
              <a:cs typeface="Arial" panose="020B0604020202020204" pitchFamily="34" charset="0"/>
            </a:endParaRPr>
          </a:p>
        </p:txBody>
      </p:sp>
      <p:pic>
        <p:nvPicPr>
          <p:cNvPr id="17454" name="Picture 110" descr="ja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97413" y="727075"/>
            <a:ext cx="328612" cy="24923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55" name="Line 178"/>
          <p:cNvSpPr>
            <a:spLocks noChangeShapeType="1"/>
          </p:cNvSpPr>
          <p:nvPr/>
        </p:nvSpPr>
        <p:spPr bwMode="auto">
          <a:xfrm flipV="1">
            <a:off x="6899275" y="4841875"/>
            <a:ext cx="1022350" cy="966788"/>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i="1">
              <a:latin typeface="Arial" panose="020B0604020202020204" pitchFamily="34" charset="0"/>
              <a:cs typeface="Arial" panose="020B0604020202020204" pitchFamily="34" charset="0"/>
            </a:endParaRPr>
          </a:p>
        </p:txBody>
      </p:sp>
      <p:sp>
        <p:nvSpPr>
          <p:cNvPr id="17456" name="Line 129"/>
          <p:cNvSpPr>
            <a:spLocks noChangeShapeType="1"/>
          </p:cNvSpPr>
          <p:nvPr/>
        </p:nvSpPr>
        <p:spPr bwMode="auto">
          <a:xfrm>
            <a:off x="6640514" y="2870201"/>
            <a:ext cx="528637" cy="175736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i="1">
              <a:latin typeface="Arial" panose="020B0604020202020204" pitchFamily="34" charset="0"/>
              <a:cs typeface="Arial" panose="020B0604020202020204" pitchFamily="34" charset="0"/>
            </a:endParaRPr>
          </a:p>
        </p:txBody>
      </p:sp>
      <p:sp>
        <p:nvSpPr>
          <p:cNvPr id="79" name="Oval 123"/>
          <p:cNvSpPr>
            <a:spLocks noChangeArrowheads="1"/>
          </p:cNvSpPr>
          <p:nvPr/>
        </p:nvSpPr>
        <p:spPr bwMode="auto">
          <a:xfrm rot="900000" flipV="1">
            <a:off x="7470775" y="4322764"/>
            <a:ext cx="1301750" cy="585787"/>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defTabSz="497754" eaLnBrk="1" hangingPunct="1">
              <a:defRPr/>
            </a:pPr>
            <a:endParaRPr lang="ja-JP" altLang="en-US" sz="1511" i="1" dirty="0">
              <a:solidFill>
                <a:srgbClr val="FF3333"/>
              </a:solidFill>
              <a:cs typeface="Arial" panose="020B0604020202020204" pitchFamily="34" charset="0"/>
            </a:endParaRPr>
          </a:p>
        </p:txBody>
      </p:sp>
      <p:sp>
        <p:nvSpPr>
          <p:cNvPr id="80" name="AutoShape 145"/>
          <p:cNvSpPr>
            <a:spLocks noChangeArrowheads="1"/>
          </p:cNvSpPr>
          <p:nvPr/>
        </p:nvSpPr>
        <p:spPr bwMode="auto">
          <a:xfrm>
            <a:off x="6227763" y="5859130"/>
            <a:ext cx="3094038" cy="382587"/>
          </a:xfrm>
          <a:prstGeom prst="roundRect">
            <a:avLst>
              <a:gd name="adj" fmla="val 16667"/>
            </a:avLst>
          </a:prstGeom>
          <a:solidFill>
            <a:schemeClr val="bg1"/>
          </a:solidFill>
          <a:ln w="19050">
            <a:solidFill>
              <a:schemeClr val="tx1"/>
            </a:solidFill>
            <a:round/>
            <a:headEnd/>
            <a:tailEnd/>
          </a:ln>
        </p:spPr>
        <p:txBody>
          <a:bodyPr wrap="none" tIns="0" bIns="11657" anchor="ctr"/>
          <a:lstStyle>
            <a:lvl1pPr>
              <a:tabLst>
                <a:tab pos="193675" algn="l"/>
              </a:tabLst>
              <a:defRPr kumimoji="1" sz="2400">
                <a:solidFill>
                  <a:schemeClr val="tx1"/>
                </a:solidFill>
                <a:latin typeface="Arial" panose="020B0604020202020204" pitchFamily="34" charset="0"/>
                <a:ea typeface="ＭＳ Ｐゴシック" panose="020B0600070205080204" pitchFamily="50" charset="-128"/>
              </a:defRPr>
            </a:lvl1pPr>
            <a:lvl2pPr marL="742950" indent="-285750">
              <a:tabLst>
                <a:tab pos="193675" algn="l"/>
              </a:tabLst>
              <a:defRPr kumimoji="1" sz="2400">
                <a:solidFill>
                  <a:schemeClr val="tx1"/>
                </a:solidFill>
                <a:latin typeface="Arial" panose="020B0604020202020204" pitchFamily="34" charset="0"/>
                <a:ea typeface="ＭＳ Ｐゴシック" panose="020B0600070205080204" pitchFamily="50" charset="-128"/>
              </a:defRPr>
            </a:lvl2pPr>
            <a:lvl3pPr marL="1143000" indent="-228600">
              <a:tabLst>
                <a:tab pos="193675"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tabLst>
                <a:tab pos="193675" algn="l"/>
              </a:tabLst>
              <a:defRPr kumimoji="1" sz="2400">
                <a:solidFill>
                  <a:schemeClr val="tx1"/>
                </a:solidFill>
                <a:latin typeface="Arial" panose="020B0604020202020204" pitchFamily="34" charset="0"/>
                <a:ea typeface="ＭＳ Ｐゴシック" panose="020B0600070205080204" pitchFamily="50" charset="-128"/>
              </a:defRPr>
            </a:lvl4pPr>
            <a:lvl5pPr marL="2057400" indent="-228600">
              <a:tabLst>
                <a:tab pos="193675" algn="l"/>
              </a:tabLst>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tabLst>
                <a:tab pos="193675" algn="l"/>
              </a:tabLs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tabLst>
                <a:tab pos="193675" algn="l"/>
              </a:tabLs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tabLst>
                <a:tab pos="193675" algn="l"/>
              </a:tabLs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tabLst>
                <a:tab pos="193675" algn="l"/>
              </a:tabLst>
              <a:defRPr kumimoji="1" sz="2400">
                <a:solidFill>
                  <a:schemeClr val="tx1"/>
                </a:solidFill>
                <a:latin typeface="Arial" panose="020B0604020202020204" pitchFamily="34" charset="0"/>
                <a:ea typeface="ＭＳ Ｐゴシック" panose="020B0600070205080204" pitchFamily="50" charset="-128"/>
              </a:defRPr>
            </a:lvl9pPr>
          </a:lstStyle>
          <a:p>
            <a:pPr defTabSz="497754" eaLnBrk="1" hangingPunct="1">
              <a:defRPr/>
            </a:pPr>
            <a:endParaRPr lang="en-US" altLang="ja-JP" sz="1800" b="1" i="1" dirty="0">
              <a:solidFill>
                <a:srgbClr val="FF3333"/>
              </a:solidFill>
              <a:ea typeface="ＭＳ ゴシック" panose="020B0609070205080204" pitchFamily="49" charset="-128"/>
              <a:cs typeface="Arial" panose="020B0604020202020204" pitchFamily="34" charset="0"/>
            </a:endParaRPr>
          </a:p>
          <a:p>
            <a:pPr defTabSz="497754" eaLnBrk="1" hangingPunct="1">
              <a:defRPr/>
            </a:pPr>
            <a:r>
              <a:rPr lang="en-US" altLang="ja-JP" sz="1800" b="1" i="1" dirty="0">
                <a:solidFill>
                  <a:srgbClr val="FF0000"/>
                </a:solidFill>
                <a:ea typeface="ＭＳ ゴシック" panose="020B0609070205080204" pitchFamily="49" charset="-128"/>
                <a:cs typeface="Arial" panose="020B0604020202020204" pitchFamily="34" charset="0"/>
              </a:rPr>
              <a:t>Power Supplies</a:t>
            </a:r>
          </a:p>
          <a:p>
            <a:pPr defTabSz="497754" eaLnBrk="1" hangingPunct="1">
              <a:defRPr/>
            </a:pPr>
            <a:endParaRPr lang="en-US" altLang="ja-JP" sz="1800" b="1" i="1" dirty="0">
              <a:solidFill>
                <a:srgbClr val="FF3333"/>
              </a:solidFill>
              <a:ea typeface="ＭＳ ゴシック" panose="020B0609070205080204" pitchFamily="49" charset="-128"/>
              <a:cs typeface="Arial" panose="020B0604020202020204" pitchFamily="34" charset="0"/>
            </a:endParaRPr>
          </a:p>
        </p:txBody>
      </p:sp>
      <p:pic>
        <p:nvPicPr>
          <p:cNvPr id="17459" name="Picture 8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135938" y="5957554"/>
            <a:ext cx="344488" cy="2286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60" name="Picture 8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31227" y="5954379"/>
            <a:ext cx="338137" cy="22701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61" name="Picture 99" descr="ja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32863" y="5943267"/>
            <a:ext cx="319088" cy="24447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62" name="Line 129"/>
          <p:cNvSpPr>
            <a:spLocks noChangeShapeType="1"/>
          </p:cNvSpPr>
          <p:nvPr/>
        </p:nvSpPr>
        <p:spPr bwMode="auto">
          <a:xfrm flipH="1">
            <a:off x="7299325" y="3362326"/>
            <a:ext cx="363538" cy="131762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i="1">
              <a:latin typeface="Arial" panose="020B0604020202020204" pitchFamily="34" charset="0"/>
              <a:cs typeface="Arial" panose="020B0604020202020204" pitchFamily="34" charset="0"/>
            </a:endParaRPr>
          </a:p>
        </p:txBody>
      </p:sp>
      <p:cxnSp>
        <p:nvCxnSpPr>
          <p:cNvPr id="17463" name="直線矢印コネクタ 112"/>
          <p:cNvCxnSpPr>
            <a:cxnSpLocks noChangeShapeType="1"/>
          </p:cNvCxnSpPr>
          <p:nvPr/>
        </p:nvCxnSpPr>
        <p:spPr bwMode="auto">
          <a:xfrm flipH="1">
            <a:off x="6276975" y="2833688"/>
            <a:ext cx="0" cy="2006600"/>
          </a:xfrm>
          <a:prstGeom prst="straightConnector1">
            <a:avLst/>
          </a:prstGeom>
          <a:noFill/>
          <a:ln w="2857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17464" name="テキスト ボックス 113"/>
          <p:cNvSpPr txBox="1">
            <a:spLocks noChangeArrowheads="1"/>
          </p:cNvSpPr>
          <p:nvPr/>
        </p:nvSpPr>
        <p:spPr bwMode="auto">
          <a:xfrm>
            <a:off x="6227764" y="3616325"/>
            <a:ext cx="875287" cy="382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3842" tIns="36922" rIns="73842" bIns="36922">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i="1">
                <a:cs typeface="Arial" panose="020B0604020202020204" pitchFamily="34" charset="0"/>
              </a:rPr>
              <a:t>15.5m</a:t>
            </a:r>
            <a:endParaRPr lang="ja-JP" altLang="en-US" sz="1800" i="1">
              <a:cs typeface="Arial" panose="020B0604020202020204" pitchFamily="34" charset="0"/>
            </a:endParaRPr>
          </a:p>
        </p:txBody>
      </p:sp>
      <p:sp>
        <p:nvSpPr>
          <p:cNvPr id="17465" name="テキスト ボックス 55"/>
          <p:cNvSpPr txBox="1">
            <a:spLocks noChangeArrowheads="1"/>
          </p:cNvSpPr>
          <p:nvPr/>
        </p:nvSpPr>
        <p:spPr bwMode="auto">
          <a:xfrm>
            <a:off x="7661276" y="4953000"/>
            <a:ext cx="12414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2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6826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6826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6826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6826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i="1">
                <a:solidFill>
                  <a:schemeClr val="bg1"/>
                </a:solidFill>
                <a:cs typeface="Arial" panose="020B0604020202020204" pitchFamily="34" charset="0"/>
              </a:rPr>
              <a:t>Naka</a:t>
            </a:r>
            <a:r>
              <a:rPr lang="ja-JP" altLang="en-US" sz="2000" i="1">
                <a:solidFill>
                  <a:schemeClr val="bg1"/>
                </a:solidFill>
                <a:cs typeface="Arial" panose="020B0604020202020204" pitchFamily="34" charset="0"/>
              </a:rPr>
              <a:t> </a:t>
            </a:r>
            <a:r>
              <a:rPr lang="en-US" altLang="ja-JP" sz="2000" i="1">
                <a:solidFill>
                  <a:schemeClr val="bg1"/>
                </a:solidFill>
                <a:cs typeface="Arial" panose="020B0604020202020204" pitchFamily="34" charset="0"/>
              </a:rPr>
              <a:t>Site</a:t>
            </a:r>
            <a:endParaRPr lang="ja-JP" altLang="en-US" sz="2000" i="1">
              <a:solidFill>
                <a:schemeClr val="bg1"/>
              </a:solidFill>
              <a:cs typeface="Arial" panose="020B0604020202020204" pitchFamily="34" charset="0"/>
            </a:endParaRPr>
          </a:p>
        </p:txBody>
      </p:sp>
      <p:sp>
        <p:nvSpPr>
          <p:cNvPr id="17466" name="AutoShape 164"/>
          <p:cNvSpPr>
            <a:spLocks noChangeArrowheads="1"/>
          </p:cNvSpPr>
          <p:nvPr/>
        </p:nvSpPr>
        <p:spPr bwMode="auto">
          <a:xfrm>
            <a:off x="6886575" y="3097214"/>
            <a:ext cx="2573338" cy="403225"/>
          </a:xfrm>
          <a:prstGeom prst="roundRect">
            <a:avLst>
              <a:gd name="adj" fmla="val 16667"/>
            </a:avLst>
          </a:prstGeom>
          <a:solidFill>
            <a:schemeClr val="bg1"/>
          </a:solidFill>
          <a:ln w="19050">
            <a:solidFill>
              <a:schemeClr val="tx1"/>
            </a:solidFill>
            <a:round/>
            <a:headEnd/>
            <a:tailEnd/>
          </a:ln>
        </p:spPr>
        <p:txBody>
          <a:bodyPr wrap="none" lIns="58284" tIns="11657" rIns="58284" bIns="11657" anchor="ctr"/>
          <a:lstStyle>
            <a:lvl1pPr>
              <a:spcBef>
                <a:spcPct val="20000"/>
              </a:spcBef>
              <a:buChar char="•"/>
              <a:tabLst>
                <a:tab pos="207963"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207963"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207963"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207963"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207963"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207963"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207963"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207963"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207963" algn="l"/>
              </a:tabLs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i="1" dirty="0">
                <a:solidFill>
                  <a:srgbClr val="FF0000"/>
                </a:solidFill>
                <a:ea typeface="ＭＳ ゴシック" panose="020B0609070205080204" pitchFamily="49" charset="-128"/>
                <a:cs typeface="Arial" panose="020B0604020202020204" pitchFamily="34" charset="0"/>
              </a:rPr>
              <a:t>Cryogenic System</a:t>
            </a:r>
          </a:p>
        </p:txBody>
      </p:sp>
      <p:sp>
        <p:nvSpPr>
          <p:cNvPr id="17467" name="AutoShape 173"/>
          <p:cNvSpPr>
            <a:spLocks noChangeArrowheads="1"/>
          </p:cNvSpPr>
          <p:nvPr/>
        </p:nvSpPr>
        <p:spPr bwMode="auto">
          <a:xfrm>
            <a:off x="6535738" y="2503488"/>
            <a:ext cx="2933700" cy="425450"/>
          </a:xfrm>
          <a:prstGeom prst="roundRect">
            <a:avLst>
              <a:gd name="adj" fmla="val 16667"/>
            </a:avLst>
          </a:prstGeom>
          <a:solidFill>
            <a:schemeClr val="bg1"/>
          </a:solidFill>
          <a:ln w="19050">
            <a:solidFill>
              <a:schemeClr val="tx1"/>
            </a:solidFill>
            <a:round/>
            <a:headEnd/>
            <a:tailEnd/>
          </a:ln>
        </p:spPr>
        <p:txBody>
          <a:bodyPr wrap="none" anchor="ctr"/>
          <a:lstStyle>
            <a:lvl1pPr>
              <a:spcBef>
                <a:spcPct val="20000"/>
              </a:spcBef>
              <a:buChar char="•"/>
              <a:tabLst>
                <a:tab pos="207963"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207963"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207963"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207963"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207963"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207963"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207963"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207963"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207963" algn="l"/>
              </a:tabLs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i="1" dirty="0">
                <a:solidFill>
                  <a:srgbClr val="0000FF"/>
                </a:solidFill>
                <a:ea typeface="ＭＳ ゴシック" panose="020B0609070205080204" pitchFamily="49" charset="-128"/>
                <a:cs typeface="Arial" panose="020B0604020202020204" pitchFamily="34" charset="0"/>
              </a:rPr>
              <a:t>Compressor Building</a:t>
            </a:r>
          </a:p>
        </p:txBody>
      </p:sp>
      <p:pic>
        <p:nvPicPr>
          <p:cNvPr id="17468" name="Picture 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24939" y="3182939"/>
            <a:ext cx="365125" cy="24447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69" name="Picture 94" descr="ja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74150" y="2628901"/>
            <a:ext cx="292100" cy="22066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4" name="Rectangle 66"/>
          <p:cNvSpPr>
            <a:spLocks noChangeArrowheads="1"/>
          </p:cNvSpPr>
          <p:nvPr/>
        </p:nvSpPr>
        <p:spPr bwMode="auto">
          <a:xfrm>
            <a:off x="2250282" y="111126"/>
            <a:ext cx="60579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ts val="2800"/>
              </a:lnSpc>
              <a:defRPr/>
            </a:pPr>
            <a:r>
              <a:rPr lang="en-GB" sz="3200" b="1" i="1" dirty="0">
                <a:solidFill>
                  <a:srgbClr val="0000FF"/>
                </a:solidFill>
                <a:ea typeface="ヒラギノ角ゴ Pro W3" charset="0"/>
                <a:cs typeface="Arial" panose="020B0604020202020204" pitchFamily="34" charset="0"/>
              </a:rPr>
              <a:t>Major components in JT-60SA</a:t>
            </a:r>
          </a:p>
        </p:txBody>
      </p:sp>
      <p:sp>
        <p:nvSpPr>
          <p:cNvPr id="95" name="Line 129"/>
          <p:cNvSpPr>
            <a:spLocks noChangeShapeType="1"/>
          </p:cNvSpPr>
          <p:nvPr/>
        </p:nvSpPr>
        <p:spPr bwMode="auto">
          <a:xfrm flipV="1">
            <a:off x="1924051" y="4398963"/>
            <a:ext cx="1184275" cy="1439862"/>
          </a:xfrm>
          <a:prstGeom prst="line">
            <a:avLst/>
          </a:prstGeom>
          <a:noFill/>
          <a:ln w="19050">
            <a:solidFill>
              <a:srgbClr val="FF00FF"/>
            </a:solidFill>
            <a:round/>
            <a:headEnd/>
            <a:tailEnd type="triangle" w="med" len="sm"/>
          </a:ln>
          <a:effectLst>
            <a:outerShdw blurRad="50800" dist="38100" dir="2700000" algn="tl" rotWithShape="0">
              <a:schemeClr val="bg1">
                <a:alpha val="42998"/>
              </a:schemeClr>
            </a:outerShdw>
          </a:effectLst>
          <a:extLst>
            <a:ext uri="{909E8E84-426E-40DD-AFC4-6F175D3DCCD1}">
              <a14:hiddenFill xmlns:a14="http://schemas.microsoft.com/office/drawing/2010/main">
                <a:noFill/>
              </a14:hiddenFill>
            </a:ext>
          </a:extLst>
        </p:spPr>
        <p:txBody>
          <a:bodyPr wrap="none" lIns="66988" tIns="33495" rIns="66988" bIns="33495" anchor="ctr"/>
          <a:lstStyle/>
          <a:p>
            <a:pPr defTabSz="451562" eaLnBrk="1" hangingPunct="1">
              <a:defRPr/>
            </a:pPr>
            <a:endParaRPr lang="ja-JP" altLang="en-US" i="1" dirty="0">
              <a:latin typeface="Arial" panose="020B0604020202020204" pitchFamily="34" charset="0"/>
              <a:cs typeface="Arial" panose="020B0604020202020204" pitchFamily="34" charset="0"/>
            </a:endParaRPr>
          </a:p>
        </p:txBody>
      </p:sp>
      <p:sp>
        <p:nvSpPr>
          <p:cNvPr id="96" name="Line 129"/>
          <p:cNvSpPr>
            <a:spLocks noChangeShapeType="1"/>
          </p:cNvSpPr>
          <p:nvPr/>
        </p:nvSpPr>
        <p:spPr bwMode="auto">
          <a:xfrm flipV="1">
            <a:off x="3124200" y="4184651"/>
            <a:ext cx="1263650" cy="1427163"/>
          </a:xfrm>
          <a:prstGeom prst="line">
            <a:avLst/>
          </a:prstGeom>
          <a:noFill/>
          <a:ln w="12700">
            <a:solidFill>
              <a:srgbClr val="FF00FF"/>
            </a:solidFill>
            <a:round/>
            <a:headEnd/>
            <a:tailEnd type="triangle" w="med" len="sm"/>
          </a:ln>
          <a:effectLst>
            <a:outerShdw blurRad="50800" dist="38100" dir="2700000" algn="tl" rotWithShape="0">
              <a:schemeClr val="bg1">
                <a:alpha val="42998"/>
              </a:schemeClr>
            </a:outerShdw>
          </a:effectLst>
          <a:extLst>
            <a:ext uri="{909E8E84-426E-40DD-AFC4-6F175D3DCCD1}">
              <a14:hiddenFill xmlns:a14="http://schemas.microsoft.com/office/drawing/2010/main">
                <a:noFill/>
              </a14:hiddenFill>
            </a:ext>
          </a:extLst>
        </p:spPr>
        <p:txBody>
          <a:bodyPr wrap="none" lIns="66988" tIns="33495" rIns="66988" bIns="33495" anchor="ctr"/>
          <a:lstStyle/>
          <a:p>
            <a:pPr defTabSz="451562" eaLnBrk="1" hangingPunct="1">
              <a:defRPr/>
            </a:pPr>
            <a:endParaRPr lang="ja-JP" altLang="en-US" i="1" dirty="0">
              <a:latin typeface="Arial" panose="020B0604020202020204" pitchFamily="34" charset="0"/>
              <a:cs typeface="Arial" panose="020B0604020202020204" pitchFamily="34" charset="0"/>
            </a:endParaRPr>
          </a:p>
        </p:txBody>
      </p:sp>
      <p:sp>
        <p:nvSpPr>
          <p:cNvPr id="97" name="Line 129"/>
          <p:cNvSpPr>
            <a:spLocks noChangeShapeType="1"/>
          </p:cNvSpPr>
          <p:nvPr/>
        </p:nvSpPr>
        <p:spPr bwMode="auto">
          <a:xfrm flipH="1">
            <a:off x="5335588" y="2117726"/>
            <a:ext cx="1657350" cy="862013"/>
          </a:xfrm>
          <a:prstGeom prst="line">
            <a:avLst/>
          </a:prstGeom>
          <a:noFill/>
          <a:ln w="19050">
            <a:solidFill>
              <a:srgbClr val="FF00FF"/>
            </a:solidFill>
            <a:round/>
            <a:headEnd/>
            <a:tailEnd type="triangle" w="med" len="sm"/>
          </a:ln>
          <a:effectLst>
            <a:outerShdw blurRad="50800" dist="38100" dir="2700000" algn="tl" rotWithShape="0">
              <a:schemeClr val="bg1">
                <a:alpha val="42998"/>
              </a:schemeClr>
            </a:outerShdw>
          </a:effectLst>
          <a:extLst>
            <a:ext uri="{909E8E84-426E-40DD-AFC4-6F175D3DCCD1}">
              <a14:hiddenFill xmlns:a14="http://schemas.microsoft.com/office/drawing/2010/main">
                <a:noFill/>
              </a14:hiddenFill>
            </a:ext>
          </a:extLst>
        </p:spPr>
        <p:txBody>
          <a:bodyPr wrap="none" lIns="66988" tIns="33495" rIns="66988" bIns="33495" anchor="ctr"/>
          <a:lstStyle/>
          <a:p>
            <a:pPr defTabSz="451562" eaLnBrk="1" hangingPunct="1">
              <a:defRPr/>
            </a:pPr>
            <a:endParaRPr lang="ja-JP" altLang="en-US" i="1" dirty="0">
              <a:latin typeface="Arial" panose="020B0604020202020204" pitchFamily="34" charset="0"/>
              <a:cs typeface="Arial" panose="020B0604020202020204" pitchFamily="34" charset="0"/>
            </a:endParaRPr>
          </a:p>
        </p:txBody>
      </p:sp>
      <p:sp>
        <p:nvSpPr>
          <p:cNvPr id="17474" name="Text Box 77"/>
          <p:cNvSpPr txBox="1">
            <a:spLocks noChangeArrowheads="1"/>
          </p:cNvSpPr>
          <p:nvPr/>
        </p:nvSpPr>
        <p:spPr bwMode="auto">
          <a:xfrm>
            <a:off x="436563" y="3489326"/>
            <a:ext cx="3160914" cy="34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988" tIns="33495" rIns="66988" bIns="33495">
            <a:spAutoFit/>
          </a:bodyPr>
          <a:lstStyle>
            <a:lvl1pPr defTabSz="9858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85838">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85838">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8583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8583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8583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8583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8583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8583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i="1" dirty="0">
                <a:solidFill>
                  <a:srgbClr val="0000FF"/>
                </a:solidFill>
                <a:cs typeface="Arial" panose="020B0604020202020204" pitchFamily="34" charset="0"/>
              </a:rPr>
              <a:t>In-vessel Components</a:t>
            </a:r>
          </a:p>
        </p:txBody>
      </p:sp>
      <p:sp>
        <p:nvSpPr>
          <p:cNvPr id="2" name="円/楕円 1"/>
          <p:cNvSpPr/>
          <p:nvPr/>
        </p:nvSpPr>
        <p:spPr bwMode="auto">
          <a:xfrm>
            <a:off x="7280276" y="4805363"/>
            <a:ext cx="365125" cy="284162"/>
          </a:xfrm>
          <a:prstGeom prst="ellipse">
            <a:avLst/>
          </a:prstGeom>
          <a:noFill/>
          <a:ln w="28575" cap="flat" cmpd="sng" algn="ctr">
            <a:solidFill>
              <a:srgbClr val="00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eaLnBrk="1" hangingPunct="1">
              <a:defRPr/>
            </a:pPr>
            <a:endParaRPr kumimoji="0" lang="ja-JP" altLang="en-US" i="1" dirty="0">
              <a:solidFill>
                <a:schemeClr val="accent2"/>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7476" name="Line 178"/>
          <p:cNvSpPr>
            <a:spLocks noChangeShapeType="1"/>
          </p:cNvSpPr>
          <p:nvPr/>
        </p:nvSpPr>
        <p:spPr bwMode="auto">
          <a:xfrm flipH="1" flipV="1">
            <a:off x="5942013" y="3927475"/>
            <a:ext cx="1363662" cy="971550"/>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i="1">
              <a:latin typeface="Arial" panose="020B0604020202020204" pitchFamily="34" charset="0"/>
              <a:cs typeface="Arial" panose="020B0604020202020204" pitchFamily="34" charset="0"/>
            </a:endParaRPr>
          </a:p>
        </p:txBody>
      </p:sp>
      <p:sp>
        <p:nvSpPr>
          <p:cNvPr id="17477" name="スライド番号プレースホルダ 11"/>
          <p:cNvSpPr>
            <a:spLocks noGrp="1"/>
          </p:cNvSpPr>
          <p:nvPr>
            <p:ph type="sldNum" sz="quarter" idx="12"/>
          </p:nvPr>
        </p:nvSpPr>
        <p:spPr>
          <a:xfrm>
            <a:off x="9013825" y="6494464"/>
            <a:ext cx="522288"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27075" indent="-2794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17600" indent="-2222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565275" indent="-22225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12950" indent="-22225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470150" indent="-2222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27350" indent="-2222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384550" indent="-2222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41750" indent="-2222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8D0EF03D-8C7E-4BF7-B73D-0FED4A98978D}" type="slidenum">
              <a:rPr lang="ja-JP" altLang="en-US" sz="2000" i="1"/>
              <a:pPr>
                <a:spcBef>
                  <a:spcPct val="0"/>
                </a:spcBef>
                <a:buFontTx/>
                <a:buNone/>
              </a:pPr>
              <a:t>14</a:t>
            </a:fld>
            <a:endParaRPr lang="ja-JP" altLang="en-US" sz="2000" i="1"/>
          </a:p>
        </p:txBody>
      </p:sp>
      <p:pic>
        <p:nvPicPr>
          <p:cNvPr id="17478" name="Picture 110" descr="ja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56588" y="812800"/>
            <a:ext cx="328612" cy="24923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79" name="正方形/長方形 94"/>
          <p:cNvSpPr>
            <a:spLocks noChangeArrowheads="1"/>
          </p:cNvSpPr>
          <p:nvPr/>
        </p:nvSpPr>
        <p:spPr bwMode="auto">
          <a:xfrm>
            <a:off x="3803650" y="1814514"/>
            <a:ext cx="1193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08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4508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4508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45085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45085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4508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i="1">
                <a:solidFill>
                  <a:srgbClr val="008000"/>
                </a:solidFill>
                <a:cs typeface="Arial" panose="020B0604020202020204" pitchFamily="34" charset="0"/>
              </a:rPr>
              <a:t>157t+100t</a:t>
            </a:r>
            <a:endParaRPr lang="ja-JP" altLang="en-US" sz="1800" i="1">
              <a:solidFill>
                <a:srgbClr val="008000"/>
              </a:solidFill>
              <a:cs typeface="Arial" panose="020B0604020202020204" pitchFamily="34" charset="0"/>
            </a:endParaRPr>
          </a:p>
        </p:txBody>
      </p:sp>
      <p:pic>
        <p:nvPicPr>
          <p:cNvPr id="17482" name="Picture 3" descr="D:\WorkDisc\000_JAEA\JT60U_テーマ班\新研究チーム\ReseachPlan-SA\20131028_SARP改訂draft\20131118_NewFig_Appx\EFCC.jpg"/>
          <p:cNvPicPr>
            <a:picLocks noChangeAspect="1" noChangeArrowheads="1"/>
          </p:cNvPicPr>
          <p:nvPr/>
        </p:nvPicPr>
        <p:blipFill>
          <a:blip r:embed="rId19" cstate="print">
            <a:extLst>
              <a:ext uri="{28A0092B-C50C-407E-A947-70E740481C1C}">
                <a14:useLocalDpi xmlns:a14="http://schemas.microsoft.com/office/drawing/2010/main" val="0"/>
              </a:ext>
            </a:extLst>
          </a:blip>
          <a:srcRect l="18671" r="22768"/>
          <a:stretch>
            <a:fillRect/>
          </a:stretch>
        </p:blipFill>
        <p:spPr bwMode="auto">
          <a:xfrm>
            <a:off x="1592263" y="4211638"/>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83"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11176" y="3848101"/>
            <a:ext cx="11271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 name="直線コネクタ 75"/>
          <p:cNvCxnSpPr/>
          <p:nvPr/>
        </p:nvCxnSpPr>
        <p:spPr>
          <a:xfrm>
            <a:off x="657225" y="592138"/>
            <a:ext cx="8648700" cy="0"/>
          </a:xfrm>
          <a:prstGeom prst="line">
            <a:avLst/>
          </a:prstGeom>
          <a:ln w="63500" cmpd="thinThick">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テキスト ボックス 78"/>
          <p:cNvSpPr txBox="1">
            <a:spLocks noChangeArrowheads="1"/>
          </p:cNvSpPr>
          <p:nvPr/>
        </p:nvSpPr>
        <p:spPr bwMode="auto">
          <a:xfrm>
            <a:off x="263408" y="6296028"/>
            <a:ext cx="9596176" cy="52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988" tIns="33495" rIns="66988" bIns="33495">
            <a:spAutoFit/>
          </a:bodyPr>
          <a:lstStyle>
            <a:lvl1pPr defTabSz="682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6826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6826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6826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6826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6826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1800"/>
              </a:lnSpc>
              <a:spcBef>
                <a:spcPct val="0"/>
              </a:spcBef>
              <a:buNone/>
            </a:pPr>
            <a:r>
              <a:rPr lang="en-US" altLang="ja-JP" sz="1800" i="1" dirty="0">
                <a:solidFill>
                  <a:srgbClr val="FF0000"/>
                </a:solidFill>
                <a:cs typeface="Arial" panose="020B0604020202020204" pitchFamily="34" charset="0"/>
              </a:rPr>
              <a:t>All components to be required for DEMO are being developed through JT-60SA and ITER.  Integrated technologies with design, manufacture and operation are also developed. </a:t>
            </a:r>
          </a:p>
        </p:txBody>
      </p:sp>
      <p:pic>
        <p:nvPicPr>
          <p:cNvPr id="5" name="図 4" descr="QST_LOGO_YOKO.psd">
            <a:extLst>
              <a:ext uri="{FF2B5EF4-FFF2-40B4-BE49-F238E27FC236}">
                <a16:creationId xmlns:a16="http://schemas.microsoft.com/office/drawing/2014/main" id="{B7C1E0CE-9BFA-A96C-F3CE-4718AD45710D}"/>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8533" y="53457"/>
            <a:ext cx="1101965" cy="416048"/>
          </a:xfrm>
          <a:prstGeom prst="rect">
            <a:avLst/>
          </a:prstGeom>
        </p:spPr>
      </p:pic>
      <p:pic>
        <p:nvPicPr>
          <p:cNvPr id="6" name="図 5">
            <a:extLst>
              <a:ext uri="{FF2B5EF4-FFF2-40B4-BE49-F238E27FC236}">
                <a16:creationId xmlns:a16="http://schemas.microsoft.com/office/drawing/2014/main" id="{099711B4-CEDE-D678-7A29-B1E37EA7498F}"/>
              </a:ext>
            </a:extLst>
          </p:cNvPr>
          <p:cNvPicPr>
            <a:picLocks noChangeAspect="1"/>
          </p:cNvPicPr>
          <p:nvPr/>
        </p:nvPicPr>
        <p:blipFill>
          <a:blip r:embed="rId22" cstate="email">
            <a:extLst>
              <a:ext uri="{28A0092B-C50C-407E-A947-70E740481C1C}">
                <a14:useLocalDpi xmlns:a14="http://schemas.microsoft.com/office/drawing/2010/main"/>
              </a:ext>
            </a:extLst>
          </a:blip>
          <a:srcRect/>
          <a:stretch>
            <a:fillRect/>
          </a:stretch>
        </p:blipFill>
        <p:spPr bwMode="auto">
          <a:xfrm>
            <a:off x="8654406" y="26263"/>
            <a:ext cx="1241125" cy="32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9287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D660362-A584-4296-8286-40DE0B7DBD26}"/>
              </a:ext>
            </a:extLst>
          </p:cNvPr>
          <p:cNvPicPr>
            <a:picLocks noChangeAspect="1"/>
          </p:cNvPicPr>
          <p:nvPr/>
        </p:nvPicPr>
        <p:blipFill rotWithShape="1">
          <a:blip r:embed="rId2"/>
          <a:srcRect l="2382" b="4200"/>
          <a:stretch/>
        </p:blipFill>
        <p:spPr>
          <a:xfrm>
            <a:off x="2433527" y="4591341"/>
            <a:ext cx="1472041" cy="1262769"/>
          </a:xfrm>
          <a:prstGeom prst="rect">
            <a:avLst/>
          </a:prstGeom>
          <a:ln w="63500">
            <a:solidFill>
              <a:srgbClr val="FF0000"/>
            </a:solidFill>
          </a:ln>
        </p:spPr>
      </p:pic>
      <p:pic>
        <p:nvPicPr>
          <p:cNvPr id="5" name="図 4">
            <a:extLst>
              <a:ext uri="{FF2B5EF4-FFF2-40B4-BE49-F238E27FC236}">
                <a16:creationId xmlns:a16="http://schemas.microsoft.com/office/drawing/2014/main" id="{25989EAE-0DA1-45F2-92B9-DE0ECF921578}"/>
              </a:ext>
            </a:extLst>
          </p:cNvPr>
          <p:cNvPicPr>
            <a:picLocks noChangeAspect="1"/>
          </p:cNvPicPr>
          <p:nvPr/>
        </p:nvPicPr>
        <p:blipFill rotWithShape="1">
          <a:blip r:embed="rId3"/>
          <a:srcRect l="8189" r="11397" b="9142"/>
          <a:stretch/>
        </p:blipFill>
        <p:spPr>
          <a:xfrm>
            <a:off x="3363543" y="2958002"/>
            <a:ext cx="1510767" cy="1281882"/>
          </a:xfrm>
          <a:prstGeom prst="rect">
            <a:avLst/>
          </a:prstGeom>
        </p:spPr>
      </p:pic>
      <p:pic>
        <p:nvPicPr>
          <p:cNvPr id="6" name="図 142">
            <a:extLst>
              <a:ext uri="{FF2B5EF4-FFF2-40B4-BE49-F238E27FC236}">
                <a16:creationId xmlns:a16="http://schemas.microsoft.com/office/drawing/2014/main" id="{D5E7B6AC-9963-4A00-949A-AD631204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24924" y="1381720"/>
            <a:ext cx="1439692" cy="128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3">
            <a:extLst>
              <a:ext uri="{FF2B5EF4-FFF2-40B4-BE49-F238E27FC236}">
                <a16:creationId xmlns:a16="http://schemas.microsoft.com/office/drawing/2014/main" id="{4100BB3D-A5E7-40F7-B006-063B6B8B83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0660" y="1381720"/>
            <a:ext cx="1507524" cy="128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61">
            <a:extLst>
              <a:ext uri="{FF2B5EF4-FFF2-40B4-BE49-F238E27FC236}">
                <a16:creationId xmlns:a16="http://schemas.microsoft.com/office/drawing/2014/main" id="{3DCE847F-06C8-4FD8-A1A8-A2B57546696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499" y="1381720"/>
            <a:ext cx="1502420" cy="128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33">
            <a:extLst>
              <a:ext uri="{FF2B5EF4-FFF2-40B4-BE49-F238E27FC236}">
                <a16:creationId xmlns:a16="http://schemas.microsoft.com/office/drawing/2014/main" id="{A4E45385-F9CF-45E2-93D8-D2EBBBBE1185}"/>
              </a:ext>
            </a:extLst>
          </p:cNvPr>
          <p:cNvSpPr txBox="1">
            <a:spLocks noChangeArrowheads="1"/>
          </p:cNvSpPr>
          <p:nvPr/>
        </p:nvSpPr>
        <p:spPr bwMode="auto">
          <a:xfrm>
            <a:off x="3290104" y="4216996"/>
            <a:ext cx="1700274" cy="308704"/>
          </a:xfrm>
          <a:prstGeom prst="rect">
            <a:avLst/>
          </a:prstGeom>
          <a:noFill/>
          <a:ln>
            <a:noFill/>
          </a:ln>
          <a:extLst>
            <a:ext uri="{909E8E84-426E-40dd-AFC4-6F175D3DCCD1}"/>
            <a:ext uri="{91240B29-F687-4f45-9708-019B960494DF}"/>
          </a:extLst>
        </p:spPr>
        <p:txBody>
          <a:bodyPr wrap="square" lIns="108805" tIns="54402" rIns="108805" bIns="54402">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1038830">
              <a:spcBef>
                <a:spcPct val="0"/>
              </a:spcBef>
              <a:buNone/>
              <a:defRPr/>
            </a:pPr>
            <a:r>
              <a:rPr kumimoji="0" lang="en-US" altLang="ja-JP" sz="1292" b="1" dirty="0">
                <a:solidFill>
                  <a:schemeClr val="accent2">
                    <a:lumMod val="75000"/>
                  </a:schemeClr>
                </a:solidFill>
                <a:latin typeface="+mj-lt"/>
                <a:ea typeface="MS PGothic" charset="-128"/>
                <a:cs typeface="MS PGothic" charset="-128"/>
              </a:rPr>
              <a:t>Upper EF coils</a:t>
            </a:r>
          </a:p>
        </p:txBody>
      </p:sp>
      <p:sp>
        <p:nvSpPr>
          <p:cNvPr id="10" name="テキスト ボックス 22">
            <a:extLst>
              <a:ext uri="{FF2B5EF4-FFF2-40B4-BE49-F238E27FC236}">
                <a16:creationId xmlns:a16="http://schemas.microsoft.com/office/drawing/2014/main" id="{01F971E8-A85C-447B-A5DA-788CBD7363E7}"/>
              </a:ext>
            </a:extLst>
          </p:cNvPr>
          <p:cNvSpPr txBox="1">
            <a:spLocks noChangeArrowheads="1"/>
          </p:cNvSpPr>
          <p:nvPr/>
        </p:nvSpPr>
        <p:spPr bwMode="auto">
          <a:xfrm>
            <a:off x="118023" y="2654253"/>
            <a:ext cx="1490381" cy="308704"/>
          </a:xfrm>
          <a:prstGeom prst="rect">
            <a:avLst/>
          </a:prstGeom>
          <a:noFill/>
          <a:ln>
            <a:noFill/>
          </a:ln>
        </p:spPr>
        <p:txBody>
          <a:bodyPr wrap="square" lIns="108805" tIns="54402" rIns="108805" bIns="54402">
            <a:spAutoFit/>
          </a:bodyPr>
          <a:lstStyle>
            <a:lvl1pPr eaLnBrk="0" hangingPunct="0">
              <a:defRPr kumimoji="1" sz="8000">
                <a:solidFill>
                  <a:schemeClr val="tx1"/>
                </a:solidFill>
                <a:latin typeface="Arial" charset="0"/>
                <a:ea typeface="ＭＳ Ｐゴシック" pitchFamily="31" charset="-128"/>
              </a:defRPr>
            </a:lvl1pPr>
            <a:lvl2pPr marL="742950" indent="-285750" eaLnBrk="0" hangingPunct="0">
              <a:defRPr kumimoji="1" sz="8000">
                <a:solidFill>
                  <a:schemeClr val="tx1"/>
                </a:solidFill>
                <a:latin typeface="Arial" charset="0"/>
                <a:ea typeface="ＭＳ Ｐゴシック" pitchFamily="31" charset="-128"/>
              </a:defRPr>
            </a:lvl2pPr>
            <a:lvl3pPr marL="1143000" indent="-228600" eaLnBrk="0" hangingPunct="0">
              <a:defRPr kumimoji="1" sz="8000">
                <a:solidFill>
                  <a:schemeClr val="tx1"/>
                </a:solidFill>
                <a:latin typeface="Arial" charset="0"/>
                <a:ea typeface="ＭＳ Ｐゴシック" pitchFamily="31" charset="-128"/>
              </a:defRPr>
            </a:lvl3pPr>
            <a:lvl4pPr marL="1600200" indent="-228600" eaLnBrk="0" hangingPunct="0">
              <a:defRPr kumimoji="1" sz="8000">
                <a:solidFill>
                  <a:schemeClr val="tx1"/>
                </a:solidFill>
                <a:latin typeface="Arial" charset="0"/>
                <a:ea typeface="ＭＳ Ｐゴシック" pitchFamily="31" charset="-128"/>
              </a:defRPr>
            </a:lvl4pPr>
            <a:lvl5pPr marL="2057400" indent="-228600" eaLnBrk="0" hangingPunct="0">
              <a:defRPr kumimoji="1" sz="8000">
                <a:solidFill>
                  <a:schemeClr val="tx1"/>
                </a:solidFill>
                <a:latin typeface="Arial" charset="0"/>
                <a:ea typeface="ＭＳ Ｐゴシック" pitchFamily="31" charset="-128"/>
              </a:defRPr>
            </a:lvl5pPr>
            <a:lvl6pPr marL="2514600" indent="-228600" eaLnBrk="0" fontAlgn="base" hangingPunct="0">
              <a:spcBef>
                <a:spcPct val="0"/>
              </a:spcBef>
              <a:spcAft>
                <a:spcPct val="0"/>
              </a:spcAft>
              <a:defRPr kumimoji="1" sz="8000">
                <a:solidFill>
                  <a:schemeClr val="tx1"/>
                </a:solidFill>
                <a:latin typeface="Arial" charset="0"/>
                <a:ea typeface="ＭＳ Ｐゴシック" pitchFamily="31" charset="-128"/>
              </a:defRPr>
            </a:lvl6pPr>
            <a:lvl7pPr marL="2971800" indent="-228600" eaLnBrk="0" fontAlgn="base" hangingPunct="0">
              <a:spcBef>
                <a:spcPct val="0"/>
              </a:spcBef>
              <a:spcAft>
                <a:spcPct val="0"/>
              </a:spcAft>
              <a:defRPr kumimoji="1" sz="8000">
                <a:solidFill>
                  <a:schemeClr val="tx1"/>
                </a:solidFill>
                <a:latin typeface="Arial" charset="0"/>
                <a:ea typeface="ＭＳ Ｐゴシック" pitchFamily="31" charset="-128"/>
              </a:defRPr>
            </a:lvl7pPr>
            <a:lvl8pPr marL="3429000" indent="-228600" eaLnBrk="0" fontAlgn="base" hangingPunct="0">
              <a:spcBef>
                <a:spcPct val="0"/>
              </a:spcBef>
              <a:spcAft>
                <a:spcPct val="0"/>
              </a:spcAft>
              <a:defRPr kumimoji="1" sz="8000">
                <a:solidFill>
                  <a:schemeClr val="tx1"/>
                </a:solidFill>
                <a:latin typeface="Arial" charset="0"/>
                <a:ea typeface="ＭＳ Ｐゴシック" pitchFamily="31" charset="-128"/>
              </a:defRPr>
            </a:lvl8pPr>
            <a:lvl9pPr marL="3886200" indent="-228600" eaLnBrk="0" fontAlgn="base" hangingPunct="0">
              <a:spcBef>
                <a:spcPct val="0"/>
              </a:spcBef>
              <a:spcAft>
                <a:spcPct val="0"/>
              </a:spcAft>
              <a:defRPr kumimoji="1" sz="8000">
                <a:solidFill>
                  <a:schemeClr val="tx1"/>
                </a:solidFill>
                <a:latin typeface="Arial" charset="0"/>
                <a:ea typeface="ＭＳ Ｐゴシック" pitchFamily="31" charset="-128"/>
              </a:defRPr>
            </a:lvl9pPr>
          </a:lstStyle>
          <a:p>
            <a:pPr algn="ctr" defTabSz="1038830" eaLnBrk="1" hangingPunct="1">
              <a:defRPr/>
            </a:pPr>
            <a:r>
              <a:rPr lang="en-US" altLang="ja-JP" sz="1292" b="1" dirty="0">
                <a:solidFill>
                  <a:schemeClr val="accent2">
                    <a:lumMod val="75000"/>
                  </a:schemeClr>
                </a:solidFill>
                <a:latin typeface="+mj-lt"/>
                <a:ea typeface="MS PGothic" charset="-128"/>
                <a:cs typeface="MS PGothic" charset="-128"/>
              </a:rPr>
              <a:t>Cryostat Base</a:t>
            </a:r>
          </a:p>
        </p:txBody>
      </p:sp>
      <p:sp>
        <p:nvSpPr>
          <p:cNvPr id="11" name="テキスト ボックス 26">
            <a:extLst>
              <a:ext uri="{FF2B5EF4-FFF2-40B4-BE49-F238E27FC236}">
                <a16:creationId xmlns:a16="http://schemas.microsoft.com/office/drawing/2014/main" id="{DDAFCD2B-1F65-4AB1-8CD9-B6D78E356E35}"/>
              </a:ext>
            </a:extLst>
          </p:cNvPr>
          <p:cNvSpPr txBox="1">
            <a:spLocks noChangeArrowheads="1"/>
          </p:cNvSpPr>
          <p:nvPr/>
        </p:nvSpPr>
        <p:spPr bwMode="auto">
          <a:xfrm>
            <a:off x="1993938" y="2654253"/>
            <a:ext cx="1558312" cy="308704"/>
          </a:xfrm>
          <a:prstGeom prst="rect">
            <a:avLst/>
          </a:prstGeom>
          <a:noFill/>
          <a:ln>
            <a:noFill/>
          </a:ln>
          <a:extLst>
            <a:ext uri="{909E8E84-426E-40dd-AFC4-6F175D3DCCD1}"/>
            <a:ext uri="{91240B29-F687-4f45-9708-019B960494DF}"/>
          </a:extLst>
        </p:spPr>
        <p:txBody>
          <a:bodyPr wrap="square" lIns="108805" tIns="54402" rIns="108805" bIns="54402">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1038830">
              <a:spcBef>
                <a:spcPct val="0"/>
              </a:spcBef>
              <a:buNone/>
              <a:defRPr/>
            </a:pPr>
            <a:r>
              <a:rPr kumimoji="0" lang="en-US" altLang="ja-JP" sz="1292" b="1" dirty="0">
                <a:solidFill>
                  <a:schemeClr val="accent2">
                    <a:lumMod val="75000"/>
                  </a:schemeClr>
                </a:solidFill>
                <a:latin typeface="+mj-lt"/>
                <a:ea typeface="MS PGothic" charset="-128"/>
                <a:cs typeface="MS PGothic" charset="-128"/>
              </a:rPr>
              <a:t>Lower EF coils</a:t>
            </a:r>
          </a:p>
        </p:txBody>
      </p:sp>
      <p:sp>
        <p:nvSpPr>
          <p:cNvPr id="12" name="テキスト ボックス 27">
            <a:extLst>
              <a:ext uri="{FF2B5EF4-FFF2-40B4-BE49-F238E27FC236}">
                <a16:creationId xmlns:a16="http://schemas.microsoft.com/office/drawing/2014/main" id="{AC924FD0-9BCB-425B-BF2C-A762E979D814}"/>
              </a:ext>
            </a:extLst>
          </p:cNvPr>
          <p:cNvSpPr txBox="1">
            <a:spLocks noChangeArrowheads="1"/>
          </p:cNvSpPr>
          <p:nvPr/>
        </p:nvSpPr>
        <p:spPr bwMode="auto">
          <a:xfrm>
            <a:off x="3984622" y="2654253"/>
            <a:ext cx="1428758" cy="308704"/>
          </a:xfrm>
          <a:prstGeom prst="rect">
            <a:avLst/>
          </a:prstGeom>
          <a:noFill/>
          <a:ln>
            <a:noFill/>
          </a:ln>
        </p:spPr>
        <p:txBody>
          <a:bodyPr wrap="square" lIns="108805" tIns="54402" rIns="108805" bIns="54402">
            <a:spAutoFit/>
          </a:bodyPr>
          <a:lstStyle>
            <a:lvl1pPr eaLnBrk="0" hangingPunct="0">
              <a:defRPr kumimoji="1" sz="8000">
                <a:solidFill>
                  <a:schemeClr val="tx1"/>
                </a:solidFill>
                <a:latin typeface="Arial" charset="0"/>
                <a:ea typeface="ＭＳ Ｐゴシック" pitchFamily="31" charset="-128"/>
              </a:defRPr>
            </a:lvl1pPr>
            <a:lvl2pPr marL="742950" indent="-285750" eaLnBrk="0" hangingPunct="0">
              <a:defRPr kumimoji="1" sz="8000">
                <a:solidFill>
                  <a:schemeClr val="tx1"/>
                </a:solidFill>
                <a:latin typeface="Arial" charset="0"/>
                <a:ea typeface="ＭＳ Ｐゴシック" pitchFamily="31" charset="-128"/>
              </a:defRPr>
            </a:lvl2pPr>
            <a:lvl3pPr marL="1143000" indent="-228600" eaLnBrk="0" hangingPunct="0">
              <a:defRPr kumimoji="1" sz="8000">
                <a:solidFill>
                  <a:schemeClr val="tx1"/>
                </a:solidFill>
                <a:latin typeface="Arial" charset="0"/>
                <a:ea typeface="ＭＳ Ｐゴシック" pitchFamily="31" charset="-128"/>
              </a:defRPr>
            </a:lvl3pPr>
            <a:lvl4pPr marL="1600200" indent="-228600" eaLnBrk="0" hangingPunct="0">
              <a:defRPr kumimoji="1" sz="8000">
                <a:solidFill>
                  <a:schemeClr val="tx1"/>
                </a:solidFill>
                <a:latin typeface="Arial" charset="0"/>
                <a:ea typeface="ＭＳ Ｐゴシック" pitchFamily="31" charset="-128"/>
              </a:defRPr>
            </a:lvl4pPr>
            <a:lvl5pPr marL="2057400" indent="-228600" eaLnBrk="0" hangingPunct="0">
              <a:defRPr kumimoji="1" sz="8000">
                <a:solidFill>
                  <a:schemeClr val="tx1"/>
                </a:solidFill>
                <a:latin typeface="Arial" charset="0"/>
                <a:ea typeface="ＭＳ Ｐゴシック" pitchFamily="31" charset="-128"/>
              </a:defRPr>
            </a:lvl5pPr>
            <a:lvl6pPr marL="2514600" indent="-228600" eaLnBrk="0" fontAlgn="base" hangingPunct="0">
              <a:spcBef>
                <a:spcPct val="0"/>
              </a:spcBef>
              <a:spcAft>
                <a:spcPct val="0"/>
              </a:spcAft>
              <a:defRPr kumimoji="1" sz="8000">
                <a:solidFill>
                  <a:schemeClr val="tx1"/>
                </a:solidFill>
                <a:latin typeface="Arial" charset="0"/>
                <a:ea typeface="ＭＳ Ｐゴシック" pitchFamily="31" charset="-128"/>
              </a:defRPr>
            </a:lvl6pPr>
            <a:lvl7pPr marL="2971800" indent="-228600" eaLnBrk="0" fontAlgn="base" hangingPunct="0">
              <a:spcBef>
                <a:spcPct val="0"/>
              </a:spcBef>
              <a:spcAft>
                <a:spcPct val="0"/>
              </a:spcAft>
              <a:defRPr kumimoji="1" sz="8000">
                <a:solidFill>
                  <a:schemeClr val="tx1"/>
                </a:solidFill>
                <a:latin typeface="Arial" charset="0"/>
                <a:ea typeface="ＭＳ Ｐゴシック" pitchFamily="31" charset="-128"/>
              </a:defRPr>
            </a:lvl7pPr>
            <a:lvl8pPr marL="3429000" indent="-228600" eaLnBrk="0" fontAlgn="base" hangingPunct="0">
              <a:spcBef>
                <a:spcPct val="0"/>
              </a:spcBef>
              <a:spcAft>
                <a:spcPct val="0"/>
              </a:spcAft>
              <a:defRPr kumimoji="1" sz="8000">
                <a:solidFill>
                  <a:schemeClr val="tx1"/>
                </a:solidFill>
                <a:latin typeface="Arial" charset="0"/>
                <a:ea typeface="ＭＳ Ｐゴシック" pitchFamily="31" charset="-128"/>
              </a:defRPr>
            </a:lvl8pPr>
            <a:lvl9pPr marL="3886200" indent="-228600" eaLnBrk="0" fontAlgn="base" hangingPunct="0">
              <a:spcBef>
                <a:spcPct val="0"/>
              </a:spcBef>
              <a:spcAft>
                <a:spcPct val="0"/>
              </a:spcAft>
              <a:defRPr kumimoji="1" sz="8000">
                <a:solidFill>
                  <a:schemeClr val="tx1"/>
                </a:solidFill>
                <a:latin typeface="Arial" charset="0"/>
                <a:ea typeface="ＭＳ Ｐゴシック" pitchFamily="31" charset="-128"/>
              </a:defRPr>
            </a:lvl9pPr>
          </a:lstStyle>
          <a:p>
            <a:pPr algn="ctr" defTabSz="1038830" eaLnBrk="1" hangingPunct="1">
              <a:defRPr/>
            </a:pPr>
            <a:r>
              <a:rPr lang="en-US" altLang="ja-JP" sz="1292" b="1" dirty="0">
                <a:solidFill>
                  <a:schemeClr val="accent2">
                    <a:lumMod val="75000"/>
                  </a:schemeClr>
                </a:solidFill>
                <a:latin typeface="+mj-lt"/>
                <a:ea typeface="MS PGothic" charset="-128"/>
                <a:cs typeface="MS PGothic" charset="-128"/>
              </a:rPr>
              <a:t>Vacuum Vessel</a:t>
            </a:r>
          </a:p>
        </p:txBody>
      </p:sp>
      <p:sp>
        <p:nvSpPr>
          <p:cNvPr id="13" name="テキスト ボックス 27">
            <a:extLst>
              <a:ext uri="{FF2B5EF4-FFF2-40B4-BE49-F238E27FC236}">
                <a16:creationId xmlns:a16="http://schemas.microsoft.com/office/drawing/2014/main" id="{7961CD2E-FAB3-46E8-A803-FF6FF9027B23}"/>
              </a:ext>
            </a:extLst>
          </p:cNvPr>
          <p:cNvSpPr txBox="1">
            <a:spLocks noChangeArrowheads="1"/>
          </p:cNvSpPr>
          <p:nvPr/>
        </p:nvSpPr>
        <p:spPr bwMode="auto">
          <a:xfrm>
            <a:off x="5546319" y="2654253"/>
            <a:ext cx="1996869" cy="308704"/>
          </a:xfrm>
          <a:prstGeom prst="rect">
            <a:avLst/>
          </a:prstGeom>
          <a:noFill/>
          <a:ln>
            <a:noFill/>
          </a:ln>
        </p:spPr>
        <p:txBody>
          <a:bodyPr wrap="square" lIns="108805" tIns="54402" rIns="108805" bIns="54402">
            <a:spAutoFit/>
          </a:bodyPr>
          <a:lstStyle>
            <a:lvl1pPr eaLnBrk="0" hangingPunct="0">
              <a:defRPr kumimoji="1" sz="8000">
                <a:solidFill>
                  <a:schemeClr val="tx1"/>
                </a:solidFill>
                <a:latin typeface="Arial" charset="0"/>
                <a:ea typeface="ＭＳ Ｐゴシック" pitchFamily="31" charset="-128"/>
              </a:defRPr>
            </a:lvl1pPr>
            <a:lvl2pPr marL="742950" indent="-285750" eaLnBrk="0" hangingPunct="0">
              <a:defRPr kumimoji="1" sz="8000">
                <a:solidFill>
                  <a:schemeClr val="tx1"/>
                </a:solidFill>
                <a:latin typeface="Arial" charset="0"/>
                <a:ea typeface="ＭＳ Ｐゴシック" pitchFamily="31" charset="-128"/>
              </a:defRPr>
            </a:lvl2pPr>
            <a:lvl3pPr marL="1143000" indent="-228600" eaLnBrk="0" hangingPunct="0">
              <a:defRPr kumimoji="1" sz="8000">
                <a:solidFill>
                  <a:schemeClr val="tx1"/>
                </a:solidFill>
                <a:latin typeface="Arial" charset="0"/>
                <a:ea typeface="ＭＳ Ｐゴシック" pitchFamily="31" charset="-128"/>
              </a:defRPr>
            </a:lvl3pPr>
            <a:lvl4pPr marL="1600200" indent="-228600" eaLnBrk="0" hangingPunct="0">
              <a:defRPr kumimoji="1" sz="8000">
                <a:solidFill>
                  <a:schemeClr val="tx1"/>
                </a:solidFill>
                <a:latin typeface="Arial" charset="0"/>
                <a:ea typeface="ＭＳ Ｐゴシック" pitchFamily="31" charset="-128"/>
              </a:defRPr>
            </a:lvl4pPr>
            <a:lvl5pPr marL="2057400" indent="-228600" eaLnBrk="0" hangingPunct="0">
              <a:defRPr kumimoji="1" sz="8000">
                <a:solidFill>
                  <a:schemeClr val="tx1"/>
                </a:solidFill>
                <a:latin typeface="Arial" charset="0"/>
                <a:ea typeface="ＭＳ Ｐゴシック" pitchFamily="31" charset="-128"/>
              </a:defRPr>
            </a:lvl5pPr>
            <a:lvl6pPr marL="2514600" indent="-228600" eaLnBrk="0" fontAlgn="base" hangingPunct="0">
              <a:spcBef>
                <a:spcPct val="0"/>
              </a:spcBef>
              <a:spcAft>
                <a:spcPct val="0"/>
              </a:spcAft>
              <a:defRPr kumimoji="1" sz="8000">
                <a:solidFill>
                  <a:schemeClr val="tx1"/>
                </a:solidFill>
                <a:latin typeface="Arial" charset="0"/>
                <a:ea typeface="ＭＳ Ｐゴシック" pitchFamily="31" charset="-128"/>
              </a:defRPr>
            </a:lvl6pPr>
            <a:lvl7pPr marL="2971800" indent="-228600" eaLnBrk="0" fontAlgn="base" hangingPunct="0">
              <a:spcBef>
                <a:spcPct val="0"/>
              </a:spcBef>
              <a:spcAft>
                <a:spcPct val="0"/>
              </a:spcAft>
              <a:defRPr kumimoji="1" sz="8000">
                <a:solidFill>
                  <a:schemeClr val="tx1"/>
                </a:solidFill>
                <a:latin typeface="Arial" charset="0"/>
                <a:ea typeface="ＭＳ Ｐゴシック" pitchFamily="31" charset="-128"/>
              </a:defRPr>
            </a:lvl7pPr>
            <a:lvl8pPr marL="3429000" indent="-228600" eaLnBrk="0" fontAlgn="base" hangingPunct="0">
              <a:spcBef>
                <a:spcPct val="0"/>
              </a:spcBef>
              <a:spcAft>
                <a:spcPct val="0"/>
              </a:spcAft>
              <a:defRPr kumimoji="1" sz="8000">
                <a:solidFill>
                  <a:schemeClr val="tx1"/>
                </a:solidFill>
                <a:latin typeface="Arial" charset="0"/>
                <a:ea typeface="ＭＳ Ｐゴシック" pitchFamily="31" charset="-128"/>
              </a:defRPr>
            </a:lvl8pPr>
            <a:lvl9pPr marL="3886200" indent="-228600" eaLnBrk="0" fontAlgn="base" hangingPunct="0">
              <a:spcBef>
                <a:spcPct val="0"/>
              </a:spcBef>
              <a:spcAft>
                <a:spcPct val="0"/>
              </a:spcAft>
              <a:defRPr kumimoji="1" sz="8000">
                <a:solidFill>
                  <a:schemeClr val="tx1"/>
                </a:solidFill>
                <a:latin typeface="Arial" charset="0"/>
                <a:ea typeface="ＭＳ Ｐゴシック" pitchFamily="31" charset="-128"/>
              </a:defRPr>
            </a:lvl9pPr>
          </a:lstStyle>
          <a:p>
            <a:pPr algn="ctr" defTabSz="1038830" eaLnBrk="1" hangingPunct="1">
              <a:defRPr/>
            </a:pPr>
            <a:r>
              <a:rPr lang="en-US" altLang="ja-JP" sz="1292" b="1" dirty="0">
                <a:solidFill>
                  <a:schemeClr val="accent2">
                    <a:lumMod val="75000"/>
                  </a:schemeClr>
                </a:solidFill>
                <a:latin typeface="+mj-lt"/>
                <a:ea typeface="MS PGothic" charset="-128"/>
                <a:cs typeface="MS PGothic" charset="-128"/>
              </a:rPr>
              <a:t>VV Thermal Shield</a:t>
            </a:r>
          </a:p>
        </p:txBody>
      </p:sp>
      <p:sp>
        <p:nvSpPr>
          <p:cNvPr id="14" name="テキスト ボックス 29">
            <a:extLst>
              <a:ext uri="{FF2B5EF4-FFF2-40B4-BE49-F238E27FC236}">
                <a16:creationId xmlns:a16="http://schemas.microsoft.com/office/drawing/2014/main" id="{75514E43-4337-46F4-AB10-4C47FB1274F9}"/>
              </a:ext>
            </a:extLst>
          </p:cNvPr>
          <p:cNvSpPr txBox="1">
            <a:spLocks noChangeArrowheads="1"/>
          </p:cNvSpPr>
          <p:nvPr/>
        </p:nvSpPr>
        <p:spPr bwMode="auto">
          <a:xfrm>
            <a:off x="1125721" y="4216996"/>
            <a:ext cx="1700274" cy="308704"/>
          </a:xfrm>
          <a:prstGeom prst="rect">
            <a:avLst/>
          </a:prstGeom>
          <a:noFill/>
          <a:ln>
            <a:noFill/>
          </a:ln>
        </p:spPr>
        <p:txBody>
          <a:bodyPr wrap="square" lIns="108805" tIns="54402" rIns="108805" bIns="54402">
            <a:spAutoFit/>
          </a:bodyPr>
          <a:lstStyle>
            <a:lvl1pPr eaLnBrk="0" hangingPunct="0">
              <a:defRPr kumimoji="1" sz="8000">
                <a:solidFill>
                  <a:schemeClr val="tx1"/>
                </a:solidFill>
                <a:latin typeface="Arial" charset="0"/>
                <a:ea typeface="ＭＳ Ｐゴシック" pitchFamily="31" charset="-128"/>
              </a:defRPr>
            </a:lvl1pPr>
            <a:lvl2pPr marL="742950" indent="-285750" eaLnBrk="0" hangingPunct="0">
              <a:defRPr kumimoji="1" sz="8000">
                <a:solidFill>
                  <a:schemeClr val="tx1"/>
                </a:solidFill>
                <a:latin typeface="Arial" charset="0"/>
                <a:ea typeface="ＭＳ Ｐゴシック" pitchFamily="31" charset="-128"/>
              </a:defRPr>
            </a:lvl2pPr>
            <a:lvl3pPr marL="1143000" indent="-228600" eaLnBrk="0" hangingPunct="0">
              <a:defRPr kumimoji="1" sz="8000">
                <a:solidFill>
                  <a:schemeClr val="tx1"/>
                </a:solidFill>
                <a:latin typeface="Arial" charset="0"/>
                <a:ea typeface="ＭＳ Ｐゴシック" pitchFamily="31" charset="-128"/>
              </a:defRPr>
            </a:lvl3pPr>
            <a:lvl4pPr marL="1600200" indent="-228600" eaLnBrk="0" hangingPunct="0">
              <a:defRPr kumimoji="1" sz="8000">
                <a:solidFill>
                  <a:schemeClr val="tx1"/>
                </a:solidFill>
                <a:latin typeface="Arial" charset="0"/>
                <a:ea typeface="ＭＳ Ｐゴシック" pitchFamily="31" charset="-128"/>
              </a:defRPr>
            </a:lvl4pPr>
            <a:lvl5pPr marL="2057400" indent="-228600" eaLnBrk="0" hangingPunct="0">
              <a:defRPr kumimoji="1" sz="8000">
                <a:solidFill>
                  <a:schemeClr val="tx1"/>
                </a:solidFill>
                <a:latin typeface="Arial" charset="0"/>
                <a:ea typeface="ＭＳ Ｐゴシック" pitchFamily="31" charset="-128"/>
              </a:defRPr>
            </a:lvl5pPr>
            <a:lvl6pPr marL="2514600" indent="-228600" eaLnBrk="0" fontAlgn="base" hangingPunct="0">
              <a:spcBef>
                <a:spcPct val="0"/>
              </a:spcBef>
              <a:spcAft>
                <a:spcPct val="0"/>
              </a:spcAft>
              <a:defRPr kumimoji="1" sz="8000">
                <a:solidFill>
                  <a:schemeClr val="tx1"/>
                </a:solidFill>
                <a:latin typeface="Arial" charset="0"/>
                <a:ea typeface="ＭＳ Ｐゴシック" pitchFamily="31" charset="-128"/>
              </a:defRPr>
            </a:lvl6pPr>
            <a:lvl7pPr marL="2971800" indent="-228600" eaLnBrk="0" fontAlgn="base" hangingPunct="0">
              <a:spcBef>
                <a:spcPct val="0"/>
              </a:spcBef>
              <a:spcAft>
                <a:spcPct val="0"/>
              </a:spcAft>
              <a:defRPr kumimoji="1" sz="8000">
                <a:solidFill>
                  <a:schemeClr val="tx1"/>
                </a:solidFill>
                <a:latin typeface="Arial" charset="0"/>
                <a:ea typeface="ＭＳ Ｐゴシック" pitchFamily="31" charset="-128"/>
              </a:defRPr>
            </a:lvl7pPr>
            <a:lvl8pPr marL="3429000" indent="-228600" eaLnBrk="0" fontAlgn="base" hangingPunct="0">
              <a:spcBef>
                <a:spcPct val="0"/>
              </a:spcBef>
              <a:spcAft>
                <a:spcPct val="0"/>
              </a:spcAft>
              <a:defRPr kumimoji="1" sz="8000">
                <a:solidFill>
                  <a:schemeClr val="tx1"/>
                </a:solidFill>
                <a:latin typeface="Arial" charset="0"/>
                <a:ea typeface="ＭＳ Ｐゴシック" pitchFamily="31" charset="-128"/>
              </a:defRPr>
            </a:lvl8pPr>
            <a:lvl9pPr marL="3886200" indent="-228600" eaLnBrk="0" fontAlgn="base" hangingPunct="0">
              <a:spcBef>
                <a:spcPct val="0"/>
              </a:spcBef>
              <a:spcAft>
                <a:spcPct val="0"/>
              </a:spcAft>
              <a:defRPr kumimoji="1" sz="8000">
                <a:solidFill>
                  <a:schemeClr val="tx1"/>
                </a:solidFill>
                <a:latin typeface="Arial" charset="0"/>
                <a:ea typeface="ＭＳ Ｐゴシック" pitchFamily="31" charset="-128"/>
              </a:defRPr>
            </a:lvl9pPr>
          </a:lstStyle>
          <a:p>
            <a:pPr algn="ctr" defTabSz="1038830" eaLnBrk="1" hangingPunct="1">
              <a:defRPr/>
            </a:pPr>
            <a:r>
              <a:rPr lang="en-US" altLang="ja-JP" sz="1292" b="1" dirty="0">
                <a:solidFill>
                  <a:schemeClr val="accent2">
                    <a:lumMod val="75000"/>
                  </a:schemeClr>
                </a:solidFill>
                <a:latin typeface="+mj-lt"/>
                <a:ea typeface="MS PGothic" charset="-128"/>
                <a:cs typeface="MS PGothic" charset="-128"/>
              </a:rPr>
              <a:t>TF coils</a:t>
            </a:r>
          </a:p>
        </p:txBody>
      </p:sp>
      <p:sp>
        <p:nvSpPr>
          <p:cNvPr id="15" name="テキスト ボックス 44">
            <a:extLst>
              <a:ext uri="{FF2B5EF4-FFF2-40B4-BE49-F238E27FC236}">
                <a16:creationId xmlns:a16="http://schemas.microsoft.com/office/drawing/2014/main" id="{D28A16A1-5D26-4292-9DC7-55247E9FC92C}"/>
              </a:ext>
            </a:extLst>
          </p:cNvPr>
          <p:cNvSpPr txBox="1">
            <a:spLocks noChangeArrowheads="1"/>
          </p:cNvSpPr>
          <p:nvPr/>
        </p:nvSpPr>
        <p:spPr bwMode="auto">
          <a:xfrm>
            <a:off x="132686" y="2421972"/>
            <a:ext cx="1486650" cy="22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546" tIns="12274" rIns="24546" bIns="1227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1038830">
              <a:spcBef>
                <a:spcPct val="0"/>
              </a:spcBef>
              <a:buNone/>
            </a:pPr>
            <a:r>
              <a:rPr kumimoji="0" lang="en-US" altLang="ja-JP" sz="1292" b="1" dirty="0">
                <a:solidFill>
                  <a:srgbClr val="FFFFFF"/>
                </a:solidFill>
                <a:latin typeface="+mj-lt"/>
              </a:rPr>
              <a:t>2013, Mar</a:t>
            </a:r>
            <a:endParaRPr kumimoji="0" lang="ja-JP" altLang="en-US" sz="1292" b="1" dirty="0">
              <a:solidFill>
                <a:srgbClr val="FFFFFF"/>
              </a:solidFill>
              <a:latin typeface="+mj-lt"/>
            </a:endParaRPr>
          </a:p>
        </p:txBody>
      </p:sp>
      <p:sp>
        <p:nvSpPr>
          <p:cNvPr id="16" name="テキスト ボックス 44">
            <a:extLst>
              <a:ext uri="{FF2B5EF4-FFF2-40B4-BE49-F238E27FC236}">
                <a16:creationId xmlns:a16="http://schemas.microsoft.com/office/drawing/2014/main" id="{3E8867F5-D42F-42F2-819A-0C31F6C4AB58}"/>
              </a:ext>
            </a:extLst>
          </p:cNvPr>
          <p:cNvSpPr txBox="1">
            <a:spLocks noChangeArrowheads="1"/>
          </p:cNvSpPr>
          <p:nvPr/>
        </p:nvSpPr>
        <p:spPr bwMode="auto">
          <a:xfrm>
            <a:off x="2139827" y="2421972"/>
            <a:ext cx="1305217" cy="22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546" tIns="12274" rIns="24546" bIns="1227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1038830">
              <a:spcBef>
                <a:spcPct val="0"/>
              </a:spcBef>
              <a:buNone/>
            </a:pPr>
            <a:r>
              <a:rPr kumimoji="0" lang="en-US" altLang="ja-JP" sz="1292" b="1" dirty="0">
                <a:solidFill>
                  <a:srgbClr val="FFFFFF"/>
                </a:solidFill>
                <a:latin typeface="+mj-lt"/>
              </a:rPr>
              <a:t>2014, Jan</a:t>
            </a:r>
            <a:endParaRPr kumimoji="0" lang="ja-JP" altLang="en-US" sz="1292" b="1" dirty="0">
              <a:solidFill>
                <a:srgbClr val="FFFFFF"/>
              </a:solidFill>
              <a:latin typeface="+mj-lt"/>
            </a:endParaRPr>
          </a:p>
        </p:txBody>
      </p:sp>
      <p:sp>
        <p:nvSpPr>
          <p:cNvPr id="17" name="テキスト ボックス 44">
            <a:extLst>
              <a:ext uri="{FF2B5EF4-FFF2-40B4-BE49-F238E27FC236}">
                <a16:creationId xmlns:a16="http://schemas.microsoft.com/office/drawing/2014/main" id="{DFFD1376-5AE5-4D47-AD36-56F45C9FC7EE}"/>
              </a:ext>
            </a:extLst>
          </p:cNvPr>
          <p:cNvSpPr txBox="1">
            <a:spLocks noChangeArrowheads="1"/>
          </p:cNvSpPr>
          <p:nvPr/>
        </p:nvSpPr>
        <p:spPr bwMode="auto">
          <a:xfrm>
            <a:off x="4053521" y="2421972"/>
            <a:ext cx="1398292" cy="22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546" tIns="12274" rIns="24546" bIns="1227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1038830">
              <a:spcBef>
                <a:spcPct val="0"/>
              </a:spcBef>
              <a:buNone/>
            </a:pPr>
            <a:r>
              <a:rPr kumimoji="0" lang="en-US" altLang="ja-JP" sz="1292" b="1" dirty="0">
                <a:solidFill>
                  <a:srgbClr val="FFFFFF"/>
                </a:solidFill>
                <a:latin typeface="+mj-lt"/>
              </a:rPr>
              <a:t>2015, Aug</a:t>
            </a:r>
            <a:endParaRPr kumimoji="0" lang="ja-JP" altLang="en-US" sz="1292" b="1" dirty="0">
              <a:solidFill>
                <a:srgbClr val="FFFFFF"/>
              </a:solidFill>
              <a:latin typeface="+mj-lt"/>
            </a:endParaRPr>
          </a:p>
        </p:txBody>
      </p:sp>
      <p:pic>
        <p:nvPicPr>
          <p:cNvPr id="18" name="図 154">
            <a:extLst>
              <a:ext uri="{FF2B5EF4-FFF2-40B4-BE49-F238E27FC236}">
                <a16:creationId xmlns:a16="http://schemas.microsoft.com/office/drawing/2014/main" id="{742D0FBE-09E2-4674-BB36-AFAC193EFF8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81356" y="1381720"/>
            <a:ext cx="1458356" cy="128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44">
            <a:extLst>
              <a:ext uri="{FF2B5EF4-FFF2-40B4-BE49-F238E27FC236}">
                <a16:creationId xmlns:a16="http://schemas.microsoft.com/office/drawing/2014/main" id="{827EB539-3C0D-46CA-A64A-55C6DF98B417}"/>
              </a:ext>
            </a:extLst>
          </p:cNvPr>
          <p:cNvSpPr txBox="1">
            <a:spLocks noChangeArrowheads="1"/>
          </p:cNvSpPr>
          <p:nvPr/>
        </p:nvSpPr>
        <p:spPr bwMode="auto">
          <a:xfrm>
            <a:off x="5870828" y="2421972"/>
            <a:ext cx="1368884" cy="22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546" tIns="12274" rIns="24546" bIns="1227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1038830">
              <a:spcBef>
                <a:spcPct val="0"/>
              </a:spcBef>
              <a:buNone/>
            </a:pPr>
            <a:r>
              <a:rPr kumimoji="0" lang="en-US" altLang="ja-JP" sz="1292" b="1" dirty="0">
                <a:solidFill>
                  <a:srgbClr val="FFFFFF"/>
                </a:solidFill>
                <a:latin typeface="+mj-lt"/>
              </a:rPr>
              <a:t>2016, Sep</a:t>
            </a:r>
            <a:endParaRPr kumimoji="0" lang="ja-JP" altLang="en-US" sz="1292" b="1" dirty="0">
              <a:solidFill>
                <a:srgbClr val="FFFFFF"/>
              </a:solidFill>
              <a:latin typeface="+mj-lt"/>
            </a:endParaRPr>
          </a:p>
        </p:txBody>
      </p:sp>
      <p:pic>
        <p:nvPicPr>
          <p:cNvPr id="20" name="図 19">
            <a:extLst>
              <a:ext uri="{FF2B5EF4-FFF2-40B4-BE49-F238E27FC236}">
                <a16:creationId xmlns:a16="http://schemas.microsoft.com/office/drawing/2014/main" id="{02D0C6F9-FE2A-4B55-A5C3-AE33B299A7B4}"/>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6770979" y="4537539"/>
            <a:ext cx="3036994" cy="2137012"/>
          </a:xfrm>
          <a:prstGeom prst="rect">
            <a:avLst/>
          </a:prstGeom>
          <a:solidFill>
            <a:srgbClr val="FFFFFF">
              <a:shade val="85000"/>
            </a:srgbClr>
          </a:solidFill>
          <a:ln w="381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テキスト ボックス 33">
            <a:extLst>
              <a:ext uri="{FF2B5EF4-FFF2-40B4-BE49-F238E27FC236}">
                <a16:creationId xmlns:a16="http://schemas.microsoft.com/office/drawing/2014/main" id="{4B0F6BAC-C801-4CBF-8B24-8BA1DAA4CB43}"/>
              </a:ext>
            </a:extLst>
          </p:cNvPr>
          <p:cNvSpPr txBox="1">
            <a:spLocks noChangeArrowheads="1"/>
          </p:cNvSpPr>
          <p:nvPr/>
        </p:nvSpPr>
        <p:spPr bwMode="auto">
          <a:xfrm>
            <a:off x="6877712" y="4216996"/>
            <a:ext cx="1664610" cy="308704"/>
          </a:xfrm>
          <a:prstGeom prst="rect">
            <a:avLst/>
          </a:prstGeom>
          <a:noFill/>
          <a:ln>
            <a:noFill/>
          </a:ln>
          <a:extLst>
            <a:ext uri="{909E8E84-426E-40dd-AFC4-6F175D3DCCD1}"/>
            <a:ext uri="{91240B29-F687-4f45-9708-019B960494DF}"/>
          </a:extLst>
        </p:spPr>
        <p:txBody>
          <a:bodyPr wrap="square" lIns="108805" tIns="54402" rIns="108805" bIns="54402">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1038830">
              <a:spcBef>
                <a:spcPct val="0"/>
              </a:spcBef>
              <a:buNone/>
              <a:defRPr/>
            </a:pPr>
            <a:r>
              <a:rPr kumimoji="0" lang="en-US" altLang="ja-JP" sz="1292" b="1" dirty="0">
                <a:solidFill>
                  <a:schemeClr val="accent2">
                    <a:lumMod val="75000"/>
                  </a:schemeClr>
                </a:solidFill>
                <a:latin typeface="+mj-lt"/>
                <a:ea typeface="MS PGothic" charset="-128"/>
                <a:cs typeface="MS PGothic" charset="-128"/>
              </a:rPr>
              <a:t>Cryostat Body</a:t>
            </a:r>
          </a:p>
        </p:txBody>
      </p:sp>
      <p:pic>
        <p:nvPicPr>
          <p:cNvPr id="22" name="図 21">
            <a:extLst>
              <a:ext uri="{FF2B5EF4-FFF2-40B4-BE49-F238E27FC236}">
                <a16:creationId xmlns:a16="http://schemas.microsoft.com/office/drawing/2014/main" id="{2F1C27D3-C49A-41F7-B7DB-694BC810F79F}"/>
              </a:ext>
            </a:extLst>
          </p:cNvPr>
          <p:cNvPicPr>
            <a:picLocks noChangeAspect="1"/>
          </p:cNvPicPr>
          <p:nvPr/>
        </p:nvPicPr>
        <p:blipFill rotWithShape="1">
          <a:blip r:embed="rId9"/>
          <a:srcRect t="8423" b="7757"/>
          <a:stretch/>
        </p:blipFill>
        <p:spPr>
          <a:xfrm>
            <a:off x="5382969" y="2976974"/>
            <a:ext cx="1212833" cy="1281882"/>
          </a:xfrm>
          <a:prstGeom prst="rect">
            <a:avLst/>
          </a:prstGeom>
          <a:ln w="63500">
            <a:solidFill>
              <a:srgbClr val="FF0000"/>
            </a:solidFill>
          </a:ln>
        </p:spPr>
      </p:pic>
      <p:pic>
        <p:nvPicPr>
          <p:cNvPr id="23" name="図 22">
            <a:extLst>
              <a:ext uri="{FF2B5EF4-FFF2-40B4-BE49-F238E27FC236}">
                <a16:creationId xmlns:a16="http://schemas.microsoft.com/office/drawing/2014/main" id="{644A9B98-88BA-41EF-B6B8-FE1905C16152}"/>
              </a:ext>
            </a:extLst>
          </p:cNvPr>
          <p:cNvPicPr>
            <a:picLocks noChangeAspect="1"/>
          </p:cNvPicPr>
          <p:nvPr/>
        </p:nvPicPr>
        <p:blipFill rotWithShape="1">
          <a:blip r:embed="rId10"/>
          <a:srcRect t="6344" b="30351"/>
          <a:stretch/>
        </p:blipFill>
        <p:spPr>
          <a:xfrm>
            <a:off x="4462210" y="4572228"/>
            <a:ext cx="1472040" cy="1281882"/>
          </a:xfrm>
          <a:prstGeom prst="rect">
            <a:avLst/>
          </a:prstGeom>
          <a:ln w="38100">
            <a:noFill/>
          </a:ln>
        </p:spPr>
      </p:pic>
      <p:pic>
        <p:nvPicPr>
          <p:cNvPr id="24" name="図 23">
            <a:extLst>
              <a:ext uri="{FF2B5EF4-FFF2-40B4-BE49-F238E27FC236}">
                <a16:creationId xmlns:a16="http://schemas.microsoft.com/office/drawing/2014/main" id="{5854496B-0FF5-4E38-B415-C57A5B7677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104462" y="2976974"/>
            <a:ext cx="1203657" cy="1281882"/>
          </a:xfrm>
          <a:prstGeom prst="rect">
            <a:avLst/>
          </a:prstGeom>
          <a:ln w="63500">
            <a:solidFill>
              <a:srgbClr val="FF0000"/>
            </a:solidFill>
          </a:ln>
        </p:spPr>
      </p:pic>
      <p:pic>
        <p:nvPicPr>
          <p:cNvPr id="25" name="図 24">
            <a:extLst>
              <a:ext uri="{FF2B5EF4-FFF2-40B4-BE49-F238E27FC236}">
                <a16:creationId xmlns:a16="http://schemas.microsoft.com/office/drawing/2014/main" id="{C8624D98-4D44-45A0-B44E-BA82B6CC2F8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1149905" y="2958002"/>
            <a:ext cx="1704978" cy="1281882"/>
          </a:xfrm>
          <a:prstGeom prst="rect">
            <a:avLst/>
          </a:prstGeom>
        </p:spPr>
      </p:pic>
      <p:sp>
        <p:nvSpPr>
          <p:cNvPr id="26" name="テキスト ボックス 44">
            <a:extLst>
              <a:ext uri="{FF2B5EF4-FFF2-40B4-BE49-F238E27FC236}">
                <a16:creationId xmlns:a16="http://schemas.microsoft.com/office/drawing/2014/main" id="{E6ADE637-2D33-4CD0-AC6A-31F9907BEA94}"/>
              </a:ext>
            </a:extLst>
          </p:cNvPr>
          <p:cNvSpPr txBox="1">
            <a:spLocks noChangeArrowheads="1"/>
          </p:cNvSpPr>
          <p:nvPr/>
        </p:nvSpPr>
        <p:spPr bwMode="auto">
          <a:xfrm>
            <a:off x="1205416" y="3995258"/>
            <a:ext cx="1420910" cy="22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546" tIns="12274" rIns="24546" bIns="1227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1038830">
              <a:spcBef>
                <a:spcPct val="0"/>
              </a:spcBef>
              <a:buNone/>
            </a:pPr>
            <a:r>
              <a:rPr kumimoji="0" lang="en-US" altLang="ja-JP" sz="1292" b="1" dirty="0">
                <a:solidFill>
                  <a:srgbClr val="FFFFFF"/>
                </a:solidFill>
                <a:latin typeface="+mj-lt"/>
              </a:rPr>
              <a:t>2018, Apr</a:t>
            </a:r>
            <a:endParaRPr kumimoji="0" lang="ja-JP" altLang="en-US" sz="1292" b="1" dirty="0">
              <a:solidFill>
                <a:srgbClr val="FFFFFF"/>
              </a:solidFill>
              <a:latin typeface="+mj-lt"/>
            </a:endParaRPr>
          </a:p>
        </p:txBody>
      </p:sp>
      <p:sp>
        <p:nvSpPr>
          <p:cNvPr id="27" name="テキスト ボックス 44">
            <a:extLst>
              <a:ext uri="{FF2B5EF4-FFF2-40B4-BE49-F238E27FC236}">
                <a16:creationId xmlns:a16="http://schemas.microsoft.com/office/drawing/2014/main" id="{61AF4C6B-69E3-42C3-9DB5-EB074E784FAD}"/>
              </a:ext>
            </a:extLst>
          </p:cNvPr>
          <p:cNvSpPr txBox="1">
            <a:spLocks noChangeArrowheads="1"/>
          </p:cNvSpPr>
          <p:nvPr/>
        </p:nvSpPr>
        <p:spPr bwMode="auto">
          <a:xfrm>
            <a:off x="2471443" y="5639336"/>
            <a:ext cx="1355440" cy="22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546" tIns="12274" rIns="24546" bIns="1227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1038830">
              <a:spcBef>
                <a:spcPct val="0"/>
              </a:spcBef>
              <a:buNone/>
            </a:pPr>
            <a:r>
              <a:rPr kumimoji="0" lang="en-US" altLang="ja-JP" sz="1292" b="1" dirty="0">
                <a:solidFill>
                  <a:srgbClr val="FFFFFF"/>
                </a:solidFill>
                <a:latin typeface="+mj-lt"/>
              </a:rPr>
              <a:t>2020, Jan</a:t>
            </a:r>
            <a:endParaRPr kumimoji="0" lang="ja-JP" altLang="en-US" sz="1292" b="1" dirty="0">
              <a:solidFill>
                <a:srgbClr val="FFFFFF"/>
              </a:solidFill>
              <a:latin typeface="+mj-lt"/>
            </a:endParaRPr>
          </a:p>
        </p:txBody>
      </p:sp>
      <p:sp>
        <p:nvSpPr>
          <p:cNvPr id="28" name="テキスト ボックス 44">
            <a:extLst>
              <a:ext uri="{FF2B5EF4-FFF2-40B4-BE49-F238E27FC236}">
                <a16:creationId xmlns:a16="http://schemas.microsoft.com/office/drawing/2014/main" id="{EF3B29DB-9371-4F52-BD74-E7CB0625D329}"/>
              </a:ext>
            </a:extLst>
          </p:cNvPr>
          <p:cNvSpPr txBox="1">
            <a:spLocks noChangeArrowheads="1"/>
          </p:cNvSpPr>
          <p:nvPr/>
        </p:nvSpPr>
        <p:spPr bwMode="auto">
          <a:xfrm>
            <a:off x="4519625" y="5639336"/>
            <a:ext cx="1433131" cy="22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546" tIns="12274" rIns="24546" bIns="1227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1038830">
              <a:spcBef>
                <a:spcPct val="0"/>
              </a:spcBef>
              <a:buNone/>
            </a:pPr>
            <a:r>
              <a:rPr kumimoji="0" lang="en-US" altLang="ja-JP" sz="1292" b="1" dirty="0">
                <a:solidFill>
                  <a:srgbClr val="FFFFFF"/>
                </a:solidFill>
                <a:latin typeface="+mj-lt"/>
              </a:rPr>
              <a:t>2020, Mar</a:t>
            </a:r>
            <a:endParaRPr kumimoji="0" lang="ja-JP" altLang="en-US" sz="1292" b="1" dirty="0">
              <a:solidFill>
                <a:srgbClr val="FFFFFF"/>
              </a:solidFill>
              <a:latin typeface="+mj-lt"/>
            </a:endParaRPr>
          </a:p>
        </p:txBody>
      </p:sp>
      <p:sp>
        <p:nvSpPr>
          <p:cNvPr id="29" name="テキスト ボックス 44">
            <a:extLst>
              <a:ext uri="{FF2B5EF4-FFF2-40B4-BE49-F238E27FC236}">
                <a16:creationId xmlns:a16="http://schemas.microsoft.com/office/drawing/2014/main" id="{7CC99469-219C-4626-96A6-B47C63434F62}"/>
              </a:ext>
            </a:extLst>
          </p:cNvPr>
          <p:cNvSpPr txBox="1">
            <a:spLocks noChangeArrowheads="1"/>
          </p:cNvSpPr>
          <p:nvPr/>
        </p:nvSpPr>
        <p:spPr bwMode="auto">
          <a:xfrm>
            <a:off x="7136527" y="3995258"/>
            <a:ext cx="1073450" cy="223625"/>
          </a:xfrm>
          <a:prstGeom prst="rect">
            <a:avLst/>
          </a:prstGeom>
          <a:noFill/>
          <a:ln>
            <a:noFill/>
          </a:ln>
        </p:spPr>
        <p:txBody>
          <a:bodyPr wrap="square" lIns="24546" tIns="12274" rIns="24546" bIns="1227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1038830">
              <a:spcBef>
                <a:spcPct val="0"/>
              </a:spcBef>
              <a:buNone/>
            </a:pPr>
            <a:r>
              <a:rPr kumimoji="0" lang="en-US" altLang="ja-JP" sz="1292" b="1" dirty="0">
                <a:solidFill>
                  <a:srgbClr val="FFFFFF"/>
                </a:solidFill>
                <a:latin typeface="+mj-lt"/>
              </a:rPr>
              <a:t>2019, Dec</a:t>
            </a:r>
            <a:endParaRPr kumimoji="0" lang="ja-JP" altLang="en-US" sz="1292" b="1" dirty="0">
              <a:solidFill>
                <a:srgbClr val="FFFFFF"/>
              </a:solidFill>
              <a:latin typeface="+mj-lt"/>
            </a:endParaRPr>
          </a:p>
        </p:txBody>
      </p:sp>
      <p:sp>
        <p:nvSpPr>
          <p:cNvPr id="30" name="テキスト ボックス 44">
            <a:extLst>
              <a:ext uri="{FF2B5EF4-FFF2-40B4-BE49-F238E27FC236}">
                <a16:creationId xmlns:a16="http://schemas.microsoft.com/office/drawing/2014/main" id="{D7FE8D47-982B-47DC-A182-4712A7DD9DC1}"/>
              </a:ext>
            </a:extLst>
          </p:cNvPr>
          <p:cNvSpPr txBox="1">
            <a:spLocks noChangeArrowheads="1"/>
          </p:cNvSpPr>
          <p:nvPr/>
        </p:nvSpPr>
        <p:spPr bwMode="auto">
          <a:xfrm>
            <a:off x="5434214" y="3995258"/>
            <a:ext cx="1114041" cy="22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546" tIns="12274" rIns="24546" bIns="1227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1038830">
              <a:spcBef>
                <a:spcPct val="0"/>
              </a:spcBef>
              <a:buNone/>
            </a:pPr>
            <a:r>
              <a:rPr kumimoji="0" lang="en-US" altLang="ja-JP" sz="1292" b="1" dirty="0">
                <a:solidFill>
                  <a:srgbClr val="FFFFFF"/>
                </a:solidFill>
                <a:latin typeface="+mj-lt"/>
              </a:rPr>
              <a:t>2019, May</a:t>
            </a:r>
            <a:endParaRPr kumimoji="0" lang="ja-JP" altLang="en-US" sz="1292" b="1" dirty="0">
              <a:solidFill>
                <a:srgbClr val="FFFFFF"/>
              </a:solidFill>
              <a:latin typeface="+mj-lt"/>
            </a:endParaRPr>
          </a:p>
        </p:txBody>
      </p:sp>
      <p:sp>
        <p:nvSpPr>
          <p:cNvPr id="31" name="テキスト ボックス 44">
            <a:extLst>
              <a:ext uri="{FF2B5EF4-FFF2-40B4-BE49-F238E27FC236}">
                <a16:creationId xmlns:a16="http://schemas.microsoft.com/office/drawing/2014/main" id="{0200CA03-DF12-4CD8-9077-C8D68C305F66}"/>
              </a:ext>
            </a:extLst>
          </p:cNvPr>
          <p:cNvSpPr txBox="1">
            <a:spLocks noChangeArrowheads="1"/>
          </p:cNvSpPr>
          <p:nvPr/>
        </p:nvSpPr>
        <p:spPr bwMode="auto">
          <a:xfrm>
            <a:off x="3424214" y="3995258"/>
            <a:ext cx="1172680" cy="22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546" tIns="12274" rIns="24546" bIns="1227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1038830">
              <a:spcBef>
                <a:spcPct val="0"/>
              </a:spcBef>
              <a:buNone/>
            </a:pPr>
            <a:r>
              <a:rPr kumimoji="0" lang="en-US" altLang="ja-JP" sz="1292" b="1" dirty="0">
                <a:solidFill>
                  <a:srgbClr val="FFFFFF"/>
                </a:solidFill>
                <a:latin typeface="+mj-lt"/>
              </a:rPr>
              <a:t>2018, Aug</a:t>
            </a:r>
            <a:endParaRPr kumimoji="0" lang="ja-JP" altLang="en-US" sz="1292" b="1" dirty="0">
              <a:solidFill>
                <a:srgbClr val="FFFFFF"/>
              </a:solidFill>
              <a:latin typeface="+mj-lt"/>
            </a:endParaRPr>
          </a:p>
        </p:txBody>
      </p:sp>
      <p:sp>
        <p:nvSpPr>
          <p:cNvPr id="32" name="テキスト ボックス 27">
            <a:extLst>
              <a:ext uri="{FF2B5EF4-FFF2-40B4-BE49-F238E27FC236}">
                <a16:creationId xmlns:a16="http://schemas.microsoft.com/office/drawing/2014/main" id="{A1C3EC76-8F66-4C30-9562-5AF9F2754871}"/>
              </a:ext>
            </a:extLst>
          </p:cNvPr>
          <p:cNvSpPr txBox="1">
            <a:spLocks noChangeArrowheads="1"/>
          </p:cNvSpPr>
          <p:nvPr/>
        </p:nvSpPr>
        <p:spPr bwMode="auto">
          <a:xfrm>
            <a:off x="5180953" y="4216996"/>
            <a:ext cx="1654902" cy="308704"/>
          </a:xfrm>
          <a:prstGeom prst="rect">
            <a:avLst/>
          </a:prstGeom>
          <a:noFill/>
          <a:ln>
            <a:noFill/>
          </a:ln>
        </p:spPr>
        <p:txBody>
          <a:bodyPr wrap="square" lIns="108805" tIns="54402" rIns="108805" bIns="54402">
            <a:spAutoFit/>
          </a:bodyPr>
          <a:lstStyle>
            <a:lvl1pPr eaLnBrk="0" hangingPunct="0">
              <a:defRPr kumimoji="1" sz="8000">
                <a:solidFill>
                  <a:schemeClr val="tx1"/>
                </a:solidFill>
                <a:latin typeface="Arial" charset="0"/>
                <a:ea typeface="ＭＳ Ｐゴシック" pitchFamily="31" charset="-128"/>
              </a:defRPr>
            </a:lvl1pPr>
            <a:lvl2pPr marL="742950" indent="-285750" eaLnBrk="0" hangingPunct="0">
              <a:defRPr kumimoji="1" sz="8000">
                <a:solidFill>
                  <a:schemeClr val="tx1"/>
                </a:solidFill>
                <a:latin typeface="Arial" charset="0"/>
                <a:ea typeface="ＭＳ Ｐゴシック" pitchFamily="31" charset="-128"/>
              </a:defRPr>
            </a:lvl2pPr>
            <a:lvl3pPr marL="1143000" indent="-228600" eaLnBrk="0" hangingPunct="0">
              <a:defRPr kumimoji="1" sz="8000">
                <a:solidFill>
                  <a:schemeClr val="tx1"/>
                </a:solidFill>
                <a:latin typeface="Arial" charset="0"/>
                <a:ea typeface="ＭＳ Ｐゴシック" pitchFamily="31" charset="-128"/>
              </a:defRPr>
            </a:lvl3pPr>
            <a:lvl4pPr marL="1600200" indent="-228600" eaLnBrk="0" hangingPunct="0">
              <a:defRPr kumimoji="1" sz="8000">
                <a:solidFill>
                  <a:schemeClr val="tx1"/>
                </a:solidFill>
                <a:latin typeface="Arial" charset="0"/>
                <a:ea typeface="ＭＳ Ｐゴシック" pitchFamily="31" charset="-128"/>
              </a:defRPr>
            </a:lvl4pPr>
            <a:lvl5pPr marL="2057400" indent="-228600" eaLnBrk="0" hangingPunct="0">
              <a:defRPr kumimoji="1" sz="8000">
                <a:solidFill>
                  <a:schemeClr val="tx1"/>
                </a:solidFill>
                <a:latin typeface="Arial" charset="0"/>
                <a:ea typeface="ＭＳ Ｐゴシック" pitchFamily="31" charset="-128"/>
              </a:defRPr>
            </a:lvl5pPr>
            <a:lvl6pPr marL="2514600" indent="-228600" eaLnBrk="0" fontAlgn="base" hangingPunct="0">
              <a:spcBef>
                <a:spcPct val="0"/>
              </a:spcBef>
              <a:spcAft>
                <a:spcPct val="0"/>
              </a:spcAft>
              <a:defRPr kumimoji="1" sz="8000">
                <a:solidFill>
                  <a:schemeClr val="tx1"/>
                </a:solidFill>
                <a:latin typeface="Arial" charset="0"/>
                <a:ea typeface="ＭＳ Ｐゴシック" pitchFamily="31" charset="-128"/>
              </a:defRPr>
            </a:lvl6pPr>
            <a:lvl7pPr marL="2971800" indent="-228600" eaLnBrk="0" fontAlgn="base" hangingPunct="0">
              <a:spcBef>
                <a:spcPct val="0"/>
              </a:spcBef>
              <a:spcAft>
                <a:spcPct val="0"/>
              </a:spcAft>
              <a:defRPr kumimoji="1" sz="8000">
                <a:solidFill>
                  <a:schemeClr val="tx1"/>
                </a:solidFill>
                <a:latin typeface="Arial" charset="0"/>
                <a:ea typeface="ＭＳ Ｐゴシック" pitchFamily="31" charset="-128"/>
              </a:defRPr>
            </a:lvl7pPr>
            <a:lvl8pPr marL="3429000" indent="-228600" eaLnBrk="0" fontAlgn="base" hangingPunct="0">
              <a:spcBef>
                <a:spcPct val="0"/>
              </a:spcBef>
              <a:spcAft>
                <a:spcPct val="0"/>
              </a:spcAft>
              <a:defRPr kumimoji="1" sz="8000">
                <a:solidFill>
                  <a:schemeClr val="tx1"/>
                </a:solidFill>
                <a:latin typeface="Arial" charset="0"/>
                <a:ea typeface="ＭＳ Ｐゴシック" pitchFamily="31" charset="-128"/>
              </a:defRPr>
            </a:lvl8pPr>
            <a:lvl9pPr marL="3886200" indent="-228600" eaLnBrk="0" fontAlgn="base" hangingPunct="0">
              <a:spcBef>
                <a:spcPct val="0"/>
              </a:spcBef>
              <a:spcAft>
                <a:spcPct val="0"/>
              </a:spcAft>
              <a:defRPr kumimoji="1" sz="8000">
                <a:solidFill>
                  <a:schemeClr val="tx1"/>
                </a:solidFill>
                <a:latin typeface="Arial" charset="0"/>
                <a:ea typeface="ＭＳ Ｐゴシック" pitchFamily="31" charset="-128"/>
              </a:defRPr>
            </a:lvl9pPr>
          </a:lstStyle>
          <a:p>
            <a:pPr algn="ctr" defTabSz="1038830" eaLnBrk="1" hangingPunct="1">
              <a:defRPr/>
            </a:pPr>
            <a:r>
              <a:rPr lang="en-US" altLang="ja-JP" sz="1292" b="1" dirty="0">
                <a:solidFill>
                  <a:schemeClr val="accent2">
                    <a:lumMod val="75000"/>
                  </a:schemeClr>
                </a:solidFill>
                <a:latin typeface="+mj-lt"/>
                <a:ea typeface="MS PGothic" charset="-128"/>
                <a:cs typeface="MS PGothic" charset="-128"/>
              </a:rPr>
              <a:t>Central Solenoid</a:t>
            </a:r>
          </a:p>
        </p:txBody>
      </p:sp>
      <p:sp>
        <p:nvSpPr>
          <p:cNvPr id="33" name="テキスト ボックス 33">
            <a:extLst>
              <a:ext uri="{FF2B5EF4-FFF2-40B4-BE49-F238E27FC236}">
                <a16:creationId xmlns:a16="http://schemas.microsoft.com/office/drawing/2014/main" id="{DFB41BEF-DABF-42D6-A3D0-AA31EE6D4C01}"/>
              </a:ext>
            </a:extLst>
          </p:cNvPr>
          <p:cNvSpPr txBox="1">
            <a:spLocks noChangeArrowheads="1"/>
          </p:cNvSpPr>
          <p:nvPr/>
        </p:nvSpPr>
        <p:spPr bwMode="auto">
          <a:xfrm>
            <a:off x="1932058" y="5858745"/>
            <a:ext cx="2439066" cy="308704"/>
          </a:xfrm>
          <a:prstGeom prst="rect">
            <a:avLst/>
          </a:prstGeom>
          <a:noFill/>
          <a:ln>
            <a:noFill/>
          </a:ln>
          <a:extLst>
            <a:ext uri="{909E8E84-426E-40dd-AFC4-6F175D3DCCD1}"/>
            <a:ext uri="{91240B29-F687-4f45-9708-019B960494DF}"/>
          </a:extLst>
        </p:spPr>
        <p:txBody>
          <a:bodyPr wrap="square" lIns="108805" tIns="54402" rIns="108805" bIns="54402">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1038830">
              <a:spcBef>
                <a:spcPct val="0"/>
              </a:spcBef>
              <a:buNone/>
              <a:defRPr/>
            </a:pPr>
            <a:r>
              <a:rPr kumimoji="0" lang="en-US" altLang="ja-JP" sz="1292" b="1" dirty="0">
                <a:solidFill>
                  <a:schemeClr val="accent2">
                    <a:lumMod val="75000"/>
                  </a:schemeClr>
                </a:solidFill>
                <a:latin typeface="+mj-lt"/>
                <a:ea typeface="MS PGothic" charset="-128"/>
                <a:cs typeface="MS PGothic" charset="-128"/>
              </a:rPr>
              <a:t>Cryostat Thermal Shield</a:t>
            </a:r>
          </a:p>
        </p:txBody>
      </p:sp>
      <p:sp>
        <p:nvSpPr>
          <p:cNvPr id="34" name="テキスト ボックス 33">
            <a:extLst>
              <a:ext uri="{FF2B5EF4-FFF2-40B4-BE49-F238E27FC236}">
                <a16:creationId xmlns:a16="http://schemas.microsoft.com/office/drawing/2014/main" id="{3414E07E-43C5-4DF7-A39D-3E04144F38CD}"/>
              </a:ext>
            </a:extLst>
          </p:cNvPr>
          <p:cNvSpPr txBox="1">
            <a:spLocks noChangeArrowheads="1"/>
          </p:cNvSpPr>
          <p:nvPr/>
        </p:nvSpPr>
        <p:spPr bwMode="auto">
          <a:xfrm>
            <a:off x="4332574" y="5858745"/>
            <a:ext cx="1700274" cy="308704"/>
          </a:xfrm>
          <a:prstGeom prst="rect">
            <a:avLst/>
          </a:prstGeom>
          <a:noFill/>
          <a:ln>
            <a:noFill/>
          </a:ln>
          <a:extLst>
            <a:ext uri="{909E8E84-426E-40dd-AFC4-6F175D3DCCD1}"/>
            <a:ext uri="{91240B29-F687-4f45-9708-019B960494DF}"/>
          </a:extLst>
        </p:spPr>
        <p:txBody>
          <a:bodyPr wrap="square" lIns="108805" tIns="54402" rIns="108805" bIns="54402">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1038830">
              <a:spcBef>
                <a:spcPct val="0"/>
              </a:spcBef>
              <a:buNone/>
              <a:defRPr/>
            </a:pPr>
            <a:r>
              <a:rPr kumimoji="0" lang="en-US" altLang="ja-JP" sz="1292" b="1" dirty="0">
                <a:solidFill>
                  <a:schemeClr val="accent2">
                    <a:lumMod val="75000"/>
                  </a:schemeClr>
                </a:solidFill>
                <a:latin typeface="+mj-lt"/>
                <a:ea typeface="MS PGothic" charset="-128"/>
                <a:cs typeface="MS PGothic" charset="-128"/>
              </a:rPr>
              <a:t>Cryostat Top Lid</a:t>
            </a:r>
          </a:p>
        </p:txBody>
      </p:sp>
      <p:sp>
        <p:nvSpPr>
          <p:cNvPr id="35" name="テキスト ボックス 33">
            <a:extLst>
              <a:ext uri="{FF2B5EF4-FFF2-40B4-BE49-F238E27FC236}">
                <a16:creationId xmlns:a16="http://schemas.microsoft.com/office/drawing/2014/main" id="{79E06C8F-D0D3-4A1C-9157-29DFDB4D9193}"/>
              </a:ext>
            </a:extLst>
          </p:cNvPr>
          <p:cNvSpPr txBox="1">
            <a:spLocks noChangeArrowheads="1"/>
          </p:cNvSpPr>
          <p:nvPr/>
        </p:nvSpPr>
        <p:spPr bwMode="auto">
          <a:xfrm>
            <a:off x="6747661" y="6595334"/>
            <a:ext cx="3589322" cy="337173"/>
          </a:xfrm>
          <a:prstGeom prst="rect">
            <a:avLst/>
          </a:prstGeom>
          <a:noFill/>
          <a:ln>
            <a:noFill/>
          </a:ln>
          <a:extLst>
            <a:ext uri="{909E8E84-426E-40dd-AFC4-6F175D3DCCD1}"/>
            <a:ext uri="{91240B29-F687-4f45-9708-019B960494DF}"/>
          </a:extLst>
        </p:spPr>
        <p:txBody>
          <a:bodyPr wrap="square" lIns="108805" tIns="54402" rIns="108805" bIns="54402">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None/>
            </a:pPr>
            <a:r>
              <a:rPr lang="en-US" altLang="ja-JP" sz="1477" b="1" dirty="0">
                <a:solidFill>
                  <a:srgbClr val="0033CC"/>
                </a:solidFill>
                <a:latin typeface="+mj-lt"/>
              </a:rPr>
              <a:t>Completion of tokamak assembly</a:t>
            </a:r>
            <a:endParaRPr lang="ja-JP" altLang="ja-JP" sz="1477" dirty="0">
              <a:solidFill>
                <a:srgbClr val="0033CC"/>
              </a:solidFill>
              <a:latin typeface="+mj-lt"/>
            </a:endParaRPr>
          </a:p>
        </p:txBody>
      </p:sp>
      <p:sp>
        <p:nvSpPr>
          <p:cNvPr id="36" name="テキスト ボックス 44">
            <a:extLst>
              <a:ext uri="{FF2B5EF4-FFF2-40B4-BE49-F238E27FC236}">
                <a16:creationId xmlns:a16="http://schemas.microsoft.com/office/drawing/2014/main" id="{F12EC4DC-5BFB-4997-A85E-94BF111D07A0}"/>
              </a:ext>
            </a:extLst>
          </p:cNvPr>
          <p:cNvSpPr txBox="1">
            <a:spLocks noChangeArrowheads="1"/>
          </p:cNvSpPr>
          <p:nvPr/>
        </p:nvSpPr>
        <p:spPr bwMode="auto">
          <a:xfrm>
            <a:off x="6837499" y="4591579"/>
            <a:ext cx="1671505" cy="22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546" tIns="12274" rIns="24546" bIns="1227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1038830">
              <a:spcBef>
                <a:spcPct val="0"/>
              </a:spcBef>
              <a:buNone/>
            </a:pPr>
            <a:r>
              <a:rPr kumimoji="0" lang="en-US" altLang="ja-JP" sz="1292" b="1" dirty="0">
                <a:solidFill>
                  <a:srgbClr val="FF0000"/>
                </a:solidFill>
                <a:latin typeface="Arial" panose="020B0604020202020204" pitchFamily="34" charset="0"/>
                <a:cs typeface="Arial" panose="020B0604020202020204" pitchFamily="34" charset="0"/>
              </a:rPr>
              <a:t>2020, End of Mar</a:t>
            </a:r>
            <a:endParaRPr kumimoji="0" lang="ja-JP" altLang="en-US" sz="1292" b="1" dirty="0">
              <a:solidFill>
                <a:srgbClr val="FF0000"/>
              </a:solidFill>
              <a:latin typeface="Arial" panose="020B0604020202020204" pitchFamily="34" charset="0"/>
              <a:cs typeface="Arial" panose="020B0604020202020204" pitchFamily="34" charset="0"/>
            </a:endParaRPr>
          </a:p>
        </p:txBody>
      </p:sp>
      <p:sp>
        <p:nvSpPr>
          <p:cNvPr id="38" name="矢印: 右 2">
            <a:extLst>
              <a:ext uri="{FF2B5EF4-FFF2-40B4-BE49-F238E27FC236}">
                <a16:creationId xmlns:a16="http://schemas.microsoft.com/office/drawing/2014/main" id="{C4DCC74F-2704-4FC4-9D4F-0909EF2EAAC9}"/>
              </a:ext>
            </a:extLst>
          </p:cNvPr>
          <p:cNvSpPr/>
          <p:nvPr/>
        </p:nvSpPr>
        <p:spPr>
          <a:xfrm>
            <a:off x="1691120" y="1913473"/>
            <a:ext cx="260776" cy="308737"/>
          </a:xfrm>
          <a:prstGeom prst="rightArrow">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rtlCol="0" anchor="ctr">
            <a:noAutofit/>
          </a:bodyPr>
          <a:lstStyle/>
          <a:p>
            <a:pPr algn="ctr">
              <a:spcBef>
                <a:spcPts val="554"/>
              </a:spcBef>
              <a:buFont typeface="Wingdings" charset="2"/>
              <a:buChar char="l"/>
            </a:pPr>
            <a:endParaRPr kumimoji="1" lang="ja-JP" altLang="en-US" sz="1846" b="1" dirty="0">
              <a:solidFill>
                <a:srgbClr val="008000"/>
              </a:solidFill>
              <a:latin typeface="Arial" pitchFamily="-109" charset="0"/>
              <a:ea typeface="ＭＳ Ｐゴシック" pitchFamily="-109" charset="-128"/>
              <a:cs typeface="ＭＳ Ｐゴシック" pitchFamily="-109" charset="-128"/>
            </a:endParaRPr>
          </a:p>
        </p:txBody>
      </p:sp>
      <p:sp>
        <p:nvSpPr>
          <p:cNvPr id="39" name="矢印: 右 39">
            <a:extLst>
              <a:ext uri="{FF2B5EF4-FFF2-40B4-BE49-F238E27FC236}">
                <a16:creationId xmlns:a16="http://schemas.microsoft.com/office/drawing/2014/main" id="{95CD80A4-0AFA-455C-8FAD-7F7E42F4D7B4}"/>
              </a:ext>
            </a:extLst>
          </p:cNvPr>
          <p:cNvSpPr/>
          <p:nvPr/>
        </p:nvSpPr>
        <p:spPr>
          <a:xfrm>
            <a:off x="3626113" y="1887367"/>
            <a:ext cx="260776" cy="308737"/>
          </a:xfrm>
          <a:prstGeom prst="rightArrow">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rtlCol="0" anchor="ctr">
            <a:noAutofit/>
          </a:bodyPr>
          <a:lstStyle/>
          <a:p>
            <a:pPr algn="ctr">
              <a:spcBef>
                <a:spcPts val="554"/>
              </a:spcBef>
              <a:buFont typeface="Wingdings" charset="2"/>
              <a:buChar char="l"/>
            </a:pPr>
            <a:endParaRPr kumimoji="1" lang="ja-JP" altLang="en-US" sz="1846" b="1" dirty="0">
              <a:solidFill>
                <a:srgbClr val="008000"/>
              </a:solidFill>
              <a:latin typeface="Arial" pitchFamily="-109" charset="0"/>
              <a:ea typeface="ＭＳ Ｐゴシック" pitchFamily="-109" charset="-128"/>
              <a:cs typeface="ＭＳ Ｐゴシック" pitchFamily="-109" charset="-128"/>
            </a:endParaRPr>
          </a:p>
        </p:txBody>
      </p:sp>
      <p:sp>
        <p:nvSpPr>
          <p:cNvPr id="40" name="矢印: 右 41">
            <a:extLst>
              <a:ext uri="{FF2B5EF4-FFF2-40B4-BE49-F238E27FC236}">
                <a16:creationId xmlns:a16="http://schemas.microsoft.com/office/drawing/2014/main" id="{CB5E74CB-6D79-447B-B204-6D1873A1F6C3}"/>
              </a:ext>
            </a:extLst>
          </p:cNvPr>
          <p:cNvSpPr/>
          <p:nvPr/>
        </p:nvSpPr>
        <p:spPr>
          <a:xfrm>
            <a:off x="5506673" y="1872884"/>
            <a:ext cx="260776" cy="308737"/>
          </a:xfrm>
          <a:prstGeom prst="rightArrow">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rtlCol="0" anchor="ctr">
            <a:noAutofit/>
          </a:bodyPr>
          <a:lstStyle/>
          <a:p>
            <a:pPr algn="ctr">
              <a:spcBef>
                <a:spcPts val="554"/>
              </a:spcBef>
              <a:buFont typeface="Wingdings" charset="2"/>
              <a:buChar char="l"/>
            </a:pPr>
            <a:endParaRPr kumimoji="1" lang="ja-JP" altLang="en-US" sz="1846" b="1" dirty="0">
              <a:solidFill>
                <a:srgbClr val="008000"/>
              </a:solidFill>
              <a:latin typeface="Arial" pitchFamily="-109" charset="0"/>
              <a:ea typeface="ＭＳ Ｐゴシック" pitchFamily="-109" charset="-128"/>
              <a:cs typeface="ＭＳ Ｐゴシック" pitchFamily="-109" charset="-128"/>
            </a:endParaRPr>
          </a:p>
        </p:txBody>
      </p:sp>
      <p:sp>
        <p:nvSpPr>
          <p:cNvPr id="42" name="矢印: 右 43">
            <a:extLst>
              <a:ext uri="{FF2B5EF4-FFF2-40B4-BE49-F238E27FC236}">
                <a16:creationId xmlns:a16="http://schemas.microsoft.com/office/drawing/2014/main" id="{87174519-2F98-4DEA-A330-DC0E10415CD1}"/>
              </a:ext>
            </a:extLst>
          </p:cNvPr>
          <p:cNvSpPr/>
          <p:nvPr/>
        </p:nvSpPr>
        <p:spPr>
          <a:xfrm>
            <a:off x="754826" y="3399397"/>
            <a:ext cx="260776" cy="308737"/>
          </a:xfrm>
          <a:prstGeom prst="rightArrow">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rtlCol="0" anchor="ctr">
            <a:noAutofit/>
          </a:bodyPr>
          <a:lstStyle/>
          <a:p>
            <a:pPr algn="ctr">
              <a:spcBef>
                <a:spcPts val="554"/>
              </a:spcBef>
              <a:buFont typeface="Wingdings" charset="2"/>
              <a:buChar char="l"/>
            </a:pPr>
            <a:endParaRPr kumimoji="1" lang="ja-JP" altLang="en-US" sz="1846" b="1" dirty="0">
              <a:solidFill>
                <a:srgbClr val="008000"/>
              </a:solidFill>
              <a:latin typeface="Arial" pitchFamily="-109" charset="0"/>
              <a:ea typeface="ＭＳ Ｐゴシック" pitchFamily="-109" charset="-128"/>
              <a:cs typeface="ＭＳ Ｐゴシック" pitchFamily="-109" charset="-128"/>
            </a:endParaRPr>
          </a:p>
        </p:txBody>
      </p:sp>
      <p:sp>
        <p:nvSpPr>
          <p:cNvPr id="43" name="矢印: 右 45">
            <a:extLst>
              <a:ext uri="{FF2B5EF4-FFF2-40B4-BE49-F238E27FC236}">
                <a16:creationId xmlns:a16="http://schemas.microsoft.com/office/drawing/2014/main" id="{AEBF6558-5C13-4679-AA61-59EA72886415}"/>
              </a:ext>
            </a:extLst>
          </p:cNvPr>
          <p:cNvSpPr/>
          <p:nvPr/>
        </p:nvSpPr>
        <p:spPr>
          <a:xfrm>
            <a:off x="1983343" y="5068357"/>
            <a:ext cx="260776" cy="308737"/>
          </a:xfrm>
          <a:prstGeom prst="rightArrow">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rtlCol="0" anchor="ctr">
            <a:noAutofit/>
          </a:bodyPr>
          <a:lstStyle/>
          <a:p>
            <a:pPr algn="ctr">
              <a:spcBef>
                <a:spcPts val="554"/>
              </a:spcBef>
              <a:buFont typeface="Wingdings" charset="2"/>
              <a:buChar char="l"/>
            </a:pPr>
            <a:endParaRPr kumimoji="1" lang="ja-JP" altLang="en-US" sz="1846" b="1" dirty="0">
              <a:solidFill>
                <a:srgbClr val="008000"/>
              </a:solidFill>
              <a:latin typeface="Arial" pitchFamily="-109" charset="0"/>
              <a:ea typeface="ＭＳ Ｐゴシック" pitchFamily="-109" charset="-128"/>
              <a:cs typeface="ＭＳ Ｐゴシック" pitchFamily="-109" charset="-128"/>
            </a:endParaRPr>
          </a:p>
        </p:txBody>
      </p:sp>
      <p:sp>
        <p:nvSpPr>
          <p:cNvPr id="44" name="矢印: 右 47">
            <a:extLst>
              <a:ext uri="{FF2B5EF4-FFF2-40B4-BE49-F238E27FC236}">
                <a16:creationId xmlns:a16="http://schemas.microsoft.com/office/drawing/2014/main" id="{4E4220C2-E294-4AED-B3B6-3D4493C2A6B0}"/>
              </a:ext>
            </a:extLst>
          </p:cNvPr>
          <p:cNvSpPr/>
          <p:nvPr/>
        </p:nvSpPr>
        <p:spPr>
          <a:xfrm>
            <a:off x="2988865" y="3418382"/>
            <a:ext cx="260776" cy="308737"/>
          </a:xfrm>
          <a:prstGeom prst="rightArrow">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rtlCol="0" anchor="ctr">
            <a:noAutofit/>
          </a:bodyPr>
          <a:lstStyle/>
          <a:p>
            <a:pPr algn="ctr">
              <a:spcBef>
                <a:spcPts val="554"/>
              </a:spcBef>
              <a:buFont typeface="Wingdings" charset="2"/>
              <a:buChar char="l"/>
            </a:pPr>
            <a:endParaRPr kumimoji="1" lang="ja-JP" altLang="en-US" sz="1846" b="1" dirty="0">
              <a:solidFill>
                <a:srgbClr val="008000"/>
              </a:solidFill>
              <a:latin typeface="Arial" pitchFamily="-109" charset="0"/>
              <a:ea typeface="ＭＳ Ｐゴシック" pitchFamily="-109" charset="-128"/>
              <a:cs typeface="ＭＳ Ｐゴシック" pitchFamily="-109" charset="-128"/>
            </a:endParaRPr>
          </a:p>
        </p:txBody>
      </p:sp>
      <p:sp>
        <p:nvSpPr>
          <p:cNvPr id="45" name="矢印: 右 49">
            <a:extLst>
              <a:ext uri="{FF2B5EF4-FFF2-40B4-BE49-F238E27FC236}">
                <a16:creationId xmlns:a16="http://schemas.microsoft.com/office/drawing/2014/main" id="{7B11010E-D99F-425F-956C-2F6872D7E526}"/>
              </a:ext>
            </a:extLst>
          </p:cNvPr>
          <p:cNvSpPr/>
          <p:nvPr/>
        </p:nvSpPr>
        <p:spPr>
          <a:xfrm>
            <a:off x="4051823" y="5081932"/>
            <a:ext cx="260776" cy="308737"/>
          </a:xfrm>
          <a:prstGeom prst="rightArrow">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rtlCol="0" anchor="ctr">
            <a:noAutofit/>
          </a:bodyPr>
          <a:lstStyle/>
          <a:p>
            <a:pPr algn="ctr">
              <a:spcBef>
                <a:spcPts val="554"/>
              </a:spcBef>
              <a:buFont typeface="Wingdings" charset="2"/>
              <a:buChar char="l"/>
            </a:pPr>
            <a:endParaRPr kumimoji="1" lang="ja-JP" altLang="en-US" sz="1846" b="1" dirty="0">
              <a:solidFill>
                <a:srgbClr val="008000"/>
              </a:solidFill>
              <a:latin typeface="Arial" pitchFamily="-109" charset="0"/>
              <a:ea typeface="ＭＳ Ｐゴシック" pitchFamily="-109" charset="-128"/>
              <a:cs typeface="ＭＳ Ｐゴシック" pitchFamily="-109" charset="-128"/>
            </a:endParaRPr>
          </a:p>
        </p:txBody>
      </p:sp>
      <p:sp>
        <p:nvSpPr>
          <p:cNvPr id="46" name="矢印: 右 51">
            <a:extLst>
              <a:ext uri="{FF2B5EF4-FFF2-40B4-BE49-F238E27FC236}">
                <a16:creationId xmlns:a16="http://schemas.microsoft.com/office/drawing/2014/main" id="{8CB1DEE2-FF1D-4802-B92F-CD53E02B0E29}"/>
              </a:ext>
            </a:extLst>
          </p:cNvPr>
          <p:cNvSpPr/>
          <p:nvPr/>
        </p:nvSpPr>
        <p:spPr>
          <a:xfrm>
            <a:off x="5016290" y="3447261"/>
            <a:ext cx="260776" cy="308737"/>
          </a:xfrm>
          <a:prstGeom prst="rightArrow">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rtlCol="0" anchor="ctr">
            <a:noAutofit/>
          </a:bodyPr>
          <a:lstStyle/>
          <a:p>
            <a:pPr algn="ctr">
              <a:spcBef>
                <a:spcPts val="554"/>
              </a:spcBef>
              <a:buFont typeface="Wingdings" charset="2"/>
              <a:buChar char="l"/>
            </a:pPr>
            <a:endParaRPr kumimoji="1" lang="ja-JP" altLang="en-US" sz="1846" b="1" dirty="0">
              <a:solidFill>
                <a:srgbClr val="008000"/>
              </a:solidFill>
              <a:latin typeface="Arial" pitchFamily="-109" charset="0"/>
              <a:ea typeface="ＭＳ Ｐゴシック" pitchFamily="-109" charset="-128"/>
              <a:cs typeface="ＭＳ Ｐゴシック" pitchFamily="-109" charset="-128"/>
            </a:endParaRPr>
          </a:p>
        </p:txBody>
      </p:sp>
      <p:sp>
        <p:nvSpPr>
          <p:cNvPr id="47" name="矢印: 右 53">
            <a:extLst>
              <a:ext uri="{FF2B5EF4-FFF2-40B4-BE49-F238E27FC236}">
                <a16:creationId xmlns:a16="http://schemas.microsoft.com/office/drawing/2014/main" id="{F84D4ACF-0CE4-47C2-AB1A-A0DCACD0D95B}"/>
              </a:ext>
            </a:extLst>
          </p:cNvPr>
          <p:cNvSpPr/>
          <p:nvPr/>
        </p:nvSpPr>
        <p:spPr>
          <a:xfrm>
            <a:off x="6701704" y="3450109"/>
            <a:ext cx="260776" cy="308737"/>
          </a:xfrm>
          <a:prstGeom prst="rightArrow">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rtlCol="0" anchor="ctr">
            <a:noAutofit/>
          </a:bodyPr>
          <a:lstStyle/>
          <a:p>
            <a:pPr algn="ctr">
              <a:spcBef>
                <a:spcPts val="554"/>
              </a:spcBef>
              <a:buFont typeface="Wingdings" charset="2"/>
              <a:buChar char="l"/>
            </a:pPr>
            <a:endParaRPr kumimoji="1" lang="ja-JP" altLang="en-US" sz="1846" b="1" dirty="0">
              <a:solidFill>
                <a:srgbClr val="008000"/>
              </a:solidFill>
              <a:latin typeface="Arial" pitchFamily="-109" charset="0"/>
              <a:ea typeface="ＭＳ Ｐゴシック" pitchFamily="-109" charset="-128"/>
              <a:cs typeface="ＭＳ Ｐゴシック" pitchFamily="-109" charset="-128"/>
            </a:endParaRPr>
          </a:p>
        </p:txBody>
      </p:sp>
      <p:sp>
        <p:nvSpPr>
          <p:cNvPr id="49" name="矢印: 右 57">
            <a:extLst>
              <a:ext uri="{FF2B5EF4-FFF2-40B4-BE49-F238E27FC236}">
                <a16:creationId xmlns:a16="http://schemas.microsoft.com/office/drawing/2014/main" id="{1A4A7B49-9654-49AC-888F-0B993286F72D}"/>
              </a:ext>
            </a:extLst>
          </p:cNvPr>
          <p:cNvSpPr/>
          <p:nvPr/>
        </p:nvSpPr>
        <p:spPr>
          <a:xfrm>
            <a:off x="6032848" y="4974848"/>
            <a:ext cx="620400" cy="552048"/>
          </a:xfrm>
          <a:prstGeom prst="rightArrow">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square" rtlCol="0" anchor="ctr">
            <a:noAutofit/>
          </a:bodyPr>
          <a:lstStyle/>
          <a:p>
            <a:pPr algn="ctr">
              <a:spcBef>
                <a:spcPts val="554"/>
              </a:spcBef>
              <a:buFont typeface="Wingdings" charset="2"/>
              <a:buChar char="l"/>
            </a:pPr>
            <a:endParaRPr kumimoji="1" lang="ja-JP" altLang="en-US" sz="1846" b="1" dirty="0">
              <a:solidFill>
                <a:srgbClr val="008000"/>
              </a:solidFill>
              <a:latin typeface="Arial" pitchFamily="-109" charset="0"/>
              <a:ea typeface="ＭＳ Ｐゴシック" pitchFamily="-109" charset="-128"/>
              <a:cs typeface="ＭＳ Ｐゴシック" pitchFamily="-109" charset="-128"/>
            </a:endParaRPr>
          </a:p>
        </p:txBody>
      </p:sp>
      <p:grpSp>
        <p:nvGrpSpPr>
          <p:cNvPr id="56" name="グループ化 55">
            <a:extLst>
              <a:ext uri="{FF2B5EF4-FFF2-40B4-BE49-F238E27FC236}">
                <a16:creationId xmlns:a16="http://schemas.microsoft.com/office/drawing/2014/main" id="{A262B6A6-9AA6-F96F-E84F-0DDE201038C9}"/>
              </a:ext>
            </a:extLst>
          </p:cNvPr>
          <p:cNvGrpSpPr/>
          <p:nvPr/>
        </p:nvGrpSpPr>
        <p:grpSpPr>
          <a:xfrm>
            <a:off x="42554" y="1103709"/>
            <a:ext cx="9420225" cy="112021"/>
            <a:chOff x="0" y="585292"/>
            <a:chExt cx="9420225" cy="112021"/>
          </a:xfrm>
        </p:grpSpPr>
        <p:sp>
          <p:nvSpPr>
            <p:cNvPr id="57" name="Rectangle 8">
              <a:extLst>
                <a:ext uri="{FF2B5EF4-FFF2-40B4-BE49-F238E27FC236}">
                  <a16:creationId xmlns:a16="http://schemas.microsoft.com/office/drawing/2014/main" id="{3F309DE4-39BE-13D6-9C4E-8C75CF26C382}"/>
                </a:ext>
              </a:extLst>
            </p:cNvPr>
            <p:cNvSpPr>
              <a:spLocks noChangeArrowheads="1"/>
            </p:cNvSpPr>
            <p:nvPr/>
          </p:nvSpPr>
          <p:spPr bwMode="gray">
            <a:xfrm>
              <a:off x="0" y="585292"/>
              <a:ext cx="9420225" cy="4286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75960" tIns="37979" rIns="75960" bIns="37979" anchor="ctr"/>
            <a:lstStyle>
              <a:lvl1pPr defTabSz="722313">
                <a:defRPr kumimoji="1">
                  <a:solidFill>
                    <a:schemeClr val="tx1"/>
                  </a:solidFill>
                  <a:latin typeface="Arial" pitchFamily="34" charset="0"/>
                  <a:ea typeface="ＭＳ Ｐゴシック" pitchFamily="50" charset="-128"/>
                </a:defRPr>
              </a:lvl1pPr>
              <a:lvl2pPr marL="742950" indent="-285750" defTabSz="722313">
                <a:defRPr kumimoji="1">
                  <a:solidFill>
                    <a:schemeClr val="tx1"/>
                  </a:solidFill>
                  <a:latin typeface="Arial" pitchFamily="34" charset="0"/>
                  <a:ea typeface="ＭＳ Ｐゴシック" pitchFamily="50" charset="-128"/>
                </a:defRPr>
              </a:lvl2pPr>
              <a:lvl3pPr marL="1143000" indent="-228600" defTabSz="722313">
                <a:defRPr kumimoji="1">
                  <a:solidFill>
                    <a:schemeClr val="tx1"/>
                  </a:solidFill>
                  <a:latin typeface="Arial" pitchFamily="34" charset="0"/>
                  <a:ea typeface="ＭＳ Ｐゴシック" pitchFamily="50" charset="-128"/>
                </a:defRPr>
              </a:lvl3pPr>
              <a:lvl4pPr marL="1600200" indent="-228600" defTabSz="722313">
                <a:defRPr kumimoji="1">
                  <a:solidFill>
                    <a:schemeClr val="tx1"/>
                  </a:solidFill>
                  <a:latin typeface="Arial" pitchFamily="34" charset="0"/>
                  <a:ea typeface="ＭＳ Ｐゴシック" pitchFamily="50" charset="-128"/>
                </a:defRPr>
              </a:lvl4pPr>
              <a:lvl5pPr marL="2057400" indent="-228600" defTabSz="722313">
                <a:defRPr kumimoji="1">
                  <a:solidFill>
                    <a:schemeClr val="tx1"/>
                  </a:solidFill>
                  <a:latin typeface="Arial" pitchFamily="34" charset="0"/>
                  <a:ea typeface="ＭＳ Ｐゴシック" pitchFamily="50" charset="-128"/>
                </a:defRPr>
              </a:lvl5pPr>
              <a:lvl6pPr marL="25146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a:endParaRPr lang="ja-JP" altLang="ja-JP" sz="2000">
                <a:solidFill>
                  <a:srgbClr val="000000"/>
                </a:solidFill>
                <a:latin typeface="ＭＳ Ｐゴシック" pitchFamily="50" charset="-128"/>
              </a:endParaRPr>
            </a:p>
          </p:txBody>
        </p:sp>
        <p:sp>
          <p:nvSpPr>
            <p:cNvPr id="58" name="Rectangle 9">
              <a:extLst>
                <a:ext uri="{FF2B5EF4-FFF2-40B4-BE49-F238E27FC236}">
                  <a16:creationId xmlns:a16="http://schemas.microsoft.com/office/drawing/2014/main" id="{0DE25154-4733-AEF7-9D7C-ABA771B06887}"/>
                </a:ext>
              </a:extLst>
            </p:cNvPr>
            <p:cNvSpPr>
              <a:spLocks noChangeArrowheads="1"/>
            </p:cNvSpPr>
            <p:nvPr/>
          </p:nvSpPr>
          <p:spPr bwMode="gray">
            <a:xfrm>
              <a:off x="0" y="632225"/>
              <a:ext cx="9391650" cy="65088"/>
            </a:xfrm>
            <a:prstGeom prst="rect">
              <a:avLst/>
            </a:prstGeom>
            <a:gradFill flip="none" rotWithShape="1">
              <a:gsLst>
                <a:gs pos="0">
                  <a:srgbClr val="F19317"/>
                </a:gs>
                <a:gs pos="49000">
                  <a:schemeClr val="accent6">
                    <a:lumMod val="75000"/>
                    <a:tint val="44500"/>
                    <a:satMod val="160000"/>
                  </a:schemeClr>
                </a:gs>
                <a:gs pos="100000">
                  <a:schemeClr val="bg1"/>
                </a:gs>
              </a:gsLst>
              <a:lin ang="0" scaled="1"/>
              <a:tileRect/>
            </a:gradFill>
            <a:ln w="9525">
              <a:noFill/>
              <a:miter lim="800000"/>
              <a:headEnd/>
              <a:tailEnd/>
            </a:ln>
          </p:spPr>
          <p:txBody>
            <a:bodyPr wrap="none" lIns="75960" tIns="37979" rIns="75960" bIns="37979" anchor="ctr"/>
            <a:lstStyle>
              <a:lvl1pPr defTabSz="722313">
                <a:defRPr kumimoji="1">
                  <a:solidFill>
                    <a:schemeClr val="tx1"/>
                  </a:solidFill>
                  <a:latin typeface="Arial" pitchFamily="34" charset="0"/>
                  <a:ea typeface="ＭＳ Ｐゴシック" pitchFamily="50" charset="-128"/>
                </a:defRPr>
              </a:lvl1pPr>
              <a:lvl2pPr marL="742950" indent="-285750" defTabSz="722313">
                <a:defRPr kumimoji="1">
                  <a:solidFill>
                    <a:schemeClr val="tx1"/>
                  </a:solidFill>
                  <a:latin typeface="Arial" pitchFamily="34" charset="0"/>
                  <a:ea typeface="ＭＳ Ｐゴシック" pitchFamily="50" charset="-128"/>
                </a:defRPr>
              </a:lvl2pPr>
              <a:lvl3pPr marL="1143000" indent="-228600" defTabSz="722313">
                <a:defRPr kumimoji="1">
                  <a:solidFill>
                    <a:schemeClr val="tx1"/>
                  </a:solidFill>
                  <a:latin typeface="Arial" pitchFamily="34" charset="0"/>
                  <a:ea typeface="ＭＳ Ｐゴシック" pitchFamily="50" charset="-128"/>
                </a:defRPr>
              </a:lvl3pPr>
              <a:lvl4pPr marL="1600200" indent="-228600" defTabSz="722313">
                <a:defRPr kumimoji="1">
                  <a:solidFill>
                    <a:schemeClr val="tx1"/>
                  </a:solidFill>
                  <a:latin typeface="Arial" pitchFamily="34" charset="0"/>
                  <a:ea typeface="ＭＳ Ｐゴシック" pitchFamily="50" charset="-128"/>
                </a:defRPr>
              </a:lvl4pPr>
              <a:lvl5pPr marL="2057400" indent="-228600" defTabSz="722313">
                <a:defRPr kumimoji="1">
                  <a:solidFill>
                    <a:schemeClr val="tx1"/>
                  </a:solidFill>
                  <a:latin typeface="Arial" pitchFamily="34" charset="0"/>
                  <a:ea typeface="ＭＳ Ｐゴシック" pitchFamily="50" charset="-128"/>
                </a:defRPr>
              </a:lvl5pPr>
              <a:lvl6pPr marL="25146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a:endParaRPr lang="ja-JP" altLang="ja-JP" sz="2000">
                <a:solidFill>
                  <a:srgbClr val="000000"/>
                </a:solidFill>
                <a:latin typeface="ＭＳ Ｐゴシック" pitchFamily="50" charset="-128"/>
              </a:endParaRPr>
            </a:p>
          </p:txBody>
        </p:sp>
      </p:grpSp>
      <p:pic>
        <p:nvPicPr>
          <p:cNvPr id="59" name="図 58" descr="QST_LOGO_YOKO.psd">
            <a:extLst>
              <a:ext uri="{FF2B5EF4-FFF2-40B4-BE49-F238E27FC236}">
                <a16:creationId xmlns:a16="http://schemas.microsoft.com/office/drawing/2014/main" id="{A39DEB58-17B8-5199-31F5-58DA809BD39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7242" y="118840"/>
            <a:ext cx="1466631" cy="553728"/>
          </a:xfrm>
          <a:prstGeom prst="rect">
            <a:avLst/>
          </a:prstGeom>
        </p:spPr>
      </p:pic>
      <p:sp>
        <p:nvSpPr>
          <p:cNvPr id="60" name="Rectangle 66">
            <a:extLst>
              <a:ext uri="{FF2B5EF4-FFF2-40B4-BE49-F238E27FC236}">
                <a16:creationId xmlns:a16="http://schemas.microsoft.com/office/drawing/2014/main" id="{72B2C826-394F-A666-A985-3F698EBFEE11}"/>
              </a:ext>
            </a:extLst>
          </p:cNvPr>
          <p:cNvSpPr>
            <a:spLocks noChangeArrowheads="1"/>
          </p:cNvSpPr>
          <p:nvPr/>
        </p:nvSpPr>
        <p:spPr bwMode="auto">
          <a:xfrm>
            <a:off x="1433775" y="84680"/>
            <a:ext cx="7038449" cy="114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tIns="108000">
            <a:spAutoFit/>
          </a:bodyPr>
          <a:lstStyle/>
          <a:p>
            <a:pPr algn="ctr" eaLnBrk="1" hangingPunct="1">
              <a:defRPr/>
            </a:pPr>
            <a:r>
              <a:rPr lang="en-GB" sz="3200" b="1" i="1" dirty="0">
                <a:solidFill>
                  <a:srgbClr val="0000FF"/>
                </a:solidFill>
                <a:ea typeface="Meiryo" panose="020B0604030504040204" pitchFamily="34" charset="-128"/>
                <a:cs typeface="Arial" panose="020B0604020202020204" pitchFamily="34" charset="0"/>
              </a:rPr>
              <a:t>Tokamak Assembly of JT-60SA from 2013 to 2020</a:t>
            </a:r>
            <a:r>
              <a:rPr lang="ja-JP" altLang="en-US" sz="3200" b="1" i="1" dirty="0">
                <a:solidFill>
                  <a:srgbClr val="0000FF"/>
                </a:solidFill>
                <a:ea typeface="Meiryo" panose="020B0604030504040204" pitchFamily="34" charset="-128"/>
                <a:cs typeface="Arial" panose="020B0604020202020204" pitchFamily="34" charset="0"/>
              </a:rPr>
              <a:t>　</a:t>
            </a:r>
            <a:endParaRPr lang="en-GB" sz="3200" b="1" i="1" dirty="0">
              <a:solidFill>
                <a:srgbClr val="0000FF"/>
              </a:solidFill>
              <a:ea typeface="Meiryo" panose="020B0604030504040204" pitchFamily="34" charset="-128"/>
              <a:cs typeface="Arial" panose="020B0604020202020204" pitchFamily="34" charset="0"/>
            </a:endParaRPr>
          </a:p>
        </p:txBody>
      </p:sp>
      <p:sp>
        <p:nvSpPr>
          <p:cNvPr id="61" name="正方形/長方形 60">
            <a:extLst>
              <a:ext uri="{FF2B5EF4-FFF2-40B4-BE49-F238E27FC236}">
                <a16:creationId xmlns:a16="http://schemas.microsoft.com/office/drawing/2014/main" id="{DBC21360-A7DF-3595-02FF-C138975A9501}"/>
              </a:ext>
            </a:extLst>
          </p:cNvPr>
          <p:cNvSpPr/>
          <p:nvPr/>
        </p:nvSpPr>
        <p:spPr>
          <a:xfrm>
            <a:off x="9493216" y="6486077"/>
            <a:ext cx="364202" cy="307777"/>
          </a:xfrm>
          <a:prstGeom prst="rect">
            <a:avLst/>
          </a:prstGeom>
          <a:solidFill>
            <a:srgbClr val="FFFF00"/>
          </a:solidFill>
          <a:ln>
            <a:solidFill>
              <a:srgbClr val="000000"/>
            </a:solidFill>
          </a:ln>
        </p:spPr>
        <p:txBody>
          <a:bodyPr wrap="none">
            <a:spAutoFit/>
          </a:bodyPr>
          <a:lstStyle/>
          <a:p>
            <a:pPr algn="ctr"/>
            <a:fld id="{BC74CE4B-2DCF-5246-985B-8E5C9C5F7535}" type="slidenum">
              <a:rPr lang="en-US" altLang="ja-JP" sz="1400">
                <a:latin typeface="ＭＳ Ｐゴシック" charset="0"/>
              </a:rPr>
              <a:pPr algn="ctr"/>
              <a:t>15</a:t>
            </a:fld>
            <a:endParaRPr lang="ja-JP" altLang="en-US" sz="1400" dirty="0">
              <a:latin typeface="ＭＳ Ｐゴシック" charset="0"/>
            </a:endParaRPr>
          </a:p>
        </p:txBody>
      </p:sp>
      <p:pic>
        <p:nvPicPr>
          <p:cNvPr id="37" name="図 36">
            <a:extLst>
              <a:ext uri="{FF2B5EF4-FFF2-40B4-BE49-F238E27FC236}">
                <a16:creationId xmlns:a16="http://schemas.microsoft.com/office/drawing/2014/main" id="{DA555085-2433-7E18-6748-6B02D45D134C}"/>
              </a:ext>
            </a:extLst>
          </p:cNvPr>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616293" y="91712"/>
            <a:ext cx="1241125" cy="32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5519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36871" y="35512"/>
            <a:ext cx="7886700" cy="517469"/>
          </a:xfrm>
        </p:spPr>
        <p:txBody>
          <a:bodyPr>
            <a:noAutofit/>
          </a:bodyPr>
          <a:lstStyle/>
          <a:p>
            <a:pPr algn="ctr"/>
            <a:r>
              <a:rPr lang="en-US" altLang="ja-JP" sz="3200" b="1" i="1" dirty="0">
                <a:solidFill>
                  <a:srgbClr val="0000FF"/>
                </a:solidFill>
                <a:latin typeface="Arial" panose="020B0604020202020204" pitchFamily="34" charset="0"/>
                <a:ea typeface="ＭＳ ゴシック" panose="020B0609070205080204" pitchFamily="49" charset="-128"/>
                <a:cs typeface="Arial" panose="020B0604020202020204" pitchFamily="34" charset="0"/>
              </a:rPr>
              <a:t>First plasma was achieved on 23</a:t>
            </a:r>
            <a:r>
              <a:rPr lang="en-US" altLang="ja-JP" sz="3200" b="1" i="1" baseline="30000" dirty="0">
                <a:solidFill>
                  <a:srgbClr val="0000FF"/>
                </a:solidFill>
                <a:latin typeface="Arial" panose="020B0604020202020204" pitchFamily="34" charset="0"/>
                <a:ea typeface="ＭＳ ゴシック" panose="020B0609070205080204" pitchFamily="49" charset="-128"/>
                <a:cs typeface="Arial" panose="020B0604020202020204" pitchFamily="34" charset="0"/>
              </a:rPr>
              <a:t>rd</a:t>
            </a:r>
            <a:r>
              <a:rPr lang="en-US" altLang="ja-JP" sz="3200" b="1" i="1" dirty="0">
                <a:solidFill>
                  <a:srgbClr val="0000FF"/>
                </a:solidFill>
                <a:latin typeface="Arial" panose="020B0604020202020204" pitchFamily="34" charset="0"/>
                <a:ea typeface="ＭＳ ゴシック" panose="020B0609070205080204" pitchFamily="49" charset="-128"/>
                <a:cs typeface="Arial" panose="020B0604020202020204" pitchFamily="34" charset="0"/>
              </a:rPr>
              <a:t>, Oct.</a:t>
            </a:r>
            <a:endParaRPr lang="ja-JP" altLang="en-US" sz="3200" b="1" i="1" dirty="0">
              <a:solidFill>
                <a:srgbClr val="0000FF"/>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20" name="正方形/長方形 19"/>
          <p:cNvSpPr/>
          <p:nvPr/>
        </p:nvSpPr>
        <p:spPr>
          <a:xfrm>
            <a:off x="620562" y="579026"/>
            <a:ext cx="3465647" cy="369332"/>
          </a:xfrm>
          <a:prstGeom prst="rect">
            <a:avLst/>
          </a:prstGeom>
          <a:solidFill>
            <a:schemeClr val="bg1"/>
          </a:solidFill>
        </p:spPr>
        <p:txBody>
          <a:bodyPr wrap="square">
            <a:spAutoFit/>
          </a:bodyPr>
          <a:lstStyle/>
          <a:p>
            <a:pPr algn="ctr"/>
            <a:r>
              <a:rPr lang="en-US" altLang="ja-JP" dirty="0">
                <a:solidFill>
                  <a:srgbClr val="4A35FF"/>
                </a:solidFill>
                <a:latin typeface="ＭＳ ゴシック" panose="020B0609070205080204" pitchFamily="49" charset="-128"/>
                <a:ea typeface="ＭＳ ゴシック" panose="020B0609070205080204" pitchFamily="49" charset="-128"/>
              </a:rPr>
              <a:t>JT-60SA</a:t>
            </a:r>
          </a:p>
        </p:txBody>
      </p:sp>
      <p:cxnSp>
        <p:nvCxnSpPr>
          <p:cNvPr id="29" name="直線コネクタ 28"/>
          <p:cNvCxnSpPr/>
          <p:nvPr/>
        </p:nvCxnSpPr>
        <p:spPr>
          <a:xfrm>
            <a:off x="1040156" y="512341"/>
            <a:ext cx="7983415" cy="0"/>
          </a:xfrm>
          <a:prstGeom prst="line">
            <a:avLst/>
          </a:prstGeom>
          <a:ln w="63500" cmpd="thinThick">
            <a:solidFill>
              <a:srgbClr val="4A35FF"/>
            </a:solidFill>
          </a:ln>
        </p:spPr>
        <p:style>
          <a:lnRef idx="1">
            <a:schemeClr val="accent1"/>
          </a:lnRef>
          <a:fillRef idx="0">
            <a:schemeClr val="accent1"/>
          </a:fillRef>
          <a:effectRef idx="0">
            <a:schemeClr val="accent1"/>
          </a:effectRef>
          <a:fontRef idx="minor">
            <a:schemeClr val="tx1"/>
          </a:fontRef>
        </p:style>
      </p:cxnSp>
      <p:pic>
        <p:nvPicPr>
          <p:cNvPr id="30" name="図 29">
            <a:extLst>
              <a:ext uri="{FF2B5EF4-FFF2-40B4-BE49-F238E27FC236}">
                <a16:creationId xmlns:a16="http://schemas.microsoft.com/office/drawing/2014/main" id="{0B81C45B-E9FF-D74A-B20F-73A38AE43E1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1975"/>
            <a:ext cx="1241125" cy="32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スライド番号プレースホルダー 4"/>
          <p:cNvSpPr>
            <a:spLocks noGrp="1"/>
          </p:cNvSpPr>
          <p:nvPr>
            <p:ph type="sldNum" sz="quarter" idx="12"/>
          </p:nvPr>
        </p:nvSpPr>
        <p:spPr>
          <a:xfrm>
            <a:off x="9023571" y="6492876"/>
            <a:ext cx="501429" cy="365125"/>
          </a:xfrm>
        </p:spPr>
        <p:txBody>
          <a:bodyPr/>
          <a:lstStyle/>
          <a:p>
            <a:fld id="{F79DE137-5E6B-BC48-8078-A544E73475BC}" type="slidenum">
              <a:rPr kumimoji="1" lang="ja-JP" altLang="en-US" smtClean="0"/>
              <a:t>16</a:t>
            </a:fld>
            <a:endParaRPr kumimoji="1" lang="ja-JP" altLang="en-US" dirty="0"/>
          </a:p>
        </p:txBody>
      </p:sp>
      <p:sp>
        <p:nvSpPr>
          <p:cNvPr id="33" name="テキスト ボックス 32">
            <a:extLst>
              <a:ext uri="{FF2B5EF4-FFF2-40B4-BE49-F238E27FC236}">
                <a16:creationId xmlns:a16="http://schemas.microsoft.com/office/drawing/2014/main" id="{873EFC3C-BBC7-4096-AABC-3640892AB8CF}"/>
              </a:ext>
            </a:extLst>
          </p:cNvPr>
          <p:cNvSpPr txBox="1"/>
          <p:nvPr/>
        </p:nvSpPr>
        <p:spPr>
          <a:xfrm>
            <a:off x="4425976" y="487586"/>
            <a:ext cx="5416162" cy="3046988"/>
          </a:xfrm>
          <a:prstGeom prst="rect">
            <a:avLst/>
          </a:prstGeom>
          <a:noFill/>
        </p:spPr>
        <p:txBody>
          <a:bodyPr wrap="square">
            <a:spAutoFit/>
          </a:bodyPr>
          <a:lstStyle/>
          <a:p>
            <a:pPr marL="90488" indent="-90488">
              <a:buFont typeface="Arial" panose="020B0604020202020204" pitchFamily="34" charset="0"/>
              <a:buChar char="•"/>
            </a:pPr>
            <a:r>
              <a:rPr lang="en-US" altLang="ja-JP" sz="1600" i="1" dirty="0">
                <a:ea typeface="ＭＳ ゴシック" panose="020B0609070205080204" pitchFamily="49" charset="-128"/>
                <a:cs typeface="Arial" panose="020B0604020202020204" pitchFamily="34" charset="0"/>
              </a:rPr>
              <a:t>March, 2020:Integrated commissioning started.</a:t>
            </a:r>
          </a:p>
          <a:p>
            <a:pPr marL="90488" indent="-90488">
              <a:buFont typeface="Arial" panose="020B0604020202020204" pitchFamily="34" charset="0"/>
              <a:buChar char="•"/>
            </a:pPr>
            <a:r>
              <a:rPr lang="en-US" altLang="ja-JP" sz="1600" i="1" dirty="0">
                <a:cs typeface="Arial" panose="020B0604020202020204" pitchFamily="34" charset="0"/>
              </a:rPr>
              <a:t>March, 2021:Insulation incident of the feeder </a:t>
            </a:r>
            <a:r>
              <a:rPr lang="en-US" altLang="ja-JP" sz="1600" i="1" u="sng" dirty="0">
                <a:cs typeface="Arial" panose="020B0604020202020204" pitchFamily="34" charset="0"/>
              </a:rPr>
              <a:t>joint</a:t>
            </a:r>
            <a:r>
              <a:rPr lang="en-US" altLang="ja-JP" sz="1600" i="1" dirty="0">
                <a:cs typeface="Arial" panose="020B0604020202020204" pitchFamily="34" charset="0"/>
              </a:rPr>
              <a:t> in Equilibrium Field  </a:t>
            </a:r>
            <a:r>
              <a:rPr lang="en-US" altLang="ja-JP" sz="1600" i="1" u="sng" dirty="0">
                <a:cs typeface="Arial" panose="020B0604020202020204" pitchFamily="34" charset="0"/>
              </a:rPr>
              <a:t>#1</a:t>
            </a:r>
            <a:r>
              <a:rPr lang="en-US" altLang="ja-JP" sz="1600" i="1" dirty="0">
                <a:cs typeface="Arial" panose="020B0604020202020204" pitchFamily="34" charset="0"/>
              </a:rPr>
              <a:t> coil was found.</a:t>
            </a:r>
          </a:p>
          <a:p>
            <a:pPr marL="90488" indent="-90488">
              <a:buFont typeface="Arial" panose="020B0604020202020204" pitchFamily="34" charset="0"/>
              <a:buChar char="•"/>
            </a:pPr>
            <a:r>
              <a:rPr lang="en-US" altLang="ja-JP" sz="1600" i="1" dirty="0">
                <a:cs typeface="Arial" panose="020B0604020202020204" pitchFamily="34" charset="0"/>
              </a:rPr>
              <a:t>The </a:t>
            </a:r>
            <a:r>
              <a:rPr lang="en-US" altLang="ja-JP" sz="1600" i="1" u="sng" dirty="0">
                <a:cs typeface="Arial" panose="020B0604020202020204" pitchFamily="34" charset="0"/>
              </a:rPr>
              <a:t>insulation improvements</a:t>
            </a:r>
            <a:r>
              <a:rPr lang="en-US" altLang="ja-JP" sz="1600" i="1" dirty="0">
                <a:cs typeface="Arial" panose="020B0604020202020204" pitchFamily="34" charset="0"/>
              </a:rPr>
              <a:t> were taken with respect to not only </a:t>
            </a:r>
            <a:r>
              <a:rPr lang="en-US" altLang="ja-JP" sz="1600" i="1" u="sng" dirty="0">
                <a:cs typeface="Arial" panose="020B0604020202020204" pitchFamily="34" charset="0"/>
              </a:rPr>
              <a:t>EF#1 feeder joint</a:t>
            </a:r>
            <a:r>
              <a:rPr lang="en-US" altLang="ja-JP" sz="1600" i="1" dirty="0">
                <a:cs typeface="Arial" panose="020B0604020202020204" pitchFamily="34" charset="0"/>
              </a:rPr>
              <a:t> but also </a:t>
            </a:r>
            <a:r>
              <a:rPr lang="en-US" altLang="ja-JP" sz="1600" i="1" u="sng" dirty="0">
                <a:cs typeface="Arial" panose="020B0604020202020204" pitchFamily="34" charset="0"/>
              </a:rPr>
              <a:t>similar parts of insulation weakness, nearly 100 locations</a:t>
            </a:r>
            <a:r>
              <a:rPr lang="en-US" altLang="ja-JP" sz="1600" i="1" dirty="0">
                <a:cs typeface="Arial" panose="020B0604020202020204" pitchFamily="34" charset="0"/>
              </a:rPr>
              <a:t> by developing the in-site measurement and repair. The measures were shared with IO.</a:t>
            </a:r>
          </a:p>
          <a:p>
            <a:pPr marL="90488" indent="-90488">
              <a:buFont typeface="Arial" panose="020B0604020202020204" pitchFamily="34" charset="0"/>
              <a:buChar char="•"/>
            </a:pPr>
            <a:r>
              <a:rPr lang="en-US" altLang="ja-JP" sz="1600" i="1" dirty="0">
                <a:cs typeface="Arial" panose="020B0604020202020204" pitchFamily="34" charset="0"/>
              </a:rPr>
              <a:t>May, 2023: Integrated commissioning re-started.</a:t>
            </a:r>
          </a:p>
          <a:p>
            <a:pPr marL="90488" indent="-90488">
              <a:buFont typeface="Arial" panose="020B0604020202020204" pitchFamily="34" charset="0"/>
              <a:buChar char="•"/>
            </a:pPr>
            <a:r>
              <a:rPr lang="en-US" altLang="ja-JP" sz="1600" dirty="0">
                <a:solidFill>
                  <a:srgbClr val="FF0000"/>
                </a:solidFill>
                <a:cs typeface="Arial" panose="020B0604020202020204" pitchFamily="34" charset="0"/>
              </a:rPr>
              <a:t>October, 2023: First tokamak plasma was achieved.</a:t>
            </a:r>
          </a:p>
          <a:p>
            <a:pPr marL="90488" indent="-90488">
              <a:buFont typeface="Arial" panose="020B0604020202020204" pitchFamily="34" charset="0"/>
              <a:buChar char="•"/>
            </a:pPr>
            <a:r>
              <a:rPr lang="en-US" altLang="ja-JP" sz="1600" dirty="0">
                <a:solidFill>
                  <a:srgbClr val="FF0000"/>
                </a:solidFill>
                <a:cs typeface="Arial" panose="020B0604020202020204" pitchFamily="34" charset="0"/>
              </a:rPr>
              <a:t>December,2023: </a:t>
            </a:r>
            <a:r>
              <a:rPr lang="en-US" altLang="ja-JP" sz="1600" u="sng" dirty="0">
                <a:solidFill>
                  <a:srgbClr val="FF0000"/>
                </a:solidFill>
                <a:cs typeface="Arial" panose="020B0604020202020204" pitchFamily="34" charset="0"/>
              </a:rPr>
              <a:t>Diverted tokamak plasma with plasma current of 1 MA.</a:t>
            </a:r>
            <a:r>
              <a:rPr lang="en-US" altLang="ja-JP" sz="1600" dirty="0">
                <a:solidFill>
                  <a:srgbClr val="FF0000"/>
                </a:solidFill>
                <a:cs typeface="Arial" panose="020B0604020202020204" pitchFamily="34" charset="0"/>
              </a:rPr>
              <a:t> The largest volume plasma of 165 m</a:t>
            </a:r>
            <a:r>
              <a:rPr lang="en-US" altLang="ja-JP" sz="1600" baseline="30000" dirty="0">
                <a:solidFill>
                  <a:srgbClr val="FF0000"/>
                </a:solidFill>
                <a:cs typeface="Arial" panose="020B0604020202020204" pitchFamily="34" charset="0"/>
              </a:rPr>
              <a:t>3.</a:t>
            </a:r>
          </a:p>
        </p:txBody>
      </p:sp>
      <p:pic>
        <p:nvPicPr>
          <p:cNvPr id="6" name="図 549" descr="QST_LOGO_YOKO.psd">
            <a:extLst>
              <a:ext uri="{FF2B5EF4-FFF2-40B4-BE49-F238E27FC236}">
                <a16:creationId xmlns:a16="http://schemas.microsoft.com/office/drawing/2014/main" id="{68A0EED4-99D8-BD41-866E-DC3A77C177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78526" y="38588"/>
            <a:ext cx="963612" cy="3635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図 2">
            <a:extLst>
              <a:ext uri="{FF2B5EF4-FFF2-40B4-BE49-F238E27FC236}">
                <a16:creationId xmlns:a16="http://schemas.microsoft.com/office/drawing/2014/main" id="{0C5EB586-462D-A87B-DDDB-C3A379729771}"/>
              </a:ext>
            </a:extLst>
          </p:cNvPr>
          <p:cNvPicPr>
            <a:picLocks noChangeAspect="1"/>
          </p:cNvPicPr>
          <p:nvPr/>
        </p:nvPicPr>
        <p:blipFill>
          <a:blip r:embed="rId5">
            <a:extLst>
              <a:ext uri="{28A0092B-C50C-407E-A947-70E740481C1C}">
                <a14:useLocalDpi xmlns:a14="http://schemas.microsoft.com/office/drawing/2010/main" val="0"/>
              </a:ext>
            </a:extLst>
          </a:blip>
          <a:srcRect b="14154"/>
          <a:stretch>
            <a:fillRect/>
          </a:stretch>
        </p:blipFill>
        <p:spPr bwMode="auto">
          <a:xfrm>
            <a:off x="280795" y="864985"/>
            <a:ext cx="4039040" cy="231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グループ化 21">
            <a:extLst>
              <a:ext uri="{FF2B5EF4-FFF2-40B4-BE49-F238E27FC236}">
                <a16:creationId xmlns:a16="http://schemas.microsoft.com/office/drawing/2014/main" id="{19F631A5-9C27-9053-E15D-02FB1CE93B78}"/>
              </a:ext>
            </a:extLst>
          </p:cNvPr>
          <p:cNvGrpSpPr/>
          <p:nvPr/>
        </p:nvGrpSpPr>
        <p:grpSpPr>
          <a:xfrm>
            <a:off x="939666" y="3483879"/>
            <a:ext cx="8281109" cy="2606400"/>
            <a:chOff x="696597" y="3691978"/>
            <a:chExt cx="9209403" cy="2898572"/>
          </a:xfrm>
        </p:grpSpPr>
        <p:pic>
          <p:nvPicPr>
            <p:cNvPr id="7" name="図 6">
              <a:extLst>
                <a:ext uri="{FF2B5EF4-FFF2-40B4-BE49-F238E27FC236}">
                  <a16:creationId xmlns:a16="http://schemas.microsoft.com/office/drawing/2014/main" id="{47BC9BC8-8541-14C5-FAA6-C95C76B02920}"/>
                </a:ext>
              </a:extLst>
            </p:cNvPr>
            <p:cNvPicPr>
              <a:picLocks noChangeAspect="1"/>
            </p:cNvPicPr>
            <p:nvPr/>
          </p:nvPicPr>
          <p:blipFill rotWithShape="1">
            <a:blip r:embed="rId6"/>
            <a:srcRect b="38352"/>
            <a:stretch/>
          </p:blipFill>
          <p:spPr>
            <a:xfrm>
              <a:off x="696597" y="3691978"/>
              <a:ext cx="8255718" cy="2862830"/>
            </a:xfrm>
            <a:prstGeom prst="rect">
              <a:avLst/>
            </a:prstGeom>
          </p:spPr>
        </p:pic>
        <p:sp>
          <p:nvSpPr>
            <p:cNvPr id="8" name="楕円 7">
              <a:extLst>
                <a:ext uri="{FF2B5EF4-FFF2-40B4-BE49-F238E27FC236}">
                  <a16:creationId xmlns:a16="http://schemas.microsoft.com/office/drawing/2014/main" id="{5D9817B5-6E87-78E1-6762-81CA3121CE24}"/>
                </a:ext>
              </a:extLst>
            </p:cNvPr>
            <p:cNvSpPr/>
            <p:nvPr/>
          </p:nvSpPr>
          <p:spPr>
            <a:xfrm>
              <a:off x="6787963" y="4361133"/>
              <a:ext cx="584775" cy="58477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305A6A61-36FA-E528-72AF-381167FD6A1A}"/>
                </a:ext>
              </a:extLst>
            </p:cNvPr>
            <p:cNvSpPr txBox="1"/>
            <p:nvPr/>
          </p:nvSpPr>
          <p:spPr>
            <a:xfrm>
              <a:off x="5335675" y="6005775"/>
              <a:ext cx="4570325" cy="584775"/>
            </a:xfrm>
            <a:prstGeom prst="rect">
              <a:avLst/>
            </a:prstGeom>
            <a:solidFill>
              <a:schemeClr val="bg1"/>
            </a:solidFill>
          </p:spPr>
          <p:txBody>
            <a:bodyPr vert="horz" wrap="square" rtlCol="0">
              <a:spAutoFit/>
            </a:bodyPr>
            <a:lstStyle/>
            <a:p>
              <a:r>
                <a:rPr kumimoji="1" lang="en-US" altLang="ja-JP" sz="1600" b="1" i="1" dirty="0">
                  <a:ea typeface="+mn-ea"/>
                  <a:cs typeface="Arial" panose="020B0604020202020204" pitchFamily="34" charset="0"/>
                </a:rPr>
                <a:t>Tokamak plasma with several </a:t>
              </a:r>
              <a:r>
                <a:rPr kumimoji="1" lang="ja-JP" altLang="en-US" sz="1600" b="1" i="1" dirty="0">
                  <a:ea typeface="+mn-ea"/>
                  <a:cs typeface="Arial" panose="020B0604020202020204" pitchFamily="34" charset="0"/>
                </a:rPr>
                <a:t>ｈａｎｄｒｅｄｓ </a:t>
              </a:r>
              <a:r>
                <a:rPr kumimoji="1" lang="en-US" altLang="ja-JP" sz="1600" b="1" i="1" dirty="0">
                  <a:ea typeface="+mn-ea"/>
                  <a:cs typeface="Arial" panose="020B0604020202020204" pitchFamily="34" charset="0"/>
                </a:rPr>
                <a:t>of plasma current </a:t>
              </a:r>
            </a:p>
          </p:txBody>
        </p:sp>
        <p:cxnSp>
          <p:nvCxnSpPr>
            <p:cNvPr id="13" name="直線矢印コネクタ 12">
              <a:extLst>
                <a:ext uri="{FF2B5EF4-FFF2-40B4-BE49-F238E27FC236}">
                  <a16:creationId xmlns:a16="http://schemas.microsoft.com/office/drawing/2014/main" id="{D87B327D-7BC4-7CF5-C18C-6EC31FCD3578}"/>
                </a:ext>
              </a:extLst>
            </p:cNvPr>
            <p:cNvCxnSpPr>
              <a:cxnSpLocks/>
              <a:endCxn id="8" idx="4"/>
            </p:cNvCxnSpPr>
            <p:nvPr/>
          </p:nvCxnSpPr>
          <p:spPr>
            <a:xfrm flipH="1" flipV="1">
              <a:off x="7080351" y="4945908"/>
              <a:ext cx="292387" cy="110585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15" name="テキスト ボックス 14">
            <a:extLst>
              <a:ext uri="{FF2B5EF4-FFF2-40B4-BE49-F238E27FC236}">
                <a16:creationId xmlns:a16="http://schemas.microsoft.com/office/drawing/2014/main" id="{E69869F7-BC7E-7EA2-4BAF-2535CE3A5B22}"/>
              </a:ext>
            </a:extLst>
          </p:cNvPr>
          <p:cNvSpPr txBox="1"/>
          <p:nvPr/>
        </p:nvSpPr>
        <p:spPr>
          <a:xfrm>
            <a:off x="190500" y="6031211"/>
            <a:ext cx="9525000" cy="830997"/>
          </a:xfrm>
          <a:prstGeom prst="rect">
            <a:avLst/>
          </a:prstGeom>
          <a:noFill/>
        </p:spPr>
        <p:txBody>
          <a:bodyPr wrap="square">
            <a:spAutoFit/>
          </a:bodyPr>
          <a:lstStyle/>
          <a:p>
            <a:pPr marL="285750" indent="-285750">
              <a:buFont typeface="Arial" panose="020B0604020202020204" pitchFamily="34" charset="0"/>
              <a:buChar char="•"/>
            </a:pPr>
            <a:r>
              <a:rPr kumimoji="1" lang="en-US" altLang="ja-JP" sz="1600" b="1" i="1" dirty="0">
                <a:solidFill>
                  <a:srgbClr val="0000FF"/>
                </a:solidFill>
                <a:ea typeface="+mn-ea"/>
                <a:cs typeface="Arial" panose="020B0604020202020204" pitchFamily="34" charset="0"/>
              </a:rPr>
              <a:t>The JT-60 SA will be upgraded since 2024 by installing NB and in-vessel coils etc..</a:t>
            </a:r>
          </a:p>
          <a:p>
            <a:pPr marL="285750" indent="-285750">
              <a:buFont typeface="Arial" panose="020B0604020202020204" pitchFamily="34" charset="0"/>
              <a:buChar char="•"/>
            </a:pPr>
            <a:r>
              <a:rPr kumimoji="1" lang="en-US" altLang="ja-JP" sz="1600" b="1" i="1" dirty="0">
                <a:solidFill>
                  <a:srgbClr val="0000FF"/>
                </a:solidFill>
                <a:ea typeface="+mn-ea"/>
                <a:cs typeface="Arial" panose="020B0604020202020204" pitchFamily="34" charset="0"/>
              </a:rPr>
              <a:t>The participations of </a:t>
            </a:r>
            <a:r>
              <a:rPr kumimoji="1" lang="en-US" altLang="ja-JP" sz="1600" b="1" i="1" u="sng" dirty="0">
                <a:solidFill>
                  <a:srgbClr val="0000FF"/>
                </a:solidFill>
                <a:ea typeface="+mn-ea"/>
                <a:cs typeface="Arial" panose="020B0604020202020204" pitchFamily="34" charset="0"/>
              </a:rPr>
              <a:t>the</a:t>
            </a:r>
            <a:r>
              <a:rPr kumimoji="1" lang="en-US" altLang="ja-JP" sz="1600" b="1" i="1" dirty="0">
                <a:solidFill>
                  <a:srgbClr val="0000FF"/>
                </a:solidFill>
                <a:ea typeface="+mn-ea"/>
                <a:cs typeface="Arial" panose="020B0604020202020204" pitchFamily="34" charset="0"/>
              </a:rPr>
              <a:t> institutes in US are GA&amp;UC Irvine and PPPL with delivering </a:t>
            </a:r>
            <a:r>
              <a:rPr kumimoji="1" lang="en-US" altLang="ja-JP" sz="1600" b="1" i="1" u="sng" dirty="0">
                <a:solidFill>
                  <a:srgbClr val="0000FF"/>
                </a:solidFill>
                <a:ea typeface="+mn-ea"/>
                <a:cs typeface="Arial" panose="020B0604020202020204" pitchFamily="34" charset="0"/>
              </a:rPr>
              <a:t>FIDA and XICS</a:t>
            </a:r>
            <a:r>
              <a:rPr kumimoji="1" lang="en-US" altLang="ja-JP" sz="1600" b="1" i="1" dirty="0">
                <a:solidFill>
                  <a:srgbClr val="0000FF"/>
                </a:solidFill>
                <a:ea typeface="+mn-ea"/>
                <a:cs typeface="Arial" panose="020B0604020202020204" pitchFamily="34" charset="0"/>
              </a:rPr>
              <a:t>, respectively. </a:t>
            </a:r>
            <a:r>
              <a:rPr kumimoji="1" lang="en-US" altLang="ja-JP" sz="1200" b="1" i="1" dirty="0">
                <a:solidFill>
                  <a:srgbClr val="0000FF"/>
                </a:solidFill>
                <a:ea typeface="+mn-ea"/>
                <a:cs typeface="Arial" panose="020B0604020202020204" pitchFamily="34" charset="0"/>
              </a:rPr>
              <a:t>FIDA: Fast Ion Deuterium Alpha, XCIS:X-ray Crystal Imaging Spectrometer </a:t>
            </a:r>
          </a:p>
        </p:txBody>
      </p:sp>
    </p:spTree>
    <p:extLst>
      <p:ext uri="{BB962C8B-B14F-4D97-AF65-F5344CB8AC3E}">
        <p14:creationId xmlns:p14="http://schemas.microsoft.com/office/powerpoint/2010/main" val="2626499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5984C63-DE2C-604F-8B18-9D5A89EB99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19701" y="1800645"/>
            <a:ext cx="2902505" cy="2223659"/>
          </a:xfrm>
          <a:prstGeom prst="rect">
            <a:avLst/>
          </a:prstGeom>
        </p:spPr>
      </p:pic>
      <p:sp>
        <p:nvSpPr>
          <p:cNvPr id="6" name="正方形/長方形 21">
            <a:extLst>
              <a:ext uri="{FF2B5EF4-FFF2-40B4-BE49-F238E27FC236}">
                <a16:creationId xmlns:a16="http://schemas.microsoft.com/office/drawing/2014/main" id="{BDD9CF39-57A3-2D47-BBF9-6E1314B1C942}"/>
              </a:ext>
            </a:extLst>
          </p:cNvPr>
          <p:cNvSpPr>
            <a:spLocks noChangeArrowheads="1"/>
          </p:cNvSpPr>
          <p:nvPr/>
        </p:nvSpPr>
        <p:spPr bwMode="auto">
          <a:xfrm>
            <a:off x="2964238" y="135239"/>
            <a:ext cx="3888432"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61963" indent="-461963" defTabSz="922338">
              <a:defRPr>
                <a:solidFill>
                  <a:schemeClr val="tx1"/>
                </a:solidFill>
                <a:latin typeface="Arial" panose="020B0604020202020204" pitchFamily="34" charset="0"/>
                <a:ea typeface="ＭＳ Ｐゴシック" panose="020B0600070205080204" pitchFamily="50" charset="-128"/>
              </a:defRPr>
            </a:lvl1pPr>
            <a:lvl2pPr marL="742950" indent="-285750" defTabSz="922338">
              <a:defRPr>
                <a:solidFill>
                  <a:schemeClr val="tx1"/>
                </a:solidFill>
                <a:latin typeface="Arial" panose="020B0604020202020204" pitchFamily="34" charset="0"/>
                <a:ea typeface="ＭＳ Ｐゴシック" panose="020B0600070205080204" pitchFamily="50" charset="-128"/>
              </a:defRPr>
            </a:lvl2pPr>
            <a:lvl3pPr marL="1143000" indent="-228600" defTabSz="922338">
              <a:defRPr>
                <a:solidFill>
                  <a:schemeClr val="tx1"/>
                </a:solidFill>
                <a:latin typeface="Arial" panose="020B0604020202020204" pitchFamily="34" charset="0"/>
                <a:ea typeface="ＭＳ Ｐゴシック" panose="020B0600070205080204" pitchFamily="50" charset="-128"/>
              </a:defRPr>
            </a:lvl3pPr>
            <a:lvl4pPr marL="1600200" indent="-228600" defTabSz="922338">
              <a:defRPr>
                <a:solidFill>
                  <a:schemeClr val="tx1"/>
                </a:solidFill>
                <a:latin typeface="Arial" panose="020B0604020202020204" pitchFamily="34" charset="0"/>
                <a:ea typeface="ＭＳ Ｐゴシック" panose="020B0600070205080204" pitchFamily="50" charset="-128"/>
              </a:defRPr>
            </a:lvl4pPr>
            <a:lvl5pPr marL="2057400" indent="-228600" defTabSz="922338">
              <a:defRPr>
                <a:solidFill>
                  <a:schemeClr val="tx1"/>
                </a:solidFill>
                <a:latin typeface="Arial" panose="020B0604020202020204" pitchFamily="34" charset="0"/>
                <a:ea typeface="ＭＳ Ｐゴシック" panose="020B0600070205080204" pitchFamily="50" charset="-128"/>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marL="461963" marR="0" lvl="0" indent="-461963" algn="ctr" defTabSz="922338" rtl="0" eaLnBrk="0" fontAlgn="base" latinLnBrk="0" hangingPunct="0">
              <a:lnSpc>
                <a:spcPts val="2800"/>
              </a:lnSpc>
              <a:spcBef>
                <a:spcPct val="20000"/>
              </a:spcBef>
              <a:spcAft>
                <a:spcPct val="0"/>
              </a:spcAft>
              <a:buClrTx/>
              <a:buSzTx/>
              <a:buFontTx/>
              <a:buNone/>
              <a:tabLst/>
              <a:defRPr/>
            </a:pPr>
            <a:r>
              <a:rPr kumimoji="1" lang="en-US" altLang="ja-JP" sz="3200" b="1" i="1" u="none" strike="noStrike" kern="1200" cap="none" spc="0" normalizeH="0" baseline="0" noProof="0" dirty="0">
                <a:ln>
                  <a:noFill/>
                </a:ln>
                <a:solidFill>
                  <a:srgbClr val="0000FF"/>
                </a:solidFill>
                <a:effectLst/>
                <a:uLnTx/>
                <a:uFillTx/>
                <a:ea typeface="HGPｺﾞｼｯｸM"/>
                <a:cs typeface="Arial" panose="020B0604020202020204" pitchFamily="34" charset="0"/>
              </a:rPr>
              <a:t>Demo Design</a:t>
            </a:r>
            <a:endParaRPr kumimoji="1" lang="ja-JP" altLang="en-US" sz="3200" b="1" i="1" u="none" strike="noStrike" kern="1200" cap="none" spc="0" normalizeH="0" baseline="0" noProof="0" dirty="0">
              <a:ln>
                <a:noFill/>
              </a:ln>
              <a:solidFill>
                <a:srgbClr val="0000FF"/>
              </a:solidFill>
              <a:effectLst/>
              <a:uLnTx/>
              <a:uFillTx/>
              <a:ea typeface="HGPｺﾞｼｯｸM"/>
              <a:cs typeface="Arial" panose="020B0604020202020204" pitchFamily="34" charset="0"/>
            </a:endParaRPr>
          </a:p>
        </p:txBody>
      </p:sp>
      <p:sp>
        <p:nvSpPr>
          <p:cNvPr id="14" name="正方形/長方形 13">
            <a:extLst>
              <a:ext uri="{FF2B5EF4-FFF2-40B4-BE49-F238E27FC236}">
                <a16:creationId xmlns:a16="http://schemas.microsoft.com/office/drawing/2014/main" id="{E9BF9FE7-64F5-164D-A3B9-1EAFBEFC0472}"/>
              </a:ext>
            </a:extLst>
          </p:cNvPr>
          <p:cNvSpPr/>
          <p:nvPr/>
        </p:nvSpPr>
        <p:spPr>
          <a:xfrm>
            <a:off x="1276823" y="1425984"/>
            <a:ext cx="1687415" cy="435310"/>
          </a:xfrm>
          <a:prstGeom prst="rect">
            <a:avLst/>
          </a:prstGeom>
          <a:solidFill>
            <a:srgbClr val="FFB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 name="正方形/長方形 14">
            <a:extLst>
              <a:ext uri="{FF2B5EF4-FFF2-40B4-BE49-F238E27FC236}">
                <a16:creationId xmlns:a16="http://schemas.microsoft.com/office/drawing/2014/main" id="{9E452C2E-7A1B-4C4C-9F3D-EFEF0CA7E562}"/>
              </a:ext>
            </a:extLst>
          </p:cNvPr>
          <p:cNvSpPr/>
          <p:nvPr/>
        </p:nvSpPr>
        <p:spPr>
          <a:xfrm>
            <a:off x="2972300" y="1425984"/>
            <a:ext cx="1843477" cy="435310"/>
          </a:xfrm>
          <a:prstGeom prst="rect">
            <a:avLst/>
          </a:prstGeom>
          <a:gradFill>
            <a:gsLst>
              <a:gs pos="91000">
                <a:srgbClr val="D1A3EC"/>
              </a:gs>
              <a:gs pos="100000">
                <a:prstClr val="whit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正方形/長方形 15">
            <a:extLst>
              <a:ext uri="{FF2B5EF4-FFF2-40B4-BE49-F238E27FC236}">
                <a16:creationId xmlns:a16="http://schemas.microsoft.com/office/drawing/2014/main" id="{12EED6DA-3DB5-3845-A0CE-A49D91A6CE1C}"/>
              </a:ext>
            </a:extLst>
          </p:cNvPr>
          <p:cNvSpPr/>
          <p:nvPr/>
        </p:nvSpPr>
        <p:spPr>
          <a:xfrm>
            <a:off x="4710800" y="1425984"/>
            <a:ext cx="3587723" cy="435310"/>
          </a:xfrm>
          <a:prstGeom prst="rect">
            <a:avLst/>
          </a:prstGeom>
          <a:gradFill>
            <a:gsLst>
              <a:gs pos="0">
                <a:schemeClr val="bg1"/>
              </a:gs>
              <a:gs pos="100000">
                <a:schemeClr val="bg1"/>
              </a:gs>
              <a:gs pos="95000">
                <a:srgbClr val="92D050"/>
              </a:gs>
              <a:gs pos="5000">
                <a:srgbClr val="92D05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正方形/長方形 16">
            <a:extLst>
              <a:ext uri="{FF2B5EF4-FFF2-40B4-BE49-F238E27FC236}">
                <a16:creationId xmlns:a16="http://schemas.microsoft.com/office/drawing/2014/main" id="{DEB13714-2BF0-FF44-A9FE-3B985ABB56DE}"/>
              </a:ext>
            </a:extLst>
          </p:cNvPr>
          <p:cNvSpPr/>
          <p:nvPr/>
        </p:nvSpPr>
        <p:spPr>
          <a:xfrm>
            <a:off x="8248006" y="1429283"/>
            <a:ext cx="1299535" cy="435310"/>
          </a:xfrm>
          <a:prstGeom prst="rect">
            <a:avLst/>
          </a:prstGeom>
          <a:gradFill>
            <a:gsLst>
              <a:gs pos="0">
                <a:schemeClr val="bg1"/>
              </a:gs>
              <a:gs pos="100000">
                <a:schemeClr val="bg1"/>
              </a:gs>
              <a:gs pos="87000">
                <a:srgbClr val="FFC000"/>
              </a:gs>
              <a:gs pos="15000">
                <a:srgbClr val="FFC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テキスト ボックス 17">
            <a:extLst>
              <a:ext uri="{FF2B5EF4-FFF2-40B4-BE49-F238E27FC236}">
                <a16:creationId xmlns:a16="http://schemas.microsoft.com/office/drawing/2014/main" id="{ABEDE836-C9CA-8C49-86A9-6AF0E08A9F12}"/>
              </a:ext>
            </a:extLst>
          </p:cNvPr>
          <p:cNvSpPr txBox="1"/>
          <p:nvPr/>
        </p:nvSpPr>
        <p:spPr>
          <a:xfrm>
            <a:off x="1214092" y="1523544"/>
            <a:ext cx="1750800"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pre-Conceptual Design</a:t>
            </a:r>
            <a:endParaRPr kumimoji="0" lang="ja-JP"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テキスト ボックス 18">
            <a:extLst>
              <a:ext uri="{FF2B5EF4-FFF2-40B4-BE49-F238E27FC236}">
                <a16:creationId xmlns:a16="http://schemas.microsoft.com/office/drawing/2014/main" id="{F70C2B12-8649-0943-93B7-A6F912C371C2}"/>
              </a:ext>
            </a:extLst>
          </p:cNvPr>
          <p:cNvSpPr txBox="1"/>
          <p:nvPr/>
        </p:nvSpPr>
        <p:spPr>
          <a:xfrm>
            <a:off x="3002215" y="1504409"/>
            <a:ext cx="1771398"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Conceptual Design</a:t>
            </a:r>
            <a:endParaRPr kumimoji="0" lang="ja-JP"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テキスト ボックス 19">
            <a:extLst>
              <a:ext uri="{FF2B5EF4-FFF2-40B4-BE49-F238E27FC236}">
                <a16:creationId xmlns:a16="http://schemas.microsoft.com/office/drawing/2014/main" id="{58137D91-0455-364A-BC24-6E588E58CD84}"/>
              </a:ext>
            </a:extLst>
          </p:cNvPr>
          <p:cNvSpPr txBox="1"/>
          <p:nvPr/>
        </p:nvSpPr>
        <p:spPr>
          <a:xfrm>
            <a:off x="5698581" y="1486968"/>
            <a:ext cx="1717137"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Engineering design</a:t>
            </a:r>
            <a:endParaRPr kumimoji="0" lang="ja-JP"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1" name="テキスト ボックス 20">
            <a:extLst>
              <a:ext uri="{FF2B5EF4-FFF2-40B4-BE49-F238E27FC236}">
                <a16:creationId xmlns:a16="http://schemas.microsoft.com/office/drawing/2014/main" id="{1FB95154-8E36-734F-A542-109C0BAEFCAB}"/>
              </a:ext>
            </a:extLst>
          </p:cNvPr>
          <p:cNvSpPr txBox="1"/>
          <p:nvPr/>
        </p:nvSpPr>
        <p:spPr>
          <a:xfrm>
            <a:off x="8298523" y="1486968"/>
            <a:ext cx="1607477"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Manufac. Design</a:t>
            </a:r>
            <a:endParaRPr kumimoji="0" lang="ja-JP"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 name="正方形/長方形 21">
            <a:extLst>
              <a:ext uri="{FF2B5EF4-FFF2-40B4-BE49-F238E27FC236}">
                <a16:creationId xmlns:a16="http://schemas.microsoft.com/office/drawing/2014/main" id="{51B474EC-1CCE-5D4C-8CD2-3438D1F72336}"/>
              </a:ext>
            </a:extLst>
          </p:cNvPr>
          <p:cNvSpPr/>
          <p:nvPr/>
        </p:nvSpPr>
        <p:spPr>
          <a:xfrm>
            <a:off x="7900368" y="885076"/>
            <a:ext cx="697627"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2035</a:t>
            </a:r>
            <a:endParaRPr kumimoji="0" lang="ja-JP"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 name="正方形/長方形 22">
            <a:extLst>
              <a:ext uri="{FF2B5EF4-FFF2-40B4-BE49-F238E27FC236}">
                <a16:creationId xmlns:a16="http://schemas.microsoft.com/office/drawing/2014/main" id="{740DCF76-46A0-FD48-85AD-99E3149BF56B}"/>
              </a:ext>
            </a:extLst>
          </p:cNvPr>
          <p:cNvSpPr/>
          <p:nvPr/>
        </p:nvSpPr>
        <p:spPr>
          <a:xfrm>
            <a:off x="2645575" y="893123"/>
            <a:ext cx="697627"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2020</a:t>
            </a:r>
            <a:endParaRPr kumimoji="0" lang="ja-JP"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4" name="正方形/長方形 23">
            <a:extLst>
              <a:ext uri="{FF2B5EF4-FFF2-40B4-BE49-F238E27FC236}">
                <a16:creationId xmlns:a16="http://schemas.microsoft.com/office/drawing/2014/main" id="{B1414AF7-B32F-B64A-91FE-DB956EB27387}"/>
              </a:ext>
            </a:extLst>
          </p:cNvPr>
          <p:cNvSpPr/>
          <p:nvPr/>
        </p:nvSpPr>
        <p:spPr>
          <a:xfrm>
            <a:off x="4378588" y="897544"/>
            <a:ext cx="697627"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2025</a:t>
            </a:r>
            <a:endParaRPr kumimoji="0" lang="ja-JP"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5" name="正方形/長方形 24">
            <a:extLst>
              <a:ext uri="{FF2B5EF4-FFF2-40B4-BE49-F238E27FC236}">
                <a16:creationId xmlns:a16="http://schemas.microsoft.com/office/drawing/2014/main" id="{BBB2DFD7-90A4-4041-8FDC-F73BB6C91654}"/>
              </a:ext>
            </a:extLst>
          </p:cNvPr>
          <p:cNvSpPr/>
          <p:nvPr/>
        </p:nvSpPr>
        <p:spPr>
          <a:xfrm>
            <a:off x="6200810" y="904131"/>
            <a:ext cx="697627"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2030</a:t>
            </a:r>
            <a:endParaRPr kumimoji="0" lang="ja-JP"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cxnSp>
        <p:nvCxnSpPr>
          <p:cNvPr id="26" name="直線コネクタ 25">
            <a:extLst>
              <a:ext uri="{FF2B5EF4-FFF2-40B4-BE49-F238E27FC236}">
                <a16:creationId xmlns:a16="http://schemas.microsoft.com/office/drawing/2014/main" id="{F75C2912-0246-024F-B4E7-EA622146D51E}"/>
              </a:ext>
            </a:extLst>
          </p:cNvPr>
          <p:cNvCxnSpPr/>
          <p:nvPr/>
        </p:nvCxnSpPr>
        <p:spPr>
          <a:xfrm>
            <a:off x="928564" y="1327229"/>
            <a:ext cx="8549434" cy="0"/>
          </a:xfrm>
          <a:prstGeom prst="line">
            <a:avLst/>
          </a:prstGeom>
          <a:ln w="571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70C41FC8-2FB9-1545-A681-7BDDBC1DF01F}"/>
              </a:ext>
            </a:extLst>
          </p:cNvPr>
          <p:cNvCxnSpPr/>
          <p:nvPr/>
        </p:nvCxnSpPr>
        <p:spPr>
          <a:xfrm>
            <a:off x="4710800" y="1215796"/>
            <a:ext cx="0" cy="104254"/>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a:extLst>
              <a:ext uri="{FF2B5EF4-FFF2-40B4-BE49-F238E27FC236}">
                <a16:creationId xmlns:a16="http://schemas.microsoft.com/office/drawing/2014/main" id="{C833F5D2-B847-E042-9988-AA4BFB291153}"/>
              </a:ext>
            </a:extLst>
          </p:cNvPr>
          <p:cNvCxnSpPr/>
          <p:nvPr/>
        </p:nvCxnSpPr>
        <p:spPr>
          <a:xfrm>
            <a:off x="6528657" y="1215796"/>
            <a:ext cx="0" cy="104254"/>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7DF5BA10-18F1-0C48-AA17-AB033208EC93}"/>
              </a:ext>
            </a:extLst>
          </p:cNvPr>
          <p:cNvCxnSpPr/>
          <p:nvPr/>
        </p:nvCxnSpPr>
        <p:spPr>
          <a:xfrm>
            <a:off x="8235002" y="1214694"/>
            <a:ext cx="0" cy="106457"/>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47D7D8DA-349F-4542-A837-487994BCB7E4}"/>
              </a:ext>
            </a:extLst>
          </p:cNvPr>
          <p:cNvCxnSpPr/>
          <p:nvPr/>
        </p:nvCxnSpPr>
        <p:spPr>
          <a:xfrm>
            <a:off x="1253503" y="1215796"/>
            <a:ext cx="0" cy="104254"/>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5A5E554A-5F62-F845-9E57-2103670F092A}"/>
              </a:ext>
            </a:extLst>
          </p:cNvPr>
          <p:cNvCxnSpPr/>
          <p:nvPr/>
        </p:nvCxnSpPr>
        <p:spPr>
          <a:xfrm>
            <a:off x="2982151" y="1215796"/>
            <a:ext cx="0" cy="104254"/>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2" name="正方形/長方形 31">
            <a:extLst>
              <a:ext uri="{FF2B5EF4-FFF2-40B4-BE49-F238E27FC236}">
                <a16:creationId xmlns:a16="http://schemas.microsoft.com/office/drawing/2014/main" id="{7CD91147-CEB4-0743-B496-E9D49D69194C}"/>
              </a:ext>
            </a:extLst>
          </p:cNvPr>
          <p:cNvSpPr/>
          <p:nvPr/>
        </p:nvSpPr>
        <p:spPr>
          <a:xfrm>
            <a:off x="913920" y="898101"/>
            <a:ext cx="697627"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2015</a:t>
            </a:r>
            <a:endParaRPr kumimoji="0" lang="ja-JP"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3" name="テキスト ボックス 32">
            <a:extLst>
              <a:ext uri="{FF2B5EF4-FFF2-40B4-BE49-F238E27FC236}">
                <a16:creationId xmlns:a16="http://schemas.microsoft.com/office/drawing/2014/main" id="{ACEDE8AB-8BE9-5146-95EC-29AE16CF0895}"/>
              </a:ext>
            </a:extLst>
          </p:cNvPr>
          <p:cNvSpPr txBox="1"/>
          <p:nvPr/>
        </p:nvSpPr>
        <p:spPr>
          <a:xfrm>
            <a:off x="68947" y="1495261"/>
            <a:ext cx="121033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JA Roadmap</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4" name="テキスト ボックス 33">
            <a:extLst>
              <a:ext uri="{FF2B5EF4-FFF2-40B4-BE49-F238E27FC236}">
                <a16:creationId xmlns:a16="http://schemas.microsoft.com/office/drawing/2014/main" id="{60AD23F8-7A5B-B449-A791-1DAD90DE14D4}"/>
              </a:ext>
            </a:extLst>
          </p:cNvPr>
          <p:cNvSpPr txBox="1"/>
          <p:nvPr/>
        </p:nvSpPr>
        <p:spPr>
          <a:xfrm>
            <a:off x="137729" y="2318655"/>
            <a:ext cx="6545362" cy="1354217"/>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l"/>
              <a:tabLst/>
              <a:defRPr/>
            </a:pPr>
            <a:r>
              <a:rPr kumimoji="1" lang="en-US"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Pre-Conceptual Design of JA DEMO has been developed based on ITER technologies and industry experiences.</a:t>
            </a:r>
          </a:p>
          <a:p>
            <a:pPr marL="742950" marR="0" lvl="1" indent="-285750" algn="l" defTabSz="914400" rtl="0" eaLnBrk="0" fontAlgn="base" latinLnBrk="0" hangingPunct="0">
              <a:lnSpc>
                <a:spcPct val="100000"/>
              </a:lnSpc>
              <a:spcBef>
                <a:spcPts val="600"/>
              </a:spcBef>
              <a:spcAft>
                <a:spcPct val="0"/>
              </a:spcAft>
              <a:buClrTx/>
              <a:buSzTx/>
              <a:buFont typeface="Wingdings" pitchFamily="2" charset="2"/>
              <a:buChar char="ü"/>
              <a:tabLst/>
              <a:defRPr/>
            </a:pPr>
            <a:r>
              <a:rPr kumimoji="1" lang="en-US" altLang="ja-JP" sz="1800" b="0" i="0" u="none" strike="noStrike" kern="1200" cap="none" spc="0" normalizeH="0" baseline="0" noProof="0" err="1">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R</a:t>
            </a:r>
            <a:r>
              <a:rPr kumimoji="1" lang="en-US" altLang="ja-JP" sz="1800" b="0" i="0" u="none" strike="noStrike" kern="1200" cap="none" spc="0" normalizeH="0" baseline="-25000" noProof="0" err="1">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p</a:t>
            </a:r>
            <a:r>
              <a:rPr kumimoji="1" lang="en-US"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=8.5m, </a:t>
            </a:r>
            <a:r>
              <a:rPr kumimoji="1" lang="en-US" altLang="ja-JP" sz="1800" b="0" i="0" u="none" strike="noStrike" kern="1200" cap="none" spc="0" normalizeH="0" baseline="0" noProof="0" err="1">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P</a:t>
            </a:r>
            <a:r>
              <a:rPr kumimoji="1" lang="en-US" altLang="ja-JP" sz="1800" b="0" i="0" u="none" strike="noStrike" kern="1200" cap="none" spc="0" normalizeH="0" baseline="-25000" noProof="0" err="1">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fus</a:t>
            </a:r>
            <a:r>
              <a:rPr kumimoji="1" lang="en-US"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=1.5GW, Steady-state operation</a:t>
            </a:r>
          </a:p>
          <a:p>
            <a:pPr marL="742950" marR="0" lvl="1" indent="-285750" algn="l" defTabSz="914400" rtl="0" eaLnBrk="0" fontAlgn="base" latinLnBrk="0" hangingPunct="0">
              <a:lnSpc>
                <a:spcPct val="100000"/>
              </a:lnSpc>
              <a:spcBef>
                <a:spcPts val="600"/>
              </a:spcBef>
              <a:spcAft>
                <a:spcPct val="0"/>
              </a:spcAft>
              <a:buClrTx/>
              <a:buSzTx/>
              <a:buFont typeface="Wingdings" pitchFamily="2" charset="2"/>
              <a:buChar char="ü"/>
              <a:tabLst/>
              <a:defRPr/>
            </a:pPr>
            <a:r>
              <a:rPr kumimoji="1" lang="en-US"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PWR cooling water condition (15.5MPa, ~300</a:t>
            </a:r>
            <a:r>
              <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42" name="図 41">
            <a:extLst>
              <a:ext uri="{FF2B5EF4-FFF2-40B4-BE49-F238E27FC236}">
                <a16:creationId xmlns:a16="http://schemas.microsoft.com/office/drawing/2014/main" id="{7BE32B03-82A8-47C4-983A-50F1B4A6BF8C}"/>
              </a:ext>
            </a:extLst>
          </p:cNvPr>
          <p:cNvPicPr>
            <a:picLocks noChangeAspect="1"/>
          </p:cNvPicPr>
          <p:nvPr/>
        </p:nvPicPr>
        <p:blipFill>
          <a:blip r:embed="rId3" cstate="email"/>
          <a:stretch>
            <a:fillRect/>
          </a:stretch>
        </p:blipFill>
        <p:spPr>
          <a:xfrm>
            <a:off x="9010651" y="48511"/>
            <a:ext cx="839429" cy="583726"/>
          </a:xfrm>
          <a:prstGeom prst="rect">
            <a:avLst/>
          </a:prstGeom>
        </p:spPr>
      </p:pic>
      <p:grpSp>
        <p:nvGrpSpPr>
          <p:cNvPr id="43" name="グループ化 3">
            <a:extLst>
              <a:ext uri="{FF2B5EF4-FFF2-40B4-BE49-F238E27FC236}">
                <a16:creationId xmlns:a16="http://schemas.microsoft.com/office/drawing/2014/main" id="{1C1C34DC-5488-4402-A825-0AE0C49EBE29}"/>
              </a:ext>
            </a:extLst>
          </p:cNvPr>
          <p:cNvGrpSpPr>
            <a:grpSpLocks/>
          </p:cNvGrpSpPr>
          <p:nvPr/>
        </p:nvGrpSpPr>
        <p:grpSpPr bwMode="auto">
          <a:xfrm>
            <a:off x="674112" y="473229"/>
            <a:ext cx="8912225" cy="198437"/>
            <a:chOff x="577850" y="522288"/>
            <a:chExt cx="8912225" cy="198437"/>
          </a:xfrm>
        </p:grpSpPr>
        <p:sp>
          <p:nvSpPr>
            <p:cNvPr id="44" name="Rectangle 692">
              <a:extLst>
                <a:ext uri="{FF2B5EF4-FFF2-40B4-BE49-F238E27FC236}">
                  <a16:creationId xmlns:a16="http://schemas.microsoft.com/office/drawing/2014/main" id="{0381A5C7-FB14-4A25-9254-E837AC1B15B6}"/>
                </a:ext>
              </a:extLst>
            </p:cNvPr>
            <p:cNvSpPr>
              <a:spLocks noChangeArrowheads="1"/>
            </p:cNvSpPr>
            <p:nvPr/>
          </p:nvSpPr>
          <p:spPr bwMode="gray">
            <a:xfrm>
              <a:off x="577850" y="584200"/>
              <a:ext cx="8912225" cy="84138"/>
            </a:xfrm>
            <a:prstGeom prst="rect">
              <a:avLst/>
            </a:prstGeom>
            <a:gradFill rotWithShape="0">
              <a:gsLst>
                <a:gs pos="0">
                  <a:srgbClr val="FF00FF"/>
                </a:gs>
                <a:gs pos="100000">
                  <a:srgbClr val="00FFF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5" name="Rectangle 693">
              <a:extLst>
                <a:ext uri="{FF2B5EF4-FFF2-40B4-BE49-F238E27FC236}">
                  <a16:creationId xmlns:a16="http://schemas.microsoft.com/office/drawing/2014/main" id="{DC1BC460-81F9-4EFF-8FC3-51066B84227A}"/>
                </a:ext>
              </a:extLst>
            </p:cNvPr>
            <p:cNvSpPr>
              <a:spLocks noChangeArrowheads="1"/>
            </p:cNvSpPr>
            <p:nvPr/>
          </p:nvSpPr>
          <p:spPr bwMode="auto">
            <a:xfrm>
              <a:off x="7356475" y="538163"/>
              <a:ext cx="1709738" cy="182562"/>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46" name="グループ化 1">
              <a:extLst>
                <a:ext uri="{FF2B5EF4-FFF2-40B4-BE49-F238E27FC236}">
                  <a16:creationId xmlns:a16="http://schemas.microsoft.com/office/drawing/2014/main" id="{51957C1A-BE2B-4B2E-A4B9-8FB32BFE2002}"/>
                </a:ext>
              </a:extLst>
            </p:cNvPr>
            <p:cNvGrpSpPr>
              <a:grpSpLocks/>
            </p:cNvGrpSpPr>
            <p:nvPr/>
          </p:nvGrpSpPr>
          <p:grpSpPr bwMode="auto">
            <a:xfrm>
              <a:off x="7315201" y="522288"/>
              <a:ext cx="1695450" cy="168696"/>
              <a:chOff x="7315201" y="522288"/>
              <a:chExt cx="1695450" cy="168696"/>
            </a:xfrm>
          </p:grpSpPr>
          <p:sp>
            <p:nvSpPr>
              <p:cNvPr id="47" name="Rectangle 695">
                <a:extLst>
                  <a:ext uri="{FF2B5EF4-FFF2-40B4-BE49-F238E27FC236}">
                    <a16:creationId xmlns:a16="http://schemas.microsoft.com/office/drawing/2014/main" id="{C078A87F-64C8-4611-85DC-65F7A323B20D}"/>
                  </a:ext>
                </a:extLst>
              </p:cNvPr>
              <p:cNvSpPr>
                <a:spLocks noChangeArrowheads="1"/>
              </p:cNvSpPr>
              <p:nvPr/>
            </p:nvSpPr>
            <p:spPr bwMode="auto">
              <a:xfrm>
                <a:off x="7315201" y="522288"/>
                <a:ext cx="1695450" cy="168696"/>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48" name="WordArt 696">
                <a:extLst>
                  <a:ext uri="{FF2B5EF4-FFF2-40B4-BE49-F238E27FC236}">
                    <a16:creationId xmlns:a16="http://schemas.microsoft.com/office/drawing/2014/main" id="{343E608F-3B53-465C-8C3C-6A83E8FFAA9F}"/>
                  </a:ext>
                </a:extLst>
              </p:cNvPr>
              <p:cNvSpPr>
                <a:spLocks noChangeArrowheads="1" noChangeShapeType="1" noTextEdit="1"/>
              </p:cNvSpPr>
              <p:nvPr/>
            </p:nvSpPr>
            <p:spPr bwMode="auto">
              <a:xfrm>
                <a:off x="7448550" y="528944"/>
                <a:ext cx="1501775" cy="145744"/>
              </a:xfrm>
              <a:prstGeom prst="rect">
                <a:avLst/>
              </a:prstGeom>
            </p:spPr>
            <p:txBody>
              <a:bodyPr wrap="none" fromWordArt="1">
                <a:prstTxWarp prst="textPlain">
                  <a:avLst>
                    <a:gd name="adj" fmla="val 46778"/>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0" i="1" u="none" strike="noStrike" kern="10" cap="none" spc="360" normalizeH="0" baseline="0" noProof="0">
                    <a:ln w="9525">
                      <a:solidFill>
                        <a:srgbClr val="003366"/>
                      </a:solidFill>
                      <a:round/>
                      <a:headEnd/>
                      <a:tailEnd/>
                    </a:ln>
                    <a:solidFill>
                      <a:srgbClr val="003366"/>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Arial" panose="020B0604020202020204" pitchFamily="34" charset="0"/>
                  </a:rPr>
                  <a:t>BA Activities</a:t>
                </a:r>
                <a:endParaRPr kumimoji="0" lang="ja-JP" altLang="en-US" sz="1800" b="0" i="1" u="none" strike="noStrike" kern="10" cap="none" spc="360" normalizeH="0" baseline="0" noProof="0">
                  <a:ln w="9525">
                    <a:solidFill>
                      <a:srgbClr val="003366"/>
                    </a:solidFill>
                    <a:round/>
                    <a:headEnd/>
                    <a:tailEnd/>
                  </a:ln>
                  <a:solidFill>
                    <a:srgbClr val="003366"/>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grpSp>
      <p:grpSp>
        <p:nvGrpSpPr>
          <p:cNvPr id="49" name="グループ化 48">
            <a:extLst>
              <a:ext uri="{FF2B5EF4-FFF2-40B4-BE49-F238E27FC236}">
                <a16:creationId xmlns:a16="http://schemas.microsoft.com/office/drawing/2014/main" id="{4131D670-224B-4084-8D6C-56F9C927D7DC}"/>
              </a:ext>
            </a:extLst>
          </p:cNvPr>
          <p:cNvGrpSpPr/>
          <p:nvPr/>
        </p:nvGrpSpPr>
        <p:grpSpPr>
          <a:xfrm>
            <a:off x="47631" y="35212"/>
            <a:ext cx="784927" cy="696518"/>
            <a:chOff x="0" y="21948"/>
            <a:chExt cx="944087" cy="837751"/>
          </a:xfrm>
        </p:grpSpPr>
        <p:pic>
          <p:nvPicPr>
            <p:cNvPr id="50" name="図 8" descr="QST_LOGO_YOKO.psd">
              <a:extLst>
                <a:ext uri="{FF2B5EF4-FFF2-40B4-BE49-F238E27FC236}">
                  <a16:creationId xmlns:a16="http://schemas.microsoft.com/office/drawing/2014/main" id="{D7F331BA-70E8-4A5B-A3DD-B9C7A68189E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1948"/>
              <a:ext cx="944087" cy="38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9">
              <a:extLst>
                <a:ext uri="{FF2B5EF4-FFF2-40B4-BE49-F238E27FC236}">
                  <a16:creationId xmlns:a16="http://schemas.microsoft.com/office/drawing/2014/main" id="{63B05D8E-6BF2-4DFF-8935-7D2AEF97309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90290" b="22140"/>
            <a:stretch/>
          </p:blipFill>
          <p:spPr bwMode="auto">
            <a:xfrm>
              <a:off x="0" y="370484"/>
              <a:ext cx="944087" cy="489215"/>
            </a:xfrm>
            <a:prstGeom prst="rect">
              <a:avLst/>
            </a:prstGeom>
            <a:noFill/>
            <a:ln w="9525">
              <a:noFill/>
              <a:miter lim="800000"/>
              <a:headEnd/>
              <a:tailEnd/>
            </a:ln>
            <a:effectLst/>
          </p:spPr>
        </p:pic>
      </p:grpSp>
      <p:pic>
        <p:nvPicPr>
          <p:cNvPr id="7" name="図 2" descr="ノートパソコンで作業をしている人たち&#10;&#10;説明は自動で生成されたものです">
            <a:extLst>
              <a:ext uri="{FF2B5EF4-FFF2-40B4-BE49-F238E27FC236}">
                <a16:creationId xmlns:a16="http://schemas.microsoft.com/office/drawing/2014/main" id="{02B9BC85-C5B4-6D42-64D2-097747845066}"/>
              </a:ext>
            </a:extLst>
          </p:cNvPr>
          <p:cNvPicPr>
            <a:picLocks noChangeAspect="1"/>
          </p:cNvPicPr>
          <p:nvPr/>
        </p:nvPicPr>
        <p:blipFill>
          <a:blip r:embed="rId6"/>
          <a:stretch>
            <a:fillRect/>
          </a:stretch>
        </p:blipFill>
        <p:spPr>
          <a:xfrm>
            <a:off x="7661305" y="4734083"/>
            <a:ext cx="2164662" cy="1620660"/>
          </a:xfrm>
          <a:prstGeom prst="rect">
            <a:avLst/>
          </a:prstGeom>
        </p:spPr>
      </p:pic>
      <p:sp>
        <p:nvSpPr>
          <p:cNvPr id="9" name="テキスト ボックス 8">
            <a:extLst>
              <a:ext uri="{FF2B5EF4-FFF2-40B4-BE49-F238E27FC236}">
                <a16:creationId xmlns:a16="http://schemas.microsoft.com/office/drawing/2014/main" id="{5AD83F82-A4C5-6381-2AAC-91D9B8636926}"/>
              </a:ext>
            </a:extLst>
          </p:cNvPr>
          <p:cNvSpPr txBox="1"/>
          <p:nvPr/>
        </p:nvSpPr>
        <p:spPr>
          <a:xfrm>
            <a:off x="215194" y="3701466"/>
            <a:ext cx="4746756"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0070C0"/>
                </a:solidFill>
                <a:effectLst/>
                <a:uLnTx/>
                <a:uFillTx/>
                <a:latin typeface="Arial"/>
                <a:ea typeface="ＭＳ Ｐゴシック"/>
                <a:cs typeface="Arial"/>
              </a:rPr>
              <a:t>Highlights</a:t>
            </a:r>
            <a:r>
              <a:rPr kumimoji="0" lang="ja-JP" altLang="en-US" sz="1800" b="1" i="0" u="none" strike="noStrike" kern="1200" cap="none" spc="0" normalizeH="0" baseline="0" noProof="0" dirty="0">
                <a:ln>
                  <a:noFill/>
                </a:ln>
                <a:solidFill>
                  <a:srgbClr val="0070C0"/>
                </a:solidFill>
                <a:effectLst/>
                <a:uLnTx/>
                <a:uFillTx/>
                <a:latin typeface="Arial"/>
                <a:ea typeface="ＭＳ Ｐゴシック"/>
                <a:cs typeface="Arial"/>
              </a:rPr>
              <a:t> </a:t>
            </a:r>
            <a:r>
              <a:rPr kumimoji="0" lang="en-US" altLang="ja-JP" sz="1800" b="1" i="0" u="none" strike="noStrike" kern="1200" cap="none" spc="0" normalizeH="0" baseline="0" noProof="0" dirty="0">
                <a:ln>
                  <a:noFill/>
                </a:ln>
                <a:solidFill>
                  <a:srgbClr val="0070C0"/>
                </a:solidFill>
                <a:effectLst/>
                <a:uLnTx/>
                <a:uFillTx/>
                <a:latin typeface="Arial"/>
                <a:ea typeface="ＭＳ Ｐゴシック"/>
                <a:cs typeface="Arial"/>
              </a:rPr>
              <a:t>of</a:t>
            </a:r>
            <a:r>
              <a:rPr kumimoji="0" lang="ja-JP" altLang="en-US" sz="1800" b="1" i="0" u="none" strike="noStrike" kern="1200" cap="none" spc="0" normalizeH="0" baseline="0" noProof="0" dirty="0">
                <a:ln>
                  <a:noFill/>
                </a:ln>
                <a:solidFill>
                  <a:srgbClr val="0070C0"/>
                </a:solidFill>
                <a:effectLst/>
                <a:uLnTx/>
                <a:uFillTx/>
                <a:latin typeface="Arial"/>
                <a:ea typeface="ＭＳ Ｐゴシック"/>
                <a:cs typeface="Arial"/>
              </a:rPr>
              <a:t> </a:t>
            </a:r>
            <a:r>
              <a:rPr kumimoji="0" lang="en-US" altLang="ja-JP" sz="1800" b="1" i="0" u="none" strike="noStrike" kern="1200" cap="none" spc="0" normalizeH="0" baseline="0" noProof="0" dirty="0">
                <a:ln>
                  <a:noFill/>
                </a:ln>
                <a:solidFill>
                  <a:srgbClr val="0070C0"/>
                </a:solidFill>
                <a:effectLst/>
                <a:uLnTx/>
                <a:uFillTx/>
                <a:latin typeface="Arial"/>
                <a:ea typeface="ＭＳ Ｐゴシック"/>
                <a:cs typeface="Arial"/>
              </a:rPr>
              <a:t>the</a:t>
            </a:r>
            <a:r>
              <a:rPr kumimoji="0" lang="ja-JP" altLang="en-US" sz="1800" b="1" i="0" u="none" strike="noStrike" kern="1200" cap="none" spc="0" normalizeH="0" baseline="0" noProof="0" dirty="0">
                <a:ln>
                  <a:noFill/>
                </a:ln>
                <a:solidFill>
                  <a:srgbClr val="0070C0"/>
                </a:solidFill>
                <a:effectLst/>
                <a:uLnTx/>
                <a:uFillTx/>
                <a:latin typeface="Arial"/>
                <a:ea typeface="ＭＳ Ｐゴシック"/>
                <a:cs typeface="Arial"/>
              </a:rPr>
              <a:t> </a:t>
            </a:r>
            <a:r>
              <a:rPr kumimoji="0" lang="en-US" altLang="ja-JP" sz="1800" b="1" i="0" u="none" strike="noStrike" kern="1200" cap="none" spc="0" normalizeH="0" baseline="0" noProof="0" dirty="0">
                <a:ln>
                  <a:noFill/>
                </a:ln>
                <a:solidFill>
                  <a:srgbClr val="0070C0"/>
                </a:solidFill>
                <a:effectLst/>
                <a:uLnTx/>
                <a:uFillTx/>
                <a:latin typeface="Arial"/>
                <a:ea typeface="ＭＳ Ｐゴシック"/>
                <a:cs typeface="Arial"/>
              </a:rPr>
              <a:t>collaboration</a:t>
            </a:r>
            <a:endParaRPr kumimoji="0" lang="ja-JP" altLang="en-US" sz="18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a:buChar char="ü"/>
              <a:tabLst/>
              <a:defRPr/>
            </a:pP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For</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the</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benchmark</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of</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divertor</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simulation,</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JA</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has</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performed</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SONIC</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simulations</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of</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the</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radiation</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fraction</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and</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density</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scans</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for</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EU</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DEMO</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divertor.</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endParaRPr kumimoji="0"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a:endParaRPr>
          </a:p>
          <a:p>
            <a:pPr marL="285750" marR="0" lvl="0" indent="-285750" algn="l" defTabSz="914400" rtl="0" eaLnBrk="0" fontAlgn="base" latinLnBrk="0" hangingPunct="0">
              <a:lnSpc>
                <a:spcPct val="100000"/>
              </a:lnSpc>
              <a:spcBef>
                <a:spcPct val="0"/>
              </a:spcBef>
              <a:spcAft>
                <a:spcPct val="0"/>
              </a:spcAft>
              <a:buClrTx/>
              <a:buSzTx/>
              <a:buFont typeface="Wingdings"/>
              <a:buChar char="ü"/>
              <a:tabLst/>
              <a:defRPr/>
            </a:pP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In</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addition,</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He</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exhaust</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calculation</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for</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EU</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DEMO</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by</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SONIC</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started</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in</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some</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typical</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cases.</a:t>
            </a:r>
            <a:endParaRPr kumimoji="0"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a:buChar char="ü"/>
              <a:tabLst/>
              <a:defRPr/>
            </a:pP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Further</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analysis</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of</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the</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He</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transport</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between</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the</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inner</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to</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outer</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divertors</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is</a:t>
            </a:r>
            <a:r>
              <a:rPr kumimoji="0" lang="ja-JP" altLang="en-US" sz="1600" b="0" i="0" u="none" strike="noStrike" kern="1200" cap="none" spc="0" normalizeH="0" baseline="0" noProof="0" dirty="0">
                <a:ln>
                  <a:noFill/>
                </a:ln>
                <a:solidFill>
                  <a:prstClr val="black"/>
                </a:solidFill>
                <a:effectLst/>
                <a:uLnTx/>
                <a:uFillTx/>
                <a:latin typeface="Arial"/>
                <a:ea typeface="ＭＳ Ｐゴシック"/>
                <a:cs typeface="Arial"/>
              </a:rPr>
              <a:t> </a:t>
            </a:r>
            <a:r>
              <a:rPr kumimoji="0" lang="en-US" altLang="ja-JP" sz="1600" b="0" i="0" u="none" strike="noStrike" kern="1200" cap="none" spc="0" normalizeH="0" baseline="0" noProof="0" dirty="0">
                <a:ln>
                  <a:noFill/>
                </a:ln>
                <a:solidFill>
                  <a:prstClr val="black"/>
                </a:solidFill>
                <a:effectLst/>
                <a:uLnTx/>
                <a:uFillTx/>
                <a:latin typeface="Arial"/>
                <a:ea typeface="ＭＳ Ｐゴシック"/>
                <a:cs typeface="Arial"/>
              </a:rPr>
              <a:t>continued.</a:t>
            </a:r>
            <a:endParaRPr kumimoji="0"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a:endParaRPr>
          </a:p>
        </p:txBody>
      </p:sp>
      <p:sp>
        <p:nvSpPr>
          <p:cNvPr id="11" name="テキスト ボックス 10">
            <a:extLst>
              <a:ext uri="{FF2B5EF4-FFF2-40B4-BE49-F238E27FC236}">
                <a16:creationId xmlns:a16="http://schemas.microsoft.com/office/drawing/2014/main" id="{6E878F3D-E0FC-3D4A-C7A8-B7DCA2D406EA}"/>
              </a:ext>
            </a:extLst>
          </p:cNvPr>
          <p:cNvSpPr txBox="1"/>
          <p:nvPr/>
        </p:nvSpPr>
        <p:spPr>
          <a:xfrm>
            <a:off x="5472510" y="4137801"/>
            <a:ext cx="46345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a:ln>
                  <a:noFill/>
                </a:ln>
                <a:solidFill>
                  <a:srgbClr val="0070C0"/>
                </a:solidFill>
                <a:effectLst/>
                <a:uLnTx/>
                <a:uFillTx/>
                <a:latin typeface="Arial"/>
                <a:ea typeface="ＭＳ Ｐゴシック"/>
                <a:cs typeface="Arial"/>
              </a:rPr>
              <a:t>36th DDA Task meeting at </a:t>
            </a:r>
            <a:r>
              <a:rPr kumimoji="0" lang="en-US" altLang="ja-JP" sz="1800" b="1" i="0" u="none" strike="noStrike" kern="1200" cap="none" spc="0" normalizeH="0" baseline="0" noProof="0" err="1">
                <a:ln>
                  <a:noFill/>
                </a:ln>
                <a:solidFill>
                  <a:srgbClr val="0070C0"/>
                </a:solidFill>
                <a:effectLst/>
                <a:uLnTx/>
                <a:uFillTx/>
                <a:latin typeface="Arial"/>
                <a:ea typeface="ＭＳ Ｐゴシック"/>
                <a:cs typeface="Arial"/>
              </a:rPr>
              <a:t>EUROfusion</a:t>
            </a:r>
            <a:r>
              <a:rPr kumimoji="0" lang="en-US" altLang="ja-JP" sz="1800" b="1" i="0" u="none" strike="noStrike" kern="1200" cap="none" spc="0" normalizeH="0" baseline="0" noProof="0">
                <a:ln>
                  <a:noFill/>
                </a:ln>
                <a:solidFill>
                  <a:srgbClr val="0070C0"/>
                </a:solidFill>
                <a:effectLst/>
                <a:uLnTx/>
                <a:uFillTx/>
                <a:latin typeface="Arial"/>
                <a:ea typeface="ＭＳ Ｐゴシック"/>
                <a:cs typeface="Arial"/>
              </a:rPr>
              <a:t> </a:t>
            </a:r>
          </a:p>
        </p:txBody>
      </p:sp>
      <p:sp>
        <p:nvSpPr>
          <p:cNvPr id="12" name="テキスト ボックス 11">
            <a:extLst>
              <a:ext uri="{FF2B5EF4-FFF2-40B4-BE49-F238E27FC236}">
                <a16:creationId xmlns:a16="http://schemas.microsoft.com/office/drawing/2014/main" id="{BE84DAB4-9374-33DE-DE1A-7149D7D50626}"/>
              </a:ext>
            </a:extLst>
          </p:cNvPr>
          <p:cNvSpPr txBox="1"/>
          <p:nvPr/>
        </p:nvSpPr>
        <p:spPr>
          <a:xfrm>
            <a:off x="5341229" y="4733892"/>
            <a:ext cx="236766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600" b="0" i="0" u="none" strike="noStrike" kern="1200" cap="none" spc="0" normalizeH="0" baseline="0" noProof="0">
                <a:ln>
                  <a:noFill/>
                </a:ln>
                <a:solidFill>
                  <a:srgbClr val="000000"/>
                </a:solidFill>
                <a:effectLst/>
                <a:uLnTx/>
                <a:uFillTx/>
                <a:latin typeface="Arial"/>
                <a:ea typeface="ＭＳ Ｐゴシック"/>
                <a:cs typeface="Arial"/>
              </a:rPr>
              <a:t>DEMO designers from JA and EU </a:t>
            </a:r>
            <a:r>
              <a:rPr kumimoji="0" lang="en-US" sz="1600" b="0" i="0" u="none" strike="noStrike" kern="1200" cap="none" spc="0" normalizeH="0" baseline="0" noProof="0">
                <a:ln>
                  <a:noFill/>
                </a:ln>
                <a:solidFill>
                  <a:srgbClr val="000000"/>
                </a:solidFill>
                <a:effectLst/>
                <a:uLnTx/>
                <a:uFillTx/>
                <a:latin typeface="Arial"/>
                <a:ea typeface="ＭＳ Ｐゴシック"/>
                <a:cs typeface="Arial"/>
              </a:rPr>
              <a:t>had their first face-to-face meeting over the Covid-19 pandemic</a:t>
            </a:r>
            <a:r>
              <a:rPr kumimoji="0" lang="en-US" altLang="ja-JP" sz="1600" b="0" i="0" u="none" strike="noStrike" kern="1200" cap="none" spc="0" normalizeH="0" baseline="0" noProof="0">
                <a:ln>
                  <a:noFill/>
                </a:ln>
                <a:solidFill>
                  <a:srgbClr val="000000"/>
                </a:solidFill>
                <a:effectLst/>
                <a:uLnTx/>
                <a:uFillTx/>
                <a:latin typeface="Arial"/>
                <a:ea typeface="ＭＳ Ｐゴシック"/>
                <a:cs typeface="Arial"/>
              </a:rPr>
              <a:t>.</a:t>
            </a:r>
            <a:endParaRPr kumimoji="0" lang="ja-JP" altLang="en-US" sz="1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 name="スライド番号プレースホルダー 1">
            <a:extLst>
              <a:ext uri="{FF2B5EF4-FFF2-40B4-BE49-F238E27FC236}">
                <a16:creationId xmlns:a16="http://schemas.microsoft.com/office/drawing/2014/main" id="{F1E7BD4B-18A8-E315-4221-474E9DDC40AB}"/>
              </a:ext>
            </a:extLst>
          </p:cNvPr>
          <p:cNvSpPr>
            <a:spLocks noGrp="1"/>
          </p:cNvSpPr>
          <p:nvPr>
            <p:ph type="sldNum" sz="quarter" idx="12"/>
          </p:nvPr>
        </p:nvSpPr>
        <p:spPr>
          <a:xfrm>
            <a:off x="7594600" y="6492875"/>
            <a:ext cx="2311400" cy="365125"/>
          </a:xfrm>
        </p:spPr>
        <p:txBody>
          <a:bodyPr/>
          <a:lstStyle/>
          <a:p>
            <a:fld id="{9456E10E-EC85-8440-808D-0FBADBED0738}" type="slidenum">
              <a:rPr lang="en-US" altLang="ja-JP" smtClean="0">
                <a:solidFill>
                  <a:schemeClr val="tx1"/>
                </a:solidFill>
                <a:latin typeface="+mn-lt"/>
              </a:rPr>
              <a:pPr/>
              <a:t>17</a:t>
            </a:fld>
            <a:endParaRPr lang="en-US" altLang="ja-JP">
              <a:solidFill>
                <a:schemeClr val="tx1"/>
              </a:solidFill>
              <a:latin typeface="+mn-lt"/>
            </a:endParaRPr>
          </a:p>
        </p:txBody>
      </p:sp>
    </p:spTree>
    <p:extLst>
      <p:ext uri="{BB962C8B-B14F-4D97-AF65-F5344CB8AC3E}">
        <p14:creationId xmlns:p14="http://schemas.microsoft.com/office/powerpoint/2010/main" val="3137174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タイトル 1">
            <a:extLst>
              <a:ext uri="{FF2B5EF4-FFF2-40B4-BE49-F238E27FC236}">
                <a16:creationId xmlns:a16="http://schemas.microsoft.com/office/drawing/2014/main" id="{F8E656DB-C657-C34E-8488-AF7BC21A8108}"/>
              </a:ext>
            </a:extLst>
          </p:cNvPr>
          <p:cNvSpPr txBox="1">
            <a:spLocks/>
          </p:cNvSpPr>
          <p:nvPr/>
        </p:nvSpPr>
        <p:spPr>
          <a:xfrm>
            <a:off x="1571821" y="-16260"/>
            <a:ext cx="8501972" cy="579766"/>
          </a:xfrm>
          <a:prstGeom prst="rect">
            <a:avLst/>
          </a:prstGeom>
        </p:spPr>
        <p:txBody>
          <a:bodyPr lIns="91440" tIns="45720" rIns="91440" bIns="45720" anchor="t"/>
          <a:lstStyle>
            <a:lvl1pPr algn="ctr" rtl="0" eaLnBrk="0" fontAlgn="base" hangingPunct="0">
              <a:spcBef>
                <a:spcPct val="0"/>
              </a:spcBef>
              <a:spcAft>
                <a:spcPct val="0"/>
              </a:spcAft>
              <a:defRPr kumimoji="1" sz="4400" kern="1200">
                <a:solidFill>
                  <a:schemeClr val="tx1"/>
                </a:solidFill>
                <a:latin typeface="+mj-lt"/>
                <a:ea typeface="+mj-ea"/>
                <a:cs typeface="ＭＳ Ｐゴシック" pitchFamily="-106" charset="-128"/>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pitchFamily="-106"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algn="l"/>
            <a:r>
              <a:rPr kumimoji="0" lang="en-US" altLang="ja-JP" sz="3200" b="1" i="1" dirty="0">
                <a:solidFill>
                  <a:srgbClr val="0000FF"/>
                </a:solidFill>
                <a:latin typeface="Arial" panose="020B0604020202020204" pitchFamily="34" charset="0"/>
                <a:ea typeface="Meiryo UI"/>
                <a:cs typeface="Arial" panose="020B0604020202020204" pitchFamily="34" charset="0"/>
              </a:rPr>
              <a:t>Progress of IFMIF/EVEDA Project</a:t>
            </a:r>
            <a:endParaRPr lang="ja-JP" altLang="en-US" sz="3200" b="1" i="1" dirty="0">
              <a:solidFill>
                <a:srgbClr val="0000FF"/>
              </a:solidFill>
              <a:latin typeface="Arial" panose="020B0604020202020204" pitchFamily="34" charset="0"/>
              <a:ea typeface="Meiryo UI" panose="020B0604030504040204" pitchFamily="34" charset="-128"/>
              <a:cs typeface="Arial" panose="020B0604020202020204" pitchFamily="34" charset="0"/>
            </a:endParaRPr>
          </a:p>
        </p:txBody>
      </p:sp>
      <p:pic>
        <p:nvPicPr>
          <p:cNvPr id="68" name="Picture 19" descr="IFMIFロゴ(pastedGraphic)">
            <a:extLst>
              <a:ext uri="{FF2B5EF4-FFF2-40B4-BE49-F238E27FC236}">
                <a16:creationId xmlns:a16="http://schemas.microsoft.com/office/drawing/2014/main" id="{EA87BD05-898E-FC40-9B2F-5CE92EE9D77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89519" y="58635"/>
            <a:ext cx="996462" cy="55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ctangle 692">
            <a:extLst>
              <a:ext uri="{FF2B5EF4-FFF2-40B4-BE49-F238E27FC236}">
                <a16:creationId xmlns:a16="http://schemas.microsoft.com/office/drawing/2014/main" id="{1A4C81C8-301A-A74B-B448-E693F9D2E28E}"/>
              </a:ext>
            </a:extLst>
          </p:cNvPr>
          <p:cNvSpPr>
            <a:spLocks noChangeArrowheads="1"/>
          </p:cNvSpPr>
          <p:nvPr/>
        </p:nvSpPr>
        <p:spPr bwMode="gray">
          <a:xfrm>
            <a:off x="968985" y="523724"/>
            <a:ext cx="8501973" cy="62249"/>
          </a:xfrm>
          <a:prstGeom prst="rect">
            <a:avLst/>
          </a:prstGeom>
          <a:gradFill rotWithShape="0">
            <a:gsLst>
              <a:gs pos="0">
                <a:srgbClr val="FF00FF"/>
              </a:gs>
              <a:gs pos="100000">
                <a:srgbClr val="00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477">
              <a:cs typeface="Arial" panose="020B0604020202020204" pitchFamily="34" charset="0"/>
            </a:endParaRPr>
          </a:p>
        </p:txBody>
      </p:sp>
      <p:sp>
        <p:nvSpPr>
          <p:cNvPr id="3" name="テキスト ボックス 2">
            <a:extLst>
              <a:ext uri="{FF2B5EF4-FFF2-40B4-BE49-F238E27FC236}">
                <a16:creationId xmlns:a16="http://schemas.microsoft.com/office/drawing/2014/main" id="{7981B7F4-D345-CA43-8F43-FC652FDBC8A6}"/>
              </a:ext>
            </a:extLst>
          </p:cNvPr>
          <p:cNvSpPr txBox="1"/>
          <p:nvPr/>
        </p:nvSpPr>
        <p:spPr>
          <a:xfrm>
            <a:off x="33166" y="1203190"/>
            <a:ext cx="9591005" cy="923330"/>
          </a:xfrm>
          <a:prstGeom prst="rect">
            <a:avLst/>
          </a:prstGeom>
          <a:noFill/>
        </p:spPr>
        <p:txBody>
          <a:bodyPr wrap="square" lIns="91440" tIns="45720" rIns="91440" bIns="45720" rtlCol="0" anchor="t">
            <a:spAutoFit/>
          </a:bodyPr>
          <a:lstStyle/>
          <a:p>
            <a:pPr marL="139700" indent="-139700">
              <a:buFont typeface="Arial" panose="020B0604020202020204" pitchFamily="34" charset="0"/>
              <a:buChar char="•"/>
            </a:pPr>
            <a:r>
              <a:rPr lang="en-GB" altLang="ja-JP" i="1" dirty="0">
                <a:latin typeface="Arial"/>
                <a:ea typeface="ＭＳ Ｐゴシック"/>
                <a:cs typeface="Arial"/>
              </a:rPr>
              <a:t>160mA CW operation </a:t>
            </a:r>
            <a:r>
              <a:rPr lang="en-GB" i="1" dirty="0">
                <a:latin typeface="Arial"/>
                <a:ea typeface="ＭＳ Ｐゴシック"/>
                <a:cs typeface="Arial"/>
              </a:rPr>
              <a:t>for 6 hours </a:t>
            </a:r>
            <a:r>
              <a:rPr lang="en-GB" altLang="ja-JP" i="1" dirty="0">
                <a:latin typeface="Arial"/>
                <a:ea typeface="ＭＳ Ｐゴシック"/>
                <a:cs typeface="Arial"/>
              </a:rPr>
              <a:t>with stable &amp; high-quality </a:t>
            </a:r>
            <a:r>
              <a:rPr lang="en-GB" i="1" dirty="0">
                <a:latin typeface="Arial"/>
                <a:ea typeface="ＭＳ Ｐゴシック"/>
                <a:cs typeface="Arial"/>
              </a:rPr>
              <a:t>beam extraction </a:t>
            </a:r>
            <a:r>
              <a:rPr lang="en-GB" altLang="ja-JP" i="1" dirty="0">
                <a:latin typeface="Arial"/>
                <a:ea typeface="ＭＳ Ｐゴシック"/>
                <a:cs typeface="Arial"/>
              </a:rPr>
              <a:t>in Injector.</a:t>
            </a:r>
          </a:p>
          <a:p>
            <a:pPr marL="139700" indent="-139700">
              <a:buFont typeface="Arial" panose="020B0604020202020204" pitchFamily="34" charset="0"/>
              <a:buChar char="•"/>
            </a:pPr>
            <a:r>
              <a:rPr lang="en-GB" altLang="ja-JP" i="1" dirty="0">
                <a:latin typeface="Arial"/>
                <a:ea typeface="ＭＳ Ｐゴシック"/>
                <a:cs typeface="Arial"/>
              </a:rPr>
              <a:t>Trouble shooting for the RFQ RF coupler vacuum leak. A new brazed coupler was tested at full power (200 kW) up to 96% duty cycle.</a:t>
            </a:r>
          </a:p>
        </p:txBody>
      </p:sp>
      <p:sp>
        <p:nvSpPr>
          <p:cNvPr id="2" name="テキスト ボックス 1">
            <a:extLst>
              <a:ext uri="{FF2B5EF4-FFF2-40B4-BE49-F238E27FC236}">
                <a16:creationId xmlns:a16="http://schemas.microsoft.com/office/drawing/2014/main" id="{54D83C58-E218-EF44-8DED-E16A9BB89EA8}"/>
              </a:ext>
            </a:extLst>
          </p:cNvPr>
          <p:cNvSpPr txBox="1"/>
          <p:nvPr/>
        </p:nvSpPr>
        <p:spPr>
          <a:xfrm>
            <a:off x="1069531" y="569068"/>
            <a:ext cx="8816450" cy="707886"/>
          </a:xfrm>
          <a:prstGeom prst="rect">
            <a:avLst/>
          </a:prstGeom>
          <a:noFill/>
        </p:spPr>
        <p:txBody>
          <a:bodyPr wrap="square" lIns="91440" tIns="45720" rIns="91440" bIns="45720" rtlCol="0" anchor="t">
            <a:spAutoFit/>
          </a:bodyPr>
          <a:lstStyle/>
          <a:p>
            <a:r>
              <a:rPr kumimoji="1" lang="en-US" altLang="ja-JP" sz="2000" b="1" i="1" dirty="0">
                <a:solidFill>
                  <a:srgbClr val="0000FF"/>
                </a:solidFill>
                <a:latin typeface="Arial"/>
                <a:ea typeface="ＭＳ Ｐゴシック"/>
                <a:cs typeface="Arial"/>
              </a:rPr>
              <a:t>Preparation of CW operation of RFQ and Injector for long pulse D+ beam operation. </a:t>
            </a:r>
            <a:endParaRPr kumimoji="1" lang="en-US" altLang="ja-JP" sz="2000" b="1" i="1" dirty="0">
              <a:solidFill>
                <a:srgbClr val="0000FF"/>
              </a:solidFill>
            </a:endParaRPr>
          </a:p>
        </p:txBody>
      </p:sp>
      <p:cxnSp>
        <p:nvCxnSpPr>
          <p:cNvPr id="27" name="直線矢印コネクタ 26">
            <a:extLst>
              <a:ext uri="{FF2B5EF4-FFF2-40B4-BE49-F238E27FC236}">
                <a16:creationId xmlns:a16="http://schemas.microsoft.com/office/drawing/2014/main" id="{FFA6D064-AC6D-24CA-65DF-BD084AD09C63}"/>
              </a:ext>
            </a:extLst>
          </p:cNvPr>
          <p:cNvCxnSpPr/>
          <p:nvPr/>
        </p:nvCxnSpPr>
        <p:spPr>
          <a:xfrm flipH="1">
            <a:off x="2576736" y="4981246"/>
            <a:ext cx="144016" cy="96803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 name="図 8" descr="QST_LOGO_YOKO.psd">
            <a:extLst>
              <a:ext uri="{FF2B5EF4-FFF2-40B4-BE49-F238E27FC236}">
                <a16:creationId xmlns:a16="http://schemas.microsoft.com/office/drawing/2014/main" id="{C9DDBE7C-F2D7-8DEF-7BAC-23E259EBCBE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118"/>
            <a:ext cx="877229" cy="35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9">
            <a:extLst>
              <a:ext uri="{FF2B5EF4-FFF2-40B4-BE49-F238E27FC236}">
                <a16:creationId xmlns:a16="http://schemas.microsoft.com/office/drawing/2014/main" id="{9A84BECD-5681-4997-14BB-BAF72B06885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90290" b="22140"/>
          <a:stretch/>
        </p:blipFill>
        <p:spPr bwMode="auto">
          <a:xfrm>
            <a:off x="19271" y="337058"/>
            <a:ext cx="838686" cy="434597"/>
          </a:xfrm>
          <a:prstGeom prst="rect">
            <a:avLst/>
          </a:prstGeom>
          <a:noFill/>
          <a:ln w="9525">
            <a:noFill/>
            <a:miter lim="800000"/>
            <a:headEnd/>
            <a:tailEnd/>
          </a:ln>
          <a:effectLst/>
        </p:spPr>
      </p:pic>
      <p:pic>
        <p:nvPicPr>
          <p:cNvPr id="8" name="Picture 8">
            <a:extLst>
              <a:ext uri="{FF2B5EF4-FFF2-40B4-BE49-F238E27FC236}">
                <a16:creationId xmlns:a16="http://schemas.microsoft.com/office/drawing/2014/main" id="{86778F19-5E15-4EAE-C931-0CEA79A53FE3}"/>
              </a:ext>
            </a:extLst>
          </p:cNvPr>
          <p:cNvPicPr>
            <a:picLocks noChangeAspect="1"/>
          </p:cNvPicPr>
          <p:nvPr/>
        </p:nvPicPr>
        <p:blipFill>
          <a:blip r:embed="rId6"/>
          <a:stretch>
            <a:fillRect/>
          </a:stretch>
        </p:blipFill>
        <p:spPr>
          <a:xfrm>
            <a:off x="5822807" y="3117041"/>
            <a:ext cx="3950838" cy="2900018"/>
          </a:xfrm>
          <a:prstGeom prst="rect">
            <a:avLst/>
          </a:prstGeom>
        </p:spPr>
      </p:pic>
      <p:sp>
        <p:nvSpPr>
          <p:cNvPr id="5" name="スライド番号プレースホルダー 1">
            <a:extLst>
              <a:ext uri="{FF2B5EF4-FFF2-40B4-BE49-F238E27FC236}">
                <a16:creationId xmlns:a16="http://schemas.microsoft.com/office/drawing/2014/main" id="{99EB322A-DBFB-B3CC-E109-32D10DCA3DD7}"/>
              </a:ext>
            </a:extLst>
          </p:cNvPr>
          <p:cNvSpPr>
            <a:spLocks noGrp="1"/>
          </p:cNvSpPr>
          <p:nvPr>
            <p:ph type="sldNum" sz="quarter" idx="12"/>
          </p:nvPr>
        </p:nvSpPr>
        <p:spPr>
          <a:xfrm>
            <a:off x="7594600" y="6492875"/>
            <a:ext cx="2311400" cy="365125"/>
          </a:xfrm>
        </p:spPr>
        <p:txBody>
          <a:bodyPr/>
          <a:lstStyle/>
          <a:p>
            <a:fld id="{9456E10E-EC85-8440-808D-0FBADBED0738}" type="slidenum">
              <a:rPr lang="en-US" altLang="ja-JP" smtClean="0">
                <a:solidFill>
                  <a:schemeClr val="tx1"/>
                </a:solidFill>
                <a:latin typeface="+mn-lt"/>
              </a:rPr>
              <a:pPr/>
              <a:t>18</a:t>
            </a:fld>
            <a:endParaRPr lang="en-US" altLang="ja-JP">
              <a:solidFill>
                <a:schemeClr val="tx1"/>
              </a:solidFill>
              <a:latin typeface="+mn-lt"/>
            </a:endParaRPr>
          </a:p>
        </p:txBody>
      </p:sp>
      <p:pic>
        <p:nvPicPr>
          <p:cNvPr id="7" name="図 6">
            <a:extLst>
              <a:ext uri="{FF2B5EF4-FFF2-40B4-BE49-F238E27FC236}">
                <a16:creationId xmlns:a16="http://schemas.microsoft.com/office/drawing/2014/main" id="{3A738C70-23D5-8521-C958-258C30081D4C}"/>
              </a:ext>
            </a:extLst>
          </p:cNvPr>
          <p:cNvPicPr>
            <a:picLocks noChangeAspect="1"/>
          </p:cNvPicPr>
          <p:nvPr/>
        </p:nvPicPr>
        <p:blipFill>
          <a:blip r:embed="rId7"/>
          <a:stretch>
            <a:fillRect/>
          </a:stretch>
        </p:blipFill>
        <p:spPr>
          <a:xfrm>
            <a:off x="-120047" y="2060986"/>
            <a:ext cx="5942855" cy="2518563"/>
          </a:xfrm>
          <a:prstGeom prst="rect">
            <a:avLst/>
          </a:prstGeom>
        </p:spPr>
      </p:pic>
      <p:pic>
        <p:nvPicPr>
          <p:cNvPr id="9" name="図 8">
            <a:extLst>
              <a:ext uri="{FF2B5EF4-FFF2-40B4-BE49-F238E27FC236}">
                <a16:creationId xmlns:a16="http://schemas.microsoft.com/office/drawing/2014/main" id="{CA0076C8-837E-7511-2E55-E91A93CB3059}"/>
              </a:ext>
            </a:extLst>
          </p:cNvPr>
          <p:cNvPicPr>
            <a:picLocks noChangeAspect="1"/>
          </p:cNvPicPr>
          <p:nvPr/>
        </p:nvPicPr>
        <p:blipFill>
          <a:blip r:embed="rId8"/>
          <a:stretch>
            <a:fillRect/>
          </a:stretch>
        </p:blipFill>
        <p:spPr>
          <a:xfrm>
            <a:off x="1277483" y="4760500"/>
            <a:ext cx="3709046" cy="2100131"/>
          </a:xfrm>
          <a:prstGeom prst="rect">
            <a:avLst/>
          </a:prstGeom>
        </p:spPr>
      </p:pic>
      <p:sp>
        <p:nvSpPr>
          <p:cNvPr id="10" name="テキスト ボックス 9">
            <a:extLst>
              <a:ext uri="{FF2B5EF4-FFF2-40B4-BE49-F238E27FC236}">
                <a16:creationId xmlns:a16="http://schemas.microsoft.com/office/drawing/2014/main" id="{73A4C02C-C5EB-2569-F615-C30411D66DB5}"/>
              </a:ext>
            </a:extLst>
          </p:cNvPr>
          <p:cNvSpPr txBox="1"/>
          <p:nvPr/>
        </p:nvSpPr>
        <p:spPr>
          <a:xfrm>
            <a:off x="6526917" y="2375446"/>
            <a:ext cx="2542619" cy="307777"/>
          </a:xfrm>
          <a:prstGeom prst="rect">
            <a:avLst/>
          </a:prstGeom>
          <a:noFill/>
        </p:spPr>
        <p:txBody>
          <a:bodyPr wrap="none" rtlCol="0">
            <a:spAutoFit/>
          </a:bodyPr>
          <a:lstStyle/>
          <a:p>
            <a:r>
              <a:rPr lang="en-US" altLang="ja-JP" sz="1400" b="1" u="sng" dirty="0">
                <a:highlight>
                  <a:srgbClr val="FFFF00"/>
                </a:highlight>
                <a:latin typeface="Meiryo" panose="020B0604030504040204" pitchFamily="34" charset="-128"/>
                <a:ea typeface="Meiryo" panose="020B0604030504040204" pitchFamily="34" charset="-128"/>
              </a:rPr>
              <a:t>CW operation of Injector</a:t>
            </a:r>
            <a:endParaRPr kumimoji="1" lang="ja-JP" altLang="en-US" sz="1400" b="1" u="sng" dirty="0">
              <a:highlight>
                <a:srgbClr val="FFFF00"/>
              </a:highligh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73608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71682" y="28692"/>
            <a:ext cx="10248101" cy="633413"/>
          </a:xfrm>
          <a:prstGeom prst="rect">
            <a:avLst/>
          </a:prstGeom>
          <a:noFill/>
          <a:ln w="9525">
            <a:noFill/>
            <a:miter lim="800000"/>
            <a:headEnd/>
            <a:tailEnd/>
          </a:ln>
          <a:effectLst/>
        </p:spPr>
        <p:txBody>
          <a:bodyPr anchor="ctr"/>
          <a:lstStyle/>
          <a:p>
            <a:pPr algn="ctr">
              <a:tabLst>
                <a:tab pos="1346200" algn="l"/>
              </a:tabLst>
            </a:pPr>
            <a:r>
              <a:rPr lang="en-US" altLang="ja-JP" sz="3600" i="1" dirty="0">
                <a:solidFill>
                  <a:srgbClr val="0000FF"/>
                </a:solidFill>
                <a:cs typeface="Arial" panose="020B0604020202020204" pitchFamily="34" charset="0"/>
              </a:rPr>
              <a:t>Phased approach</a:t>
            </a:r>
          </a:p>
        </p:txBody>
      </p:sp>
      <p:sp>
        <p:nvSpPr>
          <p:cNvPr id="6" name="Rectangle 5"/>
          <p:cNvSpPr>
            <a:spLocks noChangeArrowheads="1"/>
          </p:cNvSpPr>
          <p:nvPr/>
        </p:nvSpPr>
        <p:spPr bwMode="auto">
          <a:xfrm>
            <a:off x="6300694" y="802630"/>
            <a:ext cx="3513689" cy="6044490"/>
          </a:xfrm>
          <a:prstGeom prst="rect">
            <a:avLst/>
          </a:prstGeom>
          <a:solidFill>
            <a:srgbClr val="FF99CC">
              <a:alpha val="59999"/>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87279" tIns="43640" rIns="87279" bIns="43640" anchor="ctr"/>
          <a:lstStyle/>
          <a:p>
            <a:endParaRPr lang="ja-JP" altLang="en-US" dirty="0">
              <a:latin typeface="Arial" panose="020B0604020202020204" pitchFamily="34" charset="0"/>
              <a:cs typeface="Arial" panose="020B0604020202020204" pitchFamily="34" charset="0"/>
            </a:endParaRPr>
          </a:p>
        </p:txBody>
      </p:sp>
      <p:sp>
        <p:nvSpPr>
          <p:cNvPr id="7" name="正方形/長方形 6"/>
          <p:cNvSpPr>
            <a:spLocks noChangeArrowheads="1"/>
          </p:cNvSpPr>
          <p:nvPr/>
        </p:nvSpPr>
        <p:spPr bwMode="auto">
          <a:xfrm>
            <a:off x="7150448" y="1250450"/>
            <a:ext cx="2676322" cy="2789893"/>
          </a:xfrm>
          <a:prstGeom prst="rect">
            <a:avLst/>
          </a:prstGeom>
          <a:gradFill rotWithShape="1">
            <a:gsLst>
              <a:gs pos="0">
                <a:srgbClr val="A0F9FF"/>
              </a:gs>
              <a:gs pos="100000">
                <a:srgbClr val="FFFFFF"/>
              </a:gs>
            </a:gsLst>
            <a:lin ang="16200000"/>
          </a:gradFill>
          <a:ln>
            <a:noFill/>
          </a:ln>
          <a:effectLst>
            <a:outerShdw blurRad="63500" dist="23000" dir="5400000" rotWithShape="0">
              <a:srgbClr val="000000">
                <a:alpha val="34998"/>
              </a:srgbClr>
            </a:outerShdw>
          </a:effectLst>
        </p:spPr>
        <p:txBody>
          <a:bodyPr anchor="ctr"/>
          <a:lstStyle/>
          <a:p>
            <a:endParaRPr lang="ja-JP" altLang="en-US" sz="2400" dirty="0">
              <a:solidFill>
                <a:srgbClr val="FFFFFF"/>
              </a:solidFill>
              <a:latin typeface="Arial" panose="020B0604020202020204" pitchFamily="34" charset="0"/>
              <a:cs typeface="Arial" panose="020B0604020202020204" pitchFamily="34" charset="0"/>
            </a:endParaRPr>
          </a:p>
        </p:txBody>
      </p:sp>
      <p:sp>
        <p:nvSpPr>
          <p:cNvPr id="8" name="テキスト ボックス 13"/>
          <p:cNvSpPr txBox="1">
            <a:spLocks noChangeArrowheads="1"/>
          </p:cNvSpPr>
          <p:nvPr/>
        </p:nvSpPr>
        <p:spPr bwMode="auto">
          <a:xfrm>
            <a:off x="7356609" y="1289391"/>
            <a:ext cx="21996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pPr algn="l"/>
            <a:r>
              <a:rPr lang="en-US" altLang="ja-JP" sz="2400" b="1" dirty="0">
                <a:latin typeface="Arial" panose="020B0604020202020204" pitchFamily="34" charset="0"/>
                <a:ea typeface="+mn-ea"/>
                <a:cs typeface="Arial" panose="020B0604020202020204" pitchFamily="34" charset="0"/>
              </a:rPr>
              <a:t>Fusion DEMO</a:t>
            </a:r>
            <a:endParaRPr lang="ja-JP" altLang="en-US" sz="2400" b="1" dirty="0">
              <a:latin typeface="Arial" panose="020B0604020202020204" pitchFamily="34" charset="0"/>
              <a:ea typeface="+mn-ea"/>
              <a:cs typeface="Arial" panose="020B0604020202020204" pitchFamily="34" charset="0"/>
            </a:endParaRPr>
          </a:p>
        </p:txBody>
      </p:sp>
      <p:pic>
        <p:nvPicPr>
          <p:cNvPr id="9" name="Picture 21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3952" y="1793914"/>
            <a:ext cx="2465515" cy="155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10"/>
          <p:cNvSpPr txBox="1">
            <a:spLocks noChangeArrowheads="1"/>
          </p:cNvSpPr>
          <p:nvPr/>
        </p:nvSpPr>
        <p:spPr bwMode="auto">
          <a:xfrm>
            <a:off x="6978694" y="766171"/>
            <a:ext cx="28599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pPr algn="l"/>
            <a:r>
              <a:rPr lang="en-US" altLang="ja-JP" sz="2000" b="1" dirty="0">
                <a:solidFill>
                  <a:srgbClr val="FF0000"/>
                </a:solidFill>
                <a:latin typeface="Arial" panose="020B0604020202020204" pitchFamily="34" charset="0"/>
                <a:ea typeface="+mn-ea"/>
                <a:cs typeface="Arial" panose="020B0604020202020204" pitchFamily="34" charset="0"/>
              </a:rPr>
              <a:t>Electricity Production</a:t>
            </a:r>
            <a:endParaRPr lang="ja-JP" altLang="en-US" sz="2000" b="1" dirty="0">
              <a:solidFill>
                <a:srgbClr val="FF0000"/>
              </a:solidFill>
              <a:latin typeface="Arial" panose="020B0604020202020204" pitchFamily="34" charset="0"/>
              <a:ea typeface="+mn-ea"/>
              <a:cs typeface="Arial" panose="020B0604020202020204" pitchFamily="34" charset="0"/>
            </a:endParaRPr>
          </a:p>
        </p:txBody>
      </p:sp>
      <p:sp>
        <p:nvSpPr>
          <p:cNvPr id="12" name="Text Box 36"/>
          <p:cNvSpPr txBox="1">
            <a:spLocks noChangeArrowheads="1"/>
          </p:cNvSpPr>
          <p:nvPr/>
        </p:nvSpPr>
        <p:spPr bwMode="auto">
          <a:xfrm>
            <a:off x="7428172" y="3413774"/>
            <a:ext cx="22672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pPr algn="ctr"/>
            <a:r>
              <a:rPr kumimoji="0" lang="en-US" altLang="ja-JP" sz="1800" dirty="0">
                <a:solidFill>
                  <a:srgbClr val="000000"/>
                </a:solidFill>
                <a:latin typeface="Arial" panose="020B0604020202020204" pitchFamily="34" charset="0"/>
                <a:ea typeface="+mn-ea"/>
                <a:cs typeface="Arial" panose="020B0604020202020204" pitchFamily="34" charset="0"/>
              </a:rPr>
              <a:t>Electric Power of </a:t>
            </a:r>
          </a:p>
          <a:p>
            <a:pPr algn="ctr"/>
            <a:r>
              <a:rPr kumimoji="0" lang="en-US" altLang="ja-JP" sz="1800" dirty="0">
                <a:solidFill>
                  <a:srgbClr val="000000"/>
                </a:solidFill>
                <a:latin typeface="Arial" panose="020B0604020202020204" pitchFamily="34" charset="0"/>
                <a:ea typeface="+mn-ea"/>
                <a:cs typeface="Arial" panose="020B0604020202020204" pitchFamily="34" charset="0"/>
              </a:rPr>
              <a:t>〜0.6 GW</a:t>
            </a:r>
            <a:endParaRPr kumimoji="0" lang="ja-JP" altLang="en-US" sz="1800" dirty="0">
              <a:solidFill>
                <a:srgbClr val="000000"/>
              </a:solidFill>
              <a:latin typeface="Arial" panose="020B0604020202020204" pitchFamily="34" charset="0"/>
              <a:ea typeface="+mn-ea"/>
              <a:cs typeface="Arial" panose="020B0604020202020204" pitchFamily="34" charset="0"/>
            </a:endParaRPr>
          </a:p>
        </p:txBody>
      </p:sp>
      <p:sp>
        <p:nvSpPr>
          <p:cNvPr id="15" name="Rectangle 6"/>
          <p:cNvSpPr>
            <a:spLocks noChangeArrowheads="1"/>
          </p:cNvSpPr>
          <p:nvPr/>
        </p:nvSpPr>
        <p:spPr bwMode="auto">
          <a:xfrm>
            <a:off x="2197013" y="1046562"/>
            <a:ext cx="4103687" cy="5820876"/>
          </a:xfrm>
          <a:prstGeom prst="rect">
            <a:avLst/>
          </a:prstGeom>
          <a:solidFill>
            <a:srgbClr val="FF99CC">
              <a:alpha val="30196"/>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87279" tIns="43640" rIns="87279" bIns="43640" anchor="ctr"/>
          <a:lstStyle/>
          <a:p>
            <a:pPr algn="ctr"/>
            <a:endParaRPr lang="ja-JP" altLang="en-US" b="1" dirty="0">
              <a:latin typeface="Arial" panose="020B0604020202020204" pitchFamily="34" charset="0"/>
              <a:cs typeface="Arial" panose="020B0604020202020204" pitchFamily="34" charset="0"/>
            </a:endParaRPr>
          </a:p>
        </p:txBody>
      </p:sp>
      <p:sp>
        <p:nvSpPr>
          <p:cNvPr id="16" name="テキスト ボックス 10"/>
          <p:cNvSpPr txBox="1">
            <a:spLocks noChangeArrowheads="1"/>
          </p:cNvSpPr>
          <p:nvPr/>
        </p:nvSpPr>
        <p:spPr bwMode="auto">
          <a:xfrm>
            <a:off x="2083975" y="1046562"/>
            <a:ext cx="43551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pPr algn="ctr"/>
            <a:r>
              <a:rPr lang="en-US" altLang="ja-JP" sz="2000" b="1" dirty="0">
                <a:solidFill>
                  <a:srgbClr val="FF0000"/>
                </a:solidFill>
                <a:latin typeface="Arial" panose="020B0604020202020204" pitchFamily="34" charset="0"/>
                <a:ea typeface="+mn-ea"/>
                <a:cs typeface="Arial" panose="020B0604020202020204" pitchFamily="34" charset="0"/>
              </a:rPr>
              <a:t>Fusion Energy Production</a:t>
            </a:r>
            <a:endParaRPr lang="ja-JP" altLang="en-US" sz="2400" b="1" dirty="0">
              <a:solidFill>
                <a:srgbClr val="FF0000"/>
              </a:solidFill>
              <a:latin typeface="Arial" panose="020B0604020202020204" pitchFamily="34" charset="0"/>
              <a:ea typeface="+mn-ea"/>
              <a:cs typeface="Arial" panose="020B0604020202020204" pitchFamily="34" charset="0"/>
            </a:endParaRPr>
          </a:p>
        </p:txBody>
      </p:sp>
      <p:sp>
        <p:nvSpPr>
          <p:cNvPr id="17" name="正方形/長方形 16"/>
          <p:cNvSpPr>
            <a:spLocks noChangeArrowheads="1"/>
          </p:cNvSpPr>
          <p:nvPr/>
        </p:nvSpPr>
        <p:spPr bwMode="auto">
          <a:xfrm>
            <a:off x="2398159" y="1442697"/>
            <a:ext cx="3800861" cy="2744890"/>
          </a:xfrm>
          <a:prstGeom prst="rect">
            <a:avLst/>
          </a:prstGeom>
          <a:gradFill rotWithShape="1">
            <a:gsLst>
              <a:gs pos="0">
                <a:srgbClr val="A0F9FF"/>
              </a:gs>
              <a:gs pos="100000">
                <a:srgbClr val="FFFFFF"/>
              </a:gs>
            </a:gsLst>
            <a:lin ang="16200000"/>
          </a:gradFill>
          <a:ln>
            <a:noFill/>
          </a:ln>
          <a:effectLst>
            <a:outerShdw blurRad="63500" dist="23000" dir="5400000" rotWithShape="0">
              <a:srgbClr val="000000">
                <a:alpha val="34998"/>
              </a:srgbClr>
            </a:outerShdw>
          </a:effectLst>
        </p:spPr>
        <p:txBody>
          <a:bodyPr anchor="ctr"/>
          <a:lstStyle/>
          <a:p>
            <a:pPr algn="ctr"/>
            <a:endParaRPr lang="ja-JP" altLang="en-US" sz="2400" b="1" dirty="0">
              <a:solidFill>
                <a:srgbClr val="FFFFFF"/>
              </a:solidFill>
              <a:latin typeface="Arial" panose="020B0604020202020204" pitchFamily="34" charset="0"/>
              <a:cs typeface="Arial" panose="020B0604020202020204" pitchFamily="34" charset="0"/>
            </a:endParaRPr>
          </a:p>
        </p:txBody>
      </p:sp>
      <p:sp>
        <p:nvSpPr>
          <p:cNvPr id="32" name="テキスト ボックス 12"/>
          <p:cNvSpPr txBox="1">
            <a:spLocks noChangeArrowheads="1"/>
          </p:cNvSpPr>
          <p:nvPr/>
        </p:nvSpPr>
        <p:spPr bwMode="auto">
          <a:xfrm>
            <a:off x="2533701" y="1530810"/>
            <a:ext cx="34941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pPr algn="ctr"/>
            <a:r>
              <a:rPr lang="en-US" altLang="ja-JP" sz="2400" b="1" dirty="0">
                <a:latin typeface="Arial" panose="020B0604020202020204" pitchFamily="34" charset="0"/>
                <a:ea typeface="+mn-ea"/>
                <a:cs typeface="Arial" panose="020B0604020202020204" pitchFamily="34" charset="0"/>
              </a:rPr>
              <a:t>ITER</a:t>
            </a:r>
          </a:p>
        </p:txBody>
      </p:sp>
      <p:grpSp>
        <p:nvGrpSpPr>
          <p:cNvPr id="20" name="図形グループ 19"/>
          <p:cNvGrpSpPr/>
          <p:nvPr/>
        </p:nvGrpSpPr>
        <p:grpSpPr>
          <a:xfrm>
            <a:off x="2494119" y="1989661"/>
            <a:ext cx="3530855" cy="338554"/>
            <a:chOff x="2162419" y="1913018"/>
            <a:chExt cx="3530855" cy="338554"/>
          </a:xfrm>
        </p:grpSpPr>
        <p:grpSp>
          <p:nvGrpSpPr>
            <p:cNvPr id="23" name="図形グループ 22"/>
            <p:cNvGrpSpPr/>
            <p:nvPr/>
          </p:nvGrpSpPr>
          <p:grpSpPr>
            <a:xfrm>
              <a:off x="3623003" y="2027395"/>
              <a:ext cx="2070271" cy="195263"/>
              <a:chOff x="6045200" y="5969318"/>
              <a:chExt cx="2070271" cy="195263"/>
            </a:xfrm>
          </p:grpSpPr>
          <p:pic>
            <p:nvPicPr>
              <p:cNvPr id="25" name="Picture 212" descr="C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5200" y="5969318"/>
                <a:ext cx="298450" cy="190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07" descr="EU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3650" y="5969318"/>
                <a:ext cx="298450" cy="192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08" descr="J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28965" y="5969318"/>
                <a:ext cx="298450" cy="192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209" descr="US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17021" y="5969318"/>
                <a:ext cx="298450" cy="195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210" descr="K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7415" y="5969318"/>
                <a:ext cx="298450" cy="192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211" descr="R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7925" y="5969318"/>
                <a:ext cx="298450" cy="195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2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2100" y="5969318"/>
                <a:ext cx="298450" cy="193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24" name="Text Box 36"/>
            <p:cNvSpPr txBox="1">
              <a:spLocks noChangeArrowheads="1"/>
            </p:cNvSpPr>
            <p:nvPr/>
          </p:nvSpPr>
          <p:spPr bwMode="auto">
            <a:xfrm>
              <a:off x="2162419" y="1913018"/>
              <a:ext cx="14588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pPr algn="ctr"/>
              <a:r>
                <a:rPr kumimoji="0" lang="en-US" altLang="ja-JP" b="1" dirty="0">
                  <a:solidFill>
                    <a:srgbClr val="000090"/>
                  </a:solidFill>
                  <a:latin typeface="Arial" panose="020B0604020202020204" pitchFamily="34" charset="0"/>
                  <a:ea typeface="+mn-ea"/>
                  <a:cs typeface="Arial" panose="020B0604020202020204" pitchFamily="34" charset="0"/>
                </a:rPr>
                <a:t>7 Members</a:t>
              </a:r>
              <a:endParaRPr kumimoji="0" lang="ja-JP" altLang="en-US" b="1" dirty="0">
                <a:solidFill>
                  <a:srgbClr val="000090"/>
                </a:solidFill>
                <a:latin typeface="Arial" panose="020B0604020202020204" pitchFamily="34" charset="0"/>
                <a:ea typeface="+mn-ea"/>
                <a:cs typeface="Arial" panose="020B0604020202020204" pitchFamily="34" charset="0"/>
              </a:endParaRPr>
            </a:p>
          </p:txBody>
        </p:sp>
      </p:grpSp>
      <p:sp>
        <p:nvSpPr>
          <p:cNvPr id="21" name="Text Box 36"/>
          <p:cNvSpPr txBox="1">
            <a:spLocks noChangeArrowheads="1"/>
          </p:cNvSpPr>
          <p:nvPr/>
        </p:nvSpPr>
        <p:spPr bwMode="auto">
          <a:xfrm>
            <a:off x="2320772" y="2820056"/>
            <a:ext cx="12893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pPr algn="ctr"/>
            <a:r>
              <a:rPr kumimoji="0" lang="en-US" altLang="ja-JP" b="1" dirty="0">
                <a:solidFill>
                  <a:srgbClr val="000000"/>
                </a:solidFill>
                <a:latin typeface="Arial" panose="020B0604020202020204" pitchFamily="34" charset="0"/>
                <a:ea typeface="+mn-ea"/>
                <a:cs typeface="Arial" panose="020B0604020202020204" pitchFamily="34" charset="0"/>
              </a:rPr>
              <a:t>Fusion Power </a:t>
            </a:r>
          </a:p>
          <a:p>
            <a:pPr algn="ctr"/>
            <a:r>
              <a:rPr kumimoji="0" lang="en-US" altLang="ja-JP" b="1" dirty="0">
                <a:solidFill>
                  <a:srgbClr val="000000"/>
                </a:solidFill>
                <a:latin typeface="Arial" panose="020B0604020202020204" pitchFamily="34" charset="0"/>
                <a:ea typeface="+mn-ea"/>
                <a:cs typeface="Arial" panose="020B0604020202020204" pitchFamily="34" charset="0"/>
              </a:rPr>
              <a:t>of 0.5GW</a:t>
            </a:r>
          </a:p>
        </p:txBody>
      </p:sp>
      <p:pic>
        <p:nvPicPr>
          <p:cNvPr id="22" name="図 188" descr="media_photos_09透過済.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06068" y="2216696"/>
            <a:ext cx="2121469" cy="198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グループ化 1"/>
          <p:cNvGrpSpPr/>
          <p:nvPr/>
        </p:nvGrpSpPr>
        <p:grpSpPr>
          <a:xfrm>
            <a:off x="209375" y="1878138"/>
            <a:ext cx="2059074" cy="4979862"/>
            <a:chOff x="209375" y="1878138"/>
            <a:chExt cx="2059074" cy="4979862"/>
          </a:xfrm>
        </p:grpSpPr>
        <p:grpSp>
          <p:nvGrpSpPr>
            <p:cNvPr id="34" name="図形グループ 33"/>
            <p:cNvGrpSpPr/>
            <p:nvPr/>
          </p:nvGrpSpPr>
          <p:grpSpPr>
            <a:xfrm>
              <a:off x="209375" y="1878138"/>
              <a:ext cx="2059074" cy="4979862"/>
              <a:chOff x="-122324" y="1878138"/>
              <a:chExt cx="2059074" cy="4979862"/>
            </a:xfrm>
          </p:grpSpPr>
          <p:sp>
            <p:nvSpPr>
              <p:cNvPr id="35" name="Rectangle 7"/>
              <p:cNvSpPr>
                <a:spLocks noChangeArrowheads="1"/>
              </p:cNvSpPr>
              <p:nvPr/>
            </p:nvSpPr>
            <p:spPr bwMode="auto">
              <a:xfrm>
                <a:off x="-122324" y="1878138"/>
                <a:ext cx="2059074" cy="4979862"/>
              </a:xfrm>
              <a:prstGeom prst="rect">
                <a:avLst/>
              </a:prstGeom>
              <a:solidFill>
                <a:srgbClr val="FF99CC">
                  <a:alpha val="10196"/>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87279" tIns="43640" rIns="87279" bIns="43640" anchor="ctr"/>
              <a:lstStyle/>
              <a:p>
                <a:endParaRPr lang="ja-JP" altLang="en-US" dirty="0">
                  <a:latin typeface="Arial" panose="020B0604020202020204" pitchFamily="34" charset="0"/>
                  <a:cs typeface="Arial" panose="020B0604020202020204" pitchFamily="34" charset="0"/>
                </a:endParaRPr>
              </a:p>
            </p:txBody>
          </p:sp>
          <p:sp>
            <p:nvSpPr>
              <p:cNvPr id="36" name="正方形/長方形 35"/>
              <p:cNvSpPr>
                <a:spLocks noChangeArrowheads="1"/>
              </p:cNvSpPr>
              <p:nvPr/>
            </p:nvSpPr>
            <p:spPr bwMode="auto">
              <a:xfrm>
                <a:off x="20638" y="3328801"/>
                <a:ext cx="1741487" cy="3100573"/>
              </a:xfrm>
              <a:prstGeom prst="rect">
                <a:avLst/>
              </a:prstGeom>
              <a:gradFill rotWithShape="1">
                <a:gsLst>
                  <a:gs pos="0">
                    <a:srgbClr val="A0F9FF"/>
                  </a:gs>
                  <a:gs pos="100000">
                    <a:srgbClr val="FFFFFF"/>
                  </a:gs>
                </a:gsLst>
                <a:lin ang="16200000"/>
              </a:gradFill>
              <a:ln>
                <a:noFill/>
              </a:ln>
              <a:effectLst>
                <a:outerShdw blurRad="63500" dist="23000" dir="5400000" rotWithShape="0">
                  <a:srgbClr val="000000">
                    <a:alpha val="34998"/>
                  </a:srgbClr>
                </a:outerShdw>
              </a:effectLst>
            </p:spPr>
            <p:txBody>
              <a:bodyPr anchor="ctr"/>
              <a:lstStyle/>
              <a:p>
                <a:endParaRPr lang="ja-JP" altLang="en-US" sz="2400" dirty="0">
                  <a:solidFill>
                    <a:srgbClr val="FFFFFF"/>
                  </a:solidFill>
                  <a:latin typeface="Arial" panose="020B0604020202020204" pitchFamily="34" charset="0"/>
                  <a:cs typeface="Arial" panose="020B0604020202020204" pitchFamily="34" charset="0"/>
                </a:endParaRPr>
              </a:p>
            </p:txBody>
          </p:sp>
          <p:sp>
            <p:nvSpPr>
              <p:cNvPr id="37" name="テキスト ボックス 7"/>
              <p:cNvSpPr txBox="1">
                <a:spLocks noChangeArrowheads="1"/>
              </p:cNvSpPr>
              <p:nvPr/>
            </p:nvSpPr>
            <p:spPr bwMode="auto">
              <a:xfrm>
                <a:off x="274505" y="3482465"/>
                <a:ext cx="13295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pPr algn="l"/>
                <a:r>
                  <a:rPr lang="en-US" altLang="ja-JP" sz="2400" b="1" dirty="0">
                    <a:latin typeface="Arial" panose="020B0604020202020204" pitchFamily="34" charset="0"/>
                    <a:ea typeface="+mn-ea"/>
                    <a:cs typeface="Arial" panose="020B0604020202020204" pitchFamily="34" charset="0"/>
                  </a:rPr>
                  <a:t>JT-60</a:t>
                </a:r>
              </a:p>
            </p:txBody>
          </p:sp>
          <p:sp>
            <p:nvSpPr>
              <p:cNvPr id="38" name="テキスト ボックス 10"/>
              <p:cNvSpPr txBox="1">
                <a:spLocks noChangeArrowheads="1"/>
              </p:cNvSpPr>
              <p:nvPr/>
            </p:nvSpPr>
            <p:spPr bwMode="auto">
              <a:xfrm>
                <a:off x="-111933" y="2021282"/>
                <a:ext cx="20340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pPr algn="l"/>
                <a:r>
                  <a:rPr lang="en-US" altLang="ja-JP" sz="2000" b="1" dirty="0">
                    <a:solidFill>
                      <a:srgbClr val="FF0000"/>
                    </a:solidFill>
                    <a:latin typeface="Arial" panose="020B0604020202020204" pitchFamily="34" charset="0"/>
                    <a:ea typeface="+mn-ea"/>
                    <a:cs typeface="Arial" panose="020B0604020202020204" pitchFamily="34" charset="0"/>
                  </a:rPr>
                  <a:t>Fusion Plasma</a:t>
                </a:r>
              </a:p>
              <a:p>
                <a:pPr algn="l"/>
                <a:r>
                  <a:rPr lang="en-US" altLang="ja-JP" sz="2000" b="1" dirty="0">
                    <a:solidFill>
                      <a:srgbClr val="FF0000"/>
                    </a:solidFill>
                    <a:latin typeface="Arial" panose="020B0604020202020204" pitchFamily="34" charset="0"/>
                    <a:ea typeface="+mn-ea"/>
                    <a:cs typeface="Arial" panose="020B0604020202020204" pitchFamily="34" charset="0"/>
                  </a:rPr>
                  <a:t>Production</a:t>
                </a:r>
              </a:p>
            </p:txBody>
          </p:sp>
          <p:pic>
            <p:nvPicPr>
              <p:cNvPr id="41" name="Picture 9"/>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016" y="4953039"/>
                <a:ext cx="1713499" cy="13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 name="Text Box 36"/>
            <p:cNvSpPr txBox="1">
              <a:spLocks noChangeArrowheads="1"/>
            </p:cNvSpPr>
            <p:nvPr/>
          </p:nvSpPr>
          <p:spPr bwMode="auto">
            <a:xfrm>
              <a:off x="229660" y="4056845"/>
              <a:ext cx="19098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pPr algn="ctr"/>
              <a:r>
                <a:rPr kumimoji="0" lang="en-US" altLang="ja-JP" dirty="0">
                  <a:solidFill>
                    <a:srgbClr val="000000"/>
                  </a:solidFill>
                  <a:latin typeface="Arial" panose="020B0604020202020204" pitchFamily="34" charset="0"/>
                  <a:ea typeface="+mn-ea"/>
                  <a:cs typeface="Arial" panose="020B0604020202020204" pitchFamily="34" charset="0"/>
                </a:rPr>
                <a:t>Corresponding Fusion Power of ~10MW</a:t>
              </a:r>
            </a:p>
          </p:txBody>
        </p:sp>
      </p:grpSp>
      <p:sp>
        <p:nvSpPr>
          <p:cNvPr id="71" name="テキスト ボックス 2"/>
          <p:cNvSpPr txBox="1">
            <a:spLocks noChangeArrowheads="1"/>
          </p:cNvSpPr>
          <p:nvPr/>
        </p:nvSpPr>
        <p:spPr bwMode="auto">
          <a:xfrm>
            <a:off x="4855926" y="4246173"/>
            <a:ext cx="9797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pPr algn="ctr"/>
            <a:r>
              <a:rPr lang="en-US" altLang="ja-JP" sz="1400" b="1" dirty="0">
                <a:latin typeface="Arial" panose="020B0604020202020204" pitchFamily="34" charset="0"/>
                <a:ea typeface="+mn-ea"/>
                <a:cs typeface="Arial" panose="020B0604020202020204" pitchFamily="34" charset="0"/>
              </a:rPr>
              <a:t>at France</a:t>
            </a:r>
            <a:endParaRPr lang="ja-JP" altLang="en-US" sz="1400" b="1" dirty="0">
              <a:latin typeface="Arial" panose="020B0604020202020204" pitchFamily="34" charset="0"/>
              <a:ea typeface="+mn-ea"/>
              <a:cs typeface="Arial" panose="020B0604020202020204" pitchFamily="34" charset="0"/>
            </a:endParaRPr>
          </a:p>
        </p:txBody>
      </p:sp>
      <p:grpSp>
        <p:nvGrpSpPr>
          <p:cNvPr id="18" name="グループ化 17">
            <a:extLst>
              <a:ext uri="{FF2B5EF4-FFF2-40B4-BE49-F238E27FC236}">
                <a16:creationId xmlns:a16="http://schemas.microsoft.com/office/drawing/2014/main" id="{68D41E22-A078-8AF7-10BD-CD59D9FEBCB9}"/>
              </a:ext>
            </a:extLst>
          </p:cNvPr>
          <p:cNvGrpSpPr/>
          <p:nvPr/>
        </p:nvGrpSpPr>
        <p:grpSpPr>
          <a:xfrm>
            <a:off x="277285" y="580531"/>
            <a:ext cx="9549485" cy="229284"/>
            <a:chOff x="277285" y="580531"/>
            <a:chExt cx="9549485" cy="229284"/>
          </a:xfrm>
        </p:grpSpPr>
        <p:sp>
          <p:nvSpPr>
            <p:cNvPr id="67" name="Rectangle 692"/>
            <p:cNvSpPr>
              <a:spLocks noChangeArrowheads="1"/>
            </p:cNvSpPr>
            <p:nvPr/>
          </p:nvSpPr>
          <p:spPr bwMode="gray">
            <a:xfrm>
              <a:off x="277285" y="657500"/>
              <a:ext cx="9210471" cy="67436"/>
            </a:xfrm>
            <a:prstGeom prst="rect">
              <a:avLst/>
            </a:prstGeom>
            <a:gradFill rotWithShape="0">
              <a:gsLst>
                <a:gs pos="0">
                  <a:srgbClr val="FF00FF"/>
                </a:gs>
                <a:gs pos="100000">
                  <a:srgbClr val="00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600" dirty="0">
                <a:cs typeface="Arial" panose="020B0604020202020204" pitchFamily="34" charset="0"/>
              </a:endParaRPr>
            </a:p>
          </p:txBody>
        </p:sp>
        <p:pic>
          <p:nvPicPr>
            <p:cNvPr id="77" name="図 76" descr="QST_LOGO_YOKO.psd">
              <a:extLst>
                <a:ext uri="{FF2B5EF4-FFF2-40B4-BE49-F238E27FC236}">
                  <a16:creationId xmlns:a16="http://schemas.microsoft.com/office/drawing/2014/main" id="{547C1B92-45C5-405C-AA87-4F46C55A8B5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19477" y="580531"/>
              <a:ext cx="607293" cy="229284"/>
            </a:xfrm>
            <a:prstGeom prst="rect">
              <a:avLst/>
            </a:prstGeom>
          </p:spPr>
        </p:pic>
      </p:grpSp>
      <p:sp>
        <p:nvSpPr>
          <p:cNvPr id="92" name="Text Box 36">
            <a:extLst>
              <a:ext uri="{FF2B5EF4-FFF2-40B4-BE49-F238E27FC236}">
                <a16:creationId xmlns:a16="http://schemas.microsoft.com/office/drawing/2014/main" id="{891E1016-D6CD-C7FC-E830-6301A5D0E6A9}"/>
              </a:ext>
            </a:extLst>
          </p:cNvPr>
          <p:cNvSpPr txBox="1">
            <a:spLocks noChangeArrowheads="1"/>
          </p:cNvSpPr>
          <p:nvPr/>
        </p:nvSpPr>
        <p:spPr bwMode="auto">
          <a:xfrm>
            <a:off x="7131430" y="4000215"/>
            <a:ext cx="25143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r>
              <a:rPr lang="en-US" altLang="ja-JP" b="1" dirty="0">
                <a:solidFill>
                  <a:srgbClr val="FF0000"/>
                </a:solidFill>
                <a:latin typeface="Arial" panose="020B0604020202020204" pitchFamily="34" charset="0"/>
                <a:ea typeface="+mn-ea"/>
                <a:cs typeface="Arial" panose="020B0604020202020204" pitchFamily="34" charset="0"/>
              </a:rPr>
              <a:t>Establish Engineering Basis for DEMO</a:t>
            </a:r>
          </a:p>
        </p:txBody>
      </p:sp>
      <p:sp>
        <p:nvSpPr>
          <p:cNvPr id="39" name="スライド番号プレースホルダー 1">
            <a:extLst>
              <a:ext uri="{FF2B5EF4-FFF2-40B4-BE49-F238E27FC236}">
                <a16:creationId xmlns:a16="http://schemas.microsoft.com/office/drawing/2014/main" id="{F282BB33-CBD7-876F-30AC-F18EF8C846D4}"/>
              </a:ext>
            </a:extLst>
          </p:cNvPr>
          <p:cNvSpPr>
            <a:spLocks noGrp="1"/>
          </p:cNvSpPr>
          <p:nvPr>
            <p:ph type="sldNum" sz="quarter" idx="12"/>
          </p:nvPr>
        </p:nvSpPr>
        <p:spPr>
          <a:xfrm>
            <a:off x="9489960" y="6492875"/>
            <a:ext cx="416039" cy="365125"/>
          </a:xfrm>
        </p:spPr>
        <p:txBody>
          <a:bodyPr/>
          <a:lstStyle/>
          <a:p>
            <a:fld id="{9456E10E-EC85-8440-808D-0FBADBED0738}" type="slidenum">
              <a:rPr lang="en-US" altLang="ja-JP" sz="1800" smtClean="0">
                <a:solidFill>
                  <a:schemeClr val="tx1"/>
                </a:solidFill>
              </a:rPr>
              <a:pPr/>
              <a:t>2</a:t>
            </a:fld>
            <a:endParaRPr lang="en-US" altLang="ja-JP" sz="1800" dirty="0">
              <a:solidFill>
                <a:schemeClr val="tx1"/>
              </a:solidFill>
            </a:endParaRPr>
          </a:p>
        </p:txBody>
      </p:sp>
      <p:sp>
        <p:nvSpPr>
          <p:cNvPr id="33" name="Text Box 36">
            <a:extLst>
              <a:ext uri="{FF2B5EF4-FFF2-40B4-BE49-F238E27FC236}">
                <a16:creationId xmlns:a16="http://schemas.microsoft.com/office/drawing/2014/main" id="{DE2FAD8C-564F-7C32-07FA-2945777DF771}"/>
              </a:ext>
            </a:extLst>
          </p:cNvPr>
          <p:cNvSpPr txBox="1">
            <a:spLocks noChangeArrowheads="1"/>
          </p:cNvSpPr>
          <p:nvPr/>
        </p:nvSpPr>
        <p:spPr bwMode="auto">
          <a:xfrm>
            <a:off x="3109749" y="4277530"/>
            <a:ext cx="15900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r>
              <a:rPr kumimoji="0" lang="en-US" altLang="ja-JP" b="1" dirty="0">
                <a:solidFill>
                  <a:srgbClr val="FF0000"/>
                </a:solidFill>
                <a:latin typeface="Arial" panose="020B0604020202020204" pitchFamily="34" charset="0"/>
                <a:ea typeface="+mn-ea"/>
                <a:cs typeface="Arial" panose="020B0604020202020204" pitchFamily="34" charset="0"/>
              </a:rPr>
              <a:t>Support ITER</a:t>
            </a:r>
            <a:endParaRPr kumimoji="0" lang="ja-JP" altLang="en-US" b="1" dirty="0">
              <a:solidFill>
                <a:srgbClr val="FF0000"/>
              </a:solidFill>
              <a:latin typeface="Arial" panose="020B0604020202020204" pitchFamily="34" charset="0"/>
              <a:ea typeface="+mn-ea"/>
              <a:cs typeface="Arial" panose="020B0604020202020204" pitchFamily="34" charset="0"/>
            </a:endParaRPr>
          </a:p>
        </p:txBody>
      </p:sp>
      <p:sp>
        <p:nvSpPr>
          <p:cNvPr id="64" name="Text Box 34">
            <a:extLst>
              <a:ext uri="{FF2B5EF4-FFF2-40B4-BE49-F238E27FC236}">
                <a16:creationId xmlns:a16="http://schemas.microsoft.com/office/drawing/2014/main" id="{99C10511-6FB5-3938-3050-AF290D7E2CD3}"/>
              </a:ext>
            </a:extLst>
          </p:cNvPr>
          <p:cNvSpPr txBox="1">
            <a:spLocks noChangeArrowheads="1"/>
          </p:cNvSpPr>
          <p:nvPr/>
        </p:nvSpPr>
        <p:spPr bwMode="auto">
          <a:xfrm>
            <a:off x="5217741" y="6502068"/>
            <a:ext cx="1262383" cy="303576"/>
          </a:xfrm>
          <a:prstGeom prst="rect">
            <a:avLst/>
          </a:prstGeom>
          <a:noFill/>
          <a:ln w="9525">
            <a:noFill/>
            <a:miter lim="800000"/>
            <a:headEnd/>
            <a:tailEnd/>
          </a:ln>
        </p:spPr>
        <p:txBody>
          <a:bodyPr wrap="square" lIns="87279" tIns="43640" rIns="87279" bIns="43640">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r>
              <a:rPr kumimoji="0" lang="en-US" altLang="ja-JP" sz="1400" b="1" dirty="0">
                <a:solidFill>
                  <a:srgbClr val="FF0000"/>
                </a:solidFill>
                <a:effectLst>
                  <a:outerShdw blurRad="38100" dist="38100" dir="2700000" algn="tl">
                    <a:srgbClr val="DDDDDD"/>
                  </a:outerShdw>
                </a:effectLst>
                <a:latin typeface="Arial" panose="020B0604020202020204" pitchFamily="34" charset="0"/>
                <a:ea typeface="+mn-ea"/>
                <a:cs typeface="Arial" panose="020B0604020202020204" pitchFamily="34" charset="0"/>
              </a:rPr>
              <a:t>In Japan</a:t>
            </a:r>
            <a:endParaRPr kumimoji="0" lang="ja-JP" altLang="en-US" sz="1400" b="1" dirty="0">
              <a:solidFill>
                <a:srgbClr val="FF0000"/>
              </a:solidFill>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grpSp>
        <p:nvGrpSpPr>
          <p:cNvPr id="3" name="グループ化 2">
            <a:extLst>
              <a:ext uri="{FF2B5EF4-FFF2-40B4-BE49-F238E27FC236}">
                <a16:creationId xmlns:a16="http://schemas.microsoft.com/office/drawing/2014/main" id="{F9A77D76-433B-891A-CCE5-42E30B49E347}"/>
              </a:ext>
            </a:extLst>
          </p:cNvPr>
          <p:cNvGrpSpPr/>
          <p:nvPr/>
        </p:nvGrpSpPr>
        <p:grpSpPr>
          <a:xfrm>
            <a:off x="870880" y="3738217"/>
            <a:ext cx="8824524" cy="3119783"/>
            <a:chOff x="833585" y="3738217"/>
            <a:chExt cx="8824524" cy="3119783"/>
          </a:xfrm>
        </p:grpSpPr>
        <p:grpSp>
          <p:nvGrpSpPr>
            <p:cNvPr id="5" name="グループ化 4">
              <a:extLst>
                <a:ext uri="{FF2B5EF4-FFF2-40B4-BE49-F238E27FC236}">
                  <a16:creationId xmlns:a16="http://schemas.microsoft.com/office/drawing/2014/main" id="{A612A298-853F-2A4F-4503-1A8EB2F65037}"/>
                </a:ext>
              </a:extLst>
            </p:cNvPr>
            <p:cNvGrpSpPr/>
            <p:nvPr/>
          </p:nvGrpSpPr>
          <p:grpSpPr>
            <a:xfrm>
              <a:off x="833585" y="3738217"/>
              <a:ext cx="6043004" cy="3099532"/>
              <a:chOff x="833585" y="3720799"/>
              <a:chExt cx="6043004" cy="3099532"/>
            </a:xfrm>
          </p:grpSpPr>
          <p:grpSp>
            <p:nvGrpSpPr>
              <p:cNvPr id="13" name="グループ化 12">
                <a:extLst>
                  <a:ext uri="{FF2B5EF4-FFF2-40B4-BE49-F238E27FC236}">
                    <a16:creationId xmlns:a16="http://schemas.microsoft.com/office/drawing/2014/main" id="{B36380FF-2F38-1C46-F701-5041A86465F5}"/>
                  </a:ext>
                </a:extLst>
              </p:cNvPr>
              <p:cNvGrpSpPr/>
              <p:nvPr/>
            </p:nvGrpSpPr>
            <p:grpSpPr>
              <a:xfrm>
                <a:off x="2086646" y="3720799"/>
                <a:ext cx="4789943" cy="3055637"/>
                <a:chOff x="2086646" y="3720799"/>
                <a:chExt cx="4789943" cy="3055637"/>
              </a:xfrm>
            </p:grpSpPr>
            <p:sp>
              <p:nvSpPr>
                <p:cNvPr id="53" name="上矢印 115">
                  <a:extLst>
                    <a:ext uri="{FF2B5EF4-FFF2-40B4-BE49-F238E27FC236}">
                      <a16:creationId xmlns:a16="http://schemas.microsoft.com/office/drawing/2014/main" id="{375C67EA-28F2-E1C2-3566-7EB4E950C5FE}"/>
                    </a:ext>
                  </a:extLst>
                </p:cNvPr>
                <p:cNvSpPr/>
                <p:nvPr/>
              </p:nvSpPr>
              <p:spPr>
                <a:xfrm>
                  <a:off x="4333765" y="3720799"/>
                  <a:ext cx="369432" cy="1123763"/>
                </a:xfrm>
                <a:prstGeom prst="upArrow">
                  <a:avLst>
                    <a:gd name="adj1" fmla="val 49015"/>
                    <a:gd name="adj2" fmla="val 50000"/>
                  </a:avLst>
                </a:prstGeom>
                <a:gradFill>
                  <a:gsLst>
                    <a:gs pos="13000">
                      <a:srgbClr val="00B050"/>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55" name="Text Box 44">
                  <a:extLst>
                    <a:ext uri="{FF2B5EF4-FFF2-40B4-BE49-F238E27FC236}">
                      <a16:creationId xmlns:a16="http://schemas.microsoft.com/office/drawing/2014/main" id="{31FD27FD-D9EE-B3C6-0066-A531DF00253F}"/>
                    </a:ext>
                  </a:extLst>
                </p:cNvPr>
                <p:cNvSpPr txBox="1">
                  <a:spLocks noChangeArrowheads="1"/>
                </p:cNvSpPr>
                <p:nvPr/>
              </p:nvSpPr>
              <p:spPr bwMode="auto">
                <a:xfrm>
                  <a:off x="2142854" y="5028151"/>
                  <a:ext cx="1689374" cy="29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5859" tIns="9516" rIns="15859" bIns="9516"/>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kumimoji="0" lang="en-US" altLang="ja-JP" sz="1200" b="1" dirty="0">
                      <a:solidFill>
                        <a:srgbClr val="663300"/>
                      </a:solidFill>
                      <a:latin typeface="メイリオ" panose="020B0604030504040204" pitchFamily="50" charset="-128"/>
                      <a:ea typeface="メイリオ" panose="020B0604030504040204" pitchFamily="50" charset="-128"/>
                      <a:cs typeface="Meiryo" charset="-128"/>
                    </a:rPr>
                    <a:t>【Naka in Ibaraki】</a:t>
                  </a:r>
                  <a:endParaRPr kumimoji="0" lang="ja-JP" altLang="ja-JP" sz="1200" b="1" dirty="0">
                    <a:solidFill>
                      <a:srgbClr val="663300"/>
                    </a:solidFill>
                    <a:latin typeface="メイリオ" panose="020B0604030504040204" pitchFamily="50" charset="-128"/>
                    <a:ea typeface="メイリオ" panose="020B0604030504040204" pitchFamily="50" charset="-128"/>
                    <a:cs typeface="Meiryo" charset="-128"/>
                  </a:endParaRPr>
                </a:p>
                <a:p>
                  <a:pPr eaLnBrk="1" hangingPunct="1"/>
                  <a:endParaRPr kumimoji="0" lang="ja-JP" altLang="ja-JP" sz="1200" b="1" dirty="0">
                    <a:solidFill>
                      <a:srgbClr val="663300"/>
                    </a:solidFill>
                    <a:latin typeface="メイリオ" panose="020B0604030504040204" pitchFamily="50" charset="-128"/>
                    <a:ea typeface="メイリオ" panose="020B0604030504040204" pitchFamily="50" charset="-128"/>
                    <a:cs typeface="Meiryo" charset="-128"/>
                  </a:endParaRPr>
                </a:p>
              </p:txBody>
            </p:sp>
            <p:sp>
              <p:nvSpPr>
                <p:cNvPr id="56" name="正方形/長方形 55">
                  <a:extLst>
                    <a:ext uri="{FF2B5EF4-FFF2-40B4-BE49-F238E27FC236}">
                      <a16:creationId xmlns:a16="http://schemas.microsoft.com/office/drawing/2014/main" id="{485136D6-7C0C-61C7-3AC7-84DDC43EEAD7}"/>
                    </a:ext>
                  </a:extLst>
                </p:cNvPr>
                <p:cNvSpPr/>
                <p:nvPr/>
              </p:nvSpPr>
              <p:spPr>
                <a:xfrm>
                  <a:off x="2086646" y="4630551"/>
                  <a:ext cx="4789943" cy="2137655"/>
                </a:xfrm>
                <a:prstGeom prst="rect">
                  <a:avLst/>
                </a:prstGeom>
                <a:noFill/>
                <a:ln w="38100">
                  <a:solidFill>
                    <a:srgbClr val="FFD3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57" name="Text Box 34">
                  <a:extLst>
                    <a:ext uri="{FF2B5EF4-FFF2-40B4-BE49-F238E27FC236}">
                      <a16:creationId xmlns:a16="http://schemas.microsoft.com/office/drawing/2014/main" id="{E25ABB5F-6917-4144-0786-E832EAC7038A}"/>
                    </a:ext>
                  </a:extLst>
                </p:cNvPr>
                <p:cNvSpPr txBox="1">
                  <a:spLocks noChangeArrowheads="1"/>
                </p:cNvSpPr>
                <p:nvPr/>
              </p:nvSpPr>
              <p:spPr bwMode="auto">
                <a:xfrm>
                  <a:off x="3608833" y="4664021"/>
                  <a:ext cx="3229495" cy="327574"/>
                </a:xfrm>
                <a:prstGeom prst="rect">
                  <a:avLst/>
                </a:prstGeom>
                <a:noFill/>
                <a:ln w="9525">
                  <a:noFill/>
                  <a:miter lim="800000"/>
                  <a:headEnd/>
                  <a:tailEnd/>
                </a:ln>
              </p:spPr>
              <p:txBody>
                <a:bodyPr wrap="square" lIns="80565" tIns="40283" rIns="80565" bIns="40283">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pPr>
                    <a:defRPr/>
                  </a:pPr>
                  <a:r>
                    <a:rPr kumimoji="0" lang="en-US" altLang="ja-JP" b="1" dirty="0">
                      <a:solidFill>
                        <a:srgbClr val="FF0000"/>
                      </a:solidFill>
                      <a:latin typeface="メイリオ" panose="020B0604030504040204" pitchFamily="50" charset="-128"/>
                      <a:ea typeface="メイリオ" panose="020B0604030504040204" pitchFamily="50" charset="-128"/>
                      <a:cs typeface="Meiryo" charset="-128"/>
                    </a:rPr>
                    <a:t>Broader Approach Activities</a:t>
                  </a:r>
                  <a:endParaRPr kumimoji="0" lang="ja-JP" altLang="en-US" b="1" dirty="0">
                    <a:solidFill>
                      <a:srgbClr val="FF0000"/>
                    </a:solidFill>
                    <a:latin typeface="メイリオ" panose="020B0604030504040204" pitchFamily="50" charset="-128"/>
                    <a:ea typeface="メイリオ" panose="020B0604030504040204" pitchFamily="50" charset="-128"/>
                    <a:cs typeface="Meiryo" charset="-128"/>
                  </a:endParaRPr>
                </a:p>
              </p:txBody>
            </p:sp>
            <p:pic>
              <p:nvPicPr>
                <p:cNvPr id="58" name="Picture 5">
                  <a:extLst>
                    <a:ext uri="{FF2B5EF4-FFF2-40B4-BE49-F238E27FC236}">
                      <a16:creationId xmlns:a16="http://schemas.microsoft.com/office/drawing/2014/main" id="{C5B2146E-450B-1688-4F7A-FA26F86FEDB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870931" y="4698272"/>
                  <a:ext cx="325547" cy="206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59" name="Picture 4">
                  <a:extLst>
                    <a:ext uri="{FF2B5EF4-FFF2-40B4-BE49-F238E27FC236}">
                      <a16:creationId xmlns:a16="http://schemas.microsoft.com/office/drawing/2014/main" id="{2F3F14EF-3988-6DF1-B6A1-121873A60550}"/>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270585" y="4698272"/>
                  <a:ext cx="327062" cy="206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60" name="正方形/長方形 59">
                  <a:extLst>
                    <a:ext uri="{FF2B5EF4-FFF2-40B4-BE49-F238E27FC236}">
                      <a16:creationId xmlns:a16="http://schemas.microsoft.com/office/drawing/2014/main" id="{C6492927-313C-6E45-9F7E-22090E64E240}"/>
                    </a:ext>
                  </a:extLst>
                </p:cNvPr>
                <p:cNvSpPr/>
                <p:nvPr/>
              </p:nvSpPr>
              <p:spPr>
                <a:xfrm>
                  <a:off x="3734084" y="4987459"/>
                  <a:ext cx="3041875" cy="1746686"/>
                </a:xfrm>
                <a:prstGeom prst="rect">
                  <a:avLst/>
                </a:prstGeom>
                <a:solidFill>
                  <a:schemeClr val="accent6">
                    <a:lumMod val="20000"/>
                    <a:lumOff val="8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0" name="Titre 1">
                  <a:extLst>
                    <a:ext uri="{FF2B5EF4-FFF2-40B4-BE49-F238E27FC236}">
                      <a16:creationId xmlns:a16="http://schemas.microsoft.com/office/drawing/2014/main" id="{D56ABC08-F5BE-1DF6-99B3-0B9CB7F8AFF2}"/>
                    </a:ext>
                  </a:extLst>
                </p:cNvPr>
                <p:cNvSpPr>
                  <a:spLocks noChangeArrowheads="1"/>
                </p:cNvSpPr>
                <p:nvPr/>
              </p:nvSpPr>
              <p:spPr bwMode="auto">
                <a:xfrm>
                  <a:off x="3814222" y="5938704"/>
                  <a:ext cx="176696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defTabSz="879475" eaLnBrk="0" hangingPunct="0">
                    <a:defRPr kumimoji="1">
                      <a:solidFill>
                        <a:schemeClr val="tx1"/>
                      </a:solidFill>
                      <a:latin typeface="Arial" pitchFamily="34" charset="0"/>
                      <a:ea typeface="ＭＳ Ｐゴシック" pitchFamily="50" charset="-128"/>
                    </a:defRPr>
                  </a:lvl1pPr>
                  <a:lvl2pPr marL="742950" indent="-285750" defTabSz="879475" eaLnBrk="0" hangingPunct="0">
                    <a:defRPr kumimoji="1">
                      <a:solidFill>
                        <a:schemeClr val="tx1"/>
                      </a:solidFill>
                      <a:latin typeface="Arial" pitchFamily="34" charset="0"/>
                      <a:ea typeface="ＭＳ Ｐゴシック" pitchFamily="50" charset="-128"/>
                    </a:defRPr>
                  </a:lvl2pPr>
                  <a:lvl3pPr marL="1143000" indent="-228600" defTabSz="879475" eaLnBrk="0" hangingPunct="0">
                    <a:defRPr kumimoji="1">
                      <a:solidFill>
                        <a:schemeClr val="tx1"/>
                      </a:solidFill>
                      <a:latin typeface="Arial" pitchFamily="34" charset="0"/>
                      <a:ea typeface="ＭＳ Ｐゴシック" pitchFamily="50" charset="-128"/>
                    </a:defRPr>
                  </a:lvl3pPr>
                  <a:lvl4pPr marL="1600200" indent="-228600" defTabSz="879475" eaLnBrk="0" hangingPunct="0">
                    <a:defRPr kumimoji="1">
                      <a:solidFill>
                        <a:schemeClr val="tx1"/>
                      </a:solidFill>
                      <a:latin typeface="Arial" pitchFamily="34" charset="0"/>
                      <a:ea typeface="ＭＳ Ｐゴシック" pitchFamily="50" charset="-128"/>
                    </a:defRPr>
                  </a:lvl4pPr>
                  <a:lvl5pPr marL="2057400" indent="-228600" defTabSz="879475" eaLnBrk="0" hangingPunct="0">
                    <a:defRPr kumimoji="1">
                      <a:solidFill>
                        <a:schemeClr val="tx1"/>
                      </a:solidFill>
                      <a:latin typeface="Arial" pitchFamily="34" charset="0"/>
                      <a:ea typeface="ＭＳ Ｐゴシック" pitchFamily="50" charset="-128"/>
                    </a:defRPr>
                  </a:lvl5pPr>
                  <a:lvl6pPr marL="2514600" indent="-228600" defTabSz="879475"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879475"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879475"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879475"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400" b="1" dirty="0">
                      <a:solidFill>
                        <a:srgbClr val="FF0080"/>
                      </a:solidFill>
                      <a:latin typeface="メイリオ" panose="020B0604030504040204" pitchFamily="50" charset="-128"/>
                      <a:ea typeface="メイリオ" panose="020B0604030504040204" pitchFamily="50" charset="-128"/>
                      <a:cs typeface="Meiryo" charset="-128"/>
                    </a:rPr>
                    <a:t>IFERC</a:t>
                  </a:r>
                </a:p>
                <a:p>
                  <a:pPr eaLnBrk="1" hangingPunct="1"/>
                  <a:r>
                    <a:rPr lang="en-US" altLang="ja-JP" sz="1200" b="1" dirty="0">
                      <a:latin typeface="メイリオ" panose="020B0604030504040204" pitchFamily="50" charset="-128"/>
                      <a:ea typeface="メイリオ" panose="020B0604030504040204" pitchFamily="50" charset="-128"/>
                      <a:cs typeface="Meiryo" charset="-128"/>
                    </a:rPr>
                    <a:t>DEMO design</a:t>
                  </a:r>
                </a:p>
                <a:p>
                  <a:pPr eaLnBrk="1" hangingPunct="1"/>
                  <a:r>
                    <a:rPr lang="en-US" altLang="ja-JP" sz="1200" b="1" dirty="0">
                      <a:latin typeface="メイリオ" panose="020B0604030504040204" pitchFamily="50" charset="-128"/>
                      <a:ea typeface="メイリオ" panose="020B0604030504040204" pitchFamily="50" charset="-128"/>
                      <a:cs typeface="Meiryo" charset="-128"/>
                    </a:rPr>
                    <a:t>Simulation</a:t>
                  </a:r>
                </a:p>
                <a:p>
                  <a:pPr eaLnBrk="1" hangingPunct="1"/>
                  <a:r>
                    <a:rPr lang="en-US" altLang="ja-JP" sz="1200" b="1" dirty="0">
                      <a:latin typeface="メイリオ" panose="020B0604030504040204" pitchFamily="50" charset="-128"/>
                      <a:ea typeface="メイリオ" panose="020B0604030504040204" pitchFamily="50" charset="-128"/>
                      <a:cs typeface="Meiryo" charset="-128"/>
                    </a:rPr>
                    <a:t>ITER REC</a:t>
                  </a:r>
                  <a:endParaRPr lang="en-GB" altLang="ja-JP" sz="1200" b="1" dirty="0">
                    <a:latin typeface="メイリオ" panose="020B0604030504040204" pitchFamily="50" charset="-128"/>
                    <a:ea typeface="メイリオ" panose="020B0604030504040204" pitchFamily="50" charset="-128"/>
                    <a:cs typeface="Meiryo" charset="-128"/>
                  </a:endParaRPr>
                </a:p>
              </p:txBody>
            </p:sp>
            <p:sp>
              <p:nvSpPr>
                <p:cNvPr id="72" name="正方形/長方形 71">
                  <a:extLst>
                    <a:ext uri="{FF2B5EF4-FFF2-40B4-BE49-F238E27FC236}">
                      <a16:creationId xmlns:a16="http://schemas.microsoft.com/office/drawing/2014/main" id="{09B2E62C-9CC1-597C-8F3B-CDA63E56ABC1}"/>
                    </a:ext>
                  </a:extLst>
                </p:cNvPr>
                <p:cNvSpPr/>
                <p:nvPr/>
              </p:nvSpPr>
              <p:spPr>
                <a:xfrm>
                  <a:off x="4909801" y="5914662"/>
                  <a:ext cx="1966788" cy="861774"/>
                </a:xfrm>
                <a:prstGeom prst="rect">
                  <a:avLst/>
                </a:prstGeom>
              </p:spPr>
              <p:txBody>
                <a:bodyPr wrap="square">
                  <a:spAutoFit/>
                </a:bodyPr>
                <a:lstStyle/>
                <a:p>
                  <a:r>
                    <a:rPr lang="en-US" altLang="ja-JP" sz="1400" b="1" dirty="0">
                      <a:solidFill>
                        <a:srgbClr val="FF0080"/>
                      </a:solidFill>
                      <a:latin typeface="メイリオ" panose="020B0604030504040204" pitchFamily="50" charset="-128"/>
                      <a:ea typeface="メイリオ" panose="020B0604030504040204" pitchFamily="50" charset="-128"/>
                      <a:cs typeface="Meiryo" charset="-128"/>
                    </a:rPr>
                    <a:t>IFMIF/EVEDA</a:t>
                  </a:r>
                </a:p>
                <a:p>
                  <a:r>
                    <a:rPr lang="en-US" altLang="ja-JP" sz="1200" b="1" dirty="0">
                      <a:latin typeface="メイリオ" panose="020B0604030504040204" pitchFamily="50" charset="-128"/>
                      <a:ea typeface="メイリオ" panose="020B0604030504040204" pitchFamily="50" charset="-128"/>
                      <a:cs typeface="Meiryo" charset="-128"/>
                    </a:rPr>
                    <a:t>Prototype accelerator development for fusion materials</a:t>
                  </a:r>
                  <a:endParaRPr lang="ja-JP" altLang="en-US" sz="1200" b="1" dirty="0">
                    <a:latin typeface="メイリオ" panose="020B0604030504040204" pitchFamily="50" charset="-128"/>
                    <a:ea typeface="メイリオ" panose="020B0604030504040204" pitchFamily="50" charset="-128"/>
                    <a:cs typeface="Meiryo" charset="-128"/>
                  </a:endParaRPr>
                </a:p>
              </p:txBody>
            </p:sp>
            <p:sp>
              <p:nvSpPr>
                <p:cNvPr id="73" name="Rectangle 43">
                  <a:extLst>
                    <a:ext uri="{FF2B5EF4-FFF2-40B4-BE49-F238E27FC236}">
                      <a16:creationId xmlns:a16="http://schemas.microsoft.com/office/drawing/2014/main" id="{2A5EEA89-39EA-5D5F-DE13-31B21F8F267C}"/>
                    </a:ext>
                  </a:extLst>
                </p:cNvPr>
                <p:cNvSpPr>
                  <a:spLocks noChangeArrowheads="1"/>
                </p:cNvSpPr>
                <p:nvPr/>
              </p:nvSpPr>
              <p:spPr bwMode="auto">
                <a:xfrm>
                  <a:off x="4102268" y="4996515"/>
                  <a:ext cx="2408871" cy="266019"/>
                </a:xfrm>
                <a:prstGeom prst="rect">
                  <a:avLst/>
                </a:prstGeom>
                <a:noFill/>
                <a:ln>
                  <a:noFill/>
                </a:ln>
              </p:spPr>
              <p:txBody>
                <a:bodyPr wrap="square" lIns="80565" tIns="40283" rIns="80565" bIns="4028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200" b="1" dirty="0">
                      <a:latin typeface="メイリオ" panose="020B0604030504040204" pitchFamily="50" charset="-128"/>
                      <a:ea typeface="メイリオ" panose="020B0604030504040204" pitchFamily="50" charset="-128"/>
                      <a:cs typeface="Meiryo" charset="-128"/>
                    </a:rPr>
                    <a:t>【</a:t>
                  </a:r>
                  <a:r>
                    <a:rPr lang="en-US" altLang="ja-JP" sz="1200" b="1" dirty="0" err="1">
                      <a:latin typeface="メイリオ" panose="020B0604030504040204" pitchFamily="50" charset="-128"/>
                      <a:ea typeface="メイリオ" panose="020B0604030504040204" pitchFamily="50" charset="-128"/>
                      <a:cs typeface="Meiryo" charset="-128"/>
                    </a:rPr>
                    <a:t>Rokkasho</a:t>
                  </a:r>
                  <a:r>
                    <a:rPr lang="en-US" altLang="ja-JP" sz="1200" b="1" dirty="0">
                      <a:latin typeface="メイリオ" panose="020B0604030504040204" pitchFamily="50" charset="-128"/>
                      <a:ea typeface="メイリオ" panose="020B0604030504040204" pitchFamily="50" charset="-128"/>
                      <a:cs typeface="Meiryo" charset="-128"/>
                    </a:rPr>
                    <a:t> in Aomori】</a:t>
                  </a:r>
                </a:p>
              </p:txBody>
            </p:sp>
          </p:grpSp>
          <p:sp>
            <p:nvSpPr>
              <p:cNvPr id="14" name="Rectangle 41">
                <a:extLst>
                  <a:ext uri="{FF2B5EF4-FFF2-40B4-BE49-F238E27FC236}">
                    <a16:creationId xmlns:a16="http://schemas.microsoft.com/office/drawing/2014/main" id="{FFC8CFE9-D5EB-C737-007B-0707F54B4B71}"/>
                  </a:ext>
                </a:extLst>
              </p:cNvPr>
              <p:cNvSpPr>
                <a:spLocks noChangeArrowheads="1"/>
              </p:cNvSpPr>
              <p:nvPr/>
            </p:nvSpPr>
            <p:spPr bwMode="auto">
              <a:xfrm>
                <a:off x="833585" y="6418121"/>
                <a:ext cx="2965858" cy="40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0565" tIns="40283" rIns="80565" bIns="4028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lnSpc>
                    <a:spcPct val="85000"/>
                  </a:lnSpc>
                </a:pPr>
                <a:r>
                  <a:rPr lang="en-US" altLang="ja-JP" sz="1200" b="1" dirty="0">
                    <a:solidFill>
                      <a:srgbClr val="FF0080"/>
                    </a:solidFill>
                    <a:latin typeface="メイリオ" panose="020B0604030504040204" pitchFamily="50" charset="-128"/>
                    <a:ea typeface="メイリオ" panose="020B0604030504040204" pitchFamily="50" charset="-128"/>
                    <a:cs typeface="Meiryo" charset="-128"/>
                  </a:rPr>
                  <a:t>JT-60SA</a:t>
                </a:r>
              </a:p>
              <a:p>
                <a:pPr algn="ctr" eaLnBrk="1" hangingPunct="1">
                  <a:lnSpc>
                    <a:spcPct val="85000"/>
                  </a:lnSpc>
                </a:pPr>
                <a:r>
                  <a:rPr lang="en-US" altLang="ja-JP" sz="1200" b="1" dirty="0">
                    <a:solidFill>
                      <a:srgbClr val="FF0080"/>
                    </a:solidFill>
                    <a:latin typeface="メイリオ" panose="020B0604030504040204" pitchFamily="50" charset="-128"/>
                    <a:ea typeface="メイリオ" panose="020B0604030504040204" pitchFamily="50" charset="-128"/>
                    <a:cs typeface="Meiryo" charset="-128"/>
                  </a:rPr>
                  <a:t>(Joint with National Program)</a:t>
                </a:r>
              </a:p>
            </p:txBody>
          </p:sp>
        </p:grpSp>
        <p:sp>
          <p:nvSpPr>
            <p:cNvPr id="11" name="テキスト ボックス 10">
              <a:extLst>
                <a:ext uri="{FF2B5EF4-FFF2-40B4-BE49-F238E27FC236}">
                  <a16:creationId xmlns:a16="http://schemas.microsoft.com/office/drawing/2014/main" id="{2173CBA7-2660-0D61-976E-FCCA842E14D2}"/>
                </a:ext>
              </a:extLst>
            </p:cNvPr>
            <p:cNvSpPr txBox="1"/>
            <p:nvPr/>
          </p:nvSpPr>
          <p:spPr>
            <a:xfrm>
              <a:off x="6903468" y="5634588"/>
              <a:ext cx="2754641" cy="1223412"/>
            </a:xfrm>
            <a:prstGeom prst="rect">
              <a:avLst/>
            </a:prstGeom>
            <a:noFill/>
            <a:ln>
              <a:noFill/>
            </a:ln>
          </p:spPr>
          <p:txBody>
            <a:bodyPr wrap="square">
              <a:spAutoFit/>
            </a:bodyPr>
            <a:lstStyle/>
            <a:p>
              <a:pPr marL="180975" indent="-180975"/>
              <a:r>
                <a:rPr lang="en-US" altLang="ja-JP" sz="1050" dirty="0">
                  <a:ea typeface="メイリオ" panose="020B0604030504040204" pitchFamily="50" charset="-128"/>
                  <a:cs typeface="Arial" panose="020B0604020202020204" pitchFamily="34" charset="0"/>
                </a:rPr>
                <a:t>IFERC:</a:t>
              </a:r>
            </a:p>
            <a:p>
              <a:pPr marL="180975" indent="-180975"/>
              <a:r>
                <a:rPr lang="ja-JP" altLang="en-US" sz="1050" dirty="0">
                  <a:ea typeface="メイリオ" panose="020B0604030504040204" pitchFamily="50" charset="-128"/>
                  <a:cs typeface="Arial" panose="020B0604020202020204" pitchFamily="34" charset="0"/>
                </a:rPr>
                <a:t>　</a:t>
              </a:r>
              <a:r>
                <a:rPr lang="en-US" altLang="ja-JP" sz="1050" dirty="0">
                  <a:ea typeface="メイリオ" panose="020B0604030504040204" pitchFamily="50" charset="-128"/>
                  <a:cs typeface="Arial" panose="020B0604020202020204" pitchFamily="34" charset="0"/>
                </a:rPr>
                <a:t>International Fusion Energy Research Center</a:t>
              </a:r>
            </a:p>
            <a:p>
              <a:pPr marL="180975" indent="-180975"/>
              <a:r>
                <a:rPr lang="en-US" altLang="ja-JP" sz="1050" dirty="0">
                  <a:ea typeface="メイリオ" panose="020B0604030504040204" pitchFamily="50" charset="-128"/>
                  <a:cs typeface="Arial" panose="020B0604020202020204" pitchFamily="34" charset="0"/>
                </a:rPr>
                <a:t>IFMIF/EVEDA:</a:t>
              </a:r>
            </a:p>
            <a:p>
              <a:pPr marL="180975" indent="-180975"/>
              <a:r>
                <a:rPr lang="ja-JP" altLang="en-US" sz="1050" dirty="0">
                  <a:ea typeface="メイリオ" panose="020B0604030504040204" pitchFamily="50" charset="-128"/>
                  <a:cs typeface="Arial" panose="020B0604020202020204" pitchFamily="34" charset="0"/>
                </a:rPr>
                <a:t>　</a:t>
              </a:r>
              <a:r>
                <a:rPr lang="en-US" altLang="ja-JP" sz="1050" dirty="0">
                  <a:ea typeface="メイリオ" panose="020B0604030504040204" pitchFamily="50" charset="-128"/>
                  <a:cs typeface="Arial" panose="020B0604020202020204" pitchFamily="34" charset="0"/>
                </a:rPr>
                <a:t>International Fusion Materials Irradiation Facility/Engineering Validation and Engineering Design Activities</a:t>
              </a:r>
            </a:p>
          </p:txBody>
        </p:sp>
      </p:grpSp>
      <p:pic>
        <p:nvPicPr>
          <p:cNvPr id="74" name="図 73">
            <a:extLst>
              <a:ext uri="{FF2B5EF4-FFF2-40B4-BE49-F238E27FC236}">
                <a16:creationId xmlns:a16="http://schemas.microsoft.com/office/drawing/2014/main" id="{D3AA774E-CFEC-2F88-1E5C-4FF2BEF2A03F}"/>
              </a:ext>
            </a:extLst>
          </p:cNvPr>
          <p:cNvPicPr>
            <a:picLocks noChangeAspect="1"/>
          </p:cNvPicPr>
          <p:nvPr/>
        </p:nvPicPr>
        <p:blipFill>
          <a:blip r:embed="rId16"/>
          <a:stretch>
            <a:fillRect/>
          </a:stretch>
        </p:blipFill>
        <p:spPr>
          <a:xfrm>
            <a:off x="2214291" y="5198604"/>
            <a:ext cx="1518036" cy="1103472"/>
          </a:xfrm>
          <a:prstGeom prst="rect">
            <a:avLst/>
          </a:prstGeom>
        </p:spPr>
      </p:pic>
      <p:pic>
        <p:nvPicPr>
          <p:cNvPr id="75" name="図 74">
            <a:extLst>
              <a:ext uri="{FF2B5EF4-FFF2-40B4-BE49-F238E27FC236}">
                <a16:creationId xmlns:a16="http://schemas.microsoft.com/office/drawing/2014/main" id="{03546C1B-C606-EEBB-8DAD-2AB6AA48D5F2}"/>
              </a:ext>
            </a:extLst>
          </p:cNvPr>
          <p:cNvPicPr>
            <a:picLocks noChangeAspect="1"/>
          </p:cNvPicPr>
          <p:nvPr/>
        </p:nvPicPr>
        <p:blipFill>
          <a:blip r:embed="rId17"/>
          <a:stretch>
            <a:fillRect/>
          </a:stretch>
        </p:blipFill>
        <p:spPr>
          <a:xfrm>
            <a:off x="5340638" y="5233867"/>
            <a:ext cx="1118812" cy="633493"/>
          </a:xfrm>
          <a:prstGeom prst="rect">
            <a:avLst/>
          </a:prstGeom>
        </p:spPr>
      </p:pic>
      <p:pic>
        <p:nvPicPr>
          <p:cNvPr id="76" name="図 75">
            <a:extLst>
              <a:ext uri="{FF2B5EF4-FFF2-40B4-BE49-F238E27FC236}">
                <a16:creationId xmlns:a16="http://schemas.microsoft.com/office/drawing/2014/main" id="{16293EDC-EDED-659D-1C35-9B5617803474}"/>
              </a:ext>
            </a:extLst>
          </p:cNvPr>
          <p:cNvPicPr>
            <a:picLocks noChangeAspect="1"/>
          </p:cNvPicPr>
          <p:nvPr/>
        </p:nvPicPr>
        <p:blipFill rotWithShape="1">
          <a:blip r:embed="rId18"/>
          <a:srcRect t="14954" r="8312"/>
          <a:stretch/>
        </p:blipFill>
        <p:spPr>
          <a:xfrm>
            <a:off x="3904755" y="5227312"/>
            <a:ext cx="993347" cy="630258"/>
          </a:xfrm>
          <a:prstGeom prst="rect">
            <a:avLst/>
          </a:prstGeom>
        </p:spPr>
      </p:pic>
      <p:sp>
        <p:nvSpPr>
          <p:cNvPr id="78" name="上矢印 115">
            <a:extLst>
              <a:ext uri="{FF2B5EF4-FFF2-40B4-BE49-F238E27FC236}">
                <a16:creationId xmlns:a16="http://schemas.microsoft.com/office/drawing/2014/main" id="{775497E7-99D9-B615-2E50-45B5FF0DB929}"/>
              </a:ext>
            </a:extLst>
          </p:cNvPr>
          <p:cNvSpPr/>
          <p:nvPr/>
        </p:nvSpPr>
        <p:spPr>
          <a:xfrm rot="2581482">
            <a:off x="6571748" y="3359542"/>
            <a:ext cx="369432" cy="1592447"/>
          </a:xfrm>
          <a:prstGeom prst="upArrow">
            <a:avLst>
              <a:gd name="adj1" fmla="val 49015"/>
              <a:gd name="adj2" fmla="val 50000"/>
            </a:avLst>
          </a:prstGeom>
          <a:gradFill>
            <a:gsLst>
              <a:gs pos="13000">
                <a:srgbClr val="00B050"/>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pic>
        <p:nvPicPr>
          <p:cNvPr id="79" name="図 78" descr="スクリーンショット が含まれている画像&#10;&#10;高い精度で生成された説明">
            <a:extLst>
              <a:ext uri="{FF2B5EF4-FFF2-40B4-BE49-F238E27FC236}">
                <a16:creationId xmlns:a16="http://schemas.microsoft.com/office/drawing/2014/main" id="{C062C6EC-0BC0-37D5-0ED9-5768FAB969AF}"/>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6900293" y="4706813"/>
            <a:ext cx="1513962" cy="471247"/>
          </a:xfrm>
          <a:prstGeom prst="rect">
            <a:avLst/>
          </a:prstGeom>
        </p:spPr>
      </p:pic>
      <p:sp>
        <p:nvSpPr>
          <p:cNvPr id="80" name="正方形/長方形 79">
            <a:extLst>
              <a:ext uri="{FF2B5EF4-FFF2-40B4-BE49-F238E27FC236}">
                <a16:creationId xmlns:a16="http://schemas.microsoft.com/office/drawing/2014/main" id="{8271EEC8-7BFC-0B90-3BA2-39A9032B6DE9}"/>
              </a:ext>
            </a:extLst>
          </p:cNvPr>
          <p:cNvSpPr/>
          <p:nvPr/>
        </p:nvSpPr>
        <p:spPr>
          <a:xfrm>
            <a:off x="6180286" y="4558869"/>
            <a:ext cx="3551895" cy="280846"/>
          </a:xfrm>
          <a:prstGeom prst="rect">
            <a:avLst/>
          </a:prstGeom>
        </p:spPr>
        <p:txBody>
          <a:bodyPr wrap="square">
            <a:spAutoFit/>
          </a:bodyPr>
          <a:lstStyle/>
          <a:p>
            <a:pPr>
              <a:lnSpc>
                <a:spcPts val="1400"/>
              </a:lnSpc>
            </a:pPr>
            <a:r>
              <a:rPr lang="en-US" altLang="ja-JP" sz="1400" b="1" dirty="0">
                <a:latin typeface="メイリオ" panose="020B0604030504040204" pitchFamily="50" charset="-128"/>
                <a:ea typeface="メイリオ" panose="020B0604030504040204" pitchFamily="50" charset="-128"/>
                <a:cs typeface="Meiryo" charset="-128"/>
              </a:rPr>
              <a:t>Advanced Fusion Neutron Source</a:t>
            </a:r>
          </a:p>
        </p:txBody>
      </p:sp>
      <p:pic>
        <p:nvPicPr>
          <p:cNvPr id="19" name="図 18" descr="QST_LOGO_YOKO.psd">
            <a:extLst>
              <a:ext uri="{FF2B5EF4-FFF2-40B4-BE49-F238E27FC236}">
                <a16:creationId xmlns:a16="http://schemas.microsoft.com/office/drawing/2014/main" id="{394E7DF6-31B3-D61F-E494-CE7A7D6C723D}"/>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6456" y="89655"/>
            <a:ext cx="846390" cy="319555"/>
          </a:xfrm>
          <a:prstGeom prst="rect">
            <a:avLst/>
          </a:prstGeom>
        </p:spPr>
      </p:pic>
      <p:pic>
        <p:nvPicPr>
          <p:cNvPr id="40" name="図 39">
            <a:extLst>
              <a:ext uri="{FF2B5EF4-FFF2-40B4-BE49-F238E27FC236}">
                <a16:creationId xmlns:a16="http://schemas.microsoft.com/office/drawing/2014/main" id="{E42082E0-580B-8C9D-1DFC-23A9C44EFB9A}"/>
              </a:ext>
            </a:extLst>
          </p:cNvPr>
          <p:cNvPicPr>
            <a:picLocks noChangeAspect="1"/>
          </p:cNvPicPr>
          <p:nvPr/>
        </p:nvPicPr>
        <p:blipFill rotWithShape="1">
          <a:blip r:embed="rId21"/>
          <a:srcRect t="55888" r="53030"/>
          <a:stretch/>
        </p:blipFill>
        <p:spPr>
          <a:xfrm>
            <a:off x="5260875" y="3200650"/>
            <a:ext cx="1656705" cy="1175007"/>
          </a:xfrm>
          <a:prstGeom prst="rect">
            <a:avLst/>
          </a:prstGeom>
        </p:spPr>
      </p:pic>
      <p:sp>
        <p:nvSpPr>
          <p:cNvPr id="42" name="上矢印 115">
            <a:extLst>
              <a:ext uri="{FF2B5EF4-FFF2-40B4-BE49-F238E27FC236}">
                <a16:creationId xmlns:a16="http://schemas.microsoft.com/office/drawing/2014/main" id="{532D0A3D-D733-0FB8-1654-16B27B32E01C}"/>
              </a:ext>
            </a:extLst>
          </p:cNvPr>
          <p:cNvSpPr/>
          <p:nvPr/>
        </p:nvSpPr>
        <p:spPr>
          <a:xfrm rot="5400000">
            <a:off x="6075419" y="1914016"/>
            <a:ext cx="369432" cy="1592447"/>
          </a:xfrm>
          <a:prstGeom prst="upArrow">
            <a:avLst>
              <a:gd name="adj1" fmla="val 49015"/>
              <a:gd name="adj2" fmla="val 50000"/>
            </a:avLst>
          </a:prstGeom>
          <a:gradFill>
            <a:gsLst>
              <a:gs pos="13000">
                <a:srgbClr val="00B050"/>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5860843A-A532-4693-19A6-04920F36F9CE}"/>
              </a:ext>
            </a:extLst>
          </p:cNvPr>
          <p:cNvSpPr txBox="1"/>
          <p:nvPr/>
        </p:nvSpPr>
        <p:spPr>
          <a:xfrm>
            <a:off x="5881690" y="2843380"/>
            <a:ext cx="695151" cy="369332"/>
          </a:xfrm>
          <a:prstGeom prst="rect">
            <a:avLst/>
          </a:prstGeom>
          <a:noFill/>
        </p:spPr>
        <p:txBody>
          <a:bodyPr wrap="square">
            <a:spAutoFit/>
          </a:bodyPr>
          <a:lstStyle/>
          <a:p>
            <a:r>
              <a:rPr lang="en-US" altLang="ja-JP" sz="1800" b="1">
                <a:latin typeface="Arial" panose="020B0604020202020204" pitchFamily="34" charset="0"/>
                <a:ea typeface="+mn-ea"/>
                <a:cs typeface="Arial" panose="020B0604020202020204" pitchFamily="34" charset="0"/>
              </a:rPr>
              <a:t>TBM</a:t>
            </a:r>
            <a:endParaRPr lang="ja-JP" altLang="en-US" dirty="0"/>
          </a:p>
        </p:txBody>
      </p:sp>
    </p:spTree>
    <p:extLst>
      <p:ext uri="{BB962C8B-B14F-4D97-AF65-F5344CB8AC3E}">
        <p14:creationId xmlns:p14="http://schemas.microsoft.com/office/powerpoint/2010/main" val="46905565"/>
      </p:ext>
    </p:extLst>
  </p:cSld>
  <p:clrMapOvr>
    <a:masterClrMapping/>
  </p:clrMapOvr>
  <mc:AlternateContent xmlns:mc="http://schemas.openxmlformats.org/markup-compatibility/2006" xmlns:p14="http://schemas.microsoft.com/office/powerpoint/2010/main">
    <mc:Choice Requires="p14">
      <p:transition spd="slow" p14:dur="2000" advTm="32507"/>
    </mc:Choice>
    <mc:Fallback xmlns="">
      <p:transition spd="slow" advTm="3250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タイトル 1"/>
          <p:cNvSpPr txBox="1">
            <a:spLocks/>
          </p:cNvSpPr>
          <p:nvPr/>
        </p:nvSpPr>
        <p:spPr>
          <a:xfrm>
            <a:off x="-25184" y="-8965"/>
            <a:ext cx="9841455" cy="475551"/>
          </a:xfrm>
          <a:prstGeom prst="rect">
            <a:avLst/>
          </a:prstGeom>
        </p:spPr>
        <p:txBody>
          <a:bodyPr>
            <a:noAutofit/>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6pPr>
            <a:lvl7pPr marL="914400"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7pPr>
            <a:lvl8pPr marL="1371600"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8pPr>
            <a:lvl9pPr marL="1828800"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9pPr>
          </a:lstStyle>
          <a:p>
            <a:r>
              <a:rPr kumimoji="1" lang="en-US" altLang="ja-JP" sz="3200" i="1" kern="0" dirty="0">
                <a:solidFill>
                  <a:srgbClr val="0000FF"/>
                </a:solidFill>
                <a:latin typeface="Arial" panose="020B0604020202020204" pitchFamily="34" charset="0"/>
                <a:ea typeface="メイリオ" panose="020B0604030504040204" pitchFamily="50" charset="-128"/>
                <a:cs typeface="Arial" panose="020B0604020202020204" pitchFamily="34" charset="0"/>
              </a:rPr>
              <a:t>Roadmap toward Fusion DEMO Reactor</a:t>
            </a:r>
            <a:endParaRPr kumimoji="1" lang="ja-JP" altLang="en-US" sz="3200" i="1" kern="0" dirty="0">
              <a:solidFill>
                <a:srgbClr val="0000FF"/>
              </a:solidFill>
              <a:latin typeface="Arial" panose="020B0604020202020204" pitchFamily="34" charset="0"/>
              <a:ea typeface="メイリオ" panose="020B0604030504040204" pitchFamily="50" charset="-128"/>
              <a:cs typeface="Arial" panose="020B0604020202020204" pitchFamily="34" charset="0"/>
            </a:endParaRPr>
          </a:p>
        </p:txBody>
      </p:sp>
      <p:sp>
        <p:nvSpPr>
          <p:cNvPr id="7" name="正方形/長方形 6"/>
          <p:cNvSpPr/>
          <p:nvPr/>
        </p:nvSpPr>
        <p:spPr>
          <a:xfrm>
            <a:off x="41031" y="595917"/>
            <a:ext cx="9823938" cy="1200329"/>
          </a:xfrm>
          <a:prstGeom prst="rect">
            <a:avLst/>
          </a:prstGeom>
        </p:spPr>
        <p:txBody>
          <a:bodyPr wrap="square">
            <a:spAutoFit/>
          </a:bodyPr>
          <a:lstStyle/>
          <a:p>
            <a:pPr marL="285750" indent="-285750">
              <a:buFont typeface="Wingdings" panose="05000000000000000000" pitchFamily="2" charset="2"/>
              <a:buChar char="l"/>
            </a:pPr>
            <a:r>
              <a:rPr lang="en-US" altLang="ja-JP" i="1" dirty="0">
                <a:latin typeface="Arial" panose="020B0604020202020204" pitchFamily="34" charset="0"/>
                <a:cs typeface="Arial" panose="020B0604020202020204" pitchFamily="34" charset="0"/>
              </a:rPr>
              <a:t>In Japanese Fusion Strategy, the Japanese DEMO activities </a:t>
            </a:r>
            <a:r>
              <a:rPr lang="en-US" altLang="ja-JP" i="1" dirty="0">
                <a:cs typeface="Arial" panose="020B0604020202020204" pitchFamily="34" charset="0"/>
              </a:rPr>
              <a:t>are shared in Naka and </a:t>
            </a:r>
            <a:r>
              <a:rPr lang="en-US" altLang="ja-JP" i="1" dirty="0" err="1">
                <a:cs typeface="Arial" panose="020B0604020202020204" pitchFamily="34" charset="0"/>
              </a:rPr>
              <a:t>Rokka</a:t>
            </a:r>
            <a:r>
              <a:rPr lang="en-US" altLang="ja-JP" i="1" dirty="0">
                <a:cs typeface="Arial" panose="020B0604020202020204" pitchFamily="34" charset="0"/>
              </a:rPr>
              <a:t> institutes. </a:t>
            </a:r>
          </a:p>
          <a:p>
            <a:pPr marL="285750" indent="-285750">
              <a:buFont typeface="Wingdings" panose="05000000000000000000" pitchFamily="2" charset="2"/>
              <a:buChar char="l"/>
            </a:pPr>
            <a:r>
              <a:rPr lang="en-US" altLang="ja-JP" i="1" dirty="0">
                <a:solidFill>
                  <a:srgbClr val="0000FF"/>
                </a:solidFill>
                <a:latin typeface="Arial" panose="020B0604020202020204" pitchFamily="34" charset="0"/>
                <a:cs typeface="Arial" panose="020B0604020202020204" pitchFamily="34" charset="0"/>
              </a:rPr>
              <a:t>BA activities to be done </a:t>
            </a:r>
            <a:r>
              <a:rPr lang="en-US" altLang="ja-JP" i="1" dirty="0">
                <a:solidFill>
                  <a:srgbClr val="0000FF"/>
                </a:solidFill>
                <a:cs typeface="Arial" panose="020B0604020202020204" pitchFamily="34" charset="0"/>
              </a:rPr>
              <a:t>are</a:t>
            </a:r>
            <a:r>
              <a:rPr lang="en-US" altLang="ja-JP" i="1" dirty="0">
                <a:solidFill>
                  <a:srgbClr val="0000FF"/>
                </a:solidFill>
                <a:latin typeface="Arial" panose="020B0604020202020204" pitchFamily="34" charset="0"/>
                <a:cs typeface="Arial" panose="020B0604020202020204" pitchFamily="34" charset="0"/>
              </a:rPr>
              <a:t> the key framework for Japanese DEMO.</a:t>
            </a:r>
          </a:p>
          <a:p>
            <a:pPr marL="285750" indent="-285750">
              <a:buFont typeface="Wingdings" panose="05000000000000000000" pitchFamily="2" charset="2"/>
              <a:buChar char="l"/>
            </a:pPr>
            <a:r>
              <a:rPr lang="en-US" altLang="ja-JP" i="1" dirty="0">
                <a:solidFill>
                  <a:srgbClr val="0000FF"/>
                </a:solidFill>
                <a:cs typeface="Arial" panose="020B0604020202020204" pitchFamily="34" charset="0"/>
              </a:rPr>
              <a:t>In 2022, 1st C&amp;R was conducted to confirm the progress.</a:t>
            </a:r>
          </a:p>
        </p:txBody>
      </p:sp>
      <p:sp>
        <p:nvSpPr>
          <p:cNvPr id="48" name="テキスト ボックス 47"/>
          <p:cNvSpPr txBox="1"/>
          <p:nvPr/>
        </p:nvSpPr>
        <p:spPr>
          <a:xfrm>
            <a:off x="5898224" y="2005990"/>
            <a:ext cx="3024712" cy="276999"/>
          </a:xfrm>
          <a:prstGeom prst="rect">
            <a:avLst/>
          </a:prstGeom>
          <a:noFill/>
        </p:spPr>
        <p:txBody>
          <a:bodyPr wrap="square" rtlCol="0">
            <a:spAutoFit/>
          </a:bodyPr>
          <a:lstStyle/>
          <a:p>
            <a:r>
              <a:rPr kumimoji="1" lang="en-US" altLang="ja-JP" sz="1200" b="1" dirty="0">
                <a:solidFill>
                  <a:srgbClr val="FF0000"/>
                </a:solidFill>
                <a:latin typeface="Arial" panose="020B0604020202020204" pitchFamily="34" charset="0"/>
                <a:ea typeface="MS PGothic" charset="-128"/>
                <a:cs typeface="Arial" panose="020B0604020202020204" pitchFamily="34" charset="0"/>
              </a:rPr>
              <a:t>Judgment of DEMO construction</a:t>
            </a:r>
            <a:endParaRPr kumimoji="1" lang="ja-JP" altLang="en-US" sz="1200" b="1" dirty="0">
              <a:solidFill>
                <a:srgbClr val="FF0000"/>
              </a:solidFill>
              <a:latin typeface="Arial" panose="020B0604020202020204" pitchFamily="34" charset="0"/>
              <a:ea typeface="MS PGothic" charset="-128"/>
              <a:cs typeface="Arial" panose="020B0604020202020204" pitchFamily="34" charset="0"/>
            </a:endParaRPr>
          </a:p>
        </p:txBody>
      </p:sp>
      <p:sp>
        <p:nvSpPr>
          <p:cNvPr id="2" name="正方形/長方形 1"/>
          <p:cNvSpPr/>
          <p:nvPr/>
        </p:nvSpPr>
        <p:spPr>
          <a:xfrm>
            <a:off x="6289416" y="1436685"/>
            <a:ext cx="3616583" cy="1015663"/>
          </a:xfrm>
          <a:prstGeom prst="rect">
            <a:avLst/>
          </a:prstGeom>
        </p:spPr>
        <p:txBody>
          <a:bodyPr wrap="square">
            <a:spAutoFit/>
          </a:bodyPr>
          <a:lstStyle/>
          <a:p>
            <a:pPr algn="r"/>
            <a:r>
              <a:rPr lang="ja-JP" altLang="en-US" sz="1000" b="1" dirty="0">
                <a:latin typeface="Arial" panose="020B0604020202020204" pitchFamily="34" charset="0"/>
                <a:cs typeface="Arial" panose="020B0604020202020204" pitchFamily="34" charset="0"/>
              </a:rPr>
              <a:t>July 24, 2018 </a:t>
            </a:r>
            <a:endParaRPr lang="en-US" altLang="ja-JP" sz="1000" b="1" dirty="0">
              <a:latin typeface="Arial" panose="020B0604020202020204" pitchFamily="34" charset="0"/>
              <a:cs typeface="Arial" panose="020B0604020202020204" pitchFamily="34" charset="0"/>
            </a:endParaRPr>
          </a:p>
          <a:p>
            <a:pPr algn="r"/>
            <a:r>
              <a:rPr lang="ja-JP" altLang="en-US" sz="1000" b="1" dirty="0">
                <a:latin typeface="Arial" panose="020B0604020202020204" pitchFamily="34" charset="0"/>
                <a:cs typeface="Arial" panose="020B0604020202020204" pitchFamily="34" charset="0"/>
              </a:rPr>
              <a:t>Science and Technology Committee on Fusion Energy </a:t>
            </a:r>
            <a:endParaRPr lang="en-US" altLang="ja-JP" sz="1000" b="1" dirty="0">
              <a:latin typeface="Arial" panose="020B0604020202020204" pitchFamily="34" charset="0"/>
              <a:cs typeface="Arial" panose="020B0604020202020204" pitchFamily="34" charset="0"/>
            </a:endParaRPr>
          </a:p>
          <a:p>
            <a:pPr algn="r"/>
            <a:r>
              <a:rPr lang="ja-JP" altLang="en-US" sz="1000" b="1" dirty="0">
                <a:latin typeface="Arial" panose="020B0604020202020204" pitchFamily="34" charset="0"/>
                <a:cs typeface="Arial" panose="020B0604020202020204" pitchFamily="34" charset="0"/>
              </a:rPr>
              <a:t>Subdivision on R&amp;D Planning and Evaluation </a:t>
            </a:r>
            <a:endParaRPr lang="en-US" altLang="ja-JP" sz="1000" b="1" dirty="0">
              <a:latin typeface="Arial" panose="020B0604020202020204" pitchFamily="34" charset="0"/>
              <a:cs typeface="Arial" panose="020B0604020202020204" pitchFamily="34" charset="0"/>
            </a:endParaRPr>
          </a:p>
          <a:p>
            <a:pPr algn="r"/>
            <a:r>
              <a:rPr lang="ja-JP" altLang="en-US" sz="1000" b="1" dirty="0">
                <a:latin typeface="Arial" panose="020B0604020202020204" pitchFamily="34" charset="0"/>
                <a:cs typeface="Arial" panose="020B0604020202020204" pitchFamily="34" charset="0"/>
              </a:rPr>
              <a:t>Council for Science and Technology </a:t>
            </a:r>
          </a:p>
          <a:p>
            <a:pPr algn="r"/>
            <a:r>
              <a:rPr lang="ja-JP" altLang="en-US" sz="1000" b="1" dirty="0">
                <a:latin typeface="Arial Black" panose="020B0A04020102020204" pitchFamily="34" charset="0"/>
              </a:rPr>
              <a:t> </a:t>
            </a:r>
          </a:p>
          <a:p>
            <a:pPr algn="r"/>
            <a:r>
              <a:rPr lang="ja-JP" altLang="en-US" sz="1000" b="1" dirty="0">
                <a:latin typeface="Arial Black" panose="020B0A04020102020204" pitchFamily="34" charset="0"/>
              </a:rPr>
              <a:t> </a:t>
            </a:r>
          </a:p>
        </p:txBody>
      </p:sp>
      <p:grpSp>
        <p:nvGrpSpPr>
          <p:cNvPr id="38" name="グループ化 37">
            <a:extLst>
              <a:ext uri="{FF2B5EF4-FFF2-40B4-BE49-F238E27FC236}">
                <a16:creationId xmlns:a16="http://schemas.microsoft.com/office/drawing/2014/main" id="{55A723C2-C682-326D-5EC0-6470C6A50464}"/>
              </a:ext>
            </a:extLst>
          </p:cNvPr>
          <p:cNvGrpSpPr/>
          <p:nvPr/>
        </p:nvGrpSpPr>
        <p:grpSpPr>
          <a:xfrm>
            <a:off x="479114" y="2265066"/>
            <a:ext cx="8748906" cy="4592934"/>
            <a:chOff x="425232" y="2518307"/>
            <a:chExt cx="8748906" cy="4592934"/>
          </a:xfrm>
        </p:grpSpPr>
        <p:grpSp>
          <p:nvGrpSpPr>
            <p:cNvPr id="25" name="グループ化 24">
              <a:extLst>
                <a:ext uri="{FF2B5EF4-FFF2-40B4-BE49-F238E27FC236}">
                  <a16:creationId xmlns:a16="http://schemas.microsoft.com/office/drawing/2014/main" id="{ECE3DDD3-8D27-093E-F8F0-AE11ECE825BF}"/>
                </a:ext>
              </a:extLst>
            </p:cNvPr>
            <p:cNvGrpSpPr/>
            <p:nvPr/>
          </p:nvGrpSpPr>
          <p:grpSpPr>
            <a:xfrm>
              <a:off x="443445" y="2518307"/>
              <a:ext cx="8730693" cy="4592934"/>
              <a:chOff x="31470" y="1683834"/>
              <a:chExt cx="9874530" cy="5194669"/>
            </a:xfrm>
          </p:grpSpPr>
          <p:pic>
            <p:nvPicPr>
              <p:cNvPr id="5" name="図 4"/>
              <p:cNvPicPr>
                <a:picLocks noChangeAspect="1"/>
              </p:cNvPicPr>
              <p:nvPr/>
            </p:nvPicPr>
            <p:blipFill rotWithShape="1">
              <a:blip r:embed="rId3"/>
              <a:srcRect l="777" t="11155" b="2630"/>
              <a:stretch/>
            </p:blipFill>
            <p:spPr>
              <a:xfrm>
                <a:off x="98375" y="1683834"/>
                <a:ext cx="9807625" cy="5194669"/>
              </a:xfrm>
              <a:prstGeom prst="rect">
                <a:avLst/>
              </a:prstGeom>
            </p:spPr>
          </p:pic>
          <p:grpSp>
            <p:nvGrpSpPr>
              <p:cNvPr id="6" name="グループ化 5"/>
              <p:cNvGrpSpPr/>
              <p:nvPr/>
            </p:nvGrpSpPr>
            <p:grpSpPr>
              <a:xfrm>
                <a:off x="31470" y="3329124"/>
                <a:ext cx="7945186" cy="2614480"/>
                <a:chOff x="-25184" y="3329124"/>
                <a:chExt cx="7945186" cy="2614480"/>
              </a:xfrm>
            </p:grpSpPr>
            <p:sp>
              <p:nvSpPr>
                <p:cNvPr id="3" name="テキスト ボックス 2"/>
                <p:cNvSpPr txBox="1"/>
                <p:nvPr/>
              </p:nvSpPr>
              <p:spPr>
                <a:xfrm>
                  <a:off x="3028551" y="3329124"/>
                  <a:ext cx="4891451" cy="417719"/>
                </a:xfrm>
                <a:prstGeom prst="rect">
                  <a:avLst/>
                </a:prstGeom>
                <a:solidFill>
                  <a:srgbClr val="FFFF00"/>
                </a:solidFill>
                <a:ln w="76200">
                  <a:solidFill>
                    <a:srgbClr val="FF0000"/>
                  </a:solidFill>
                </a:ln>
              </p:spPr>
              <p:txBody>
                <a:bodyPr wrap="square" rtlCol="0">
                  <a:spAutoFit/>
                </a:bodyPr>
                <a:lstStyle/>
                <a:p>
                  <a:r>
                    <a:rPr kumimoji="1" lang="en-US" altLang="ja-JP" dirty="0">
                      <a:solidFill>
                        <a:srgbClr val="FF0000"/>
                      </a:solidFill>
                    </a:rPr>
                    <a:t>Mission of Rokkasho Fusion Institute</a:t>
                  </a:r>
                  <a:endParaRPr kumimoji="1" lang="ja-JP" altLang="en-US" dirty="0">
                    <a:solidFill>
                      <a:srgbClr val="FF0000"/>
                    </a:solidFill>
                  </a:endParaRPr>
                </a:p>
              </p:txBody>
            </p:sp>
            <p:sp>
              <p:nvSpPr>
                <p:cNvPr id="4" name="円/楕円 3"/>
                <p:cNvSpPr/>
                <p:nvPr/>
              </p:nvSpPr>
              <p:spPr>
                <a:xfrm>
                  <a:off x="0" y="3601846"/>
                  <a:ext cx="2430967" cy="42374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円/楕円 9"/>
                <p:cNvSpPr/>
                <p:nvPr/>
              </p:nvSpPr>
              <p:spPr>
                <a:xfrm>
                  <a:off x="-25184" y="4118489"/>
                  <a:ext cx="2430967" cy="42374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円/楕円 10"/>
                <p:cNvSpPr/>
                <p:nvPr/>
              </p:nvSpPr>
              <p:spPr>
                <a:xfrm>
                  <a:off x="15696" y="5519858"/>
                  <a:ext cx="2430967" cy="42374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8" name="直線コネクタ 7"/>
                <p:cNvCxnSpPr>
                  <a:cxnSpLocks/>
                  <a:endCxn id="3" idx="1"/>
                </p:cNvCxnSpPr>
                <p:nvPr/>
              </p:nvCxnSpPr>
              <p:spPr>
                <a:xfrm flipV="1">
                  <a:off x="2274239" y="3537984"/>
                  <a:ext cx="754311" cy="13453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直線コネクタ 13"/>
                <p:cNvCxnSpPr>
                  <a:cxnSpLocks/>
                  <a:stCxn id="10" idx="6"/>
                  <a:endCxn id="3" idx="1"/>
                </p:cNvCxnSpPr>
                <p:nvPr/>
              </p:nvCxnSpPr>
              <p:spPr>
                <a:xfrm flipV="1">
                  <a:off x="2405783" y="3537984"/>
                  <a:ext cx="622768" cy="792378"/>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6" name="直線コネクタ 15"/>
                <p:cNvCxnSpPr/>
                <p:nvPr/>
              </p:nvCxnSpPr>
              <p:spPr>
                <a:xfrm flipV="1">
                  <a:off x="2274240" y="3697809"/>
                  <a:ext cx="758891" cy="1911254"/>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grpSp>
        <p:grpSp>
          <p:nvGrpSpPr>
            <p:cNvPr id="21" name="グループ化 20">
              <a:extLst>
                <a:ext uri="{FF2B5EF4-FFF2-40B4-BE49-F238E27FC236}">
                  <a16:creationId xmlns:a16="http://schemas.microsoft.com/office/drawing/2014/main" id="{B63C7FED-E8BE-4859-8234-1810E214BEF2}"/>
                </a:ext>
              </a:extLst>
            </p:cNvPr>
            <p:cNvGrpSpPr/>
            <p:nvPr/>
          </p:nvGrpSpPr>
          <p:grpSpPr>
            <a:xfrm>
              <a:off x="425232" y="2801169"/>
              <a:ext cx="6342363" cy="1281578"/>
              <a:chOff x="28660" y="2843001"/>
              <a:chExt cx="6342363" cy="1281578"/>
            </a:xfrm>
          </p:grpSpPr>
          <p:sp>
            <p:nvSpPr>
              <p:cNvPr id="22" name="テキスト ボックス 21">
                <a:extLst>
                  <a:ext uri="{FF2B5EF4-FFF2-40B4-BE49-F238E27FC236}">
                    <a16:creationId xmlns:a16="http://schemas.microsoft.com/office/drawing/2014/main" id="{0B229BF8-ECF7-460A-B640-7721B2B05942}"/>
                  </a:ext>
                </a:extLst>
              </p:cNvPr>
              <p:cNvSpPr txBox="1"/>
              <p:nvPr/>
            </p:nvSpPr>
            <p:spPr>
              <a:xfrm>
                <a:off x="2750921" y="3536082"/>
                <a:ext cx="3620102" cy="369332"/>
              </a:xfrm>
              <a:prstGeom prst="rect">
                <a:avLst/>
              </a:prstGeom>
              <a:solidFill>
                <a:srgbClr val="FFFF00"/>
              </a:solidFill>
              <a:ln w="76200">
                <a:solidFill>
                  <a:srgbClr val="0000FF"/>
                </a:solidFill>
              </a:ln>
            </p:spPr>
            <p:txBody>
              <a:bodyPr wrap="square" rtlCol="0">
                <a:spAutoFit/>
              </a:bodyPr>
              <a:lstStyle/>
              <a:p>
                <a:r>
                  <a:rPr kumimoji="1" lang="en-US" altLang="ja-JP" dirty="0">
                    <a:solidFill>
                      <a:srgbClr val="0000FF"/>
                    </a:solidFill>
                  </a:rPr>
                  <a:t>Mission of Naka Fusion Institute</a:t>
                </a:r>
                <a:endParaRPr kumimoji="1" lang="ja-JP" altLang="en-US" dirty="0">
                  <a:solidFill>
                    <a:srgbClr val="0000FF"/>
                  </a:solidFill>
                </a:endParaRPr>
              </a:p>
            </p:txBody>
          </p:sp>
          <p:sp>
            <p:nvSpPr>
              <p:cNvPr id="23" name="円/楕円 3">
                <a:extLst>
                  <a:ext uri="{FF2B5EF4-FFF2-40B4-BE49-F238E27FC236}">
                    <a16:creationId xmlns:a16="http://schemas.microsoft.com/office/drawing/2014/main" id="{194AA696-07A3-4389-9DAB-9DD6F4CCA327}"/>
                  </a:ext>
                </a:extLst>
              </p:cNvPr>
              <p:cNvSpPr/>
              <p:nvPr/>
            </p:nvSpPr>
            <p:spPr>
              <a:xfrm>
                <a:off x="56654" y="2843001"/>
                <a:ext cx="2430967" cy="42374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円/楕円 9">
                <a:extLst>
                  <a:ext uri="{FF2B5EF4-FFF2-40B4-BE49-F238E27FC236}">
                    <a16:creationId xmlns:a16="http://schemas.microsoft.com/office/drawing/2014/main" id="{992079E9-536D-49B6-A526-CC02EB109299}"/>
                  </a:ext>
                </a:extLst>
              </p:cNvPr>
              <p:cNvSpPr/>
              <p:nvPr/>
            </p:nvSpPr>
            <p:spPr>
              <a:xfrm>
                <a:off x="28660" y="3700833"/>
                <a:ext cx="2430967" cy="42374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6" name="直線コネクタ 25">
                <a:extLst>
                  <a:ext uri="{FF2B5EF4-FFF2-40B4-BE49-F238E27FC236}">
                    <a16:creationId xmlns:a16="http://schemas.microsoft.com/office/drawing/2014/main" id="{80D3E7AA-3134-4C31-BA00-58CF1A31F229}"/>
                  </a:ext>
                </a:extLst>
              </p:cNvPr>
              <p:cNvCxnSpPr>
                <a:cxnSpLocks/>
                <a:stCxn id="23" idx="6"/>
                <a:endCxn id="22" idx="1"/>
              </p:cNvCxnSpPr>
              <p:nvPr/>
            </p:nvCxnSpPr>
            <p:spPr>
              <a:xfrm>
                <a:off x="2487621" y="3054874"/>
                <a:ext cx="263300" cy="665874"/>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7" name="直線コネクタ 26">
                <a:extLst>
                  <a:ext uri="{FF2B5EF4-FFF2-40B4-BE49-F238E27FC236}">
                    <a16:creationId xmlns:a16="http://schemas.microsoft.com/office/drawing/2014/main" id="{0B783E3A-1A98-4D1A-9E05-EDA0A0DE5771}"/>
                  </a:ext>
                </a:extLst>
              </p:cNvPr>
              <p:cNvCxnSpPr>
                <a:cxnSpLocks/>
                <a:stCxn id="24" idx="6"/>
                <a:endCxn id="22" idx="1"/>
              </p:cNvCxnSpPr>
              <p:nvPr/>
            </p:nvCxnSpPr>
            <p:spPr>
              <a:xfrm flipV="1">
                <a:off x="2459627" y="3720748"/>
                <a:ext cx="291294" cy="191958"/>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grpSp>
      <p:grpSp>
        <p:nvGrpSpPr>
          <p:cNvPr id="9" name="グループ化 8">
            <a:extLst>
              <a:ext uri="{FF2B5EF4-FFF2-40B4-BE49-F238E27FC236}">
                <a16:creationId xmlns:a16="http://schemas.microsoft.com/office/drawing/2014/main" id="{FBC7804F-E6D5-28B5-865D-DF24FD60F629}"/>
              </a:ext>
            </a:extLst>
          </p:cNvPr>
          <p:cNvGrpSpPr/>
          <p:nvPr/>
        </p:nvGrpSpPr>
        <p:grpSpPr>
          <a:xfrm>
            <a:off x="500240" y="434824"/>
            <a:ext cx="9549485" cy="229284"/>
            <a:chOff x="277285" y="580531"/>
            <a:chExt cx="9549485" cy="229284"/>
          </a:xfrm>
        </p:grpSpPr>
        <p:sp>
          <p:nvSpPr>
            <p:cNvPr id="12" name="Rectangle 692">
              <a:extLst>
                <a:ext uri="{FF2B5EF4-FFF2-40B4-BE49-F238E27FC236}">
                  <a16:creationId xmlns:a16="http://schemas.microsoft.com/office/drawing/2014/main" id="{0A8E31FF-AFB2-25B8-CD35-E30B84CF3CFC}"/>
                </a:ext>
              </a:extLst>
            </p:cNvPr>
            <p:cNvSpPr>
              <a:spLocks noChangeArrowheads="1"/>
            </p:cNvSpPr>
            <p:nvPr/>
          </p:nvSpPr>
          <p:spPr bwMode="gray">
            <a:xfrm>
              <a:off x="277285" y="657500"/>
              <a:ext cx="9210471" cy="67436"/>
            </a:xfrm>
            <a:prstGeom prst="rect">
              <a:avLst/>
            </a:prstGeom>
            <a:gradFill rotWithShape="0">
              <a:gsLst>
                <a:gs pos="0">
                  <a:srgbClr val="FF00FF"/>
                </a:gs>
                <a:gs pos="100000">
                  <a:srgbClr val="00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600" dirty="0">
                <a:cs typeface="Arial" panose="020B0604020202020204" pitchFamily="34" charset="0"/>
              </a:endParaRPr>
            </a:p>
          </p:txBody>
        </p:sp>
        <p:pic>
          <p:nvPicPr>
            <p:cNvPr id="13" name="図 12" descr="QST_LOGO_YOKO.psd">
              <a:extLst>
                <a:ext uri="{FF2B5EF4-FFF2-40B4-BE49-F238E27FC236}">
                  <a16:creationId xmlns:a16="http://schemas.microsoft.com/office/drawing/2014/main" id="{ED00B92F-7071-9337-9CA1-182E7CE57D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77" y="580531"/>
              <a:ext cx="607293" cy="229284"/>
            </a:xfrm>
            <a:prstGeom prst="rect">
              <a:avLst/>
            </a:prstGeom>
          </p:spPr>
        </p:pic>
      </p:grpSp>
      <p:sp>
        <p:nvSpPr>
          <p:cNvPr id="15" name="スライド番号プレースホルダー 1">
            <a:extLst>
              <a:ext uri="{FF2B5EF4-FFF2-40B4-BE49-F238E27FC236}">
                <a16:creationId xmlns:a16="http://schemas.microsoft.com/office/drawing/2014/main" id="{13498180-4E4D-2E9A-9557-EC197351AFEA}"/>
              </a:ext>
            </a:extLst>
          </p:cNvPr>
          <p:cNvSpPr>
            <a:spLocks noGrp="1"/>
          </p:cNvSpPr>
          <p:nvPr>
            <p:ph type="sldNum" sz="quarter" idx="12"/>
          </p:nvPr>
        </p:nvSpPr>
        <p:spPr>
          <a:xfrm>
            <a:off x="9489960" y="6492875"/>
            <a:ext cx="416039" cy="365125"/>
          </a:xfrm>
        </p:spPr>
        <p:txBody>
          <a:bodyPr/>
          <a:lstStyle/>
          <a:p>
            <a:fld id="{9456E10E-EC85-8440-808D-0FBADBED0738}" type="slidenum">
              <a:rPr lang="en-US" altLang="ja-JP" sz="1800" smtClean="0"/>
              <a:pPr/>
              <a:t>3</a:t>
            </a:fld>
            <a:endParaRPr lang="en-US" altLang="ja-JP" sz="1800" dirty="0"/>
          </a:p>
        </p:txBody>
      </p:sp>
      <p:pic>
        <p:nvPicPr>
          <p:cNvPr id="20" name="図 19" descr="QST_LOGO_YOKO.psd">
            <a:extLst>
              <a:ext uri="{FF2B5EF4-FFF2-40B4-BE49-F238E27FC236}">
                <a16:creationId xmlns:a16="http://schemas.microsoft.com/office/drawing/2014/main" id="{28CE6FB9-6BC1-DB66-A616-2225A1987CE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456" y="89655"/>
            <a:ext cx="846390" cy="319555"/>
          </a:xfrm>
          <a:prstGeom prst="rect">
            <a:avLst/>
          </a:prstGeom>
        </p:spPr>
      </p:pic>
    </p:spTree>
    <p:extLst>
      <p:ext uri="{BB962C8B-B14F-4D97-AF65-F5344CB8AC3E}">
        <p14:creationId xmlns:p14="http://schemas.microsoft.com/office/powerpoint/2010/main" val="500335576"/>
      </p:ext>
    </p:extLst>
  </p:cSld>
  <p:clrMapOvr>
    <a:masterClrMapping/>
  </p:clrMapOvr>
  <mc:AlternateContent xmlns:mc="http://schemas.openxmlformats.org/markup-compatibility/2006" xmlns:p14="http://schemas.microsoft.com/office/powerpoint/2010/main">
    <mc:Choice Requires="p14">
      <p:transition spd="slow" p14:dur="2000" advTm="99480"/>
    </mc:Choice>
    <mc:Fallback xmlns="">
      <p:transition spd="slow" advTm="9948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2" name="AutoShape 20"/>
          <p:cNvSpPr>
            <a:spLocks noChangeArrowheads="1"/>
          </p:cNvSpPr>
          <p:nvPr/>
        </p:nvSpPr>
        <p:spPr bwMode="auto">
          <a:xfrm>
            <a:off x="104057" y="1853834"/>
            <a:ext cx="5104930" cy="1440341"/>
          </a:xfrm>
          <a:prstGeom prst="roundRect">
            <a:avLst>
              <a:gd name="adj" fmla="val 6440"/>
            </a:avLst>
          </a:prstGeom>
          <a:gradFill rotWithShape="1">
            <a:gsLst>
              <a:gs pos="0">
                <a:srgbClr val="FFF99D"/>
              </a:gs>
              <a:gs pos="100000">
                <a:srgbClr val="00FFFF"/>
              </a:gs>
            </a:gsLst>
            <a:lin ang="5400000" scaled="1"/>
          </a:gradFill>
          <a:ln w="19050">
            <a:solidFill>
              <a:schemeClr val="tx1"/>
            </a:solidFill>
            <a:round/>
            <a:headEnd/>
            <a:tailEnd/>
          </a:ln>
        </p:spPr>
        <p:txBody>
          <a:bodyPr wrap="none" anchor="ct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71563" fontAlgn="base">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71563" fontAlgn="base">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71563" fontAlgn="base">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71563" fontAlgn="base">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endParaRPr lang="ja-JP" altLang="en-US" sz="1477">
              <a:solidFill>
                <a:prstClr val="black"/>
              </a:solidFill>
              <a:latin typeface="+mj-ea"/>
              <a:ea typeface="+mj-ea"/>
            </a:endParaRPr>
          </a:p>
        </p:txBody>
      </p:sp>
      <p:pic>
        <p:nvPicPr>
          <p:cNvPr id="22" name="図 21">
            <a:extLst>
              <a:ext uri="{FF2B5EF4-FFF2-40B4-BE49-F238E27FC236}">
                <a16:creationId xmlns:a16="http://schemas.microsoft.com/office/drawing/2014/main" id="{8305E4B7-5D44-051D-AD33-D0614A40C99E}"/>
              </a:ext>
            </a:extLst>
          </p:cNvPr>
          <p:cNvPicPr preferRelativeResize="0">
            <a:picLocks noChangeAspect="1"/>
          </p:cNvPicPr>
          <p:nvPr/>
        </p:nvPicPr>
        <p:blipFill>
          <a:blip r:embed="rId2"/>
          <a:stretch>
            <a:fillRect/>
          </a:stretch>
        </p:blipFill>
        <p:spPr>
          <a:xfrm>
            <a:off x="8271453" y="2021678"/>
            <a:ext cx="955398" cy="830780"/>
          </a:xfrm>
          <a:prstGeom prst="rect">
            <a:avLst/>
          </a:prstGeom>
        </p:spPr>
      </p:pic>
      <p:sp>
        <p:nvSpPr>
          <p:cNvPr id="26634" name="AutoShape 22"/>
          <p:cNvSpPr>
            <a:spLocks noChangeArrowheads="1"/>
          </p:cNvSpPr>
          <p:nvPr/>
        </p:nvSpPr>
        <p:spPr bwMode="auto">
          <a:xfrm>
            <a:off x="104057" y="4496697"/>
            <a:ext cx="5154736" cy="1514372"/>
          </a:xfrm>
          <a:prstGeom prst="roundRect">
            <a:avLst>
              <a:gd name="adj" fmla="val 6440"/>
            </a:avLst>
          </a:prstGeom>
          <a:gradFill rotWithShape="1">
            <a:gsLst>
              <a:gs pos="0">
                <a:srgbClr val="FFF99D"/>
              </a:gs>
              <a:gs pos="100000">
                <a:srgbClr val="00FFFF"/>
              </a:gs>
            </a:gsLst>
            <a:lin ang="5400000" scaled="1"/>
          </a:gradFill>
          <a:ln w="19050">
            <a:solidFill>
              <a:schemeClr val="tx1"/>
            </a:solidFill>
            <a:round/>
            <a:headEnd/>
            <a:tailEnd/>
          </a:ln>
        </p:spPr>
        <p:txBody>
          <a:bodyPr wrap="none" anchor="ct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71563" fontAlgn="base">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71563" fontAlgn="base">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71563" fontAlgn="base">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71563" fontAlgn="base">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endParaRPr lang="ja-JP" altLang="en-US" sz="1939">
              <a:solidFill>
                <a:prstClr val="black"/>
              </a:solidFill>
              <a:latin typeface="+mj-ea"/>
              <a:ea typeface="+mj-ea"/>
            </a:endParaRPr>
          </a:p>
        </p:txBody>
      </p:sp>
      <p:sp>
        <p:nvSpPr>
          <p:cNvPr id="26636" name="Text Box 23"/>
          <p:cNvSpPr txBox="1">
            <a:spLocks noChangeArrowheads="1"/>
          </p:cNvSpPr>
          <p:nvPr/>
        </p:nvSpPr>
        <p:spPr bwMode="auto">
          <a:xfrm>
            <a:off x="56456" y="4913549"/>
            <a:ext cx="4682179" cy="104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71563" fontAlgn="base">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71563" fontAlgn="base">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71563" fontAlgn="base">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71563" fontAlgn="base">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nSpc>
                <a:spcPts val="1000"/>
              </a:lnSpc>
            </a:pPr>
            <a:r>
              <a:rPr lang="ja-JP" altLang="en-US" sz="1400" dirty="0">
                <a:solidFill>
                  <a:srgbClr val="0000FF"/>
                </a:solidFill>
                <a:latin typeface="Arial" panose="020B0604020202020204" pitchFamily="34" charset="0"/>
                <a:ea typeface="+mj-ea"/>
                <a:cs typeface="Arial" panose="020B0604020202020204" pitchFamily="34" charset="0"/>
              </a:rPr>
              <a:t>〇 </a:t>
            </a:r>
            <a:r>
              <a:rPr lang="en-US" altLang="ja-JP" sz="1400" dirty="0">
                <a:solidFill>
                  <a:srgbClr val="0000FF"/>
                </a:solidFill>
                <a:latin typeface="Arial" panose="020B0604020202020204" pitchFamily="34" charset="0"/>
                <a:ea typeface="+mj-ea"/>
                <a:cs typeface="Arial" panose="020B0604020202020204" pitchFamily="34" charset="0"/>
              </a:rPr>
              <a:t>Neutral Beam Injection heating system test facility</a:t>
            </a:r>
          </a:p>
          <a:p>
            <a:pPr>
              <a:lnSpc>
                <a:spcPts val="1000"/>
              </a:lnSpc>
              <a:spcBef>
                <a:spcPts val="600"/>
              </a:spcBef>
            </a:pPr>
            <a:r>
              <a:rPr lang="ja-JP" altLang="en-US" sz="1400" dirty="0">
                <a:solidFill>
                  <a:srgbClr val="3333FF"/>
                </a:solidFill>
                <a:latin typeface="Arial" panose="020B0604020202020204" pitchFamily="34" charset="0"/>
                <a:ea typeface="+mj-ea"/>
                <a:cs typeface="Arial" panose="020B0604020202020204" pitchFamily="34" charset="0"/>
              </a:rPr>
              <a:t>〇 </a:t>
            </a:r>
            <a:r>
              <a:rPr lang="en-US" altLang="ja-JP" sz="1400" dirty="0">
                <a:solidFill>
                  <a:srgbClr val="3333FF"/>
                </a:solidFill>
                <a:latin typeface="Arial" panose="020B0604020202020204" pitchFamily="34" charset="0"/>
                <a:ea typeface="+mj-ea"/>
                <a:cs typeface="Arial" panose="020B0604020202020204" pitchFamily="34" charset="0"/>
              </a:rPr>
              <a:t>Radio-frequency Heating System test facility</a:t>
            </a:r>
          </a:p>
          <a:p>
            <a:pPr>
              <a:lnSpc>
                <a:spcPts val="1000"/>
              </a:lnSpc>
              <a:spcBef>
                <a:spcPts val="600"/>
              </a:spcBef>
            </a:pPr>
            <a:r>
              <a:rPr lang="ja-JP" altLang="en-US" sz="1400" dirty="0">
                <a:solidFill>
                  <a:srgbClr val="0000FF"/>
                </a:solidFill>
                <a:latin typeface="Arial" panose="020B0604020202020204" pitchFamily="34" charset="0"/>
                <a:ea typeface="+mj-ea"/>
                <a:cs typeface="Arial" panose="020B0604020202020204" pitchFamily="34" charset="0"/>
              </a:rPr>
              <a:t>〇 </a:t>
            </a:r>
            <a:r>
              <a:rPr lang="en-US" altLang="ja-JP" sz="1400" dirty="0">
                <a:solidFill>
                  <a:srgbClr val="0000FF"/>
                </a:solidFill>
                <a:latin typeface="Arial" panose="020B0604020202020204" pitchFamily="34" charset="0"/>
                <a:ea typeface="+mj-ea"/>
                <a:cs typeface="Arial" panose="020B0604020202020204" pitchFamily="34" charset="0"/>
              </a:rPr>
              <a:t>Plasma-facing component test facility</a:t>
            </a:r>
          </a:p>
          <a:p>
            <a:pPr>
              <a:lnSpc>
                <a:spcPts val="1000"/>
              </a:lnSpc>
              <a:spcBef>
                <a:spcPts val="600"/>
              </a:spcBef>
            </a:pPr>
            <a:r>
              <a:rPr lang="ja-JP" altLang="en-US" sz="1400" dirty="0">
                <a:solidFill>
                  <a:srgbClr val="0000FF"/>
                </a:solidFill>
                <a:latin typeface="Arial" panose="020B0604020202020204" pitchFamily="34" charset="0"/>
                <a:ea typeface="+mj-ea"/>
                <a:cs typeface="Arial" panose="020B0604020202020204" pitchFamily="34" charset="0"/>
              </a:rPr>
              <a:t>〇 </a:t>
            </a:r>
            <a:r>
              <a:rPr lang="en-US" altLang="ja-JP" sz="1400" dirty="0">
                <a:solidFill>
                  <a:srgbClr val="0000FF"/>
                </a:solidFill>
                <a:latin typeface="Arial" panose="020B0604020202020204" pitchFamily="34" charset="0"/>
                <a:ea typeface="+mj-ea"/>
                <a:cs typeface="Arial" panose="020B0604020202020204" pitchFamily="34" charset="0"/>
              </a:rPr>
              <a:t>Superconducting component test facility</a:t>
            </a:r>
            <a:endParaRPr lang="en-US" altLang="ja-JP" sz="1400" dirty="0">
              <a:solidFill>
                <a:srgbClr val="3333FF"/>
              </a:solidFill>
              <a:latin typeface="Arial" panose="020B0604020202020204" pitchFamily="34" charset="0"/>
              <a:ea typeface="+mj-ea"/>
              <a:cs typeface="Arial" panose="020B0604020202020204" pitchFamily="34" charset="0"/>
            </a:endParaRPr>
          </a:p>
          <a:p>
            <a:pPr>
              <a:lnSpc>
                <a:spcPts val="1000"/>
              </a:lnSpc>
              <a:spcBef>
                <a:spcPts val="600"/>
              </a:spcBef>
            </a:pPr>
            <a:r>
              <a:rPr lang="ja-JP" altLang="en-US" sz="1400" dirty="0">
                <a:solidFill>
                  <a:srgbClr val="0000FF"/>
                </a:solidFill>
                <a:latin typeface="Arial" panose="020B0604020202020204" pitchFamily="34" charset="0"/>
                <a:ea typeface="+mj-ea"/>
                <a:cs typeface="Arial" panose="020B0604020202020204" pitchFamily="34" charset="0"/>
              </a:rPr>
              <a:t>〇 </a:t>
            </a:r>
            <a:r>
              <a:rPr lang="en-US" altLang="ja-JP" sz="1400" dirty="0">
                <a:solidFill>
                  <a:srgbClr val="0000FF"/>
                </a:solidFill>
                <a:latin typeface="Arial" panose="020B0604020202020204" pitchFamily="34" charset="0"/>
                <a:ea typeface="+mj-ea"/>
                <a:cs typeface="Arial" panose="020B0604020202020204" pitchFamily="34" charset="0"/>
              </a:rPr>
              <a:t>Joint Research Building</a:t>
            </a:r>
          </a:p>
        </p:txBody>
      </p:sp>
      <p:sp>
        <p:nvSpPr>
          <p:cNvPr id="44" name="正方形/長方形 43"/>
          <p:cNvSpPr/>
          <p:nvPr/>
        </p:nvSpPr>
        <p:spPr>
          <a:xfrm>
            <a:off x="9536124" y="6534983"/>
            <a:ext cx="364202" cy="307777"/>
          </a:xfrm>
          <a:prstGeom prst="rect">
            <a:avLst/>
          </a:prstGeom>
          <a:solidFill>
            <a:srgbClr val="FFFF00"/>
          </a:solidFill>
          <a:ln>
            <a:solidFill>
              <a:srgbClr val="000000"/>
            </a:solidFill>
          </a:ln>
        </p:spPr>
        <p:txBody>
          <a:bodyPr wrap="none">
            <a:spAutoFit/>
          </a:bodyPr>
          <a:lstStyle/>
          <a:p>
            <a:pPr algn="ctr"/>
            <a:fld id="{BC74CE4B-2DCF-5246-985B-8E5C9C5F7535}" type="slidenum">
              <a:rPr lang="en-US" altLang="ja-JP" sz="1400" smtClean="0">
                <a:latin typeface="ＭＳ Ｐゴシック" charset="0"/>
              </a:rPr>
              <a:pPr algn="ctr"/>
              <a:t>4</a:t>
            </a:fld>
            <a:endParaRPr lang="ja-JP" altLang="en-US" sz="1400" dirty="0">
              <a:latin typeface="ＭＳ Ｐゴシック" charset="0"/>
            </a:endParaRPr>
          </a:p>
        </p:txBody>
      </p:sp>
      <p:sp>
        <p:nvSpPr>
          <p:cNvPr id="45" name="Rectangle 178"/>
          <p:cNvSpPr>
            <a:spLocks noGrp="1" noChangeArrowheads="1"/>
          </p:cNvSpPr>
          <p:nvPr/>
        </p:nvSpPr>
        <p:spPr bwMode="auto">
          <a:xfrm>
            <a:off x="832204" y="44624"/>
            <a:ext cx="914223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kumimoji="1" lang="en-US" altLang="ja-JP" sz="3200" i="1" dirty="0">
                <a:solidFill>
                  <a:srgbClr val="0000FF"/>
                </a:solidFill>
                <a:ea typeface="Meiryo" panose="020B0604030504040204" pitchFamily="34" charset="-128"/>
                <a:cs typeface="Arial" panose="020B0604020202020204" pitchFamily="34" charset="0"/>
              </a:rPr>
              <a:t>Fusion Technology Innovation Hub</a:t>
            </a:r>
            <a:endParaRPr kumimoji="1" lang="en-GB" altLang="ja-JP" sz="3200" i="1" dirty="0">
              <a:solidFill>
                <a:srgbClr val="0000FF"/>
              </a:solidFill>
              <a:ea typeface="Meiryo" panose="020B0604030504040204" pitchFamily="34" charset="-128"/>
              <a:cs typeface="Arial" panose="020B0604020202020204" pitchFamily="34" charset="0"/>
            </a:endParaRPr>
          </a:p>
        </p:txBody>
      </p:sp>
      <p:sp>
        <p:nvSpPr>
          <p:cNvPr id="26631" name="Rectangle 18"/>
          <p:cNvSpPr>
            <a:spLocks noChangeArrowheads="1"/>
          </p:cNvSpPr>
          <p:nvPr/>
        </p:nvSpPr>
        <p:spPr bwMode="auto">
          <a:xfrm>
            <a:off x="1017544" y="4690855"/>
            <a:ext cx="65" cy="21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lIns="0" tIns="8319" rIns="0" bIns="8319" anchor="ctr">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71563" fontAlgn="base">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71563" fontAlgn="base">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71563" fontAlgn="base">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71563" fontAlgn="base">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gn="ctr"/>
            <a:endParaRPr kumimoji="0" lang="ja-JP" altLang="en-US" sz="1292">
              <a:solidFill>
                <a:prstClr val="black"/>
              </a:solidFill>
              <a:latin typeface="+mj-ea"/>
              <a:ea typeface="+mj-ea"/>
            </a:endParaRPr>
          </a:p>
        </p:txBody>
      </p:sp>
      <p:sp>
        <p:nvSpPr>
          <p:cNvPr id="4" name="正方形/長方形 3">
            <a:extLst>
              <a:ext uri="{FF2B5EF4-FFF2-40B4-BE49-F238E27FC236}">
                <a16:creationId xmlns:a16="http://schemas.microsoft.com/office/drawing/2014/main" id="{D4654233-BCAB-18E5-F750-9C80435C34C3}"/>
              </a:ext>
            </a:extLst>
          </p:cNvPr>
          <p:cNvSpPr/>
          <p:nvPr/>
        </p:nvSpPr>
        <p:spPr>
          <a:xfrm>
            <a:off x="200472" y="4481501"/>
            <a:ext cx="3076483" cy="461665"/>
          </a:xfrm>
          <a:prstGeom prst="rect">
            <a:avLst/>
          </a:prstGeom>
        </p:spPr>
        <p:txBody>
          <a:bodyPr wrap="none">
            <a:spAutoFit/>
          </a:bodyPr>
          <a:lstStyle/>
          <a:p>
            <a:pPr algn="l"/>
            <a:r>
              <a:rPr lang="en-US" altLang="ja-JP" sz="2400" dirty="0">
                <a:latin typeface="Arial" panose="020B0604020202020204" pitchFamily="34" charset="0"/>
                <a:ea typeface="ＤＦＰ太丸ゴシック体"/>
                <a:cs typeface="Arial" panose="020B0604020202020204" pitchFamily="34" charset="0"/>
              </a:rPr>
              <a:t>Naka Fusion Institute</a:t>
            </a:r>
            <a:endParaRPr lang="ja-JP" altLang="en-US" sz="2400" dirty="0">
              <a:latin typeface="Arial" panose="020B0604020202020204" pitchFamily="34" charset="0"/>
              <a:ea typeface="ＤＦＰ太丸ゴシック体"/>
              <a:cs typeface="Arial" panose="020B0604020202020204" pitchFamily="34" charset="0"/>
            </a:endParaRPr>
          </a:p>
        </p:txBody>
      </p:sp>
      <p:sp>
        <p:nvSpPr>
          <p:cNvPr id="5" name="正方形/長方形 4">
            <a:extLst>
              <a:ext uri="{FF2B5EF4-FFF2-40B4-BE49-F238E27FC236}">
                <a16:creationId xmlns:a16="http://schemas.microsoft.com/office/drawing/2014/main" id="{84A4AF52-BBA1-32EA-A16C-2E3299F82DA2}"/>
              </a:ext>
            </a:extLst>
          </p:cNvPr>
          <p:cNvSpPr/>
          <p:nvPr/>
        </p:nvSpPr>
        <p:spPr>
          <a:xfrm>
            <a:off x="217586" y="1859596"/>
            <a:ext cx="3727302" cy="461665"/>
          </a:xfrm>
          <a:prstGeom prst="rect">
            <a:avLst/>
          </a:prstGeom>
        </p:spPr>
        <p:txBody>
          <a:bodyPr wrap="none">
            <a:spAutoFit/>
          </a:bodyPr>
          <a:lstStyle/>
          <a:p>
            <a:pPr algn="l"/>
            <a:r>
              <a:rPr lang="en-US" altLang="ja-JP" sz="2400" dirty="0" err="1">
                <a:latin typeface="Arial" panose="020B0604020202020204" pitchFamily="34" charset="0"/>
                <a:ea typeface="ＤＦＰ太丸ゴシック体"/>
                <a:cs typeface="Arial" panose="020B0604020202020204" pitchFamily="34" charset="0"/>
              </a:rPr>
              <a:t>Rokkasho</a:t>
            </a:r>
            <a:r>
              <a:rPr lang="en-US" altLang="ja-JP" sz="2400" dirty="0">
                <a:latin typeface="Arial" panose="020B0604020202020204" pitchFamily="34" charset="0"/>
                <a:ea typeface="ＤＦＰ太丸ゴシック体"/>
                <a:cs typeface="Arial" panose="020B0604020202020204" pitchFamily="34" charset="0"/>
              </a:rPr>
              <a:t> Fusion Institute</a:t>
            </a:r>
            <a:endParaRPr lang="ja-JP" altLang="en-US" sz="2400" dirty="0">
              <a:latin typeface="Arial" panose="020B0604020202020204" pitchFamily="34" charset="0"/>
              <a:ea typeface="ＤＦＰ太丸ゴシック体"/>
              <a:cs typeface="Arial" panose="020B0604020202020204" pitchFamily="34" charset="0"/>
            </a:endParaRPr>
          </a:p>
        </p:txBody>
      </p:sp>
      <p:sp>
        <p:nvSpPr>
          <p:cNvPr id="9" name="フローチャート: 代替処理 8">
            <a:extLst>
              <a:ext uri="{FF2B5EF4-FFF2-40B4-BE49-F238E27FC236}">
                <a16:creationId xmlns:a16="http://schemas.microsoft.com/office/drawing/2014/main" id="{2A86C2F1-5CAE-61D1-8728-501D0A8F0D4F}"/>
              </a:ext>
            </a:extLst>
          </p:cNvPr>
          <p:cNvSpPr/>
          <p:nvPr/>
        </p:nvSpPr>
        <p:spPr>
          <a:xfrm>
            <a:off x="560512" y="3350385"/>
            <a:ext cx="4664913" cy="1059108"/>
          </a:xfrm>
          <a:prstGeom prst="flowChartAlternateProcess">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lIns="36000" rIns="36000" rtlCol="0" anchor="t" anchorCtr="0"/>
          <a:lstStyle/>
          <a:p>
            <a:r>
              <a:rPr lang="en-US" altLang="ja-JP" sz="1600" spc="100" dirty="0">
                <a:solidFill>
                  <a:schemeClr val="tx1"/>
                </a:solidFill>
                <a:latin typeface="Arial" panose="020B0604020202020204" pitchFamily="34" charset="0"/>
                <a:cs typeface="Arial" panose="020B0604020202020204" pitchFamily="34" charset="0"/>
              </a:rPr>
              <a:t>Office of Fusion DEMO Promotion Strategy</a:t>
            </a:r>
            <a:endParaRPr lang="en-US" altLang="ja-JP" sz="1600" b="0" i="0" strike="noStrike" spc="100" dirty="0">
              <a:solidFill>
                <a:schemeClr val="tx1"/>
              </a:solidFill>
              <a:effectLst/>
              <a:latin typeface="Arial" panose="020B0604020202020204" pitchFamily="34" charset="0"/>
              <a:cs typeface="Arial" panose="020B0604020202020204" pitchFamily="34" charset="0"/>
            </a:endParaRPr>
          </a:p>
          <a:p>
            <a:r>
              <a:rPr lang="en-US" altLang="ja-JP" sz="1400" dirty="0">
                <a:solidFill>
                  <a:srgbClr val="0000FF"/>
                </a:solidFill>
                <a:latin typeface="Arial" panose="020B0604020202020204" pitchFamily="34" charset="0"/>
                <a:cs typeface="Arial" panose="020B0604020202020204" pitchFamily="34" charset="0"/>
              </a:rPr>
              <a:t>Overall Coordination and Strategy Planning for early realization of DEMO</a:t>
            </a:r>
            <a:endParaRPr lang="en-US" altLang="ja-JP" sz="1400" b="0" i="0" dirty="0">
              <a:solidFill>
                <a:srgbClr val="0000FF"/>
              </a:solidFill>
              <a:effectLst/>
              <a:latin typeface="Arial" panose="020B0604020202020204" pitchFamily="34" charset="0"/>
              <a:cs typeface="Arial" panose="020B0604020202020204" pitchFamily="34" charset="0"/>
            </a:endParaRPr>
          </a:p>
          <a:p>
            <a:r>
              <a:rPr lang="en-US" altLang="ja-JP" sz="1400" b="0" i="0" dirty="0">
                <a:solidFill>
                  <a:srgbClr val="0000FF"/>
                </a:solidFill>
                <a:effectLst/>
                <a:latin typeface="Arial" panose="020B0604020202020204" pitchFamily="34" charset="0"/>
                <a:cs typeface="Arial" panose="020B0604020202020204" pitchFamily="34" charset="0"/>
              </a:rPr>
              <a:t>General Contact for Open Innovation </a:t>
            </a:r>
            <a:r>
              <a:rPr lang="en-US" altLang="ja-JP" sz="1200" b="0" i="0" dirty="0">
                <a:solidFill>
                  <a:srgbClr val="0000FF"/>
                </a:solidFill>
                <a:effectLst/>
                <a:latin typeface="Arial" panose="020B0604020202020204" pitchFamily="34" charset="0"/>
                <a:cs typeface="Arial" panose="020B0604020202020204" pitchFamily="34" charset="0"/>
              </a:rPr>
              <a:t>(Technical </a:t>
            </a:r>
            <a:r>
              <a:rPr lang="en-US" altLang="ja-JP" sz="1200" b="0" i="0" dirty="0" err="1">
                <a:solidFill>
                  <a:srgbClr val="0000FF"/>
                </a:solidFill>
                <a:effectLst/>
                <a:latin typeface="Arial" panose="020B0604020202020204" pitchFamily="34" charset="0"/>
                <a:cs typeface="Arial" panose="020B0604020202020204" pitchFamily="34" charset="0"/>
              </a:rPr>
              <a:t>coodimator</a:t>
            </a:r>
            <a:r>
              <a:rPr lang="en-US" altLang="ja-JP" sz="1200" b="0" i="0" dirty="0">
                <a:solidFill>
                  <a:srgbClr val="0000FF"/>
                </a:solidFill>
                <a:effectLst/>
                <a:latin typeface="Arial" panose="020B0604020202020204" pitchFamily="34" charset="0"/>
                <a:cs typeface="Arial" panose="020B0604020202020204" pitchFamily="34" charset="0"/>
              </a:rPr>
              <a:t>)</a:t>
            </a:r>
            <a:endParaRPr lang="en-US" altLang="ja-JP" sz="1200" dirty="0">
              <a:solidFill>
                <a:srgbClr val="0000FF"/>
              </a:solidFill>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25E7FC57-F301-83D3-D658-15C5B598551B}"/>
              </a:ext>
            </a:extLst>
          </p:cNvPr>
          <p:cNvSpPr txBox="1"/>
          <p:nvPr/>
        </p:nvSpPr>
        <p:spPr>
          <a:xfrm>
            <a:off x="-15726" y="615516"/>
            <a:ext cx="9731300" cy="1323439"/>
          </a:xfrm>
          <a:prstGeom prst="rect">
            <a:avLst/>
          </a:prstGeom>
          <a:noFill/>
          <a:ln>
            <a:noFill/>
          </a:ln>
        </p:spPr>
        <p:txBody>
          <a:bodyPr wrap="square" rtlCol="0">
            <a:spAutoFit/>
          </a:bodyPr>
          <a:lstStyle/>
          <a:p>
            <a:pPr marL="182562" lvl="1">
              <a:defRPr/>
            </a:pPr>
            <a:r>
              <a:rPr kumimoji="0" lang="en-US" altLang="ja-JP" sz="1600" i="1" u="sng" spc="-100" dirty="0">
                <a:solidFill>
                  <a:srgbClr val="0033CC"/>
                </a:solidFill>
                <a:latin typeface="Arial" panose="020B0604020202020204" pitchFamily="34" charset="0"/>
                <a:ea typeface="游ゴシック" panose="020B0400000000000000" pitchFamily="50" charset="-128"/>
                <a:cs typeface="Arial" panose="020B0604020202020204" pitchFamily="34" charset="0"/>
              </a:rPr>
              <a:t>Based on Japanese Fusion Energy Innovation Strategy, </a:t>
            </a:r>
            <a:r>
              <a:rPr lang="en-US" altLang="ja-JP" sz="1600" b="1" i="1" dirty="0">
                <a:solidFill>
                  <a:srgbClr val="FF0000"/>
                </a:solidFill>
                <a:latin typeface="Arial" panose="020B0604020202020204" pitchFamily="34" charset="0"/>
                <a:ea typeface="Meiryo UI" panose="020B0604030504040204" pitchFamily="50" charset="-128"/>
                <a:cs typeface="Arial" panose="020B0604020202020204" pitchFamily="34" charset="0"/>
              </a:rPr>
              <a:t>fusion technology innovation hub is established </a:t>
            </a:r>
            <a:r>
              <a:rPr lang="en-US" altLang="ja-JP" sz="1600" b="1" i="1" dirty="0">
                <a:solidFill>
                  <a:srgbClr val="0000FF"/>
                </a:solidFill>
                <a:latin typeface="Arial" panose="020B0604020202020204" pitchFamily="34" charset="0"/>
                <a:ea typeface="Meiryo UI" panose="020B0604030504040204" pitchFamily="50" charset="-128"/>
                <a:cs typeface="Arial" panose="020B0604020202020204" pitchFamily="34" charset="0"/>
              </a:rPr>
              <a:t>to </a:t>
            </a:r>
            <a:endParaRPr kumimoji="0" lang="en-US" altLang="ja-JP" sz="1600" i="1" u="sng" spc="-100" dirty="0">
              <a:solidFill>
                <a:srgbClr val="0000FF"/>
              </a:solidFill>
              <a:latin typeface="Arial" panose="020B0604020202020204" pitchFamily="34" charset="0"/>
              <a:ea typeface="游ゴシック" panose="020B0400000000000000" pitchFamily="50" charset="-128"/>
              <a:cs typeface="Arial" panose="020B0604020202020204" pitchFamily="34" charset="0"/>
            </a:endParaRPr>
          </a:p>
          <a:p>
            <a:pPr marL="525462" lvl="1" indent="-342900">
              <a:buAutoNum type="circleNumDbPlain"/>
              <a:defRPr/>
            </a:pPr>
            <a:r>
              <a:rPr kumimoji="0" lang="en-US" altLang="ja-JP" sz="1600" i="1" u="sng" spc="-100" dirty="0">
                <a:solidFill>
                  <a:srgbClr val="0033CC"/>
                </a:solidFill>
                <a:latin typeface="Arial" panose="020B0604020202020204" pitchFamily="34" charset="0"/>
                <a:ea typeface="游ゴシック" panose="020B0400000000000000" pitchFamily="50" charset="-128"/>
                <a:cs typeface="Arial" panose="020B0604020202020204" pitchFamily="34" charset="0"/>
              </a:rPr>
              <a:t>Open Innovation for developing Fusion Industries (Joint research, Joint use of facilities and equipment, and IP strategy)</a:t>
            </a:r>
            <a:endParaRPr lang="en-US" altLang="ja-JP" sz="1600" i="1" u="sng" spc="-100" dirty="0">
              <a:solidFill>
                <a:srgbClr val="0033CC"/>
              </a:solidFill>
              <a:latin typeface="Arial" panose="020B0604020202020204" pitchFamily="34" charset="0"/>
              <a:ea typeface="游ゴシック" panose="020B0400000000000000" pitchFamily="50" charset="-128"/>
              <a:cs typeface="Arial" panose="020B0604020202020204" pitchFamily="34" charset="0"/>
            </a:endParaRPr>
          </a:p>
          <a:p>
            <a:pPr marL="525462" lvl="1" indent="-342900">
              <a:buAutoNum type="circleNumDbPlain"/>
              <a:defRPr/>
            </a:pPr>
            <a:r>
              <a:rPr kumimoji="0" lang="en-US" altLang="ja-JP" sz="1600" i="1" u="sng" spc="-100" dirty="0">
                <a:solidFill>
                  <a:srgbClr val="0033CC"/>
                </a:solidFill>
                <a:latin typeface="Arial" panose="020B0604020202020204" pitchFamily="34" charset="0"/>
                <a:ea typeface="游ゴシック" panose="020B0400000000000000" pitchFamily="50" charset="-128"/>
                <a:cs typeface="Arial" panose="020B0604020202020204" pitchFamily="34" charset="0"/>
              </a:rPr>
              <a:t>Acceleration of DEMO development: Fostering young leaders who are able to take initiatives in the ITER and JT-60SA researches and in the overall integration of furoin plants</a:t>
            </a:r>
            <a:r>
              <a:rPr kumimoji="0" lang="en-US" altLang="ja-JP" sz="1600" i="1" spc="-100" dirty="0">
                <a:solidFill>
                  <a:srgbClr val="0033CC"/>
                </a:solidFill>
                <a:latin typeface="Arial" panose="020B0604020202020204" pitchFamily="34" charset="0"/>
                <a:ea typeface="游ゴシック" panose="020B0400000000000000" pitchFamily="50" charset="-128"/>
                <a:cs typeface="Arial" panose="020B0604020202020204" pitchFamily="34" charset="0"/>
              </a:rPr>
              <a:t> towards DEMO.</a:t>
            </a:r>
            <a:endParaRPr kumimoji="0" lang="en-US" altLang="ja-JP" sz="1600" i="1" dirty="0">
              <a:solidFill>
                <a:srgbClr val="0033CC"/>
              </a:solidFill>
              <a:latin typeface="Arial" panose="020B0604020202020204" pitchFamily="34" charset="0"/>
              <a:ea typeface="游ゴシック" panose="020B0400000000000000" pitchFamily="50" charset="-128"/>
              <a:cs typeface="Arial" panose="020B0604020202020204" pitchFamily="34" charset="0"/>
            </a:endParaRPr>
          </a:p>
        </p:txBody>
      </p:sp>
      <p:pic>
        <p:nvPicPr>
          <p:cNvPr id="14" name="図 13">
            <a:extLst>
              <a:ext uri="{FF2B5EF4-FFF2-40B4-BE49-F238E27FC236}">
                <a16:creationId xmlns:a16="http://schemas.microsoft.com/office/drawing/2014/main" id="{A4B82E11-CE4A-37E1-649B-E9E6F6F7877C}"/>
              </a:ext>
            </a:extLst>
          </p:cNvPr>
          <p:cNvPicPr preferRelativeResize="0">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8058661" y="4996711"/>
            <a:ext cx="1242394" cy="862774"/>
          </a:xfrm>
          <a:prstGeom prst="rect">
            <a:avLst/>
          </a:prstGeom>
        </p:spPr>
      </p:pic>
      <p:sp>
        <p:nvSpPr>
          <p:cNvPr id="15" name="テキスト ボックス 14">
            <a:extLst>
              <a:ext uri="{FF2B5EF4-FFF2-40B4-BE49-F238E27FC236}">
                <a16:creationId xmlns:a16="http://schemas.microsoft.com/office/drawing/2014/main" id="{3CA30A14-FB19-A76B-0388-7C3657882B2C}"/>
              </a:ext>
            </a:extLst>
          </p:cNvPr>
          <p:cNvSpPr txBox="1"/>
          <p:nvPr/>
        </p:nvSpPr>
        <p:spPr>
          <a:xfrm>
            <a:off x="7947884" y="5705637"/>
            <a:ext cx="1469612" cy="338554"/>
          </a:xfrm>
          <a:prstGeom prst="rect">
            <a:avLst/>
          </a:prstGeom>
          <a:noFill/>
        </p:spPr>
        <p:txBody>
          <a:bodyPr wrap="square" rtlCol="0">
            <a:spAutoFit/>
          </a:bodyPr>
          <a:lstStyle/>
          <a:p>
            <a:pPr algn="ctr" defTabSz="844031">
              <a:defRPr/>
            </a:pPr>
            <a:r>
              <a:rPr lang="en-US" altLang="ja-JP" sz="1600" b="1" dirty="0">
                <a:solidFill>
                  <a:prstClr val="black"/>
                </a:solidFill>
                <a:latin typeface="Arial" panose="020B0604020202020204" pitchFamily="34" charset="0"/>
                <a:ea typeface="游ゴシック" panose="020B0400000000000000" pitchFamily="50" charset="-128"/>
                <a:cs typeface="Arial" panose="020B0604020202020204" pitchFamily="34" charset="0"/>
              </a:rPr>
              <a:t>Universities</a:t>
            </a:r>
            <a:endParaRPr lang="ja-JP" altLang="en-US" sz="1600" b="1"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16" name="テキスト ボックス 15">
            <a:extLst>
              <a:ext uri="{FF2B5EF4-FFF2-40B4-BE49-F238E27FC236}">
                <a16:creationId xmlns:a16="http://schemas.microsoft.com/office/drawing/2014/main" id="{6F2E1350-3F45-3C52-E904-65BF7A7D5719}"/>
              </a:ext>
            </a:extLst>
          </p:cNvPr>
          <p:cNvSpPr txBox="1"/>
          <p:nvPr/>
        </p:nvSpPr>
        <p:spPr>
          <a:xfrm>
            <a:off x="7653198" y="4572836"/>
            <a:ext cx="2124338" cy="338554"/>
          </a:xfrm>
          <a:prstGeom prst="rect">
            <a:avLst/>
          </a:prstGeom>
          <a:noFill/>
        </p:spPr>
        <p:txBody>
          <a:bodyPr wrap="square" rtlCol="0">
            <a:spAutoFit/>
          </a:bodyPr>
          <a:lstStyle/>
          <a:p>
            <a:pPr algn="ctr" defTabSz="844031">
              <a:defRPr/>
            </a:pPr>
            <a:r>
              <a:rPr lang="en-US" altLang="ja-JP" sz="1600" b="1" dirty="0">
                <a:solidFill>
                  <a:prstClr val="black"/>
                </a:solidFill>
                <a:latin typeface="Arial" panose="020B0604020202020204" pitchFamily="34" charset="0"/>
                <a:ea typeface="游ゴシック" panose="020B0400000000000000" pitchFamily="50" charset="-128"/>
                <a:cs typeface="Arial" panose="020B0604020202020204" pitchFamily="34" charset="0"/>
              </a:rPr>
              <a:t>Research Institutes</a:t>
            </a:r>
            <a:endParaRPr lang="ja-JP" altLang="en-US" sz="1600" b="1"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17" name="テキスト ボックス 16">
            <a:extLst>
              <a:ext uri="{FF2B5EF4-FFF2-40B4-BE49-F238E27FC236}">
                <a16:creationId xmlns:a16="http://schemas.microsoft.com/office/drawing/2014/main" id="{34A93260-5B6C-93FC-4948-1B7C427C0694}"/>
              </a:ext>
            </a:extLst>
          </p:cNvPr>
          <p:cNvSpPr txBox="1"/>
          <p:nvPr/>
        </p:nvSpPr>
        <p:spPr>
          <a:xfrm>
            <a:off x="7936512" y="2826957"/>
            <a:ext cx="1552992" cy="338554"/>
          </a:xfrm>
          <a:prstGeom prst="rect">
            <a:avLst/>
          </a:prstGeom>
          <a:noFill/>
        </p:spPr>
        <p:txBody>
          <a:bodyPr wrap="square" rtlCol="0">
            <a:spAutoFit/>
          </a:bodyPr>
          <a:lstStyle/>
          <a:p>
            <a:pPr algn="ctr" defTabSz="844031">
              <a:defRPr/>
            </a:pPr>
            <a:r>
              <a:rPr lang="en-US" altLang="ja-JP" sz="1600" b="1" dirty="0">
                <a:solidFill>
                  <a:prstClr val="black"/>
                </a:solidFill>
                <a:latin typeface="Arial" panose="020B0604020202020204" pitchFamily="34" charset="0"/>
                <a:ea typeface="游ゴシック" panose="020B0400000000000000" pitchFamily="50" charset="-128"/>
                <a:cs typeface="Arial" panose="020B0604020202020204" pitchFamily="34" charset="0"/>
              </a:rPr>
              <a:t>Industries</a:t>
            </a:r>
            <a:endParaRPr lang="ja-JP" altLang="en-US" sz="1600" b="1"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18" name="四角形: 角を丸くする 17">
            <a:extLst>
              <a:ext uri="{FF2B5EF4-FFF2-40B4-BE49-F238E27FC236}">
                <a16:creationId xmlns:a16="http://schemas.microsoft.com/office/drawing/2014/main" id="{D85BBF8D-A1C3-40A3-0949-E645B332447C}"/>
              </a:ext>
            </a:extLst>
          </p:cNvPr>
          <p:cNvSpPr/>
          <p:nvPr/>
        </p:nvSpPr>
        <p:spPr>
          <a:xfrm>
            <a:off x="7589166" y="1961221"/>
            <a:ext cx="2265070" cy="4049847"/>
          </a:xfrm>
          <a:prstGeom prst="roundRect">
            <a:avLst>
              <a:gd name="adj" fmla="val 7657"/>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16">
              <a:defRPr/>
            </a:pPr>
            <a:endParaRPr lang="ja-JP" altLang="en-US" sz="1400">
              <a:solidFill>
                <a:prstClr val="white"/>
              </a:solidFill>
              <a:latin typeface="游ゴシック" panose="020B0400000000000000" pitchFamily="50" charset="-128"/>
              <a:ea typeface="游ゴシック" panose="020B0400000000000000" pitchFamily="50" charset="-128"/>
            </a:endParaRPr>
          </a:p>
        </p:txBody>
      </p:sp>
      <p:sp>
        <p:nvSpPr>
          <p:cNvPr id="19" name="四角形: 角を丸くする 18">
            <a:extLst>
              <a:ext uri="{FF2B5EF4-FFF2-40B4-BE49-F238E27FC236}">
                <a16:creationId xmlns:a16="http://schemas.microsoft.com/office/drawing/2014/main" id="{78B28A5A-624C-CE16-D86F-0997B188A3DF}"/>
              </a:ext>
            </a:extLst>
          </p:cNvPr>
          <p:cNvSpPr/>
          <p:nvPr/>
        </p:nvSpPr>
        <p:spPr>
          <a:xfrm>
            <a:off x="5485202" y="2680629"/>
            <a:ext cx="1845512" cy="613747"/>
          </a:xfrm>
          <a:prstGeom prst="roundRect">
            <a:avLst/>
          </a:prstGeom>
          <a:solidFill>
            <a:schemeClr val="bg1"/>
          </a:solid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31">
              <a:defRPr/>
            </a:pPr>
            <a:r>
              <a:rPr lang="en-US" altLang="ja-JP" sz="1200" b="1" dirty="0">
                <a:solidFill>
                  <a:prstClr val="black"/>
                </a:solidFill>
                <a:latin typeface="Arial" panose="020B0604020202020204" pitchFamily="34" charset="0"/>
                <a:ea typeface="游ゴシック" panose="020B0400000000000000" pitchFamily="50" charset="-128"/>
                <a:cs typeface="Arial" panose="020B0604020202020204" pitchFamily="34" charset="0"/>
              </a:rPr>
              <a:t>Technical Provision</a:t>
            </a:r>
          </a:p>
          <a:p>
            <a:pPr algn="ctr" defTabSz="844031">
              <a:defRPr/>
            </a:pPr>
            <a:r>
              <a:rPr lang="en-US" altLang="ja-JP" sz="1200" b="1" dirty="0">
                <a:solidFill>
                  <a:prstClr val="black"/>
                </a:solidFill>
                <a:latin typeface="Arial" panose="020B0604020202020204" pitchFamily="34" charset="0"/>
                <a:ea typeface="游ゴシック" panose="020B0400000000000000" pitchFamily="50" charset="-128"/>
                <a:cs typeface="Arial" panose="020B0604020202020204" pitchFamily="34" charset="0"/>
              </a:rPr>
              <a:t>Feedback</a:t>
            </a:r>
          </a:p>
        </p:txBody>
      </p:sp>
      <p:sp>
        <p:nvSpPr>
          <p:cNvPr id="20" name="四角形: 角を丸くする 19">
            <a:extLst>
              <a:ext uri="{FF2B5EF4-FFF2-40B4-BE49-F238E27FC236}">
                <a16:creationId xmlns:a16="http://schemas.microsoft.com/office/drawing/2014/main" id="{58C9FAB0-D629-10FF-49FF-581618036A09}"/>
              </a:ext>
            </a:extLst>
          </p:cNvPr>
          <p:cNvSpPr/>
          <p:nvPr/>
        </p:nvSpPr>
        <p:spPr>
          <a:xfrm>
            <a:off x="5485203" y="4279184"/>
            <a:ext cx="1845511" cy="1570469"/>
          </a:xfrm>
          <a:prstGeom prst="roundRect">
            <a:avLst/>
          </a:prstGeom>
          <a:solidFill>
            <a:schemeClr val="bg1"/>
          </a:solid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31">
              <a:defRPr/>
            </a:pPr>
            <a:r>
              <a:rPr lang="en-US" altLang="ja-JP" sz="1200" b="1" dirty="0">
                <a:solidFill>
                  <a:prstClr val="black"/>
                </a:solidFill>
                <a:latin typeface="Arial" panose="020B0604020202020204" pitchFamily="34" charset="0"/>
                <a:ea typeface="游ゴシック" panose="020B0400000000000000" pitchFamily="50" charset="-128"/>
                <a:cs typeface="Arial" panose="020B0604020202020204" pitchFamily="34" charset="0"/>
              </a:rPr>
              <a:t>Concentration of Excellence of Intellectual Capital</a:t>
            </a:r>
            <a:r>
              <a:rPr lang="ja-JP" altLang="en-US" sz="1200" b="1" dirty="0">
                <a:solidFill>
                  <a:prstClr val="black"/>
                </a:solidFill>
                <a:latin typeface="Arial" panose="020B0604020202020204" pitchFamily="34" charset="0"/>
                <a:ea typeface="游ゴシック" panose="020B0400000000000000" pitchFamily="50" charset="-128"/>
                <a:cs typeface="Arial" panose="020B0604020202020204" pitchFamily="34" charset="0"/>
              </a:rPr>
              <a:t> ・</a:t>
            </a:r>
            <a:endParaRPr lang="en-US" altLang="ja-JP" sz="1200" b="1"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a:p>
            <a:pPr algn="ctr" defTabSz="844031">
              <a:defRPr/>
            </a:pPr>
            <a:r>
              <a:rPr lang="en-US" altLang="ja-JP" sz="1200" b="1" dirty="0">
                <a:solidFill>
                  <a:prstClr val="black"/>
                </a:solidFill>
                <a:latin typeface="Arial" panose="020B0604020202020204" pitchFamily="34" charset="0"/>
                <a:ea typeface="游ゴシック" panose="020B0400000000000000" pitchFamily="50" charset="-128"/>
                <a:cs typeface="Arial" panose="020B0604020202020204" pitchFamily="34" charset="0"/>
              </a:rPr>
              <a:t>Fostering Human Resources</a:t>
            </a:r>
            <a:r>
              <a:rPr lang="ja-JP" altLang="en-US" sz="1200" b="1" dirty="0">
                <a:solidFill>
                  <a:prstClr val="black"/>
                </a:solidFill>
                <a:latin typeface="Arial" panose="020B0604020202020204" pitchFamily="34" charset="0"/>
                <a:ea typeface="游ゴシック" panose="020B0400000000000000" pitchFamily="50" charset="-128"/>
                <a:cs typeface="Arial" panose="020B0604020202020204" pitchFamily="34" charset="0"/>
              </a:rPr>
              <a:t>　</a:t>
            </a:r>
            <a:r>
              <a:rPr lang="en-US" altLang="ja-JP" sz="1200" b="1" dirty="0">
                <a:solidFill>
                  <a:prstClr val="black"/>
                </a:solidFill>
                <a:latin typeface="Arial" panose="020B0604020202020204" pitchFamily="34" charset="0"/>
                <a:ea typeface="游ゴシック" panose="020B0400000000000000" pitchFamily="50" charset="-128"/>
                <a:cs typeface="Arial" panose="020B0604020202020204" pitchFamily="34" charset="0"/>
              </a:rPr>
              <a:t>/</a:t>
            </a:r>
            <a:r>
              <a:rPr lang="ja-JP" altLang="en-US" sz="1200" b="1" dirty="0">
                <a:solidFill>
                  <a:prstClr val="black"/>
                </a:solidFill>
                <a:latin typeface="Arial" panose="020B0604020202020204" pitchFamily="34" charset="0"/>
                <a:ea typeface="游ゴシック" panose="020B0400000000000000" pitchFamily="50" charset="-128"/>
                <a:cs typeface="Arial" panose="020B0604020202020204" pitchFamily="34" charset="0"/>
              </a:rPr>
              <a:t>　</a:t>
            </a:r>
            <a:r>
              <a:rPr lang="en-US" altLang="ja-JP" sz="1200" b="1" dirty="0">
                <a:solidFill>
                  <a:prstClr val="black"/>
                </a:solidFill>
                <a:latin typeface="Arial" panose="020B0604020202020204" pitchFamily="34" charset="0"/>
                <a:ea typeface="游ゴシック" panose="020B0400000000000000" pitchFamily="50" charset="-128"/>
                <a:cs typeface="Arial" panose="020B0604020202020204" pitchFamily="34" charset="0"/>
              </a:rPr>
              <a:t>Promotion of Brain Circulation</a:t>
            </a:r>
          </a:p>
        </p:txBody>
      </p:sp>
      <p:sp>
        <p:nvSpPr>
          <p:cNvPr id="21" name="矢印: 左右 20">
            <a:extLst>
              <a:ext uri="{FF2B5EF4-FFF2-40B4-BE49-F238E27FC236}">
                <a16:creationId xmlns:a16="http://schemas.microsoft.com/office/drawing/2014/main" id="{01675D20-A129-1B74-5098-93825C5364C2}"/>
              </a:ext>
            </a:extLst>
          </p:cNvPr>
          <p:cNvSpPr/>
          <p:nvPr/>
        </p:nvSpPr>
        <p:spPr>
          <a:xfrm>
            <a:off x="5291834" y="3414390"/>
            <a:ext cx="2232248" cy="776923"/>
          </a:xfrm>
          <a:prstGeom prst="leftRightArrow">
            <a:avLst>
              <a:gd name="adj1" fmla="val 50000"/>
              <a:gd name="adj2" fmla="val 20662"/>
            </a:avLst>
          </a:prstGeom>
          <a:gradFill flip="none" rotWithShape="1">
            <a:gsLst>
              <a:gs pos="0">
                <a:schemeClr val="accent5"/>
              </a:gs>
              <a:gs pos="50000">
                <a:schemeClr val="accent5">
                  <a:lumMod val="20000"/>
                  <a:lumOff val="80000"/>
                </a:schemeClr>
              </a:gs>
              <a:gs pos="100000">
                <a:schemeClr val="accent5"/>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31">
              <a:defRPr/>
            </a:pPr>
            <a:r>
              <a:rPr lang="en-US" altLang="ja-JP" sz="1400" b="1" dirty="0">
                <a:solidFill>
                  <a:srgbClr val="0000FF"/>
                </a:solidFill>
                <a:latin typeface="Arial" panose="020B0604020202020204" pitchFamily="34" charset="0"/>
                <a:ea typeface="游ゴシック" panose="020B0400000000000000" pitchFamily="50" charset="-128"/>
                <a:cs typeface="Arial" panose="020B0604020202020204" pitchFamily="34" charset="0"/>
              </a:rPr>
              <a:t>Linkage</a:t>
            </a:r>
            <a:r>
              <a:rPr lang="ja-JP" altLang="en-US" sz="1400" b="1" dirty="0">
                <a:solidFill>
                  <a:srgbClr val="0000FF"/>
                </a:solidFill>
                <a:latin typeface="Arial" panose="020B0604020202020204" pitchFamily="34" charset="0"/>
                <a:ea typeface="游ゴシック" panose="020B0400000000000000" pitchFamily="50" charset="-128"/>
                <a:cs typeface="Arial" panose="020B0604020202020204" pitchFamily="34" charset="0"/>
              </a:rPr>
              <a:t>・</a:t>
            </a:r>
            <a:r>
              <a:rPr lang="en-US" altLang="ja-JP" sz="1400" b="1" dirty="0">
                <a:solidFill>
                  <a:srgbClr val="0000FF"/>
                </a:solidFill>
                <a:latin typeface="Arial" panose="020B0604020202020204" pitchFamily="34" charset="0"/>
                <a:ea typeface="游ゴシック" panose="020B0400000000000000" pitchFamily="50" charset="-128"/>
                <a:cs typeface="Arial" panose="020B0604020202020204" pitchFamily="34" charset="0"/>
              </a:rPr>
              <a:t>Cooperation</a:t>
            </a:r>
            <a:endParaRPr lang="ja-JP" altLang="en-US" sz="1400" b="1" dirty="0">
              <a:solidFill>
                <a:srgbClr val="0000FF"/>
              </a:solidFill>
              <a:latin typeface="Arial" panose="020B0604020202020204" pitchFamily="34" charset="0"/>
              <a:ea typeface="游ゴシック" panose="020B0400000000000000" pitchFamily="50" charset="-128"/>
              <a:cs typeface="Arial" panose="020B0604020202020204" pitchFamily="34" charset="0"/>
            </a:endParaRPr>
          </a:p>
        </p:txBody>
      </p:sp>
      <p:pic>
        <p:nvPicPr>
          <p:cNvPr id="23" name="図 22">
            <a:extLst>
              <a:ext uri="{FF2B5EF4-FFF2-40B4-BE49-F238E27FC236}">
                <a16:creationId xmlns:a16="http://schemas.microsoft.com/office/drawing/2014/main" id="{232C96D1-6141-7F3D-3941-A502EDA41FC7}"/>
              </a:ext>
            </a:extLst>
          </p:cNvPr>
          <p:cNvPicPr preferRelativeResize="0">
            <a:picLocks noChangeAspect="1"/>
          </p:cNvPicPr>
          <p:nvPr/>
        </p:nvPicPr>
        <p:blipFill>
          <a:blip r:embed="rId5"/>
          <a:stretch>
            <a:fillRect/>
          </a:stretch>
        </p:blipFill>
        <p:spPr>
          <a:xfrm>
            <a:off x="8164494" y="3838982"/>
            <a:ext cx="1108986" cy="712920"/>
          </a:xfrm>
          <a:prstGeom prst="rect">
            <a:avLst/>
          </a:prstGeom>
        </p:spPr>
      </p:pic>
      <p:sp>
        <p:nvSpPr>
          <p:cNvPr id="24" name="テキスト ボックス 23">
            <a:extLst>
              <a:ext uri="{FF2B5EF4-FFF2-40B4-BE49-F238E27FC236}">
                <a16:creationId xmlns:a16="http://schemas.microsoft.com/office/drawing/2014/main" id="{75B5EC9F-BC12-ECD6-69EF-5BCD100D51EB}"/>
              </a:ext>
            </a:extLst>
          </p:cNvPr>
          <p:cNvSpPr txBox="1"/>
          <p:nvPr/>
        </p:nvSpPr>
        <p:spPr>
          <a:xfrm>
            <a:off x="7644126" y="3112332"/>
            <a:ext cx="2281148" cy="577081"/>
          </a:xfrm>
          <a:prstGeom prst="rect">
            <a:avLst/>
          </a:prstGeom>
          <a:noFill/>
        </p:spPr>
        <p:txBody>
          <a:bodyPr wrap="square">
            <a:spAutoFit/>
          </a:bodyPr>
          <a:lstStyle/>
          <a:p>
            <a:r>
              <a:rPr lang="fr-FR" altLang="zh-TW" sz="1050" b="1" i="0" u="none" strike="noStrike" baseline="0" dirty="0">
                <a:solidFill>
                  <a:srgbClr val="000000"/>
                </a:solidFill>
                <a:latin typeface="Arial" panose="020B0604020202020204" pitchFamily="34" charset="0"/>
                <a:ea typeface="游ゴシック" panose="020B0400000000000000" pitchFamily="50" charset="-128"/>
                <a:cs typeface="Arial" panose="020B0604020202020204" pitchFamily="34" charset="0"/>
              </a:rPr>
              <a:t>General </a:t>
            </a:r>
            <a:r>
              <a:rPr lang="fr-FR" altLang="zh-TW" sz="1050" b="1" i="0" u="none" strike="noStrike" baseline="0" dirty="0" err="1">
                <a:solidFill>
                  <a:srgbClr val="000000"/>
                </a:solidFill>
                <a:latin typeface="Arial" panose="020B0604020202020204" pitchFamily="34" charset="0"/>
                <a:ea typeface="游ゴシック" panose="020B0400000000000000" pitchFamily="50" charset="-128"/>
                <a:cs typeface="Arial" panose="020B0604020202020204" pitchFamily="34" charset="0"/>
              </a:rPr>
              <a:t>Incorporated</a:t>
            </a:r>
            <a:r>
              <a:rPr lang="fr-FR" altLang="zh-TW" sz="1050" b="1" i="0" u="none" strike="noStrike" baseline="0" dirty="0">
                <a:solidFill>
                  <a:srgbClr val="000000"/>
                </a:solidFill>
                <a:latin typeface="Arial" panose="020B0604020202020204" pitchFamily="34" charset="0"/>
                <a:ea typeface="游ゴシック" panose="020B0400000000000000" pitchFamily="50" charset="-128"/>
                <a:cs typeface="Arial" panose="020B0604020202020204" pitchFamily="34" charset="0"/>
              </a:rPr>
              <a:t> Association </a:t>
            </a:r>
            <a:r>
              <a:rPr lang="en-US" altLang="zh-TW" sz="1050" b="1" i="0" u="none" strike="noStrike" baseline="0" dirty="0">
                <a:solidFill>
                  <a:srgbClr val="000000"/>
                </a:solidFill>
                <a:latin typeface="Arial" panose="020B0604020202020204" pitchFamily="34" charset="0"/>
                <a:ea typeface="游ゴシック" panose="020B0400000000000000" pitchFamily="50" charset="-128"/>
                <a:cs typeface="Arial" panose="020B0604020202020204" pitchFamily="34" charset="0"/>
              </a:rPr>
              <a:t>Fusion Industry Council of Japan (provisionally)</a:t>
            </a:r>
            <a:endParaRPr lang="ja-JP" altLang="en-US" sz="1050" b="1" dirty="0">
              <a:latin typeface="Arial" panose="020B0604020202020204" pitchFamily="34" charset="0"/>
              <a:ea typeface="游ゴシック" panose="020B0400000000000000" pitchFamily="50" charset="-128"/>
              <a:cs typeface="Arial" panose="020B0604020202020204" pitchFamily="34" charset="0"/>
            </a:endParaRPr>
          </a:p>
        </p:txBody>
      </p:sp>
      <p:pic>
        <p:nvPicPr>
          <p:cNvPr id="31" name="Picture 137" descr="jt60sa">
            <a:extLst>
              <a:ext uri="{FF2B5EF4-FFF2-40B4-BE49-F238E27FC236}">
                <a16:creationId xmlns:a16="http://schemas.microsoft.com/office/drawing/2014/main" id="{B48F4F9D-9760-7D83-C5BD-CACF7C1D9E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2920" y="5195740"/>
            <a:ext cx="1008417" cy="73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1" descr="media_photos_09透過済.png">
            <a:extLst>
              <a:ext uri="{FF2B5EF4-FFF2-40B4-BE49-F238E27FC236}">
                <a16:creationId xmlns:a16="http://schemas.microsoft.com/office/drawing/2014/main" id="{2BACA43B-5EFE-9590-B545-137E260CEE0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3004" y="4412451"/>
            <a:ext cx="998333" cy="86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3">
            <a:extLst>
              <a:ext uri="{FF2B5EF4-FFF2-40B4-BE49-F238E27FC236}">
                <a16:creationId xmlns:a16="http://schemas.microsoft.com/office/drawing/2014/main" id="{6DEBDE73-48B1-5419-C987-83E1A3F551DF}"/>
              </a:ext>
            </a:extLst>
          </p:cNvPr>
          <p:cNvSpPr txBox="1">
            <a:spLocks noChangeArrowheads="1"/>
          </p:cNvSpPr>
          <p:nvPr/>
        </p:nvSpPr>
        <p:spPr bwMode="auto">
          <a:xfrm>
            <a:off x="56456" y="2282549"/>
            <a:ext cx="5154736" cy="104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100">
                <a:solidFill>
                  <a:schemeClr val="tx1"/>
                </a:solidFill>
                <a:latin typeface="Calibri" panose="020F0502020204030204" pitchFamily="34" charset="0"/>
                <a:ea typeface="ＭＳ Ｐゴシック" panose="020B0600070205080204" pitchFamily="50" charset="-128"/>
              </a:defRPr>
            </a:lvl1pPr>
            <a:lvl2pPr marL="742950" indent="-285750">
              <a:defRPr kumimoji="1" sz="2100">
                <a:solidFill>
                  <a:schemeClr val="tx1"/>
                </a:solidFill>
                <a:latin typeface="Calibri" panose="020F0502020204030204" pitchFamily="34" charset="0"/>
                <a:ea typeface="ＭＳ Ｐゴシック" panose="020B0600070205080204" pitchFamily="50" charset="-128"/>
              </a:defRPr>
            </a:lvl2pPr>
            <a:lvl3pPr marL="1143000" indent="-228600">
              <a:defRPr kumimoji="1" sz="2100">
                <a:solidFill>
                  <a:schemeClr val="tx1"/>
                </a:solidFill>
                <a:latin typeface="Calibri" panose="020F0502020204030204" pitchFamily="34" charset="0"/>
                <a:ea typeface="ＭＳ Ｐゴシック" panose="020B0600070205080204" pitchFamily="50" charset="-128"/>
              </a:defRPr>
            </a:lvl3pPr>
            <a:lvl4pPr marL="1600200" indent="-228600">
              <a:defRPr kumimoji="1" sz="2100">
                <a:solidFill>
                  <a:schemeClr val="tx1"/>
                </a:solidFill>
                <a:latin typeface="Calibri" panose="020F0502020204030204" pitchFamily="34" charset="0"/>
                <a:ea typeface="ＭＳ Ｐゴシック" panose="020B0600070205080204" pitchFamily="50" charset="-128"/>
              </a:defRPr>
            </a:lvl4pPr>
            <a:lvl5pPr marL="2057400" indent="-228600">
              <a:defRPr kumimoji="1" sz="2100">
                <a:solidFill>
                  <a:schemeClr val="tx1"/>
                </a:solidFill>
                <a:latin typeface="Calibri" panose="020F0502020204030204" pitchFamily="34" charset="0"/>
                <a:ea typeface="ＭＳ Ｐゴシック" panose="020B0600070205080204" pitchFamily="50" charset="-128"/>
              </a:defRPr>
            </a:lvl5pPr>
            <a:lvl6pPr marL="2514600" indent="-228600" defTabSz="1071563" fontAlgn="base">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6pPr>
            <a:lvl7pPr marL="2971800" indent="-228600" defTabSz="1071563" fontAlgn="base">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7pPr>
            <a:lvl8pPr marL="3429000" indent="-228600" defTabSz="1071563" fontAlgn="base">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8pPr>
            <a:lvl9pPr marL="3886200" indent="-228600" defTabSz="1071563" fontAlgn="base">
              <a:spcBef>
                <a:spcPct val="0"/>
              </a:spcBef>
              <a:spcAft>
                <a:spcPct val="0"/>
              </a:spcAft>
              <a:defRPr kumimoji="1" sz="2100">
                <a:solidFill>
                  <a:schemeClr val="tx1"/>
                </a:solidFill>
                <a:latin typeface="Calibri" panose="020F0502020204030204" pitchFamily="34" charset="0"/>
                <a:ea typeface="ＭＳ Ｐゴシック" panose="020B0600070205080204" pitchFamily="50" charset="-128"/>
              </a:defRPr>
            </a:lvl9pPr>
          </a:lstStyle>
          <a:p>
            <a:pPr>
              <a:lnSpc>
                <a:spcPts val="1000"/>
              </a:lnSpc>
              <a:spcBef>
                <a:spcPts val="600"/>
              </a:spcBef>
            </a:pPr>
            <a:r>
              <a:rPr lang="ja-JP" altLang="en-US" sz="1400" dirty="0">
                <a:solidFill>
                  <a:srgbClr val="0000FF"/>
                </a:solidFill>
                <a:latin typeface="Arial" panose="020B0604020202020204" pitchFamily="34" charset="0"/>
                <a:ea typeface="+mj-ea"/>
                <a:cs typeface="Arial" panose="020B0604020202020204" pitchFamily="34" charset="0"/>
              </a:rPr>
              <a:t>〇 </a:t>
            </a:r>
            <a:r>
              <a:rPr lang="en-US" altLang="ja-JP" sz="1400" dirty="0">
                <a:solidFill>
                  <a:srgbClr val="0000FF"/>
                </a:solidFill>
                <a:latin typeface="Arial" panose="020B0604020202020204" pitchFamily="34" charset="0"/>
                <a:ea typeface="+mj-ea"/>
                <a:cs typeface="Arial" panose="020B0604020202020204" pitchFamily="34" charset="0"/>
              </a:rPr>
              <a:t>Large-scale tritium handling facility</a:t>
            </a:r>
          </a:p>
          <a:p>
            <a:pPr>
              <a:lnSpc>
                <a:spcPts val="1000"/>
              </a:lnSpc>
              <a:spcBef>
                <a:spcPts val="600"/>
              </a:spcBef>
            </a:pPr>
            <a:r>
              <a:rPr lang="ja-JP" altLang="en-US" sz="1400" dirty="0">
                <a:solidFill>
                  <a:srgbClr val="0000FF"/>
                </a:solidFill>
                <a:latin typeface="Arial" panose="020B0604020202020204" pitchFamily="34" charset="0"/>
                <a:ea typeface="+mj-ea"/>
                <a:cs typeface="Arial" panose="020B0604020202020204" pitchFamily="34" charset="0"/>
              </a:rPr>
              <a:t>〇 </a:t>
            </a:r>
            <a:r>
              <a:rPr lang="en-US" altLang="ja-JP" sz="1400" dirty="0">
                <a:solidFill>
                  <a:srgbClr val="0000FF"/>
                </a:solidFill>
                <a:latin typeface="Arial" panose="020B0604020202020204" pitchFamily="34" charset="0"/>
                <a:ea typeface="+mj-ea"/>
                <a:cs typeface="Arial" panose="020B0604020202020204" pitchFamily="34" charset="0"/>
              </a:rPr>
              <a:t>Large remote maintenance development facility</a:t>
            </a:r>
          </a:p>
          <a:p>
            <a:pPr>
              <a:lnSpc>
                <a:spcPts val="1000"/>
              </a:lnSpc>
              <a:spcBef>
                <a:spcPts val="600"/>
              </a:spcBef>
            </a:pPr>
            <a:r>
              <a:rPr lang="ja-JP" altLang="en-US" sz="1400" dirty="0">
                <a:solidFill>
                  <a:srgbClr val="0000FF"/>
                </a:solidFill>
                <a:latin typeface="Arial" panose="020B0604020202020204" pitchFamily="34" charset="0"/>
                <a:ea typeface="+mj-ea"/>
                <a:cs typeface="Arial" panose="020B0604020202020204" pitchFamily="34" charset="0"/>
              </a:rPr>
              <a:t>〇 </a:t>
            </a:r>
            <a:r>
              <a:rPr lang="en-US" altLang="ja-JP" sz="1400" dirty="0">
                <a:solidFill>
                  <a:srgbClr val="3333FF"/>
                </a:solidFill>
                <a:latin typeface="Arial" panose="020B0604020202020204" pitchFamily="34" charset="0"/>
                <a:ea typeface="+mj-ea"/>
                <a:cs typeface="Arial" panose="020B0604020202020204" pitchFamily="34" charset="0"/>
              </a:rPr>
              <a:t>Fusion</a:t>
            </a:r>
            <a:r>
              <a:rPr lang="en-US" altLang="ja-JP" sz="1400" dirty="0">
                <a:solidFill>
                  <a:srgbClr val="0000FF"/>
                </a:solidFill>
                <a:latin typeface="Arial" panose="020B0604020202020204" pitchFamily="34" charset="0"/>
                <a:ea typeface="+mj-ea"/>
                <a:cs typeface="Arial" panose="020B0604020202020204" pitchFamily="34" charset="0"/>
              </a:rPr>
              <a:t> informatics center</a:t>
            </a:r>
            <a:r>
              <a:rPr lang="ja-JP" altLang="en-US" sz="1400" dirty="0">
                <a:solidFill>
                  <a:srgbClr val="0000FF"/>
                </a:solidFill>
                <a:latin typeface="Arial" panose="020B0604020202020204" pitchFamily="34" charset="0"/>
                <a:ea typeface="+mj-ea"/>
                <a:cs typeface="Arial" panose="020B0604020202020204" pitchFamily="34" charset="0"/>
              </a:rPr>
              <a:t> </a:t>
            </a:r>
            <a:r>
              <a:rPr lang="en-US" altLang="ja-JP" sz="1400" dirty="0">
                <a:solidFill>
                  <a:srgbClr val="0000FF"/>
                </a:solidFill>
                <a:latin typeface="Arial" panose="020B0604020202020204" pitchFamily="34" charset="0"/>
                <a:ea typeface="+mj-ea"/>
                <a:cs typeface="Arial" panose="020B0604020202020204" pitchFamily="34" charset="0"/>
              </a:rPr>
              <a:t>(provisionally)</a:t>
            </a:r>
          </a:p>
          <a:p>
            <a:pPr>
              <a:lnSpc>
                <a:spcPts val="1000"/>
              </a:lnSpc>
              <a:spcBef>
                <a:spcPts val="600"/>
              </a:spcBef>
            </a:pPr>
            <a:r>
              <a:rPr lang="ja-JP" altLang="en-US" sz="1400" dirty="0">
                <a:solidFill>
                  <a:srgbClr val="0000FF"/>
                </a:solidFill>
                <a:latin typeface="Arial" panose="020B0604020202020204" pitchFamily="34" charset="0"/>
                <a:ea typeface="+mj-ea"/>
                <a:cs typeface="Arial" panose="020B0604020202020204" pitchFamily="34" charset="0"/>
              </a:rPr>
              <a:t>〇 </a:t>
            </a:r>
            <a:r>
              <a:rPr lang="en-US" altLang="ja-JP" sz="1400" dirty="0">
                <a:solidFill>
                  <a:srgbClr val="0000FF"/>
                </a:solidFill>
                <a:latin typeface="Arial" panose="020B0604020202020204" pitchFamily="34" charset="0"/>
                <a:ea typeface="+mj-ea"/>
                <a:cs typeface="Arial" panose="020B0604020202020204" pitchFamily="34" charset="0"/>
              </a:rPr>
              <a:t>Blanket cold test facility</a:t>
            </a:r>
          </a:p>
          <a:p>
            <a:pPr>
              <a:lnSpc>
                <a:spcPts val="1000"/>
              </a:lnSpc>
              <a:spcBef>
                <a:spcPts val="600"/>
              </a:spcBef>
            </a:pPr>
            <a:r>
              <a:rPr lang="ja-JP" altLang="en-US" sz="1400" dirty="0">
                <a:solidFill>
                  <a:srgbClr val="0000FF"/>
                </a:solidFill>
                <a:latin typeface="Arial" panose="020B0604020202020204" pitchFamily="34" charset="0"/>
                <a:ea typeface="+mj-ea"/>
                <a:cs typeface="Arial" panose="020B0604020202020204" pitchFamily="34" charset="0"/>
              </a:rPr>
              <a:t>〇 </a:t>
            </a:r>
            <a:r>
              <a:rPr lang="en-US" altLang="ja-JP" sz="1400" dirty="0">
                <a:solidFill>
                  <a:srgbClr val="0000FF"/>
                </a:solidFill>
                <a:latin typeface="Arial" panose="020B0604020202020204" pitchFamily="34" charset="0"/>
                <a:ea typeface="+mj-ea"/>
                <a:cs typeface="Arial" panose="020B0604020202020204" pitchFamily="34" charset="0"/>
              </a:rPr>
              <a:t>Fusion Neutron Source irradiation test facility (A-FNS)</a:t>
            </a:r>
          </a:p>
        </p:txBody>
      </p:sp>
      <p:pic>
        <p:nvPicPr>
          <p:cNvPr id="10" name="Picture 16" descr="demo_r10-2">
            <a:extLst>
              <a:ext uri="{FF2B5EF4-FFF2-40B4-BE49-F238E27FC236}">
                <a16:creationId xmlns:a16="http://schemas.microsoft.com/office/drawing/2014/main" id="{7D355D9C-4974-DB56-7203-297B555F2FF5}"/>
              </a:ext>
            </a:extLst>
          </p:cNvPr>
          <p:cNvPicPr preferRelativeResize="0">
            <a:picLocks noChangeAspect="1" noChangeArrowheads="1"/>
          </p:cNvPicPr>
          <p:nvPr/>
        </p:nvPicPr>
        <p:blipFill>
          <a:blip r:embed="rId8">
            <a:clrChange>
              <a:clrFrom>
                <a:srgbClr val="F7FFFE"/>
              </a:clrFrom>
              <a:clrTo>
                <a:srgbClr val="F7FFFE">
                  <a:alpha val="0"/>
                </a:srgbClr>
              </a:clrTo>
            </a:clrChange>
            <a:extLst>
              <a:ext uri="{28A0092B-C50C-407E-A947-70E740481C1C}">
                <a14:useLocalDpi xmlns:a14="http://schemas.microsoft.com/office/drawing/2010/main" val="0"/>
              </a:ext>
            </a:extLst>
          </a:blip>
          <a:srcRect/>
          <a:stretch>
            <a:fillRect/>
          </a:stretch>
        </p:blipFill>
        <p:spPr bwMode="auto">
          <a:xfrm>
            <a:off x="4677567" y="1816189"/>
            <a:ext cx="635473" cy="75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a:extLst>
              <a:ext uri="{FF2B5EF4-FFF2-40B4-BE49-F238E27FC236}">
                <a16:creationId xmlns:a16="http://schemas.microsoft.com/office/drawing/2014/main" id="{19A97645-C7F5-548B-36A1-19FD67BE47FF}"/>
              </a:ext>
            </a:extLst>
          </p:cNvPr>
          <p:cNvPicPr preferRelativeResize="0">
            <a:picLocks noChangeAspect="1"/>
          </p:cNvPicPr>
          <p:nvPr/>
        </p:nvPicPr>
        <p:blipFill rotWithShape="1">
          <a:blip r:embed="rId9" cstate="hqprint">
            <a:extLst>
              <a:ext uri="{28A0092B-C50C-407E-A947-70E740481C1C}">
                <a14:useLocalDpi xmlns:a14="http://schemas.microsoft.com/office/drawing/2010/main"/>
              </a:ext>
            </a:extLst>
          </a:blip>
          <a:srcRect r="-840"/>
          <a:stretch/>
        </p:blipFill>
        <p:spPr>
          <a:xfrm>
            <a:off x="3691546" y="2743362"/>
            <a:ext cx="463624" cy="289853"/>
          </a:xfrm>
          <a:prstGeom prst="rect">
            <a:avLst/>
          </a:prstGeom>
        </p:spPr>
      </p:pic>
      <p:pic>
        <p:nvPicPr>
          <p:cNvPr id="12" name="Picture 157" descr="IFMIF">
            <a:extLst>
              <a:ext uri="{FF2B5EF4-FFF2-40B4-BE49-F238E27FC236}">
                <a16:creationId xmlns:a16="http://schemas.microsoft.com/office/drawing/2014/main" id="{39B539B3-09F0-D13D-4E7A-D3C35914655D}"/>
              </a:ext>
            </a:extLst>
          </p:cNvPr>
          <p:cNvPicPr preferRelativeResize="0">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4665" y="2651776"/>
            <a:ext cx="785941" cy="48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asted-image.pdf">
            <a:extLst>
              <a:ext uri="{FF2B5EF4-FFF2-40B4-BE49-F238E27FC236}">
                <a16:creationId xmlns:a16="http://schemas.microsoft.com/office/drawing/2014/main" id="{42CE214E-BF33-12C1-66CC-E11C7C8E2F0E}"/>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14088" r="10188"/>
          <a:stretch>
            <a:fillRect/>
          </a:stretch>
        </p:blipFill>
        <p:spPr bwMode="auto">
          <a:xfrm>
            <a:off x="3958472" y="1853844"/>
            <a:ext cx="778504" cy="683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図 1" descr="QST_LOGO_YOKO.psd">
            <a:extLst>
              <a:ext uri="{FF2B5EF4-FFF2-40B4-BE49-F238E27FC236}">
                <a16:creationId xmlns:a16="http://schemas.microsoft.com/office/drawing/2014/main" id="{F740EFC5-A160-7747-D6AE-DC90F4F77F9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6456" y="89655"/>
            <a:ext cx="846390" cy="319555"/>
          </a:xfrm>
          <a:prstGeom prst="rect">
            <a:avLst/>
          </a:prstGeom>
        </p:spPr>
      </p:pic>
      <p:sp>
        <p:nvSpPr>
          <p:cNvPr id="6" name="テキスト ボックス 5">
            <a:extLst>
              <a:ext uri="{FF2B5EF4-FFF2-40B4-BE49-F238E27FC236}">
                <a16:creationId xmlns:a16="http://schemas.microsoft.com/office/drawing/2014/main" id="{0A68B73C-E96A-20A2-60C0-B4E140EDDEB7}"/>
              </a:ext>
            </a:extLst>
          </p:cNvPr>
          <p:cNvSpPr txBox="1"/>
          <p:nvPr/>
        </p:nvSpPr>
        <p:spPr>
          <a:xfrm>
            <a:off x="-15726" y="6044191"/>
            <a:ext cx="9551850" cy="830997"/>
          </a:xfrm>
          <a:prstGeom prst="rect">
            <a:avLst/>
          </a:prstGeom>
          <a:noFill/>
        </p:spPr>
        <p:txBody>
          <a:bodyPr wrap="square">
            <a:spAutoFit/>
          </a:bodyPr>
          <a:lstStyle/>
          <a:p>
            <a:pPr marL="90488" lvl="1" indent="-90488">
              <a:buFont typeface="Arial" panose="020B0604020202020204" pitchFamily="34" charset="0"/>
              <a:buChar char="•"/>
              <a:tabLst>
                <a:tab pos="90488" algn="l"/>
              </a:tabLst>
              <a:defRPr/>
            </a:pPr>
            <a:r>
              <a:rPr kumimoji="0" lang="en-US" altLang="ja-JP" sz="1600" i="1" spc="-100" dirty="0">
                <a:solidFill>
                  <a:srgbClr val="FF0000"/>
                </a:solidFill>
                <a:latin typeface="Arial" panose="020B0604020202020204" pitchFamily="34" charset="0"/>
                <a:ea typeface="游ゴシック" panose="020B0400000000000000" pitchFamily="50" charset="-128"/>
                <a:cs typeface="Arial" panose="020B0604020202020204" pitchFamily="34" charset="0"/>
              </a:rPr>
              <a:t>In both Naka and </a:t>
            </a:r>
            <a:r>
              <a:rPr kumimoji="0" lang="en-US" altLang="ja-JP" sz="1600" i="1" spc="-100" dirty="0" err="1">
                <a:solidFill>
                  <a:srgbClr val="FF0000"/>
                </a:solidFill>
                <a:latin typeface="Arial" panose="020B0604020202020204" pitchFamily="34" charset="0"/>
                <a:ea typeface="游ゴシック" panose="020B0400000000000000" pitchFamily="50" charset="-128"/>
                <a:cs typeface="Arial" panose="020B0604020202020204" pitchFamily="34" charset="0"/>
              </a:rPr>
              <a:t>Rokkasyo</a:t>
            </a:r>
            <a:r>
              <a:rPr kumimoji="0" lang="en-US" altLang="ja-JP" sz="1600" i="1" spc="-100" dirty="0">
                <a:solidFill>
                  <a:srgbClr val="FF0000"/>
                </a:solidFill>
                <a:latin typeface="Arial" panose="020B0604020202020204" pitchFamily="34" charset="0"/>
                <a:ea typeface="游ゴシック" panose="020B0400000000000000" pitchFamily="50" charset="-128"/>
                <a:cs typeface="Arial" panose="020B0604020202020204" pitchFamily="34" charset="0"/>
              </a:rPr>
              <a:t> institutes, existing  facilities are  opened to  fusion development to be  done by industry</a:t>
            </a:r>
            <a:endParaRPr lang="en-US" altLang="ja-JP" sz="1600" i="1" spc="-100" dirty="0">
              <a:solidFill>
                <a:srgbClr val="FF0000"/>
              </a:solidFill>
              <a:ea typeface="游ゴシック" panose="020B0400000000000000" pitchFamily="50" charset="-128"/>
              <a:cs typeface="Arial" panose="020B0604020202020204" pitchFamily="34" charset="0"/>
            </a:endParaRPr>
          </a:p>
          <a:p>
            <a:pPr marL="90488" lvl="1" indent="-90488">
              <a:buFont typeface="Arial" panose="020B0604020202020204" pitchFamily="34" charset="0"/>
              <a:buChar char="•"/>
              <a:tabLst>
                <a:tab pos="90488" algn="l"/>
              </a:tabLst>
              <a:defRPr/>
            </a:pPr>
            <a:r>
              <a:rPr lang="en-US" altLang="ja-JP" sz="1600" i="1" spc="-100" dirty="0">
                <a:solidFill>
                  <a:srgbClr val="FF0000"/>
                </a:solidFill>
                <a:ea typeface="游ゴシック" panose="020B0400000000000000" pitchFamily="50" charset="-128"/>
                <a:cs typeface="Arial" panose="020B0604020202020204" pitchFamily="34" charset="0"/>
              </a:rPr>
              <a:t>W</a:t>
            </a:r>
            <a:r>
              <a:rPr kumimoji="0" lang="en-US" altLang="ja-JP" sz="1600" i="1" spc="-100" dirty="0">
                <a:solidFill>
                  <a:srgbClr val="FF0000"/>
                </a:solidFill>
                <a:latin typeface="Arial" panose="020B0604020202020204" pitchFamily="34" charset="0"/>
                <a:ea typeface="游ゴシック" panose="020B0400000000000000" pitchFamily="50" charset="-128"/>
                <a:cs typeface="Arial" panose="020B0604020202020204" pitchFamily="34" charset="0"/>
              </a:rPr>
              <a:t>ebsite  (</a:t>
            </a:r>
            <a:r>
              <a:rPr kumimoji="0" lang="en-US" altLang="ja-JP" sz="1600" i="1" spc="-100" dirty="0">
                <a:solidFill>
                  <a:srgbClr val="FF0000"/>
                </a:solidFill>
                <a:latin typeface="Arial" panose="020B0604020202020204" pitchFamily="34" charset="0"/>
                <a:ea typeface="游ゴシック" panose="020B0400000000000000" pitchFamily="50" charset="-128"/>
                <a:cs typeface="Arial" panose="020B0604020202020204" pitchFamily="34" charset="0"/>
                <a:hlinkClick r:id="rId13"/>
              </a:rPr>
              <a:t>https://www.qst.go.jp/site/open-innovation/</a:t>
            </a:r>
            <a:r>
              <a:rPr kumimoji="0" lang="en-US" altLang="ja-JP" sz="1600" i="1" spc="-100" dirty="0">
                <a:solidFill>
                  <a:srgbClr val="FF0000"/>
                </a:solidFill>
                <a:latin typeface="Arial" panose="020B0604020202020204" pitchFamily="34" charset="0"/>
                <a:ea typeface="游ゴシック" panose="020B0400000000000000" pitchFamily="50" charset="-128"/>
                <a:cs typeface="Arial" panose="020B0604020202020204" pitchFamily="34" charset="0"/>
              </a:rPr>
              <a:t>) has been </a:t>
            </a:r>
            <a:r>
              <a:rPr lang="en-US" altLang="ja-JP" sz="1600" i="1" spc="-100" dirty="0">
                <a:solidFill>
                  <a:srgbClr val="FF0000"/>
                </a:solidFill>
                <a:ea typeface="游ゴシック" panose="020B0400000000000000" pitchFamily="50" charset="-128"/>
                <a:cs typeface="Arial" panose="020B0604020202020204" pitchFamily="34" charset="0"/>
              </a:rPr>
              <a:t>opened </a:t>
            </a:r>
            <a:r>
              <a:rPr kumimoji="0" lang="en-US" altLang="ja-JP" sz="1600" i="1" spc="-100" dirty="0">
                <a:solidFill>
                  <a:srgbClr val="FF0000"/>
                </a:solidFill>
                <a:latin typeface="Arial" panose="020B0604020202020204" pitchFamily="34" charset="0"/>
                <a:ea typeface="游ゴシック" panose="020B0400000000000000" pitchFamily="50" charset="-128"/>
                <a:cs typeface="Arial" panose="020B0604020202020204" pitchFamily="34" charset="0"/>
              </a:rPr>
              <a:t>to </a:t>
            </a:r>
            <a:r>
              <a:rPr lang="en-US" altLang="ja-JP" sz="1600" i="1" spc="-100" dirty="0">
                <a:solidFill>
                  <a:srgbClr val="FF0000"/>
                </a:solidFill>
                <a:ea typeface="游ゴシック" panose="020B0400000000000000" pitchFamily="50" charset="-128"/>
                <a:cs typeface="Arial" panose="020B0604020202020204" pitchFamily="34" charset="0"/>
              </a:rPr>
              <a:t>promote</a:t>
            </a:r>
            <a:r>
              <a:rPr kumimoji="0" lang="en-US" altLang="ja-JP" sz="1600" i="1" spc="-100" dirty="0">
                <a:solidFill>
                  <a:srgbClr val="FF0000"/>
                </a:solidFill>
                <a:latin typeface="Arial" panose="020B0604020202020204" pitchFamily="34" charset="0"/>
                <a:ea typeface="游ゴシック" panose="020B0400000000000000" pitchFamily="50" charset="-128"/>
                <a:cs typeface="Arial" panose="020B0604020202020204" pitchFamily="34" charset="0"/>
              </a:rPr>
              <a:t> </a:t>
            </a:r>
            <a:r>
              <a:rPr lang="en-US" altLang="ja-JP" sz="1600" i="1" spc="-100" dirty="0">
                <a:solidFill>
                  <a:srgbClr val="FF0000"/>
                </a:solidFill>
                <a:ea typeface="游ゴシック" panose="020B0400000000000000" pitchFamily="50" charset="-128"/>
                <a:cs typeface="Arial" panose="020B0604020202020204" pitchFamily="34" charset="0"/>
              </a:rPr>
              <a:t>the </a:t>
            </a:r>
            <a:r>
              <a:rPr kumimoji="0" lang="en-US" altLang="ja-JP" sz="1600" i="1" spc="-100" dirty="0">
                <a:solidFill>
                  <a:srgbClr val="FF0000"/>
                </a:solidFill>
                <a:latin typeface="Arial" panose="020B0604020202020204" pitchFamily="34" charset="0"/>
                <a:ea typeface="游ゴシック" panose="020B0400000000000000" pitchFamily="50" charset="-128"/>
                <a:cs typeface="Arial" panose="020B0604020202020204" pitchFamily="34" charset="0"/>
              </a:rPr>
              <a:t>participation of privat</a:t>
            </a:r>
            <a:r>
              <a:rPr lang="en-US" altLang="ja-JP" sz="1600" i="1" spc="-100" dirty="0">
                <a:solidFill>
                  <a:srgbClr val="FF0000"/>
                </a:solidFill>
                <a:ea typeface="游ゴシック" panose="020B0400000000000000" pitchFamily="50" charset="-128"/>
                <a:cs typeface="Arial" panose="020B0604020202020204" pitchFamily="34" charset="0"/>
              </a:rPr>
              <a:t>e company.</a:t>
            </a:r>
            <a:r>
              <a:rPr kumimoji="0" lang="en-US" altLang="ja-JP" sz="1600" i="1" spc="-100" dirty="0">
                <a:solidFill>
                  <a:srgbClr val="FF0000"/>
                </a:solidFill>
                <a:latin typeface="Arial" panose="020B0604020202020204" pitchFamily="34" charset="0"/>
                <a:ea typeface="游ゴシック" panose="020B0400000000000000" pitchFamily="50" charset="-128"/>
                <a:cs typeface="Arial" panose="020B0604020202020204" pitchFamily="34" charset="0"/>
              </a:rPr>
              <a:t> Some of the Japanese companies are interested  and asked to QST</a:t>
            </a:r>
            <a:r>
              <a:rPr kumimoji="0" lang="en-US" altLang="ja-JP" sz="1600" i="1" spc="-100" dirty="0">
                <a:solidFill>
                  <a:srgbClr val="0033CC"/>
                </a:solidFill>
                <a:latin typeface="Arial" panose="020B0604020202020204" pitchFamily="34" charset="0"/>
                <a:ea typeface="游ゴシック" panose="020B0400000000000000" pitchFamily="50" charset="-128"/>
                <a:cs typeface="Arial" panose="020B0604020202020204" pitchFamily="34" charset="0"/>
              </a:rPr>
              <a:t>.</a:t>
            </a:r>
          </a:p>
        </p:txBody>
      </p:sp>
      <p:grpSp>
        <p:nvGrpSpPr>
          <p:cNvPr id="3" name="グループ化 2">
            <a:extLst>
              <a:ext uri="{FF2B5EF4-FFF2-40B4-BE49-F238E27FC236}">
                <a16:creationId xmlns:a16="http://schemas.microsoft.com/office/drawing/2014/main" id="{AEC640B4-1A4A-310F-C571-37320619E388}"/>
              </a:ext>
            </a:extLst>
          </p:cNvPr>
          <p:cNvGrpSpPr/>
          <p:nvPr/>
        </p:nvGrpSpPr>
        <p:grpSpPr>
          <a:xfrm>
            <a:off x="295349" y="464182"/>
            <a:ext cx="9420225" cy="112021"/>
            <a:chOff x="0" y="585292"/>
            <a:chExt cx="9420225" cy="112021"/>
          </a:xfrm>
        </p:grpSpPr>
        <p:sp>
          <p:nvSpPr>
            <p:cNvPr id="25" name="Rectangle 8">
              <a:extLst>
                <a:ext uri="{FF2B5EF4-FFF2-40B4-BE49-F238E27FC236}">
                  <a16:creationId xmlns:a16="http://schemas.microsoft.com/office/drawing/2014/main" id="{6309FCB2-FE13-267B-5D1D-0005D7BB37CF}"/>
                </a:ext>
              </a:extLst>
            </p:cNvPr>
            <p:cNvSpPr>
              <a:spLocks noChangeArrowheads="1"/>
            </p:cNvSpPr>
            <p:nvPr/>
          </p:nvSpPr>
          <p:spPr bwMode="gray">
            <a:xfrm>
              <a:off x="0" y="585292"/>
              <a:ext cx="9420225" cy="42863"/>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75960" tIns="37979" rIns="75960" bIns="37979" anchor="ctr"/>
            <a:lstStyle>
              <a:lvl1pPr defTabSz="722313">
                <a:defRPr kumimoji="1">
                  <a:solidFill>
                    <a:schemeClr val="tx1"/>
                  </a:solidFill>
                  <a:latin typeface="Arial" pitchFamily="34" charset="0"/>
                  <a:ea typeface="ＭＳ Ｐゴシック" pitchFamily="50" charset="-128"/>
                </a:defRPr>
              </a:lvl1pPr>
              <a:lvl2pPr marL="742950" indent="-285750" defTabSz="722313">
                <a:defRPr kumimoji="1">
                  <a:solidFill>
                    <a:schemeClr val="tx1"/>
                  </a:solidFill>
                  <a:latin typeface="Arial" pitchFamily="34" charset="0"/>
                  <a:ea typeface="ＭＳ Ｐゴシック" pitchFamily="50" charset="-128"/>
                </a:defRPr>
              </a:lvl2pPr>
              <a:lvl3pPr marL="1143000" indent="-228600" defTabSz="722313">
                <a:defRPr kumimoji="1">
                  <a:solidFill>
                    <a:schemeClr val="tx1"/>
                  </a:solidFill>
                  <a:latin typeface="Arial" pitchFamily="34" charset="0"/>
                  <a:ea typeface="ＭＳ Ｐゴシック" pitchFamily="50" charset="-128"/>
                </a:defRPr>
              </a:lvl3pPr>
              <a:lvl4pPr marL="1600200" indent="-228600" defTabSz="722313">
                <a:defRPr kumimoji="1">
                  <a:solidFill>
                    <a:schemeClr val="tx1"/>
                  </a:solidFill>
                  <a:latin typeface="Arial" pitchFamily="34" charset="0"/>
                  <a:ea typeface="ＭＳ Ｐゴシック" pitchFamily="50" charset="-128"/>
                </a:defRPr>
              </a:lvl4pPr>
              <a:lvl5pPr marL="2057400" indent="-228600" defTabSz="722313">
                <a:defRPr kumimoji="1">
                  <a:solidFill>
                    <a:schemeClr val="tx1"/>
                  </a:solidFill>
                  <a:latin typeface="Arial" pitchFamily="34" charset="0"/>
                  <a:ea typeface="ＭＳ Ｐゴシック" pitchFamily="50" charset="-128"/>
                </a:defRPr>
              </a:lvl5pPr>
              <a:lvl6pPr marL="25146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a:endParaRPr lang="ja-JP" altLang="ja-JP" sz="2000" i="1">
                <a:solidFill>
                  <a:srgbClr val="000000"/>
                </a:solidFill>
                <a:cs typeface="Arial" panose="020B0604020202020204" pitchFamily="34" charset="0"/>
              </a:endParaRPr>
            </a:p>
          </p:txBody>
        </p:sp>
        <p:sp>
          <p:nvSpPr>
            <p:cNvPr id="26" name="Rectangle 9">
              <a:extLst>
                <a:ext uri="{FF2B5EF4-FFF2-40B4-BE49-F238E27FC236}">
                  <a16:creationId xmlns:a16="http://schemas.microsoft.com/office/drawing/2014/main" id="{FEA06DCF-5F22-9A31-6BE0-CEF2840DA267}"/>
                </a:ext>
              </a:extLst>
            </p:cNvPr>
            <p:cNvSpPr>
              <a:spLocks noChangeArrowheads="1"/>
            </p:cNvSpPr>
            <p:nvPr/>
          </p:nvSpPr>
          <p:spPr bwMode="gray">
            <a:xfrm>
              <a:off x="0" y="632225"/>
              <a:ext cx="9391650" cy="65088"/>
            </a:xfrm>
            <a:prstGeom prst="rect">
              <a:avLst/>
            </a:prstGeom>
            <a:gradFill flip="none" rotWithShape="1">
              <a:gsLst>
                <a:gs pos="0">
                  <a:srgbClr val="F19317"/>
                </a:gs>
                <a:gs pos="49000">
                  <a:schemeClr val="accent6">
                    <a:lumMod val="75000"/>
                    <a:tint val="44500"/>
                    <a:satMod val="160000"/>
                  </a:schemeClr>
                </a:gs>
                <a:gs pos="100000">
                  <a:schemeClr val="bg1"/>
                </a:gs>
              </a:gsLst>
              <a:lin ang="0" scaled="1"/>
              <a:tileRect/>
            </a:gradFill>
            <a:ln w="9525">
              <a:noFill/>
              <a:miter lim="800000"/>
              <a:headEnd/>
              <a:tailEnd/>
            </a:ln>
          </p:spPr>
          <p:txBody>
            <a:bodyPr wrap="none" lIns="75960" tIns="37979" rIns="75960" bIns="37979" anchor="ctr"/>
            <a:lstStyle>
              <a:lvl1pPr defTabSz="722313">
                <a:defRPr kumimoji="1">
                  <a:solidFill>
                    <a:schemeClr val="tx1"/>
                  </a:solidFill>
                  <a:latin typeface="Arial" pitchFamily="34" charset="0"/>
                  <a:ea typeface="ＭＳ Ｐゴシック" pitchFamily="50" charset="-128"/>
                </a:defRPr>
              </a:lvl1pPr>
              <a:lvl2pPr marL="742950" indent="-285750" defTabSz="722313">
                <a:defRPr kumimoji="1">
                  <a:solidFill>
                    <a:schemeClr val="tx1"/>
                  </a:solidFill>
                  <a:latin typeface="Arial" pitchFamily="34" charset="0"/>
                  <a:ea typeface="ＭＳ Ｐゴシック" pitchFamily="50" charset="-128"/>
                </a:defRPr>
              </a:lvl2pPr>
              <a:lvl3pPr marL="1143000" indent="-228600" defTabSz="722313">
                <a:defRPr kumimoji="1">
                  <a:solidFill>
                    <a:schemeClr val="tx1"/>
                  </a:solidFill>
                  <a:latin typeface="Arial" pitchFamily="34" charset="0"/>
                  <a:ea typeface="ＭＳ Ｐゴシック" pitchFamily="50" charset="-128"/>
                </a:defRPr>
              </a:lvl3pPr>
              <a:lvl4pPr marL="1600200" indent="-228600" defTabSz="722313">
                <a:defRPr kumimoji="1">
                  <a:solidFill>
                    <a:schemeClr val="tx1"/>
                  </a:solidFill>
                  <a:latin typeface="Arial" pitchFamily="34" charset="0"/>
                  <a:ea typeface="ＭＳ Ｐゴシック" pitchFamily="50" charset="-128"/>
                </a:defRPr>
              </a:lvl4pPr>
              <a:lvl5pPr marL="2057400" indent="-228600" defTabSz="722313">
                <a:defRPr kumimoji="1">
                  <a:solidFill>
                    <a:schemeClr val="tx1"/>
                  </a:solidFill>
                  <a:latin typeface="Arial" pitchFamily="34" charset="0"/>
                  <a:ea typeface="ＭＳ Ｐゴシック" pitchFamily="50" charset="-128"/>
                </a:defRPr>
              </a:lvl5pPr>
              <a:lvl6pPr marL="25146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a:endParaRPr lang="ja-JP" altLang="ja-JP" sz="2000" i="1">
                <a:solidFill>
                  <a:srgbClr val="000000"/>
                </a:solidFill>
                <a:cs typeface="Arial" panose="020B0604020202020204" pitchFamily="34" charset="0"/>
              </a:endParaRPr>
            </a:p>
          </p:txBody>
        </p:sp>
      </p:grpSp>
    </p:spTree>
    <p:extLst>
      <p:ext uri="{BB962C8B-B14F-4D97-AF65-F5344CB8AC3E}">
        <p14:creationId xmlns:p14="http://schemas.microsoft.com/office/powerpoint/2010/main" val="2614500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テキスト ボックス 55">
            <a:extLst>
              <a:ext uri="{FF2B5EF4-FFF2-40B4-BE49-F238E27FC236}">
                <a16:creationId xmlns:a16="http://schemas.microsoft.com/office/drawing/2014/main" id="{89FB705E-AB47-49F8-971E-37A45D04E2D7}"/>
              </a:ext>
            </a:extLst>
          </p:cNvPr>
          <p:cNvSpPr txBox="1"/>
          <p:nvPr/>
        </p:nvSpPr>
        <p:spPr>
          <a:xfrm>
            <a:off x="5344845" y="1124744"/>
            <a:ext cx="4360683" cy="1384995"/>
          </a:xfrm>
          <a:prstGeom prst="rect">
            <a:avLst/>
          </a:prstGeom>
          <a:noFill/>
        </p:spPr>
        <p:txBody>
          <a:bodyPr wrap="square" rtlCol="0">
            <a:spAutoFit/>
          </a:bodyPr>
          <a:lstStyle/>
          <a:p>
            <a:pPr algn="just">
              <a:buClr>
                <a:schemeClr val="tx1"/>
              </a:buClr>
              <a:defRPr/>
            </a:pPr>
            <a:r>
              <a:rPr lang="en-US" altLang="ja-JP" sz="1200" b="1" dirty="0">
                <a:latin typeface="游ゴシック" panose="020B0400000000000000" pitchFamily="50" charset="-128"/>
                <a:ea typeface="游ゴシック" panose="020B0400000000000000" pitchFamily="50" charset="-128"/>
              </a:rPr>
              <a:t>Fostering young leaders who can take initiative in ITER research, by establishing joint research building, to promote technology transfer of the integrated technology of JT-60SA fusion plant to industries, as well as  to proceed with JT-60SA research with all JA fusion communities, through friendly competition against foreign researchers mainly from the EU.</a:t>
            </a:r>
          </a:p>
        </p:txBody>
      </p:sp>
      <p:sp>
        <p:nvSpPr>
          <p:cNvPr id="54" name="正方形/長方形 53">
            <a:extLst>
              <a:ext uri="{FF2B5EF4-FFF2-40B4-BE49-F238E27FC236}">
                <a16:creationId xmlns:a16="http://schemas.microsoft.com/office/drawing/2014/main" id="{4BEA2EC2-446E-4D72-A585-5265B007E0FB}"/>
              </a:ext>
            </a:extLst>
          </p:cNvPr>
          <p:cNvSpPr/>
          <p:nvPr/>
        </p:nvSpPr>
        <p:spPr>
          <a:xfrm>
            <a:off x="0" y="-3320"/>
            <a:ext cx="9906000" cy="678357"/>
          </a:xfrm>
          <a:prstGeom prst="rect">
            <a:avLst/>
          </a:prstGeom>
          <a:solidFill>
            <a:srgbClr val="0000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a:defRPr/>
            </a:pPr>
            <a:r>
              <a:rPr lang="en-US" altLang="ja-JP" sz="2000" i="1" dirty="0">
                <a:solidFill>
                  <a:schemeClr val="bg1"/>
                </a:solidFill>
                <a:cs typeface="Arial" panose="020B0604020202020204" pitchFamily="34" charset="0"/>
              </a:rPr>
              <a:t>Development of Fusion Technology Innovation Hub</a:t>
            </a:r>
            <a:endParaRPr kumimoji="0" lang="en-US" altLang="ja-JP" sz="2000" i="1" kern="0" dirty="0">
              <a:solidFill>
                <a:prstClr val="white"/>
              </a:solidFill>
              <a:effectLst>
                <a:outerShdw blurRad="38100" dist="38100" dir="2700000" algn="tl">
                  <a:srgbClr val="000000">
                    <a:alpha val="43137"/>
                  </a:srgbClr>
                </a:outerShdw>
              </a:effectLst>
              <a:cs typeface="Arial" panose="020B0604020202020204" pitchFamily="34" charset="0"/>
            </a:endParaRPr>
          </a:p>
          <a:p>
            <a:pPr algn="ctr">
              <a:defRPr/>
            </a:pPr>
            <a:r>
              <a:rPr lang="en-US" altLang="ja-JP" sz="2000" i="1" kern="0" dirty="0">
                <a:solidFill>
                  <a:prstClr val="white"/>
                </a:solidFill>
                <a:effectLst>
                  <a:outerShdw blurRad="38100" dist="38100" dir="2700000" algn="tl">
                    <a:srgbClr val="000000">
                      <a:alpha val="43137"/>
                    </a:srgbClr>
                  </a:outerShdw>
                </a:effectLst>
                <a:cs typeface="Arial" panose="020B0604020202020204" pitchFamily="34" charset="0"/>
              </a:rPr>
              <a:t>- Naka Fusion Institute</a:t>
            </a:r>
            <a:r>
              <a:rPr lang="ja-JP" altLang="en-US" sz="2000" i="1" kern="0" dirty="0">
                <a:solidFill>
                  <a:prstClr val="white"/>
                </a:solidFill>
                <a:effectLst>
                  <a:outerShdw blurRad="38100" dist="38100" dir="2700000" algn="tl">
                    <a:srgbClr val="000000">
                      <a:alpha val="43137"/>
                    </a:srgbClr>
                  </a:outerShdw>
                </a:effectLst>
                <a:cs typeface="Arial" panose="020B0604020202020204" pitchFamily="34" charset="0"/>
              </a:rPr>
              <a:t> </a:t>
            </a:r>
            <a:r>
              <a:rPr lang="en-US" altLang="ja-JP" sz="2000" i="1" kern="0" dirty="0">
                <a:solidFill>
                  <a:prstClr val="white"/>
                </a:solidFill>
                <a:effectLst>
                  <a:outerShdw blurRad="38100" dist="38100" dir="2700000" algn="tl">
                    <a:srgbClr val="000000">
                      <a:alpha val="43137"/>
                    </a:srgbClr>
                  </a:outerShdw>
                </a:effectLst>
                <a:cs typeface="Arial" panose="020B0604020202020204" pitchFamily="34" charset="0"/>
              </a:rPr>
              <a:t>-</a:t>
            </a:r>
            <a:r>
              <a:rPr kumimoji="0" lang="ja-JP" altLang="en-US" sz="2000" i="1" kern="0" dirty="0">
                <a:solidFill>
                  <a:prstClr val="white"/>
                </a:solidFill>
                <a:effectLst>
                  <a:outerShdw blurRad="38100" dist="38100" dir="2700000" algn="tl">
                    <a:srgbClr val="000000">
                      <a:alpha val="43137"/>
                    </a:srgbClr>
                  </a:outerShdw>
                </a:effectLst>
                <a:cs typeface="Arial" panose="020B0604020202020204" pitchFamily="34" charset="0"/>
              </a:rPr>
              <a:t>　</a:t>
            </a:r>
          </a:p>
        </p:txBody>
      </p:sp>
      <p:sp>
        <p:nvSpPr>
          <p:cNvPr id="65" name="四角形: 角を丸くする 64">
            <a:extLst>
              <a:ext uri="{FF2B5EF4-FFF2-40B4-BE49-F238E27FC236}">
                <a16:creationId xmlns:a16="http://schemas.microsoft.com/office/drawing/2014/main" id="{884BC3D3-2F11-4A80-8D3D-92E08985AA7A}"/>
              </a:ext>
            </a:extLst>
          </p:cNvPr>
          <p:cNvSpPr/>
          <p:nvPr/>
        </p:nvSpPr>
        <p:spPr>
          <a:xfrm>
            <a:off x="659265" y="836712"/>
            <a:ext cx="3789679" cy="299077"/>
          </a:xfrm>
          <a:prstGeom prst="roundRect">
            <a:avLst>
              <a:gd name="adj" fmla="val 14124"/>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422016">
              <a:defRPr/>
            </a:pPr>
            <a:r>
              <a:rPr lang="en-US" altLang="ja-JP" sz="1200" b="1" dirty="0">
                <a:solidFill>
                  <a:prstClr val="white"/>
                </a:solidFill>
                <a:latin typeface="Arial" panose="020B0604020202020204" pitchFamily="34" charset="0"/>
                <a:ea typeface="游ゴシック" panose="020B0400000000000000" pitchFamily="50" charset="-128"/>
                <a:cs typeface="Arial" panose="020B0604020202020204" pitchFamily="34" charset="0"/>
              </a:rPr>
              <a:t>Open Platform (including joint use of facilities)</a:t>
            </a:r>
            <a:endParaRPr lang="ja-JP" altLang="en-US" sz="1200" b="1" dirty="0">
              <a:solidFill>
                <a:prstClr val="white"/>
              </a:solidFill>
              <a:latin typeface="Arial" panose="020B0604020202020204" pitchFamily="34" charset="0"/>
              <a:ea typeface="游ゴシック" panose="020B0400000000000000" pitchFamily="50" charset="-128"/>
              <a:cs typeface="Arial" panose="020B0604020202020204" pitchFamily="34" charset="0"/>
            </a:endParaRPr>
          </a:p>
        </p:txBody>
      </p:sp>
      <p:sp>
        <p:nvSpPr>
          <p:cNvPr id="66" name="四角形: 角を丸くする 65">
            <a:extLst>
              <a:ext uri="{FF2B5EF4-FFF2-40B4-BE49-F238E27FC236}">
                <a16:creationId xmlns:a16="http://schemas.microsoft.com/office/drawing/2014/main" id="{D028D4BC-7F7B-4C77-857E-0E1EBFB71F1F}"/>
              </a:ext>
            </a:extLst>
          </p:cNvPr>
          <p:cNvSpPr/>
          <p:nvPr/>
        </p:nvSpPr>
        <p:spPr>
          <a:xfrm>
            <a:off x="5205353" y="825667"/>
            <a:ext cx="4452288" cy="299077"/>
          </a:xfrm>
          <a:prstGeom prst="roundRect">
            <a:avLst>
              <a:gd name="adj" fmla="val 14517"/>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422016">
              <a:defRPr/>
            </a:pPr>
            <a:r>
              <a:rPr lang="en-US" altLang="ja-JP" sz="1200" b="1" dirty="0">
                <a:solidFill>
                  <a:prstClr val="white"/>
                </a:solidFill>
                <a:latin typeface="游ゴシック" panose="020B0400000000000000" pitchFamily="50" charset="-128"/>
                <a:ea typeface="游ゴシック" panose="020B0400000000000000" pitchFamily="50" charset="-128"/>
              </a:rPr>
              <a:t>Research linkage promotion</a:t>
            </a:r>
            <a:r>
              <a:rPr lang="ja-JP" altLang="en-US" sz="1200" b="1" dirty="0">
                <a:solidFill>
                  <a:prstClr val="white"/>
                </a:solidFill>
                <a:latin typeface="游ゴシック" panose="020B0400000000000000" pitchFamily="50" charset="-128"/>
                <a:ea typeface="游ゴシック" panose="020B0400000000000000" pitchFamily="50" charset="-128"/>
              </a:rPr>
              <a:t>・</a:t>
            </a:r>
            <a:r>
              <a:rPr lang="en-US" altLang="ja-JP" sz="1200" b="1" dirty="0">
                <a:solidFill>
                  <a:prstClr val="white"/>
                </a:solidFill>
                <a:latin typeface="游ゴシック" panose="020B0400000000000000" pitchFamily="50" charset="-128"/>
                <a:ea typeface="游ゴシック" panose="020B0400000000000000" pitchFamily="50" charset="-128"/>
              </a:rPr>
              <a:t>Fostering Human Resource</a:t>
            </a:r>
            <a:endParaRPr lang="ja-JP" altLang="en-US" sz="1200" b="1" dirty="0">
              <a:solidFill>
                <a:prstClr val="white"/>
              </a:solidFill>
              <a:latin typeface="游ゴシック" panose="020B0400000000000000" pitchFamily="50" charset="-128"/>
              <a:ea typeface="游ゴシック" panose="020B0400000000000000" pitchFamily="50" charset="-128"/>
            </a:endParaRPr>
          </a:p>
        </p:txBody>
      </p:sp>
      <p:sp>
        <p:nvSpPr>
          <p:cNvPr id="26" name="テキスト ボックス 20">
            <a:extLst>
              <a:ext uri="{FF2B5EF4-FFF2-40B4-BE49-F238E27FC236}">
                <a16:creationId xmlns:a16="http://schemas.microsoft.com/office/drawing/2014/main" id="{1EA3E792-59A7-2B4B-1BCE-58CE76C57848}"/>
              </a:ext>
            </a:extLst>
          </p:cNvPr>
          <p:cNvSpPr txBox="1">
            <a:spLocks noChangeArrowheads="1"/>
          </p:cNvSpPr>
          <p:nvPr/>
        </p:nvSpPr>
        <p:spPr bwMode="auto">
          <a:xfrm>
            <a:off x="-15552" y="1772816"/>
            <a:ext cx="2852670"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pPr algn="ctr"/>
            <a:r>
              <a:rPr kumimoji="0" lang="en-US" altLang="ja-JP" sz="1050" b="1" u="sng" dirty="0">
                <a:solidFill>
                  <a:srgbClr val="0000FF"/>
                </a:solidFill>
                <a:ea typeface="游ゴシック" panose="020B0400000000000000" pitchFamily="50" charset="-128"/>
                <a:cs typeface="Arial" panose="020B0604020202020204" pitchFamily="34" charset="0"/>
              </a:rPr>
              <a:t>Superconducting component test facility</a:t>
            </a:r>
            <a:r>
              <a:rPr kumimoji="0" lang="ja-JP" altLang="en-US" sz="1050" b="1" u="sng" dirty="0">
                <a:solidFill>
                  <a:srgbClr val="0000FF"/>
                </a:solidFill>
                <a:ea typeface="游ゴシック" panose="020B0400000000000000" pitchFamily="50" charset="-128"/>
                <a:cs typeface="Arial" panose="020B0604020202020204" pitchFamily="34" charset="0"/>
              </a:rPr>
              <a:t>　　　 　</a:t>
            </a:r>
          </a:p>
        </p:txBody>
      </p:sp>
      <p:sp>
        <p:nvSpPr>
          <p:cNvPr id="38" name="テキスト ボックス 37">
            <a:extLst>
              <a:ext uri="{FF2B5EF4-FFF2-40B4-BE49-F238E27FC236}">
                <a16:creationId xmlns:a16="http://schemas.microsoft.com/office/drawing/2014/main" id="{B2688E5F-258A-8678-20F8-E3DB43A8F772}"/>
              </a:ext>
            </a:extLst>
          </p:cNvPr>
          <p:cNvSpPr txBox="1"/>
          <p:nvPr/>
        </p:nvSpPr>
        <p:spPr>
          <a:xfrm>
            <a:off x="272480" y="1124744"/>
            <a:ext cx="4852490" cy="646331"/>
          </a:xfrm>
          <a:prstGeom prst="rect">
            <a:avLst/>
          </a:prstGeom>
          <a:noFill/>
        </p:spPr>
        <p:txBody>
          <a:bodyPr wrap="square">
            <a:spAutoFit/>
          </a:bodyPr>
          <a:lstStyle/>
          <a:p>
            <a:pPr defTabSz="1125321" fontAlgn="base">
              <a:spcBef>
                <a:spcPct val="0"/>
              </a:spcBef>
              <a:buClr>
                <a:srgbClr val="0000FF"/>
              </a:buClr>
              <a:defRPr/>
            </a:pPr>
            <a:r>
              <a:rPr lang="en-US" altLang="ja-JP" sz="1200" b="1" dirty="0">
                <a:solidFill>
                  <a:prstClr val="black"/>
                </a:solidFill>
                <a:latin typeface="Arial" panose="020B0604020202020204" pitchFamily="34" charset="0"/>
                <a:ea typeface="游ゴシック" panose="020B0400000000000000" pitchFamily="50" charset="-128"/>
                <a:cs typeface="Arial" panose="020B0604020202020204" pitchFamily="34" charset="0"/>
              </a:rPr>
              <a:t>Strengthening the test facilities for development of ITER components, and Promoting joint cooperation and joint use of facilities with industries towards DEMO development</a:t>
            </a:r>
            <a:endParaRPr lang="ja-JP" altLang="en-US" sz="1200" b="1" dirty="0">
              <a:solidFill>
                <a:srgbClr val="FF0000"/>
              </a:solidFill>
              <a:latin typeface="Arial" panose="020B0604020202020204" pitchFamily="34" charset="0"/>
              <a:ea typeface="游ゴシック" panose="020B0400000000000000" pitchFamily="50" charset="-128"/>
              <a:cs typeface="Arial" panose="020B0604020202020204" pitchFamily="34" charset="0"/>
            </a:endParaRPr>
          </a:p>
        </p:txBody>
      </p:sp>
      <p:sp>
        <p:nvSpPr>
          <p:cNvPr id="62" name="四角形: 角を丸くする 61">
            <a:extLst>
              <a:ext uri="{FF2B5EF4-FFF2-40B4-BE49-F238E27FC236}">
                <a16:creationId xmlns:a16="http://schemas.microsoft.com/office/drawing/2014/main" id="{ACBEFEF9-95EA-9E61-DCC6-F27233D2E19F}"/>
              </a:ext>
            </a:extLst>
          </p:cNvPr>
          <p:cNvSpPr/>
          <p:nvPr/>
        </p:nvSpPr>
        <p:spPr>
          <a:xfrm>
            <a:off x="48583" y="776001"/>
            <a:ext cx="9808836" cy="5899571"/>
          </a:xfrm>
          <a:prstGeom prst="roundRect">
            <a:avLst>
              <a:gd name="adj" fmla="val 765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16">
              <a:defRPr/>
            </a:pPr>
            <a:endParaRPr lang="ja-JP" altLang="en-US" sz="1400">
              <a:solidFill>
                <a:prstClr val="white"/>
              </a:solidFill>
              <a:latin typeface="游ゴシック" panose="020B0400000000000000" pitchFamily="50" charset="-128"/>
              <a:ea typeface="游ゴシック" panose="020B0400000000000000" pitchFamily="50" charset="-128"/>
            </a:endParaRPr>
          </a:p>
        </p:txBody>
      </p:sp>
      <p:pic>
        <p:nvPicPr>
          <p:cNvPr id="2" name="Picture 137" descr="jt60sa">
            <a:extLst>
              <a:ext uri="{FF2B5EF4-FFF2-40B4-BE49-F238E27FC236}">
                <a16:creationId xmlns:a16="http://schemas.microsoft.com/office/drawing/2014/main" id="{07E833C2-AFB0-78A1-8FDA-B3D8F7C67E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6523" y="3768665"/>
            <a:ext cx="1638309" cy="119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四角形: 角を丸くする 3">
            <a:extLst>
              <a:ext uri="{FF2B5EF4-FFF2-40B4-BE49-F238E27FC236}">
                <a16:creationId xmlns:a16="http://schemas.microsoft.com/office/drawing/2014/main" id="{6FDC1C0C-1E47-5CBE-F5C0-0070C3B04F37}"/>
              </a:ext>
            </a:extLst>
          </p:cNvPr>
          <p:cNvSpPr/>
          <p:nvPr/>
        </p:nvSpPr>
        <p:spPr>
          <a:xfrm>
            <a:off x="5823135" y="5013176"/>
            <a:ext cx="3820135" cy="299077"/>
          </a:xfrm>
          <a:prstGeom prst="roundRect">
            <a:avLst>
              <a:gd name="adj" fmla="val 14517"/>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422016">
              <a:defRPr/>
            </a:pPr>
            <a:r>
              <a:rPr lang="en-US" altLang="ja-JP" sz="1200" b="1" dirty="0">
                <a:solidFill>
                  <a:prstClr val="white"/>
                </a:solidFill>
                <a:latin typeface="游ゴシック" panose="020B0400000000000000" pitchFamily="50" charset="-128"/>
                <a:ea typeface="游ゴシック" panose="020B0400000000000000" pitchFamily="50" charset="-128"/>
              </a:rPr>
              <a:t>Strengthening infrastructures of innovation hub</a:t>
            </a:r>
            <a:endParaRPr lang="ja-JP" altLang="en-US" sz="1200" b="1" dirty="0">
              <a:solidFill>
                <a:prstClr val="white"/>
              </a:solidFill>
              <a:latin typeface="游ゴシック" panose="020B0400000000000000" pitchFamily="50" charset="-128"/>
              <a:ea typeface="游ゴシック" panose="020B0400000000000000" pitchFamily="50" charset="-128"/>
            </a:endParaRPr>
          </a:p>
        </p:txBody>
      </p:sp>
      <p:pic>
        <p:nvPicPr>
          <p:cNvPr id="11" name="図 1" descr="media_photos_09透過済.png">
            <a:extLst>
              <a:ext uri="{FF2B5EF4-FFF2-40B4-BE49-F238E27FC236}">
                <a16:creationId xmlns:a16="http://schemas.microsoft.com/office/drawing/2014/main" id="{D3F863EE-4312-E4C6-C5EA-BABEDE4228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7614" y="3734433"/>
            <a:ext cx="1482470" cy="1278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矢印: 左右 23">
            <a:extLst>
              <a:ext uri="{FF2B5EF4-FFF2-40B4-BE49-F238E27FC236}">
                <a16:creationId xmlns:a16="http://schemas.microsoft.com/office/drawing/2014/main" id="{EDFE64D8-A204-6A18-A540-14012F7FB573}"/>
              </a:ext>
            </a:extLst>
          </p:cNvPr>
          <p:cNvSpPr/>
          <p:nvPr/>
        </p:nvSpPr>
        <p:spPr>
          <a:xfrm>
            <a:off x="7452562" y="4269728"/>
            <a:ext cx="478492" cy="23035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5" name="Picture 10">
            <a:extLst>
              <a:ext uri="{FF2B5EF4-FFF2-40B4-BE49-F238E27FC236}">
                <a16:creationId xmlns:a16="http://schemas.microsoft.com/office/drawing/2014/main" id="{35394125-FE5E-3F0D-C538-90525617D8A9}"/>
              </a:ext>
            </a:extLst>
          </p:cNvPr>
          <p:cNvPicPr>
            <a:picLocks noChangeAspect="1"/>
          </p:cNvPicPr>
          <p:nvPr/>
        </p:nvPicPr>
        <p:blipFill rotWithShape="1">
          <a:blip r:embed="rId4"/>
          <a:srcRect b="20552"/>
          <a:stretch/>
        </p:blipFill>
        <p:spPr>
          <a:xfrm>
            <a:off x="5679120" y="5445224"/>
            <a:ext cx="1601167" cy="944278"/>
          </a:xfrm>
          <a:prstGeom prst="rect">
            <a:avLst/>
          </a:prstGeom>
        </p:spPr>
      </p:pic>
      <p:pic>
        <p:nvPicPr>
          <p:cNvPr id="29" name="図 28">
            <a:extLst>
              <a:ext uri="{FF2B5EF4-FFF2-40B4-BE49-F238E27FC236}">
                <a16:creationId xmlns:a16="http://schemas.microsoft.com/office/drawing/2014/main" id="{9F960C86-5F5F-C3AE-F1EF-5CBE527249B7}"/>
              </a:ext>
            </a:extLst>
          </p:cNvPr>
          <p:cNvPicPr preferRelativeResize="0">
            <a:picLocks noChangeAspect="1"/>
          </p:cNvPicPr>
          <p:nvPr/>
        </p:nvPicPr>
        <p:blipFill>
          <a:blip r:embed="rId5"/>
          <a:stretch>
            <a:fillRect/>
          </a:stretch>
        </p:blipFill>
        <p:spPr>
          <a:xfrm>
            <a:off x="811033" y="1988840"/>
            <a:ext cx="1261647" cy="1434651"/>
          </a:xfrm>
          <a:prstGeom prst="rect">
            <a:avLst/>
          </a:prstGeom>
        </p:spPr>
      </p:pic>
      <p:sp>
        <p:nvSpPr>
          <p:cNvPr id="33" name="テキスト ボックス 20">
            <a:extLst>
              <a:ext uri="{FF2B5EF4-FFF2-40B4-BE49-F238E27FC236}">
                <a16:creationId xmlns:a16="http://schemas.microsoft.com/office/drawing/2014/main" id="{BDB9264C-FBC7-E220-0758-C22711FA512A}"/>
              </a:ext>
            </a:extLst>
          </p:cNvPr>
          <p:cNvSpPr txBox="1">
            <a:spLocks noChangeArrowheads="1"/>
          </p:cNvSpPr>
          <p:nvPr/>
        </p:nvSpPr>
        <p:spPr bwMode="auto">
          <a:xfrm>
            <a:off x="2648744" y="1806932"/>
            <a:ext cx="2761249"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pPr algn="ctr"/>
            <a:r>
              <a:rPr kumimoji="0" lang="en-US" altLang="ja-JP" sz="1050" b="1" u="sng" dirty="0">
                <a:solidFill>
                  <a:srgbClr val="0000FF"/>
                </a:solidFill>
                <a:latin typeface="游ゴシック" panose="020B0400000000000000" pitchFamily="50" charset="-128"/>
                <a:ea typeface="游ゴシック" panose="020B0400000000000000" pitchFamily="50" charset="-128"/>
              </a:rPr>
              <a:t>Plasma facing component test facility</a:t>
            </a:r>
            <a:endParaRPr kumimoji="0" lang="ja-JP" altLang="en-US" sz="1050" b="1" u="sng" dirty="0">
              <a:solidFill>
                <a:srgbClr val="0000FF"/>
              </a:solidFill>
              <a:latin typeface="游ゴシック" panose="020B0400000000000000" pitchFamily="50" charset="-128"/>
              <a:ea typeface="游ゴシック" panose="020B0400000000000000" pitchFamily="50" charset="-128"/>
            </a:endParaRPr>
          </a:p>
        </p:txBody>
      </p:sp>
      <p:pic>
        <p:nvPicPr>
          <p:cNvPr id="35" name="図 34">
            <a:extLst>
              <a:ext uri="{FF2B5EF4-FFF2-40B4-BE49-F238E27FC236}">
                <a16:creationId xmlns:a16="http://schemas.microsoft.com/office/drawing/2014/main" id="{154B9472-5D40-55FE-AD39-41F9CB76F286}"/>
              </a:ext>
            </a:extLst>
          </p:cNvPr>
          <p:cNvPicPr>
            <a:picLocks noChangeAspect="1"/>
          </p:cNvPicPr>
          <p:nvPr/>
        </p:nvPicPr>
        <p:blipFill>
          <a:blip r:embed="rId6"/>
          <a:stretch>
            <a:fillRect/>
          </a:stretch>
        </p:blipFill>
        <p:spPr>
          <a:xfrm>
            <a:off x="3094512" y="2012829"/>
            <a:ext cx="1822619" cy="1452227"/>
          </a:xfrm>
          <a:prstGeom prst="rect">
            <a:avLst/>
          </a:prstGeom>
        </p:spPr>
      </p:pic>
      <p:sp>
        <p:nvSpPr>
          <p:cNvPr id="37" name="テキスト ボックス 36">
            <a:extLst>
              <a:ext uri="{FF2B5EF4-FFF2-40B4-BE49-F238E27FC236}">
                <a16:creationId xmlns:a16="http://schemas.microsoft.com/office/drawing/2014/main" id="{D4A5CB97-0BC9-19E7-78B7-3EB73545EF3F}"/>
              </a:ext>
            </a:extLst>
          </p:cNvPr>
          <p:cNvSpPr txBox="1"/>
          <p:nvPr/>
        </p:nvSpPr>
        <p:spPr>
          <a:xfrm>
            <a:off x="2625197" y="3429000"/>
            <a:ext cx="2761249" cy="938719"/>
          </a:xfrm>
          <a:prstGeom prst="rect">
            <a:avLst/>
          </a:prstGeom>
          <a:noFill/>
        </p:spPr>
        <p:txBody>
          <a:bodyPr wrap="square">
            <a:spAutoFit/>
          </a:bodyPr>
          <a:lstStyle/>
          <a:p>
            <a:pPr defTabSz="1125321">
              <a:buClr>
                <a:srgbClr val="0000FF"/>
              </a:buClr>
              <a:defRPr/>
            </a:pPr>
            <a:r>
              <a:rPr lang="en-US" altLang="ja-JP" sz="1100" b="1" dirty="0">
                <a:latin typeface="游ゴシック" panose="020B0400000000000000" pitchFamily="50" charset="-128"/>
                <a:ea typeface="游ゴシック" panose="020B0400000000000000" pitchFamily="50" charset="-128"/>
              </a:rPr>
              <a:t>The DEMO divertor R&amp;D hub, by development of the high heat load test facility which is necessary for the plasma facing component being exposed to high heat load in DEMO.</a:t>
            </a:r>
            <a:endParaRPr lang="ja-JP" altLang="en-US" sz="1100" b="1" dirty="0">
              <a:latin typeface="游ゴシック" panose="020B0400000000000000" pitchFamily="50" charset="-128"/>
              <a:ea typeface="游ゴシック" panose="020B0400000000000000" pitchFamily="50" charset="-128"/>
            </a:endParaRPr>
          </a:p>
        </p:txBody>
      </p:sp>
      <p:sp>
        <p:nvSpPr>
          <p:cNvPr id="40" name="テキスト ボックス 39">
            <a:extLst>
              <a:ext uri="{FF2B5EF4-FFF2-40B4-BE49-F238E27FC236}">
                <a16:creationId xmlns:a16="http://schemas.microsoft.com/office/drawing/2014/main" id="{86941B73-63D3-5C05-B883-F561BBDCF8F2}"/>
              </a:ext>
            </a:extLst>
          </p:cNvPr>
          <p:cNvSpPr txBox="1"/>
          <p:nvPr/>
        </p:nvSpPr>
        <p:spPr>
          <a:xfrm>
            <a:off x="128463" y="3426385"/>
            <a:ext cx="2639351" cy="938719"/>
          </a:xfrm>
          <a:prstGeom prst="rect">
            <a:avLst/>
          </a:prstGeom>
          <a:noFill/>
        </p:spPr>
        <p:txBody>
          <a:bodyPr wrap="square">
            <a:spAutoFit/>
          </a:bodyPr>
          <a:lstStyle/>
          <a:p>
            <a:pPr defTabSz="1125321" fontAlgn="base">
              <a:spcBef>
                <a:spcPct val="0"/>
              </a:spcBef>
              <a:buClr>
                <a:srgbClr val="0000FF"/>
              </a:buClr>
              <a:defRPr/>
            </a:pPr>
            <a:r>
              <a:rPr lang="en-US" altLang="ja-JP" sz="1100" b="1" dirty="0">
                <a:latin typeface="游ゴシック" panose="020B0400000000000000" pitchFamily="50" charset="-128"/>
                <a:ea typeface="游ゴシック" panose="020B0400000000000000" pitchFamily="50" charset="-128"/>
              </a:rPr>
              <a:t>The hub for conductor development facility, by upgrading for higher magnetic field and larger current, which are necessary for the superconducting coils for DEMO.</a:t>
            </a:r>
          </a:p>
        </p:txBody>
      </p:sp>
      <p:sp>
        <p:nvSpPr>
          <p:cNvPr id="6" name="テキスト ボックス 20">
            <a:extLst>
              <a:ext uri="{FF2B5EF4-FFF2-40B4-BE49-F238E27FC236}">
                <a16:creationId xmlns:a16="http://schemas.microsoft.com/office/drawing/2014/main" id="{4831129F-40F6-2F8B-D0FF-DDED7950F047}"/>
              </a:ext>
            </a:extLst>
          </p:cNvPr>
          <p:cNvSpPr txBox="1">
            <a:spLocks noChangeArrowheads="1"/>
          </p:cNvSpPr>
          <p:nvPr/>
        </p:nvSpPr>
        <p:spPr bwMode="auto">
          <a:xfrm>
            <a:off x="-231576" y="4376464"/>
            <a:ext cx="3337036"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pPr algn="ctr"/>
            <a:r>
              <a:rPr kumimoji="0" lang="en-US" altLang="ja-JP" sz="1050" b="1" u="sng" dirty="0">
                <a:solidFill>
                  <a:srgbClr val="0000FF"/>
                </a:solidFill>
                <a:latin typeface="游ゴシック" panose="020B0400000000000000" pitchFamily="50" charset="-128"/>
                <a:ea typeface="游ゴシック" panose="020B0400000000000000" pitchFamily="50" charset="-128"/>
              </a:rPr>
              <a:t>RF heating system test facility</a:t>
            </a:r>
            <a:endParaRPr kumimoji="0" lang="ja-JP" altLang="en-US" sz="1050" b="1" u="sng" dirty="0">
              <a:solidFill>
                <a:srgbClr val="0000FF"/>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043DA61E-7F8B-BE13-2432-CCC9ACC3228D}"/>
              </a:ext>
            </a:extLst>
          </p:cNvPr>
          <p:cNvSpPr txBox="1"/>
          <p:nvPr/>
        </p:nvSpPr>
        <p:spPr>
          <a:xfrm>
            <a:off x="189416" y="5906131"/>
            <a:ext cx="3168226" cy="769441"/>
          </a:xfrm>
          <a:prstGeom prst="rect">
            <a:avLst/>
          </a:prstGeom>
          <a:noFill/>
        </p:spPr>
        <p:txBody>
          <a:bodyPr wrap="square">
            <a:spAutoFit/>
          </a:bodyPr>
          <a:lstStyle/>
          <a:p>
            <a:pPr defTabSz="1125321">
              <a:buClr>
                <a:srgbClr val="0000FF"/>
              </a:buClr>
              <a:defRPr/>
            </a:pPr>
            <a:r>
              <a:rPr lang="en-US" altLang="ja-JP" sz="1100" b="1" dirty="0">
                <a:latin typeface="游ゴシック" panose="020B0400000000000000" pitchFamily="50" charset="-128"/>
                <a:ea typeface="游ゴシック" panose="020B0400000000000000" pitchFamily="50" charset="-128"/>
              </a:rPr>
              <a:t>Enforcing gyrotron test facility, considering the lack of similar facilities necessary before the shipment of JA gyrotrons which are of the best performance in the world.</a:t>
            </a:r>
            <a:endParaRPr lang="ja-JP" altLang="en-US" sz="1100" b="1" dirty="0">
              <a:latin typeface="游ゴシック" panose="020B0400000000000000" pitchFamily="50" charset="-128"/>
              <a:ea typeface="游ゴシック" panose="020B0400000000000000" pitchFamily="50" charset="-128"/>
            </a:endParaRPr>
          </a:p>
        </p:txBody>
      </p:sp>
      <p:pic>
        <p:nvPicPr>
          <p:cNvPr id="8" name="図 7">
            <a:extLst>
              <a:ext uri="{FF2B5EF4-FFF2-40B4-BE49-F238E27FC236}">
                <a16:creationId xmlns:a16="http://schemas.microsoft.com/office/drawing/2014/main" id="{C3E22811-9630-5155-B9E7-0FA56C7EC980}"/>
              </a:ext>
            </a:extLst>
          </p:cNvPr>
          <p:cNvPicPr>
            <a:picLocks noChangeAspect="1"/>
          </p:cNvPicPr>
          <p:nvPr/>
        </p:nvPicPr>
        <p:blipFill>
          <a:blip r:embed="rId7"/>
          <a:stretch>
            <a:fillRect/>
          </a:stretch>
        </p:blipFill>
        <p:spPr>
          <a:xfrm>
            <a:off x="264667" y="4608345"/>
            <a:ext cx="2895538" cy="1331083"/>
          </a:xfrm>
          <a:prstGeom prst="rect">
            <a:avLst/>
          </a:prstGeom>
        </p:spPr>
      </p:pic>
      <p:sp>
        <p:nvSpPr>
          <p:cNvPr id="9" name="テキスト ボックス 20">
            <a:extLst>
              <a:ext uri="{FF2B5EF4-FFF2-40B4-BE49-F238E27FC236}">
                <a16:creationId xmlns:a16="http://schemas.microsoft.com/office/drawing/2014/main" id="{E255B8A7-4478-8162-5DC3-035BBBB189D6}"/>
              </a:ext>
            </a:extLst>
          </p:cNvPr>
          <p:cNvSpPr txBox="1">
            <a:spLocks noChangeArrowheads="1"/>
          </p:cNvSpPr>
          <p:nvPr/>
        </p:nvSpPr>
        <p:spPr bwMode="auto">
          <a:xfrm>
            <a:off x="3300895" y="4376464"/>
            <a:ext cx="2293659"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pPr algn="ctr"/>
            <a:r>
              <a:rPr kumimoji="0" lang="en-US" altLang="zh-TW" sz="1050" b="1" u="sng" dirty="0">
                <a:solidFill>
                  <a:srgbClr val="0000FF"/>
                </a:solidFill>
                <a:latin typeface="游ゴシック" panose="020B0400000000000000" pitchFamily="50" charset="-128"/>
                <a:ea typeface="游ゴシック" panose="020B0400000000000000" pitchFamily="50" charset="-128"/>
              </a:rPr>
              <a:t>NBI heating system test facility</a:t>
            </a:r>
            <a:endParaRPr kumimoji="0" lang="ja-JP" altLang="en-US" sz="1050" b="1" u="sng" dirty="0">
              <a:solidFill>
                <a:srgbClr val="0000FF"/>
              </a:solidFill>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AF12BF53-FCFF-7DD2-61C9-FC83016610EA}"/>
              </a:ext>
            </a:extLst>
          </p:cNvPr>
          <p:cNvSpPr txBox="1"/>
          <p:nvPr/>
        </p:nvSpPr>
        <p:spPr>
          <a:xfrm>
            <a:off x="3223574" y="5966921"/>
            <a:ext cx="2449505" cy="600164"/>
          </a:xfrm>
          <a:prstGeom prst="rect">
            <a:avLst/>
          </a:prstGeom>
          <a:noFill/>
        </p:spPr>
        <p:txBody>
          <a:bodyPr wrap="square">
            <a:spAutoFit/>
          </a:bodyPr>
          <a:lstStyle/>
          <a:p>
            <a:pPr defTabSz="1125321" fontAlgn="base">
              <a:spcBef>
                <a:spcPct val="0"/>
              </a:spcBef>
              <a:buClr>
                <a:srgbClr val="0000FF"/>
              </a:buClr>
              <a:defRPr/>
            </a:pPr>
            <a:r>
              <a:rPr lang="en-US" altLang="ja-JP" sz="1100" b="1" dirty="0">
                <a:solidFill>
                  <a:prstClr val="black"/>
                </a:solidFill>
                <a:latin typeface="游ゴシック" panose="020B0400000000000000" pitchFamily="50" charset="-128"/>
                <a:ea typeface="游ゴシック" panose="020B0400000000000000" pitchFamily="50" charset="-128"/>
              </a:rPr>
              <a:t>For development of high-voltage equipment and insultation, by use of the test facility up to 1 MV. </a:t>
            </a:r>
          </a:p>
        </p:txBody>
      </p:sp>
      <p:sp>
        <p:nvSpPr>
          <p:cNvPr id="15" name="テキスト ボックス 14">
            <a:extLst>
              <a:ext uri="{FF2B5EF4-FFF2-40B4-BE49-F238E27FC236}">
                <a16:creationId xmlns:a16="http://schemas.microsoft.com/office/drawing/2014/main" id="{96534063-2F40-1DF1-215D-C3890747D615}"/>
              </a:ext>
            </a:extLst>
          </p:cNvPr>
          <p:cNvSpPr txBox="1"/>
          <p:nvPr/>
        </p:nvSpPr>
        <p:spPr>
          <a:xfrm>
            <a:off x="7280287" y="5390667"/>
            <a:ext cx="2641265" cy="1200329"/>
          </a:xfrm>
          <a:prstGeom prst="rect">
            <a:avLst/>
          </a:prstGeom>
          <a:noFill/>
        </p:spPr>
        <p:txBody>
          <a:bodyPr wrap="square">
            <a:spAutoFit/>
          </a:bodyPr>
          <a:lstStyle/>
          <a:p>
            <a:pPr defTabSz="1125321" fontAlgn="base">
              <a:spcBef>
                <a:spcPct val="0"/>
              </a:spcBef>
              <a:buClr>
                <a:srgbClr val="0000FF"/>
              </a:buClr>
              <a:defRPr/>
            </a:pPr>
            <a:r>
              <a:rPr lang="en-US" altLang="ja-JP" sz="1200" b="1" dirty="0">
                <a:solidFill>
                  <a:prstClr val="black"/>
                </a:solidFill>
                <a:latin typeface="游ゴシック" panose="020B0400000000000000" pitchFamily="50" charset="-128"/>
                <a:ea typeface="游ゴシック" panose="020B0400000000000000" pitchFamily="50" charset="-128"/>
              </a:rPr>
              <a:t>Enforcing the central electric power substation, which is a  basic infrastructure supporting Naka Fusion Institute including JT-60SA that foresees operation for about 20 years.</a:t>
            </a:r>
            <a:endParaRPr lang="ja-JP" altLang="en-US" sz="1200" b="1" dirty="0">
              <a:solidFill>
                <a:prstClr val="black"/>
              </a:solidFill>
              <a:latin typeface="游ゴシック" panose="020B0400000000000000" pitchFamily="50" charset="-128"/>
              <a:ea typeface="游ゴシック" panose="020B0400000000000000" pitchFamily="50" charset="-128"/>
            </a:endParaRPr>
          </a:p>
        </p:txBody>
      </p:sp>
      <p:pic>
        <p:nvPicPr>
          <p:cNvPr id="22" name="図 21">
            <a:extLst>
              <a:ext uri="{FF2B5EF4-FFF2-40B4-BE49-F238E27FC236}">
                <a16:creationId xmlns:a16="http://schemas.microsoft.com/office/drawing/2014/main" id="{02708F9E-7588-926D-D4D3-AB8AD12B0D68}"/>
              </a:ext>
            </a:extLst>
          </p:cNvPr>
          <p:cNvPicPr>
            <a:picLocks noChangeAspect="1"/>
          </p:cNvPicPr>
          <p:nvPr/>
        </p:nvPicPr>
        <p:blipFill rotWithShape="1">
          <a:blip r:embed="rId8"/>
          <a:srcRect t="19842" b="24149"/>
          <a:stretch/>
        </p:blipFill>
        <p:spPr>
          <a:xfrm>
            <a:off x="5585779" y="2531570"/>
            <a:ext cx="4099232" cy="1191945"/>
          </a:xfrm>
          <a:prstGeom prst="rect">
            <a:avLst/>
          </a:prstGeom>
        </p:spPr>
      </p:pic>
      <p:sp>
        <p:nvSpPr>
          <p:cNvPr id="10" name="正方形/長方形 9">
            <a:extLst>
              <a:ext uri="{FF2B5EF4-FFF2-40B4-BE49-F238E27FC236}">
                <a16:creationId xmlns:a16="http://schemas.microsoft.com/office/drawing/2014/main" id="{684C5F5E-A37F-25DD-8EA2-66FA00F40AEC}"/>
              </a:ext>
            </a:extLst>
          </p:cNvPr>
          <p:cNvSpPr/>
          <p:nvPr/>
        </p:nvSpPr>
        <p:spPr>
          <a:xfrm>
            <a:off x="9493216" y="6505599"/>
            <a:ext cx="364202" cy="307777"/>
          </a:xfrm>
          <a:prstGeom prst="rect">
            <a:avLst/>
          </a:prstGeom>
          <a:solidFill>
            <a:srgbClr val="FFFF00"/>
          </a:solidFill>
          <a:ln>
            <a:solidFill>
              <a:srgbClr val="000000"/>
            </a:solidFill>
          </a:ln>
        </p:spPr>
        <p:txBody>
          <a:bodyPr wrap="none">
            <a:spAutoFit/>
          </a:bodyPr>
          <a:lstStyle/>
          <a:p>
            <a:pPr algn="ctr"/>
            <a:fld id="{BC74CE4B-2DCF-5246-985B-8E5C9C5F7535}" type="slidenum">
              <a:rPr lang="en-US" altLang="ja-JP" sz="1400">
                <a:latin typeface="ＭＳ Ｐゴシック" charset="0"/>
              </a:rPr>
              <a:pPr algn="ctr"/>
              <a:t>5</a:t>
            </a:fld>
            <a:endParaRPr lang="ja-JP" altLang="en-US" sz="1400" dirty="0">
              <a:latin typeface="ＭＳ Ｐゴシック" charset="0"/>
            </a:endParaRPr>
          </a:p>
        </p:txBody>
      </p:sp>
      <p:pic>
        <p:nvPicPr>
          <p:cNvPr id="5" name="図 4" descr="QST_LOGO_YOKO.psd">
            <a:extLst>
              <a:ext uri="{FF2B5EF4-FFF2-40B4-BE49-F238E27FC236}">
                <a16:creationId xmlns:a16="http://schemas.microsoft.com/office/drawing/2014/main" id="{11D947A5-7090-9DEB-06F2-61E5DCAD2BA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0" y="0"/>
            <a:ext cx="1316553" cy="497066"/>
          </a:xfrm>
          <a:prstGeom prst="rect">
            <a:avLst/>
          </a:prstGeom>
          <a:solidFill>
            <a:schemeClr val="bg1"/>
          </a:solidFill>
        </p:spPr>
      </p:pic>
      <p:sp>
        <p:nvSpPr>
          <p:cNvPr id="13" name="テキスト ボックス 12">
            <a:extLst>
              <a:ext uri="{FF2B5EF4-FFF2-40B4-BE49-F238E27FC236}">
                <a16:creationId xmlns:a16="http://schemas.microsoft.com/office/drawing/2014/main" id="{B2021CEB-B72E-C37D-C465-E15E82C604AF}"/>
              </a:ext>
            </a:extLst>
          </p:cNvPr>
          <p:cNvSpPr txBox="1"/>
          <p:nvPr/>
        </p:nvSpPr>
        <p:spPr>
          <a:xfrm>
            <a:off x="4304405" y="2854492"/>
            <a:ext cx="1126747" cy="246221"/>
          </a:xfrm>
          <a:prstGeom prst="rect">
            <a:avLst/>
          </a:prstGeom>
          <a:solidFill>
            <a:schemeClr val="bg1"/>
          </a:solidFill>
        </p:spPr>
        <p:txBody>
          <a:bodyPr wrap="square" rtlCol="0">
            <a:spAutoFit/>
          </a:bodyPr>
          <a:lstStyle/>
          <a:p>
            <a:r>
              <a:rPr kumimoji="1" lang="en-US" altLang="ja-JP" sz="1000" dirty="0"/>
              <a:t>Vacuum Vessel</a:t>
            </a:r>
            <a:endParaRPr kumimoji="1" lang="ja-JP" altLang="en-US" sz="1000" dirty="0"/>
          </a:p>
        </p:txBody>
      </p:sp>
      <p:sp>
        <p:nvSpPr>
          <p:cNvPr id="14" name="テキスト ボックス 13">
            <a:extLst>
              <a:ext uri="{FF2B5EF4-FFF2-40B4-BE49-F238E27FC236}">
                <a16:creationId xmlns:a16="http://schemas.microsoft.com/office/drawing/2014/main" id="{0953BA54-0975-29CA-ED87-61D7E13096F2}"/>
              </a:ext>
            </a:extLst>
          </p:cNvPr>
          <p:cNvSpPr txBox="1"/>
          <p:nvPr/>
        </p:nvSpPr>
        <p:spPr>
          <a:xfrm>
            <a:off x="3181081" y="2043189"/>
            <a:ext cx="975393" cy="400110"/>
          </a:xfrm>
          <a:prstGeom prst="rect">
            <a:avLst/>
          </a:prstGeom>
          <a:solidFill>
            <a:schemeClr val="bg1"/>
          </a:solidFill>
        </p:spPr>
        <p:txBody>
          <a:bodyPr wrap="square" rtlCol="0">
            <a:noAutofit/>
          </a:bodyPr>
          <a:lstStyle/>
          <a:p>
            <a:pPr algn="r"/>
            <a:r>
              <a:rPr kumimoji="1" lang="en-US" altLang="ja-JP" sz="1000" dirty="0"/>
              <a:t>High power electron gun</a:t>
            </a:r>
            <a:endParaRPr kumimoji="1" lang="ja-JP" altLang="en-US" sz="1000" dirty="0"/>
          </a:p>
        </p:txBody>
      </p:sp>
      <p:sp>
        <p:nvSpPr>
          <p:cNvPr id="16" name="テキスト ボックス 15">
            <a:extLst>
              <a:ext uri="{FF2B5EF4-FFF2-40B4-BE49-F238E27FC236}">
                <a16:creationId xmlns:a16="http://schemas.microsoft.com/office/drawing/2014/main" id="{10727481-9F7E-C8C3-BBA4-E3013C3D2501}"/>
              </a:ext>
            </a:extLst>
          </p:cNvPr>
          <p:cNvSpPr txBox="1"/>
          <p:nvPr/>
        </p:nvSpPr>
        <p:spPr>
          <a:xfrm>
            <a:off x="3593709" y="3146256"/>
            <a:ext cx="1558079" cy="246221"/>
          </a:xfrm>
          <a:prstGeom prst="rect">
            <a:avLst/>
          </a:prstGeom>
          <a:solidFill>
            <a:schemeClr val="bg1"/>
          </a:solidFill>
        </p:spPr>
        <p:txBody>
          <a:bodyPr wrap="square" rtlCol="0">
            <a:spAutoFit/>
          </a:bodyPr>
          <a:lstStyle/>
          <a:p>
            <a:r>
              <a:rPr kumimoji="1" lang="en-US" altLang="ja-JP" sz="1000" dirty="0"/>
              <a:t>Full-scale test module</a:t>
            </a:r>
            <a:endParaRPr kumimoji="1" lang="ja-JP" altLang="en-US" sz="1000" dirty="0"/>
          </a:p>
        </p:txBody>
      </p:sp>
      <p:sp>
        <p:nvSpPr>
          <p:cNvPr id="17" name="テキスト ボックス 16">
            <a:extLst>
              <a:ext uri="{FF2B5EF4-FFF2-40B4-BE49-F238E27FC236}">
                <a16:creationId xmlns:a16="http://schemas.microsoft.com/office/drawing/2014/main" id="{57E5E4CD-AF34-346E-95A7-2001BA11FC0D}"/>
              </a:ext>
            </a:extLst>
          </p:cNvPr>
          <p:cNvSpPr txBox="1"/>
          <p:nvPr/>
        </p:nvSpPr>
        <p:spPr>
          <a:xfrm>
            <a:off x="2040518" y="5483227"/>
            <a:ext cx="892348" cy="246221"/>
          </a:xfrm>
          <a:prstGeom prst="rect">
            <a:avLst/>
          </a:prstGeom>
          <a:solidFill>
            <a:schemeClr val="bg1"/>
          </a:solidFill>
        </p:spPr>
        <p:txBody>
          <a:bodyPr wrap="square" rtlCol="0">
            <a:spAutoFit/>
          </a:bodyPr>
          <a:lstStyle/>
          <a:p>
            <a:pPr algn="ctr"/>
            <a:r>
              <a:rPr kumimoji="1" lang="en-US" altLang="ja-JP" sz="1000" dirty="0"/>
              <a:t>Gyrotron</a:t>
            </a:r>
            <a:endParaRPr kumimoji="1" lang="ja-JP" altLang="en-US" sz="1000" dirty="0"/>
          </a:p>
        </p:txBody>
      </p:sp>
      <p:sp>
        <p:nvSpPr>
          <p:cNvPr id="18" name="テキスト ボックス 17">
            <a:extLst>
              <a:ext uri="{FF2B5EF4-FFF2-40B4-BE49-F238E27FC236}">
                <a16:creationId xmlns:a16="http://schemas.microsoft.com/office/drawing/2014/main" id="{327BF82B-CF08-B873-D7E3-3E9178A26F32}"/>
              </a:ext>
            </a:extLst>
          </p:cNvPr>
          <p:cNvSpPr txBox="1"/>
          <p:nvPr/>
        </p:nvSpPr>
        <p:spPr>
          <a:xfrm rot="20550910">
            <a:off x="973825" y="4907515"/>
            <a:ext cx="1129664" cy="246221"/>
          </a:xfrm>
          <a:prstGeom prst="rect">
            <a:avLst/>
          </a:prstGeom>
          <a:solidFill>
            <a:schemeClr val="bg1"/>
          </a:solidFill>
        </p:spPr>
        <p:txBody>
          <a:bodyPr wrap="square" rtlCol="0">
            <a:spAutoFit/>
          </a:bodyPr>
          <a:lstStyle/>
          <a:p>
            <a:pPr algn="ctr"/>
            <a:r>
              <a:rPr kumimoji="1" lang="en-US" altLang="ja-JP" sz="1000" dirty="0"/>
              <a:t>RF Waveguide</a:t>
            </a:r>
            <a:endParaRPr kumimoji="1" lang="ja-JP" altLang="en-US" sz="1000" dirty="0"/>
          </a:p>
        </p:txBody>
      </p:sp>
      <p:pic>
        <p:nvPicPr>
          <p:cNvPr id="20" name="図 19">
            <a:extLst>
              <a:ext uri="{FF2B5EF4-FFF2-40B4-BE49-F238E27FC236}">
                <a16:creationId xmlns:a16="http://schemas.microsoft.com/office/drawing/2014/main" id="{8F5F3A1A-5282-3986-6F29-59079A6AB065}"/>
              </a:ext>
            </a:extLst>
          </p:cNvPr>
          <p:cNvPicPr>
            <a:picLocks noChangeAspect="1"/>
          </p:cNvPicPr>
          <p:nvPr/>
        </p:nvPicPr>
        <p:blipFill rotWithShape="1">
          <a:blip r:embed="rId10"/>
          <a:srcRect l="649" t="16841" r="-649" b="11527"/>
          <a:stretch/>
        </p:blipFill>
        <p:spPr>
          <a:xfrm>
            <a:off x="3669797" y="4655814"/>
            <a:ext cx="1482470" cy="1335017"/>
          </a:xfrm>
          <a:prstGeom prst="rect">
            <a:avLst/>
          </a:prstGeom>
        </p:spPr>
      </p:pic>
    </p:spTree>
    <p:extLst>
      <p:ext uri="{BB962C8B-B14F-4D97-AF65-F5344CB8AC3E}">
        <p14:creationId xmlns:p14="http://schemas.microsoft.com/office/powerpoint/2010/main" val="942746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CE45ECD-D8CE-BF4E-7989-56E6A0C3B876}"/>
              </a:ext>
            </a:extLst>
          </p:cNvPr>
          <p:cNvSpPr/>
          <p:nvPr/>
        </p:nvSpPr>
        <p:spPr>
          <a:xfrm>
            <a:off x="9493216" y="6505599"/>
            <a:ext cx="364202" cy="307777"/>
          </a:xfrm>
          <a:prstGeom prst="rect">
            <a:avLst/>
          </a:prstGeom>
          <a:solidFill>
            <a:srgbClr val="FFFF00"/>
          </a:solidFill>
          <a:ln>
            <a:solidFill>
              <a:srgbClr val="000000"/>
            </a:solidFill>
          </a:ln>
        </p:spPr>
        <p:txBody>
          <a:bodyPr wrap="none">
            <a:spAutoFit/>
          </a:bodyPr>
          <a:lstStyle/>
          <a:p>
            <a:pPr algn="ctr"/>
            <a:fld id="{BC74CE4B-2DCF-5246-985B-8E5C9C5F7535}" type="slidenum">
              <a:rPr lang="en-US" altLang="ja-JP" sz="1400">
                <a:latin typeface="ＭＳ Ｐゴシック" charset="0"/>
              </a:rPr>
              <a:pPr algn="ctr"/>
              <a:t>6</a:t>
            </a:fld>
            <a:endParaRPr lang="ja-JP" altLang="en-US" sz="1400" dirty="0">
              <a:latin typeface="ＭＳ Ｐゴシック" charset="0"/>
            </a:endParaRPr>
          </a:p>
        </p:txBody>
      </p:sp>
      <p:sp>
        <p:nvSpPr>
          <p:cNvPr id="54" name="正方形/長方形 53">
            <a:extLst>
              <a:ext uri="{FF2B5EF4-FFF2-40B4-BE49-F238E27FC236}">
                <a16:creationId xmlns:a16="http://schemas.microsoft.com/office/drawing/2014/main" id="{4BEA2EC2-446E-4D72-A585-5265B007E0FB}"/>
              </a:ext>
            </a:extLst>
          </p:cNvPr>
          <p:cNvSpPr/>
          <p:nvPr/>
        </p:nvSpPr>
        <p:spPr>
          <a:xfrm>
            <a:off x="0" y="-3320"/>
            <a:ext cx="9906000" cy="678357"/>
          </a:xfrm>
          <a:prstGeom prst="rect">
            <a:avLst/>
          </a:prstGeom>
          <a:solidFill>
            <a:srgbClr val="0000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a:defRPr/>
            </a:pPr>
            <a:r>
              <a:rPr lang="en-US" altLang="ja-JP" sz="2000" i="1" dirty="0">
                <a:solidFill>
                  <a:schemeClr val="bg1"/>
                </a:solidFill>
                <a:cs typeface="Arial" panose="020B0604020202020204" pitchFamily="34" charset="0"/>
              </a:rPr>
              <a:t>Development of Fusion Technology Innovation Hub</a:t>
            </a:r>
            <a:endParaRPr kumimoji="0" lang="en-US" altLang="ja-JP" sz="2000" i="1" kern="0" dirty="0">
              <a:solidFill>
                <a:prstClr val="white"/>
              </a:solidFill>
              <a:effectLst>
                <a:outerShdw blurRad="38100" dist="38100" dir="2700000" algn="tl">
                  <a:srgbClr val="000000">
                    <a:alpha val="43137"/>
                  </a:srgbClr>
                </a:outerShdw>
              </a:effectLst>
              <a:cs typeface="Arial" panose="020B0604020202020204" pitchFamily="34" charset="0"/>
            </a:endParaRPr>
          </a:p>
          <a:p>
            <a:pPr algn="ctr">
              <a:defRPr/>
            </a:pPr>
            <a:r>
              <a:rPr lang="en-US" altLang="ja-JP" sz="2000" i="1" kern="0" dirty="0">
                <a:solidFill>
                  <a:prstClr val="white"/>
                </a:solidFill>
                <a:effectLst>
                  <a:outerShdw blurRad="38100" dist="38100" dir="2700000" algn="tl">
                    <a:srgbClr val="000000">
                      <a:alpha val="43137"/>
                    </a:srgbClr>
                  </a:outerShdw>
                </a:effectLst>
                <a:cs typeface="Arial" panose="020B0604020202020204" pitchFamily="34" charset="0"/>
              </a:rPr>
              <a:t>- </a:t>
            </a:r>
            <a:r>
              <a:rPr lang="en-US" altLang="ja-JP" sz="2000" i="1" kern="0" dirty="0" err="1">
                <a:solidFill>
                  <a:prstClr val="white"/>
                </a:solidFill>
                <a:effectLst>
                  <a:outerShdw blurRad="38100" dist="38100" dir="2700000" algn="tl">
                    <a:srgbClr val="000000">
                      <a:alpha val="43137"/>
                    </a:srgbClr>
                  </a:outerShdw>
                </a:effectLst>
                <a:cs typeface="Arial" panose="020B0604020202020204" pitchFamily="34" charset="0"/>
              </a:rPr>
              <a:t>Rokkasyo</a:t>
            </a:r>
            <a:r>
              <a:rPr lang="en-US" altLang="ja-JP" sz="2000" i="1" kern="0" dirty="0">
                <a:solidFill>
                  <a:prstClr val="white"/>
                </a:solidFill>
                <a:effectLst>
                  <a:outerShdw blurRad="38100" dist="38100" dir="2700000" algn="tl">
                    <a:srgbClr val="000000">
                      <a:alpha val="43137"/>
                    </a:srgbClr>
                  </a:outerShdw>
                </a:effectLst>
                <a:cs typeface="Arial" panose="020B0604020202020204" pitchFamily="34" charset="0"/>
              </a:rPr>
              <a:t> Fusion Institute</a:t>
            </a:r>
            <a:r>
              <a:rPr lang="ja-JP" altLang="en-US" sz="2000" i="1" kern="0" dirty="0">
                <a:solidFill>
                  <a:prstClr val="white"/>
                </a:solidFill>
                <a:effectLst>
                  <a:outerShdw blurRad="38100" dist="38100" dir="2700000" algn="tl">
                    <a:srgbClr val="000000">
                      <a:alpha val="43137"/>
                    </a:srgbClr>
                  </a:outerShdw>
                </a:effectLst>
                <a:cs typeface="Arial" panose="020B0604020202020204" pitchFamily="34" charset="0"/>
              </a:rPr>
              <a:t> </a:t>
            </a:r>
            <a:r>
              <a:rPr lang="en-US" altLang="ja-JP" sz="2000" i="1" kern="0" dirty="0">
                <a:solidFill>
                  <a:prstClr val="white"/>
                </a:solidFill>
                <a:effectLst>
                  <a:outerShdw blurRad="38100" dist="38100" dir="2700000" algn="tl">
                    <a:srgbClr val="000000">
                      <a:alpha val="43137"/>
                    </a:srgbClr>
                  </a:outerShdw>
                </a:effectLst>
                <a:cs typeface="Arial" panose="020B0604020202020204" pitchFamily="34" charset="0"/>
              </a:rPr>
              <a:t>-</a:t>
            </a:r>
            <a:r>
              <a:rPr kumimoji="0" lang="ja-JP" altLang="en-US" sz="2000" i="1" kern="0" dirty="0">
                <a:solidFill>
                  <a:prstClr val="white"/>
                </a:solidFill>
                <a:effectLst>
                  <a:outerShdw blurRad="38100" dist="38100" dir="2700000" algn="tl">
                    <a:srgbClr val="000000">
                      <a:alpha val="43137"/>
                    </a:srgbClr>
                  </a:outerShdw>
                </a:effectLst>
                <a:cs typeface="Arial" panose="020B0604020202020204" pitchFamily="34" charset="0"/>
              </a:rPr>
              <a:t>　</a:t>
            </a:r>
          </a:p>
        </p:txBody>
      </p:sp>
      <p:sp>
        <p:nvSpPr>
          <p:cNvPr id="26" name="テキスト ボックス 20">
            <a:extLst>
              <a:ext uri="{FF2B5EF4-FFF2-40B4-BE49-F238E27FC236}">
                <a16:creationId xmlns:a16="http://schemas.microsoft.com/office/drawing/2014/main" id="{1EA3E792-59A7-2B4B-1BCE-58CE76C57848}"/>
              </a:ext>
            </a:extLst>
          </p:cNvPr>
          <p:cNvSpPr txBox="1">
            <a:spLocks noChangeArrowheads="1"/>
          </p:cNvSpPr>
          <p:nvPr/>
        </p:nvSpPr>
        <p:spPr bwMode="auto">
          <a:xfrm>
            <a:off x="-87153" y="885867"/>
            <a:ext cx="425045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pPr algn="ctr"/>
            <a:r>
              <a:rPr kumimoji="0" lang="en-US" altLang="ja-JP" sz="1800" b="1" dirty="0">
                <a:solidFill>
                  <a:srgbClr val="0000FF"/>
                </a:solidFill>
                <a:latin typeface="游ゴシック" panose="020B0400000000000000" pitchFamily="50" charset="-128"/>
                <a:ea typeface="游ゴシック" panose="020B0400000000000000" pitchFamily="50" charset="-128"/>
              </a:rPr>
              <a:t>Microstructure analysis equipment.</a:t>
            </a:r>
            <a:endParaRPr kumimoji="0" lang="ja-JP" altLang="en-US" sz="1800" b="1" dirty="0">
              <a:solidFill>
                <a:srgbClr val="0000FF"/>
              </a:solidFill>
              <a:latin typeface="游ゴシック" panose="020B0400000000000000" pitchFamily="50" charset="-128"/>
              <a:ea typeface="游ゴシック" panose="020B0400000000000000" pitchFamily="50" charset="-128"/>
            </a:endParaRPr>
          </a:p>
        </p:txBody>
      </p:sp>
      <p:pic>
        <p:nvPicPr>
          <p:cNvPr id="30" name="図 21">
            <a:extLst>
              <a:ext uri="{FF2B5EF4-FFF2-40B4-BE49-F238E27FC236}">
                <a16:creationId xmlns:a16="http://schemas.microsoft.com/office/drawing/2014/main" id="{A3E9E46E-0DC0-373C-8E2F-816713751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4166" y="1537375"/>
            <a:ext cx="3490081" cy="2094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図 42">
            <a:extLst>
              <a:ext uri="{FF2B5EF4-FFF2-40B4-BE49-F238E27FC236}">
                <a16:creationId xmlns:a16="http://schemas.microsoft.com/office/drawing/2014/main" id="{211B0C19-8851-DC5B-3FA6-E9C5E214908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840"/>
          <a:stretch/>
        </p:blipFill>
        <p:spPr>
          <a:xfrm>
            <a:off x="381817" y="4449222"/>
            <a:ext cx="3781483" cy="2364154"/>
          </a:xfrm>
          <a:prstGeom prst="rect">
            <a:avLst/>
          </a:prstGeom>
        </p:spPr>
      </p:pic>
      <p:sp>
        <p:nvSpPr>
          <p:cNvPr id="6" name="テキスト ボックス 20">
            <a:extLst>
              <a:ext uri="{FF2B5EF4-FFF2-40B4-BE49-F238E27FC236}">
                <a16:creationId xmlns:a16="http://schemas.microsoft.com/office/drawing/2014/main" id="{91B22BE2-3807-51AB-FAE6-2530B2F18427}"/>
              </a:ext>
            </a:extLst>
          </p:cNvPr>
          <p:cNvSpPr txBox="1">
            <a:spLocks noChangeArrowheads="1"/>
          </p:cNvSpPr>
          <p:nvPr/>
        </p:nvSpPr>
        <p:spPr bwMode="auto">
          <a:xfrm>
            <a:off x="5335759" y="813729"/>
            <a:ext cx="403737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pPr algn="ctr"/>
            <a:r>
              <a:rPr kumimoji="0" lang="en-US" altLang="ja-JP" sz="1800" b="1" dirty="0">
                <a:solidFill>
                  <a:srgbClr val="0000FF"/>
                </a:solidFill>
                <a:latin typeface="游ゴシック" panose="020B0400000000000000" pitchFamily="50" charset="-128"/>
                <a:ea typeface="游ゴシック" panose="020B0400000000000000" pitchFamily="50" charset="-128"/>
              </a:rPr>
              <a:t>Blanket safety facilities</a:t>
            </a:r>
            <a:endParaRPr kumimoji="0" lang="ja-JP" altLang="en-US" sz="1800" b="1" dirty="0">
              <a:solidFill>
                <a:srgbClr val="0000FF"/>
              </a:solidFill>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5A153FDD-6A27-C377-7B1C-D61839377EC2}"/>
              </a:ext>
            </a:extLst>
          </p:cNvPr>
          <p:cNvSpPr txBox="1"/>
          <p:nvPr/>
        </p:nvSpPr>
        <p:spPr>
          <a:xfrm>
            <a:off x="1038679" y="3946510"/>
            <a:ext cx="2397857" cy="369332"/>
          </a:xfrm>
          <a:prstGeom prst="rect">
            <a:avLst/>
          </a:prstGeom>
          <a:noFill/>
        </p:spPr>
        <p:txBody>
          <a:bodyPr wrap="square">
            <a:spAutoFit/>
          </a:bodyPr>
          <a:lstStyle/>
          <a:p>
            <a:pPr algn="ctr"/>
            <a:r>
              <a:rPr kumimoji="0" lang="en-US" altLang="ja-JP" b="1" dirty="0">
                <a:solidFill>
                  <a:srgbClr val="0000FF"/>
                </a:solidFill>
                <a:latin typeface="游ゴシック" panose="020B0400000000000000" pitchFamily="50" charset="-128"/>
                <a:ea typeface="游ゴシック" panose="020B0400000000000000" pitchFamily="50" charset="-128"/>
              </a:rPr>
              <a:t>Supercomputer</a:t>
            </a:r>
            <a:endParaRPr kumimoji="0" lang="ja-JP" altLang="en-US" b="1" dirty="0">
              <a:solidFill>
                <a:srgbClr val="0000FF"/>
              </a:solidFill>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F3AC1F42-DB79-1DBB-00D3-78A58CE9E121}"/>
              </a:ext>
            </a:extLst>
          </p:cNvPr>
          <p:cNvSpPr txBox="1"/>
          <p:nvPr/>
        </p:nvSpPr>
        <p:spPr>
          <a:xfrm>
            <a:off x="5465014" y="4693833"/>
            <a:ext cx="3390969" cy="369332"/>
          </a:xfrm>
          <a:prstGeom prst="rect">
            <a:avLst/>
          </a:prstGeom>
          <a:noFill/>
        </p:spPr>
        <p:txBody>
          <a:bodyPr wrap="square">
            <a:spAutoFit/>
          </a:bodyPr>
          <a:lstStyle/>
          <a:p>
            <a:pPr algn="ctr"/>
            <a:r>
              <a:rPr kumimoji="0" lang="en-US" altLang="ja-JP" b="1" dirty="0">
                <a:solidFill>
                  <a:srgbClr val="0000FF"/>
                </a:solidFill>
                <a:latin typeface="游ゴシック" panose="020B0400000000000000" pitchFamily="50" charset="-128"/>
                <a:ea typeface="游ゴシック" panose="020B0400000000000000" pitchFamily="50" charset="-128"/>
              </a:rPr>
              <a:t>Remote Experiment Control</a:t>
            </a:r>
            <a:endParaRPr kumimoji="0" lang="ja-JP" altLang="en-US" b="1" dirty="0">
              <a:solidFill>
                <a:srgbClr val="0000FF"/>
              </a:solidFill>
              <a:latin typeface="游ゴシック" panose="020B0400000000000000" pitchFamily="50" charset="-128"/>
              <a:ea typeface="游ゴシック" panose="020B0400000000000000" pitchFamily="50" charset="-128"/>
            </a:endParaRPr>
          </a:p>
        </p:txBody>
      </p:sp>
      <p:pic>
        <p:nvPicPr>
          <p:cNvPr id="16" name="図 15">
            <a:extLst>
              <a:ext uri="{FF2B5EF4-FFF2-40B4-BE49-F238E27FC236}">
                <a16:creationId xmlns:a16="http://schemas.microsoft.com/office/drawing/2014/main" id="{A9FD0F88-16E3-9119-76E5-416D2966B103}"/>
              </a:ext>
            </a:extLst>
          </p:cNvPr>
          <p:cNvPicPr>
            <a:picLocks noChangeAspect="1"/>
          </p:cNvPicPr>
          <p:nvPr/>
        </p:nvPicPr>
        <p:blipFill>
          <a:blip r:embed="rId5"/>
          <a:stretch>
            <a:fillRect/>
          </a:stretch>
        </p:blipFill>
        <p:spPr>
          <a:xfrm>
            <a:off x="4313803" y="1096739"/>
            <a:ext cx="2685373" cy="1487939"/>
          </a:xfrm>
          <a:prstGeom prst="rect">
            <a:avLst/>
          </a:prstGeom>
        </p:spPr>
      </p:pic>
      <p:pic>
        <p:nvPicPr>
          <p:cNvPr id="17" name="図 16">
            <a:extLst>
              <a:ext uri="{FF2B5EF4-FFF2-40B4-BE49-F238E27FC236}">
                <a16:creationId xmlns:a16="http://schemas.microsoft.com/office/drawing/2014/main" id="{678DC8D5-D2A7-AF77-5C1F-C9D59A5FA6C9}"/>
              </a:ext>
            </a:extLst>
          </p:cNvPr>
          <p:cNvPicPr>
            <a:picLocks noChangeAspect="1"/>
          </p:cNvPicPr>
          <p:nvPr/>
        </p:nvPicPr>
        <p:blipFill>
          <a:blip r:embed="rId6"/>
          <a:stretch>
            <a:fillRect/>
          </a:stretch>
        </p:blipFill>
        <p:spPr>
          <a:xfrm>
            <a:off x="4313803" y="2772274"/>
            <a:ext cx="2731647" cy="1923179"/>
          </a:xfrm>
          <a:prstGeom prst="rect">
            <a:avLst/>
          </a:prstGeom>
        </p:spPr>
      </p:pic>
      <p:pic>
        <p:nvPicPr>
          <p:cNvPr id="20" name="図 19">
            <a:extLst>
              <a:ext uri="{FF2B5EF4-FFF2-40B4-BE49-F238E27FC236}">
                <a16:creationId xmlns:a16="http://schemas.microsoft.com/office/drawing/2014/main" id="{D7E88C1F-CA9B-B41F-AF97-A8F73186418F}"/>
              </a:ext>
            </a:extLst>
          </p:cNvPr>
          <p:cNvPicPr>
            <a:picLocks noChangeAspect="1"/>
          </p:cNvPicPr>
          <p:nvPr/>
        </p:nvPicPr>
        <p:blipFill>
          <a:blip r:embed="rId7"/>
          <a:stretch>
            <a:fillRect/>
          </a:stretch>
        </p:blipFill>
        <p:spPr>
          <a:xfrm>
            <a:off x="7557240" y="1096739"/>
            <a:ext cx="2162408" cy="1620000"/>
          </a:xfrm>
          <a:prstGeom prst="rect">
            <a:avLst/>
          </a:prstGeom>
        </p:spPr>
      </p:pic>
      <p:pic>
        <p:nvPicPr>
          <p:cNvPr id="21" name="図 20">
            <a:extLst>
              <a:ext uri="{FF2B5EF4-FFF2-40B4-BE49-F238E27FC236}">
                <a16:creationId xmlns:a16="http://schemas.microsoft.com/office/drawing/2014/main" id="{80FAB173-B989-351E-B62A-A1B65945D1D5}"/>
              </a:ext>
            </a:extLst>
          </p:cNvPr>
          <p:cNvPicPr>
            <a:picLocks noChangeAspect="1"/>
          </p:cNvPicPr>
          <p:nvPr/>
        </p:nvPicPr>
        <p:blipFill>
          <a:blip r:embed="rId8"/>
          <a:stretch>
            <a:fillRect/>
          </a:stretch>
        </p:blipFill>
        <p:spPr>
          <a:xfrm>
            <a:off x="7275547" y="2772274"/>
            <a:ext cx="2571427" cy="1800000"/>
          </a:xfrm>
          <a:prstGeom prst="rect">
            <a:avLst/>
          </a:prstGeom>
        </p:spPr>
      </p:pic>
      <p:sp>
        <p:nvSpPr>
          <p:cNvPr id="24" name="テキスト ボックス 23">
            <a:extLst>
              <a:ext uri="{FF2B5EF4-FFF2-40B4-BE49-F238E27FC236}">
                <a16:creationId xmlns:a16="http://schemas.microsoft.com/office/drawing/2014/main" id="{C35B08F1-3F1E-3DED-D867-BFAF41DB6B62}"/>
              </a:ext>
            </a:extLst>
          </p:cNvPr>
          <p:cNvSpPr txBox="1"/>
          <p:nvPr/>
        </p:nvSpPr>
        <p:spPr>
          <a:xfrm>
            <a:off x="4778239" y="2375245"/>
            <a:ext cx="1996562" cy="307777"/>
          </a:xfrm>
          <a:prstGeom prst="rect">
            <a:avLst/>
          </a:prstGeom>
          <a:solidFill>
            <a:schemeClr val="bg1"/>
          </a:solidFill>
        </p:spPr>
        <p:txBody>
          <a:bodyPr wrap="square">
            <a:spAutoFit/>
          </a:bodyPr>
          <a:lstStyle/>
          <a:p>
            <a:r>
              <a:rPr lang="en-US" altLang="ja-JP" sz="1400" dirty="0">
                <a:latin typeface="+mn-lt"/>
                <a:ea typeface="ＭＳ Ｐゴシック"/>
                <a:cs typeface="Arial"/>
              </a:rPr>
              <a:t>High Heat Flux Test</a:t>
            </a:r>
          </a:p>
        </p:txBody>
      </p:sp>
      <p:sp>
        <p:nvSpPr>
          <p:cNvPr id="25" name="テキスト ボックス 24">
            <a:extLst>
              <a:ext uri="{FF2B5EF4-FFF2-40B4-BE49-F238E27FC236}">
                <a16:creationId xmlns:a16="http://schemas.microsoft.com/office/drawing/2014/main" id="{553B3AA1-462D-685C-14E9-DD62E3C06D0A}"/>
              </a:ext>
            </a:extLst>
          </p:cNvPr>
          <p:cNvSpPr txBox="1"/>
          <p:nvPr/>
        </p:nvSpPr>
        <p:spPr>
          <a:xfrm>
            <a:off x="4395486" y="4366917"/>
            <a:ext cx="2392523" cy="307777"/>
          </a:xfrm>
          <a:prstGeom prst="rect">
            <a:avLst/>
          </a:prstGeom>
          <a:solidFill>
            <a:schemeClr val="bg1"/>
          </a:solidFill>
        </p:spPr>
        <p:txBody>
          <a:bodyPr wrap="square">
            <a:spAutoFit/>
          </a:bodyPr>
          <a:lstStyle/>
          <a:p>
            <a:r>
              <a:rPr lang="en-US" altLang="ja-JP" sz="1400">
                <a:latin typeface="+mn-lt"/>
                <a:ea typeface="ＭＳ Ｐゴシック"/>
                <a:cs typeface="Arial"/>
              </a:rPr>
              <a:t>Flow Assisted Corrosion Test</a:t>
            </a:r>
            <a:endParaRPr lang="en-US" altLang="ja-JP" sz="1400" dirty="0">
              <a:latin typeface="+mn-lt"/>
              <a:ea typeface="ＭＳ Ｐゴシック"/>
              <a:cs typeface="Arial"/>
            </a:endParaRPr>
          </a:p>
        </p:txBody>
      </p:sp>
      <p:sp>
        <p:nvSpPr>
          <p:cNvPr id="27" name="テキスト ボックス 26">
            <a:extLst>
              <a:ext uri="{FF2B5EF4-FFF2-40B4-BE49-F238E27FC236}">
                <a16:creationId xmlns:a16="http://schemas.microsoft.com/office/drawing/2014/main" id="{BF9929D2-BA96-A4E8-509B-72677B9576EC}"/>
              </a:ext>
            </a:extLst>
          </p:cNvPr>
          <p:cNvSpPr txBox="1"/>
          <p:nvPr/>
        </p:nvSpPr>
        <p:spPr>
          <a:xfrm>
            <a:off x="7885978" y="2481853"/>
            <a:ext cx="1647518" cy="307777"/>
          </a:xfrm>
          <a:prstGeom prst="rect">
            <a:avLst/>
          </a:prstGeom>
          <a:solidFill>
            <a:schemeClr val="bg1"/>
          </a:solidFill>
        </p:spPr>
        <p:txBody>
          <a:bodyPr wrap="square">
            <a:spAutoFit/>
          </a:bodyPr>
          <a:lstStyle/>
          <a:p>
            <a:r>
              <a:rPr lang="en-US" altLang="ja-JP" sz="1400" dirty="0">
                <a:latin typeface="+mn-lt"/>
                <a:ea typeface="ＭＳ Ｐゴシック"/>
                <a:cs typeface="Arial"/>
              </a:rPr>
              <a:t>Water Ingress Test</a:t>
            </a:r>
          </a:p>
        </p:txBody>
      </p:sp>
      <p:sp>
        <p:nvSpPr>
          <p:cNvPr id="28" name="テキスト ボックス 27">
            <a:extLst>
              <a:ext uri="{FF2B5EF4-FFF2-40B4-BE49-F238E27FC236}">
                <a16:creationId xmlns:a16="http://schemas.microsoft.com/office/drawing/2014/main" id="{ED2C7A2D-797D-8131-3BDA-7244F61617E8}"/>
              </a:ext>
            </a:extLst>
          </p:cNvPr>
          <p:cNvSpPr txBox="1"/>
          <p:nvPr/>
        </p:nvSpPr>
        <p:spPr>
          <a:xfrm>
            <a:off x="7364998" y="4259195"/>
            <a:ext cx="2392523" cy="523220"/>
          </a:xfrm>
          <a:prstGeom prst="rect">
            <a:avLst/>
          </a:prstGeom>
          <a:solidFill>
            <a:schemeClr val="bg1"/>
          </a:solidFill>
        </p:spPr>
        <p:txBody>
          <a:bodyPr wrap="square">
            <a:spAutoFit/>
          </a:bodyPr>
          <a:lstStyle/>
          <a:p>
            <a:r>
              <a:rPr lang="en-US" altLang="ja-JP" sz="1400" dirty="0">
                <a:latin typeface="+mn-lt"/>
                <a:ea typeface="ＭＳ Ｐゴシック"/>
                <a:cs typeface="Arial"/>
              </a:rPr>
              <a:t>Beryllium-Water Reaction Rate Measurement</a:t>
            </a:r>
          </a:p>
        </p:txBody>
      </p:sp>
      <p:pic>
        <p:nvPicPr>
          <p:cNvPr id="29" name="Picture 3" descr="A large screen with images on it&#10;&#10;Description automatically generated">
            <a:extLst>
              <a:ext uri="{FF2B5EF4-FFF2-40B4-BE49-F238E27FC236}">
                <a16:creationId xmlns:a16="http://schemas.microsoft.com/office/drawing/2014/main" id="{0A1A9B5D-189F-5355-2CFC-9E72400F1580}"/>
              </a:ext>
            </a:extLst>
          </p:cNvPr>
          <p:cNvPicPr>
            <a:picLocks noChangeAspect="1"/>
          </p:cNvPicPr>
          <p:nvPr/>
        </p:nvPicPr>
        <p:blipFill rotWithShape="1">
          <a:blip r:embed="rId9"/>
          <a:srcRect l="2842" t="9195" r="5950" b="8736"/>
          <a:stretch/>
        </p:blipFill>
        <p:spPr>
          <a:xfrm>
            <a:off x="5327689" y="5040581"/>
            <a:ext cx="3600039" cy="1817419"/>
          </a:xfrm>
          <a:prstGeom prst="rect">
            <a:avLst/>
          </a:prstGeom>
        </p:spPr>
      </p:pic>
      <p:sp>
        <p:nvSpPr>
          <p:cNvPr id="33" name="四角形: 角を丸くする 32">
            <a:extLst>
              <a:ext uri="{FF2B5EF4-FFF2-40B4-BE49-F238E27FC236}">
                <a16:creationId xmlns:a16="http://schemas.microsoft.com/office/drawing/2014/main" id="{1324D908-7A1F-6048-AAE8-531A71E701E2}"/>
              </a:ext>
            </a:extLst>
          </p:cNvPr>
          <p:cNvSpPr/>
          <p:nvPr/>
        </p:nvSpPr>
        <p:spPr>
          <a:xfrm>
            <a:off x="2985122" y="597501"/>
            <a:ext cx="3789679" cy="299077"/>
          </a:xfrm>
          <a:prstGeom prst="roundRect">
            <a:avLst>
              <a:gd name="adj" fmla="val 14124"/>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422016">
              <a:defRPr/>
            </a:pPr>
            <a:r>
              <a:rPr lang="en-US" altLang="ja-JP" sz="1200" b="1" dirty="0">
                <a:solidFill>
                  <a:prstClr val="white"/>
                </a:solidFill>
                <a:latin typeface="Arial" panose="020B0604020202020204" pitchFamily="34" charset="0"/>
                <a:ea typeface="游ゴシック" panose="020B0400000000000000" pitchFamily="50" charset="-128"/>
                <a:cs typeface="Arial" panose="020B0604020202020204" pitchFamily="34" charset="0"/>
              </a:rPr>
              <a:t>Open Platform (including joint use of facilities)</a:t>
            </a:r>
            <a:endParaRPr lang="ja-JP" altLang="en-US" sz="1200" b="1" dirty="0">
              <a:solidFill>
                <a:prstClr val="white"/>
              </a:solidFill>
              <a:latin typeface="Arial" panose="020B0604020202020204" pitchFamily="34" charset="0"/>
              <a:ea typeface="游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910714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FC5C8F9-80DB-760A-FE69-2D2BAA0B01FD}"/>
              </a:ext>
            </a:extLst>
          </p:cNvPr>
          <p:cNvSpPr>
            <a:spLocks noGrp="1"/>
          </p:cNvSpPr>
          <p:nvPr>
            <p:ph type="sldNum" sz="quarter" idx="12"/>
          </p:nvPr>
        </p:nvSpPr>
        <p:spPr/>
        <p:txBody>
          <a:bodyPr/>
          <a:lstStyle/>
          <a:p>
            <a:pPr>
              <a:defRPr/>
            </a:pPr>
            <a:fld id="{3AF3F803-92E0-474E-84E9-B752B928FC42}" type="slidenum">
              <a:rPr lang="ja-JP" altLang="en-US" smtClean="0"/>
              <a:pPr>
                <a:defRPr/>
              </a:pPr>
              <a:t>7</a:t>
            </a:fld>
            <a:endParaRPr lang="en-US" altLang="ja-JP" dirty="0"/>
          </a:p>
        </p:txBody>
      </p:sp>
      <p:sp>
        <p:nvSpPr>
          <p:cNvPr id="4" name="テキスト ボックス 3">
            <a:extLst>
              <a:ext uri="{FF2B5EF4-FFF2-40B4-BE49-F238E27FC236}">
                <a16:creationId xmlns:a16="http://schemas.microsoft.com/office/drawing/2014/main" id="{054D3118-3708-E4D8-61C6-CF3F7111C317}"/>
              </a:ext>
            </a:extLst>
          </p:cNvPr>
          <p:cNvSpPr txBox="1"/>
          <p:nvPr/>
        </p:nvSpPr>
        <p:spPr>
          <a:xfrm>
            <a:off x="2009671" y="2934678"/>
            <a:ext cx="4963884" cy="923330"/>
          </a:xfrm>
          <a:prstGeom prst="rect">
            <a:avLst/>
          </a:prstGeom>
          <a:noFill/>
        </p:spPr>
        <p:txBody>
          <a:bodyPr wrap="square">
            <a:spAutoFit/>
          </a:bodyPr>
          <a:lstStyle/>
          <a:p>
            <a:pPr algn="ctr">
              <a:defRPr/>
            </a:pPr>
            <a:r>
              <a:rPr lang="en-US" altLang="ja-JP" sz="5400" i="1" dirty="0">
                <a:solidFill>
                  <a:srgbClr val="0000FF"/>
                </a:solidFill>
                <a:cs typeface="Arial" panose="020B0604020202020204" pitchFamily="34" charset="0"/>
              </a:rPr>
              <a:t>ITER Project</a:t>
            </a:r>
            <a:endParaRPr kumimoji="0" lang="ja-JP" altLang="en-US" sz="5400" i="1" kern="0" dirty="0">
              <a:solidFill>
                <a:srgbClr val="0000FF"/>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2367965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3" descr="media_photos_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48782" y="824231"/>
            <a:ext cx="3828869" cy="3724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Box 8"/>
          <p:cNvSpPr txBox="1">
            <a:spLocks noChangeArrowheads="1"/>
          </p:cNvSpPr>
          <p:nvPr/>
        </p:nvSpPr>
        <p:spPr bwMode="auto">
          <a:xfrm>
            <a:off x="197036" y="5635032"/>
            <a:ext cx="2629658" cy="338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4" rIns="91428" bIns="45714">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600" b="1" u="sng" dirty="0">
                <a:solidFill>
                  <a:srgbClr val="000000"/>
                </a:solidFill>
                <a:latin typeface="Arial" panose="020B0604020202020204" pitchFamily="34" charset="0"/>
                <a:ea typeface="メイリオ" panose="020B0604030504040204" pitchFamily="50" charset="-128"/>
                <a:cs typeface="Arial" panose="020B0604020202020204" pitchFamily="34" charset="0"/>
              </a:rPr>
              <a:t>Superconductor of CS</a:t>
            </a:r>
            <a:endParaRPr lang="ja-JP" altLang="en-US" sz="1600" b="1" u="sng" dirty="0">
              <a:solidFill>
                <a:srgbClr val="000000"/>
              </a:solidFill>
              <a:latin typeface="Arial" panose="020B0604020202020204" pitchFamily="34" charset="0"/>
              <a:ea typeface="メイリオ" panose="020B0604030504040204" pitchFamily="50" charset="-128"/>
              <a:cs typeface="Arial" panose="020B0604020202020204" pitchFamily="34" charset="0"/>
            </a:endParaRPr>
          </a:p>
        </p:txBody>
      </p:sp>
      <p:sp>
        <p:nvSpPr>
          <p:cNvPr id="15" name="Oval 33"/>
          <p:cNvSpPr>
            <a:spLocks noChangeArrowheads="1"/>
          </p:cNvSpPr>
          <p:nvPr/>
        </p:nvSpPr>
        <p:spPr bwMode="auto">
          <a:xfrm>
            <a:off x="4940390" y="3160016"/>
            <a:ext cx="398585" cy="233363"/>
          </a:xfrm>
          <a:prstGeom prst="ellipse">
            <a:avLst/>
          </a:prstGeom>
          <a:noFill/>
          <a:ln w="28575" cmpd="sng">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ja-JP" altLang="en-US">
              <a:latin typeface="Arial" panose="020B0604020202020204" pitchFamily="34" charset="0"/>
              <a:ea typeface="メイリオ" panose="020B0604030504040204" pitchFamily="50" charset="-128"/>
              <a:cs typeface="Arial" panose="020B0604020202020204" pitchFamily="34" charset="0"/>
            </a:endParaRPr>
          </a:p>
        </p:txBody>
      </p:sp>
      <p:sp>
        <p:nvSpPr>
          <p:cNvPr id="19" name="Text Box 8"/>
          <p:cNvSpPr txBox="1">
            <a:spLocks noChangeArrowheads="1"/>
          </p:cNvSpPr>
          <p:nvPr/>
        </p:nvSpPr>
        <p:spPr bwMode="auto">
          <a:xfrm>
            <a:off x="4060114" y="4253400"/>
            <a:ext cx="3924369" cy="338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4" rIns="91428" bIns="45714">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600" b="1" u="sng" dirty="0">
                <a:solidFill>
                  <a:srgbClr val="000000"/>
                </a:solidFill>
                <a:latin typeface="Arial" panose="020B0604020202020204" pitchFamily="34" charset="0"/>
                <a:ea typeface="メイリオ" panose="020B0604030504040204" pitchFamily="50" charset="-128"/>
                <a:cs typeface="Arial" panose="020B0604020202020204" pitchFamily="34" charset="0"/>
              </a:rPr>
              <a:t>Divertor for heat and ash removal</a:t>
            </a:r>
            <a:endParaRPr lang="ja-JP" altLang="en-US" sz="1600" b="1" u="sng" dirty="0">
              <a:solidFill>
                <a:srgbClr val="000000"/>
              </a:solidFill>
              <a:latin typeface="Arial" panose="020B0604020202020204" pitchFamily="34" charset="0"/>
              <a:ea typeface="メイリオ" panose="020B0604030504040204" pitchFamily="50" charset="-128"/>
              <a:cs typeface="Arial" panose="020B0604020202020204" pitchFamily="34" charset="0"/>
            </a:endParaRPr>
          </a:p>
        </p:txBody>
      </p:sp>
      <p:sp>
        <p:nvSpPr>
          <p:cNvPr id="20" name="Oval 35"/>
          <p:cNvSpPr>
            <a:spLocks noChangeArrowheads="1"/>
          </p:cNvSpPr>
          <p:nvPr/>
        </p:nvSpPr>
        <p:spPr bwMode="auto">
          <a:xfrm>
            <a:off x="5357451" y="2959151"/>
            <a:ext cx="489438" cy="325438"/>
          </a:xfrm>
          <a:prstGeom prst="ellipse">
            <a:avLst/>
          </a:prstGeom>
          <a:noFill/>
          <a:ln w="28575" cmpd="sng">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ja-JP" altLang="en-US">
              <a:latin typeface="Arial" panose="020B0604020202020204" pitchFamily="34" charset="0"/>
              <a:ea typeface="メイリオ" panose="020B0604030504040204" pitchFamily="50" charset="-128"/>
              <a:cs typeface="Arial" panose="020B0604020202020204" pitchFamily="34" charset="0"/>
            </a:endParaRPr>
          </a:p>
        </p:txBody>
      </p:sp>
      <p:sp>
        <p:nvSpPr>
          <p:cNvPr id="21" name="Line 36"/>
          <p:cNvSpPr>
            <a:spLocks noChangeShapeType="1"/>
          </p:cNvSpPr>
          <p:nvPr/>
        </p:nvSpPr>
        <p:spPr bwMode="auto">
          <a:xfrm flipH="1">
            <a:off x="5075961" y="3235645"/>
            <a:ext cx="366563" cy="1071358"/>
          </a:xfrm>
          <a:prstGeom prst="line">
            <a:avLst/>
          </a:prstGeom>
          <a:noFill/>
          <a:ln w="28575" cmpd="sng">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a:latin typeface="Arial" panose="020B0604020202020204" pitchFamily="34" charset="0"/>
              <a:ea typeface="メイリオ" panose="020B0604030504040204" pitchFamily="50" charset="-128"/>
              <a:cs typeface="Arial" panose="020B0604020202020204" pitchFamily="34" charset="0"/>
            </a:endParaRPr>
          </a:p>
        </p:txBody>
      </p:sp>
      <p:pic>
        <p:nvPicPr>
          <p:cNvPr id="25" name="Picture 39" descr="Mat2(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75408" y="1432485"/>
            <a:ext cx="1063534" cy="2360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Freeform 37"/>
          <p:cNvSpPr>
            <a:spLocks/>
          </p:cNvSpPr>
          <p:nvPr/>
        </p:nvSpPr>
        <p:spPr bwMode="auto">
          <a:xfrm>
            <a:off x="4287327" y="2014589"/>
            <a:ext cx="715108" cy="1379538"/>
          </a:xfrm>
          <a:custGeom>
            <a:avLst/>
            <a:gdLst>
              <a:gd name="T0" fmla="*/ 488 w 488"/>
              <a:gd name="T1" fmla="*/ 676 h 869"/>
              <a:gd name="T2" fmla="*/ 488 w 488"/>
              <a:gd name="T3" fmla="*/ 86 h 869"/>
              <a:gd name="T4" fmla="*/ 441 w 488"/>
              <a:gd name="T5" fmla="*/ 41 h 869"/>
              <a:gd name="T6" fmla="*/ 386 w 488"/>
              <a:gd name="T7" fmla="*/ 17 h 869"/>
              <a:gd name="T8" fmla="*/ 305 w 488"/>
              <a:gd name="T9" fmla="*/ 0 h 869"/>
              <a:gd name="T10" fmla="*/ 237 w 488"/>
              <a:gd name="T11" fmla="*/ 17 h 869"/>
              <a:gd name="T12" fmla="*/ 168 w 488"/>
              <a:gd name="T13" fmla="*/ 63 h 869"/>
              <a:gd name="T14" fmla="*/ 105 w 488"/>
              <a:gd name="T15" fmla="*/ 130 h 869"/>
              <a:gd name="T16" fmla="*/ 45 w 488"/>
              <a:gd name="T17" fmla="*/ 219 h 869"/>
              <a:gd name="T18" fmla="*/ 9 w 488"/>
              <a:gd name="T19" fmla="*/ 339 h 869"/>
              <a:gd name="T20" fmla="*/ 0 w 488"/>
              <a:gd name="T21" fmla="*/ 351 h 869"/>
              <a:gd name="T22" fmla="*/ 7 w 488"/>
              <a:gd name="T23" fmla="*/ 485 h 869"/>
              <a:gd name="T24" fmla="*/ 48 w 488"/>
              <a:gd name="T25" fmla="*/ 643 h 869"/>
              <a:gd name="T26" fmla="*/ 91 w 488"/>
              <a:gd name="T27" fmla="*/ 739 h 869"/>
              <a:gd name="T28" fmla="*/ 163 w 488"/>
              <a:gd name="T29" fmla="*/ 814 h 869"/>
              <a:gd name="T30" fmla="*/ 261 w 488"/>
              <a:gd name="T31" fmla="*/ 857 h 869"/>
              <a:gd name="T32" fmla="*/ 331 w 488"/>
              <a:gd name="T33" fmla="*/ 869 h 869"/>
              <a:gd name="T34" fmla="*/ 397 w 488"/>
              <a:gd name="T35" fmla="*/ 857 h 869"/>
              <a:gd name="T36" fmla="*/ 451 w 488"/>
              <a:gd name="T37" fmla="*/ 814 h 869"/>
              <a:gd name="T38" fmla="*/ 488 w 488"/>
              <a:gd name="T39" fmla="*/ 767 h 869"/>
              <a:gd name="T40" fmla="*/ 488 w 488"/>
              <a:gd name="T41" fmla="*/ 676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8" h="869">
                <a:moveTo>
                  <a:pt x="488" y="676"/>
                </a:moveTo>
                <a:lnTo>
                  <a:pt x="488" y="86"/>
                </a:lnTo>
                <a:lnTo>
                  <a:pt x="441" y="41"/>
                </a:lnTo>
                <a:lnTo>
                  <a:pt x="386" y="17"/>
                </a:lnTo>
                <a:lnTo>
                  <a:pt x="305" y="0"/>
                </a:lnTo>
                <a:lnTo>
                  <a:pt x="237" y="17"/>
                </a:lnTo>
                <a:lnTo>
                  <a:pt x="168" y="63"/>
                </a:lnTo>
                <a:lnTo>
                  <a:pt x="105" y="130"/>
                </a:lnTo>
                <a:lnTo>
                  <a:pt x="45" y="219"/>
                </a:lnTo>
                <a:lnTo>
                  <a:pt x="9" y="339"/>
                </a:lnTo>
                <a:lnTo>
                  <a:pt x="0" y="351"/>
                </a:lnTo>
                <a:lnTo>
                  <a:pt x="7" y="485"/>
                </a:lnTo>
                <a:lnTo>
                  <a:pt x="48" y="643"/>
                </a:lnTo>
                <a:lnTo>
                  <a:pt x="91" y="739"/>
                </a:lnTo>
                <a:lnTo>
                  <a:pt x="163" y="814"/>
                </a:lnTo>
                <a:lnTo>
                  <a:pt x="261" y="857"/>
                </a:lnTo>
                <a:lnTo>
                  <a:pt x="331" y="869"/>
                </a:lnTo>
                <a:lnTo>
                  <a:pt x="397" y="857"/>
                </a:lnTo>
                <a:lnTo>
                  <a:pt x="451" y="814"/>
                </a:lnTo>
                <a:lnTo>
                  <a:pt x="488" y="767"/>
                </a:lnTo>
                <a:lnTo>
                  <a:pt x="488" y="676"/>
                </a:lnTo>
                <a:close/>
              </a:path>
            </a:pathLst>
          </a:custGeom>
          <a:noFill/>
          <a:ln w="28575" cmpd="sng">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a:latin typeface="Arial" panose="020B0604020202020204" pitchFamily="34" charset="0"/>
              <a:ea typeface="メイリオ" panose="020B0604030504040204" pitchFamily="50" charset="-128"/>
              <a:cs typeface="Arial" panose="020B0604020202020204" pitchFamily="34" charset="0"/>
            </a:endParaRPr>
          </a:p>
        </p:txBody>
      </p:sp>
      <p:sp>
        <p:nvSpPr>
          <p:cNvPr id="27" name="Line 39"/>
          <p:cNvSpPr>
            <a:spLocks noChangeShapeType="1"/>
          </p:cNvSpPr>
          <p:nvPr/>
        </p:nvSpPr>
        <p:spPr bwMode="auto">
          <a:xfrm flipH="1" flipV="1">
            <a:off x="3038942" y="2312694"/>
            <a:ext cx="1248384" cy="408470"/>
          </a:xfrm>
          <a:prstGeom prst="line">
            <a:avLst/>
          </a:prstGeom>
          <a:noFill/>
          <a:ln w="28575" cmpd="sng">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a:latin typeface="Arial" panose="020B0604020202020204" pitchFamily="34" charset="0"/>
              <a:ea typeface="メイリオ" panose="020B0604030504040204" pitchFamily="50" charset="-128"/>
              <a:cs typeface="Arial" panose="020B0604020202020204" pitchFamily="34" charset="0"/>
            </a:endParaRPr>
          </a:p>
        </p:txBody>
      </p:sp>
      <p:pic>
        <p:nvPicPr>
          <p:cNvPr id="29" name="Picture 37" descr="TPL施設"/>
          <p:cNvPicPr>
            <a:picLocks noChangeAspect="1" noChangeArrowheads="1"/>
          </p:cNvPicPr>
          <p:nvPr/>
        </p:nvPicPr>
        <p:blipFill rotWithShape="1">
          <a:blip r:embed="rId5">
            <a:extLst>
              <a:ext uri="{28A0092B-C50C-407E-A947-70E740481C1C}">
                <a14:useLocalDpi xmlns:a14="http://schemas.microsoft.com/office/drawing/2010/main"/>
              </a:ext>
            </a:extLst>
          </a:blip>
          <a:srcRect r="19829"/>
          <a:stretch/>
        </p:blipFill>
        <p:spPr bwMode="auto">
          <a:xfrm>
            <a:off x="8453355" y="5535873"/>
            <a:ext cx="1340329" cy="1254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41" descr="MeV_photo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333615" y="1971725"/>
            <a:ext cx="1223725" cy="1155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Text Box 30"/>
          <p:cNvSpPr txBox="1">
            <a:spLocks noChangeArrowheads="1"/>
          </p:cNvSpPr>
          <p:nvPr/>
        </p:nvSpPr>
        <p:spPr bwMode="auto">
          <a:xfrm>
            <a:off x="8212739" y="1436361"/>
            <a:ext cx="1959876" cy="58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4" rIns="91428" bIns="45714">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600" b="1" u="sng" dirty="0">
                <a:solidFill>
                  <a:srgbClr val="000000"/>
                </a:solidFill>
                <a:latin typeface="Arial" panose="020B0604020202020204" pitchFamily="34" charset="0"/>
                <a:ea typeface="メイリオ" panose="020B0604030504040204" pitchFamily="50" charset="-128"/>
                <a:cs typeface="Arial" panose="020B0604020202020204" pitchFamily="34" charset="0"/>
              </a:rPr>
              <a:t>Neutral beam heating</a:t>
            </a:r>
            <a:endParaRPr lang="ja-JP" altLang="en-US" sz="1600" b="1" u="sng" dirty="0">
              <a:solidFill>
                <a:srgbClr val="000000"/>
              </a:solidFill>
              <a:latin typeface="Arial" panose="020B0604020202020204" pitchFamily="34" charset="0"/>
              <a:ea typeface="メイリオ" panose="020B0604030504040204" pitchFamily="50" charset="-128"/>
              <a:cs typeface="Arial" panose="020B0604020202020204" pitchFamily="34" charset="0"/>
            </a:endParaRPr>
          </a:p>
        </p:txBody>
      </p:sp>
      <p:pic>
        <p:nvPicPr>
          <p:cNvPr id="35" name="Picture 1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73327" y="4190302"/>
            <a:ext cx="1610166" cy="1007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Text Box 9"/>
          <p:cNvSpPr txBox="1">
            <a:spLocks noChangeArrowheads="1"/>
          </p:cNvSpPr>
          <p:nvPr/>
        </p:nvSpPr>
        <p:spPr bwMode="auto">
          <a:xfrm>
            <a:off x="7358005" y="4170812"/>
            <a:ext cx="1346819" cy="338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8" tIns="45714" rIns="91428" bIns="45714">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600" b="1" u="sng" dirty="0">
                <a:solidFill>
                  <a:srgbClr val="000000"/>
                </a:solidFill>
                <a:latin typeface="Arial" panose="020B0604020202020204" pitchFamily="34" charset="0"/>
                <a:ea typeface="メイリオ" panose="020B0604030504040204" pitchFamily="50" charset="-128"/>
                <a:cs typeface="Arial" panose="020B0604020202020204" pitchFamily="34" charset="0"/>
              </a:rPr>
              <a:t>Diagnostics</a:t>
            </a:r>
            <a:endParaRPr lang="ja-JP" altLang="en-US" sz="1600" b="1" u="sng" dirty="0">
              <a:solidFill>
                <a:srgbClr val="000000"/>
              </a:solidFill>
              <a:latin typeface="Arial" panose="020B0604020202020204" pitchFamily="34" charset="0"/>
              <a:ea typeface="メイリオ" panose="020B0604030504040204" pitchFamily="50" charset="-128"/>
              <a:cs typeface="Arial" panose="020B0604020202020204" pitchFamily="34" charset="0"/>
            </a:endParaRPr>
          </a:p>
        </p:txBody>
      </p:sp>
      <p:sp>
        <p:nvSpPr>
          <p:cNvPr id="39" name="Text Box 9"/>
          <p:cNvSpPr txBox="1">
            <a:spLocks noChangeArrowheads="1"/>
          </p:cNvSpPr>
          <p:nvPr/>
        </p:nvSpPr>
        <p:spPr bwMode="auto">
          <a:xfrm>
            <a:off x="7199699" y="1436229"/>
            <a:ext cx="1710278" cy="58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4" rIns="91428" bIns="45714">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600" b="1" u="sng" dirty="0">
                <a:solidFill>
                  <a:srgbClr val="000000"/>
                </a:solidFill>
                <a:latin typeface="Arial" panose="020B0604020202020204" pitchFamily="34" charset="0"/>
                <a:ea typeface="メイリオ" panose="020B0604030504040204" pitchFamily="50" charset="-128"/>
                <a:cs typeface="Arial" panose="020B0604020202020204" pitchFamily="34" charset="0"/>
              </a:rPr>
              <a:t>RF </a:t>
            </a:r>
          </a:p>
          <a:p>
            <a:r>
              <a:rPr lang="en-US" altLang="ja-JP" sz="1600" b="1" u="sng" dirty="0">
                <a:solidFill>
                  <a:srgbClr val="000000"/>
                </a:solidFill>
                <a:latin typeface="Arial" panose="020B0604020202020204" pitchFamily="34" charset="0"/>
                <a:ea typeface="メイリオ" panose="020B0604030504040204" pitchFamily="50" charset="-128"/>
                <a:cs typeface="Arial" panose="020B0604020202020204" pitchFamily="34" charset="0"/>
              </a:rPr>
              <a:t>heating</a:t>
            </a:r>
            <a:endParaRPr lang="ja-JP" altLang="en-US" sz="1600" b="1" u="sng" dirty="0">
              <a:solidFill>
                <a:srgbClr val="000000"/>
              </a:solidFill>
              <a:latin typeface="Arial" panose="020B0604020202020204" pitchFamily="34" charset="0"/>
              <a:ea typeface="メイリオ" panose="020B0604030504040204" pitchFamily="50" charset="-128"/>
              <a:cs typeface="Arial" panose="020B0604020202020204" pitchFamily="34" charset="0"/>
            </a:endParaRPr>
          </a:p>
        </p:txBody>
      </p:sp>
      <p:sp>
        <p:nvSpPr>
          <p:cNvPr id="42" name="Text Box 8"/>
          <p:cNvSpPr txBox="1">
            <a:spLocks noChangeArrowheads="1"/>
          </p:cNvSpPr>
          <p:nvPr/>
        </p:nvSpPr>
        <p:spPr bwMode="auto">
          <a:xfrm>
            <a:off x="6948382" y="4947170"/>
            <a:ext cx="1424904" cy="58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4" rIns="91428" bIns="45714">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600" b="1" u="sng" dirty="0">
                <a:solidFill>
                  <a:srgbClr val="000000"/>
                </a:solidFill>
                <a:latin typeface="Arial" panose="020B0604020202020204" pitchFamily="34" charset="0"/>
                <a:ea typeface="メイリオ" panose="020B0604030504040204" pitchFamily="50" charset="-128"/>
                <a:cs typeface="Arial" panose="020B0604020202020204" pitchFamily="34" charset="0"/>
              </a:rPr>
              <a:t>Remote</a:t>
            </a:r>
          </a:p>
          <a:p>
            <a:r>
              <a:rPr lang="en-US" altLang="ja-JP" sz="1600" b="1" u="sng" dirty="0">
                <a:solidFill>
                  <a:srgbClr val="000000"/>
                </a:solidFill>
                <a:latin typeface="Arial" panose="020B0604020202020204" pitchFamily="34" charset="0"/>
                <a:ea typeface="メイリオ" panose="020B0604030504040204" pitchFamily="50" charset="-128"/>
                <a:cs typeface="Arial" panose="020B0604020202020204" pitchFamily="34" charset="0"/>
              </a:rPr>
              <a:t>maintenance</a:t>
            </a:r>
            <a:endParaRPr lang="ja-JP" altLang="en-US" sz="1600" b="1" u="sng" dirty="0">
              <a:solidFill>
                <a:srgbClr val="000000"/>
              </a:solidFill>
              <a:latin typeface="Arial" panose="020B0604020202020204" pitchFamily="34" charset="0"/>
              <a:ea typeface="メイリオ" panose="020B0604030504040204" pitchFamily="50" charset="-128"/>
              <a:cs typeface="Arial" panose="020B0604020202020204" pitchFamily="34" charset="0"/>
            </a:endParaRPr>
          </a:p>
        </p:txBody>
      </p:sp>
      <p:sp>
        <p:nvSpPr>
          <p:cNvPr id="47" name="Text Box 6"/>
          <p:cNvSpPr txBox="1">
            <a:spLocks noChangeArrowheads="1"/>
          </p:cNvSpPr>
          <p:nvPr/>
        </p:nvSpPr>
        <p:spPr bwMode="auto">
          <a:xfrm>
            <a:off x="307620" y="1541666"/>
            <a:ext cx="2340573" cy="58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4" rIns="91428" bIns="45714">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600" b="1" u="sng" dirty="0">
                <a:solidFill>
                  <a:srgbClr val="000000"/>
                </a:solidFill>
                <a:latin typeface="Arial" panose="020B0604020202020204" pitchFamily="34" charset="0"/>
                <a:ea typeface="メイリオ" panose="020B0604030504040204" pitchFamily="50" charset="-128"/>
                <a:cs typeface="Arial" panose="020B0604020202020204" pitchFamily="34" charset="0"/>
              </a:rPr>
              <a:t>Superconducting </a:t>
            </a:r>
          </a:p>
          <a:p>
            <a:r>
              <a:rPr lang="en-US" altLang="ja-JP" sz="1600" b="1" u="sng" dirty="0">
                <a:solidFill>
                  <a:srgbClr val="000000"/>
                </a:solidFill>
                <a:latin typeface="Arial" panose="020B0604020202020204" pitchFamily="34" charset="0"/>
                <a:ea typeface="メイリオ" panose="020B0604030504040204" pitchFamily="50" charset="-128"/>
                <a:cs typeface="Arial" panose="020B0604020202020204" pitchFamily="34" charset="0"/>
              </a:rPr>
              <a:t>Magnetic coils</a:t>
            </a:r>
          </a:p>
        </p:txBody>
      </p:sp>
      <p:pic>
        <p:nvPicPr>
          <p:cNvPr id="51" name="Picture 5" descr="C:\home\report\100914-SOFT2010\ポスター\ポスター作成前プレゼン資料\図2.jpg"/>
          <p:cNvPicPr>
            <a:picLocks noChangeAspect="1" noChangeArrowheads="1"/>
          </p:cNvPicPr>
          <p:nvPr/>
        </p:nvPicPr>
        <p:blipFill>
          <a:blip r:embed="rId8" cstate="print">
            <a:lum bright="10000" contrast="10000"/>
          </a:blip>
          <a:srcRect/>
          <a:stretch>
            <a:fillRect/>
          </a:stretch>
        </p:blipFill>
        <p:spPr bwMode="auto">
          <a:xfrm>
            <a:off x="7011943" y="5535108"/>
            <a:ext cx="1382402" cy="1254977"/>
          </a:xfrm>
          <a:prstGeom prst="rect">
            <a:avLst/>
          </a:prstGeom>
          <a:noFill/>
          <a:ln w="9525">
            <a:noFill/>
            <a:miter lim="800000"/>
            <a:headEnd/>
            <a:tailEnd/>
          </a:ln>
        </p:spPr>
      </p:pic>
      <p:pic>
        <p:nvPicPr>
          <p:cNvPr id="34" name="Picture 32" descr="DIV_SIMPL_CASS_01_transparent"/>
          <p:cNvPicPr>
            <a:picLocks noChangeAspect="1" noChangeArrowheads="1"/>
          </p:cNvPicPr>
          <p:nvPr/>
        </p:nvPicPr>
        <p:blipFill>
          <a:blip r:embed="rId9" cstate="print"/>
          <a:srcRect/>
          <a:stretch>
            <a:fillRect/>
          </a:stretch>
        </p:blipFill>
        <p:spPr bwMode="auto">
          <a:xfrm>
            <a:off x="3867859" y="4702311"/>
            <a:ext cx="1353992" cy="960681"/>
          </a:xfrm>
          <a:prstGeom prst="rect">
            <a:avLst/>
          </a:prstGeom>
          <a:noFill/>
        </p:spPr>
      </p:pic>
      <p:sp>
        <p:nvSpPr>
          <p:cNvPr id="41" name="円/楕円 40"/>
          <p:cNvSpPr/>
          <p:nvPr/>
        </p:nvSpPr>
        <p:spPr>
          <a:xfrm>
            <a:off x="6249144" y="3867366"/>
            <a:ext cx="288032" cy="331214"/>
          </a:xfrm>
          <a:prstGeom prst="ellipse">
            <a:avLst/>
          </a:prstGeom>
          <a:noFill/>
          <a:ln>
            <a:solidFill>
              <a:srgbClr val="0066FF"/>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0066FF"/>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テキスト ボックス 1"/>
          <p:cNvSpPr txBox="1"/>
          <p:nvPr/>
        </p:nvSpPr>
        <p:spPr>
          <a:xfrm>
            <a:off x="6400663" y="4071302"/>
            <a:ext cx="731290" cy="307777"/>
          </a:xfrm>
          <a:prstGeom prst="rect">
            <a:avLst/>
          </a:prstGeom>
          <a:noFill/>
          <a:ln>
            <a:noFill/>
          </a:ln>
        </p:spPr>
        <p:txBody>
          <a:bodyPr wrap="none" rtlCol="0">
            <a:spAutoFit/>
          </a:bodyPr>
          <a:lstStyle/>
          <a:p>
            <a:r>
              <a:rPr lang="en-US" altLang="ja-JP" sz="1400" dirty="0">
                <a:solidFill>
                  <a:srgbClr val="0066FF"/>
                </a:solidFill>
                <a:latin typeface="Arial" panose="020B0604020202020204" pitchFamily="34" charset="0"/>
                <a:ea typeface="メイリオ" panose="020B0604030504040204" pitchFamily="50" charset="-128"/>
                <a:cs typeface="Arial" panose="020B0604020202020204" pitchFamily="34" charset="0"/>
              </a:rPr>
              <a:t>person</a:t>
            </a:r>
            <a:endParaRPr lang="ja-JP" altLang="en-US" sz="1400" dirty="0">
              <a:solidFill>
                <a:srgbClr val="0066FF"/>
              </a:solidFill>
              <a:latin typeface="Arial" panose="020B0604020202020204" pitchFamily="34" charset="0"/>
              <a:ea typeface="メイリオ" panose="020B0604030504040204" pitchFamily="50" charset="-128"/>
              <a:cs typeface="Arial" panose="020B0604020202020204" pitchFamily="34" charset="0"/>
            </a:endParaRPr>
          </a:p>
        </p:txBody>
      </p:sp>
      <p:pic>
        <p:nvPicPr>
          <p:cNvPr id="3" name="図 2"/>
          <p:cNvPicPr>
            <a:picLocks noChangeAspect="1"/>
          </p:cNvPicPr>
          <p:nvPr/>
        </p:nvPicPr>
        <p:blipFill>
          <a:blip r:embed="rId10"/>
          <a:stretch>
            <a:fillRect/>
          </a:stretch>
        </p:blipFill>
        <p:spPr>
          <a:xfrm>
            <a:off x="7382092" y="1984038"/>
            <a:ext cx="602392" cy="1612856"/>
          </a:xfrm>
          <a:prstGeom prst="rect">
            <a:avLst/>
          </a:prstGeom>
        </p:spPr>
      </p:pic>
      <p:sp>
        <p:nvSpPr>
          <p:cNvPr id="58" name="Text Box 93"/>
          <p:cNvSpPr txBox="1">
            <a:spLocks noChangeArrowheads="1"/>
          </p:cNvSpPr>
          <p:nvPr/>
        </p:nvSpPr>
        <p:spPr bwMode="auto">
          <a:xfrm>
            <a:off x="1749535" y="43479"/>
            <a:ext cx="8030016" cy="55399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lgn="ctr" rtl="0" eaLnBrk="0" fontAlgn="base" hangingPunct="0">
              <a:spcBef>
                <a:spcPct val="0"/>
              </a:spcBef>
              <a:spcAft>
                <a:spcPct val="0"/>
              </a:spcAft>
              <a:defRPr kumimoji="1" sz="2400" kern="1200">
                <a:solidFill>
                  <a:schemeClr val="tx1"/>
                </a:solidFill>
                <a:latin typeface="Arial" charset="0"/>
                <a:ea typeface="ＭＳ Ｐゴシック" charset="0"/>
                <a:cs typeface="ＭＳ Ｐゴシック" charset="0"/>
              </a:defRPr>
            </a:lvl1pPr>
            <a:lvl2pPr marL="742950" indent="-285750" algn="ctr" rtl="0" eaLnBrk="0" fontAlgn="base" hangingPunct="0">
              <a:spcBef>
                <a:spcPct val="0"/>
              </a:spcBef>
              <a:spcAft>
                <a:spcPct val="0"/>
              </a:spcAft>
              <a:defRPr kumimoji="1" sz="2400">
                <a:solidFill>
                  <a:schemeClr val="tx1"/>
                </a:solidFill>
                <a:latin typeface="Arial" charset="0"/>
                <a:ea typeface="ＭＳ Ｐゴシック" charset="0"/>
                <a:cs typeface="ＭＳ Ｐゴシック" pitchFamily="-106" charset="-128"/>
              </a:defRPr>
            </a:lvl2pPr>
            <a:lvl3pPr marL="1143000" indent="-228600" algn="ctr" rtl="0" eaLnBrk="0" fontAlgn="base" hangingPunct="0">
              <a:spcBef>
                <a:spcPct val="0"/>
              </a:spcBef>
              <a:spcAft>
                <a:spcPct val="0"/>
              </a:spcAft>
              <a:defRPr kumimoji="1" sz="2400">
                <a:solidFill>
                  <a:schemeClr val="tx1"/>
                </a:solidFill>
                <a:latin typeface="Arial" charset="0"/>
                <a:ea typeface="ＭＳ Ｐゴシック" charset="0"/>
                <a:cs typeface="ＭＳ Ｐゴシック" pitchFamily="-106" charset="-128"/>
              </a:defRPr>
            </a:lvl3pPr>
            <a:lvl4pPr marL="1600200" indent="-228600" algn="ctr" rtl="0" eaLnBrk="0" fontAlgn="base" hangingPunct="0">
              <a:spcBef>
                <a:spcPct val="0"/>
              </a:spcBef>
              <a:spcAft>
                <a:spcPct val="0"/>
              </a:spcAft>
              <a:defRPr kumimoji="1" sz="2400">
                <a:solidFill>
                  <a:schemeClr val="tx1"/>
                </a:solidFill>
                <a:latin typeface="Arial" charset="0"/>
                <a:ea typeface="ＭＳ Ｐゴシック" charset="0"/>
                <a:cs typeface="ＭＳ Ｐゴシック" pitchFamily="-106" charset="-128"/>
              </a:defRPr>
            </a:lvl4pPr>
            <a:lvl5pPr marL="2057400" indent="-228600" algn="ctr" rtl="0" eaLnBrk="0" fontAlgn="base" hangingPunct="0">
              <a:spcBef>
                <a:spcPct val="0"/>
              </a:spcBef>
              <a:spcAft>
                <a:spcPct val="0"/>
              </a:spcAft>
              <a:defRPr kumimoji="1" sz="2400">
                <a:solidFill>
                  <a:schemeClr val="tx1"/>
                </a:solidFill>
                <a:latin typeface="Arial" charset="0"/>
                <a:ea typeface="ＭＳ Ｐゴシック" charset="0"/>
                <a:cs typeface="ＭＳ Ｐゴシック" pitchFamily="-106" charset="-128"/>
              </a:defRPr>
            </a:lvl5pPr>
            <a:lvl6pPr marL="2514600" indent="-228600" algn="ctr" rtl="0" fontAlgn="base">
              <a:spcBef>
                <a:spcPct val="0"/>
              </a:spcBef>
              <a:spcAft>
                <a:spcPct val="0"/>
              </a:spcAft>
              <a:defRPr kumimoji="1" sz="2400">
                <a:solidFill>
                  <a:schemeClr val="tx1"/>
                </a:solidFill>
                <a:latin typeface="Arial" charset="0"/>
                <a:ea typeface="ＭＳ Ｐゴシック" charset="0"/>
              </a:defRPr>
            </a:lvl6pPr>
            <a:lvl7pPr marL="2971800" indent="-228600" algn="ctr" rtl="0" fontAlgn="base">
              <a:spcBef>
                <a:spcPct val="0"/>
              </a:spcBef>
              <a:spcAft>
                <a:spcPct val="0"/>
              </a:spcAft>
              <a:defRPr kumimoji="1" sz="2400">
                <a:solidFill>
                  <a:schemeClr val="tx1"/>
                </a:solidFill>
                <a:latin typeface="Arial" charset="0"/>
                <a:ea typeface="ＭＳ Ｐゴシック" charset="0"/>
              </a:defRPr>
            </a:lvl7pPr>
            <a:lvl8pPr marL="3429000" indent="-228600" algn="ctr" rtl="0" fontAlgn="base">
              <a:spcBef>
                <a:spcPct val="0"/>
              </a:spcBef>
              <a:spcAft>
                <a:spcPct val="0"/>
              </a:spcAft>
              <a:defRPr kumimoji="1" sz="2400">
                <a:solidFill>
                  <a:schemeClr val="tx1"/>
                </a:solidFill>
                <a:latin typeface="Arial" charset="0"/>
                <a:ea typeface="ＭＳ Ｐゴシック" charset="0"/>
              </a:defRPr>
            </a:lvl8pPr>
            <a:lvl9pPr marL="3886200" indent="-228600" algn="ctr" rtl="0" fontAlgn="base">
              <a:spcBef>
                <a:spcPct val="0"/>
              </a:spcBef>
              <a:spcAft>
                <a:spcPct val="0"/>
              </a:spcAft>
              <a:defRPr kumimoji="1" sz="2400">
                <a:solidFill>
                  <a:schemeClr val="tx1"/>
                </a:solidFill>
                <a:latin typeface="Arial" charset="0"/>
                <a:ea typeface="ＭＳ Ｐゴシック" charset="0"/>
              </a:defRPr>
            </a:lvl9pPr>
          </a:lstStyle>
          <a:p>
            <a:pPr>
              <a:lnSpc>
                <a:spcPts val="3600"/>
              </a:lnSpc>
            </a:pPr>
            <a:r>
              <a:rPr lang="en-US" altLang="ja-JP" sz="3200" i="1" dirty="0">
                <a:solidFill>
                  <a:srgbClr val="0000FF"/>
                </a:solidFill>
                <a:latin typeface="Arial" panose="020B0604020202020204" pitchFamily="34" charset="0"/>
                <a:ea typeface="Meiryo UI" panose="020B0604030504040204" pitchFamily="50" charset="-128"/>
                <a:cs typeface="Arial" panose="020B0604020202020204" pitchFamily="34" charset="0"/>
              </a:rPr>
              <a:t>JA contribution to ITER components</a:t>
            </a:r>
            <a:endParaRPr lang="ja-JP" altLang="en-US" sz="3200" i="1" dirty="0">
              <a:solidFill>
                <a:srgbClr val="0000FF"/>
              </a:solidFill>
              <a:latin typeface="Arial" panose="020B0604020202020204" pitchFamily="34" charset="0"/>
              <a:ea typeface="Meiryo UI" panose="020B0604030504040204" pitchFamily="50" charset="-128"/>
              <a:cs typeface="Arial" panose="020B0604020202020204" pitchFamily="34" charset="0"/>
            </a:endParaRPr>
          </a:p>
        </p:txBody>
      </p:sp>
      <p:pic>
        <p:nvPicPr>
          <p:cNvPr id="50" name="Picture 38"/>
          <p:cNvPicPr>
            <a:picLocks noChangeAspect="1" noChangeArrowheads="1"/>
          </p:cNvPicPr>
          <p:nvPr/>
        </p:nvPicPr>
        <p:blipFill>
          <a:blip r:embed="rId11" cstate="print">
            <a:clrChange>
              <a:clrFrom>
                <a:srgbClr val="FCCCCC"/>
              </a:clrFrom>
              <a:clrTo>
                <a:srgbClr val="FCCCCC">
                  <a:alpha val="0"/>
                </a:srgbClr>
              </a:clrTo>
            </a:clrChange>
            <a:extLst>
              <a:ext uri="{28A0092B-C50C-407E-A947-70E740481C1C}">
                <a14:useLocalDpi xmlns:a14="http://schemas.microsoft.com/office/drawing/2010/main"/>
              </a:ext>
            </a:extLst>
          </a:blip>
          <a:srcRect/>
          <a:stretch>
            <a:fillRect/>
          </a:stretch>
        </p:blipFill>
        <p:spPr bwMode="auto">
          <a:xfrm>
            <a:off x="1986689" y="5723468"/>
            <a:ext cx="737839" cy="102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 name="図 58"/>
          <p:cNvPicPr>
            <a:picLocks noChangeAspect="1"/>
          </p:cNvPicPr>
          <p:nvPr/>
        </p:nvPicPr>
        <p:blipFill rotWithShape="1">
          <a:blip r:embed="rId12" cstate="print">
            <a:extLst>
              <a:ext uri="{28A0092B-C50C-407E-A947-70E740481C1C}">
                <a14:useLocalDpi xmlns:a14="http://schemas.microsoft.com/office/drawing/2010/main" val="0"/>
              </a:ext>
            </a:extLst>
          </a:blip>
          <a:srcRect t="5766" b="13824"/>
          <a:stretch/>
        </p:blipFill>
        <p:spPr>
          <a:xfrm>
            <a:off x="167018" y="3842496"/>
            <a:ext cx="3087122" cy="1651250"/>
          </a:xfrm>
          <a:prstGeom prst="rect">
            <a:avLst/>
          </a:prstGeom>
          <a:ln w="76200">
            <a:solidFill>
              <a:schemeClr val="bg1"/>
            </a:solidFill>
          </a:ln>
        </p:spPr>
      </p:pic>
      <p:sp>
        <p:nvSpPr>
          <p:cNvPr id="60" name="テキスト ボックス 59">
            <a:extLst>
              <a:ext uri="{FF2B5EF4-FFF2-40B4-BE49-F238E27FC236}">
                <a16:creationId xmlns:a16="http://schemas.microsoft.com/office/drawing/2014/main" id="{5BD8BAA3-81E7-3E49-B36A-D60D6C85D514}"/>
              </a:ext>
            </a:extLst>
          </p:cNvPr>
          <p:cNvSpPr txBox="1"/>
          <p:nvPr/>
        </p:nvSpPr>
        <p:spPr>
          <a:xfrm>
            <a:off x="7762" y="5055664"/>
            <a:ext cx="3500508" cy="523220"/>
          </a:xfrm>
          <a:prstGeom prst="rect">
            <a:avLst/>
          </a:prstGeom>
          <a:noFill/>
        </p:spPr>
        <p:txBody>
          <a:bodyPr wrap="square" rtlCol="0">
            <a:spAutoFit/>
          </a:bodyPr>
          <a:lstStyle/>
          <a:p>
            <a:pPr algn="ctr"/>
            <a:r>
              <a:rPr lang="en-US" altLang="ja-JP" sz="1400" b="1" dirty="0">
                <a:solidFill>
                  <a:schemeClr val="bg1"/>
                </a:solidFill>
                <a:latin typeface="Arial" panose="020B0604020202020204" pitchFamily="34" charset="0"/>
                <a:ea typeface="メイリオ" panose="020B0604030504040204" pitchFamily="50" charset="-128"/>
                <a:cs typeface="Arial" panose="020B0604020202020204" pitchFamily="34" charset="0"/>
              </a:rPr>
              <a:t>First coil completion </a:t>
            </a:r>
          </a:p>
          <a:p>
            <a:pPr algn="ctr"/>
            <a:r>
              <a:rPr lang="ja-JP" altLang="en-US" sz="1400" b="1" dirty="0">
                <a:solidFill>
                  <a:schemeClr val="bg1"/>
                </a:solidFill>
                <a:latin typeface="Arial" panose="020B0604020202020204" pitchFamily="34" charset="0"/>
                <a:ea typeface="メイリオ" panose="020B0604030504040204" pitchFamily="50" charset="-128"/>
                <a:cs typeface="Arial" panose="020B0604020202020204" pitchFamily="34" charset="0"/>
              </a:rPr>
              <a:t>（</a:t>
            </a:r>
            <a:r>
              <a:rPr lang="en-US" altLang="ja-JP" sz="1400" b="1" dirty="0">
                <a:solidFill>
                  <a:schemeClr val="bg1"/>
                </a:solidFill>
                <a:latin typeface="Arial" panose="020B0604020202020204" pitchFamily="34" charset="0"/>
                <a:ea typeface="メイリオ" panose="020B0604030504040204" pitchFamily="50" charset="-128"/>
                <a:cs typeface="Arial" panose="020B0604020202020204" pitchFamily="34" charset="0"/>
              </a:rPr>
              <a:t>Jan. 2020</a:t>
            </a:r>
            <a:r>
              <a:rPr lang="ja-JP" altLang="en-US" sz="1400" b="1" dirty="0">
                <a:solidFill>
                  <a:schemeClr val="bg1"/>
                </a:solidFill>
                <a:latin typeface="Arial" panose="020B0604020202020204" pitchFamily="34" charset="0"/>
                <a:ea typeface="メイリオ" panose="020B0604030504040204" pitchFamily="50" charset="-128"/>
                <a:cs typeface="Arial" panose="020B0604020202020204" pitchFamily="34" charset="0"/>
              </a:rPr>
              <a:t>）</a:t>
            </a:r>
            <a:endParaRPr lang="en-US" altLang="ja-JP" sz="1400" b="1"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61" name="正方形/長方形 60"/>
          <p:cNvSpPr/>
          <p:nvPr/>
        </p:nvSpPr>
        <p:spPr>
          <a:xfrm>
            <a:off x="181416" y="2169448"/>
            <a:ext cx="2121821" cy="307777"/>
          </a:xfrm>
          <a:prstGeom prst="rect">
            <a:avLst/>
          </a:prstGeom>
        </p:spPr>
        <p:txBody>
          <a:bodyPr wrap="square">
            <a:spAutoFit/>
          </a:bodyPr>
          <a:lstStyle/>
          <a:p>
            <a:r>
              <a:rPr lang="en-US" altLang="ja-JP" sz="1400" b="1" dirty="0">
                <a:solidFill>
                  <a:srgbClr val="FF0000"/>
                </a:solidFill>
                <a:latin typeface="Arial" panose="020B0604020202020204" pitchFamily="34" charset="0"/>
                <a:ea typeface="メイリオ" panose="020B0604030504040204" pitchFamily="50" charset="-128"/>
                <a:cs typeface="Arial" panose="020B0604020202020204" pitchFamily="34" charset="0"/>
              </a:rPr>
              <a:t>World’s largest coil</a:t>
            </a:r>
          </a:p>
        </p:txBody>
      </p:sp>
      <p:pic>
        <p:nvPicPr>
          <p:cNvPr id="1026" name="Picture 2">
            <a:extLst>
              <a:ext uri="{FF2B5EF4-FFF2-40B4-BE49-F238E27FC236}">
                <a16:creationId xmlns:a16="http://schemas.microsoft.com/office/drawing/2014/main" id="{438E1342-90EC-4668-8F46-EC0D45FB0DC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34798" y="5780738"/>
            <a:ext cx="1462216" cy="5232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EA79257-6E0C-4FD9-89ED-17453194537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416" t="5917" r="7664" b="33150"/>
          <a:stretch/>
        </p:blipFill>
        <p:spPr bwMode="auto">
          <a:xfrm>
            <a:off x="5351590" y="4931019"/>
            <a:ext cx="1216974" cy="1030892"/>
          </a:xfrm>
          <a:prstGeom prst="rect">
            <a:avLst/>
          </a:prstGeom>
          <a:noFill/>
          <a:extLst>
            <a:ext uri="{909E8E84-426E-40DD-AFC4-6F175D3DCCD1}">
              <a14:hiddenFill xmlns:a14="http://schemas.microsoft.com/office/drawing/2010/main">
                <a:solidFill>
                  <a:srgbClr val="FFFFFF"/>
                </a:solidFill>
              </a14:hiddenFill>
            </a:ext>
          </a:extLst>
        </p:spPr>
      </p:pic>
      <p:sp>
        <p:nvSpPr>
          <p:cNvPr id="40" name="正方形/長方形 39">
            <a:extLst>
              <a:ext uri="{FF2B5EF4-FFF2-40B4-BE49-F238E27FC236}">
                <a16:creationId xmlns:a16="http://schemas.microsoft.com/office/drawing/2014/main" id="{5E51A0B3-DD61-45A9-BB4C-FBE2F29250FE}"/>
              </a:ext>
            </a:extLst>
          </p:cNvPr>
          <p:cNvSpPr/>
          <p:nvPr/>
        </p:nvSpPr>
        <p:spPr>
          <a:xfrm>
            <a:off x="3508270" y="6348315"/>
            <a:ext cx="2692234" cy="307777"/>
          </a:xfrm>
          <a:prstGeom prst="rect">
            <a:avLst/>
          </a:prstGeom>
        </p:spPr>
        <p:txBody>
          <a:bodyPr wrap="square">
            <a:spAutoFit/>
          </a:bodyPr>
          <a:lstStyle/>
          <a:p>
            <a:r>
              <a:rPr lang="en-US" altLang="ja-JP" sz="1400" b="1" dirty="0">
                <a:latin typeface="Arial" panose="020B0604020202020204" pitchFamily="34" charset="0"/>
                <a:ea typeface="メイリオ" panose="020B0604030504040204" pitchFamily="50" charset="-128"/>
                <a:cs typeface="Arial" panose="020B0604020202020204" pitchFamily="34" charset="0"/>
              </a:rPr>
              <a:t>Tungsten Monoblock</a:t>
            </a:r>
          </a:p>
        </p:txBody>
      </p:sp>
      <p:sp>
        <p:nvSpPr>
          <p:cNvPr id="49" name="正方形/長方形 48">
            <a:extLst>
              <a:ext uri="{FF2B5EF4-FFF2-40B4-BE49-F238E27FC236}">
                <a16:creationId xmlns:a16="http://schemas.microsoft.com/office/drawing/2014/main" id="{5124B8A1-D76E-402C-9883-803121B8AF78}"/>
              </a:ext>
            </a:extLst>
          </p:cNvPr>
          <p:cNvSpPr/>
          <p:nvPr/>
        </p:nvSpPr>
        <p:spPr>
          <a:xfrm>
            <a:off x="5442526" y="5926633"/>
            <a:ext cx="1653330" cy="523220"/>
          </a:xfrm>
          <a:prstGeom prst="rect">
            <a:avLst/>
          </a:prstGeom>
        </p:spPr>
        <p:txBody>
          <a:bodyPr wrap="square">
            <a:spAutoFit/>
          </a:bodyPr>
          <a:lstStyle/>
          <a:p>
            <a:r>
              <a:rPr lang="en-US" altLang="ja-JP" sz="1400" b="1" dirty="0">
                <a:latin typeface="Arial" panose="020B0604020202020204" pitchFamily="34" charset="0"/>
                <a:ea typeface="メイリオ" panose="020B0604030504040204" pitchFamily="50" charset="-128"/>
                <a:cs typeface="Arial" panose="020B0604020202020204" pitchFamily="34" charset="0"/>
              </a:rPr>
              <a:t>Cooling water pipe</a:t>
            </a:r>
          </a:p>
        </p:txBody>
      </p:sp>
      <p:sp>
        <p:nvSpPr>
          <p:cNvPr id="53" name="Text Box 9">
            <a:extLst>
              <a:ext uri="{FF2B5EF4-FFF2-40B4-BE49-F238E27FC236}">
                <a16:creationId xmlns:a16="http://schemas.microsoft.com/office/drawing/2014/main" id="{F6D619F9-0467-4255-AC96-BF70758E90F1}"/>
              </a:ext>
            </a:extLst>
          </p:cNvPr>
          <p:cNvSpPr txBox="1">
            <a:spLocks noChangeArrowheads="1"/>
          </p:cNvSpPr>
          <p:nvPr/>
        </p:nvSpPr>
        <p:spPr bwMode="auto">
          <a:xfrm>
            <a:off x="6990182" y="1040178"/>
            <a:ext cx="2994443" cy="375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4" rIns="91428" bIns="45714">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nSpc>
                <a:spcPts val="2400"/>
              </a:lnSpc>
            </a:pPr>
            <a:r>
              <a:rPr lang="en-US" altLang="ja-JP" sz="1800" b="1" dirty="0">
                <a:solidFill>
                  <a:srgbClr val="000000"/>
                </a:solidFill>
                <a:latin typeface="Arial" panose="020B0604020202020204" pitchFamily="34" charset="0"/>
                <a:ea typeface="メイリオ" panose="020B0604030504040204" pitchFamily="50" charset="-128"/>
                <a:cs typeface="Arial" panose="020B0604020202020204" pitchFamily="34" charset="0"/>
              </a:rPr>
              <a:t>Plasma Heating Systems</a:t>
            </a:r>
            <a:endParaRPr lang="ja-JP" altLang="en-US" sz="1800" b="1" dirty="0">
              <a:solidFill>
                <a:srgbClr val="000000"/>
              </a:solidFill>
              <a:latin typeface="Arial" panose="020B0604020202020204" pitchFamily="34" charset="0"/>
              <a:ea typeface="メイリオ" panose="020B0604030504040204" pitchFamily="50" charset="-128"/>
              <a:cs typeface="Arial" panose="020B0604020202020204" pitchFamily="34" charset="0"/>
            </a:endParaRPr>
          </a:p>
        </p:txBody>
      </p:sp>
      <p:sp>
        <p:nvSpPr>
          <p:cNvPr id="5" name="四角形: 角を丸くする 4">
            <a:extLst>
              <a:ext uri="{FF2B5EF4-FFF2-40B4-BE49-F238E27FC236}">
                <a16:creationId xmlns:a16="http://schemas.microsoft.com/office/drawing/2014/main" id="{269A9386-C0BC-4333-A75B-12F7978802AA}"/>
              </a:ext>
            </a:extLst>
          </p:cNvPr>
          <p:cNvSpPr/>
          <p:nvPr/>
        </p:nvSpPr>
        <p:spPr>
          <a:xfrm>
            <a:off x="7199699" y="1409726"/>
            <a:ext cx="2567481" cy="2673620"/>
          </a:xfrm>
          <a:prstGeom prst="roundRect">
            <a:avLst>
              <a:gd name="adj" fmla="val 4982"/>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8" name="Line 34">
            <a:extLst>
              <a:ext uri="{FF2B5EF4-FFF2-40B4-BE49-F238E27FC236}">
                <a16:creationId xmlns:a16="http://schemas.microsoft.com/office/drawing/2014/main" id="{283D0E32-70A8-483F-816B-0938E55B5B03}"/>
              </a:ext>
            </a:extLst>
          </p:cNvPr>
          <p:cNvSpPr>
            <a:spLocks noChangeShapeType="1"/>
          </p:cNvSpPr>
          <p:nvPr/>
        </p:nvSpPr>
        <p:spPr bwMode="auto">
          <a:xfrm flipH="1">
            <a:off x="2903673" y="3342822"/>
            <a:ext cx="2089627" cy="2426125"/>
          </a:xfrm>
          <a:prstGeom prst="line">
            <a:avLst/>
          </a:prstGeom>
          <a:noFill/>
          <a:ln w="28575" cmpd="sng">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ja-JP" altLang="en-US" dirty="0">
              <a:latin typeface="Arial" panose="020B0604020202020204" pitchFamily="34" charset="0"/>
              <a:ea typeface="メイリオ" panose="020B0604030504040204" pitchFamily="50" charset="-128"/>
              <a:cs typeface="Arial" panose="020B0604020202020204" pitchFamily="34" charset="0"/>
            </a:endParaRPr>
          </a:p>
        </p:txBody>
      </p:sp>
      <p:sp>
        <p:nvSpPr>
          <p:cNvPr id="54" name="テキスト ボックス 53">
            <a:extLst>
              <a:ext uri="{FF2B5EF4-FFF2-40B4-BE49-F238E27FC236}">
                <a16:creationId xmlns:a16="http://schemas.microsoft.com/office/drawing/2014/main" id="{5BA6801A-776C-48CA-9FAF-96626C520EF3}"/>
              </a:ext>
            </a:extLst>
          </p:cNvPr>
          <p:cNvSpPr txBox="1"/>
          <p:nvPr/>
        </p:nvSpPr>
        <p:spPr>
          <a:xfrm>
            <a:off x="4259983" y="4604036"/>
            <a:ext cx="2157984" cy="307777"/>
          </a:xfrm>
          <a:prstGeom prst="rect">
            <a:avLst/>
          </a:prstGeom>
          <a:noFill/>
        </p:spPr>
        <p:txBody>
          <a:bodyPr wrap="square">
            <a:spAutoFit/>
          </a:bodyPr>
          <a:lstStyle/>
          <a:p>
            <a:r>
              <a:rPr lang="ja-JP" altLang="en-US" sz="1400" b="1" dirty="0">
                <a:solidFill>
                  <a:srgbClr val="FF0000"/>
                </a:solidFill>
                <a:latin typeface="Arial" panose="020B0604020202020204" pitchFamily="34" charset="0"/>
                <a:ea typeface="メイリオ" panose="020B0604030504040204" pitchFamily="50" charset="-128"/>
                <a:cs typeface="Arial" panose="020B0604020202020204" pitchFamily="34" charset="0"/>
              </a:rPr>
              <a:t>～</a:t>
            </a:r>
            <a:r>
              <a:rPr lang="en-US" altLang="ja-JP" sz="1400" b="1" dirty="0">
                <a:solidFill>
                  <a:srgbClr val="FF0000"/>
                </a:solidFill>
                <a:latin typeface="Arial" panose="020B0604020202020204" pitchFamily="34" charset="0"/>
                <a:ea typeface="メイリオ" panose="020B0604030504040204" pitchFamily="50" charset="-128"/>
                <a:cs typeface="Arial" panose="020B0604020202020204" pitchFamily="34" charset="0"/>
              </a:rPr>
              <a:t>20MW/</a:t>
            </a:r>
            <a:r>
              <a:rPr lang="ja-JP" altLang="en-US" sz="1400" b="1" dirty="0">
                <a:solidFill>
                  <a:srgbClr val="FF0000"/>
                </a:solidFill>
                <a:latin typeface="Arial" panose="020B0604020202020204" pitchFamily="34" charset="0"/>
                <a:ea typeface="メイリオ" panose="020B0604030504040204" pitchFamily="50" charset="-128"/>
                <a:cs typeface="Arial" panose="020B0604020202020204" pitchFamily="34" charset="0"/>
              </a:rPr>
              <a:t>ｍ</a:t>
            </a:r>
            <a:r>
              <a:rPr lang="ja-JP" altLang="en-US" sz="1400" b="1" baseline="30000" dirty="0">
                <a:solidFill>
                  <a:srgbClr val="FF0000"/>
                </a:solidFill>
                <a:latin typeface="Arial" panose="020B0604020202020204" pitchFamily="34" charset="0"/>
                <a:ea typeface="メイリオ" panose="020B0604030504040204" pitchFamily="50" charset="-128"/>
                <a:cs typeface="Arial" panose="020B0604020202020204" pitchFamily="34" charset="0"/>
              </a:rPr>
              <a:t>２</a:t>
            </a:r>
            <a:endParaRPr lang="ja-JP" altLang="en-US" sz="1400" dirty="0">
              <a:solidFill>
                <a:srgbClr val="FF0000"/>
              </a:solidFill>
              <a:latin typeface="Arial" panose="020B0604020202020204" pitchFamily="34" charset="0"/>
              <a:cs typeface="Arial" panose="020B0604020202020204" pitchFamily="34" charset="0"/>
            </a:endParaRPr>
          </a:p>
        </p:txBody>
      </p:sp>
      <p:sp>
        <p:nvSpPr>
          <p:cNvPr id="55" name="テキスト ボックス 54">
            <a:extLst>
              <a:ext uri="{FF2B5EF4-FFF2-40B4-BE49-F238E27FC236}">
                <a16:creationId xmlns:a16="http://schemas.microsoft.com/office/drawing/2014/main" id="{9FA4338C-8E29-41DE-A20B-7BC59BDAB495}"/>
              </a:ext>
            </a:extLst>
          </p:cNvPr>
          <p:cNvSpPr txBox="1"/>
          <p:nvPr/>
        </p:nvSpPr>
        <p:spPr>
          <a:xfrm>
            <a:off x="7199698" y="3612812"/>
            <a:ext cx="2706302" cy="307777"/>
          </a:xfrm>
          <a:prstGeom prst="rect">
            <a:avLst/>
          </a:prstGeom>
          <a:noFill/>
        </p:spPr>
        <p:txBody>
          <a:bodyPr wrap="square">
            <a:spAutoFit/>
          </a:bodyPr>
          <a:lstStyle/>
          <a:p>
            <a:r>
              <a:rPr lang="en-US" altLang="ja-JP" sz="1400" b="1" dirty="0">
                <a:solidFill>
                  <a:srgbClr val="FF0000"/>
                </a:solidFill>
                <a:ea typeface="メイリオ" panose="020B0604030504040204" pitchFamily="50" charset="-128"/>
                <a:cs typeface="Arial" panose="020B0604020202020204" pitchFamily="34" charset="0"/>
              </a:rPr>
              <a:t>World highest power of 1 MW</a:t>
            </a:r>
            <a:endParaRPr lang="en-US" altLang="ja-JP" sz="1400" b="1" dirty="0">
              <a:solidFill>
                <a:srgbClr val="FF0000"/>
              </a:solidFill>
              <a:latin typeface="Arial" panose="020B0604020202020204" pitchFamily="34" charset="0"/>
              <a:ea typeface="メイリオ" panose="020B0604030504040204" pitchFamily="50" charset="-128"/>
              <a:cs typeface="Arial" panose="020B0604020202020204" pitchFamily="34" charset="0"/>
            </a:endParaRPr>
          </a:p>
        </p:txBody>
      </p:sp>
      <p:sp>
        <p:nvSpPr>
          <p:cNvPr id="56" name="Text Box 34">
            <a:extLst>
              <a:ext uri="{FF2B5EF4-FFF2-40B4-BE49-F238E27FC236}">
                <a16:creationId xmlns:a16="http://schemas.microsoft.com/office/drawing/2014/main" id="{19FB38B7-16F7-446A-90F2-0FF318F0DCC4}"/>
              </a:ext>
            </a:extLst>
          </p:cNvPr>
          <p:cNvSpPr txBox="1">
            <a:spLocks noChangeArrowheads="1"/>
          </p:cNvSpPr>
          <p:nvPr/>
        </p:nvSpPr>
        <p:spPr bwMode="auto">
          <a:xfrm>
            <a:off x="8394169" y="4954465"/>
            <a:ext cx="1248728" cy="58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4" rIns="91428" bIns="45714">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600" b="1" u="sng" dirty="0">
                <a:solidFill>
                  <a:srgbClr val="000000"/>
                </a:solidFill>
                <a:latin typeface="Arial" panose="020B0604020202020204" pitchFamily="34" charset="0"/>
                <a:ea typeface="メイリオ" panose="020B0604030504040204" pitchFamily="50" charset="-128"/>
                <a:cs typeface="Arial" panose="020B0604020202020204" pitchFamily="34" charset="0"/>
              </a:rPr>
              <a:t>Tritium handing</a:t>
            </a:r>
            <a:endParaRPr lang="ja-JP" altLang="en-US" sz="1600" b="1" u="sng" dirty="0">
              <a:solidFill>
                <a:srgbClr val="000000"/>
              </a:solidFill>
              <a:latin typeface="Arial" panose="020B0604020202020204" pitchFamily="34" charset="0"/>
              <a:ea typeface="メイリオ" panose="020B0604030504040204" pitchFamily="50" charset="-128"/>
              <a:cs typeface="Arial" panose="020B0604020202020204" pitchFamily="34" charset="0"/>
            </a:endParaRPr>
          </a:p>
        </p:txBody>
      </p:sp>
      <p:sp>
        <p:nvSpPr>
          <p:cNvPr id="62" name="テキスト ボックス 61">
            <a:extLst>
              <a:ext uri="{FF2B5EF4-FFF2-40B4-BE49-F238E27FC236}">
                <a16:creationId xmlns:a16="http://schemas.microsoft.com/office/drawing/2014/main" id="{62EAB7E2-5445-430F-877A-B2B31C66EEB2}"/>
              </a:ext>
            </a:extLst>
          </p:cNvPr>
          <p:cNvSpPr txBox="1"/>
          <p:nvPr/>
        </p:nvSpPr>
        <p:spPr>
          <a:xfrm>
            <a:off x="8117924" y="3088005"/>
            <a:ext cx="1851974" cy="523220"/>
          </a:xfrm>
          <a:prstGeom prst="rect">
            <a:avLst/>
          </a:prstGeom>
          <a:noFill/>
        </p:spPr>
        <p:txBody>
          <a:bodyPr wrap="square">
            <a:spAutoFit/>
          </a:bodyPr>
          <a:lstStyle/>
          <a:p>
            <a:r>
              <a:rPr lang="en-US" altLang="ja-JP" sz="1400" b="1" dirty="0">
                <a:solidFill>
                  <a:srgbClr val="FF0000"/>
                </a:solidFill>
                <a:latin typeface="Arial" panose="020B0604020202020204" pitchFamily="34" charset="0"/>
                <a:ea typeface="メイリオ" panose="020B0604030504040204" pitchFamily="50" charset="-128"/>
                <a:cs typeface="Arial" panose="020B0604020202020204" pitchFamily="34" charset="0"/>
              </a:rPr>
              <a:t>World’s highest beam of 1MeV,40A</a:t>
            </a:r>
            <a:endParaRPr lang="ja-JP" altLang="en-US" sz="1400" dirty="0">
              <a:solidFill>
                <a:srgbClr val="FF0000"/>
              </a:solidFill>
              <a:latin typeface="Arial" panose="020B0604020202020204" pitchFamily="34" charset="0"/>
              <a:cs typeface="Arial" panose="020B0604020202020204" pitchFamily="34" charset="0"/>
            </a:endParaRPr>
          </a:p>
        </p:txBody>
      </p:sp>
      <p:sp>
        <p:nvSpPr>
          <p:cNvPr id="63" name="四角形: 角を丸くする 62">
            <a:extLst>
              <a:ext uri="{FF2B5EF4-FFF2-40B4-BE49-F238E27FC236}">
                <a16:creationId xmlns:a16="http://schemas.microsoft.com/office/drawing/2014/main" id="{E8BFF460-7B86-4974-846F-E4235D5B9514}"/>
              </a:ext>
            </a:extLst>
          </p:cNvPr>
          <p:cNvSpPr/>
          <p:nvPr/>
        </p:nvSpPr>
        <p:spPr>
          <a:xfrm>
            <a:off x="3533345" y="4583497"/>
            <a:ext cx="3356550" cy="2242098"/>
          </a:xfrm>
          <a:prstGeom prst="roundRect">
            <a:avLst>
              <a:gd name="adj" fmla="val 4982"/>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64" name="四角形: 角を丸くする 63">
            <a:extLst>
              <a:ext uri="{FF2B5EF4-FFF2-40B4-BE49-F238E27FC236}">
                <a16:creationId xmlns:a16="http://schemas.microsoft.com/office/drawing/2014/main" id="{D35525C7-58A2-4BB7-99F5-6DDC34412586}"/>
              </a:ext>
            </a:extLst>
          </p:cNvPr>
          <p:cNvSpPr/>
          <p:nvPr/>
        </p:nvSpPr>
        <p:spPr>
          <a:xfrm>
            <a:off x="120057" y="1409726"/>
            <a:ext cx="3207327" cy="5372844"/>
          </a:xfrm>
          <a:prstGeom prst="roundRect">
            <a:avLst>
              <a:gd name="adj" fmla="val 4982"/>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65" name="Text Box 9">
            <a:extLst>
              <a:ext uri="{FF2B5EF4-FFF2-40B4-BE49-F238E27FC236}">
                <a16:creationId xmlns:a16="http://schemas.microsoft.com/office/drawing/2014/main" id="{057A3FB6-5CCE-46D1-BB22-1DD730B940C1}"/>
              </a:ext>
            </a:extLst>
          </p:cNvPr>
          <p:cNvSpPr txBox="1">
            <a:spLocks noChangeArrowheads="1"/>
          </p:cNvSpPr>
          <p:nvPr/>
        </p:nvSpPr>
        <p:spPr bwMode="auto">
          <a:xfrm>
            <a:off x="336105" y="994875"/>
            <a:ext cx="2584708" cy="369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4" rIns="91428" bIns="45714">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800" b="1" dirty="0">
                <a:solidFill>
                  <a:srgbClr val="000000"/>
                </a:solidFill>
                <a:latin typeface="Arial" panose="020B0604020202020204" pitchFamily="34" charset="0"/>
                <a:ea typeface="メイリオ" panose="020B0604030504040204" pitchFamily="50" charset="-128"/>
                <a:cs typeface="Arial" panose="020B0604020202020204" pitchFamily="34" charset="0"/>
              </a:rPr>
              <a:t>Magnet </a:t>
            </a:r>
            <a:endParaRPr lang="ja-JP" altLang="en-US" sz="1800" b="1" dirty="0">
              <a:solidFill>
                <a:srgbClr val="000000"/>
              </a:solidFill>
              <a:latin typeface="Arial" panose="020B0604020202020204" pitchFamily="34" charset="0"/>
              <a:ea typeface="メイリオ" panose="020B0604030504040204" pitchFamily="50" charset="-128"/>
              <a:cs typeface="Arial" panose="020B0604020202020204" pitchFamily="34" charset="0"/>
            </a:endParaRPr>
          </a:p>
        </p:txBody>
      </p:sp>
      <p:pic>
        <p:nvPicPr>
          <p:cNvPr id="7" name="図 6" descr="QST_LOGO_YOKO.psd">
            <a:extLst>
              <a:ext uri="{FF2B5EF4-FFF2-40B4-BE49-F238E27FC236}">
                <a16:creationId xmlns:a16="http://schemas.microsoft.com/office/drawing/2014/main" id="{EC17E49D-25E7-2095-D8D1-0843A4F11A7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41452" y="31836"/>
            <a:ext cx="1466631" cy="553728"/>
          </a:xfrm>
          <a:prstGeom prst="rect">
            <a:avLst/>
          </a:prstGeom>
        </p:spPr>
      </p:pic>
      <p:grpSp>
        <p:nvGrpSpPr>
          <p:cNvPr id="8" name="グループ化 7">
            <a:extLst>
              <a:ext uri="{FF2B5EF4-FFF2-40B4-BE49-F238E27FC236}">
                <a16:creationId xmlns:a16="http://schemas.microsoft.com/office/drawing/2014/main" id="{87FC7E5F-9D37-86A0-9CD8-D4438AFDE13B}"/>
              </a:ext>
            </a:extLst>
          </p:cNvPr>
          <p:cNvGrpSpPr/>
          <p:nvPr/>
        </p:nvGrpSpPr>
        <p:grpSpPr>
          <a:xfrm>
            <a:off x="0" y="579462"/>
            <a:ext cx="9420225" cy="112021"/>
            <a:chOff x="0" y="585292"/>
            <a:chExt cx="9420225" cy="112021"/>
          </a:xfrm>
        </p:grpSpPr>
        <p:sp>
          <p:nvSpPr>
            <p:cNvPr id="9" name="Rectangle 8">
              <a:extLst>
                <a:ext uri="{FF2B5EF4-FFF2-40B4-BE49-F238E27FC236}">
                  <a16:creationId xmlns:a16="http://schemas.microsoft.com/office/drawing/2014/main" id="{E6CCBD89-CD9B-2CD0-4F6C-1E3BC9D5AB09}"/>
                </a:ext>
              </a:extLst>
            </p:cNvPr>
            <p:cNvSpPr>
              <a:spLocks noChangeArrowheads="1"/>
            </p:cNvSpPr>
            <p:nvPr/>
          </p:nvSpPr>
          <p:spPr bwMode="gray">
            <a:xfrm>
              <a:off x="0" y="585292"/>
              <a:ext cx="9420225" cy="4286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75960" tIns="37979" rIns="75960" bIns="37979" anchor="ctr"/>
            <a:lstStyle>
              <a:lvl1pPr defTabSz="722313">
                <a:defRPr kumimoji="1">
                  <a:solidFill>
                    <a:schemeClr val="tx1"/>
                  </a:solidFill>
                  <a:latin typeface="Arial" pitchFamily="34" charset="0"/>
                  <a:ea typeface="ＭＳ Ｐゴシック" pitchFamily="50" charset="-128"/>
                </a:defRPr>
              </a:lvl1pPr>
              <a:lvl2pPr marL="742950" indent="-285750" defTabSz="722313">
                <a:defRPr kumimoji="1">
                  <a:solidFill>
                    <a:schemeClr val="tx1"/>
                  </a:solidFill>
                  <a:latin typeface="Arial" pitchFamily="34" charset="0"/>
                  <a:ea typeface="ＭＳ Ｐゴシック" pitchFamily="50" charset="-128"/>
                </a:defRPr>
              </a:lvl2pPr>
              <a:lvl3pPr marL="1143000" indent="-228600" defTabSz="722313">
                <a:defRPr kumimoji="1">
                  <a:solidFill>
                    <a:schemeClr val="tx1"/>
                  </a:solidFill>
                  <a:latin typeface="Arial" pitchFamily="34" charset="0"/>
                  <a:ea typeface="ＭＳ Ｐゴシック" pitchFamily="50" charset="-128"/>
                </a:defRPr>
              </a:lvl3pPr>
              <a:lvl4pPr marL="1600200" indent="-228600" defTabSz="722313">
                <a:defRPr kumimoji="1">
                  <a:solidFill>
                    <a:schemeClr val="tx1"/>
                  </a:solidFill>
                  <a:latin typeface="Arial" pitchFamily="34" charset="0"/>
                  <a:ea typeface="ＭＳ Ｐゴシック" pitchFamily="50" charset="-128"/>
                </a:defRPr>
              </a:lvl4pPr>
              <a:lvl5pPr marL="2057400" indent="-228600" defTabSz="722313">
                <a:defRPr kumimoji="1">
                  <a:solidFill>
                    <a:schemeClr val="tx1"/>
                  </a:solidFill>
                  <a:latin typeface="Arial" pitchFamily="34" charset="0"/>
                  <a:ea typeface="ＭＳ Ｐゴシック" pitchFamily="50" charset="-128"/>
                </a:defRPr>
              </a:lvl5pPr>
              <a:lvl6pPr marL="25146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a:endParaRPr lang="ja-JP" altLang="ja-JP" sz="2000">
                <a:solidFill>
                  <a:srgbClr val="000000"/>
                </a:solidFill>
                <a:latin typeface="ＭＳ Ｐゴシック" pitchFamily="50" charset="-128"/>
              </a:endParaRPr>
            </a:p>
          </p:txBody>
        </p:sp>
        <p:sp>
          <p:nvSpPr>
            <p:cNvPr id="10" name="Rectangle 9">
              <a:extLst>
                <a:ext uri="{FF2B5EF4-FFF2-40B4-BE49-F238E27FC236}">
                  <a16:creationId xmlns:a16="http://schemas.microsoft.com/office/drawing/2014/main" id="{38B28181-24C5-D3BB-0CF0-FC36D4041F63}"/>
                </a:ext>
              </a:extLst>
            </p:cNvPr>
            <p:cNvSpPr>
              <a:spLocks noChangeArrowheads="1"/>
            </p:cNvSpPr>
            <p:nvPr/>
          </p:nvSpPr>
          <p:spPr bwMode="gray">
            <a:xfrm>
              <a:off x="0" y="632225"/>
              <a:ext cx="9391650" cy="65088"/>
            </a:xfrm>
            <a:prstGeom prst="rect">
              <a:avLst/>
            </a:prstGeom>
            <a:gradFill flip="none" rotWithShape="1">
              <a:gsLst>
                <a:gs pos="0">
                  <a:srgbClr val="F19317"/>
                </a:gs>
                <a:gs pos="49000">
                  <a:schemeClr val="accent6">
                    <a:lumMod val="75000"/>
                    <a:tint val="44500"/>
                    <a:satMod val="160000"/>
                  </a:schemeClr>
                </a:gs>
                <a:gs pos="100000">
                  <a:schemeClr val="bg1"/>
                </a:gs>
              </a:gsLst>
              <a:lin ang="0" scaled="1"/>
              <a:tileRect/>
            </a:gradFill>
            <a:ln w="9525">
              <a:noFill/>
              <a:miter lim="800000"/>
              <a:headEnd/>
              <a:tailEnd/>
            </a:ln>
          </p:spPr>
          <p:txBody>
            <a:bodyPr wrap="none" lIns="75960" tIns="37979" rIns="75960" bIns="37979" anchor="ctr"/>
            <a:lstStyle>
              <a:lvl1pPr defTabSz="722313">
                <a:defRPr kumimoji="1">
                  <a:solidFill>
                    <a:schemeClr val="tx1"/>
                  </a:solidFill>
                  <a:latin typeface="Arial" pitchFamily="34" charset="0"/>
                  <a:ea typeface="ＭＳ Ｐゴシック" pitchFamily="50" charset="-128"/>
                </a:defRPr>
              </a:lvl1pPr>
              <a:lvl2pPr marL="742950" indent="-285750" defTabSz="722313">
                <a:defRPr kumimoji="1">
                  <a:solidFill>
                    <a:schemeClr val="tx1"/>
                  </a:solidFill>
                  <a:latin typeface="Arial" pitchFamily="34" charset="0"/>
                  <a:ea typeface="ＭＳ Ｐゴシック" pitchFamily="50" charset="-128"/>
                </a:defRPr>
              </a:lvl2pPr>
              <a:lvl3pPr marL="1143000" indent="-228600" defTabSz="722313">
                <a:defRPr kumimoji="1">
                  <a:solidFill>
                    <a:schemeClr val="tx1"/>
                  </a:solidFill>
                  <a:latin typeface="Arial" pitchFamily="34" charset="0"/>
                  <a:ea typeface="ＭＳ Ｐゴシック" pitchFamily="50" charset="-128"/>
                </a:defRPr>
              </a:lvl3pPr>
              <a:lvl4pPr marL="1600200" indent="-228600" defTabSz="722313">
                <a:defRPr kumimoji="1">
                  <a:solidFill>
                    <a:schemeClr val="tx1"/>
                  </a:solidFill>
                  <a:latin typeface="Arial" pitchFamily="34" charset="0"/>
                  <a:ea typeface="ＭＳ Ｐゴシック" pitchFamily="50" charset="-128"/>
                </a:defRPr>
              </a:lvl4pPr>
              <a:lvl5pPr marL="2057400" indent="-228600" defTabSz="722313">
                <a:defRPr kumimoji="1">
                  <a:solidFill>
                    <a:schemeClr val="tx1"/>
                  </a:solidFill>
                  <a:latin typeface="Arial" pitchFamily="34" charset="0"/>
                  <a:ea typeface="ＭＳ Ｐゴシック" pitchFamily="50" charset="-128"/>
                </a:defRPr>
              </a:lvl5pPr>
              <a:lvl6pPr marL="25146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a:endParaRPr lang="ja-JP" altLang="ja-JP" sz="2000">
                <a:solidFill>
                  <a:srgbClr val="000000"/>
                </a:solidFill>
                <a:latin typeface="ＭＳ Ｐゴシック" pitchFamily="50" charset="-128"/>
              </a:endParaRPr>
            </a:p>
          </p:txBody>
        </p:sp>
      </p:grpSp>
      <p:sp>
        <p:nvSpPr>
          <p:cNvPr id="11" name="正方形/長方形 10">
            <a:extLst>
              <a:ext uri="{FF2B5EF4-FFF2-40B4-BE49-F238E27FC236}">
                <a16:creationId xmlns:a16="http://schemas.microsoft.com/office/drawing/2014/main" id="{D0AF9556-4374-3F16-B500-82C1D46CBBCC}"/>
              </a:ext>
            </a:extLst>
          </p:cNvPr>
          <p:cNvSpPr/>
          <p:nvPr/>
        </p:nvSpPr>
        <p:spPr>
          <a:xfrm>
            <a:off x="9493216" y="6486077"/>
            <a:ext cx="364202" cy="307777"/>
          </a:xfrm>
          <a:prstGeom prst="rect">
            <a:avLst/>
          </a:prstGeom>
          <a:solidFill>
            <a:srgbClr val="FFFF00"/>
          </a:solidFill>
          <a:ln>
            <a:solidFill>
              <a:srgbClr val="000000"/>
            </a:solidFill>
          </a:ln>
        </p:spPr>
        <p:txBody>
          <a:bodyPr wrap="none">
            <a:spAutoFit/>
          </a:bodyPr>
          <a:lstStyle/>
          <a:p>
            <a:pPr algn="ctr"/>
            <a:fld id="{BC74CE4B-2DCF-5246-985B-8E5C9C5F7535}" type="slidenum">
              <a:rPr lang="en-US" altLang="ja-JP" sz="1400">
                <a:latin typeface="ＭＳ Ｐゴシック" charset="0"/>
              </a:rPr>
              <a:pPr algn="ctr"/>
              <a:t>8</a:t>
            </a:fld>
            <a:endParaRPr lang="ja-JP" altLang="en-US" sz="1400" dirty="0">
              <a:latin typeface="ＭＳ Ｐゴシック" charset="0"/>
            </a:endParaRPr>
          </a:p>
        </p:txBody>
      </p:sp>
      <p:sp>
        <p:nvSpPr>
          <p:cNvPr id="4" name="Text Box 93">
            <a:extLst>
              <a:ext uri="{FF2B5EF4-FFF2-40B4-BE49-F238E27FC236}">
                <a16:creationId xmlns:a16="http://schemas.microsoft.com/office/drawing/2014/main" id="{E896BC18-A134-2616-A474-17FFE6D3D216}"/>
              </a:ext>
            </a:extLst>
          </p:cNvPr>
          <p:cNvSpPr txBox="1">
            <a:spLocks noChangeArrowheads="1"/>
          </p:cNvSpPr>
          <p:nvPr/>
        </p:nvSpPr>
        <p:spPr bwMode="auto">
          <a:xfrm>
            <a:off x="1282006" y="598118"/>
            <a:ext cx="8030016" cy="5203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lgn="ctr" rtl="0" eaLnBrk="0" fontAlgn="base" hangingPunct="0">
              <a:spcBef>
                <a:spcPct val="0"/>
              </a:spcBef>
              <a:spcAft>
                <a:spcPct val="0"/>
              </a:spcAft>
              <a:defRPr kumimoji="1" sz="2400" kern="1200">
                <a:solidFill>
                  <a:schemeClr val="tx1"/>
                </a:solidFill>
                <a:latin typeface="Arial" charset="0"/>
                <a:ea typeface="ＭＳ Ｐゴシック" charset="0"/>
                <a:cs typeface="ＭＳ Ｐゴシック" charset="0"/>
              </a:defRPr>
            </a:lvl1pPr>
            <a:lvl2pPr marL="742950" indent="-285750" algn="ctr" rtl="0" eaLnBrk="0" fontAlgn="base" hangingPunct="0">
              <a:spcBef>
                <a:spcPct val="0"/>
              </a:spcBef>
              <a:spcAft>
                <a:spcPct val="0"/>
              </a:spcAft>
              <a:defRPr kumimoji="1" sz="2400">
                <a:solidFill>
                  <a:schemeClr val="tx1"/>
                </a:solidFill>
                <a:latin typeface="Arial" charset="0"/>
                <a:ea typeface="ＭＳ Ｐゴシック" charset="0"/>
                <a:cs typeface="ＭＳ Ｐゴシック" pitchFamily="-106" charset="-128"/>
              </a:defRPr>
            </a:lvl2pPr>
            <a:lvl3pPr marL="1143000" indent="-228600" algn="ctr" rtl="0" eaLnBrk="0" fontAlgn="base" hangingPunct="0">
              <a:spcBef>
                <a:spcPct val="0"/>
              </a:spcBef>
              <a:spcAft>
                <a:spcPct val="0"/>
              </a:spcAft>
              <a:defRPr kumimoji="1" sz="2400">
                <a:solidFill>
                  <a:schemeClr val="tx1"/>
                </a:solidFill>
                <a:latin typeface="Arial" charset="0"/>
                <a:ea typeface="ＭＳ Ｐゴシック" charset="0"/>
                <a:cs typeface="ＭＳ Ｐゴシック" pitchFamily="-106" charset="-128"/>
              </a:defRPr>
            </a:lvl3pPr>
            <a:lvl4pPr marL="1600200" indent="-228600" algn="ctr" rtl="0" eaLnBrk="0" fontAlgn="base" hangingPunct="0">
              <a:spcBef>
                <a:spcPct val="0"/>
              </a:spcBef>
              <a:spcAft>
                <a:spcPct val="0"/>
              </a:spcAft>
              <a:defRPr kumimoji="1" sz="2400">
                <a:solidFill>
                  <a:schemeClr val="tx1"/>
                </a:solidFill>
                <a:latin typeface="Arial" charset="0"/>
                <a:ea typeface="ＭＳ Ｐゴシック" charset="0"/>
                <a:cs typeface="ＭＳ Ｐゴシック" pitchFamily="-106" charset="-128"/>
              </a:defRPr>
            </a:lvl4pPr>
            <a:lvl5pPr marL="2057400" indent="-228600" algn="ctr" rtl="0" eaLnBrk="0" fontAlgn="base" hangingPunct="0">
              <a:spcBef>
                <a:spcPct val="0"/>
              </a:spcBef>
              <a:spcAft>
                <a:spcPct val="0"/>
              </a:spcAft>
              <a:defRPr kumimoji="1" sz="2400">
                <a:solidFill>
                  <a:schemeClr val="tx1"/>
                </a:solidFill>
                <a:latin typeface="Arial" charset="0"/>
                <a:ea typeface="ＭＳ Ｐゴシック" charset="0"/>
                <a:cs typeface="ＭＳ Ｐゴシック" pitchFamily="-106" charset="-128"/>
              </a:defRPr>
            </a:lvl5pPr>
            <a:lvl6pPr marL="2514600" indent="-228600" algn="ctr" rtl="0" fontAlgn="base">
              <a:spcBef>
                <a:spcPct val="0"/>
              </a:spcBef>
              <a:spcAft>
                <a:spcPct val="0"/>
              </a:spcAft>
              <a:defRPr kumimoji="1" sz="2400">
                <a:solidFill>
                  <a:schemeClr val="tx1"/>
                </a:solidFill>
                <a:latin typeface="Arial" charset="0"/>
                <a:ea typeface="ＭＳ Ｐゴシック" charset="0"/>
              </a:defRPr>
            </a:lvl6pPr>
            <a:lvl7pPr marL="2971800" indent="-228600" algn="ctr" rtl="0" fontAlgn="base">
              <a:spcBef>
                <a:spcPct val="0"/>
              </a:spcBef>
              <a:spcAft>
                <a:spcPct val="0"/>
              </a:spcAft>
              <a:defRPr kumimoji="1" sz="2400">
                <a:solidFill>
                  <a:schemeClr val="tx1"/>
                </a:solidFill>
                <a:latin typeface="Arial" charset="0"/>
                <a:ea typeface="ＭＳ Ｐゴシック" charset="0"/>
              </a:defRPr>
            </a:lvl7pPr>
            <a:lvl8pPr marL="3429000" indent="-228600" algn="ctr" rtl="0" fontAlgn="base">
              <a:spcBef>
                <a:spcPct val="0"/>
              </a:spcBef>
              <a:spcAft>
                <a:spcPct val="0"/>
              </a:spcAft>
              <a:defRPr kumimoji="1" sz="2400">
                <a:solidFill>
                  <a:schemeClr val="tx1"/>
                </a:solidFill>
                <a:latin typeface="Arial" charset="0"/>
                <a:ea typeface="ＭＳ Ｐゴシック" charset="0"/>
              </a:defRPr>
            </a:lvl8pPr>
            <a:lvl9pPr marL="3886200" indent="-228600" algn="ctr" rtl="0" fontAlgn="base">
              <a:spcBef>
                <a:spcPct val="0"/>
              </a:spcBef>
              <a:spcAft>
                <a:spcPct val="0"/>
              </a:spcAft>
              <a:defRPr kumimoji="1" sz="2400">
                <a:solidFill>
                  <a:schemeClr val="tx1"/>
                </a:solidFill>
                <a:latin typeface="Arial" charset="0"/>
                <a:ea typeface="ＭＳ Ｐゴシック" charset="0"/>
              </a:defRPr>
            </a:lvl9pPr>
          </a:lstStyle>
          <a:p>
            <a:pPr>
              <a:lnSpc>
                <a:spcPts val="3600"/>
              </a:lnSpc>
            </a:pPr>
            <a:r>
              <a:rPr lang="en-US" altLang="ja-JP" sz="2800" i="1" dirty="0">
                <a:solidFill>
                  <a:srgbClr val="FF0000"/>
                </a:solidFill>
                <a:latin typeface="Arial" panose="020B0604020202020204" pitchFamily="34" charset="0"/>
                <a:ea typeface="Meiryo UI" panose="020B0604030504040204" pitchFamily="50" charset="-128"/>
                <a:cs typeface="Arial" panose="020B0604020202020204" pitchFamily="34" charset="0"/>
              </a:rPr>
              <a:t>First of Kind components </a:t>
            </a:r>
            <a:endParaRPr lang="ja-JP" altLang="en-US" sz="2800" i="1" dirty="0">
              <a:solidFill>
                <a:srgbClr val="FF0000"/>
              </a:solidFill>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33646184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角丸四角形 34">
            <a:extLst>
              <a:ext uri="{FF2B5EF4-FFF2-40B4-BE49-F238E27FC236}">
                <a16:creationId xmlns:a16="http://schemas.microsoft.com/office/drawing/2014/main" id="{7E6F812D-891B-B890-7B73-E01FF40DCFAE}"/>
              </a:ext>
            </a:extLst>
          </p:cNvPr>
          <p:cNvSpPr/>
          <p:nvPr/>
        </p:nvSpPr>
        <p:spPr bwMode="auto">
          <a:xfrm>
            <a:off x="4971622" y="4082810"/>
            <a:ext cx="4801280" cy="2731455"/>
          </a:xfrm>
          <a:prstGeom prst="roundRect">
            <a:avLst>
              <a:gd name="adj" fmla="val 3556"/>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1" lang="ja-JP" altLang="en-US" sz="1600" b="1"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32" name="角丸四角形 31"/>
          <p:cNvSpPr/>
          <p:nvPr/>
        </p:nvSpPr>
        <p:spPr bwMode="auto">
          <a:xfrm>
            <a:off x="63300" y="4816808"/>
            <a:ext cx="4837346" cy="1997458"/>
          </a:xfrm>
          <a:prstGeom prst="roundRect">
            <a:avLst>
              <a:gd name="adj" fmla="val 5494"/>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1" lang="ja-JP" altLang="en-US" sz="1600" b="1"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35" name="角丸四角形 34"/>
          <p:cNvSpPr/>
          <p:nvPr/>
        </p:nvSpPr>
        <p:spPr bwMode="auto">
          <a:xfrm>
            <a:off x="5005353" y="821465"/>
            <a:ext cx="4824000" cy="3145906"/>
          </a:xfrm>
          <a:prstGeom prst="roundRect">
            <a:avLst>
              <a:gd name="adj" fmla="val 3556"/>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1" lang="ja-JP" altLang="en-US" sz="1600" b="1"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7" name="角丸四角形 6"/>
          <p:cNvSpPr/>
          <p:nvPr/>
        </p:nvSpPr>
        <p:spPr bwMode="auto">
          <a:xfrm>
            <a:off x="99367" y="783226"/>
            <a:ext cx="4801280" cy="3958708"/>
          </a:xfrm>
          <a:prstGeom prst="roundRect">
            <a:avLst>
              <a:gd name="adj" fmla="val 3393"/>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1" lang="ja-JP" altLang="en-US" sz="1600" b="1"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27" name="正方形/長方形 26"/>
          <p:cNvSpPr/>
          <p:nvPr/>
        </p:nvSpPr>
        <p:spPr>
          <a:xfrm>
            <a:off x="76646" y="787507"/>
            <a:ext cx="4783175" cy="646331"/>
          </a:xfrm>
          <a:prstGeom prst="rect">
            <a:avLst/>
          </a:prstGeom>
        </p:spPr>
        <p:txBody>
          <a:bodyPr wrap="square">
            <a:spAutoFit/>
          </a:bodyPr>
          <a:lstStyle/>
          <a:p>
            <a:pPr algn="just">
              <a:buNone/>
            </a:pPr>
            <a:r>
              <a:rPr lang="en-US" altLang="ja-JP" b="1" dirty="0">
                <a:latin typeface="Meiryo UI" panose="020B0604030504040204" pitchFamily="50" charset="-128"/>
                <a:ea typeface="Meiryo UI" panose="020B0604030504040204" pitchFamily="50" charset="-128"/>
                <a:cs typeface="Meiryo UI" panose="020B0604030504040204" pitchFamily="50" charset="-128"/>
              </a:rPr>
              <a:t>Superconducting Toroidal Field coils; all completed, all 9 SC delivered;</a:t>
            </a:r>
          </a:p>
        </p:txBody>
      </p:sp>
      <p:sp>
        <p:nvSpPr>
          <p:cNvPr id="20" name="正方形/長方形 19"/>
          <p:cNvSpPr/>
          <p:nvPr/>
        </p:nvSpPr>
        <p:spPr>
          <a:xfrm>
            <a:off x="5051413" y="839223"/>
            <a:ext cx="4731880" cy="1200329"/>
          </a:xfrm>
          <a:prstGeom prst="rect">
            <a:avLst/>
          </a:prstGeom>
        </p:spPr>
        <p:txBody>
          <a:bodyPr wrap="square">
            <a:spAutoFit/>
          </a:bodyPr>
          <a:lstStyle/>
          <a:p>
            <a:pPr algn="just"/>
            <a:r>
              <a:rPr lang="en-US" altLang="ja-JP" b="1" dirty="0"/>
              <a:t>Neutral beam heating device: test facility constructed in Padova for Japanese high-voltage power supply equipment passed 1.2 million V withstand voltage test.</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a:extLst>
              <a:ext uri="{FF2B5EF4-FFF2-40B4-BE49-F238E27FC236}">
                <a16:creationId xmlns:a16="http://schemas.microsoft.com/office/drawing/2014/main" id="{300B0EC3-D1CB-63D1-AD4B-AF129FBC40D7}"/>
              </a:ext>
            </a:extLst>
          </p:cNvPr>
          <p:cNvPicPr>
            <a:picLocks noChangeAspect="1"/>
          </p:cNvPicPr>
          <p:nvPr/>
        </p:nvPicPr>
        <p:blipFill>
          <a:blip r:embed="rId3"/>
          <a:stretch>
            <a:fillRect/>
          </a:stretch>
        </p:blipFill>
        <p:spPr>
          <a:xfrm>
            <a:off x="143647" y="1508712"/>
            <a:ext cx="4716924" cy="3136116"/>
          </a:xfrm>
          <a:prstGeom prst="rect">
            <a:avLst/>
          </a:prstGeom>
        </p:spPr>
      </p:pic>
      <p:pic>
        <p:nvPicPr>
          <p:cNvPr id="38" name="図 37">
            <a:extLst>
              <a:ext uri="{FF2B5EF4-FFF2-40B4-BE49-F238E27FC236}">
                <a16:creationId xmlns:a16="http://schemas.microsoft.com/office/drawing/2014/main" id="{16F11B9C-38B9-68C2-C40E-B9F239D3D5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50" r="9164"/>
          <a:stretch/>
        </p:blipFill>
        <p:spPr bwMode="auto">
          <a:xfrm>
            <a:off x="5124569" y="2149567"/>
            <a:ext cx="2144223" cy="161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図 38" descr="人, グループ, 室内, 立っている が含まれている画像&#10;&#10;高い精度で生成された説明">
            <a:extLst>
              <a:ext uri="{FF2B5EF4-FFF2-40B4-BE49-F238E27FC236}">
                <a16:creationId xmlns:a16="http://schemas.microsoft.com/office/drawing/2014/main" id="{E5B56810-B515-5091-34D5-8BB0846DC1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7986" y="2172005"/>
            <a:ext cx="2389451" cy="1592346"/>
          </a:xfrm>
          <a:prstGeom prst="rect">
            <a:avLst/>
          </a:prstGeom>
        </p:spPr>
      </p:pic>
      <p:sp>
        <p:nvSpPr>
          <p:cNvPr id="42" name="テキスト ボックス 41">
            <a:extLst>
              <a:ext uri="{FF2B5EF4-FFF2-40B4-BE49-F238E27FC236}">
                <a16:creationId xmlns:a16="http://schemas.microsoft.com/office/drawing/2014/main" id="{5ACB5A21-494F-6FB4-456C-9CD296386B84}"/>
              </a:ext>
            </a:extLst>
          </p:cNvPr>
          <p:cNvSpPr txBox="1"/>
          <p:nvPr/>
        </p:nvSpPr>
        <p:spPr>
          <a:xfrm>
            <a:off x="58787" y="4869418"/>
            <a:ext cx="4885571" cy="584775"/>
          </a:xfrm>
          <a:prstGeom prst="rect">
            <a:avLst/>
          </a:prstGeom>
          <a:noFill/>
        </p:spPr>
        <p:txBody>
          <a:bodyPr wrap="square" rtlCol="0">
            <a:spAutoFit/>
          </a:bodyPr>
          <a:lstStyle/>
          <a:p>
            <a:r>
              <a:rPr lang="en-US" altLang="ja-JP" sz="1600" b="1" dirty="0"/>
              <a:t>Radio-frequency heating device: all 8 gyrotrons completed. 1 MW/300 s confirmed up to Unit 7.</a:t>
            </a:r>
            <a:endParaRPr lang="en-US" altLang="ja-JP" sz="1600" b="1" dirty="0">
              <a:latin typeface="Meiryo UI" panose="020B0604030504040204" pitchFamily="50" charset="-128"/>
              <a:ea typeface="Meiryo UI" panose="020B0604030504040204" pitchFamily="50" charset="-128"/>
            </a:endParaRPr>
          </a:p>
        </p:txBody>
      </p:sp>
      <p:pic>
        <p:nvPicPr>
          <p:cNvPr id="43" name="図 42">
            <a:extLst>
              <a:ext uri="{FF2B5EF4-FFF2-40B4-BE49-F238E27FC236}">
                <a16:creationId xmlns:a16="http://schemas.microsoft.com/office/drawing/2014/main" id="{E349AE4A-2BB2-980F-BD41-82307F0447EB}"/>
              </a:ext>
            </a:extLst>
          </p:cNvPr>
          <p:cNvPicPr>
            <a:picLocks noChangeAspect="1"/>
          </p:cNvPicPr>
          <p:nvPr/>
        </p:nvPicPr>
        <p:blipFill>
          <a:blip r:embed="rId6"/>
          <a:stretch>
            <a:fillRect/>
          </a:stretch>
        </p:blipFill>
        <p:spPr>
          <a:xfrm>
            <a:off x="7780914" y="4151660"/>
            <a:ext cx="1904597" cy="2050784"/>
          </a:xfrm>
          <a:prstGeom prst="rect">
            <a:avLst/>
          </a:prstGeom>
        </p:spPr>
      </p:pic>
      <p:sp>
        <p:nvSpPr>
          <p:cNvPr id="44" name="テキスト ボックス 43">
            <a:extLst>
              <a:ext uri="{FF2B5EF4-FFF2-40B4-BE49-F238E27FC236}">
                <a16:creationId xmlns:a16="http://schemas.microsoft.com/office/drawing/2014/main" id="{FB0469D6-79D6-AD3F-0A4C-EBCB61B4D957}"/>
              </a:ext>
            </a:extLst>
          </p:cNvPr>
          <p:cNvSpPr txBox="1"/>
          <p:nvPr/>
        </p:nvSpPr>
        <p:spPr>
          <a:xfrm>
            <a:off x="4988638" y="4082811"/>
            <a:ext cx="2710201" cy="1754326"/>
          </a:xfrm>
          <a:prstGeom prst="rect">
            <a:avLst/>
          </a:prstGeom>
          <a:noFill/>
        </p:spPr>
        <p:txBody>
          <a:bodyPr wrap="square" rtlCol="0">
            <a:spAutoFit/>
          </a:bodyPr>
          <a:lstStyle/>
          <a:p>
            <a:pPr algn="just"/>
            <a:r>
              <a:rPr lang="en-US" altLang="ja-JP" b="1" dirty="0"/>
              <a:t>Divertor: developed tungsten </a:t>
            </a:r>
            <a:r>
              <a:rPr lang="en-US" altLang="ja-JP" b="1" dirty="0" err="1"/>
              <a:t>monoblock</a:t>
            </a:r>
            <a:r>
              <a:rPr lang="en-US" altLang="ja-JP" b="1" dirty="0"/>
              <a:t> that can withstand a high heat load of 20 MW/m</a:t>
            </a:r>
            <a:r>
              <a:rPr lang="en-US" altLang="ja-JP" b="1" baseline="30000" dirty="0"/>
              <a:t>2 </a:t>
            </a:r>
            <a:r>
              <a:rPr lang="en-US" altLang="ja-JP" b="1" dirty="0"/>
              <a:t>and produced a full-scale prototype</a:t>
            </a:r>
            <a:endParaRPr lang="en-US" altLang="ja-JP" b="1" dirty="0">
              <a:latin typeface="Meiryo UI" panose="020B0604030504040204" pitchFamily="50" charset="-128"/>
              <a:ea typeface="Meiryo UI" panose="020B0604030504040204" pitchFamily="50" charset="-128"/>
            </a:endParaRPr>
          </a:p>
        </p:txBody>
      </p:sp>
      <p:pic>
        <p:nvPicPr>
          <p:cNvPr id="45" name="図 44" descr="屋内, 天井, 建物, テーブル が含まれている画像&#10;&#10;自動的に生成された説明">
            <a:extLst>
              <a:ext uri="{FF2B5EF4-FFF2-40B4-BE49-F238E27FC236}">
                <a16:creationId xmlns:a16="http://schemas.microsoft.com/office/drawing/2014/main" id="{01EFA790-4FB8-B0F2-5CEE-F7211EFAD39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23234" y="5529067"/>
            <a:ext cx="4689997" cy="1223643"/>
          </a:xfrm>
          <a:prstGeom prst="rect">
            <a:avLst/>
          </a:prstGeom>
        </p:spPr>
      </p:pic>
      <p:sp>
        <p:nvSpPr>
          <p:cNvPr id="47" name="テキスト ボックス 46">
            <a:extLst>
              <a:ext uri="{FF2B5EF4-FFF2-40B4-BE49-F238E27FC236}">
                <a16:creationId xmlns:a16="http://schemas.microsoft.com/office/drawing/2014/main" id="{1298F459-E78F-349D-ECEB-EBC9F6FFB18A}"/>
              </a:ext>
            </a:extLst>
          </p:cNvPr>
          <p:cNvSpPr txBox="1"/>
          <p:nvPr/>
        </p:nvSpPr>
        <p:spPr>
          <a:xfrm>
            <a:off x="1375779" y="62020"/>
            <a:ext cx="8250921" cy="584775"/>
          </a:xfrm>
          <a:prstGeom prst="rect">
            <a:avLst/>
          </a:prstGeom>
          <a:noFill/>
          <a:effectLst/>
        </p:spPr>
        <p:txBody>
          <a:bodyPr wrap="square" rtlCol="0">
            <a:spAutoFit/>
          </a:bodyPr>
          <a:lstStyle/>
          <a:p>
            <a:pPr algn="ctr"/>
            <a:r>
              <a:rPr lang="en-US" altLang="ja-JP" sz="3200" b="1" i="1" kern="0" dirty="0">
                <a:solidFill>
                  <a:srgbClr val="0000FF"/>
                </a:solidFill>
                <a:ea typeface="メイリオ" panose="020B0604030504040204" pitchFamily="50" charset="-128"/>
                <a:cs typeface="Arial" panose="020B0604020202020204" pitchFamily="34" charset="0"/>
              </a:rPr>
              <a:t>Progress in JA Procurement</a:t>
            </a:r>
          </a:p>
        </p:txBody>
      </p:sp>
      <p:pic>
        <p:nvPicPr>
          <p:cNvPr id="2" name="Picture 2">
            <a:extLst>
              <a:ext uri="{FF2B5EF4-FFF2-40B4-BE49-F238E27FC236}">
                <a16:creationId xmlns:a16="http://schemas.microsoft.com/office/drawing/2014/main" id="{2AD04B71-9C8C-BD93-D70F-BF65BD5B3B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2819" y="5855738"/>
            <a:ext cx="2356131" cy="843088"/>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833255A7-AEDE-BAFA-9CC8-494E02A042C8}"/>
              </a:ext>
            </a:extLst>
          </p:cNvPr>
          <p:cNvSpPr/>
          <p:nvPr/>
        </p:nvSpPr>
        <p:spPr>
          <a:xfrm>
            <a:off x="9288764" y="6424935"/>
            <a:ext cx="432000" cy="307777"/>
          </a:xfrm>
          <a:prstGeom prst="rect">
            <a:avLst/>
          </a:prstGeom>
          <a:solidFill>
            <a:srgbClr val="FFFF00"/>
          </a:solidFill>
          <a:ln>
            <a:solidFill>
              <a:srgbClr val="000000"/>
            </a:solidFill>
          </a:ln>
        </p:spPr>
        <p:txBody>
          <a:bodyPr wrap="square">
            <a:spAutoFit/>
          </a:bodyPr>
          <a:lstStyle/>
          <a:p>
            <a:pPr algn="ctr"/>
            <a:fld id="{AC70A66F-072F-43F9-B370-E1A43E8EB48F}" type="slidenum">
              <a:rPr lang="en-US" altLang="ja-JP" sz="1400" smtClean="0">
                <a:latin typeface="メイリオ" panose="020B0604030504040204" pitchFamily="50" charset="-128"/>
                <a:ea typeface="メイリオ" panose="020B0604030504040204" pitchFamily="50" charset="-128"/>
              </a:rPr>
              <a:t>9</a:t>
            </a:fld>
            <a:endParaRPr lang="ja-JP" altLang="en-US" sz="1400">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8AA01154-3ABB-1B77-2ECD-5A4A41FAF8DA}"/>
              </a:ext>
            </a:extLst>
          </p:cNvPr>
          <p:cNvGrpSpPr/>
          <p:nvPr/>
        </p:nvGrpSpPr>
        <p:grpSpPr>
          <a:xfrm>
            <a:off x="12174" y="580334"/>
            <a:ext cx="9906000" cy="128017"/>
            <a:chOff x="0" y="585292"/>
            <a:chExt cx="9420225" cy="112021"/>
          </a:xfrm>
        </p:grpSpPr>
        <p:sp>
          <p:nvSpPr>
            <p:cNvPr id="6" name="Rectangle 8">
              <a:extLst>
                <a:ext uri="{FF2B5EF4-FFF2-40B4-BE49-F238E27FC236}">
                  <a16:creationId xmlns:a16="http://schemas.microsoft.com/office/drawing/2014/main" id="{8C74C67F-73CD-2A6A-EBD6-52656F0640B7}"/>
                </a:ext>
              </a:extLst>
            </p:cNvPr>
            <p:cNvSpPr>
              <a:spLocks noChangeArrowheads="1"/>
            </p:cNvSpPr>
            <p:nvPr/>
          </p:nvSpPr>
          <p:spPr bwMode="gray">
            <a:xfrm>
              <a:off x="0" y="585292"/>
              <a:ext cx="9420225" cy="4286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75960" tIns="37979" rIns="75960" bIns="37979" anchor="ctr"/>
            <a:lstStyle>
              <a:lvl1pPr defTabSz="722313">
                <a:defRPr kumimoji="1">
                  <a:solidFill>
                    <a:schemeClr val="tx1"/>
                  </a:solidFill>
                  <a:latin typeface="Arial" pitchFamily="34" charset="0"/>
                  <a:ea typeface="ＭＳ Ｐゴシック" pitchFamily="50" charset="-128"/>
                </a:defRPr>
              </a:lvl1pPr>
              <a:lvl2pPr marL="742950" indent="-285750" defTabSz="722313">
                <a:defRPr kumimoji="1">
                  <a:solidFill>
                    <a:schemeClr val="tx1"/>
                  </a:solidFill>
                  <a:latin typeface="Arial" pitchFamily="34" charset="0"/>
                  <a:ea typeface="ＭＳ Ｐゴシック" pitchFamily="50" charset="-128"/>
                </a:defRPr>
              </a:lvl2pPr>
              <a:lvl3pPr marL="1143000" indent="-228600" defTabSz="722313">
                <a:defRPr kumimoji="1">
                  <a:solidFill>
                    <a:schemeClr val="tx1"/>
                  </a:solidFill>
                  <a:latin typeface="Arial" pitchFamily="34" charset="0"/>
                  <a:ea typeface="ＭＳ Ｐゴシック" pitchFamily="50" charset="-128"/>
                </a:defRPr>
              </a:lvl3pPr>
              <a:lvl4pPr marL="1600200" indent="-228600" defTabSz="722313">
                <a:defRPr kumimoji="1">
                  <a:solidFill>
                    <a:schemeClr val="tx1"/>
                  </a:solidFill>
                  <a:latin typeface="Arial" pitchFamily="34" charset="0"/>
                  <a:ea typeface="ＭＳ Ｐゴシック" pitchFamily="50" charset="-128"/>
                </a:defRPr>
              </a:lvl4pPr>
              <a:lvl5pPr marL="2057400" indent="-228600" defTabSz="722313">
                <a:defRPr kumimoji="1">
                  <a:solidFill>
                    <a:schemeClr val="tx1"/>
                  </a:solidFill>
                  <a:latin typeface="Arial" pitchFamily="34" charset="0"/>
                  <a:ea typeface="ＭＳ Ｐゴシック" pitchFamily="50" charset="-128"/>
                </a:defRPr>
              </a:lvl5pPr>
              <a:lvl6pPr marL="25146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a:endParaRPr lang="ja-JP" altLang="ja-JP" sz="2000">
                <a:solidFill>
                  <a:srgbClr val="000000"/>
                </a:solidFill>
                <a:latin typeface="ＭＳ Ｐゴシック" pitchFamily="50" charset="-128"/>
              </a:endParaRPr>
            </a:p>
          </p:txBody>
        </p:sp>
        <p:sp>
          <p:nvSpPr>
            <p:cNvPr id="8" name="Rectangle 9">
              <a:extLst>
                <a:ext uri="{FF2B5EF4-FFF2-40B4-BE49-F238E27FC236}">
                  <a16:creationId xmlns:a16="http://schemas.microsoft.com/office/drawing/2014/main" id="{A9E25712-2C37-D349-F698-8F743BDBDABE}"/>
                </a:ext>
              </a:extLst>
            </p:cNvPr>
            <p:cNvSpPr>
              <a:spLocks noChangeArrowheads="1"/>
            </p:cNvSpPr>
            <p:nvPr/>
          </p:nvSpPr>
          <p:spPr bwMode="gray">
            <a:xfrm>
              <a:off x="0" y="632225"/>
              <a:ext cx="9391650" cy="65088"/>
            </a:xfrm>
            <a:prstGeom prst="rect">
              <a:avLst/>
            </a:prstGeom>
            <a:gradFill flip="none" rotWithShape="1">
              <a:gsLst>
                <a:gs pos="0">
                  <a:srgbClr val="F19317"/>
                </a:gs>
                <a:gs pos="49000">
                  <a:schemeClr val="accent6">
                    <a:lumMod val="75000"/>
                    <a:tint val="44500"/>
                    <a:satMod val="160000"/>
                  </a:schemeClr>
                </a:gs>
                <a:gs pos="100000">
                  <a:schemeClr val="bg1"/>
                </a:gs>
              </a:gsLst>
              <a:lin ang="0" scaled="1"/>
              <a:tileRect/>
            </a:gradFill>
            <a:ln w="9525">
              <a:noFill/>
              <a:miter lim="800000"/>
              <a:headEnd/>
              <a:tailEnd/>
            </a:ln>
          </p:spPr>
          <p:txBody>
            <a:bodyPr wrap="none" lIns="75960" tIns="37979" rIns="75960" bIns="37979" anchor="ctr"/>
            <a:lstStyle>
              <a:lvl1pPr defTabSz="722313">
                <a:defRPr kumimoji="1">
                  <a:solidFill>
                    <a:schemeClr val="tx1"/>
                  </a:solidFill>
                  <a:latin typeface="Arial" pitchFamily="34" charset="0"/>
                  <a:ea typeface="ＭＳ Ｐゴシック" pitchFamily="50" charset="-128"/>
                </a:defRPr>
              </a:lvl1pPr>
              <a:lvl2pPr marL="742950" indent="-285750" defTabSz="722313">
                <a:defRPr kumimoji="1">
                  <a:solidFill>
                    <a:schemeClr val="tx1"/>
                  </a:solidFill>
                  <a:latin typeface="Arial" pitchFamily="34" charset="0"/>
                  <a:ea typeface="ＭＳ Ｐゴシック" pitchFamily="50" charset="-128"/>
                </a:defRPr>
              </a:lvl2pPr>
              <a:lvl3pPr marL="1143000" indent="-228600" defTabSz="722313">
                <a:defRPr kumimoji="1">
                  <a:solidFill>
                    <a:schemeClr val="tx1"/>
                  </a:solidFill>
                  <a:latin typeface="Arial" pitchFamily="34" charset="0"/>
                  <a:ea typeface="ＭＳ Ｐゴシック" pitchFamily="50" charset="-128"/>
                </a:defRPr>
              </a:lvl3pPr>
              <a:lvl4pPr marL="1600200" indent="-228600" defTabSz="722313">
                <a:defRPr kumimoji="1">
                  <a:solidFill>
                    <a:schemeClr val="tx1"/>
                  </a:solidFill>
                  <a:latin typeface="Arial" pitchFamily="34" charset="0"/>
                  <a:ea typeface="ＭＳ Ｐゴシック" pitchFamily="50" charset="-128"/>
                </a:defRPr>
              </a:lvl4pPr>
              <a:lvl5pPr marL="2057400" indent="-228600" defTabSz="722313">
                <a:defRPr kumimoji="1">
                  <a:solidFill>
                    <a:schemeClr val="tx1"/>
                  </a:solidFill>
                  <a:latin typeface="Arial" pitchFamily="34" charset="0"/>
                  <a:ea typeface="ＭＳ Ｐゴシック" pitchFamily="50" charset="-128"/>
                </a:defRPr>
              </a:lvl5pPr>
              <a:lvl6pPr marL="25146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72231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a:endParaRPr lang="ja-JP" altLang="ja-JP" sz="2000">
                <a:solidFill>
                  <a:srgbClr val="000000"/>
                </a:solidFill>
                <a:latin typeface="ＭＳ Ｐゴシック" pitchFamily="50" charset="-128"/>
              </a:endParaRPr>
            </a:p>
          </p:txBody>
        </p:sp>
      </p:grpSp>
      <p:pic>
        <p:nvPicPr>
          <p:cNvPr id="9" name="図 8" descr="QST_LOGO_YOKO.psd">
            <a:extLst>
              <a:ext uri="{FF2B5EF4-FFF2-40B4-BE49-F238E27FC236}">
                <a16:creationId xmlns:a16="http://schemas.microsoft.com/office/drawing/2014/main" id="{BD660EF8-8541-0FD7-4054-6AF10C65B8C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533" y="53457"/>
            <a:ext cx="1466631" cy="553728"/>
          </a:xfrm>
          <a:prstGeom prst="rect">
            <a:avLst/>
          </a:prstGeom>
        </p:spPr>
      </p:pic>
      <p:pic>
        <p:nvPicPr>
          <p:cNvPr id="10" name="図 9">
            <a:extLst>
              <a:ext uri="{FF2B5EF4-FFF2-40B4-BE49-F238E27FC236}">
                <a16:creationId xmlns:a16="http://schemas.microsoft.com/office/drawing/2014/main" id="{319820E1-2028-E5FB-C789-30B207930F2B}"/>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647000" y="25368"/>
            <a:ext cx="1241125" cy="32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1677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EE03B2ECFA103C48A4014F94FE71FF5F" ma:contentTypeVersion="0" ma:contentTypeDescription="新しいドキュメントを作成します。" ma:contentTypeScope="" ma:versionID="9bfcf77fd906bb6a72a0203f1fb8b7f7">
  <xsd:schema xmlns:xsd="http://www.w3.org/2001/XMLSchema" xmlns:p="http://schemas.microsoft.com/office/2006/metadata/properties" targetNamespace="http://schemas.microsoft.com/office/2006/metadata/properties" ma:root="true" ma:fieldsID="f4cff559f9a06213828a8956bc5bb22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ma:readOnly="true"/>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18040BE3-CAD0-4FBB-9A23-F0A1E0C39FFE}">
  <ds:schemaRefs>
    <ds:schemaRef ds:uri="http://schemas.microsoft.com/sharepoint/v3/contenttype/forms"/>
  </ds:schemaRefs>
</ds:datastoreItem>
</file>

<file path=customXml/itemProps2.xml><?xml version="1.0" encoding="utf-8"?>
<ds:datastoreItem xmlns:ds="http://schemas.openxmlformats.org/officeDocument/2006/customXml" ds:itemID="{D11D28DF-B91C-4D49-A225-6B5616F1B12E}">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85E6B4B4-72FA-4058-BF7C-3AABF0AD9E25}">
  <ds:schemaRefs>
    <ds:schemaRef ds:uri="http://purl.org/dc/elements/1.1/"/>
    <ds:schemaRef ds:uri="http://purl.org/dc/terms/"/>
    <ds:schemaRef ds:uri="http://schemas.microsoft.com/office/2006/metadata/contentType"/>
    <ds:schemaRef ds:uri="http://schemas.microsoft.com/office/2006/metadata/properties"/>
    <ds:schemaRef ds:uri="http://schemas.microsoft.com/office/2006/metadata/properties/metaAttributes"/>
    <ds:schemaRef ds:uri="http://schemas.microsoft.com/office/internal/2005/internalDocumentation"/>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25003</TotalTime>
  <Pages>0</Pages>
  <Words>3176</Words>
  <Characters>0</Characters>
  <Application>Microsoft Office PowerPoint</Application>
  <DocSecurity>0</DocSecurity>
  <PresentationFormat>A4 210 x 297 mm</PresentationFormat>
  <Lines>0</Lines>
  <Paragraphs>403</Paragraphs>
  <Slides>18</Slides>
  <Notes>12</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18</vt:i4>
      </vt:variant>
    </vt:vector>
  </HeadingPairs>
  <TitlesOfParts>
    <vt:vector size="32" baseType="lpstr">
      <vt:lpstr>Meiryo UI</vt:lpstr>
      <vt:lpstr>ＭＳ Ｐゴシック</vt:lpstr>
      <vt:lpstr>ＭＳ ゴシック</vt:lpstr>
      <vt:lpstr>Meiryo</vt:lpstr>
      <vt:lpstr>Meiryo</vt:lpstr>
      <vt:lpstr>游ゴシック</vt:lpstr>
      <vt:lpstr>Arial</vt:lpstr>
      <vt:lpstr>Arial Black</vt:lpstr>
      <vt:lpstr>Calibri</vt:lpstr>
      <vt:lpstr>Century</vt:lpstr>
      <vt:lpstr>Symbol</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Water Cooling Ceramic Breeder (WCCB)</vt:lpstr>
      <vt:lpstr>PowerPoint プレゼンテーション</vt:lpstr>
      <vt:lpstr>PowerPoint プレゼンテーション</vt:lpstr>
      <vt:lpstr>JT-60SA (JT-60 Super Advanced) Project</vt:lpstr>
      <vt:lpstr>PowerPoint プレゼンテーション</vt:lpstr>
      <vt:lpstr>PowerPoint プレゼンテーション</vt:lpstr>
      <vt:lpstr>First plasma was achieved on 23rd, Oct.</vt:lpstr>
      <vt:lpstr>PowerPoint プレゼンテーション</vt:lpstr>
      <vt:lpstr>PowerPoint プレゼンテーション</vt:lpstr>
    </vt:vector>
  </TitlesOfParts>
  <Company>JAEA</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 status</dc:title>
  <dc:creator>JAEA</dc:creator>
  <cp:keywords>IEA;communication;broader approach;IFMIF;EVEDA;IFERC;JT-60SA</cp:keywords>
  <cp:lastModifiedBy>Hanada Masaya</cp:lastModifiedBy>
  <cp:revision>1214</cp:revision>
  <cp:lastPrinted>2023-01-31T22:23:39Z</cp:lastPrinted>
  <dcterms:created xsi:type="dcterms:W3CDTF">2012-07-06T07:43:31Z</dcterms:created>
  <dcterms:modified xsi:type="dcterms:W3CDTF">2023-12-15T01:34:05Z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1041-6.4.0.1900</vt:lpwstr>
  </property>
</Properties>
</file>