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6"/>
  </p:notesMasterIdLst>
  <p:sldIdLst>
    <p:sldId id="285" r:id="rId3"/>
    <p:sldId id="3236" r:id="rId4"/>
    <p:sldId id="4266" r:id="rId5"/>
    <p:sldId id="4273" r:id="rId6"/>
    <p:sldId id="4274" r:id="rId7"/>
    <p:sldId id="257" r:id="rId8"/>
    <p:sldId id="271" r:id="rId9"/>
    <p:sldId id="276" r:id="rId10"/>
    <p:sldId id="4275" r:id="rId11"/>
    <p:sldId id="3274" r:id="rId12"/>
    <p:sldId id="343" r:id="rId13"/>
    <p:sldId id="4272" r:id="rId14"/>
    <p:sldId id="4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81172"/>
  </p:normalViewPr>
  <p:slideViewPr>
    <p:cSldViewPr snapToGrid="0">
      <p:cViewPr varScale="1">
        <p:scale>
          <a:sx n="63" d="100"/>
          <a:sy n="63" d="100"/>
        </p:scale>
        <p:origin x="768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e\dfsfr\VDI_FolderRedir\paul.davis\Desktop\ICF%20Program%20Breakdown%20FY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Sheet2!$Y$27</c:f>
              <c:strCache>
                <c:ptCount val="1"/>
                <c:pt idx="0">
                  <c:v>HED+NSA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Sheet2!$Z$26:$AB$26</c:f>
              <c:strCache>
                <c:ptCount val="3"/>
                <c:pt idx="0">
                  <c:v>Z</c:v>
                </c:pt>
                <c:pt idx="1">
                  <c:v>NIF</c:v>
                </c:pt>
                <c:pt idx="2">
                  <c:v>Omega</c:v>
                </c:pt>
              </c:strCache>
            </c:strRef>
          </c:cat>
          <c:val>
            <c:numRef>
              <c:f>Sheet2!$Z$27:$AB$27</c:f>
              <c:numCache>
                <c:formatCode>General</c:formatCode>
                <c:ptCount val="3"/>
                <c:pt idx="0">
                  <c:v>0.51100000000000001</c:v>
                </c:pt>
                <c:pt idx="1">
                  <c:v>0.50847457627118642</c:v>
                </c:pt>
                <c:pt idx="2">
                  <c:v>0.32608695652173914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1-F044-9154-3BE788F6737B}"/>
            </c:ext>
          </c:extLst>
        </c:ser>
        <c:ser>
          <c:idx val="1"/>
          <c:order val="1"/>
          <c:tx>
            <c:strRef>
              <c:f>Sheet2!$Y$28</c:f>
              <c:strCache>
                <c:ptCount val="1"/>
                <c:pt idx="0">
                  <c:v>ICF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Sheet2!$Z$26:$AB$26</c:f>
              <c:strCache>
                <c:ptCount val="3"/>
                <c:pt idx="0">
                  <c:v>Z</c:v>
                </c:pt>
                <c:pt idx="1">
                  <c:v>NIF</c:v>
                </c:pt>
                <c:pt idx="2">
                  <c:v>Omega</c:v>
                </c:pt>
              </c:strCache>
            </c:strRef>
          </c:cat>
          <c:val>
            <c:numRef>
              <c:f>Sheet2!$Z$28:$AB$28</c:f>
              <c:numCache>
                <c:formatCode>General</c:formatCode>
                <c:ptCount val="3"/>
                <c:pt idx="0">
                  <c:v>0.34699999999999998</c:v>
                </c:pt>
                <c:pt idx="1">
                  <c:v>0.25</c:v>
                </c:pt>
                <c:pt idx="2">
                  <c:v>0.36956521739130432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21-F044-9154-3BE788F6737B}"/>
            </c:ext>
          </c:extLst>
        </c:ser>
        <c:ser>
          <c:idx val="2"/>
          <c:order val="2"/>
          <c:tx>
            <c:strRef>
              <c:f>Sheet2!$Y$29</c:f>
              <c:strCache>
                <c:ptCount val="1"/>
                <c:pt idx="0">
                  <c:v>Academic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Sheet2!$Z$26:$AB$26</c:f>
              <c:strCache>
                <c:ptCount val="3"/>
                <c:pt idx="0">
                  <c:v>Z</c:v>
                </c:pt>
                <c:pt idx="1">
                  <c:v>NIF</c:v>
                </c:pt>
                <c:pt idx="2">
                  <c:v>Omega</c:v>
                </c:pt>
              </c:strCache>
            </c:strRef>
          </c:cat>
          <c:val>
            <c:numRef>
              <c:f>Sheet2!$Z$29:$AB$29</c:f>
              <c:numCache>
                <c:formatCode>General</c:formatCode>
                <c:ptCount val="3"/>
                <c:pt idx="0">
                  <c:v>9.1999999999999998E-2</c:v>
                </c:pt>
                <c:pt idx="1">
                  <c:v>0.1228813559322034</c:v>
                </c:pt>
                <c:pt idx="2">
                  <c:v>0.2608695652173913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21-F044-9154-3BE788F6737B}"/>
            </c:ext>
          </c:extLst>
        </c:ser>
        <c:ser>
          <c:idx val="3"/>
          <c:order val="3"/>
          <c:tx>
            <c:strRef>
              <c:f>Sheet2!$Y$30</c:f>
              <c:strCache>
                <c:ptCount val="1"/>
                <c:pt idx="0">
                  <c:v>Facility/Other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Sheet2!$Z$26:$AB$26</c:f>
              <c:strCache>
                <c:ptCount val="3"/>
                <c:pt idx="0">
                  <c:v>Z</c:v>
                </c:pt>
                <c:pt idx="1">
                  <c:v>NIF</c:v>
                </c:pt>
                <c:pt idx="2">
                  <c:v>Omega</c:v>
                </c:pt>
              </c:strCache>
            </c:strRef>
          </c:cat>
          <c:val>
            <c:numRef>
              <c:f>Sheet2!$Z$30:$AB$30</c:f>
              <c:numCache>
                <c:formatCode>General</c:formatCode>
                <c:ptCount val="3"/>
                <c:pt idx="0">
                  <c:v>5.0000000000000017E-2</c:v>
                </c:pt>
                <c:pt idx="1">
                  <c:v>0.11864406779661017</c:v>
                </c:pt>
                <c:pt idx="2">
                  <c:v>4.3478260869565216E-2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21-F044-9154-3BE788F67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6143688"/>
        <c:axId val="936142120"/>
      </c:barChart>
      <c:catAx>
        <c:axId val="93614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142120"/>
        <c:crosses val="autoZero"/>
        <c:auto val="1"/>
        <c:lblAlgn val="ctr"/>
        <c:lblOffset val="100"/>
        <c:noMultiLvlLbl val="0"/>
      </c:catAx>
      <c:valAx>
        <c:axId val="936142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36143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57AB1-0E3E-46F7-832D-27372D4C0002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7263A4-6A6A-417C-8159-EDD5E08E580F}">
      <dgm:prSet phldrT="[Text]" custT="1"/>
      <dgm:spPr/>
      <dgm:t>
        <a:bodyPr/>
        <a:lstStyle/>
        <a:p>
          <a:pPr>
            <a:buNone/>
          </a:pPr>
          <a:r>
            <a:rPr lang="en-US" sz="1400" dirty="0"/>
            <a:t>Deputy Administrator for Defense Programs, NNSA </a:t>
          </a:r>
        </a:p>
      </dgm:t>
    </dgm:pt>
    <dgm:pt modelId="{5E899A82-C0B7-4ADF-A7E6-06300CA18895}" type="parTrans" cxnId="{17BCB537-F1D7-4818-A4A3-9CAF030CE59C}">
      <dgm:prSet/>
      <dgm:spPr/>
      <dgm:t>
        <a:bodyPr/>
        <a:lstStyle/>
        <a:p>
          <a:endParaRPr lang="en-US"/>
        </a:p>
      </dgm:t>
    </dgm:pt>
    <dgm:pt modelId="{BF9DED0A-B31D-4E37-ABCA-E44AE7304134}" type="sibTrans" cxnId="{17BCB537-F1D7-4818-A4A3-9CAF030CE59C}">
      <dgm:prSet/>
      <dgm:spPr/>
      <dgm:t>
        <a:bodyPr/>
        <a:lstStyle/>
        <a:p>
          <a:endParaRPr lang="en-US"/>
        </a:p>
      </dgm:t>
    </dgm:pt>
    <dgm:pt modelId="{99C96D47-BE47-4302-8601-3BC6DE59FC7F}">
      <dgm:prSet phldrT="[Text]" custT="1"/>
      <dgm:spPr/>
      <dgm:t>
        <a:bodyPr/>
        <a:lstStyle/>
        <a:p>
          <a:pPr>
            <a:buNone/>
          </a:pPr>
          <a:r>
            <a:rPr lang="en-US" sz="1400" dirty="0"/>
            <a:t>Principal Deputy Stockpile Sustainment Defense Programs, NNSA</a:t>
          </a:r>
        </a:p>
      </dgm:t>
    </dgm:pt>
    <dgm:pt modelId="{D53FF7EB-7778-4979-A862-B486D1FDAA98}" type="parTrans" cxnId="{BA3A82B1-02D9-4300-A4EF-FB5385FE57D0}">
      <dgm:prSet/>
      <dgm:spPr/>
      <dgm:t>
        <a:bodyPr/>
        <a:lstStyle/>
        <a:p>
          <a:endParaRPr lang="en-US"/>
        </a:p>
      </dgm:t>
    </dgm:pt>
    <dgm:pt modelId="{2BE1EC3E-ECA3-4D36-B262-DD96DEBB98E7}" type="sibTrans" cxnId="{BA3A82B1-02D9-4300-A4EF-FB5385FE57D0}">
      <dgm:prSet/>
      <dgm:spPr/>
      <dgm:t>
        <a:bodyPr/>
        <a:lstStyle/>
        <a:p>
          <a:endParaRPr lang="en-US"/>
        </a:p>
      </dgm:t>
    </dgm:pt>
    <dgm:pt modelId="{D3797FDD-BED5-45A5-9AFD-731251DD099E}">
      <dgm:prSet phldrT="[Text]" custT="1"/>
      <dgm:spPr/>
      <dgm:t>
        <a:bodyPr/>
        <a:lstStyle/>
        <a:p>
          <a:pPr>
            <a:buNone/>
          </a:pPr>
          <a:r>
            <a:rPr lang="en-US" sz="1400" dirty="0"/>
            <a:t>Assistant Deputy Administrator for Research, Development, Test and Evaluation</a:t>
          </a:r>
        </a:p>
      </dgm:t>
    </dgm:pt>
    <dgm:pt modelId="{CB83006D-0376-4E26-8D53-976A6B112A37}" type="parTrans" cxnId="{22A48E64-636E-46D1-96C8-C178C465ACD7}">
      <dgm:prSet/>
      <dgm:spPr/>
      <dgm:t>
        <a:bodyPr/>
        <a:lstStyle/>
        <a:p>
          <a:endParaRPr lang="en-US"/>
        </a:p>
      </dgm:t>
    </dgm:pt>
    <dgm:pt modelId="{93B6476B-A25C-47E6-84E5-57403CA3812D}" type="sibTrans" cxnId="{22A48E64-636E-46D1-96C8-C178C465ACD7}">
      <dgm:prSet/>
      <dgm:spPr/>
      <dgm:t>
        <a:bodyPr/>
        <a:lstStyle/>
        <a:p>
          <a:endParaRPr lang="en-US"/>
        </a:p>
      </dgm:t>
    </dgm:pt>
    <dgm:pt modelId="{423A6016-8640-4EC4-878F-30C1BCD9F8AE}">
      <dgm:prSet phldrT="[Text]" custT="1"/>
      <dgm:spPr/>
      <dgm:t>
        <a:bodyPr/>
        <a:lstStyle/>
        <a:p>
          <a:pPr>
            <a:buNone/>
          </a:pPr>
          <a:r>
            <a:rPr lang="en-US" sz="1200" b="1" dirty="0"/>
            <a:t>Mark Anderson</a:t>
          </a:r>
        </a:p>
      </dgm:t>
    </dgm:pt>
    <dgm:pt modelId="{4C6CB82E-5A1B-412C-A970-D9AD03036846}" type="parTrans" cxnId="{92A27931-2790-47D5-B5C7-616A0E9E9C9F}">
      <dgm:prSet/>
      <dgm:spPr/>
      <dgm:t>
        <a:bodyPr/>
        <a:lstStyle/>
        <a:p>
          <a:endParaRPr lang="en-US"/>
        </a:p>
      </dgm:t>
    </dgm:pt>
    <dgm:pt modelId="{F2D3D442-7908-4C9F-8D25-F87742D5A49B}" type="sibTrans" cxnId="{92A27931-2790-47D5-B5C7-616A0E9E9C9F}">
      <dgm:prSet/>
      <dgm:spPr/>
      <dgm:t>
        <a:bodyPr/>
        <a:lstStyle/>
        <a:p>
          <a:endParaRPr lang="en-US"/>
        </a:p>
      </dgm:t>
    </dgm:pt>
    <dgm:pt modelId="{43D5DD01-8911-45DB-89E0-C331AE417F22}">
      <dgm:prSet phldrT="[Text]" custT="1"/>
      <dgm:spPr/>
      <dgm:t>
        <a:bodyPr/>
        <a:lstStyle/>
        <a:p>
          <a:pPr>
            <a:buNone/>
          </a:pPr>
          <a:r>
            <a:rPr lang="en-US" sz="1200" b="1" dirty="0"/>
            <a:t>Sarah Nelson</a:t>
          </a:r>
        </a:p>
      </dgm:t>
    </dgm:pt>
    <dgm:pt modelId="{504DEC6D-7668-42AF-9F1C-6335AF15E756}" type="parTrans" cxnId="{4FFEA0E6-AC24-442E-8113-88EAF985C3C6}">
      <dgm:prSet/>
      <dgm:spPr/>
      <dgm:t>
        <a:bodyPr/>
        <a:lstStyle/>
        <a:p>
          <a:endParaRPr lang="en-US"/>
        </a:p>
      </dgm:t>
    </dgm:pt>
    <dgm:pt modelId="{C3D79AAA-6DE3-48A9-AEE3-420C1086A82B}" type="sibTrans" cxnId="{4FFEA0E6-AC24-442E-8113-88EAF985C3C6}">
      <dgm:prSet/>
      <dgm:spPr/>
      <dgm:t>
        <a:bodyPr/>
        <a:lstStyle/>
        <a:p>
          <a:endParaRPr lang="en-US"/>
        </a:p>
      </dgm:t>
    </dgm:pt>
    <dgm:pt modelId="{990B2187-957C-471A-9D26-279A7ABB42AB}">
      <dgm:prSet phldrT="[Text]" custT="1"/>
      <dgm:spPr/>
      <dgm:t>
        <a:bodyPr/>
        <a:lstStyle/>
        <a:p>
          <a:pPr>
            <a:buNone/>
          </a:pPr>
          <a:r>
            <a:rPr lang="en-US" sz="1400" dirty="0"/>
            <a:t>Director, Office of Experimental Sciences (Acting)</a:t>
          </a:r>
        </a:p>
      </dgm:t>
    </dgm:pt>
    <dgm:pt modelId="{84354E15-9149-4FF0-AE94-84D5C4B4FC54}" type="parTrans" cxnId="{49F282F1-E9FA-4575-A1A2-E1818F6F50B5}">
      <dgm:prSet/>
      <dgm:spPr/>
      <dgm:t>
        <a:bodyPr/>
        <a:lstStyle/>
        <a:p>
          <a:endParaRPr lang="en-US"/>
        </a:p>
      </dgm:t>
    </dgm:pt>
    <dgm:pt modelId="{6FE4A664-43F6-4C2A-B2F5-038C335CCAA9}" type="sibTrans" cxnId="{49F282F1-E9FA-4575-A1A2-E1818F6F50B5}">
      <dgm:prSet/>
      <dgm:spPr/>
      <dgm:t>
        <a:bodyPr/>
        <a:lstStyle/>
        <a:p>
          <a:endParaRPr lang="en-US"/>
        </a:p>
      </dgm:t>
    </dgm:pt>
    <dgm:pt modelId="{9A574967-74F8-4B5A-961F-1BBAB1B79738}">
      <dgm:prSet custT="1"/>
      <dgm:spPr/>
      <dgm:t>
        <a:bodyPr/>
        <a:lstStyle/>
        <a:p>
          <a:pPr>
            <a:buNone/>
          </a:pPr>
          <a:r>
            <a:rPr lang="en-US" sz="1200" b="1" dirty="0"/>
            <a:t>Charles Verdon</a:t>
          </a:r>
        </a:p>
      </dgm:t>
    </dgm:pt>
    <dgm:pt modelId="{E61919C1-1C0A-4FD9-85B1-E4097BAD4322}" type="parTrans" cxnId="{52F9D766-BE1A-41E4-9370-1254AAB21A11}">
      <dgm:prSet/>
      <dgm:spPr/>
      <dgm:t>
        <a:bodyPr/>
        <a:lstStyle/>
        <a:p>
          <a:endParaRPr lang="en-US"/>
        </a:p>
      </dgm:t>
    </dgm:pt>
    <dgm:pt modelId="{4C26F78D-D96D-438C-910F-085CB0559777}" type="sibTrans" cxnId="{52F9D766-BE1A-41E4-9370-1254AAB21A11}">
      <dgm:prSet/>
      <dgm:spPr/>
      <dgm:t>
        <a:bodyPr/>
        <a:lstStyle/>
        <a:p>
          <a:endParaRPr lang="en-US"/>
        </a:p>
      </dgm:t>
    </dgm:pt>
    <dgm:pt modelId="{99D3C362-9989-485E-BAEA-DD52386C29DA}">
      <dgm:prSet custT="1"/>
      <dgm:spPr/>
      <dgm:t>
        <a:bodyPr/>
        <a:lstStyle/>
        <a:p>
          <a:pPr>
            <a:buNone/>
          </a:pPr>
          <a:r>
            <a:rPr lang="en-US" sz="1200" b="1" dirty="0"/>
            <a:t>Michael Thompson</a:t>
          </a:r>
        </a:p>
      </dgm:t>
    </dgm:pt>
    <dgm:pt modelId="{84548358-2374-4B22-8E42-086B183FEB72}" type="sibTrans" cxnId="{2B757154-AC41-46DF-84D8-34C9803A420F}">
      <dgm:prSet/>
      <dgm:spPr/>
      <dgm:t>
        <a:bodyPr/>
        <a:lstStyle/>
        <a:p>
          <a:endParaRPr lang="en-US"/>
        </a:p>
      </dgm:t>
    </dgm:pt>
    <dgm:pt modelId="{D4C04774-6C71-4E6A-8297-46CAAAFD133A}" type="parTrans" cxnId="{2B757154-AC41-46DF-84D8-34C9803A420F}">
      <dgm:prSet/>
      <dgm:spPr/>
      <dgm:t>
        <a:bodyPr/>
        <a:lstStyle/>
        <a:p>
          <a:endParaRPr lang="en-US"/>
        </a:p>
      </dgm:t>
    </dgm:pt>
    <dgm:pt modelId="{128A5FE1-7999-43A0-827B-9BD5EFC81BF7}" type="pres">
      <dgm:prSet presAssocID="{AE657AB1-0E3E-46F7-832D-27372D4C0002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AB99A777-D2DD-43B4-B1A7-FAFE3B36CD98}" type="pres">
      <dgm:prSet presAssocID="{AD7263A4-6A6A-417C-8159-EDD5E08E580F}" presName="composite" presStyleCnt="0"/>
      <dgm:spPr/>
    </dgm:pt>
    <dgm:pt modelId="{2050CE9D-934E-42B1-AF16-3985282FE54F}" type="pres">
      <dgm:prSet presAssocID="{AD7263A4-6A6A-417C-8159-EDD5E08E580F}" presName="Image" presStyleLbl="alignNode1" presStyleIdx="0" presStyleCnt="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D2BE436-77BF-49F5-AC37-B615A52BB683}" type="pres">
      <dgm:prSet presAssocID="{AD7263A4-6A6A-417C-8159-EDD5E08E580F}" presName="Accent" presStyleLbl="parChTrans1D1" presStyleIdx="0" presStyleCnt="4"/>
      <dgm:spPr/>
    </dgm:pt>
    <dgm:pt modelId="{4F4040A8-3C80-4C91-B390-A06C708CE28F}" type="pres">
      <dgm:prSet presAssocID="{AD7263A4-6A6A-417C-8159-EDD5E08E580F}" presName="Paren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A9562BC7-2376-4D7F-8149-911D181333CC}" type="pres">
      <dgm:prSet presAssocID="{BF9DED0A-B31D-4E37-ABCA-E44AE7304134}" presName="sibTrans" presStyleCnt="0"/>
      <dgm:spPr/>
    </dgm:pt>
    <dgm:pt modelId="{EE44255B-C26E-4B97-B7EC-FCCE07807011}" type="pres">
      <dgm:prSet presAssocID="{99C96D47-BE47-4302-8601-3BC6DE59FC7F}" presName="composite" presStyleCnt="0"/>
      <dgm:spPr/>
    </dgm:pt>
    <dgm:pt modelId="{7C7384BF-2D74-4D7B-B247-925F4D1F2A64}" type="pres">
      <dgm:prSet presAssocID="{99C96D47-BE47-4302-8601-3BC6DE59FC7F}" presName="Image" presStyleLbl="alignNode1" presStyleIdx="1" presStyleCnt="4" custLinFactNeighborX="69" custLinFactNeighborY="-3321"/>
      <dgm:spPr/>
    </dgm:pt>
    <dgm:pt modelId="{46A12D9E-0356-42BA-AFD0-49DF163FDD75}" type="pres">
      <dgm:prSet presAssocID="{99C96D47-BE47-4302-8601-3BC6DE59FC7F}" presName="Accent" presStyleLbl="parChTrans1D1" presStyleIdx="1" presStyleCnt="4"/>
      <dgm:spPr/>
    </dgm:pt>
    <dgm:pt modelId="{78B3A27B-9887-4B90-B77B-DBBE5200B45F}" type="pres">
      <dgm:prSet presAssocID="{99C96D47-BE47-4302-8601-3BC6DE59FC7F}" presName="Paren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D78FD89C-E8B1-4AE9-A772-9D08CDCDAA31}" type="pres">
      <dgm:prSet presAssocID="{2BE1EC3E-ECA3-4D36-B262-DD96DEBB98E7}" presName="sibTrans" presStyleCnt="0"/>
      <dgm:spPr/>
    </dgm:pt>
    <dgm:pt modelId="{2C38DFD2-30AA-47CA-9049-1BAA7378F02F}" type="pres">
      <dgm:prSet presAssocID="{D3797FDD-BED5-45A5-9AFD-731251DD099E}" presName="composite" presStyleCnt="0"/>
      <dgm:spPr/>
    </dgm:pt>
    <dgm:pt modelId="{A9A89C92-7A1C-4BED-B874-68DF19CCB3B1}" type="pres">
      <dgm:prSet presAssocID="{D3797FDD-BED5-45A5-9AFD-731251DD099E}" presName="Image" presStyleLbl="alignNode1" presStyleIdx="2" presStyleCnt="4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721" r="-14721"/>
          </a:stretch>
        </a:blipFill>
      </dgm:spPr>
    </dgm:pt>
    <dgm:pt modelId="{D2B4A9F5-4BDA-4961-A313-2CD7EE8F3743}" type="pres">
      <dgm:prSet presAssocID="{D3797FDD-BED5-45A5-9AFD-731251DD099E}" presName="Accent" presStyleLbl="parChTrans1D1" presStyleIdx="2" presStyleCnt="4"/>
      <dgm:spPr/>
    </dgm:pt>
    <dgm:pt modelId="{D8AD660C-BEEE-4145-9094-ACDB6BADF04B}" type="pres">
      <dgm:prSet presAssocID="{D3797FDD-BED5-45A5-9AFD-731251DD099E}" presName="Paren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8AC87624-FA29-4329-8EEE-3D4D305F9E4F}" type="pres">
      <dgm:prSet presAssocID="{93B6476B-A25C-47E6-84E5-57403CA3812D}" presName="sibTrans" presStyleCnt="0"/>
      <dgm:spPr/>
    </dgm:pt>
    <dgm:pt modelId="{054E8D4D-2C82-4679-BF76-912F0BCE5DFF}" type="pres">
      <dgm:prSet presAssocID="{990B2187-957C-471A-9D26-279A7ABB42AB}" presName="composite" presStyleCnt="0"/>
      <dgm:spPr/>
    </dgm:pt>
    <dgm:pt modelId="{6FA9FD08-45B7-43DF-915D-33A60C9B1EE6}" type="pres">
      <dgm:prSet presAssocID="{990B2187-957C-471A-9D26-279A7ABB42AB}" presName="Image" presStyleLbl="alignNode1" presStyleIdx="3" presStyleCnt="4" custScaleX="102897" custScaleY="100000"/>
      <dgm:spPr>
        <a:blipFill rotWithShape="1">
          <a:blip xmlns:r="http://schemas.openxmlformats.org/officeDocument/2006/relationships" r:embed="rId3"/>
          <a:srcRect/>
          <a:stretch>
            <a:fillRect t="-13000" b="-13000"/>
          </a:stretch>
        </a:blipFill>
      </dgm:spPr>
    </dgm:pt>
    <dgm:pt modelId="{692FFE7B-A58D-4487-8C8D-E0DC48A34112}" type="pres">
      <dgm:prSet presAssocID="{990B2187-957C-471A-9D26-279A7ABB42AB}" presName="Accent" presStyleLbl="parChTrans1D1" presStyleIdx="3" presStyleCnt="4"/>
      <dgm:spPr/>
    </dgm:pt>
    <dgm:pt modelId="{F1292AF4-CE50-435C-BB5C-7EB4273095DC}" type="pres">
      <dgm:prSet presAssocID="{990B2187-957C-471A-9D26-279A7ABB42AB}" presName="Paren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24FC101-D0E7-47CB-BEDD-32F6DB30BD53}" type="presOf" srcId="{99D3C362-9989-485E-BAEA-DD52386C29DA}" destId="{78B3A27B-9887-4B90-B77B-DBBE5200B45F}" srcOrd="0" destOrd="1" presId="urn:microsoft.com/office/officeart/2008/layout/PictureLineup"/>
    <dgm:cxn modelId="{85431A28-1317-4F5C-B894-0067B12372FD}" type="presOf" srcId="{423A6016-8640-4EC4-878F-30C1BCD9F8AE}" destId="{D8AD660C-BEEE-4145-9094-ACDB6BADF04B}" srcOrd="0" destOrd="1" presId="urn:microsoft.com/office/officeart/2008/layout/PictureLineup"/>
    <dgm:cxn modelId="{887BB42C-1339-4463-A60A-5A8B8F5D7F2F}" type="presOf" srcId="{99C96D47-BE47-4302-8601-3BC6DE59FC7F}" destId="{78B3A27B-9887-4B90-B77B-DBBE5200B45F}" srcOrd="0" destOrd="0" presId="urn:microsoft.com/office/officeart/2008/layout/PictureLineup"/>
    <dgm:cxn modelId="{92A27931-2790-47D5-B5C7-616A0E9E9C9F}" srcId="{D3797FDD-BED5-45A5-9AFD-731251DD099E}" destId="{423A6016-8640-4EC4-878F-30C1BCD9F8AE}" srcOrd="0" destOrd="0" parTransId="{4C6CB82E-5A1B-412C-A970-D9AD03036846}" sibTransId="{F2D3D442-7908-4C9F-8D25-F87742D5A49B}"/>
    <dgm:cxn modelId="{17BCB537-F1D7-4818-A4A3-9CAF030CE59C}" srcId="{AE657AB1-0E3E-46F7-832D-27372D4C0002}" destId="{AD7263A4-6A6A-417C-8159-EDD5E08E580F}" srcOrd="0" destOrd="0" parTransId="{5E899A82-C0B7-4ADF-A7E6-06300CA18895}" sibTransId="{BF9DED0A-B31D-4E37-ABCA-E44AE7304134}"/>
    <dgm:cxn modelId="{4D621B3C-325F-4D4B-863E-8E01F13189DF}" type="presOf" srcId="{43D5DD01-8911-45DB-89E0-C331AE417F22}" destId="{F1292AF4-CE50-435C-BB5C-7EB4273095DC}" srcOrd="0" destOrd="1" presId="urn:microsoft.com/office/officeart/2008/layout/PictureLineup"/>
    <dgm:cxn modelId="{22A48E64-636E-46D1-96C8-C178C465ACD7}" srcId="{AE657AB1-0E3E-46F7-832D-27372D4C0002}" destId="{D3797FDD-BED5-45A5-9AFD-731251DD099E}" srcOrd="2" destOrd="0" parTransId="{CB83006D-0376-4E26-8D53-976A6B112A37}" sibTransId="{93B6476B-A25C-47E6-84E5-57403CA3812D}"/>
    <dgm:cxn modelId="{52F9D766-BE1A-41E4-9370-1254AAB21A11}" srcId="{AD7263A4-6A6A-417C-8159-EDD5E08E580F}" destId="{9A574967-74F8-4B5A-961F-1BBAB1B79738}" srcOrd="0" destOrd="0" parTransId="{E61919C1-1C0A-4FD9-85B1-E4097BAD4322}" sibTransId="{4C26F78D-D96D-438C-910F-085CB0559777}"/>
    <dgm:cxn modelId="{2B757154-AC41-46DF-84D8-34C9803A420F}" srcId="{99C96D47-BE47-4302-8601-3BC6DE59FC7F}" destId="{99D3C362-9989-485E-BAEA-DD52386C29DA}" srcOrd="0" destOrd="0" parTransId="{D4C04774-6C71-4E6A-8297-46CAAAFD133A}" sibTransId="{84548358-2374-4B22-8E42-086B183FEB72}"/>
    <dgm:cxn modelId="{524A3879-313A-439A-A8D8-E2A7E42D42DA}" type="presOf" srcId="{D3797FDD-BED5-45A5-9AFD-731251DD099E}" destId="{D8AD660C-BEEE-4145-9094-ACDB6BADF04B}" srcOrd="0" destOrd="0" presId="urn:microsoft.com/office/officeart/2008/layout/PictureLineup"/>
    <dgm:cxn modelId="{5F1AD9AB-9811-4047-BA74-589F93646095}" type="presOf" srcId="{990B2187-957C-471A-9D26-279A7ABB42AB}" destId="{F1292AF4-CE50-435C-BB5C-7EB4273095DC}" srcOrd="0" destOrd="0" presId="urn:microsoft.com/office/officeart/2008/layout/PictureLineup"/>
    <dgm:cxn modelId="{BA3A82B1-02D9-4300-A4EF-FB5385FE57D0}" srcId="{AE657AB1-0E3E-46F7-832D-27372D4C0002}" destId="{99C96D47-BE47-4302-8601-3BC6DE59FC7F}" srcOrd="1" destOrd="0" parTransId="{D53FF7EB-7778-4979-A862-B486D1FDAA98}" sibTransId="{2BE1EC3E-ECA3-4D36-B262-DD96DEBB98E7}"/>
    <dgm:cxn modelId="{0DED5EC5-DD70-4887-8F4A-B7CF1203D398}" type="presOf" srcId="{AE657AB1-0E3E-46F7-832D-27372D4C0002}" destId="{128A5FE1-7999-43A0-827B-9BD5EFC81BF7}" srcOrd="0" destOrd="0" presId="urn:microsoft.com/office/officeart/2008/layout/PictureLineup"/>
    <dgm:cxn modelId="{E955DACA-36AC-4361-BF2B-DCF621B2DFA7}" type="presOf" srcId="{AD7263A4-6A6A-417C-8159-EDD5E08E580F}" destId="{4F4040A8-3C80-4C91-B390-A06C708CE28F}" srcOrd="0" destOrd="0" presId="urn:microsoft.com/office/officeart/2008/layout/PictureLineup"/>
    <dgm:cxn modelId="{B8364CDF-2540-4AC5-AEA2-BB7FB366B35B}" type="presOf" srcId="{9A574967-74F8-4B5A-961F-1BBAB1B79738}" destId="{4F4040A8-3C80-4C91-B390-A06C708CE28F}" srcOrd="0" destOrd="1" presId="urn:microsoft.com/office/officeart/2008/layout/PictureLineup"/>
    <dgm:cxn modelId="{4FFEA0E6-AC24-442E-8113-88EAF985C3C6}" srcId="{990B2187-957C-471A-9D26-279A7ABB42AB}" destId="{43D5DD01-8911-45DB-89E0-C331AE417F22}" srcOrd="0" destOrd="0" parTransId="{504DEC6D-7668-42AF-9F1C-6335AF15E756}" sibTransId="{C3D79AAA-6DE3-48A9-AEE3-420C1086A82B}"/>
    <dgm:cxn modelId="{49F282F1-E9FA-4575-A1A2-E1818F6F50B5}" srcId="{AE657AB1-0E3E-46F7-832D-27372D4C0002}" destId="{990B2187-957C-471A-9D26-279A7ABB42AB}" srcOrd="3" destOrd="0" parTransId="{84354E15-9149-4FF0-AE94-84D5C4B4FC54}" sibTransId="{6FE4A664-43F6-4C2A-B2F5-038C335CCAA9}"/>
    <dgm:cxn modelId="{6B74B303-21B9-43D3-8B13-27C9E3EF2F8B}" type="presParOf" srcId="{128A5FE1-7999-43A0-827B-9BD5EFC81BF7}" destId="{AB99A777-D2DD-43B4-B1A7-FAFE3B36CD98}" srcOrd="0" destOrd="0" presId="urn:microsoft.com/office/officeart/2008/layout/PictureLineup"/>
    <dgm:cxn modelId="{1CEA63E8-1B42-4999-A411-05474FF9D169}" type="presParOf" srcId="{AB99A777-D2DD-43B4-B1A7-FAFE3B36CD98}" destId="{2050CE9D-934E-42B1-AF16-3985282FE54F}" srcOrd="0" destOrd="0" presId="urn:microsoft.com/office/officeart/2008/layout/PictureLineup"/>
    <dgm:cxn modelId="{8B757A68-7D34-4158-9D25-AE4210EFEDA5}" type="presParOf" srcId="{AB99A777-D2DD-43B4-B1A7-FAFE3B36CD98}" destId="{6D2BE436-77BF-49F5-AC37-B615A52BB683}" srcOrd="1" destOrd="0" presId="urn:microsoft.com/office/officeart/2008/layout/PictureLineup"/>
    <dgm:cxn modelId="{1DB94816-D5F2-4CD0-B825-8367912EA716}" type="presParOf" srcId="{AB99A777-D2DD-43B4-B1A7-FAFE3B36CD98}" destId="{4F4040A8-3C80-4C91-B390-A06C708CE28F}" srcOrd="2" destOrd="0" presId="urn:microsoft.com/office/officeart/2008/layout/PictureLineup"/>
    <dgm:cxn modelId="{EC4E1849-1D96-4A77-84B4-BF907D5AB6B6}" type="presParOf" srcId="{128A5FE1-7999-43A0-827B-9BD5EFC81BF7}" destId="{A9562BC7-2376-4D7F-8149-911D181333CC}" srcOrd="1" destOrd="0" presId="urn:microsoft.com/office/officeart/2008/layout/PictureLineup"/>
    <dgm:cxn modelId="{8B74B16D-4B54-4C50-96BB-0E1C7D0ACCC5}" type="presParOf" srcId="{128A5FE1-7999-43A0-827B-9BD5EFC81BF7}" destId="{EE44255B-C26E-4B97-B7EC-FCCE07807011}" srcOrd="2" destOrd="0" presId="urn:microsoft.com/office/officeart/2008/layout/PictureLineup"/>
    <dgm:cxn modelId="{66992BD6-13F5-4000-A77C-F72A09D0CD79}" type="presParOf" srcId="{EE44255B-C26E-4B97-B7EC-FCCE07807011}" destId="{7C7384BF-2D74-4D7B-B247-925F4D1F2A64}" srcOrd="0" destOrd="0" presId="urn:microsoft.com/office/officeart/2008/layout/PictureLineup"/>
    <dgm:cxn modelId="{C7BE858F-6B81-4890-A7E1-677A2B759105}" type="presParOf" srcId="{EE44255B-C26E-4B97-B7EC-FCCE07807011}" destId="{46A12D9E-0356-42BA-AFD0-49DF163FDD75}" srcOrd="1" destOrd="0" presId="urn:microsoft.com/office/officeart/2008/layout/PictureLineup"/>
    <dgm:cxn modelId="{0AE671D9-496C-47F0-9AD1-BF98FF672A3E}" type="presParOf" srcId="{EE44255B-C26E-4B97-B7EC-FCCE07807011}" destId="{78B3A27B-9887-4B90-B77B-DBBE5200B45F}" srcOrd="2" destOrd="0" presId="urn:microsoft.com/office/officeart/2008/layout/PictureLineup"/>
    <dgm:cxn modelId="{26A16341-679A-460A-82A7-5098A27A5766}" type="presParOf" srcId="{128A5FE1-7999-43A0-827B-9BD5EFC81BF7}" destId="{D78FD89C-E8B1-4AE9-A772-9D08CDCDAA31}" srcOrd="3" destOrd="0" presId="urn:microsoft.com/office/officeart/2008/layout/PictureLineup"/>
    <dgm:cxn modelId="{BBBDA519-4B05-4C4C-AC7A-12D4F7D880F2}" type="presParOf" srcId="{128A5FE1-7999-43A0-827B-9BD5EFC81BF7}" destId="{2C38DFD2-30AA-47CA-9049-1BAA7378F02F}" srcOrd="4" destOrd="0" presId="urn:microsoft.com/office/officeart/2008/layout/PictureLineup"/>
    <dgm:cxn modelId="{28770BDC-8223-44B5-B2CF-BE783F874DF9}" type="presParOf" srcId="{2C38DFD2-30AA-47CA-9049-1BAA7378F02F}" destId="{A9A89C92-7A1C-4BED-B874-68DF19CCB3B1}" srcOrd="0" destOrd="0" presId="urn:microsoft.com/office/officeart/2008/layout/PictureLineup"/>
    <dgm:cxn modelId="{6E5C2630-6E10-4792-926F-FC25E962D5F5}" type="presParOf" srcId="{2C38DFD2-30AA-47CA-9049-1BAA7378F02F}" destId="{D2B4A9F5-4BDA-4961-A313-2CD7EE8F3743}" srcOrd="1" destOrd="0" presId="urn:microsoft.com/office/officeart/2008/layout/PictureLineup"/>
    <dgm:cxn modelId="{17F0AE68-E689-437E-B87B-F00042E812FF}" type="presParOf" srcId="{2C38DFD2-30AA-47CA-9049-1BAA7378F02F}" destId="{D8AD660C-BEEE-4145-9094-ACDB6BADF04B}" srcOrd="2" destOrd="0" presId="urn:microsoft.com/office/officeart/2008/layout/PictureLineup"/>
    <dgm:cxn modelId="{D1C632F5-14C5-48B4-AABE-862C8F28988A}" type="presParOf" srcId="{128A5FE1-7999-43A0-827B-9BD5EFC81BF7}" destId="{8AC87624-FA29-4329-8EEE-3D4D305F9E4F}" srcOrd="5" destOrd="0" presId="urn:microsoft.com/office/officeart/2008/layout/PictureLineup"/>
    <dgm:cxn modelId="{3AD01CD6-46A1-45CC-B38F-99726962E666}" type="presParOf" srcId="{128A5FE1-7999-43A0-827B-9BD5EFC81BF7}" destId="{054E8D4D-2C82-4679-BF76-912F0BCE5DFF}" srcOrd="6" destOrd="0" presId="urn:microsoft.com/office/officeart/2008/layout/PictureLineup"/>
    <dgm:cxn modelId="{28DF3E90-AA83-45BC-8266-C4153A81F5A0}" type="presParOf" srcId="{054E8D4D-2C82-4679-BF76-912F0BCE5DFF}" destId="{6FA9FD08-45B7-43DF-915D-33A60C9B1EE6}" srcOrd="0" destOrd="0" presId="urn:microsoft.com/office/officeart/2008/layout/PictureLineup"/>
    <dgm:cxn modelId="{F093DC69-072E-4FAD-A4BE-C545E0915DA2}" type="presParOf" srcId="{054E8D4D-2C82-4679-BF76-912F0BCE5DFF}" destId="{692FFE7B-A58D-4487-8C8D-E0DC48A34112}" srcOrd="1" destOrd="0" presId="urn:microsoft.com/office/officeart/2008/layout/PictureLineup"/>
    <dgm:cxn modelId="{51ADC584-AC41-4E48-8E37-9FC1863EBFC3}" type="presParOf" srcId="{054E8D4D-2C82-4679-BF76-912F0BCE5DFF}" destId="{F1292AF4-CE50-435C-BB5C-7EB4273095DC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1AF67-AE44-4E6A-AA35-33A90B010AD0}" type="doc">
      <dgm:prSet loTypeId="urn:microsoft.com/office/officeart/2005/8/layout/venn3" loCatId="relationship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65D57147-D2F2-4E69-A662-60630F56F476}">
      <dgm:prSet phldrT="[Text]" custT="1"/>
      <dgm:spPr>
        <a:solidFill>
          <a:srgbClr val="A1B8E1">
            <a:alpha val="50000"/>
          </a:srgbClr>
        </a:solidFill>
        <a:ln w="38100">
          <a:solidFill>
            <a:srgbClr val="A1B8E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/>
            <a:t>Science</a:t>
          </a:r>
        </a:p>
      </dgm:t>
    </dgm:pt>
    <dgm:pt modelId="{55B46963-361D-437B-BA8D-5D860EA2D4D9}" type="parTrans" cxnId="{DAE2B517-4602-4762-AB37-5D17E0D48AA4}">
      <dgm:prSet/>
      <dgm:spPr/>
      <dgm:t>
        <a:bodyPr/>
        <a:lstStyle/>
        <a:p>
          <a:endParaRPr lang="en-US" sz="1600" b="1"/>
        </a:p>
      </dgm:t>
    </dgm:pt>
    <dgm:pt modelId="{4045046C-5F72-4EDF-9DB7-686039134770}" type="sibTrans" cxnId="{DAE2B517-4602-4762-AB37-5D17E0D48AA4}">
      <dgm:prSet/>
      <dgm:spPr/>
      <dgm:t>
        <a:bodyPr/>
        <a:lstStyle/>
        <a:p>
          <a:endParaRPr lang="en-US" sz="1600" b="1"/>
        </a:p>
      </dgm:t>
    </dgm:pt>
    <dgm:pt modelId="{3D2DA341-1E84-469B-ACDE-CB5B7456DD7B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0" i="1" dirty="0"/>
            <a:t>Computer Simulation</a:t>
          </a:r>
        </a:p>
      </dgm:t>
    </dgm:pt>
    <dgm:pt modelId="{B9101763-794F-46C4-8F07-F1B9067726AD}" type="parTrans" cxnId="{FD594868-F818-42B2-94F8-A266699F415C}">
      <dgm:prSet/>
      <dgm:spPr/>
      <dgm:t>
        <a:bodyPr/>
        <a:lstStyle/>
        <a:p>
          <a:endParaRPr lang="en-US" sz="1600" b="1"/>
        </a:p>
      </dgm:t>
    </dgm:pt>
    <dgm:pt modelId="{BDC8231F-A4B8-482B-9C1B-467DD0A22607}" type="sibTrans" cxnId="{FD594868-F818-42B2-94F8-A266699F415C}">
      <dgm:prSet/>
      <dgm:spPr/>
      <dgm:t>
        <a:bodyPr/>
        <a:lstStyle/>
        <a:p>
          <a:endParaRPr lang="en-US" sz="1600" b="1"/>
        </a:p>
      </dgm:t>
    </dgm:pt>
    <dgm:pt modelId="{72EA0C9D-5F62-4037-868E-0FD0E94D6CA1}">
      <dgm:prSet phldrT="[Text]" custT="1"/>
      <dgm:spPr>
        <a:solidFill>
          <a:srgbClr val="A1B8E1">
            <a:alpha val="50000"/>
          </a:srgbClr>
        </a:solidFill>
        <a:ln w="38100">
          <a:solidFill>
            <a:srgbClr val="A1B8E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>
              <a:latin typeface="+mn-lt"/>
            </a:rPr>
            <a:t>Inertial Confinement Fusion</a:t>
          </a:r>
        </a:p>
      </dgm:t>
    </dgm:pt>
    <dgm:pt modelId="{C39E9C0C-2F05-4F8B-BB48-EF6DB3C77F12}" type="parTrans" cxnId="{93450BF2-912A-4E35-98B2-46271A6AB982}">
      <dgm:prSet/>
      <dgm:spPr/>
      <dgm:t>
        <a:bodyPr/>
        <a:lstStyle/>
        <a:p>
          <a:endParaRPr lang="en-US" sz="1600" b="1"/>
        </a:p>
      </dgm:t>
    </dgm:pt>
    <dgm:pt modelId="{E474F7DB-CA5A-4B74-BBD8-1318F2AD340A}" type="sibTrans" cxnId="{93450BF2-912A-4E35-98B2-46271A6AB982}">
      <dgm:prSet/>
      <dgm:spPr/>
      <dgm:t>
        <a:bodyPr/>
        <a:lstStyle/>
        <a:p>
          <a:endParaRPr lang="en-US" sz="1600" b="1"/>
        </a:p>
      </dgm:t>
    </dgm:pt>
    <dgm:pt modelId="{A0C7C301-7734-4A73-9FFB-8C1B8E3E5EC3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0" i="1" dirty="0"/>
            <a:t>Technology Maturation</a:t>
          </a:r>
        </a:p>
      </dgm:t>
    </dgm:pt>
    <dgm:pt modelId="{07611356-D165-4366-919E-B11F175C7DDF}" type="parTrans" cxnId="{7ED11B51-B8DB-4AE2-8069-14774CCBA5BB}">
      <dgm:prSet/>
      <dgm:spPr/>
      <dgm:t>
        <a:bodyPr/>
        <a:lstStyle/>
        <a:p>
          <a:endParaRPr lang="en-US" sz="1600" b="1"/>
        </a:p>
      </dgm:t>
    </dgm:pt>
    <dgm:pt modelId="{1BD6F3E4-C396-4AF7-81F8-740F43C0673F}" type="sibTrans" cxnId="{7ED11B51-B8DB-4AE2-8069-14774CCBA5BB}">
      <dgm:prSet/>
      <dgm:spPr/>
      <dgm:t>
        <a:bodyPr/>
        <a:lstStyle/>
        <a:p>
          <a:endParaRPr lang="en-US" sz="1600" b="1"/>
        </a:p>
      </dgm:t>
    </dgm:pt>
    <dgm:pt modelId="{BA1C251F-0613-43C4-ADCE-C39275572ECB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0" i="1" dirty="0"/>
            <a:t>Engineering</a:t>
          </a:r>
        </a:p>
      </dgm:t>
    </dgm:pt>
    <dgm:pt modelId="{C2394CA6-F98A-468B-AADE-4B2667D3DB92}" type="parTrans" cxnId="{7181F24F-96FE-473E-9375-B229A31D0FA3}">
      <dgm:prSet/>
      <dgm:spPr/>
      <dgm:t>
        <a:bodyPr/>
        <a:lstStyle/>
        <a:p>
          <a:endParaRPr lang="en-US" sz="1600" b="1"/>
        </a:p>
      </dgm:t>
    </dgm:pt>
    <dgm:pt modelId="{7B7E8DD7-D460-4CB8-9200-A4D6D6685FD7}" type="sibTrans" cxnId="{7181F24F-96FE-473E-9375-B229A31D0FA3}">
      <dgm:prSet/>
      <dgm:spPr/>
      <dgm:t>
        <a:bodyPr/>
        <a:lstStyle/>
        <a:p>
          <a:endParaRPr lang="en-US" sz="1600" b="1"/>
        </a:p>
      </dgm:t>
    </dgm:pt>
    <dgm:pt modelId="{79620EFC-BE73-4728-8DFC-887ECE1BBC58}" type="pres">
      <dgm:prSet presAssocID="{AFD1AF67-AE44-4E6A-AA35-33A90B010AD0}" presName="Name0" presStyleCnt="0">
        <dgm:presLayoutVars>
          <dgm:dir/>
          <dgm:resizeHandles val="exact"/>
        </dgm:presLayoutVars>
      </dgm:prSet>
      <dgm:spPr/>
    </dgm:pt>
    <dgm:pt modelId="{53B9241B-B8B2-4339-8E5D-E5909F824B28}" type="pres">
      <dgm:prSet presAssocID="{65D57147-D2F2-4E69-A662-60630F56F476}" presName="Name5" presStyleLbl="vennNode1" presStyleIdx="0" presStyleCnt="5">
        <dgm:presLayoutVars>
          <dgm:bulletEnabled val="1"/>
        </dgm:presLayoutVars>
      </dgm:prSet>
      <dgm:spPr/>
    </dgm:pt>
    <dgm:pt modelId="{CE9CB29B-4BC5-4492-A0BD-28B5D853515B}" type="pres">
      <dgm:prSet presAssocID="{4045046C-5F72-4EDF-9DB7-686039134770}" presName="space" presStyleCnt="0"/>
      <dgm:spPr/>
    </dgm:pt>
    <dgm:pt modelId="{72513884-9D15-48E7-9B3F-FA07046E9733}" type="pres">
      <dgm:prSet presAssocID="{BA1C251F-0613-43C4-ADCE-C39275572ECB}" presName="Name5" presStyleLbl="vennNode1" presStyleIdx="1" presStyleCnt="5">
        <dgm:presLayoutVars>
          <dgm:bulletEnabled val="1"/>
        </dgm:presLayoutVars>
      </dgm:prSet>
      <dgm:spPr/>
    </dgm:pt>
    <dgm:pt modelId="{D8A5A45E-E799-47CC-A725-D34F80E37200}" type="pres">
      <dgm:prSet presAssocID="{7B7E8DD7-D460-4CB8-9200-A4D6D6685FD7}" presName="space" presStyleCnt="0"/>
      <dgm:spPr/>
    </dgm:pt>
    <dgm:pt modelId="{983757FD-CA1E-4B93-8802-69F7FE08AF19}" type="pres">
      <dgm:prSet presAssocID="{A0C7C301-7734-4A73-9FFB-8C1B8E3E5EC3}" presName="Name5" presStyleLbl="vennNode1" presStyleIdx="2" presStyleCnt="5">
        <dgm:presLayoutVars>
          <dgm:bulletEnabled val="1"/>
        </dgm:presLayoutVars>
      </dgm:prSet>
      <dgm:spPr/>
    </dgm:pt>
    <dgm:pt modelId="{BC27AA37-F476-4DDC-9B8B-4BB8297200BF}" type="pres">
      <dgm:prSet presAssocID="{1BD6F3E4-C396-4AF7-81F8-740F43C0673F}" presName="space" presStyleCnt="0"/>
      <dgm:spPr/>
    </dgm:pt>
    <dgm:pt modelId="{1094B74C-4B3B-4DDD-A363-173013C7F1F9}" type="pres">
      <dgm:prSet presAssocID="{3D2DA341-1E84-469B-ACDE-CB5B7456DD7B}" presName="Name5" presStyleLbl="vennNode1" presStyleIdx="3" presStyleCnt="5">
        <dgm:presLayoutVars>
          <dgm:bulletEnabled val="1"/>
        </dgm:presLayoutVars>
      </dgm:prSet>
      <dgm:spPr/>
    </dgm:pt>
    <dgm:pt modelId="{23C0C796-3EE4-407D-A3E2-5F52528B9371}" type="pres">
      <dgm:prSet presAssocID="{BDC8231F-A4B8-482B-9C1B-467DD0A22607}" presName="space" presStyleCnt="0"/>
      <dgm:spPr/>
    </dgm:pt>
    <dgm:pt modelId="{2E802E5B-8B4F-451B-9249-562F34C69F42}" type="pres">
      <dgm:prSet presAssocID="{72EA0C9D-5F62-4037-868E-0FD0E94D6CA1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3150530F-FC80-4481-955C-79713C24868A}" type="presOf" srcId="{72EA0C9D-5F62-4037-868E-0FD0E94D6CA1}" destId="{2E802E5B-8B4F-451B-9249-562F34C69F42}" srcOrd="0" destOrd="0" presId="urn:microsoft.com/office/officeart/2005/8/layout/venn3"/>
    <dgm:cxn modelId="{DAE2B517-4602-4762-AB37-5D17E0D48AA4}" srcId="{AFD1AF67-AE44-4E6A-AA35-33A90B010AD0}" destId="{65D57147-D2F2-4E69-A662-60630F56F476}" srcOrd="0" destOrd="0" parTransId="{55B46963-361D-437B-BA8D-5D860EA2D4D9}" sibTransId="{4045046C-5F72-4EDF-9DB7-686039134770}"/>
    <dgm:cxn modelId="{FD594868-F818-42B2-94F8-A266699F415C}" srcId="{AFD1AF67-AE44-4E6A-AA35-33A90B010AD0}" destId="{3D2DA341-1E84-469B-ACDE-CB5B7456DD7B}" srcOrd="3" destOrd="0" parTransId="{B9101763-794F-46C4-8F07-F1B9067726AD}" sibTransId="{BDC8231F-A4B8-482B-9C1B-467DD0A22607}"/>
    <dgm:cxn modelId="{7B0E564F-EF4A-4D80-A826-8B1A47E76B71}" type="presOf" srcId="{BA1C251F-0613-43C4-ADCE-C39275572ECB}" destId="{72513884-9D15-48E7-9B3F-FA07046E9733}" srcOrd="0" destOrd="0" presId="urn:microsoft.com/office/officeart/2005/8/layout/venn3"/>
    <dgm:cxn modelId="{7181F24F-96FE-473E-9375-B229A31D0FA3}" srcId="{AFD1AF67-AE44-4E6A-AA35-33A90B010AD0}" destId="{BA1C251F-0613-43C4-ADCE-C39275572ECB}" srcOrd="1" destOrd="0" parTransId="{C2394CA6-F98A-468B-AADE-4B2667D3DB92}" sibTransId="{7B7E8DD7-D460-4CB8-9200-A4D6D6685FD7}"/>
    <dgm:cxn modelId="{7ED11B51-B8DB-4AE2-8069-14774CCBA5BB}" srcId="{AFD1AF67-AE44-4E6A-AA35-33A90B010AD0}" destId="{A0C7C301-7734-4A73-9FFB-8C1B8E3E5EC3}" srcOrd="2" destOrd="0" parTransId="{07611356-D165-4366-919E-B11F175C7DDF}" sibTransId="{1BD6F3E4-C396-4AF7-81F8-740F43C0673F}"/>
    <dgm:cxn modelId="{3CA9E1A1-2E1F-49B1-BF46-14BFC4DEEC92}" type="presOf" srcId="{3D2DA341-1E84-469B-ACDE-CB5B7456DD7B}" destId="{1094B74C-4B3B-4DDD-A363-173013C7F1F9}" srcOrd="0" destOrd="0" presId="urn:microsoft.com/office/officeart/2005/8/layout/venn3"/>
    <dgm:cxn modelId="{26080EB0-9B45-4E19-82B4-EE324BB6139E}" type="presOf" srcId="{AFD1AF67-AE44-4E6A-AA35-33A90B010AD0}" destId="{79620EFC-BE73-4728-8DFC-887ECE1BBC58}" srcOrd="0" destOrd="0" presId="urn:microsoft.com/office/officeart/2005/8/layout/venn3"/>
    <dgm:cxn modelId="{E03B35E9-BB17-4B1A-8E13-CC6AA0E4EC09}" type="presOf" srcId="{A0C7C301-7734-4A73-9FFB-8C1B8E3E5EC3}" destId="{983757FD-CA1E-4B93-8802-69F7FE08AF19}" srcOrd="0" destOrd="0" presId="urn:microsoft.com/office/officeart/2005/8/layout/venn3"/>
    <dgm:cxn modelId="{93450BF2-912A-4E35-98B2-46271A6AB982}" srcId="{AFD1AF67-AE44-4E6A-AA35-33A90B010AD0}" destId="{72EA0C9D-5F62-4037-868E-0FD0E94D6CA1}" srcOrd="4" destOrd="0" parTransId="{C39E9C0C-2F05-4F8B-BB48-EF6DB3C77F12}" sibTransId="{E474F7DB-CA5A-4B74-BBD8-1318F2AD340A}"/>
    <dgm:cxn modelId="{AFEF55FA-C9CC-4C0E-BF53-ED0DF2AE4053}" type="presOf" srcId="{65D57147-D2F2-4E69-A662-60630F56F476}" destId="{53B9241B-B8B2-4339-8E5D-E5909F824B28}" srcOrd="0" destOrd="0" presId="urn:microsoft.com/office/officeart/2005/8/layout/venn3"/>
    <dgm:cxn modelId="{E3450DEA-CCA2-479E-8A10-BF8BE7D31AD0}" type="presParOf" srcId="{79620EFC-BE73-4728-8DFC-887ECE1BBC58}" destId="{53B9241B-B8B2-4339-8E5D-E5909F824B28}" srcOrd="0" destOrd="0" presId="urn:microsoft.com/office/officeart/2005/8/layout/venn3"/>
    <dgm:cxn modelId="{5019ADCC-7E82-4801-A174-EEFABC7FE577}" type="presParOf" srcId="{79620EFC-BE73-4728-8DFC-887ECE1BBC58}" destId="{CE9CB29B-4BC5-4492-A0BD-28B5D853515B}" srcOrd="1" destOrd="0" presId="urn:microsoft.com/office/officeart/2005/8/layout/venn3"/>
    <dgm:cxn modelId="{59E0915B-0C59-4C16-8F2B-BCA9D4DF85DE}" type="presParOf" srcId="{79620EFC-BE73-4728-8DFC-887ECE1BBC58}" destId="{72513884-9D15-48E7-9B3F-FA07046E9733}" srcOrd="2" destOrd="0" presId="urn:microsoft.com/office/officeart/2005/8/layout/venn3"/>
    <dgm:cxn modelId="{974C17A9-8C24-4DDF-B0DE-86A65A5AE4FB}" type="presParOf" srcId="{79620EFC-BE73-4728-8DFC-887ECE1BBC58}" destId="{D8A5A45E-E799-47CC-A725-D34F80E37200}" srcOrd="3" destOrd="0" presId="urn:microsoft.com/office/officeart/2005/8/layout/venn3"/>
    <dgm:cxn modelId="{A91D9577-C828-4A32-AAB0-4DEF7AA29412}" type="presParOf" srcId="{79620EFC-BE73-4728-8DFC-887ECE1BBC58}" destId="{983757FD-CA1E-4B93-8802-69F7FE08AF19}" srcOrd="4" destOrd="0" presId="urn:microsoft.com/office/officeart/2005/8/layout/venn3"/>
    <dgm:cxn modelId="{FE6BBDB5-7DE4-4AD6-B888-24F72CEEAD8D}" type="presParOf" srcId="{79620EFC-BE73-4728-8DFC-887ECE1BBC58}" destId="{BC27AA37-F476-4DDC-9B8B-4BB8297200BF}" srcOrd="5" destOrd="0" presId="urn:microsoft.com/office/officeart/2005/8/layout/venn3"/>
    <dgm:cxn modelId="{24D10CF2-ACD7-4029-842C-6BA2DB5C5615}" type="presParOf" srcId="{79620EFC-BE73-4728-8DFC-887ECE1BBC58}" destId="{1094B74C-4B3B-4DDD-A363-173013C7F1F9}" srcOrd="6" destOrd="0" presId="urn:microsoft.com/office/officeart/2005/8/layout/venn3"/>
    <dgm:cxn modelId="{28B1F080-CE14-4104-AFD2-89736C885E81}" type="presParOf" srcId="{79620EFC-BE73-4728-8DFC-887ECE1BBC58}" destId="{23C0C796-3EE4-407D-A3E2-5F52528B9371}" srcOrd="7" destOrd="0" presId="urn:microsoft.com/office/officeart/2005/8/layout/venn3"/>
    <dgm:cxn modelId="{FF17513D-30F3-475D-AB9A-6F5F6DBB1661}" type="presParOf" srcId="{79620EFC-BE73-4728-8DFC-887ECE1BBC58}" destId="{2E802E5B-8B4F-451B-9249-562F34C69F42}" srcOrd="8" destOrd="0" presId="urn:microsoft.com/office/officeart/2005/8/layout/venn3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0CE9D-934E-42B1-AF16-3985282FE54F}">
      <dsp:nvSpPr>
        <dsp:cNvPr id="0" name=""/>
        <dsp:cNvSpPr/>
      </dsp:nvSpPr>
      <dsp:spPr>
        <a:xfrm>
          <a:off x="1779194" y="1416"/>
          <a:ext cx="1449512" cy="1449512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BE436-77BF-49F5-AC37-B615A52BB683}">
      <dsp:nvSpPr>
        <dsp:cNvPr id="0" name=""/>
        <dsp:cNvSpPr/>
      </dsp:nvSpPr>
      <dsp:spPr>
        <a:xfrm>
          <a:off x="1779194" y="1416"/>
          <a:ext cx="144" cy="2899025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040A8-3C80-4C91-B390-A06C708CE28F}">
      <dsp:nvSpPr>
        <dsp:cNvPr id="0" name=""/>
        <dsp:cNvSpPr/>
      </dsp:nvSpPr>
      <dsp:spPr>
        <a:xfrm>
          <a:off x="1779194" y="1450929"/>
          <a:ext cx="1449512" cy="144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Deputy Administrator for Defense Programs, NNSA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1" kern="1200" dirty="0"/>
            <a:t>Charles Verdon</a:t>
          </a:r>
        </a:p>
      </dsp:txBody>
      <dsp:txXfrm>
        <a:off x="1779194" y="1450929"/>
        <a:ext cx="1449512" cy="1449512"/>
      </dsp:txXfrm>
    </dsp:sp>
    <dsp:sp modelId="{7C7384BF-2D74-4D7B-B247-925F4D1F2A64}">
      <dsp:nvSpPr>
        <dsp:cNvPr id="0" name=""/>
        <dsp:cNvSpPr/>
      </dsp:nvSpPr>
      <dsp:spPr>
        <a:xfrm>
          <a:off x="3230646" y="0"/>
          <a:ext cx="1449512" cy="1449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12D9E-0356-42BA-AFD0-49DF163FDD75}">
      <dsp:nvSpPr>
        <dsp:cNvPr id="0" name=""/>
        <dsp:cNvSpPr/>
      </dsp:nvSpPr>
      <dsp:spPr>
        <a:xfrm>
          <a:off x="3229646" y="1416"/>
          <a:ext cx="144" cy="2899025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3A27B-9887-4B90-B77B-DBBE5200B45F}">
      <dsp:nvSpPr>
        <dsp:cNvPr id="0" name=""/>
        <dsp:cNvSpPr/>
      </dsp:nvSpPr>
      <dsp:spPr>
        <a:xfrm>
          <a:off x="3229646" y="1450929"/>
          <a:ext cx="1449512" cy="144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Principal Deputy Stockpile Sustainment Defense Programs, NNSA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1" kern="1200" dirty="0"/>
            <a:t>Michael Thompson</a:t>
          </a:r>
        </a:p>
      </dsp:txBody>
      <dsp:txXfrm>
        <a:off x="3229646" y="1450929"/>
        <a:ext cx="1449512" cy="1449512"/>
      </dsp:txXfrm>
    </dsp:sp>
    <dsp:sp modelId="{A9A89C92-7A1C-4BED-B874-68DF19CCB3B1}">
      <dsp:nvSpPr>
        <dsp:cNvPr id="0" name=""/>
        <dsp:cNvSpPr/>
      </dsp:nvSpPr>
      <dsp:spPr>
        <a:xfrm>
          <a:off x="4680098" y="1416"/>
          <a:ext cx="1449512" cy="1449512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721" r="-14721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4A9F5-4BDA-4961-A313-2CD7EE8F3743}">
      <dsp:nvSpPr>
        <dsp:cNvPr id="0" name=""/>
        <dsp:cNvSpPr/>
      </dsp:nvSpPr>
      <dsp:spPr>
        <a:xfrm>
          <a:off x="4680098" y="1416"/>
          <a:ext cx="144" cy="2899025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D660C-BEEE-4145-9094-ACDB6BADF04B}">
      <dsp:nvSpPr>
        <dsp:cNvPr id="0" name=""/>
        <dsp:cNvSpPr/>
      </dsp:nvSpPr>
      <dsp:spPr>
        <a:xfrm>
          <a:off x="4680098" y="1450929"/>
          <a:ext cx="1449512" cy="144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Assistant Deputy Administrator for Research, Development, Test and Evaluation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1" kern="1200" dirty="0"/>
            <a:t>Mark Anderson</a:t>
          </a:r>
        </a:p>
      </dsp:txBody>
      <dsp:txXfrm>
        <a:off x="4680098" y="1450929"/>
        <a:ext cx="1449512" cy="1449512"/>
      </dsp:txXfrm>
    </dsp:sp>
    <dsp:sp modelId="{6FA9FD08-45B7-43DF-915D-33A60C9B1EE6}">
      <dsp:nvSpPr>
        <dsp:cNvPr id="0" name=""/>
        <dsp:cNvSpPr/>
      </dsp:nvSpPr>
      <dsp:spPr>
        <a:xfrm>
          <a:off x="6130550" y="1416"/>
          <a:ext cx="1491504" cy="1449512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13000" b="-13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FFE7B-A58D-4487-8C8D-E0DC48A34112}">
      <dsp:nvSpPr>
        <dsp:cNvPr id="0" name=""/>
        <dsp:cNvSpPr/>
      </dsp:nvSpPr>
      <dsp:spPr>
        <a:xfrm>
          <a:off x="6151546" y="1416"/>
          <a:ext cx="144" cy="2899025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92AF4-CE50-435C-BB5C-7EB4273095DC}">
      <dsp:nvSpPr>
        <dsp:cNvPr id="0" name=""/>
        <dsp:cNvSpPr/>
      </dsp:nvSpPr>
      <dsp:spPr>
        <a:xfrm>
          <a:off x="6151546" y="1450929"/>
          <a:ext cx="1449512" cy="1449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Director, Office of Experimental Sciences (Acting)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1" kern="1200" dirty="0"/>
            <a:t>Sarah Nelson</a:t>
          </a:r>
        </a:p>
      </dsp:txBody>
      <dsp:txXfrm>
        <a:off x="6151546" y="1450929"/>
        <a:ext cx="1449512" cy="1449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9241B-B8B2-4339-8E5D-E5909F824B28}">
      <dsp:nvSpPr>
        <dsp:cNvPr id="0" name=""/>
        <dsp:cNvSpPr/>
      </dsp:nvSpPr>
      <dsp:spPr>
        <a:xfrm>
          <a:off x="1160" y="637610"/>
          <a:ext cx="2263826" cy="2263826"/>
        </a:xfrm>
        <a:prstGeom prst="ellipse">
          <a:avLst/>
        </a:prstGeom>
        <a:solidFill>
          <a:srgbClr val="A1B8E1">
            <a:alpha val="50000"/>
          </a:srgbClr>
        </a:solidFill>
        <a:ln w="38100" cap="flat" cmpd="sng" algn="ctr">
          <a:solidFill>
            <a:srgbClr val="A1B8E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586" tIns="20320" rIns="12458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Science</a:t>
          </a:r>
        </a:p>
      </dsp:txBody>
      <dsp:txXfrm>
        <a:off x="332690" y="969140"/>
        <a:ext cx="1600766" cy="1600766"/>
      </dsp:txXfrm>
    </dsp:sp>
    <dsp:sp modelId="{72513884-9D15-48E7-9B3F-FA07046E9733}">
      <dsp:nvSpPr>
        <dsp:cNvPr id="0" name=""/>
        <dsp:cNvSpPr/>
      </dsp:nvSpPr>
      <dsp:spPr>
        <a:xfrm>
          <a:off x="1812221" y="637610"/>
          <a:ext cx="2263826" cy="2263826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105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586" tIns="20320" rIns="12458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 dirty="0"/>
            <a:t>Engineering</a:t>
          </a:r>
        </a:p>
      </dsp:txBody>
      <dsp:txXfrm>
        <a:off x="2143751" y="969140"/>
        <a:ext cx="1600766" cy="1600766"/>
      </dsp:txXfrm>
    </dsp:sp>
    <dsp:sp modelId="{983757FD-CA1E-4B93-8802-69F7FE08AF19}">
      <dsp:nvSpPr>
        <dsp:cNvPr id="0" name=""/>
        <dsp:cNvSpPr/>
      </dsp:nvSpPr>
      <dsp:spPr>
        <a:xfrm>
          <a:off x="3623282" y="637610"/>
          <a:ext cx="2263826" cy="2263826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210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586" tIns="20320" rIns="12458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 dirty="0"/>
            <a:t>Technology Maturation</a:t>
          </a:r>
        </a:p>
      </dsp:txBody>
      <dsp:txXfrm>
        <a:off x="3954812" y="969140"/>
        <a:ext cx="1600766" cy="1600766"/>
      </dsp:txXfrm>
    </dsp:sp>
    <dsp:sp modelId="{1094B74C-4B3B-4DDD-A363-173013C7F1F9}">
      <dsp:nvSpPr>
        <dsp:cNvPr id="0" name=""/>
        <dsp:cNvSpPr/>
      </dsp:nvSpPr>
      <dsp:spPr>
        <a:xfrm>
          <a:off x="5434343" y="637610"/>
          <a:ext cx="2263826" cy="2263826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210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586" tIns="20320" rIns="12458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 dirty="0"/>
            <a:t>Computer Simulation</a:t>
          </a:r>
        </a:p>
      </dsp:txBody>
      <dsp:txXfrm>
        <a:off x="5765873" y="969140"/>
        <a:ext cx="1600766" cy="1600766"/>
      </dsp:txXfrm>
    </dsp:sp>
    <dsp:sp modelId="{2E802E5B-8B4F-451B-9249-562F34C69F42}">
      <dsp:nvSpPr>
        <dsp:cNvPr id="0" name=""/>
        <dsp:cNvSpPr/>
      </dsp:nvSpPr>
      <dsp:spPr>
        <a:xfrm>
          <a:off x="7245404" y="637610"/>
          <a:ext cx="2263826" cy="2263826"/>
        </a:xfrm>
        <a:prstGeom prst="ellipse">
          <a:avLst/>
        </a:prstGeom>
        <a:solidFill>
          <a:srgbClr val="A1B8E1">
            <a:alpha val="50000"/>
          </a:srgbClr>
        </a:solidFill>
        <a:ln w="38100" cap="flat" cmpd="sng" algn="ctr">
          <a:solidFill>
            <a:srgbClr val="A1B8E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586" tIns="20320" rIns="12458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n-lt"/>
            </a:rPr>
            <a:t>Inertial Confinement Fusion</a:t>
          </a:r>
        </a:p>
      </dsp:txBody>
      <dsp:txXfrm>
        <a:off x="7576934" y="969140"/>
        <a:ext cx="1600766" cy="1600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9EA9A-85FF-402B-9E20-27C3D3C36B8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AC4BC-246C-402E-9F35-1CAD70125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9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77E1-DC44-4B81-AC7C-548AD1F26C9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28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And, in keeping with the fact that we’re in the “World Perspectives” session, we should note that other countries are pursuing this technology as well.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We must continue to lead the world in this field of science that is so important for national security.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102C-DFA6-4DEC-8B69-5306E23CE11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9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Highlight that national security is the NNSA mission (from https://</a:t>
            </a:r>
            <a:r>
              <a:rPr lang="en-US" dirty="0" err="1"/>
              <a:t>www.energy.gov</a:t>
            </a:r>
            <a:r>
              <a:rPr lang="en-US" dirty="0"/>
              <a:t>/</a:t>
            </a:r>
            <a:r>
              <a:rPr lang="en-US" dirty="0" err="1"/>
              <a:t>nnsa</a:t>
            </a:r>
            <a:r>
              <a:rPr lang="en-US" dirty="0"/>
              <a:t>/about-</a:t>
            </a:r>
            <a:r>
              <a:rPr lang="en-US" dirty="0" err="1"/>
              <a:t>nnsa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AC4BC-246C-402E-9F35-1CAD701252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90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OES provides the data needed for the NNSA national security mission described previously.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9F77E1-DC44-4B81-AC7C-548AD1F26C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7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of the three NNSA science and engineering national labs are actively working on ICF, as are partners at LLE and GA.  </a:t>
            </a:r>
          </a:p>
          <a:p>
            <a:endParaRPr lang="en-US" dirty="0"/>
          </a:p>
          <a:p>
            <a:r>
              <a:rPr lang="en-US" dirty="0"/>
              <a:t>This is a priority activity for the NNSA.  We intentionally approach it using different techniques, because each has its own unique benefits and  challenges.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AC4BC-246C-402E-9F35-1CAD701252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7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[A chance to add commentary about the age of facilities, the challenges of workforce and STEM pipeline, </a:t>
            </a:r>
            <a:r>
              <a:rPr lang="en-US" dirty="0" err="1"/>
              <a:t>etc</a:t>
            </a:r>
            <a:r>
              <a:rPr lang="en-US" dirty="0"/>
              <a:t>].</a:t>
            </a:r>
          </a:p>
          <a:p>
            <a:endParaRPr lang="en-US" dirty="0"/>
          </a:p>
          <a:p>
            <a:r>
              <a:rPr lang="en-US" dirty="0"/>
              <a:t>Through this effort, we are closer now than we’ve ever been….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AC4BC-246C-402E-9F35-1CAD701252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1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EF514-3727-43D2-91D0-F95F247850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not just being optimistic saying that we’re closer than ever before.  We have the data to prove it.</a:t>
            </a:r>
          </a:p>
          <a:p>
            <a:endParaRPr lang="en-US" dirty="0"/>
          </a:p>
          <a:p>
            <a:r>
              <a:rPr lang="en-US" dirty="0"/>
              <a:t>We’ll hear more about this from the scientists involved in this shot, so I won’t go into any technical detail here, beyond to say that is a great success made possible by years of hard work and perseverance.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AC4BC-246C-402E-9F35-1CAD701252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0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want to acknowledge the fact that this is a milestone, and that both of these headlines are true.  </a:t>
            </a:r>
          </a:p>
          <a:p>
            <a:endParaRPr lang="en-US" dirty="0"/>
          </a:p>
          <a:p>
            <a:r>
              <a:rPr lang="en-US" dirty="0"/>
              <a:t>As the director of NA-113, my responsibility is to focus on the Nature headline, and as a program that is where our funding and focus will remain. </a:t>
            </a:r>
          </a:p>
          <a:p>
            <a:endParaRPr lang="en-US" dirty="0"/>
          </a:p>
          <a:p>
            <a:r>
              <a:rPr lang="en-US" dirty="0"/>
              <a:t>However, as a [scientist, American, person who believes in climate change…], I share the excitement of this this community.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AC4BC-246C-402E-9F35-1CAD701252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48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We’ve made great progress in the last year, but we know that additional technological innovation will be needed to reach our goal.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5102C-DFA6-4DEC-8B69-5306E23CE11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3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878C1-87BF-4968-9C28-36335DFF2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06266-6C20-4A46-9420-F7B64F9A9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702CD-E7BC-405C-9296-DEC67AC9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994-E072-4D7E-8780-26232271F26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FECA9-AB22-4A5B-9CBA-935DD9318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73851-EF7B-4BF0-A89A-857B84FAE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3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4881-259B-4488-8084-7DDD0DF3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7B6F43-DBF0-4562-81CE-20BCB0393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39546-5D54-470E-8B29-196F2D18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994-E072-4D7E-8780-26232271F26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4DB48-6102-4ACE-944C-136F8C90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63DB5-DC45-4F67-9CB7-583F2AA0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8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7104CA-1B75-4E0F-8EA8-4FDBDDEB5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88030-6853-4FD0-A824-C31606529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7F609-255A-42AD-AB6C-82301BDA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994-E072-4D7E-8780-26232271F26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9A31C-9036-46AB-B310-5A89569D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BE8CD-B7B3-426C-8BCF-7A339DCD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2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72"/>
          <a:stretch/>
        </p:blipFill>
        <p:spPr>
          <a:xfrm>
            <a:off x="2395869" y="4233395"/>
            <a:ext cx="7361504" cy="2603341"/>
          </a:xfrm>
          <a:prstGeom prst="rect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</p:spPr>
      </p:pic>
      <p:sp>
        <p:nvSpPr>
          <p:cNvPr id="7" name="Rectangle 6"/>
          <p:cNvSpPr/>
          <p:nvPr userDrawn="1"/>
        </p:nvSpPr>
        <p:spPr>
          <a:xfrm rot="10800000">
            <a:off x="0" y="3162474"/>
            <a:ext cx="12237333" cy="36955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30000"/>
                  <a:lumOff val="70000"/>
                  <a:alpha val="40000"/>
                </a:schemeClr>
              </a:gs>
              <a:gs pos="62000">
                <a:srgbClr val="2F76B3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scene3d>
            <a:camera prst="orthographicFront"/>
            <a:lightRig rig="freezing" dir="t"/>
          </a:scene3d>
          <a:sp3d extrusionH="152400" prstMaterial="metal">
            <a:bevelT w="50800" h="133350"/>
            <a:contourClr>
              <a:srgbClr val="7FB2D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r="22317" b="60582"/>
          <a:stretch/>
        </p:blipFill>
        <p:spPr>
          <a:xfrm>
            <a:off x="-25400" y="3175089"/>
            <a:ext cx="12242800" cy="37019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20" name="Straight Connector 19"/>
          <p:cNvCxnSpPr/>
          <p:nvPr userDrawn="1"/>
        </p:nvCxnSpPr>
        <p:spPr>
          <a:xfrm flipH="1">
            <a:off x="-76805" y="4355112"/>
            <a:ext cx="5974080" cy="0"/>
          </a:xfrm>
          <a:prstGeom prst="line">
            <a:avLst/>
          </a:prstGeom>
          <a:noFill/>
          <a:ln w="539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bevel/>
          </a:ln>
          <a:effectLst/>
        </p:spPr>
      </p:cxnSp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20184" y="2320921"/>
            <a:ext cx="10739664" cy="9017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solidFill>
                  <a:srgbClr val="2F76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640891" y="3269432"/>
            <a:ext cx="10718957" cy="9255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620184" y="4630284"/>
            <a:ext cx="4663016" cy="5365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445" y="5623560"/>
            <a:ext cx="1800921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156" y="5503333"/>
            <a:ext cx="1034186" cy="103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93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-2" y="-86199"/>
            <a:ext cx="12192001" cy="12359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2000">
                <a:srgbClr val="2F76B3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scene3d>
            <a:camera prst="orthographicFront"/>
            <a:lightRig rig="freezing" dir="t"/>
          </a:scene3d>
          <a:sp3d extrusionH="152400" prstMaterial="metal">
            <a:bevelT w="50800" h="133350"/>
            <a:contourClr>
              <a:srgbClr val="7FB2D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049" y="5964640"/>
            <a:ext cx="682471" cy="6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6185" y="6018292"/>
            <a:ext cx="1105772" cy="56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917817" y="6332035"/>
            <a:ext cx="789276" cy="235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A797E-2ADE-4901-BCDE-A8E6619F2DA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F76B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F76B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r="22317" b="84518"/>
          <a:stretch/>
        </p:blipFill>
        <p:spPr>
          <a:xfrm>
            <a:off x="-25400" y="-82460"/>
            <a:ext cx="12242800" cy="1232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TextBox 14"/>
          <p:cNvSpPr txBox="1"/>
          <p:nvPr userDrawn="1"/>
        </p:nvSpPr>
        <p:spPr>
          <a:xfrm>
            <a:off x="3934683" y="6345747"/>
            <a:ext cx="5902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Office of Experimental Sciences  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|</a:t>
            </a:r>
            <a:r>
              <a:rPr lang="en-US" sz="900" dirty="0"/>
              <a:t>  </a:t>
            </a:r>
            <a:r>
              <a:rPr lang="en-US" sz="900" dirty="0">
                <a:solidFill>
                  <a:srgbClr val="2F76B3"/>
                </a:solidFill>
              </a:rPr>
              <a:t>Office of Research, Development, Test, and Evaluation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-21387" y="995218"/>
            <a:ext cx="5974080" cy="0"/>
          </a:xfrm>
          <a:prstGeom prst="line">
            <a:avLst/>
          </a:prstGeom>
          <a:noFill/>
          <a:ln w="539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bevel/>
          </a:ln>
          <a:effectLst/>
        </p:spPr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919" y="99311"/>
            <a:ext cx="921294" cy="921687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5993" y="141526"/>
            <a:ext cx="9602712" cy="766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FontTx/>
              <a:buNone/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CA297A2-C82C-4782-91DF-C10974FC3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465" y="1226512"/>
            <a:ext cx="10570771" cy="4931979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4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89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-2" y="-86199"/>
            <a:ext cx="12192001" cy="12359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2000">
                <a:srgbClr val="2F76B3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scene3d>
            <a:camera prst="orthographicFront"/>
            <a:lightRig rig="freezing" dir="t"/>
          </a:scene3d>
          <a:sp3d extrusionH="152400" prstMaterial="metal">
            <a:bevelT w="50800" h="133350"/>
            <a:contourClr>
              <a:srgbClr val="7FB2D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049" y="5964640"/>
            <a:ext cx="682471" cy="6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6185" y="6018292"/>
            <a:ext cx="1105772" cy="56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917817" y="6332035"/>
            <a:ext cx="789276" cy="235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A797E-2ADE-4901-BCDE-A8E6619F2DA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F76B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F76B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r="22317" b="84518"/>
          <a:stretch/>
        </p:blipFill>
        <p:spPr>
          <a:xfrm>
            <a:off x="-25400" y="-82460"/>
            <a:ext cx="12242800" cy="1232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TextBox 14"/>
          <p:cNvSpPr txBox="1"/>
          <p:nvPr userDrawn="1"/>
        </p:nvSpPr>
        <p:spPr>
          <a:xfrm>
            <a:off x="3934683" y="6345747"/>
            <a:ext cx="5902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Office of Experimental Sciences  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|</a:t>
            </a:r>
            <a:r>
              <a:rPr lang="en-US" sz="900" dirty="0"/>
              <a:t>  </a:t>
            </a:r>
            <a:r>
              <a:rPr lang="en-US" sz="900" dirty="0">
                <a:solidFill>
                  <a:srgbClr val="2F76B3"/>
                </a:solidFill>
              </a:rPr>
              <a:t>Office of Research, Development, Test, and Evaluation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-21387" y="995218"/>
            <a:ext cx="5974080" cy="0"/>
          </a:xfrm>
          <a:prstGeom prst="line">
            <a:avLst/>
          </a:prstGeom>
          <a:noFill/>
          <a:ln w="539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bevel/>
          </a:ln>
          <a:effectLst/>
        </p:spPr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919" y="99311"/>
            <a:ext cx="921294" cy="921687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5993" y="141526"/>
            <a:ext cx="9602712" cy="766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FontTx/>
              <a:buNone/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5358E638-4AE3-4DCF-AFD3-E1272A8E95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171" y="1226740"/>
            <a:ext cx="10620224" cy="46634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  <a:defRPr sz="2400" b="0">
                <a:solidFill>
                  <a:schemeClr val="accent5">
                    <a:lumMod val="50000"/>
                  </a:schemeClr>
                </a:solidFill>
              </a:defRPr>
            </a:lvl1pPr>
            <a:lvl2pPr marL="576263" indent="-233363">
              <a:spcBef>
                <a:spcPts val="0"/>
              </a:spcBef>
              <a:spcAft>
                <a:spcPts val="900"/>
              </a:spcAft>
              <a:buSzPct val="88000"/>
              <a:buFont typeface="Calibri" panose="020F0502020204030204" pitchFamily="34" charset="0"/>
              <a:buChar char="□"/>
              <a:defRPr sz="2400" b="0">
                <a:solidFill>
                  <a:srgbClr val="2F76B3"/>
                </a:solidFill>
              </a:defRPr>
            </a:lvl2pPr>
            <a:lvl3pPr marL="914400" indent="-228600">
              <a:spcBef>
                <a:spcPts val="0"/>
              </a:spcBef>
              <a:spcAft>
                <a:spcPts val="900"/>
              </a:spcAft>
              <a:buFont typeface="Symbol" panose="05050102010706020507" pitchFamily="18" charset="2"/>
              <a:buChar char="-"/>
              <a:defRPr sz="2200" b="0">
                <a:solidFill>
                  <a:schemeClr val="accent6">
                    <a:lumMod val="75000"/>
                  </a:schemeClr>
                </a:solidFill>
              </a:defRPr>
            </a:lvl3pPr>
            <a:lvl4pPr marL="1262063" indent="-233363">
              <a:spcBef>
                <a:spcPts val="0"/>
              </a:spcBef>
              <a:spcAft>
                <a:spcPts val="900"/>
              </a:spcAft>
              <a:buFont typeface="Symbol" panose="05050102010706020507" pitchFamily="18" charset="2"/>
              <a:buChar char="-"/>
              <a:defRPr sz="2200">
                <a:solidFill>
                  <a:schemeClr val="bg2">
                    <a:lumMod val="50000"/>
                  </a:schemeClr>
                </a:solidFill>
              </a:defRPr>
            </a:lvl4pPr>
            <a:lvl5pPr marL="1600200" indent="-228600">
              <a:spcBef>
                <a:spcPts val="0"/>
              </a:spcBef>
              <a:spcAft>
                <a:spcPts val="900"/>
              </a:spcAft>
              <a:buFont typeface="Symbol" panose="05050102010706020507" pitchFamily="18" charset="2"/>
              <a:buChar char="-"/>
              <a:defRPr sz="2200">
                <a:solidFill>
                  <a:srgbClr val="2F76B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450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-2" y="-86199"/>
            <a:ext cx="12192001" cy="12359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2000">
                <a:srgbClr val="2F76B3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scene3d>
            <a:camera prst="orthographicFront"/>
            <a:lightRig rig="freezing" dir="t"/>
          </a:scene3d>
          <a:sp3d extrusionH="152400" prstMaterial="metal">
            <a:bevelT w="50800" h="133350"/>
            <a:contourClr>
              <a:srgbClr val="7FB2D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049" y="5964640"/>
            <a:ext cx="682471" cy="6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6185" y="6018292"/>
            <a:ext cx="1105772" cy="56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0917817" y="6332035"/>
            <a:ext cx="789276" cy="235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7A797E-2ADE-4901-BCDE-A8E6619F2DA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F76B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F76B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r="22317" b="84518"/>
          <a:stretch/>
        </p:blipFill>
        <p:spPr>
          <a:xfrm>
            <a:off x="-25400" y="-82460"/>
            <a:ext cx="12242800" cy="1232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TextBox 14"/>
          <p:cNvSpPr txBox="1"/>
          <p:nvPr userDrawn="1"/>
        </p:nvSpPr>
        <p:spPr>
          <a:xfrm>
            <a:off x="3934683" y="6345747"/>
            <a:ext cx="5902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Office of Experimental Sciences  </a:t>
            </a:r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|</a:t>
            </a:r>
            <a:r>
              <a:rPr lang="en-US" sz="900" dirty="0"/>
              <a:t>  </a:t>
            </a:r>
            <a:r>
              <a:rPr lang="en-US" sz="900" dirty="0">
                <a:solidFill>
                  <a:srgbClr val="2F76B3"/>
                </a:solidFill>
              </a:rPr>
              <a:t>Office of Research, Development, Test, and Evaluation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-21387" y="995218"/>
            <a:ext cx="5974080" cy="0"/>
          </a:xfrm>
          <a:prstGeom prst="line">
            <a:avLst/>
          </a:prstGeom>
          <a:noFill/>
          <a:ln w="539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bevel/>
          </a:ln>
          <a:effectLst/>
        </p:spPr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919" y="99311"/>
            <a:ext cx="921294" cy="921687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5993" y="141526"/>
            <a:ext cx="9602712" cy="7667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FontTx/>
              <a:buNone/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9860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53072"/>
            <a:ext cx="10363200" cy="4247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251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4133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6463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041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508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08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975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3C4B1-D145-4AAC-AFD4-3E115AA7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BD2DC-BC78-4E5D-8B91-DD8BCCD2A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C15B3-70FA-4DD7-B61F-F3D0CFE17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994-E072-4D7E-8780-26232271F26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0DB7E-164F-4778-9352-7B8B15076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2BBC6-58DD-433C-B38D-37AA7AFF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7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3772"/>
            <a:ext cx="10972800" cy="4247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046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183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511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65768"/>
            <a:ext cx="4011084" cy="3693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927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98006"/>
            <a:ext cx="7315200" cy="3693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90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513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3667" y="327026"/>
            <a:ext cx="517065" cy="6149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27026"/>
            <a:ext cx="7569200" cy="6149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307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368F7-A0A6-49E4-A485-DFFE5400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90394-2E77-4371-9F1D-D72E8D4A4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FB26A-4E22-470E-9B20-2C8A26224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994-E072-4D7E-8780-26232271F26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4FFFC-5CFD-4418-B559-A280806E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AB8EE-0312-4E65-9C85-C65BD7B9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0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DE041-C159-4852-AF1D-E3384F66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D5BD3-AADE-44FC-926C-8319AE4C9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C8271-9BAE-4A97-ABB3-BC6BA2729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216A7-AC83-40B3-84CD-D7EE0C371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994-E072-4D7E-8780-26232271F26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8F8C1-E889-4A32-A9DD-1AAAE420D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5FE08-5F92-436B-94BA-2214BBDB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3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E4FC-860B-4405-9001-439A683C9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D3AA3-B175-4ECE-9F07-84229B74E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3710B-D1DA-4193-AC62-A3D3ED837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1EB9D2-7813-4387-825D-1273E4659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5CF876-3005-49D1-A9B0-605EB1D0F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78F303-611D-4C1F-9D1E-6C14D8DF7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994-E072-4D7E-8780-26232271F26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9CBDB-DAA1-442F-B02C-1269864E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18C402-977D-416C-8A78-0A1CE825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9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0EFE-B9A8-42ED-A26D-988906AC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F6618-FF9A-4DDF-9897-6DC310B7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994-E072-4D7E-8780-26232271F26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596B5-C0CC-4BCC-B37C-DC5F38F47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4242F-16FA-4D22-B0A2-58597D8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5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937BCF-65AA-49F8-A4AA-7FB28586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994-E072-4D7E-8780-26232271F26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18E407-886E-4DAA-89C1-463B0C65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83A07-9FCC-408A-9199-BC9E910C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7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2113E-04A1-4476-A7F7-D4C8C75B3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757E7-2D00-4F15-8D96-ED20D18C3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E8652-DFBF-48F5-82B7-15AE3F1A8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6497C-1CEE-4354-BA0C-DA74C2342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994-E072-4D7E-8780-26232271F26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C2B44-C17E-4347-B957-02251C1F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77F6F-16AF-459C-BE30-B6B5049F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8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E50D-5D8C-45F9-9440-D4019BC9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DC76B0-A69E-40EF-B40F-9A762BADB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15C13-7624-4F74-915F-82D3C3A76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E1063-5BA6-4ADA-A9DF-94CBE1AAC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B994-E072-4D7E-8780-26232271F26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C9DB5-760E-4E29-B7A9-BB757D59C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166F4-039C-41C1-915C-E7DB314C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BFBD0C-7C27-4305-99BA-508A0202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80D37-3D78-4905-A100-49A80D269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FAE22-D23F-4ECB-B924-2E5E28115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0B994-E072-4D7E-8780-26232271F267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48795-9D3E-443C-A5AE-EB829DEAA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FB2F4-47AA-42F9-B7A6-E15D57A4D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D7722-695E-4701-BE50-021BBE182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1" y="327025"/>
            <a:ext cx="8125884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95400"/>
            <a:ext cx="10363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480800" y="6597651"/>
            <a:ext cx="609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3623C91B-3ABF-4CCC-B0E9-482B58B3A76E}" type="slidenum">
              <a:rPr lang="en-US" sz="800">
                <a:latin typeface="Arial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dirty="0">
              <a:latin typeface="Arial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120776"/>
            <a:ext cx="12192000" cy="984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/>
          </a:p>
        </p:txBody>
      </p:sp>
      <p:pic>
        <p:nvPicPr>
          <p:cNvPr id="1030" name="Picture 7" descr="DOE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3200" y="2667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0" descr="DP-NNSA_AltEmbossedLo#5DE6F-11-17-200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56800" y="290514"/>
            <a:ext cx="1930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675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6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o"/>
        <a:defRPr sz="14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jp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488104" y="1524000"/>
            <a:ext cx="10718957" cy="1214051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FUSION POWER ASSOCIATES</a:t>
            </a:r>
          </a:p>
          <a:p>
            <a:r>
              <a:rPr lang="en-US" sz="3200" dirty="0">
                <a:effectLst/>
              </a:rPr>
              <a:t>42</a:t>
            </a:r>
            <a:r>
              <a:rPr lang="en-US" sz="3200" baseline="30000" dirty="0">
                <a:effectLst/>
              </a:rPr>
              <a:t>ND</a:t>
            </a:r>
            <a:r>
              <a:rPr lang="en-US" sz="3200" dirty="0">
                <a:effectLst/>
              </a:rPr>
              <a:t> Annual Meeting and Symposium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Office of Experimental Sciences, Defense Programs</a:t>
            </a:r>
          </a:p>
          <a:p>
            <a:r>
              <a:rPr lang="en-US" dirty="0"/>
              <a:t>National Nuclear Security Administration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20184" y="4570799"/>
            <a:ext cx="8304360" cy="1416555"/>
          </a:xfrm>
        </p:spPr>
        <p:txBody>
          <a:bodyPr>
            <a:normAutofit/>
          </a:bodyPr>
          <a:lstStyle/>
          <a:p>
            <a:r>
              <a:rPr lang="en-US" i="1" dirty="0"/>
              <a:t>Dr. Sarah L. Nelson</a:t>
            </a:r>
          </a:p>
          <a:p>
            <a:r>
              <a:rPr lang="en-US" b="0" i="1" dirty="0"/>
              <a:t>Director, Office of Experimental Sciences (OES)</a:t>
            </a:r>
          </a:p>
          <a:p>
            <a:r>
              <a:rPr lang="en-US" b="0" i="1" dirty="0"/>
              <a:t>December 15,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8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590E68E5-1370-DE41-9E49-13F42631D458}"/>
              </a:ext>
            </a:extLst>
          </p:cNvPr>
          <p:cNvGrpSpPr/>
          <p:nvPr/>
        </p:nvGrpSpPr>
        <p:grpSpPr>
          <a:xfrm>
            <a:off x="1438002" y="1412875"/>
            <a:ext cx="9602713" cy="5303599"/>
            <a:chOff x="2665709" y="1285875"/>
            <a:chExt cx="7828009" cy="4797812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54680D0-7ABA-D14C-BBE2-3D94D4D8A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65709" y="1285875"/>
              <a:ext cx="7828009" cy="4797812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3125605-952F-0540-99F2-D5A50171D12F}"/>
                </a:ext>
              </a:extLst>
            </p:cNvPr>
            <p:cNvSpPr txBox="1"/>
            <p:nvPr/>
          </p:nvSpPr>
          <p:spPr>
            <a:xfrm>
              <a:off x="3899094" y="4499994"/>
              <a:ext cx="8809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NIC</a:t>
              </a:r>
              <a:endParaRPr lang="en-US" dirty="0">
                <a:effectLst/>
              </a:endParaRPr>
            </a:p>
            <a:p>
              <a:r>
                <a:rPr lang="en-US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(2.5 kJ)</a:t>
              </a:r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6625D2C-20ED-A842-BBE7-7B44D036FDCF}"/>
                </a:ext>
              </a:extLst>
            </p:cNvPr>
            <p:cNvSpPr txBox="1"/>
            <p:nvPr/>
          </p:nvSpPr>
          <p:spPr>
            <a:xfrm>
              <a:off x="5136879" y="4360195"/>
              <a:ext cx="10869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High-foot</a:t>
              </a:r>
            </a:p>
            <a:p>
              <a:pPr algn="ctr"/>
              <a:r>
                <a:rPr lang="en-US" b="1" dirty="0"/>
                <a:t>(25 kJ)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90B6D1F-9DC3-5540-9A97-A4C28323BB98}"/>
                </a:ext>
              </a:extLst>
            </p:cNvPr>
            <p:cNvSpPr txBox="1"/>
            <p:nvPr/>
          </p:nvSpPr>
          <p:spPr>
            <a:xfrm>
              <a:off x="7075157" y="4360194"/>
              <a:ext cx="9332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HDC/BF</a:t>
              </a:r>
            </a:p>
            <a:p>
              <a:pPr algn="ctr"/>
              <a:r>
                <a:rPr lang="en-US" b="1" dirty="0"/>
                <a:t>(55 kJ)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6A61D5D-3E72-A549-80DD-2BADDBD75CCB}"/>
                </a:ext>
              </a:extLst>
            </p:cNvPr>
            <p:cNvSpPr txBox="1"/>
            <p:nvPr/>
          </p:nvSpPr>
          <p:spPr>
            <a:xfrm>
              <a:off x="4839297" y="4057568"/>
              <a:ext cx="15007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Improved stability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C34E5B-9B88-9246-9A6A-2DBE32942E00}"/>
                </a:ext>
              </a:extLst>
            </p:cNvPr>
            <p:cNvSpPr txBox="1"/>
            <p:nvPr/>
          </p:nvSpPr>
          <p:spPr>
            <a:xfrm>
              <a:off x="8793984" y="3903679"/>
              <a:ext cx="12135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HyE</a:t>
              </a:r>
              <a:r>
                <a:rPr lang="en-US" b="1" dirty="0"/>
                <a:t>/</a:t>
              </a:r>
              <a:r>
                <a:rPr lang="en-US" b="1" dirty="0" err="1"/>
                <a:t>Iraum</a:t>
              </a:r>
              <a:endParaRPr lang="en-US" b="1" dirty="0"/>
            </a:p>
            <a:p>
              <a:r>
                <a:rPr lang="en-US" b="1" dirty="0"/>
                <a:t>(100+ kJ)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07558A1-C692-734C-B7F4-7AF2204A507B}"/>
                </a:ext>
              </a:extLst>
            </p:cNvPr>
            <p:cNvSpPr txBox="1"/>
            <p:nvPr/>
          </p:nvSpPr>
          <p:spPr>
            <a:xfrm>
              <a:off x="6714834" y="3426625"/>
              <a:ext cx="165391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Reduced LPI</a:t>
              </a:r>
            </a:p>
            <a:p>
              <a:pPr algn="ctr"/>
              <a:r>
                <a:rPr lang="en-US" sz="1400" dirty="0"/>
                <a:t>Reduced fill tube</a:t>
              </a:r>
            </a:p>
            <a:p>
              <a:pPr algn="ctr"/>
              <a:r>
                <a:rPr lang="en-US" sz="1400" dirty="0"/>
                <a:t>Diamond ablator</a:t>
              </a:r>
            </a:p>
            <a:p>
              <a:pPr algn="ctr"/>
              <a:r>
                <a:rPr lang="en-US" sz="1400" dirty="0"/>
                <a:t>Improved symmetry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681FA72-53AE-1745-AC53-6B113B9A4122}"/>
                </a:ext>
              </a:extLst>
            </p:cNvPr>
            <p:cNvSpPr txBox="1"/>
            <p:nvPr/>
          </p:nvSpPr>
          <p:spPr>
            <a:xfrm>
              <a:off x="8625059" y="2734127"/>
              <a:ext cx="1551386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Increased coupling</a:t>
              </a:r>
            </a:p>
            <a:p>
              <a:pPr algn="ctr"/>
              <a:r>
                <a:rPr lang="en-US" sz="1400" dirty="0"/>
                <a:t>and compression</a:t>
              </a:r>
            </a:p>
            <a:p>
              <a:pPr algn="ctr"/>
              <a:r>
                <a:rPr lang="en-US" sz="1400" dirty="0"/>
                <a:t>Understanding</a:t>
              </a:r>
            </a:p>
            <a:p>
              <a:pPr algn="ctr"/>
              <a:r>
                <a:rPr lang="en-US" sz="1400" dirty="0"/>
                <a:t>degradations</a:t>
              </a:r>
            </a:p>
            <a:p>
              <a:pPr algn="ctr"/>
              <a:r>
                <a:rPr lang="en-US" sz="1400" dirty="0"/>
                <a:t>Better targets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555240B-2CD9-3A4C-8B32-3567FBE4E43B}"/>
                </a:ext>
              </a:extLst>
            </p:cNvPr>
            <p:cNvSpPr txBox="1"/>
            <p:nvPr/>
          </p:nvSpPr>
          <p:spPr>
            <a:xfrm>
              <a:off x="8008426" y="1603675"/>
              <a:ext cx="2250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HyE</a:t>
              </a:r>
              <a:r>
                <a:rPr lang="en-US" b="1" dirty="0"/>
                <a:t>/</a:t>
              </a:r>
              <a:r>
                <a:rPr lang="en-US" b="1" dirty="0" err="1"/>
                <a:t>Iraum</a:t>
              </a:r>
              <a:r>
                <a:rPr lang="en-US" b="1" dirty="0"/>
                <a:t> (1.35 MJ)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220547C8-4109-AD4E-8984-54CB4B269933}"/>
              </a:ext>
            </a:extLst>
          </p:cNvPr>
          <p:cNvSpPr/>
          <p:nvPr/>
        </p:nvSpPr>
        <p:spPr>
          <a:xfrm>
            <a:off x="204467" y="1412875"/>
            <a:ext cx="11136633" cy="5303599"/>
          </a:xfrm>
          <a:prstGeom prst="rect">
            <a:avLst/>
          </a:prstGeom>
          <a:solidFill>
            <a:schemeClr val="bg1">
              <a:alpha val="8711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FDD7B8-A006-44AC-A422-138A55966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703" y="141526"/>
            <a:ext cx="9602712" cy="766763"/>
          </a:xfrm>
        </p:spPr>
        <p:txBody>
          <a:bodyPr>
            <a:normAutofit/>
          </a:bodyPr>
          <a:lstStyle/>
          <a:p>
            <a:r>
              <a:rPr lang="en-US" sz="2800" dirty="0"/>
              <a:t>And then there was the shot on August 8, 2021…</a:t>
            </a:r>
          </a:p>
        </p:txBody>
      </p:sp>
      <p:pic>
        <p:nvPicPr>
          <p:cNvPr id="37" name="Picture 3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52629FC-5A9A-0C4B-BB25-2034E5821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70" y="1229454"/>
            <a:ext cx="9160030" cy="23241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81ABAF7-2A86-5549-BC7B-DE2026FBA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02" y="3717033"/>
            <a:ext cx="5498485" cy="29105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1293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/>
          <a:srcRect l="11455" t="38095" r="16888" b="26301"/>
          <a:stretch/>
        </p:blipFill>
        <p:spPr>
          <a:xfrm rot="16200000">
            <a:off x="6202150" y="2740159"/>
            <a:ext cx="2936958" cy="154355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9030" y="2628079"/>
            <a:ext cx="2589900" cy="136906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8212" y="1871346"/>
            <a:ext cx="2924726" cy="3135720"/>
            <a:chOff x="1238384" y="1095813"/>
            <a:chExt cx="2775895" cy="3087705"/>
          </a:xfrm>
        </p:grpSpPr>
        <p:pic>
          <p:nvPicPr>
            <p:cNvPr id="35" name="Picture 34" descr="image002">
              <a:extLst>
                <a:ext uri="{FF2B5EF4-FFF2-40B4-BE49-F238E27FC236}">
                  <a16:creationId xmlns:a16="http://schemas.microsoft.com/office/drawing/2014/main" id="{CD0F3D69-8E72-7E4E-A524-EE89D4124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384" y="1095813"/>
              <a:ext cx="2775895" cy="3087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238384" y="1163909"/>
              <a:ext cx="2775895" cy="2980076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ound Same Side Corner Rectangle 19"/>
          <p:cNvSpPr/>
          <p:nvPr/>
        </p:nvSpPr>
        <p:spPr>
          <a:xfrm>
            <a:off x="136858" y="1495385"/>
            <a:ext cx="2926080" cy="468507"/>
          </a:xfrm>
          <a:prstGeom prst="round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6861" y="2029960"/>
            <a:ext cx="2829787" cy="2108269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Broaden the community</a:t>
            </a:r>
          </a:p>
          <a:p>
            <a:pPr marL="174625" lvl="1" indent="-174625">
              <a:buFont typeface="Arial" panose="020B0604020202020204" pitchFamily="34" charset="0"/>
              <a:buChar char="•"/>
            </a:pPr>
            <a:r>
              <a:rPr lang="en-US" dirty="0"/>
              <a:t>ICF workshops</a:t>
            </a:r>
          </a:p>
          <a:p>
            <a:pPr marL="174625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New collaborations</a:t>
            </a:r>
          </a:p>
          <a:p>
            <a:r>
              <a:rPr lang="en-US" b="1" dirty="0"/>
              <a:t>Innovative approaches</a:t>
            </a:r>
          </a:p>
          <a:p>
            <a:pPr marL="174625" lvl="1" indent="-174625">
              <a:buFont typeface="Arial" panose="020B0604020202020204" pitchFamily="34" charset="0"/>
              <a:buChar char="•"/>
            </a:pPr>
            <a:r>
              <a:rPr lang="en-US" dirty="0"/>
              <a:t>Disruptive initiatives</a:t>
            </a:r>
          </a:p>
          <a:p>
            <a:pPr marL="174625" lvl="1" indent="-174625">
              <a:buFont typeface="Arial" panose="020B0604020202020204" pitchFamily="34" charset="0"/>
              <a:buChar char="•"/>
            </a:pPr>
            <a:r>
              <a:rPr lang="en-US" dirty="0"/>
              <a:t>Alternative designs</a:t>
            </a:r>
          </a:p>
          <a:p>
            <a:pPr marL="174625" lvl="1" indent="-174625">
              <a:buFont typeface="Arial" panose="020B0604020202020204" pitchFamily="34" charset="0"/>
              <a:buChar char="•"/>
            </a:pPr>
            <a:r>
              <a:rPr lang="en-US" dirty="0"/>
              <a:t>Mature MDD / LDD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6858" y="1505476"/>
            <a:ext cx="29260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More Innovation</a:t>
            </a:r>
          </a:p>
        </p:txBody>
      </p:sp>
      <p:sp>
        <p:nvSpPr>
          <p:cNvPr id="44" name="Round Same Side Corner Rectangle 43"/>
          <p:cNvSpPr/>
          <p:nvPr/>
        </p:nvSpPr>
        <p:spPr>
          <a:xfrm>
            <a:off x="6124670" y="1491906"/>
            <a:ext cx="2926080" cy="468507"/>
          </a:xfrm>
          <a:prstGeom prst="round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130167" y="1526143"/>
            <a:ext cx="29260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Next-Gen Technologies</a:t>
            </a:r>
          </a:p>
        </p:txBody>
      </p:sp>
      <p:sp>
        <p:nvSpPr>
          <p:cNvPr id="45" name="Round Same Side Corner Rectangle 44"/>
          <p:cNvSpPr/>
          <p:nvPr/>
        </p:nvSpPr>
        <p:spPr>
          <a:xfrm>
            <a:off x="9109344" y="1497129"/>
            <a:ext cx="2926080" cy="468507"/>
          </a:xfrm>
          <a:prstGeom prst="round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9045751" y="1534930"/>
            <a:ext cx="31561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World-Leading Facilities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09344" y="2296885"/>
            <a:ext cx="2926080" cy="189086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9204282" y="1977144"/>
            <a:ext cx="2795082" cy="3000821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5-year plan for HED &amp; ICF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Address key uncertainties in scaling for each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2024: Establish modern mission requires for high yield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2025: Assess investments to meet mission requirements</a:t>
            </a:r>
          </a:p>
          <a:p>
            <a:r>
              <a:rPr lang="en-US" b="1" dirty="0"/>
              <a:t>Sustain flagship facilities through 2020s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702251" y="1973405"/>
            <a:ext cx="1928467" cy="315841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207864" y="1998294"/>
            <a:ext cx="2798890" cy="3323987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Driver technologies</a:t>
            </a:r>
          </a:p>
          <a:p>
            <a:pPr marL="174625" lvl="1" indent="-174625">
              <a:buFont typeface="Arial" panose="020B0604020202020204" pitchFamily="34" charset="0"/>
              <a:buChar char="•"/>
            </a:pPr>
            <a:r>
              <a:rPr lang="en-US" sz="1600" dirty="0"/>
              <a:t>Broadband lasers</a:t>
            </a:r>
          </a:p>
          <a:p>
            <a:pPr marL="174625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Next-generation pulsed power</a:t>
            </a:r>
          </a:p>
          <a:p>
            <a:r>
              <a:rPr lang="en-US" b="1" dirty="0"/>
              <a:t>Probes</a:t>
            </a:r>
          </a:p>
          <a:p>
            <a:pPr marL="174625" lvl="1" indent="-174625">
              <a:buFont typeface="Arial" panose="020B0604020202020204" pitchFamily="34" charset="0"/>
              <a:buChar char="•"/>
            </a:pPr>
            <a:r>
              <a:rPr lang="en-US" sz="1600" dirty="0"/>
              <a:t>Compact accelerators</a:t>
            </a:r>
          </a:p>
          <a:p>
            <a:pPr marL="174625" lvl="1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Light sources</a:t>
            </a:r>
          </a:p>
          <a:p>
            <a:r>
              <a:rPr lang="en-US" b="1" dirty="0"/>
              <a:t>Computational tools</a:t>
            </a:r>
          </a:p>
          <a:p>
            <a:pPr marL="174625" lvl="1" indent="-174625">
              <a:buFont typeface="Arial" panose="020B0604020202020204" pitchFamily="34" charset="0"/>
              <a:buChar char="•"/>
            </a:pPr>
            <a:r>
              <a:rPr lang="en-US" sz="1600" dirty="0"/>
              <a:t>AI, advanced data analysis, routine 3D, predictive models</a:t>
            </a:r>
          </a:p>
          <a:p>
            <a:pPr marL="174625" lvl="1" indent="-174625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3146685" y="1885853"/>
            <a:ext cx="2851492" cy="2972882"/>
            <a:chOff x="4221803" y="1663430"/>
            <a:chExt cx="3531141" cy="3521413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6"/>
            <a:srcRect l="34627" t="24256" r="36410" b="24397"/>
            <a:stretch/>
          </p:blipFill>
          <p:spPr>
            <a:xfrm>
              <a:off x="4221803" y="1663430"/>
              <a:ext cx="3531141" cy="3521413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6177767" y="1675494"/>
              <a:ext cx="986249" cy="424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976711" y="3118004"/>
              <a:ext cx="776233" cy="673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146684" y="1921124"/>
            <a:ext cx="2881144" cy="2947821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36768" y="2080170"/>
            <a:ext cx="2809319" cy="2585323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Advance time and energy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rep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Radiochemistry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Time-resolved material properties at high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MDD ICF</a:t>
            </a:r>
          </a:p>
        </p:txBody>
      </p:sp>
      <p:sp>
        <p:nvSpPr>
          <p:cNvPr id="43" name="Round Same Side Corner Rectangle 42"/>
          <p:cNvSpPr/>
          <p:nvPr/>
        </p:nvSpPr>
        <p:spPr>
          <a:xfrm>
            <a:off x="3127029" y="1495386"/>
            <a:ext cx="2926080" cy="468507"/>
          </a:xfrm>
          <a:prstGeom prst="round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139996" y="1503194"/>
            <a:ext cx="29260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Better Diagnostics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2A01A-5080-4495-B84D-6A4ABEBE81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Where is the ICF Program Going?</a:t>
            </a:r>
          </a:p>
        </p:txBody>
      </p:sp>
    </p:spTree>
    <p:extLst>
      <p:ext uri="{BB962C8B-B14F-4D97-AF65-F5344CB8AC3E}">
        <p14:creationId xmlns:p14="http://schemas.microsoft.com/office/powerpoint/2010/main" val="3502903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994A8248-5B6B-EC43-AC4A-2759D1BA4947}"/>
              </a:ext>
            </a:extLst>
          </p:cNvPr>
          <p:cNvSpPr/>
          <p:nvPr/>
        </p:nvSpPr>
        <p:spPr>
          <a:xfrm>
            <a:off x="386080" y="5862320"/>
            <a:ext cx="247904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2A01A-5080-4495-B84D-6A4ABEBE81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993" y="141526"/>
            <a:ext cx="9882132" cy="766763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Other nations are actively pursing facilities to rival U.S. capabilities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1379F79-A7AE-CF4F-A4DE-6970D3870B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922" y="5048945"/>
            <a:ext cx="2737725" cy="14387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5C06BEB-72BD-7E44-A606-DD3CC94CC5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923" y="4416921"/>
            <a:ext cx="2737725" cy="53454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A03E0D9-FDDF-CC4C-9778-B8A7D8564A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2441" y="1519490"/>
            <a:ext cx="3621097" cy="11477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78DF26F-BA7F-9442-9DE4-804C1D3EE2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454" y="3197349"/>
            <a:ext cx="3616084" cy="15004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366B256-4028-564E-95BE-676FB5A1F3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3481" y="5131684"/>
            <a:ext cx="1270056" cy="1364617"/>
          </a:xfrm>
          <a:prstGeom prst="rect">
            <a:avLst/>
          </a:prstGeom>
        </p:spPr>
      </p:pic>
      <p:pic>
        <p:nvPicPr>
          <p:cNvPr id="39" name="Picture 2" descr="VNIIEF: UFL-2M laser machine">
            <a:extLst>
              <a:ext uri="{FF2B5EF4-FFF2-40B4-BE49-F238E27FC236}">
                <a16:creationId xmlns:a16="http://schemas.microsoft.com/office/drawing/2014/main" id="{BCAFD5A9-1671-2F42-B49C-28EF70713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1245" y="5131684"/>
            <a:ext cx="2307032" cy="135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909F174-CE24-814E-A976-C87358286A51}"/>
              </a:ext>
            </a:extLst>
          </p:cNvPr>
          <p:cNvSpPr txBox="1"/>
          <p:nvPr/>
        </p:nvSpPr>
        <p:spPr>
          <a:xfrm>
            <a:off x="1" y="1457308"/>
            <a:ext cx="2326041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en-US" sz="1867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France: Laser </a:t>
            </a:r>
            <a:r>
              <a:rPr lang="en-US" sz="1867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MegaJoule</a:t>
            </a:r>
            <a:r>
              <a:rPr lang="en-US" sz="1867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(LMJ)</a:t>
            </a:r>
          </a:p>
          <a:p>
            <a:pPr algn="r" defTabSz="457189"/>
            <a:r>
              <a:rPr lang="en-US" sz="1867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Comparable capability to NIF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D5D3F05-8CF2-CF47-9AFA-8EF950A5FD50}"/>
              </a:ext>
            </a:extLst>
          </p:cNvPr>
          <p:cNvSpPr txBox="1"/>
          <p:nvPr/>
        </p:nvSpPr>
        <p:spPr>
          <a:xfrm>
            <a:off x="64213" y="3140784"/>
            <a:ext cx="2307032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en-US" sz="1867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China: </a:t>
            </a:r>
            <a:r>
              <a:rPr lang="en-US" sz="1867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Shenguang</a:t>
            </a:r>
            <a:r>
              <a:rPr lang="en-US" sz="1867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-III Laser Facility</a:t>
            </a:r>
          </a:p>
          <a:p>
            <a:pPr algn="r" defTabSz="457189"/>
            <a:r>
              <a:rPr lang="en-US" sz="1867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SG-IV being considered to rival/exceed NIF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C858A6-3F7E-6546-9AF0-8806A7E0ACF4}"/>
              </a:ext>
            </a:extLst>
          </p:cNvPr>
          <p:cNvSpPr txBox="1"/>
          <p:nvPr/>
        </p:nvSpPr>
        <p:spPr>
          <a:xfrm>
            <a:off x="443961" y="4992783"/>
            <a:ext cx="1882080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en-US" sz="1867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Russia: 192-beam UFL-2M Laser</a:t>
            </a:r>
          </a:p>
          <a:p>
            <a:pPr algn="r" defTabSz="457189"/>
            <a:r>
              <a:rPr lang="en-US" sz="1867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Comparable capability to NIF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31F9F86F-528A-4443-BF27-0F25BCEB09C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847" y="1519490"/>
            <a:ext cx="3247312" cy="224683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5F09F8E-3D1C-EB4B-8B3C-2D3F071E62A7}"/>
              </a:ext>
            </a:extLst>
          </p:cNvPr>
          <p:cNvSpPr txBox="1"/>
          <p:nvPr/>
        </p:nvSpPr>
        <p:spPr>
          <a:xfrm>
            <a:off x="9855143" y="1821157"/>
            <a:ext cx="2307031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en-US" sz="1867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China: 8 MA Primary Test Stand</a:t>
            </a:r>
            <a:br>
              <a:rPr lang="en-US" sz="1867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67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67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867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largest pulsed power facility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FA183BF-E14E-E144-AD86-20D39F3F520D}"/>
              </a:ext>
            </a:extLst>
          </p:cNvPr>
          <p:cNvSpPr txBox="1"/>
          <p:nvPr/>
        </p:nvSpPr>
        <p:spPr>
          <a:xfrm>
            <a:off x="9635881" y="4426285"/>
            <a:ext cx="2484344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1867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China:</a:t>
            </a:r>
          </a:p>
          <a:p>
            <a:pPr defTabSz="457189"/>
            <a:r>
              <a:rPr lang="en-US" sz="1867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CAEP designing 50-60 MA facility</a:t>
            </a:r>
          </a:p>
          <a:p>
            <a:pPr defTabSz="457189"/>
            <a:r>
              <a:rPr lang="en-US" sz="1867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NINT designing CZ30, a 30-34 MA facility</a:t>
            </a:r>
          </a:p>
        </p:txBody>
      </p:sp>
    </p:spTree>
    <p:extLst>
      <p:ext uri="{BB962C8B-B14F-4D97-AF65-F5344CB8AC3E}">
        <p14:creationId xmlns:p14="http://schemas.microsoft.com/office/powerpoint/2010/main" val="273560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B48CA2-940E-4FD8-B592-A8CF85FE23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F73D2F-E1D3-472A-A823-A48AC76F7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555"/>
          <a:stretch/>
        </p:blipFill>
        <p:spPr>
          <a:xfrm>
            <a:off x="1191606" y="1222655"/>
            <a:ext cx="9100127" cy="466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2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337D94-B4DC-784E-BB51-7B826D749303}"/>
              </a:ext>
            </a:extLst>
          </p:cNvPr>
          <p:cNvSpPr/>
          <p:nvPr/>
        </p:nvSpPr>
        <p:spPr>
          <a:xfrm>
            <a:off x="386080" y="5862320"/>
            <a:ext cx="247904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8C5D8A-1BC5-4F30-9E5E-19DF5E808E58}"/>
              </a:ext>
            </a:extLst>
          </p:cNvPr>
          <p:cNvSpPr/>
          <p:nvPr/>
        </p:nvSpPr>
        <p:spPr>
          <a:xfrm>
            <a:off x="2068830" y="1230497"/>
            <a:ext cx="3371850" cy="17576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C4F5A4-565F-4A16-9C95-D711FCE45461}"/>
              </a:ext>
            </a:extLst>
          </p:cNvPr>
          <p:cNvSpPr/>
          <p:nvPr/>
        </p:nvSpPr>
        <p:spPr>
          <a:xfrm>
            <a:off x="765810" y="3079032"/>
            <a:ext cx="6103620" cy="3138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2DF71A-0FA8-4AC7-9EF1-2F566ED33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The Department of Energy and National Nuclear Security Administration</a:t>
            </a:r>
          </a:p>
        </p:txBody>
      </p:sp>
      <p:graphicFrame>
        <p:nvGraphicFramePr>
          <p:cNvPr id="5" name="Content Placeholder 14">
            <a:extLst>
              <a:ext uri="{FF2B5EF4-FFF2-40B4-BE49-F238E27FC236}">
                <a16:creationId xmlns:a16="http://schemas.microsoft.com/office/drawing/2014/main" id="{8A29D091-1292-4271-8DD7-A33A9E6AE2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938978"/>
              </p:ext>
            </p:extLst>
          </p:nvPr>
        </p:nvGraphicFramePr>
        <p:xfrm>
          <a:off x="-866850" y="3209034"/>
          <a:ext cx="9401250" cy="2901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E267408-98B5-4DD6-823A-F8EE8224A7B0}"/>
              </a:ext>
            </a:extLst>
          </p:cNvPr>
          <p:cNvSpPr/>
          <p:nvPr/>
        </p:nvSpPr>
        <p:spPr>
          <a:xfrm>
            <a:off x="3779176" y="1373471"/>
            <a:ext cx="1451517" cy="1451517"/>
          </a:xfrm>
          <a:prstGeom prst="rect">
            <a:avLst/>
          </a:prstGeom>
          <a:blipFill dpi="0" rotWithShape="1">
            <a:blip r:embed="rId8"/>
            <a:srcRect/>
            <a:stretch>
              <a:fillRect l="-14262" r="-13486" b="-27748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B16B91F-A102-40D9-8CC5-194788FD0FCB}"/>
              </a:ext>
            </a:extLst>
          </p:cNvPr>
          <p:cNvSpPr/>
          <p:nvPr/>
        </p:nvSpPr>
        <p:spPr>
          <a:xfrm>
            <a:off x="132652" y="1411860"/>
            <a:ext cx="1839606" cy="1451517"/>
          </a:xfrm>
          <a:custGeom>
            <a:avLst/>
            <a:gdLst>
              <a:gd name="connsiteX0" fmla="*/ 0 w 1451517"/>
              <a:gd name="connsiteY0" fmla="*/ 0 h 1451517"/>
              <a:gd name="connsiteX1" fmla="*/ 1451517 w 1451517"/>
              <a:gd name="connsiteY1" fmla="*/ 0 h 1451517"/>
              <a:gd name="connsiteX2" fmla="*/ 1451517 w 1451517"/>
              <a:gd name="connsiteY2" fmla="*/ 1451517 h 1451517"/>
              <a:gd name="connsiteX3" fmla="*/ 0 w 1451517"/>
              <a:gd name="connsiteY3" fmla="*/ 1451517 h 1451517"/>
              <a:gd name="connsiteX4" fmla="*/ 0 w 1451517"/>
              <a:gd name="connsiteY4" fmla="*/ 0 h 145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517" h="1451517">
                <a:moveTo>
                  <a:pt x="0" y="0"/>
                </a:moveTo>
                <a:lnTo>
                  <a:pt x="1451517" y="0"/>
                </a:lnTo>
                <a:lnTo>
                  <a:pt x="1451517" y="1451517"/>
                </a:lnTo>
                <a:lnTo>
                  <a:pt x="0" y="145151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t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accent1"/>
                </a:solidFill>
              </a:rPr>
              <a:t>Secretary of Energy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>
                <a:solidFill>
                  <a:schemeClr val="accent1"/>
                </a:solidFill>
              </a:rPr>
              <a:t>Jennifer Granholm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E9395-8135-4858-83B8-C05BC8E24758}"/>
              </a:ext>
            </a:extLst>
          </p:cNvPr>
          <p:cNvSpPr/>
          <p:nvPr/>
        </p:nvSpPr>
        <p:spPr>
          <a:xfrm>
            <a:off x="2376542" y="3208446"/>
            <a:ext cx="1451517" cy="1451517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147" t="-26731" r="-23222" b="-12638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B32E3D0-0136-491A-9894-88177BCB128D}"/>
              </a:ext>
            </a:extLst>
          </p:cNvPr>
          <p:cNvSpPr/>
          <p:nvPr/>
        </p:nvSpPr>
        <p:spPr>
          <a:xfrm>
            <a:off x="5583018" y="1411861"/>
            <a:ext cx="2382422" cy="1451517"/>
          </a:xfrm>
          <a:custGeom>
            <a:avLst/>
            <a:gdLst>
              <a:gd name="connsiteX0" fmla="*/ 0 w 1451517"/>
              <a:gd name="connsiteY0" fmla="*/ 0 h 1451517"/>
              <a:gd name="connsiteX1" fmla="*/ 1451517 w 1451517"/>
              <a:gd name="connsiteY1" fmla="*/ 0 h 1451517"/>
              <a:gd name="connsiteX2" fmla="*/ 1451517 w 1451517"/>
              <a:gd name="connsiteY2" fmla="*/ 1451517 h 1451517"/>
              <a:gd name="connsiteX3" fmla="*/ 0 w 1451517"/>
              <a:gd name="connsiteY3" fmla="*/ 1451517 h 1451517"/>
              <a:gd name="connsiteX4" fmla="*/ 0 w 1451517"/>
              <a:gd name="connsiteY4" fmla="*/ 0 h 145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517" h="1451517">
                <a:moveTo>
                  <a:pt x="0" y="0"/>
                </a:moveTo>
                <a:lnTo>
                  <a:pt x="1451517" y="0"/>
                </a:lnTo>
                <a:lnTo>
                  <a:pt x="1451517" y="1451517"/>
                </a:lnTo>
                <a:lnTo>
                  <a:pt x="0" y="145151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t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accent1"/>
                </a:solidFill>
              </a:rPr>
              <a:t>Under Secretary for Nuclear Security &amp; Administrator, NNSA </a:t>
            </a:r>
          </a:p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accent1"/>
                </a:solidFill>
              </a:rPr>
              <a:t>Jill Hruby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5D2045-BDF3-4BF6-8EA8-6D1D85524EAE}"/>
              </a:ext>
            </a:extLst>
          </p:cNvPr>
          <p:cNvSpPr/>
          <p:nvPr/>
        </p:nvSpPr>
        <p:spPr>
          <a:xfrm>
            <a:off x="2261975" y="1385852"/>
            <a:ext cx="1449512" cy="1449512"/>
          </a:xfrm>
          <a:prstGeom prst="rect">
            <a:avLst/>
          </a:prstGeom>
          <a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D130B0-CBED-B14B-953A-311FA2076631}"/>
              </a:ext>
            </a:extLst>
          </p:cNvPr>
          <p:cNvSpPr/>
          <p:nvPr/>
        </p:nvSpPr>
        <p:spPr>
          <a:xfrm>
            <a:off x="8325741" y="1733266"/>
            <a:ext cx="3480179" cy="4020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National Nuclear Security Administration (NNSA) is a semi-autonomous agency within the U.S. Department of Energy responsible for enhancing national security through the military application of nuclear science. </a:t>
            </a:r>
          </a:p>
        </p:txBody>
      </p:sp>
    </p:spTree>
    <p:extLst>
      <p:ext uri="{BB962C8B-B14F-4D97-AF65-F5344CB8AC3E}">
        <p14:creationId xmlns:p14="http://schemas.microsoft.com/office/powerpoint/2010/main" val="3439338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403A72A-DBFD-428E-9026-808F20519325}"/>
              </a:ext>
            </a:extLst>
          </p:cNvPr>
          <p:cNvSpPr txBox="1"/>
          <p:nvPr/>
        </p:nvSpPr>
        <p:spPr>
          <a:xfrm rot="18053077">
            <a:off x="883912" y="1279223"/>
            <a:ext cx="3244087" cy="3308423"/>
          </a:xfrm>
          <a:prstGeom prst="rect">
            <a:avLst/>
          </a:prstGeom>
          <a:noFill/>
        </p:spPr>
        <p:txBody>
          <a:bodyPr wrap="square" rtlCol="0">
            <a:prstTxWarp prst="textCircle">
              <a:avLst>
                <a:gd name="adj" fmla="val 14201451"/>
              </a:avLst>
            </a:prstTxWarp>
            <a:spAutoFit/>
          </a:bodyPr>
          <a:lstStyle/>
          <a:p>
            <a:r>
              <a:rPr lang="en-US" sz="2800" b="1" dirty="0"/>
              <a:t>RDT&amp;E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F0FBA8-4023-4B64-BBB0-9343D803B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5993" y="141526"/>
            <a:ext cx="9602712" cy="766763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The NNSA Office of Experimental Science delivers  the </a:t>
            </a:r>
            <a:r>
              <a:rPr lang="en-US" dirty="0"/>
              <a:t>world-class scientific data, facilities, and expertise required support the modern nuclear stockpile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CD28956-B434-4532-82F6-9AD455A5A8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5777494"/>
              </p:ext>
            </p:extLst>
          </p:nvPr>
        </p:nvGraphicFramePr>
        <p:xfrm>
          <a:off x="1150812" y="908289"/>
          <a:ext cx="9510392" cy="353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Arrow: Right 11">
            <a:extLst>
              <a:ext uri="{FF2B5EF4-FFF2-40B4-BE49-F238E27FC236}">
                <a16:creationId xmlns:a16="http://schemas.microsoft.com/office/drawing/2014/main" id="{D9508C17-2E43-4346-9F12-DB2DB18C2568}"/>
              </a:ext>
            </a:extLst>
          </p:cNvPr>
          <p:cNvSpPr/>
          <p:nvPr/>
        </p:nvSpPr>
        <p:spPr>
          <a:xfrm>
            <a:off x="657247" y="2743526"/>
            <a:ext cx="10671048" cy="1139195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For maintaining the effectiveness of the nuclear weapons stockpile, providing a technical basis for the annual assessment, developing modernization options, and quantifying the effects of aging on the stockpile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CADEB9-7FED-4A85-A022-25E3B17FBAB7}"/>
              </a:ext>
            </a:extLst>
          </p:cNvPr>
          <p:cNvGrpSpPr/>
          <p:nvPr/>
        </p:nvGrpSpPr>
        <p:grpSpPr>
          <a:xfrm>
            <a:off x="2592608" y="4130388"/>
            <a:ext cx="9275953" cy="1361162"/>
            <a:chOff x="2647507" y="5433237"/>
            <a:chExt cx="9275953" cy="136116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B918D3-AD46-44BF-B3DA-9F7FB0FD66E9}"/>
                </a:ext>
              </a:extLst>
            </p:cNvPr>
            <p:cNvSpPr/>
            <p:nvPr/>
          </p:nvSpPr>
          <p:spPr>
            <a:xfrm>
              <a:off x="2647507" y="5433237"/>
              <a:ext cx="9275953" cy="1345798"/>
            </a:xfrm>
            <a:prstGeom prst="rect">
              <a:avLst/>
            </a:prstGeom>
            <a:solidFill>
              <a:srgbClr val="A1B8E1"/>
            </a:solidFill>
            <a:ln w="28575">
              <a:solidFill>
                <a:srgbClr val="A1B8E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27D1200-1B25-4B75-A89F-E7A549D4F9FC}"/>
                </a:ext>
              </a:extLst>
            </p:cNvPr>
            <p:cNvSpPr txBox="1"/>
            <p:nvPr/>
          </p:nvSpPr>
          <p:spPr>
            <a:xfrm>
              <a:off x="2647507" y="5639841"/>
              <a:ext cx="145148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Office of </a:t>
              </a:r>
            </a:p>
            <a:p>
              <a:r>
                <a:rPr lang="en-US" b="1" dirty="0"/>
                <a:t>Experimental</a:t>
              </a:r>
            </a:p>
            <a:p>
              <a:r>
                <a:rPr lang="en-US" b="1" dirty="0"/>
                <a:t>Sciences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9996B0-B6CE-4829-B279-BAD32F749C69}"/>
                </a:ext>
              </a:extLst>
            </p:cNvPr>
            <p:cNvSpPr/>
            <p:nvPr/>
          </p:nvSpPr>
          <p:spPr>
            <a:xfrm>
              <a:off x="4088361" y="5463265"/>
              <a:ext cx="7824465" cy="13311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VISION: </a:t>
              </a:r>
              <a:r>
                <a:rPr lang="en-US" sz="1400" dirty="0"/>
                <a:t>A world-class scientific enterprise for stockpile stewardship that creates and applies 21</a:t>
              </a:r>
              <a:r>
                <a:rPr lang="en-US" sz="1400" baseline="30000" dirty="0"/>
                <a:t>st</a:t>
              </a:r>
              <a:r>
                <a:rPr lang="en-US" sz="1400" dirty="0"/>
                <a:t> century science capabilities to anticipate and address existing and emergent stockpile needs, and thwart unforeseen threats</a:t>
              </a:r>
            </a:p>
            <a:p>
              <a:endParaRPr lang="en-US" sz="800" dirty="0"/>
            </a:p>
            <a:p>
              <a:pPr lvl="0">
                <a:defRPr/>
              </a:pPr>
              <a:r>
                <a:rPr lang="en-US" sz="1400" b="1" dirty="0"/>
                <a:t>MISSION: </a:t>
              </a:r>
              <a:r>
                <a:rPr lang="en-US" sz="1400" dirty="0"/>
                <a:t>Ensure a resilient US nuclear deterrence posture by delivering world-class data, facilities, and expertise required to undergird the effectiveness and responsiveness of the modern stockpile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2B6FD05-84A7-4CC4-A98C-47DB455B37D2}"/>
              </a:ext>
            </a:extLst>
          </p:cNvPr>
          <p:cNvCxnSpPr>
            <a:cxnSpLocks/>
          </p:cNvCxnSpPr>
          <p:nvPr/>
        </p:nvCxnSpPr>
        <p:spPr>
          <a:xfrm>
            <a:off x="2309711" y="3813888"/>
            <a:ext cx="282895" cy="316500"/>
          </a:xfrm>
          <a:prstGeom prst="straightConnector1">
            <a:avLst/>
          </a:prstGeom>
          <a:ln w="38100">
            <a:solidFill>
              <a:srgbClr val="A1B8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BE3E1C-02BE-4647-BD0A-C03370346839}"/>
              </a:ext>
            </a:extLst>
          </p:cNvPr>
          <p:cNvCxnSpPr>
            <a:cxnSpLocks/>
          </p:cNvCxnSpPr>
          <p:nvPr/>
        </p:nvCxnSpPr>
        <p:spPr>
          <a:xfrm flipH="1">
            <a:off x="9396192" y="3813888"/>
            <a:ext cx="151945" cy="316500"/>
          </a:xfrm>
          <a:prstGeom prst="straightConnector1">
            <a:avLst/>
          </a:prstGeom>
          <a:ln w="38100">
            <a:solidFill>
              <a:srgbClr val="A1B8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38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07B202-43D7-429B-967A-CF994A9A34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Achieving a burning plasma is a priority for the NNSA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6739F9-31F4-DB48-AE86-E98D9FED0F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727" y="1376277"/>
            <a:ext cx="3319843" cy="2396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D86441-2745-6A47-AC5F-99E037D7F9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894" y="1361775"/>
            <a:ext cx="3325592" cy="2327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34C2A7-298E-9343-A3ED-8007347640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4417" y="2425905"/>
            <a:ext cx="1164838" cy="1438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D495166-313E-E942-8824-3F83D3DAE99A}"/>
              </a:ext>
            </a:extLst>
          </p:cNvPr>
          <p:cNvSpPr txBox="1">
            <a:spLocks/>
          </p:cNvSpPr>
          <p:nvPr/>
        </p:nvSpPr>
        <p:spPr>
          <a:xfrm>
            <a:off x="478829" y="1269505"/>
            <a:ext cx="1606547" cy="1601523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222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75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514350">
              <a:lnSpc>
                <a:spcPct val="110000"/>
              </a:lnSpc>
              <a:buNone/>
            </a:pPr>
            <a:r>
              <a:rPr lang="en-US" sz="2000" i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NIF, Laser Indirect Drive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7C0795D-9299-A441-A8B1-BADB191FB3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7075" y="2457976"/>
            <a:ext cx="695586" cy="1592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1AB3CB8-BA47-AB4B-A6BC-F0D46B4C23FF}"/>
              </a:ext>
            </a:extLst>
          </p:cNvPr>
          <p:cNvSpPr txBox="1">
            <a:spLocks/>
          </p:cNvSpPr>
          <p:nvPr/>
        </p:nvSpPr>
        <p:spPr>
          <a:xfrm>
            <a:off x="9700279" y="1269248"/>
            <a:ext cx="1865117" cy="854692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222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75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50">
              <a:lnSpc>
                <a:spcPct val="110000"/>
              </a:lnSpc>
              <a:buNone/>
            </a:pPr>
            <a:r>
              <a:rPr lang="en-US" sz="2000" i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Z, Magnetic Direct Drive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5D61C44-1A68-CA44-9C35-0C11EAB1BD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15" y="4262756"/>
            <a:ext cx="3053070" cy="222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A96F5BD-8CB4-6F41-833B-875617124F71}"/>
              </a:ext>
            </a:extLst>
          </p:cNvPr>
          <p:cNvSpPr txBox="1">
            <a:spLocks/>
          </p:cNvSpPr>
          <p:nvPr/>
        </p:nvSpPr>
        <p:spPr>
          <a:xfrm>
            <a:off x="451708" y="4228248"/>
            <a:ext cx="1882516" cy="851824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222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75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514350">
              <a:lnSpc>
                <a:spcPct val="110000"/>
              </a:lnSpc>
              <a:buNone/>
            </a:pPr>
            <a:r>
              <a:rPr lang="en-US" sz="2000" i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Omega, Laser Direct Drive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86241E5-7EB2-7C42-B80C-B838000B469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784" y="5358708"/>
            <a:ext cx="1112220" cy="1204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DCBF142-037D-C743-A1C2-1DB61F935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5227" y="4237356"/>
            <a:ext cx="2403382" cy="222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003B435-102F-B540-93B6-60F2B72BF45D}"/>
              </a:ext>
            </a:extLst>
          </p:cNvPr>
          <p:cNvSpPr txBox="1">
            <a:spLocks/>
          </p:cNvSpPr>
          <p:nvPr/>
        </p:nvSpPr>
        <p:spPr>
          <a:xfrm>
            <a:off x="8817110" y="4493138"/>
            <a:ext cx="2777328" cy="637186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222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0375" indent="-230188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317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701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4350">
              <a:lnSpc>
                <a:spcPct val="110000"/>
              </a:lnSpc>
              <a:buNone/>
            </a:pPr>
            <a:r>
              <a:rPr lang="en-US" sz="2000" i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LANL, HED and ICF  physics investigations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1CFD26C-EE93-6B48-B546-0DEC2A796B5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1033" y="5370003"/>
            <a:ext cx="1605580" cy="1167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82C1AA8-F20A-A945-BEB7-65E11871EB0E}"/>
              </a:ext>
            </a:extLst>
          </p:cNvPr>
          <p:cNvSpPr txBox="1"/>
          <p:nvPr/>
        </p:nvSpPr>
        <p:spPr>
          <a:xfrm>
            <a:off x="10094519" y="5630294"/>
            <a:ext cx="149991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12700">
              <a:lnSpc>
                <a:spcPct val="100000"/>
              </a:lnSpc>
              <a:defRPr sz="1200" spc="-5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sz="1800" dirty="0"/>
              <a:t>General Atomics, Targets</a:t>
            </a:r>
          </a:p>
        </p:txBody>
      </p:sp>
    </p:spTree>
    <p:extLst>
      <p:ext uri="{BB962C8B-B14F-4D97-AF65-F5344CB8AC3E}">
        <p14:creationId xmlns:p14="http://schemas.microsoft.com/office/powerpoint/2010/main" val="2579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07B202-43D7-429B-967A-CF994A9A34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Achieving this goal is only possible with sustained support for operations, improvements, and sustainment activities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4AAC19-73FF-B34E-92B9-0E7A246BA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87" t="472" r="851" b="1247"/>
          <a:stretch/>
        </p:blipFill>
        <p:spPr>
          <a:xfrm>
            <a:off x="85150" y="1332274"/>
            <a:ext cx="6468082" cy="47770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7177100-920D-4044-8DDC-30E9B816B819}"/>
              </a:ext>
            </a:extLst>
          </p:cNvPr>
          <p:cNvSpPr txBox="1"/>
          <p:nvPr/>
        </p:nvSpPr>
        <p:spPr>
          <a:xfrm>
            <a:off x="603368" y="1180235"/>
            <a:ext cx="3491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ICF FY21 ($575 M)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6074CB19-F315-9340-B21B-3877315D668E}"/>
              </a:ext>
            </a:extLst>
          </p:cNvPr>
          <p:cNvGraphicFramePr>
            <a:graphicFrameLocks/>
          </p:cNvGraphicFramePr>
          <p:nvPr/>
        </p:nvGraphicFramePr>
        <p:xfrm>
          <a:off x="7498542" y="1624786"/>
          <a:ext cx="3874853" cy="235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4915A898-C00E-2944-A0C8-A44407C745DA}"/>
              </a:ext>
            </a:extLst>
          </p:cNvPr>
          <p:cNvSpPr txBox="1"/>
          <p:nvPr/>
        </p:nvSpPr>
        <p:spPr>
          <a:xfrm>
            <a:off x="7914240" y="1759798"/>
            <a:ext cx="774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150/yr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BD2914-EE34-EA46-BA9F-61ACED372AE3}"/>
              </a:ext>
            </a:extLst>
          </p:cNvPr>
          <p:cNvSpPr txBox="1"/>
          <p:nvPr/>
        </p:nvSpPr>
        <p:spPr>
          <a:xfrm>
            <a:off x="9119584" y="1765775"/>
            <a:ext cx="774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400/yr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4AEFF3-B96E-6D47-B0A5-7D5F33A90898}"/>
              </a:ext>
            </a:extLst>
          </p:cNvPr>
          <p:cNvSpPr txBox="1"/>
          <p:nvPr/>
        </p:nvSpPr>
        <p:spPr>
          <a:xfrm>
            <a:off x="10286417" y="1765484"/>
            <a:ext cx="774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2300/yr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0480C4-3B9C-F24A-91CE-F3D534C556FA}"/>
              </a:ext>
            </a:extLst>
          </p:cNvPr>
          <p:cNvSpPr txBox="1"/>
          <p:nvPr/>
        </p:nvSpPr>
        <p:spPr>
          <a:xfrm>
            <a:off x="7305869" y="4207997"/>
            <a:ext cx="480098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HED &amp; Ignition Science: </a:t>
            </a:r>
            <a:r>
              <a:rPr lang="en-US" sz="1600" dirty="0"/>
              <a:t>Advances experimental platforms and understanding toward ignition and MJ fusion yield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ICF Diagnostics: </a:t>
            </a:r>
            <a:r>
              <a:rPr lang="en-US" sz="1600" dirty="0"/>
              <a:t>Conducts the R&amp;D for new technologies to execute and interpret HED experiments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Facility Operations: </a:t>
            </a:r>
            <a:r>
              <a:rPr lang="en-US" sz="1600" dirty="0"/>
              <a:t>Enables safe and efficient operations of national HED facilities for all applications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D9BF76-F0FB-A94A-9BF4-05707203ABD4}"/>
              </a:ext>
            </a:extLst>
          </p:cNvPr>
          <p:cNvSpPr txBox="1"/>
          <p:nvPr/>
        </p:nvSpPr>
        <p:spPr>
          <a:xfrm>
            <a:off x="7698377" y="1384663"/>
            <a:ext cx="3371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ICF Facility Shot Allocations</a:t>
            </a:r>
          </a:p>
        </p:txBody>
      </p:sp>
    </p:spTree>
    <p:extLst>
      <p:ext uri="{BB962C8B-B14F-4D97-AF65-F5344CB8AC3E}">
        <p14:creationId xmlns:p14="http://schemas.microsoft.com/office/powerpoint/2010/main" val="185036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524000" y="0"/>
            <a:ext cx="9144000" cy="6858000"/>
            <a:chOff x="-5257800" y="-3886200"/>
            <a:chExt cx="9144000" cy="6858000"/>
          </a:xfrm>
        </p:grpSpPr>
        <p:pic>
          <p:nvPicPr>
            <p:cNvPr id="6" name="Picture 5" descr="Bkg_ST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257800" y="-3886200"/>
              <a:ext cx="9144000" cy="68580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-4876800" y="-3505200"/>
              <a:ext cx="3962400" cy="6096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191000" y="1981201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60000"/>
              </a:spcBef>
              <a:defRPr/>
            </a:pPr>
            <a:r>
              <a:rPr lang="en-US" sz="36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Inertial Fusion in NNSA</a:t>
            </a:r>
            <a:endParaRPr lang="en-US" sz="36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209801" y="579439"/>
            <a:ext cx="79978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kern="1000" spc="190" dirty="0">
                <a:solidFill>
                  <a:srgbClr val="000066"/>
                </a:solidFill>
                <a:latin typeface="Arial"/>
                <a:cs typeface="Arial" charset="0"/>
              </a:rPr>
              <a:t>NATIONAL NUCLEAR SECURITY ADMINISTRATION</a:t>
            </a:r>
            <a:r>
              <a:rPr lang="en-US" sz="1200" b="1" dirty="0">
                <a:solidFill>
                  <a:srgbClr val="000066"/>
                </a:solidFill>
                <a:latin typeface="Arial"/>
                <a:cs typeface="Arial" charset="0"/>
              </a:rPr>
              <a:t> </a:t>
            </a:r>
            <a:r>
              <a:rPr lang="en-US" sz="1200" b="1" spc="120" dirty="0">
                <a:solidFill>
                  <a:srgbClr val="000066"/>
                </a:solidFill>
                <a:latin typeface="Arial"/>
                <a:cs typeface="Arial" charset="0"/>
              </a:rPr>
              <a:t>OFFICE OF DEFENSE PROGRAMS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390921" y="1066800"/>
            <a:ext cx="494254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14303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99660"/>
            <a:ext cx="1099972" cy="49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66"/>
          <a:stretch/>
        </p:blipFill>
        <p:spPr bwMode="auto">
          <a:xfrm>
            <a:off x="2514601" y="3149722"/>
            <a:ext cx="1178247" cy="5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 descr="C:\Documents and Settings\091348\Local Settings\Temporary Internet Files\Content.Outlook\KMNDMCV4\llnl_logo_blue (2)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913538"/>
            <a:ext cx="566403" cy="58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NRLSealTra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725170"/>
            <a:ext cx="619844" cy="60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GA_logo_new_smal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86400"/>
            <a:ext cx="2153532" cy="37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NNSA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1219201"/>
            <a:ext cx="2209800" cy="631825"/>
          </a:xfrm>
          <a:prstGeom prst="rect">
            <a:avLst/>
          </a:prstGeom>
          <a:noFill/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657600" y="2819401"/>
            <a:ext cx="65341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solidFill>
                  <a:srgbClr val="000000"/>
                </a:solidFill>
                <a:latin typeface="Helvetica" pitchFamily="34" charset="0"/>
              </a:rPr>
              <a:t>Presented to: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Helvetica" pitchFamily="34" charset="0"/>
              </a:rPr>
              <a:t>Fusion Power Associates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Helvetica" pitchFamily="34" charset="0"/>
              </a:rPr>
              <a:t>33rd Annual Meeting and Symposium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Helvetica" pitchFamily="34" charset="0"/>
              </a:rPr>
              <a:t>Washington, DC</a:t>
            </a:r>
          </a:p>
          <a:p>
            <a:pPr algn="ctr"/>
            <a:endParaRPr lang="en-US" sz="2000" b="1" dirty="0">
              <a:solidFill>
                <a:srgbClr val="000000"/>
              </a:solidFill>
              <a:latin typeface="Helvetica" pitchFamily="34" charset="0"/>
            </a:endParaRPr>
          </a:p>
          <a:p>
            <a:pPr algn="ctr"/>
            <a:r>
              <a:rPr lang="en-US" sz="2000" b="1" i="1" dirty="0">
                <a:solidFill>
                  <a:srgbClr val="000000"/>
                </a:solidFill>
                <a:latin typeface="Helvetica" pitchFamily="34" charset="0"/>
              </a:rPr>
              <a:t>Presented by: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Helvetica" pitchFamily="34" charset="0"/>
              </a:rPr>
              <a:t>Jeff Quintenz, PhD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Helvetica" pitchFamily="34" charset="0"/>
              </a:rPr>
              <a:t>Director, Office of Inertial Confinement Fusion </a:t>
            </a:r>
          </a:p>
          <a:p>
            <a:pPr algn="ctr"/>
            <a:endParaRPr lang="en-US" sz="2000" b="1" dirty="0">
              <a:solidFill>
                <a:srgbClr val="000000"/>
              </a:solidFill>
              <a:latin typeface="Helvetica" pitchFamily="34" charset="0"/>
            </a:endParaRP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Helvetica" pitchFamily="34" charset="0"/>
              </a:rPr>
              <a:t>December 6, 2012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437E0-6596-480E-B941-97331B03D42F}"/>
              </a:ext>
            </a:extLst>
          </p:cNvPr>
          <p:cNvSpPr txBox="1"/>
          <p:nvPr/>
        </p:nvSpPr>
        <p:spPr>
          <a:xfrm rot="20126589">
            <a:off x="7291193" y="3957398"/>
            <a:ext cx="492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prior material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90800" y="378870"/>
            <a:ext cx="33528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0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Summary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93901" y="1409700"/>
            <a:ext cx="8229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Clr>
                <a:srgbClr val="213262"/>
              </a:buClr>
            </a:pPr>
            <a:endParaRPr lang="en-US" sz="2000" b="1" i="1" dirty="0">
              <a:solidFill>
                <a:srgbClr val="000000"/>
              </a:solidFill>
              <a:latin typeface="Arial"/>
              <a:ea typeface="ＭＳ Ｐゴシック" charset="-128"/>
              <a:cs typeface="Times New Roman" charset="0"/>
            </a:endParaRPr>
          </a:p>
          <a:p>
            <a:pPr marL="457200" indent="-228600">
              <a:spcAft>
                <a:spcPts val="1400"/>
              </a:spcAft>
              <a:buClr>
                <a:srgbClr val="213262"/>
              </a:buClr>
              <a:buFont typeface="Arial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-128"/>
                <a:cs typeface="Times New Roman" charset="0"/>
              </a:rPr>
              <a:t>Ignition not yet achieved but remains principal goal of the ICF Program, and our understanding is increasing rapidly</a:t>
            </a:r>
          </a:p>
          <a:p>
            <a:pPr marL="457200" indent="-228600">
              <a:spcAft>
                <a:spcPts val="1400"/>
              </a:spcAft>
              <a:buClr>
                <a:srgbClr val="213262"/>
              </a:buClr>
              <a:buFont typeface="Arial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-128"/>
                <a:cs typeface="Times New Roman" charset="0"/>
              </a:rPr>
              <a:t>Alternate concepts to the mainline indirect drive approach are advancing </a:t>
            </a:r>
          </a:p>
          <a:p>
            <a:pPr marL="457200" indent="-228600">
              <a:spcAft>
                <a:spcPts val="1400"/>
              </a:spcAft>
              <a:buClr>
                <a:srgbClr val="213262"/>
              </a:buClr>
              <a:buFont typeface="Arial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-128"/>
                <a:cs typeface="Times New Roman" charset="0"/>
              </a:rPr>
              <a:t>HED facilities are operating well and are oversubscribed (by a lot)</a:t>
            </a:r>
          </a:p>
          <a:p>
            <a:pPr marL="457200" indent="-228600">
              <a:spcAft>
                <a:spcPts val="1400"/>
              </a:spcAft>
              <a:buClr>
                <a:srgbClr val="213262"/>
              </a:buClr>
              <a:buFont typeface="Arial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-128"/>
                <a:cs typeface="Times New Roman" charset="0"/>
              </a:rPr>
              <a:t>Vibrant HED community is recognized to be critical to the success of SSP</a:t>
            </a:r>
          </a:p>
          <a:p>
            <a:pPr marL="457200" indent="-228600">
              <a:spcAft>
                <a:spcPts val="1000"/>
              </a:spcAft>
              <a:buClr>
                <a:srgbClr val="213262"/>
              </a:buClr>
              <a:buFont typeface="Arial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-128"/>
                <a:cs typeface="Times New Roman" charset="0"/>
              </a:rPr>
              <a:t>ICF is an exciting grand challenge endeavor and remains a leading attractor for talent and the next generation of stewards </a:t>
            </a:r>
          </a:p>
          <a:p>
            <a:pPr>
              <a:spcAft>
                <a:spcPts val="1000"/>
              </a:spcAft>
              <a:buClr>
                <a:srgbClr val="213262"/>
              </a:buClr>
            </a:pPr>
            <a:endParaRPr lang="en-US" b="1" i="1" dirty="0">
              <a:solidFill>
                <a:srgbClr val="000000"/>
              </a:solidFill>
              <a:latin typeface="Arial"/>
              <a:ea typeface="ＭＳ Ｐゴシック" charset="-128"/>
              <a:cs typeface="Times New Roman" charset="0"/>
            </a:endParaRPr>
          </a:p>
          <a:p>
            <a:pPr>
              <a:spcAft>
                <a:spcPts val="1000"/>
              </a:spcAft>
              <a:buClr>
                <a:srgbClr val="213262"/>
              </a:buClr>
            </a:pPr>
            <a:endParaRPr lang="en-US" i="1" dirty="0">
              <a:solidFill>
                <a:srgbClr val="000000"/>
              </a:solidFill>
              <a:latin typeface="Arial"/>
              <a:ea typeface="ＭＳ Ｐゴシック" charset="-128"/>
              <a:cs typeface="Times New Roman" charset="0"/>
            </a:endParaRPr>
          </a:p>
          <a:p>
            <a:pPr>
              <a:spcAft>
                <a:spcPts val="1000"/>
              </a:spcAft>
              <a:buClr>
                <a:srgbClr val="213262"/>
              </a:buClr>
            </a:pPr>
            <a:endParaRPr lang="en-US" sz="1600" i="1" dirty="0">
              <a:solidFill>
                <a:srgbClr val="000000"/>
              </a:solidFill>
              <a:latin typeface="Arial"/>
              <a:ea typeface="ＭＳ Ｐゴシック" charset="-128"/>
              <a:cs typeface="Times New Roman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982966-E8D8-40D4-B97F-C23E589D3493}"/>
              </a:ext>
            </a:extLst>
          </p:cNvPr>
          <p:cNvSpPr txBox="1"/>
          <p:nvPr/>
        </p:nvSpPr>
        <p:spPr>
          <a:xfrm rot="20126589">
            <a:off x="7291193" y="3957398"/>
            <a:ext cx="492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prior material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438400" y="408598"/>
            <a:ext cx="6705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NIC Key Milestones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1397000"/>
          <a:ext cx="8305800" cy="4455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3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87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7043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Short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NIC EP Rev 4.0 Approved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Due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557">
                <a:tc>
                  <a:txBody>
                    <a:bodyPr/>
                    <a:lstStyle/>
                    <a:p>
                      <a:r>
                        <a:rPr lang="en-US" sz="1400" dirty="0"/>
                        <a:t>1.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Facility approved for ignition shots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Complete contractor Readiness Assessment for High Yield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Q2 </a:t>
                      </a:r>
                    </a:p>
                    <a:p>
                      <a:pPr algn="ctr"/>
                      <a:r>
                        <a:rPr lang="en-US" sz="1400" dirty="0"/>
                        <a:t>FY 2011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400" dirty="0"/>
                        <a:t>2.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Diagnostics available</a:t>
                      </a:r>
                      <a:r>
                        <a:rPr lang="en-US" sz="1400" baseline="0" dirty="0"/>
                        <a:t> for ignition shots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Complete Operational Qualification</a:t>
                      </a:r>
                      <a:r>
                        <a:rPr lang="en-US" sz="1400" baseline="0" dirty="0"/>
                        <a:t> of the First Set of NIC Ignition Diagnostics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Q2</a:t>
                      </a:r>
                    </a:p>
                    <a:p>
                      <a:pPr algn="ctr"/>
                      <a:r>
                        <a:rPr lang="en-US" sz="1400" dirty="0"/>
                        <a:t>FY 2011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/>
                        <a:t>3.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Systems,</a:t>
                      </a:r>
                      <a:r>
                        <a:rPr lang="en-US" sz="1400" baseline="0" dirty="0"/>
                        <a:t> diagnostics, and experimental capabilities demonstrated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Begin First Integrated Ignition Experiments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Q4</a:t>
                      </a:r>
                    </a:p>
                    <a:p>
                      <a:pPr algn="ctr"/>
                      <a:r>
                        <a:rPr lang="en-US" sz="1400" dirty="0"/>
                        <a:t>FY 2011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sz="1400" dirty="0"/>
                        <a:t>4.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Preparing</a:t>
                      </a:r>
                      <a:r>
                        <a:rPr lang="en-US" sz="1400" baseline="0" dirty="0"/>
                        <a:t> the fuel for ignition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Conduct first THD Tuning</a:t>
                      </a:r>
                      <a:r>
                        <a:rPr lang="en-US" sz="1400" baseline="0" dirty="0"/>
                        <a:t> Experimental Campaign to Optimize Ignition Threshold Factor (ITF)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Q4 </a:t>
                      </a:r>
                    </a:p>
                    <a:p>
                      <a:pPr algn="ctr"/>
                      <a:r>
                        <a:rPr lang="en-US" sz="1400" dirty="0"/>
                        <a:t>FY 2011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dirty="0"/>
                        <a:t>5.</a:t>
                      </a:r>
                    </a:p>
                  </a:txBody>
                  <a:tcPr>
                    <a:solidFill>
                      <a:srgbClr val="FEC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Demonstrating that we can light the “match” – alpha heating</a:t>
                      </a:r>
                    </a:p>
                  </a:txBody>
                  <a:tcPr>
                    <a:solidFill>
                      <a:srgbClr val="FEC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Conduct First DT Implosion Experimental Campaign to Demonstrate</a:t>
                      </a:r>
                      <a:r>
                        <a:rPr lang="en-US" sz="1400" baseline="0" dirty="0"/>
                        <a:t> Limited Alpha Heating</a:t>
                      </a:r>
                      <a:endParaRPr lang="en-US" sz="1400" dirty="0"/>
                    </a:p>
                  </a:txBody>
                  <a:tcPr>
                    <a:solidFill>
                      <a:srgbClr val="FE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Q3 </a:t>
                      </a:r>
                    </a:p>
                    <a:p>
                      <a:pPr algn="ctr"/>
                      <a:r>
                        <a:rPr lang="en-US" sz="1400" dirty="0"/>
                        <a:t>FY 2012</a:t>
                      </a:r>
                    </a:p>
                  </a:txBody>
                  <a:tcPr>
                    <a:solidFill>
                      <a:srgbClr val="FE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966">
                <a:tc>
                  <a:txBody>
                    <a:bodyPr/>
                    <a:lstStyle/>
                    <a:p>
                      <a:r>
                        <a:rPr lang="en-US" sz="1400" dirty="0"/>
                        <a:t>6.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Completing the laser operations to give maximum headroom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Demonstrate 1.8 MJ Operations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Q2</a:t>
                      </a:r>
                    </a:p>
                    <a:p>
                      <a:pPr algn="ctr"/>
                      <a:r>
                        <a:rPr lang="en-US" sz="1400" dirty="0"/>
                        <a:t>FY 2012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966">
                <a:tc>
                  <a:txBody>
                    <a:bodyPr/>
                    <a:lstStyle/>
                    <a:p>
                      <a:r>
                        <a:rPr lang="en-US" sz="1400" dirty="0"/>
                        <a:t>7.</a:t>
                      </a:r>
                    </a:p>
                  </a:txBody>
                  <a:tcPr>
                    <a:solidFill>
                      <a:srgbClr val="FEC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Demonstrating ignition (burn)</a:t>
                      </a:r>
                    </a:p>
                  </a:txBody>
                  <a:tcPr>
                    <a:solidFill>
                      <a:srgbClr val="FEC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Conduct DT Implosion</a:t>
                      </a:r>
                      <a:r>
                        <a:rPr lang="en-US" sz="1400" baseline="0" dirty="0"/>
                        <a:t> Experimental Campaign to Produce Gain of 1</a:t>
                      </a:r>
                      <a:endParaRPr lang="en-US" sz="1400" dirty="0"/>
                    </a:p>
                  </a:txBody>
                  <a:tcPr>
                    <a:solidFill>
                      <a:srgbClr val="FE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Q4</a:t>
                      </a:r>
                    </a:p>
                    <a:p>
                      <a:pPr algn="ctr"/>
                      <a:r>
                        <a:rPr lang="en-US" sz="1400" dirty="0"/>
                        <a:t>FY 2012</a:t>
                      </a:r>
                    </a:p>
                  </a:txBody>
                  <a:tcPr>
                    <a:solidFill>
                      <a:srgbClr val="FE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19800" y="6172201"/>
            <a:ext cx="1371600" cy="307777"/>
          </a:xfrm>
          <a:prstGeom prst="rect">
            <a:avLst/>
          </a:prstGeom>
          <a:solidFill>
            <a:srgbClr val="FECEC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Not completed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6172200"/>
            <a:ext cx="1371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Completed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5E7EF-6666-4AB6-8357-BC04E164470F}"/>
              </a:ext>
            </a:extLst>
          </p:cNvPr>
          <p:cNvSpPr txBox="1"/>
          <p:nvPr/>
        </p:nvSpPr>
        <p:spPr>
          <a:xfrm rot="20126589">
            <a:off x="7291193" y="3957398"/>
            <a:ext cx="492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prior material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FDD7B8-A006-44AC-A422-138A55966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703" y="141526"/>
            <a:ext cx="9602712" cy="766763"/>
          </a:xfrm>
        </p:spPr>
        <p:txBody>
          <a:bodyPr>
            <a:normAutofit/>
          </a:bodyPr>
          <a:lstStyle/>
          <a:p>
            <a:r>
              <a:rPr lang="en-US" sz="2800" dirty="0"/>
              <a:t>And then there was the shot on August 8, 2021…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2F5EAC-6C2E-0043-B9E9-CF1760CD325E}"/>
              </a:ext>
            </a:extLst>
          </p:cNvPr>
          <p:cNvGrpSpPr/>
          <p:nvPr/>
        </p:nvGrpSpPr>
        <p:grpSpPr>
          <a:xfrm>
            <a:off x="1438002" y="1412875"/>
            <a:ext cx="9602713" cy="5303599"/>
            <a:chOff x="2665709" y="1285875"/>
            <a:chExt cx="7828009" cy="47978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4E9E5EE-0DD2-413B-884C-7F44BE0CC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5709" y="1285875"/>
              <a:ext cx="7828009" cy="479781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FD4EA3-4893-43CB-B234-3D17A72430C7}"/>
                </a:ext>
              </a:extLst>
            </p:cNvPr>
            <p:cNvSpPr txBox="1"/>
            <p:nvPr/>
          </p:nvSpPr>
          <p:spPr>
            <a:xfrm>
              <a:off x="3899094" y="4499994"/>
              <a:ext cx="8809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NIC</a:t>
              </a:r>
              <a:endParaRPr lang="en-US" dirty="0">
                <a:effectLst/>
              </a:endParaRPr>
            </a:p>
            <a:p>
              <a:r>
                <a:rPr lang="en-US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(2.5 kJ)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0106A0-01B7-4B5D-A5D8-D923A9FED3C3}"/>
                </a:ext>
              </a:extLst>
            </p:cNvPr>
            <p:cNvSpPr txBox="1"/>
            <p:nvPr/>
          </p:nvSpPr>
          <p:spPr>
            <a:xfrm>
              <a:off x="5136879" y="4360195"/>
              <a:ext cx="10869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High-foot</a:t>
              </a:r>
            </a:p>
            <a:p>
              <a:pPr algn="ctr"/>
              <a:r>
                <a:rPr lang="en-US" b="1" dirty="0"/>
                <a:t>(25 kJ)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B622CC-9C68-4972-A74E-A0CA7E3826D3}"/>
                </a:ext>
              </a:extLst>
            </p:cNvPr>
            <p:cNvSpPr txBox="1"/>
            <p:nvPr/>
          </p:nvSpPr>
          <p:spPr>
            <a:xfrm>
              <a:off x="7075157" y="4360194"/>
              <a:ext cx="9332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HDC/BF</a:t>
              </a:r>
            </a:p>
            <a:p>
              <a:pPr algn="ctr"/>
              <a:r>
                <a:rPr lang="en-US" b="1" dirty="0"/>
                <a:t>(55 kJ)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B036F6-4B6D-4EA8-A782-6F8A704C7314}"/>
                </a:ext>
              </a:extLst>
            </p:cNvPr>
            <p:cNvSpPr txBox="1"/>
            <p:nvPr/>
          </p:nvSpPr>
          <p:spPr>
            <a:xfrm>
              <a:off x="4839297" y="4057568"/>
              <a:ext cx="15007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Improved stability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D54F48-3E34-46A3-928F-86E79EE201C1}"/>
                </a:ext>
              </a:extLst>
            </p:cNvPr>
            <p:cNvSpPr txBox="1"/>
            <p:nvPr/>
          </p:nvSpPr>
          <p:spPr>
            <a:xfrm>
              <a:off x="8793984" y="3903679"/>
              <a:ext cx="12135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HyE</a:t>
              </a:r>
              <a:r>
                <a:rPr lang="en-US" b="1" dirty="0"/>
                <a:t>/</a:t>
              </a:r>
              <a:r>
                <a:rPr lang="en-US" b="1" dirty="0" err="1"/>
                <a:t>Iraum</a:t>
              </a:r>
              <a:endParaRPr lang="en-US" b="1" dirty="0"/>
            </a:p>
            <a:p>
              <a:r>
                <a:rPr lang="en-US" b="1" dirty="0"/>
                <a:t>(100+ kJ)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19524D-8D6B-49B3-8E98-F99E8FE739E0}"/>
                </a:ext>
              </a:extLst>
            </p:cNvPr>
            <p:cNvSpPr txBox="1"/>
            <p:nvPr/>
          </p:nvSpPr>
          <p:spPr>
            <a:xfrm>
              <a:off x="6714834" y="3426625"/>
              <a:ext cx="165391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Reduced LPI</a:t>
              </a:r>
            </a:p>
            <a:p>
              <a:pPr algn="ctr"/>
              <a:r>
                <a:rPr lang="en-US" sz="1400" dirty="0"/>
                <a:t>Reduced fill tube</a:t>
              </a:r>
            </a:p>
            <a:p>
              <a:pPr algn="ctr"/>
              <a:r>
                <a:rPr lang="en-US" sz="1400" dirty="0"/>
                <a:t>Diamond ablator</a:t>
              </a:r>
            </a:p>
            <a:p>
              <a:pPr algn="ctr"/>
              <a:r>
                <a:rPr lang="en-US" sz="1400" dirty="0"/>
                <a:t>Improved symmetry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6D90EF-18F6-4C09-856F-5C0D45DC0677}"/>
                </a:ext>
              </a:extLst>
            </p:cNvPr>
            <p:cNvSpPr txBox="1"/>
            <p:nvPr/>
          </p:nvSpPr>
          <p:spPr>
            <a:xfrm>
              <a:off x="8625059" y="2734127"/>
              <a:ext cx="1551386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Increased coupling</a:t>
              </a:r>
            </a:p>
            <a:p>
              <a:pPr algn="ctr"/>
              <a:r>
                <a:rPr lang="en-US" sz="1400" dirty="0"/>
                <a:t>and compression</a:t>
              </a:r>
            </a:p>
            <a:p>
              <a:pPr algn="ctr"/>
              <a:r>
                <a:rPr lang="en-US" sz="1400" dirty="0"/>
                <a:t>Understanding</a:t>
              </a:r>
            </a:p>
            <a:p>
              <a:pPr algn="ctr"/>
              <a:r>
                <a:rPr lang="en-US" sz="1400" dirty="0"/>
                <a:t>degradations</a:t>
              </a:r>
            </a:p>
            <a:p>
              <a:pPr algn="ctr"/>
              <a:r>
                <a:rPr lang="en-US" sz="1400" dirty="0"/>
                <a:t>Better targets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7A3D22-EC73-4B1D-A72F-D02869096FC6}"/>
                </a:ext>
              </a:extLst>
            </p:cNvPr>
            <p:cNvSpPr txBox="1"/>
            <p:nvPr/>
          </p:nvSpPr>
          <p:spPr>
            <a:xfrm>
              <a:off x="8008426" y="1603675"/>
              <a:ext cx="2250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HyE</a:t>
              </a:r>
              <a:r>
                <a:rPr lang="en-US" b="1" dirty="0"/>
                <a:t>/</a:t>
              </a:r>
              <a:r>
                <a:rPr lang="en-US" b="1" dirty="0" err="1"/>
                <a:t>Iraum</a:t>
              </a:r>
              <a:r>
                <a:rPr lang="en-US" b="1" dirty="0"/>
                <a:t> (1.35 MJ)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265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M System and Implementation Orientation">
  <a:themeElements>
    <a:clrScheme name="PM System and Implementation Ori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M System and Implementation Ori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M System and Implementation Ori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System and Implementation Ori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 System and Implementation Ori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System and Implementation Ori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System and Implementation Ori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System and Implementation Ori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System and Implementation Ori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5889</TotalTime>
  <Words>1335</Words>
  <Application>Microsoft Office PowerPoint</Application>
  <PresentationFormat>Widescreen</PresentationFormat>
  <Paragraphs>229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Symbol</vt:lpstr>
      <vt:lpstr>Times New Roman</vt:lpstr>
      <vt:lpstr>Wingdings</vt:lpstr>
      <vt:lpstr>Office Theme</vt:lpstr>
      <vt:lpstr>PM System and Implementation Orientation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Satsangi, Ann</dc:creator>
  <cp:lastModifiedBy>Nelson, Sarah</cp:lastModifiedBy>
  <cp:revision>23</cp:revision>
  <dcterms:created xsi:type="dcterms:W3CDTF">2021-11-06T21:39:44Z</dcterms:created>
  <dcterms:modified xsi:type="dcterms:W3CDTF">2021-12-14T20:19:07Z</dcterms:modified>
</cp:coreProperties>
</file>