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7" r:id="rId5"/>
    <p:sldId id="5441" r:id="rId6"/>
    <p:sldId id="5450" r:id="rId7"/>
    <p:sldId id="5443" r:id="rId8"/>
    <p:sldId id="4989" r:id="rId9"/>
    <p:sldId id="4986" r:id="rId10"/>
    <p:sldId id="5449" r:id="rId11"/>
    <p:sldId id="286" r:id="rId12"/>
    <p:sldId id="287" r:id="rId13"/>
    <p:sldId id="289" r:id="rId14"/>
    <p:sldId id="296" r:id="rId15"/>
    <p:sldId id="5440" r:id="rId16"/>
    <p:sldId id="294" r:id="rId17"/>
    <p:sldId id="5331" r:id="rId18"/>
    <p:sldId id="5246" r:id="rId19"/>
    <p:sldId id="5411" r:id="rId20"/>
    <p:sldId id="5451" r:id="rId21"/>
    <p:sldId id="54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Sorbom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9C5"/>
    <a:srgbClr val="FF7800"/>
    <a:srgbClr val="C066AD"/>
    <a:srgbClr val="BB65C0"/>
    <a:srgbClr val="9C279A"/>
    <a:srgbClr val="FF41FB"/>
    <a:srgbClr val="1D6125"/>
    <a:srgbClr val="2B8F36"/>
    <a:srgbClr val="A7A4A0"/>
    <a:srgbClr val="A8A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81"/>
    <p:restoredTop sz="94580"/>
  </p:normalViewPr>
  <p:slideViewPr>
    <p:cSldViewPr snapToGrid="0" snapToObjects="1">
      <p:cViewPr varScale="1">
        <p:scale>
          <a:sx n="186" d="100"/>
          <a:sy n="186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595A-9AB7-A34F-BD7B-81EFAC706F47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0EFE-863A-6E4C-8D9F-BB9DD37E6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4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</a:t>
            </a:r>
            <a:endParaRPr/>
          </a:p>
        </p:txBody>
      </p:sp>
      <p:sp>
        <p:nvSpPr>
          <p:cNvPr id="374" name="Google Shape;37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9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</a:t>
            </a:r>
            <a:endParaRPr/>
          </a:p>
        </p:txBody>
      </p:sp>
      <p:sp>
        <p:nvSpPr>
          <p:cNvPr id="539" name="Google Shape;53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79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Hub; 30+ collaborations; point is to help retire risk but also communicate openness and galvanize the community; key value; </a:t>
            </a:r>
            <a:r>
              <a:rPr lang="en-US" dirty="0" err="1"/>
              <a:t>dpp</a:t>
            </a:r>
            <a:r>
              <a:rPr lang="en-US" dirty="0"/>
              <a:t> standing room only; different collaboration models, including in-kind, government sponsorships, private funding; three tracks: plasma physics, tape, and engineering challenges.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</a:t>
            </a:r>
            <a:endParaRPr/>
          </a:p>
        </p:txBody>
      </p:sp>
      <p:sp>
        <p:nvSpPr>
          <p:cNvPr id="374" name="Google Shape;37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88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989BF6-AFF5-754B-B938-7BF5335A59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0" y="1006475"/>
            <a:ext cx="11530013" cy="5549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7EBBD93-66C7-6942-9229-E6345FF2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0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E752E33-EB24-134D-9EB0-43E563A3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7263FA-7ED3-474E-A4F4-A88CACA78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71900" y="2255520"/>
            <a:ext cx="7989794" cy="650686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E90AA48-E0D2-D840-B974-678B7C1C26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71900" y="3102154"/>
            <a:ext cx="7989794" cy="522794"/>
          </a:xfrm>
          <a:prstGeom prst="rect">
            <a:avLst/>
          </a:prstGeom>
        </p:spPr>
        <p:txBody>
          <a:bodyPr lIns="100584" anchor="ctr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44A232-551B-D749-96C3-3600F8F8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1900" y="3820896"/>
            <a:ext cx="7989794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Author(s)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F916B-671D-EE4A-88FC-BF407C25E308}"/>
              </a:ext>
            </a:extLst>
          </p:cNvPr>
          <p:cNvSpPr txBox="1"/>
          <p:nvPr userDrawn="1"/>
        </p:nvSpPr>
        <p:spPr>
          <a:xfrm>
            <a:off x="11226800" y="35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031720-3D1C-EA4A-AA10-C117FBBC0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296" y="-18288"/>
            <a:ext cx="2894965" cy="69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A439-3F7D-354B-A372-3BA4E23B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1E7FFF-9F83-E14E-960B-F687853532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002309"/>
            <a:ext cx="5738813" cy="5557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A1FB-0E45-004E-B71A-12CBF26B6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738" y="1002309"/>
            <a:ext cx="5713412" cy="5557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6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3E66E-5470-D743-B1E1-626A01D4CAEC}"/>
              </a:ext>
            </a:extLst>
          </p:cNvPr>
          <p:cNvSpPr/>
          <p:nvPr userDrawn="1"/>
        </p:nvSpPr>
        <p:spPr>
          <a:xfrm>
            <a:off x="10987088" y="0"/>
            <a:ext cx="1204912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7F5C-88DB-174E-B6AA-36A5A2AF8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/>
            </a:lvl2pPr>
          </a:lstStyle>
          <a:p>
            <a:pPr lvl="0"/>
            <a:r>
              <a:rPr lang="en-US" dirty="0"/>
              <a:t>Transition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FB468D-DF6E-844F-A31A-BC27E2C4A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0DAF5-8B87-624F-9073-DF245B85E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9592"/>
            <a:ext cx="12512828" cy="37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5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6"/>
          <p:cNvSpPr txBox="1">
            <a:spLocks noGrp="1"/>
          </p:cNvSpPr>
          <p:nvPr>
            <p:ph type="body" idx="1"/>
          </p:nvPr>
        </p:nvSpPr>
        <p:spPr>
          <a:xfrm>
            <a:off x="311150" y="1006475"/>
            <a:ext cx="11530013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6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67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99259C-FFEC-E347-9700-49525AA001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671593"/>
            <a:ext cx="727663" cy="116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4FB7A4-D33C-7D42-8F02-D84FF9B3CD6B}"/>
              </a:ext>
            </a:extLst>
          </p:cNvPr>
          <p:cNvSpPr txBox="1"/>
          <p:nvPr userDrawn="1"/>
        </p:nvSpPr>
        <p:spPr>
          <a:xfrm>
            <a:off x="10671288" y="6593521"/>
            <a:ext cx="1156778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December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12E27-F9B9-AA4E-BFF7-5460D976232E}"/>
              </a:ext>
            </a:extLst>
          </p:cNvPr>
          <p:cNvSpPr txBox="1"/>
          <p:nvPr userDrawn="1"/>
        </p:nvSpPr>
        <p:spPr>
          <a:xfrm>
            <a:off x="10096500" y="6597445"/>
            <a:ext cx="1742844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r"/>
            <a:fld id="{3391FD47-5CAD-E949-B674-737EDCB2E420}" type="slidenum">
              <a:rPr lang="en-US" sz="9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US" sz="9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20DE-9C89-304E-9F91-1059CB93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4" y="298451"/>
            <a:ext cx="107167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12050-ABDE-B749-8BEF-A147B394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4" y="1005839"/>
            <a:ext cx="11526830" cy="55537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3" r:id="rId4"/>
    <p:sldLayoutId id="2147483652" r:id="rId5"/>
    <p:sldLayoutId id="2147483654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F0E2D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0E2D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0E2D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0E2D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F0E2D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jpeg"/><Relationship Id="rId7" Type="http://schemas.openxmlformats.org/officeDocument/2006/relationships/image" Target="../media/image28.gif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s.energy/" TargetMode="External"/><Relationship Id="rId2" Type="http://schemas.openxmlformats.org/officeDocument/2006/relationships/hyperlink" Target="http://www.psfc.mit.ed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09/29/climate/nuclear-fusion-reactor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F6E98B-B3A7-4F43-BAAB-16888E9271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1900" y="2255519"/>
            <a:ext cx="7989794" cy="1650053"/>
          </a:xfrm>
        </p:spPr>
        <p:txBody>
          <a:bodyPr/>
          <a:lstStyle/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SPARC, ARC and the high-field path to burning plasmas and commercial fusion energy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19DC6BB-DC18-0F4E-8700-2E723F18EF8E}"/>
              </a:ext>
            </a:extLst>
          </p:cNvPr>
          <p:cNvSpPr txBox="1">
            <a:spLocks/>
          </p:cNvSpPr>
          <p:nvPr/>
        </p:nvSpPr>
        <p:spPr>
          <a:xfrm>
            <a:off x="3771900" y="4973111"/>
            <a:ext cx="7989794" cy="481430"/>
          </a:xfrm>
          <a:prstGeom prst="rect">
            <a:avLst/>
          </a:prstGeom>
        </p:spPr>
        <p:txBody>
          <a:bodyPr vert="horz" lIns="109728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Dennis Whyte </a:t>
            </a:r>
          </a:p>
          <a:p>
            <a:r>
              <a:rPr lang="en-US" sz="2000"/>
              <a:t>Director, MIT Plasma Science &amp; Fusion Center</a:t>
            </a:r>
          </a:p>
          <a:p>
            <a:endParaRPr lang="en-US" sz="2000"/>
          </a:p>
          <a:p>
            <a:r>
              <a:rPr lang="en-US" sz="2000" dirty="0"/>
              <a:t>Representing my colleagues at Commonwealth Fusion Systems, MIT-PFSC and our many collaborators </a:t>
            </a:r>
          </a:p>
        </p:txBody>
      </p:sp>
      <p:pic>
        <p:nvPicPr>
          <p:cNvPr id="6" name="Google Shape;45;p1" descr="A close up of a sign&#10;&#10;Description automatically generated">
            <a:extLst>
              <a:ext uri="{FF2B5EF4-FFF2-40B4-BE49-F238E27FC236}">
                <a16:creationId xmlns:a16="http://schemas.microsoft.com/office/drawing/2014/main" id="{56341184-779F-DD4F-9B9B-155A00C665B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046" y="39314"/>
            <a:ext cx="1777290" cy="42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107D0-D087-5447-9F5E-6042D0AF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823" y="206576"/>
            <a:ext cx="1593754" cy="2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3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4"/>
          <p:cNvSpPr txBox="1">
            <a:spLocks noGrp="1"/>
          </p:cNvSpPr>
          <p:nvPr>
            <p:ph type="title"/>
          </p:nvPr>
        </p:nvSpPr>
        <p:spPr>
          <a:xfrm>
            <a:off x="312512" y="183191"/>
            <a:ext cx="11490164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We have built and tested the non-insulated high-field magnet</a:t>
            </a:r>
            <a:endParaRPr/>
          </a:p>
        </p:txBody>
      </p:sp>
      <p:pic>
        <p:nvPicPr>
          <p:cNvPr id="475" name="Google Shape;475;p34" descr="A close-up of a guita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13376" y="295836"/>
            <a:ext cx="48562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4"/>
          <p:cNvSpPr txBox="1"/>
          <p:nvPr/>
        </p:nvSpPr>
        <p:spPr>
          <a:xfrm>
            <a:off x="7377953" y="1005840"/>
            <a:ext cx="4659470" cy="5553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representative of SPARC coil operation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20T on coil, well beyond what LTS can do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HTS magnet in the world by a factor of 100x</a:t>
            </a:r>
            <a:endParaRPr/>
          </a:p>
          <a:p>
            <a:pPr marL="8001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Stored energy: 110 MJ</a:t>
            </a:r>
            <a:endParaRPr sz="2400" b="0" i="0" u="none" strike="noStrike" cap="non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Mass: 9265 kg </a:t>
            </a:r>
            <a:endParaRPr sz="2400" b="0" i="0" u="none" strike="noStrike" cap="non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HTS tape in coil: 267 km</a:t>
            </a:r>
            <a:endParaRPr sz="2400" b="0" i="0" u="none" strike="noStrike" cap="none">
              <a:solidFill>
                <a:schemeClr val="dk1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Size: ~ 2 meters tall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Modular: Each of 16 pancake is world’s largest HTS magnet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Successfully tested: September 5, 2021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1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SPARC construction underway</a:t>
            </a:r>
            <a:endParaRPr/>
          </a:p>
        </p:txBody>
      </p:sp>
      <p:sp>
        <p:nvSpPr>
          <p:cNvPr id="554" name="Google Shape;554;p41"/>
          <p:cNvSpPr txBox="1"/>
          <p:nvPr/>
        </p:nvSpPr>
        <p:spPr>
          <a:xfrm>
            <a:off x="322027" y="1009649"/>
            <a:ext cx="5348869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Host magnet manufacturing for both SPARC and ARC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an entire CFS campus  eventually housing &gt;1000 people + MIT scientists and students + collaborators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NRC concurs this will be dealt with by state of MA, an agreement state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agreed to license similar to a cancer treatment center</a:t>
            </a:r>
            <a:endParaRPr sz="1600"/>
          </a:p>
        </p:txBody>
      </p:sp>
      <p:pic>
        <p:nvPicPr>
          <p:cNvPr id="555" name="Google Shape;555;p41" descr="A picture containing text, sky, outdoor, reso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457" y="3730627"/>
            <a:ext cx="5657843" cy="2828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" name="Google Shape;556;p41"/>
          <p:cNvGrpSpPr/>
          <p:nvPr/>
        </p:nvGrpSpPr>
        <p:grpSpPr>
          <a:xfrm>
            <a:off x="6071458" y="928748"/>
            <a:ext cx="5682386" cy="2753879"/>
            <a:chOff x="6071458" y="928748"/>
            <a:chExt cx="5682386" cy="2753879"/>
          </a:xfrm>
        </p:grpSpPr>
        <p:pic>
          <p:nvPicPr>
            <p:cNvPr id="557" name="Google Shape;557;p41" descr="A picture containing text, outdoor, sky, 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t="12730"/>
            <a:stretch/>
          </p:blipFill>
          <p:spPr>
            <a:xfrm>
              <a:off x="6071458" y="928748"/>
              <a:ext cx="5682386" cy="2753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41" descr="A picture containing text, outdoor, sky, 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1251" t="1635" r="62773" b="87269"/>
            <a:stretch/>
          </p:blipFill>
          <p:spPr>
            <a:xfrm>
              <a:off x="6087616" y="928748"/>
              <a:ext cx="1941358" cy="3324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45;p1" descr="A close up of a sign&#10;&#10;Description automatically generated">
            <a:extLst>
              <a:ext uri="{FF2B5EF4-FFF2-40B4-BE49-F238E27FC236}">
                <a16:creationId xmlns:a16="http://schemas.microsoft.com/office/drawing/2014/main" id="{F500E157-4C31-C14E-9A2D-1A60A863D0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9146" y="315998"/>
            <a:ext cx="1777290" cy="421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F399-D94C-8447-ADE2-ED800D8B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MIT-CFS partnership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33A181-7DD5-2543-A3AC-10EE57A8CA1A}"/>
              </a:ext>
            </a:extLst>
          </p:cNvPr>
          <p:cNvSpPr txBox="1"/>
          <p:nvPr/>
        </p:nvSpPr>
        <p:spPr>
          <a:xfrm>
            <a:off x="312512" y="928748"/>
            <a:ext cx="10396128" cy="21640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Leverages existing MIT infrastructure — people, expertise, space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Leverages CFS expertise in supply chain, finance, manufacturing, 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Currently have over 275 people working on this project (CFS+MIT)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best from both academia and industry working together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Flexible invention and licensing agreement, expedited tech-transfer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A group of people posing for a photo in front of a large tank&#10;&#10;Description automatically generated with low confidence">
            <a:extLst>
              <a:ext uri="{FF2B5EF4-FFF2-40B4-BE49-F238E27FC236}">
                <a16:creationId xmlns:a16="http://schemas.microsoft.com/office/drawing/2014/main" id="{73DA4BA5-1C33-F546-9912-00740C8E29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"/>
          <a:stretch/>
        </p:blipFill>
        <p:spPr>
          <a:xfrm>
            <a:off x="395320" y="3006192"/>
            <a:ext cx="6305604" cy="3553357"/>
          </a:xfrm>
          <a:prstGeom prst="rect">
            <a:avLst/>
          </a:prstGeom>
        </p:spPr>
      </p:pic>
      <p:pic>
        <p:nvPicPr>
          <p:cNvPr id="8" name="Picture 7" descr="A picture containing indoor, cluttered, messy, dirty&#10;&#10;Description automatically generated">
            <a:extLst>
              <a:ext uri="{FF2B5EF4-FFF2-40B4-BE49-F238E27FC236}">
                <a16:creationId xmlns:a16="http://schemas.microsoft.com/office/drawing/2014/main" id="{C06D68FE-E469-D64D-9E70-64AFFAD55B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384" y="3009285"/>
            <a:ext cx="5012948" cy="35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6C279CB-30F5-43D2-8D5F-F7170E426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9" y="1228919"/>
            <a:ext cx="7533793" cy="52677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957443-5414-48F7-8CB9-4F47DE33B5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575" y="2669684"/>
            <a:ext cx="494171" cy="4941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17AA5F-2D13-46E6-BCD1-4C202B0892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042" y="5217787"/>
            <a:ext cx="820876" cy="494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F3FCD1-0912-4C5F-B6F9-38230B2320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310" y="3537256"/>
            <a:ext cx="490937" cy="3733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308E32-EFE3-4C3F-8131-0CB4AFFA2D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62" y="3672269"/>
            <a:ext cx="411513" cy="4115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504339-CACA-4C3F-B795-0F52131796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30" y="3494847"/>
            <a:ext cx="1090722" cy="393376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C710428-1289-499F-BD76-6ED2166EC0D7}"/>
              </a:ext>
            </a:extLst>
          </p:cNvPr>
          <p:cNvCxnSpPr>
            <a:cxnSpLocks/>
          </p:cNvCxnSpPr>
          <p:nvPr/>
        </p:nvCxnSpPr>
        <p:spPr>
          <a:xfrm flipV="1">
            <a:off x="761826" y="3479846"/>
            <a:ext cx="585237" cy="27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620925C-D2D4-4FC6-B68F-B87E4E005059}"/>
              </a:ext>
            </a:extLst>
          </p:cNvPr>
          <p:cNvCxnSpPr>
            <a:cxnSpLocks/>
          </p:cNvCxnSpPr>
          <p:nvPr/>
        </p:nvCxnSpPr>
        <p:spPr>
          <a:xfrm>
            <a:off x="4143661" y="3188424"/>
            <a:ext cx="0" cy="494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86C7DB-A358-4289-AD9F-11BC4733C875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5720247" y="3723929"/>
            <a:ext cx="441046" cy="2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B553014-E78C-49D5-8380-ED737F9BD391}"/>
              </a:ext>
            </a:extLst>
          </p:cNvPr>
          <p:cNvCxnSpPr>
            <a:cxnSpLocks/>
          </p:cNvCxnSpPr>
          <p:nvPr/>
        </p:nvCxnSpPr>
        <p:spPr>
          <a:xfrm>
            <a:off x="4359689" y="5464873"/>
            <a:ext cx="48895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95E823C-558D-49F7-9050-E336AF2BB2CE}"/>
              </a:ext>
            </a:extLst>
          </p:cNvPr>
          <p:cNvCxnSpPr>
            <a:cxnSpLocks/>
          </p:cNvCxnSpPr>
          <p:nvPr/>
        </p:nvCxnSpPr>
        <p:spPr>
          <a:xfrm flipH="1" flipV="1">
            <a:off x="7032763" y="3862803"/>
            <a:ext cx="383126" cy="451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81527F0-D1FE-412F-8FFE-EAF6E09339C4}"/>
              </a:ext>
            </a:extLst>
          </p:cNvPr>
          <p:cNvCxnSpPr>
            <a:cxnSpLocks/>
          </p:cNvCxnSpPr>
          <p:nvPr/>
        </p:nvCxnSpPr>
        <p:spPr>
          <a:xfrm flipH="1">
            <a:off x="7101492" y="3672270"/>
            <a:ext cx="3213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4457026-E57E-4CD1-9C99-38A9C18C0530}"/>
              </a:ext>
            </a:extLst>
          </p:cNvPr>
          <p:cNvCxnSpPr>
            <a:cxnSpLocks/>
          </p:cNvCxnSpPr>
          <p:nvPr/>
        </p:nvCxnSpPr>
        <p:spPr>
          <a:xfrm>
            <a:off x="6957791" y="2925353"/>
            <a:ext cx="121758" cy="655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FCC021F3-AF00-4C28-B476-87940D5B44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04" y="2479539"/>
            <a:ext cx="943472" cy="288817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926C1B6-AA68-453A-975E-F8E7A36B734F}"/>
              </a:ext>
            </a:extLst>
          </p:cNvPr>
          <p:cNvCxnSpPr>
            <a:cxnSpLocks/>
          </p:cNvCxnSpPr>
          <p:nvPr/>
        </p:nvCxnSpPr>
        <p:spPr>
          <a:xfrm>
            <a:off x="6845275" y="2972697"/>
            <a:ext cx="2" cy="598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1E330B5E-D69C-4A8B-8982-FD73682441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756" y="4193667"/>
            <a:ext cx="698047" cy="19944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6CB4302-F3C3-4C00-B30B-23237D6670D4}"/>
              </a:ext>
            </a:extLst>
          </p:cNvPr>
          <p:cNvCxnSpPr>
            <a:cxnSpLocks/>
          </p:cNvCxnSpPr>
          <p:nvPr/>
        </p:nvCxnSpPr>
        <p:spPr>
          <a:xfrm flipH="1" flipV="1">
            <a:off x="6888677" y="3733475"/>
            <a:ext cx="120103" cy="432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357A287F-DB12-4169-870A-28D2496973F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23" y="3025821"/>
            <a:ext cx="597961" cy="21408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44DE6B-6CC6-485C-8AAB-429AD68F45C0}"/>
              </a:ext>
            </a:extLst>
          </p:cNvPr>
          <p:cNvCxnSpPr>
            <a:cxnSpLocks/>
          </p:cNvCxnSpPr>
          <p:nvPr/>
        </p:nvCxnSpPr>
        <p:spPr>
          <a:xfrm>
            <a:off x="7122949" y="3272128"/>
            <a:ext cx="0" cy="354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BAB93B53-0002-464C-8073-BAA5D34D28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9" y="4359635"/>
            <a:ext cx="971212" cy="422456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E9D7648-659A-42FD-930F-F8D425056B10}"/>
              </a:ext>
            </a:extLst>
          </p:cNvPr>
          <p:cNvCxnSpPr>
            <a:cxnSpLocks/>
          </p:cNvCxnSpPr>
          <p:nvPr/>
        </p:nvCxnSpPr>
        <p:spPr>
          <a:xfrm flipV="1">
            <a:off x="1039498" y="3537256"/>
            <a:ext cx="351770" cy="756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A5973E74-9221-4C9A-9964-DA37C554F07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071" y="4047708"/>
            <a:ext cx="722519" cy="196426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E690FC8-66CD-4169-BCB1-C3D1BDB94812}"/>
              </a:ext>
            </a:extLst>
          </p:cNvPr>
          <p:cNvCxnSpPr>
            <a:cxnSpLocks/>
          </p:cNvCxnSpPr>
          <p:nvPr/>
        </p:nvCxnSpPr>
        <p:spPr>
          <a:xfrm flipV="1">
            <a:off x="5673604" y="3836490"/>
            <a:ext cx="569217" cy="244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C9D19122-0E9C-40F5-AB80-B162C8290E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503" y="2900977"/>
            <a:ext cx="616308" cy="287447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6990CEA-BFC0-4777-9C62-B4CDD6EF2ED6}"/>
              </a:ext>
            </a:extLst>
          </p:cNvPr>
          <p:cNvCxnSpPr>
            <a:cxnSpLocks/>
          </p:cNvCxnSpPr>
          <p:nvPr/>
        </p:nvCxnSpPr>
        <p:spPr>
          <a:xfrm flipH="1">
            <a:off x="1404959" y="3188424"/>
            <a:ext cx="405635" cy="194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989D6804-2145-4273-A5FE-B633900D4F2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41" y="2604895"/>
            <a:ext cx="584119" cy="238774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9FFE24E-19E3-4F1C-A08D-E69DD4BE341F}"/>
              </a:ext>
            </a:extLst>
          </p:cNvPr>
          <p:cNvCxnSpPr>
            <a:cxnSpLocks/>
          </p:cNvCxnSpPr>
          <p:nvPr/>
        </p:nvCxnSpPr>
        <p:spPr>
          <a:xfrm>
            <a:off x="954815" y="2843669"/>
            <a:ext cx="229257" cy="420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0D5C6AC9-4F29-49A3-99BE-798C38947A2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43" y="2778240"/>
            <a:ext cx="546766" cy="13210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AFEC802-5000-4896-9778-F4D26D2B5484}"/>
              </a:ext>
            </a:extLst>
          </p:cNvPr>
          <p:cNvCxnSpPr>
            <a:cxnSpLocks/>
          </p:cNvCxnSpPr>
          <p:nvPr/>
        </p:nvCxnSpPr>
        <p:spPr>
          <a:xfrm>
            <a:off x="1354457" y="2925353"/>
            <a:ext cx="101246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C78B5034-A266-41DD-AC49-682BF97EE4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402" y="2284379"/>
            <a:ext cx="344315" cy="289949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D59593-4968-4CD2-9F41-076385FB0CD6}"/>
              </a:ext>
            </a:extLst>
          </p:cNvPr>
          <p:cNvCxnSpPr>
            <a:cxnSpLocks/>
          </p:cNvCxnSpPr>
          <p:nvPr/>
        </p:nvCxnSpPr>
        <p:spPr>
          <a:xfrm>
            <a:off x="1763166" y="2611359"/>
            <a:ext cx="0" cy="31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3310355-438B-45FA-8F7B-84A893A4DA44}"/>
              </a:ext>
            </a:extLst>
          </p:cNvPr>
          <p:cNvCxnSpPr>
            <a:cxnSpLocks/>
          </p:cNvCxnSpPr>
          <p:nvPr/>
        </p:nvCxnSpPr>
        <p:spPr>
          <a:xfrm>
            <a:off x="6697270" y="2787318"/>
            <a:ext cx="148005" cy="189197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B9C830A-04B1-496B-920A-D18A8D363B3E}"/>
              </a:ext>
            </a:extLst>
          </p:cNvPr>
          <p:cNvCxnSpPr>
            <a:cxnSpLocks/>
          </p:cNvCxnSpPr>
          <p:nvPr/>
        </p:nvCxnSpPr>
        <p:spPr>
          <a:xfrm>
            <a:off x="5653024" y="3218790"/>
            <a:ext cx="549034" cy="434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llnl">
            <a:extLst>
              <a:ext uri="{FF2B5EF4-FFF2-40B4-BE49-F238E27FC236}">
                <a16:creationId xmlns:a16="http://schemas.microsoft.com/office/drawing/2014/main" id="{9803E96D-CD6A-42BD-99BA-8E94009F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565" y="2903365"/>
            <a:ext cx="782411" cy="30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3D74B7C-1459-4D89-BEEC-8E50CB0B2CFC}"/>
              </a:ext>
            </a:extLst>
          </p:cNvPr>
          <p:cNvSpPr txBox="1"/>
          <p:nvPr/>
        </p:nvSpPr>
        <p:spPr>
          <a:xfrm>
            <a:off x="8350581" y="1677702"/>
            <a:ext cx="3586603" cy="518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CFS/MIT/SPARC has &gt;50 collaborations, &gt;40 institutions, &gt;10 countries</a:t>
            </a:r>
            <a:br>
              <a:rPr lang="en-US" sz="2000" dirty="0"/>
            </a:br>
            <a:endParaRPr lang="en-US" sz="2000" dirty="0"/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Includes National Labs, universities, governmental orgs, private companies</a:t>
            </a:r>
            <a:br>
              <a:rPr lang="en-US" sz="2000" dirty="0"/>
            </a:br>
            <a:endParaRPr lang="en-US" sz="2000" dirty="0"/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10 INFUSE awards, premier FES PPP program, most of any company</a:t>
            </a:r>
            <a:br>
              <a:rPr lang="en-US" sz="2000" dirty="0"/>
            </a:br>
            <a:endParaRPr lang="en-US" sz="2000" dirty="0"/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ARPA-E awards as prime, sub-recipient, industrial partner</a:t>
            </a:r>
          </a:p>
          <a:p>
            <a: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7421B-2063-45C0-AA24-FD705DB745F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00" y="3204022"/>
            <a:ext cx="584119" cy="224919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119D844-57C2-4E23-A3C4-2A33FFC4FA84}"/>
              </a:ext>
            </a:extLst>
          </p:cNvPr>
          <p:cNvCxnSpPr>
            <a:cxnSpLocks/>
          </p:cNvCxnSpPr>
          <p:nvPr/>
        </p:nvCxnSpPr>
        <p:spPr>
          <a:xfrm>
            <a:off x="977550" y="3323267"/>
            <a:ext cx="2112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4895590-4908-4FA7-A892-327616B42EF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277" y="2745544"/>
            <a:ext cx="698046" cy="172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0E941-6D3C-4A66-ABEF-C2AC1E2D64E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198" y="4344866"/>
            <a:ext cx="409244" cy="143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D1344-1F8C-410B-A282-C017A7CF6FB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9" y="2047406"/>
            <a:ext cx="525000" cy="291667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01E655E-C144-4EEC-B824-332EEC32747F}"/>
              </a:ext>
            </a:extLst>
          </p:cNvPr>
          <p:cNvCxnSpPr>
            <a:cxnSpLocks/>
          </p:cNvCxnSpPr>
          <p:nvPr/>
        </p:nvCxnSpPr>
        <p:spPr>
          <a:xfrm>
            <a:off x="1188831" y="2322367"/>
            <a:ext cx="331252" cy="272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DEF96DE-C259-4F8D-A74A-9844BB84DA0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869" y="3795095"/>
            <a:ext cx="234655" cy="244323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1C73B94-DC4F-4C5E-883D-99509E6FB582}"/>
              </a:ext>
            </a:extLst>
          </p:cNvPr>
          <p:cNvCxnSpPr>
            <a:cxnSpLocks/>
          </p:cNvCxnSpPr>
          <p:nvPr/>
        </p:nvCxnSpPr>
        <p:spPr>
          <a:xfrm flipH="1" flipV="1">
            <a:off x="7088985" y="3690462"/>
            <a:ext cx="188115" cy="229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0E9FC0F4-C2A5-45B8-B4F6-253C3967DA3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982" y="4047708"/>
            <a:ext cx="532465" cy="161230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AC594FD-3A08-4174-BA69-0E4A7D37C763}"/>
              </a:ext>
            </a:extLst>
          </p:cNvPr>
          <p:cNvCxnSpPr>
            <a:cxnSpLocks/>
          </p:cNvCxnSpPr>
          <p:nvPr/>
        </p:nvCxnSpPr>
        <p:spPr>
          <a:xfrm flipV="1">
            <a:off x="6342542" y="3752876"/>
            <a:ext cx="100587" cy="25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>
            <a:extLst>
              <a:ext uri="{FF2B5EF4-FFF2-40B4-BE49-F238E27FC236}">
                <a16:creationId xmlns:a16="http://schemas.microsoft.com/office/drawing/2014/main" id="{93BCF505-F6FA-460E-9033-1BE05D50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1" y="298451"/>
            <a:ext cx="10865561" cy="630297"/>
          </a:xfrm>
        </p:spPr>
        <p:txBody>
          <a:bodyPr/>
          <a:lstStyle/>
          <a:p>
            <a:r>
              <a:rPr lang="en-US" dirty="0"/>
              <a:t>Private fusion is an organizational forcing function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9B836FB-9EB2-4E9A-A3A2-2060F500A43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93" y="3091142"/>
            <a:ext cx="347611" cy="284301"/>
          </a:xfrm>
          <a:prstGeom prst="rect">
            <a:avLst/>
          </a:prstGeom>
        </p:spPr>
      </p:pic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FAB2947-419D-431E-B4E4-FF263DAB90CC}"/>
              </a:ext>
            </a:extLst>
          </p:cNvPr>
          <p:cNvCxnSpPr>
            <a:cxnSpLocks/>
          </p:cNvCxnSpPr>
          <p:nvPr/>
        </p:nvCxnSpPr>
        <p:spPr>
          <a:xfrm>
            <a:off x="6584447" y="3417375"/>
            <a:ext cx="179929" cy="154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B860B44D-29C9-4304-A715-CA449F98F366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872" y="4121962"/>
            <a:ext cx="756958" cy="201448"/>
          </a:xfrm>
          <a:prstGeom prst="rect">
            <a:avLst/>
          </a:prstGeom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49B15A1-7FE6-4F72-BA78-D458AA29BAD8}"/>
              </a:ext>
            </a:extLst>
          </p:cNvPr>
          <p:cNvCxnSpPr>
            <a:cxnSpLocks/>
          </p:cNvCxnSpPr>
          <p:nvPr/>
        </p:nvCxnSpPr>
        <p:spPr>
          <a:xfrm flipH="1" flipV="1">
            <a:off x="7086030" y="3756799"/>
            <a:ext cx="336859" cy="405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703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3D772D-DBEA-4E9E-A0AF-C112F3BA1F8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886254"/>
            <a:ext cx="6995254" cy="5549900"/>
          </a:xfrm>
          <a:noFill/>
        </p:spPr>
        <p:txBody>
          <a:bodyPr/>
          <a:lstStyle/>
          <a:p>
            <a:r>
              <a:rPr lang="en-US" sz="2400" dirty="0"/>
              <a:t>Only a few  set boundary conditions</a:t>
            </a:r>
          </a:p>
          <a:p>
            <a:pPr lvl="1"/>
            <a:r>
              <a:rPr lang="en-US" sz="2000" dirty="0"/>
              <a:t>REBCO-based high B magnets </a:t>
            </a:r>
            <a:r>
              <a:rPr lang="en-US" sz="2000" dirty="0">
                <a:sym typeface="Wingdings" pitchFamily="2" charset="2"/>
              </a:rPr>
              <a:t> ~JET size</a:t>
            </a:r>
          </a:p>
          <a:p>
            <a:pPr lvl="1"/>
            <a:r>
              <a:rPr lang="en-US" sz="2000" dirty="0">
                <a:sym typeface="Wingdings" pitchFamily="2" charset="2"/>
              </a:rPr>
              <a:t>Liquid immersion blanket  neutron physics</a:t>
            </a:r>
          </a:p>
          <a:p>
            <a:pPr lvl="1"/>
            <a:r>
              <a:rPr lang="en-US" sz="2000" dirty="0">
                <a:sym typeface="Wingdings" pitchFamily="2" charset="2"/>
              </a:rPr>
              <a:t>Modular design  replaceable thin VV/first wall</a:t>
            </a:r>
          </a:p>
          <a:p>
            <a:pPr lvl="1"/>
            <a:endParaRPr lang="en-US" sz="20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Set by market: economics ($/W) and need to have a flexible platform that can provide integrated answers to plant availability</a:t>
            </a: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Highly flexible core plasma scenarios because high B allows for ops in huge parameter space…these are tools, not the reason to build ARC!</a:t>
            </a:r>
          </a:p>
          <a:p>
            <a:pPr lvl="1"/>
            <a:r>
              <a:rPr lang="en-US" sz="2000" dirty="0">
                <a:sym typeface="Wingdings" pitchFamily="2" charset="2"/>
              </a:rPr>
              <a:t>Standard H-mode, inductive</a:t>
            </a:r>
          </a:p>
          <a:p>
            <a:pPr lvl="1"/>
            <a:r>
              <a:rPr lang="en-US" sz="2000" dirty="0">
                <a:sym typeface="Wingdings" pitchFamily="2" charset="2"/>
              </a:rPr>
              <a:t>Non-inductive, higher H, high recirculating powe</a:t>
            </a:r>
          </a:p>
          <a:p>
            <a:pPr lvl="1"/>
            <a:r>
              <a:rPr lang="en-US" sz="2000" dirty="0">
                <a:sym typeface="Wingdings" pitchFamily="2" charset="2"/>
              </a:rPr>
              <a:t>Radiative L-mode, higher I</a:t>
            </a:r>
            <a:r>
              <a:rPr lang="en-US" sz="2000" baseline="-25000" dirty="0">
                <a:sym typeface="Wingdings" pitchFamily="2" charset="2"/>
              </a:rPr>
              <a:t>p</a:t>
            </a:r>
            <a:r>
              <a:rPr lang="en-US" sz="2000" dirty="0">
                <a:sym typeface="Wingdings" pitchFamily="2" charset="2"/>
              </a:rPr>
              <a:t> (negative triangularity?)</a:t>
            </a:r>
          </a:p>
          <a:p>
            <a:pPr lvl="1"/>
            <a:endParaRPr lang="en-US" sz="2000" dirty="0">
              <a:sym typeface="Wingdings" pitchFamily="2" charset="2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EF5A7E-2C2C-4517-AF0B-C9810F08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– a platform for fusion energy development</a:t>
            </a:r>
          </a:p>
        </p:txBody>
      </p:sp>
      <p:grpSp>
        <p:nvGrpSpPr>
          <p:cNvPr id="5" name="Google Shape;407;p29">
            <a:extLst>
              <a:ext uri="{FF2B5EF4-FFF2-40B4-BE49-F238E27FC236}">
                <a16:creationId xmlns:a16="http://schemas.microsoft.com/office/drawing/2014/main" id="{027AC777-6A35-4941-9521-99BE5ED1D2B0}"/>
              </a:ext>
            </a:extLst>
          </p:cNvPr>
          <p:cNvGrpSpPr/>
          <p:nvPr/>
        </p:nvGrpSpPr>
        <p:grpSpPr>
          <a:xfrm>
            <a:off x="7495242" y="1767195"/>
            <a:ext cx="4384246" cy="3788018"/>
            <a:chOff x="6915769" y="2114249"/>
            <a:chExt cx="4822097" cy="3971707"/>
          </a:xfrm>
        </p:grpSpPr>
        <p:pic>
          <p:nvPicPr>
            <p:cNvPr id="7" name="Google Shape;408;p29" descr="A picture containing cake, game, table&#10;&#10;Description automatically generated">
              <a:extLst>
                <a:ext uri="{FF2B5EF4-FFF2-40B4-BE49-F238E27FC236}">
                  <a16:creationId xmlns:a16="http://schemas.microsoft.com/office/drawing/2014/main" id="{60C7C370-57DC-0446-A35A-1DFD168794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15769" y="2114249"/>
              <a:ext cx="4822097" cy="3971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09;p29">
              <a:extLst>
                <a:ext uri="{FF2B5EF4-FFF2-40B4-BE49-F238E27FC236}">
                  <a16:creationId xmlns:a16="http://schemas.microsoft.com/office/drawing/2014/main" id="{AFB6020E-862D-DC4A-818D-C3BEC0B4037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4967" y="5304625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109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5F7608-AEA8-4574-869E-277C575DCA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1151" y="1006475"/>
            <a:ext cx="3628947" cy="5549900"/>
          </a:xfrm>
        </p:spPr>
        <p:txBody>
          <a:bodyPr/>
          <a:lstStyle/>
          <a:p>
            <a:r>
              <a:rPr lang="en-US" sz="2400" dirty="0"/>
              <a:t>ARC is a </a:t>
            </a:r>
            <a:r>
              <a:rPr lang="en-US" sz="2400" b="1" dirty="0"/>
              <a:t>class</a:t>
            </a:r>
            <a:r>
              <a:rPr lang="en-US" sz="2400" dirty="0"/>
              <a:t> of machines driven by </a:t>
            </a:r>
            <a:r>
              <a:rPr lang="en-US" sz="2400" b="1" dirty="0"/>
              <a:t>market needs</a:t>
            </a:r>
          </a:p>
          <a:p>
            <a:r>
              <a:rPr lang="en-US" sz="2400" dirty="0"/>
              <a:t>Characteristics:</a:t>
            </a:r>
          </a:p>
          <a:p>
            <a:pPr lvl="1"/>
            <a:r>
              <a:rPr lang="en-US" sz="2000" dirty="0"/>
              <a:t>Nearly ignited</a:t>
            </a:r>
          </a:p>
          <a:p>
            <a:pPr lvl="1"/>
            <a:r>
              <a:rPr lang="en-US" sz="2000" dirty="0"/>
              <a:t>Pulsed with 30min on/1min off 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Very similar to SPARC</a:t>
            </a:r>
            <a:endParaRPr lang="en-US" sz="2000" dirty="0"/>
          </a:p>
          <a:p>
            <a:pPr lvl="1"/>
            <a:r>
              <a:rPr lang="en-US" sz="2000" dirty="0"/>
              <a:t>Very far from plasma limits </a:t>
            </a:r>
          </a:p>
          <a:p>
            <a:pPr lvl="1"/>
            <a:r>
              <a:rPr lang="en-US" sz="2000" dirty="0" err="1"/>
              <a:t>P</a:t>
            </a:r>
            <a:r>
              <a:rPr lang="en-US" sz="2000" baseline="-25000" dirty="0" err="1"/>
              <a:t>elect</a:t>
            </a:r>
            <a:r>
              <a:rPr lang="en-US" sz="2000" dirty="0"/>
              <a:t> ~200MWe</a:t>
            </a:r>
          </a:p>
          <a:p>
            <a:r>
              <a:rPr lang="en-US" sz="2400" dirty="0"/>
              <a:t>Reference design is not overly sensitive to assumptions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80FBF-D6F0-4EA2-BBB5-9F1D1291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current ARC design point </a:t>
            </a:r>
            <a:r>
              <a:rPr lang="en-US" dirty="0">
                <a:sym typeface="Wingdings" panose="05000000000000000000" pitchFamily="2" charset="2"/>
              </a:rPr>
              <a:t> Market informed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43543-275C-42D1-ADB8-F8489018ADF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063" y="1385740"/>
            <a:ext cx="5842000" cy="43815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933E65-1061-460B-BA91-24C74C3B7B5B}"/>
              </a:ext>
            </a:extLst>
          </p:cNvPr>
          <p:cNvGraphicFramePr>
            <a:graphicFrameLocks noGrp="1"/>
          </p:cNvGraphicFramePr>
          <p:nvPr/>
        </p:nvGraphicFramePr>
        <p:xfrm>
          <a:off x="4244012" y="1907061"/>
          <a:ext cx="2095770" cy="424167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47885">
                  <a:extLst>
                    <a:ext uri="{9D8B030D-6E8A-4147-A177-3AD203B41FA5}">
                      <a16:colId xmlns:a16="http://schemas.microsoft.com/office/drawing/2014/main" val="251489327"/>
                    </a:ext>
                  </a:extLst>
                </a:gridCol>
                <a:gridCol w="1047885">
                  <a:extLst>
                    <a:ext uri="{9D8B030D-6E8A-4147-A177-3AD203B41FA5}">
                      <a16:colId xmlns:a16="http://schemas.microsoft.com/office/drawing/2014/main" val="2612339866"/>
                    </a:ext>
                  </a:extLst>
                </a:gridCol>
              </a:tblGrid>
              <a:tr h="277671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ARC V1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77434383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B</a:t>
                      </a:r>
                      <a:r>
                        <a:rPr lang="en-US" sz="1400" baseline="-25000" dirty="0"/>
                        <a:t>0 </a:t>
                      </a:r>
                      <a:r>
                        <a:rPr lang="en-US" sz="1400" baseline="0" dirty="0"/>
                        <a:t>(T)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791977176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R</a:t>
                      </a:r>
                      <a:r>
                        <a:rPr lang="en-US" sz="1400" baseline="-25000" dirty="0"/>
                        <a:t>0 </a:t>
                      </a:r>
                      <a:r>
                        <a:rPr lang="en-US" sz="1400" baseline="0" dirty="0"/>
                        <a:t>(m)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3.45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956569306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r>
                        <a:rPr lang="en-US" sz="1400" baseline="0" dirty="0"/>
                        <a:t> (m)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0.93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527739198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𝜖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0.27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85066668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V</a:t>
                      </a:r>
                      <a:r>
                        <a:rPr lang="en-US" sz="1400" baseline="-25000" dirty="0" err="1"/>
                        <a:t>p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(m</a:t>
                      </a:r>
                      <a:r>
                        <a:rPr lang="en-US" sz="1400" baseline="30000" dirty="0"/>
                        <a:t>3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91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3601035412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𝜅</a:t>
                      </a:r>
                      <a:r>
                        <a:rPr lang="en-US" sz="1400" baseline="-25000" dirty="0"/>
                        <a:t>a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1.60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59690184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𝜅</a:t>
                      </a:r>
                      <a:r>
                        <a:rPr lang="en-US" sz="1400" baseline="-25000" dirty="0" err="1"/>
                        <a:t>sep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1.80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3841922677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𝛿</a:t>
                      </a:r>
                      <a:r>
                        <a:rPr lang="en-US" sz="1400" baseline="-25000" dirty="0" err="1"/>
                        <a:t>sep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0.50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289043916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I</a:t>
                      </a:r>
                      <a:r>
                        <a:rPr lang="en-US" sz="1400" baseline="-25000" dirty="0" err="1"/>
                        <a:t>p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(MA)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9.9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856614230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q</a:t>
                      </a:r>
                      <a:r>
                        <a:rPr lang="en-US" sz="1400" baseline="30000" dirty="0"/>
                        <a:t>*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3.05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952416672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H</a:t>
                      </a:r>
                      <a:r>
                        <a:rPr lang="en-US" sz="1400" baseline="-25000" dirty="0"/>
                        <a:t>98,y2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502927411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Q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107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454077900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P</a:t>
                      </a:r>
                      <a:r>
                        <a:rPr lang="en-US" sz="1400" baseline="-25000" dirty="0" err="1"/>
                        <a:t>fus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(MW)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521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670890311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P</a:t>
                      </a:r>
                      <a:r>
                        <a:rPr lang="en-US" sz="1400" baseline="-25000" dirty="0" err="1"/>
                        <a:t>rf,coup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(MW)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749592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5A54BC-33E1-4E0B-B21F-79528102575D}"/>
              </a:ext>
            </a:extLst>
          </p:cNvPr>
          <p:cNvGraphicFramePr>
            <a:graphicFrameLocks noGrp="1"/>
          </p:cNvGraphicFramePr>
          <p:nvPr/>
        </p:nvGraphicFramePr>
        <p:xfrm>
          <a:off x="6466228" y="1907061"/>
          <a:ext cx="1901670" cy="341943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50835">
                  <a:extLst>
                    <a:ext uri="{9D8B030D-6E8A-4147-A177-3AD203B41FA5}">
                      <a16:colId xmlns:a16="http://schemas.microsoft.com/office/drawing/2014/main" val="251489327"/>
                    </a:ext>
                  </a:extLst>
                </a:gridCol>
                <a:gridCol w="950835">
                  <a:extLst>
                    <a:ext uri="{9D8B030D-6E8A-4147-A177-3AD203B41FA5}">
                      <a16:colId xmlns:a16="http://schemas.microsoft.com/office/drawing/2014/main" val="2612339866"/>
                    </a:ext>
                  </a:extLst>
                </a:gridCol>
              </a:tblGrid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ARC V1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77434383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Z</a:t>
                      </a:r>
                      <a:r>
                        <a:rPr lang="en-US" sz="1400" baseline="-25000" dirty="0"/>
                        <a:t>eff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791977176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P</a:t>
                      </a:r>
                      <a:r>
                        <a:rPr lang="en-US" sz="1400" baseline="-25000" dirty="0" err="1"/>
                        <a:t>rad</a:t>
                      </a:r>
                      <a:r>
                        <a:rPr lang="en-US" sz="1400" baseline="-25000" dirty="0"/>
                        <a:t> </a:t>
                      </a:r>
                      <a:r>
                        <a:rPr lang="en-US" sz="1400" baseline="0" dirty="0"/>
                        <a:t>(MW)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3608519699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&lt;</a:t>
                      </a:r>
                      <a:r>
                        <a:rPr lang="en-US" sz="1400" dirty="0" err="1"/>
                        <a:t>T</a:t>
                      </a:r>
                      <a:r>
                        <a:rPr lang="en-US" sz="1400" baseline="-25000" dirty="0" err="1"/>
                        <a:t>e</a:t>
                      </a:r>
                      <a:r>
                        <a:rPr lang="en-US" sz="1400" baseline="0" dirty="0"/>
                        <a:t>&gt; (keV)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11.8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85066668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&lt;n</a:t>
                      </a:r>
                      <a:r>
                        <a:rPr lang="en-US" sz="1400" baseline="-25000" dirty="0"/>
                        <a:t>e</a:t>
                      </a:r>
                      <a:r>
                        <a:rPr lang="en-US" sz="1400" baseline="0" dirty="0"/>
                        <a:t>&gt; (10</a:t>
                      </a:r>
                      <a:r>
                        <a:rPr lang="en-US" sz="1400" baseline="30000" dirty="0"/>
                        <a:t>20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1.7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596901843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 err="1"/>
                        <a:t>f</a:t>
                      </a:r>
                      <a:r>
                        <a:rPr lang="en-US" sz="1400" baseline="-25000" dirty="0" err="1"/>
                        <a:t>g</a:t>
                      </a:r>
                      <a:endParaRPr lang="en-US" sz="140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0.49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3841922677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𝛽</a:t>
                      </a:r>
                      <a:r>
                        <a:rPr lang="en-US" sz="1400" baseline="-25000" dirty="0"/>
                        <a:t>N</a:t>
                      </a:r>
                      <a:endParaRPr lang="en-US" sz="1400" baseline="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952416672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baseline="0" dirty="0" err="1"/>
                        <a:t>f</a:t>
                      </a:r>
                      <a:r>
                        <a:rPr lang="en-US" sz="1400" baseline="-25000" dirty="0" err="1"/>
                        <a:t>bs</a:t>
                      </a:r>
                      <a:endParaRPr lang="en-US" sz="1400" baseline="0" dirty="0"/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0.10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392695181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dirty="0"/>
                        <a:t>PB/R (MW T/m)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284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454077900"/>
                  </a:ext>
                </a:extLst>
              </a:tr>
              <a:tr h="378291">
                <a:tc>
                  <a:txBody>
                    <a:bodyPr/>
                    <a:lstStyle/>
                    <a:p>
                      <a:r>
                        <a:rPr lang="en-US" sz="1400" dirty="0"/>
                        <a:t>Pulse Len.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~30 min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2749592418"/>
                  </a:ext>
                </a:extLst>
              </a:tr>
              <a:tr h="281527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𝛷</a:t>
                      </a:r>
                      <a:r>
                        <a:rPr lang="en-US" sz="1400" baseline="-25000" dirty="0"/>
                        <a:t>total </a:t>
                      </a:r>
                      <a:r>
                        <a:rPr lang="en-US" sz="1400" baseline="0" dirty="0"/>
                        <a:t>(V-s)</a:t>
                      </a:r>
                    </a:p>
                  </a:txBody>
                  <a:tcPr marL="69418" marR="69418" marT="34709" marB="34709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125</a:t>
                      </a:r>
                    </a:p>
                  </a:txBody>
                  <a:tcPr marL="69418" marR="69418" marT="34709" marB="34709"/>
                </a:tc>
                <a:extLst>
                  <a:ext uri="{0D108BD9-81ED-4DB2-BD59-A6C34878D82A}">
                    <a16:rowId xmlns:a16="http://schemas.microsoft.com/office/drawing/2014/main" val="1968988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892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535ABC7-E687-4159-BDBB-08629F1E0A11}"/>
              </a:ext>
            </a:extLst>
          </p:cNvPr>
          <p:cNvSpPr txBox="1">
            <a:spLocks/>
          </p:cNvSpPr>
          <p:nvPr/>
        </p:nvSpPr>
        <p:spPr>
          <a:xfrm>
            <a:off x="88127" y="1308100"/>
            <a:ext cx="7651750" cy="5549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Proposed “mini” LIB blanket at MIT</a:t>
            </a:r>
          </a:p>
          <a:p>
            <a:r>
              <a:rPr lang="en-US" sz="2400" dirty="0"/>
              <a:t>Significant milestones: </a:t>
            </a:r>
          </a:p>
          <a:p>
            <a:pPr lvl="1"/>
            <a:r>
              <a:rPr lang="en-US" sz="2000" dirty="0"/>
              <a:t>TBR&gt;1 at increasing amounts of breeding</a:t>
            </a:r>
          </a:p>
          <a:p>
            <a:pPr lvl="1"/>
            <a:r>
              <a:rPr lang="en-US" sz="2000" dirty="0"/>
              <a:t>Tritium extraction at rep. rate</a:t>
            </a:r>
          </a:p>
          <a:p>
            <a:pPr lvl="1"/>
            <a:r>
              <a:rPr lang="en-US" sz="2000" dirty="0"/>
              <a:t>Corrosion control</a:t>
            </a:r>
          </a:p>
          <a:p>
            <a:pPr lvl="1"/>
            <a:r>
              <a:rPr lang="en-US" sz="2000" dirty="0"/>
              <a:t>FLIBE material handling and sourcing </a:t>
            </a:r>
          </a:p>
          <a:p>
            <a:r>
              <a:rPr lang="en-US" sz="2400" dirty="0"/>
              <a:t>Collaboration opportunities outside</a:t>
            </a:r>
            <a:br>
              <a:rPr lang="en-US" sz="2400" dirty="0"/>
            </a:br>
            <a:r>
              <a:rPr lang="en-US" sz="2400" dirty="0"/>
              <a:t>usual fusion community expertise</a:t>
            </a:r>
          </a:p>
          <a:p>
            <a:pPr lvl="1"/>
            <a:r>
              <a:rPr lang="en-US" sz="2000" dirty="0" err="1"/>
              <a:t>FLiBe</a:t>
            </a:r>
            <a:r>
              <a:rPr lang="en-US" sz="2000" dirty="0"/>
              <a:t> impurity control, purification</a:t>
            </a:r>
          </a:p>
          <a:p>
            <a:pPr lvl="1"/>
            <a:r>
              <a:rPr lang="en-US" sz="2000" dirty="0"/>
              <a:t>Active corrosion monitoring and control</a:t>
            </a:r>
          </a:p>
          <a:p>
            <a:pPr lvl="1"/>
            <a:r>
              <a:rPr lang="en-US" sz="2000" dirty="0"/>
              <a:t>MHD heat transfer coefficients of </a:t>
            </a:r>
            <a:r>
              <a:rPr lang="en-US" sz="2000" dirty="0" err="1"/>
              <a:t>FLiBe</a:t>
            </a:r>
            <a:r>
              <a:rPr lang="en-US" sz="2000" dirty="0"/>
              <a:t> under fields</a:t>
            </a:r>
          </a:p>
          <a:p>
            <a:pPr lvl="1"/>
            <a:r>
              <a:rPr lang="en-US" sz="2000" dirty="0"/>
              <a:t>Heat exchange materials, performance </a:t>
            </a:r>
          </a:p>
          <a:p>
            <a:pPr lvl="1"/>
            <a:r>
              <a:rPr lang="en-US" sz="2000" dirty="0"/>
              <a:t>Tritium accountancy</a:t>
            </a:r>
          </a:p>
          <a:p>
            <a:endParaRPr lang="en-US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CCDE-4EF4-4255-89B3-0CA512B9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1" y="298451"/>
            <a:ext cx="11321927" cy="630297"/>
          </a:xfrm>
        </p:spPr>
        <p:txBody>
          <a:bodyPr/>
          <a:lstStyle/>
          <a:p>
            <a:r>
              <a:rPr lang="en-US" dirty="0"/>
              <a:t>Leveraging technology innovations: liquid immersion blanket</a:t>
            </a:r>
            <a:br>
              <a:rPr lang="en-US" dirty="0"/>
            </a:br>
            <a:r>
              <a:rPr lang="en-US" dirty="0"/>
              <a:t>TRL can be greatly advanced without a tokamak!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574C0-C195-43CD-8ADB-3F8525AB33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830" y="1863428"/>
            <a:ext cx="5046170" cy="4994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8826A-32FD-4C5E-BAA1-EEFD46731B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618" y="1748080"/>
            <a:ext cx="2032154" cy="32810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473D2B-E576-4E2E-90ED-6A47A5097B8D}"/>
              </a:ext>
            </a:extLst>
          </p:cNvPr>
          <p:cNvSpPr/>
          <p:nvPr/>
        </p:nvSpPr>
        <p:spPr>
          <a:xfrm>
            <a:off x="11017704" y="3446689"/>
            <a:ext cx="415017" cy="327932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3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/>
          <p:nvPr/>
        </p:nvSpPr>
        <p:spPr>
          <a:xfrm>
            <a:off x="383027" y="1163902"/>
            <a:ext cx="11411806" cy="29789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8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Commercial fusion risk retirement in concrete steps</a:t>
            </a:r>
            <a:endParaRPr/>
          </a:p>
        </p:txBody>
      </p:sp>
      <p:grpSp>
        <p:nvGrpSpPr>
          <p:cNvPr id="378" name="Google Shape;378;p28"/>
          <p:cNvGrpSpPr/>
          <p:nvPr/>
        </p:nvGrpSpPr>
        <p:grpSpPr>
          <a:xfrm>
            <a:off x="6915769" y="2114249"/>
            <a:ext cx="4822097" cy="3971707"/>
            <a:chOff x="6915769" y="2114249"/>
            <a:chExt cx="4822097" cy="3971707"/>
          </a:xfrm>
        </p:grpSpPr>
        <p:pic>
          <p:nvPicPr>
            <p:cNvPr id="379" name="Google Shape;379;p28" descr="A picture containing cake, game, tabl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15769" y="2114249"/>
              <a:ext cx="4822097" cy="3971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4967" y="5304625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" name="Google Shape;381;p28"/>
          <p:cNvSpPr txBox="1"/>
          <p:nvPr/>
        </p:nvSpPr>
        <p:spPr>
          <a:xfrm>
            <a:off x="731566" y="1451010"/>
            <a:ext cx="14705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COMPLETED: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Alcator C-Mod</a:t>
            </a:r>
            <a:endParaRPr/>
          </a:p>
        </p:txBody>
      </p:sp>
      <p:cxnSp>
        <p:nvCxnSpPr>
          <p:cNvPr id="382" name="Google Shape;382;p28"/>
          <p:cNvCxnSpPr/>
          <p:nvPr/>
        </p:nvCxnSpPr>
        <p:spPr>
          <a:xfrm>
            <a:off x="642758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cxnSp>
        <p:nvCxnSpPr>
          <p:cNvPr id="383" name="Google Shape;383;p28"/>
          <p:cNvCxnSpPr/>
          <p:nvPr/>
        </p:nvCxnSpPr>
        <p:spPr>
          <a:xfrm>
            <a:off x="2298185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4" name="Google Shape;384;p28"/>
          <p:cNvSpPr txBox="1"/>
          <p:nvPr/>
        </p:nvSpPr>
        <p:spPr>
          <a:xfrm>
            <a:off x="2386993" y="1461792"/>
            <a:ext cx="169838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TFMC demonstrated September 5, 2021</a:t>
            </a:r>
            <a:endParaRPr/>
          </a:p>
        </p:txBody>
      </p:sp>
      <p:cxnSp>
        <p:nvCxnSpPr>
          <p:cNvPr id="385" name="Google Shape;385;p28"/>
          <p:cNvCxnSpPr/>
          <p:nvPr/>
        </p:nvCxnSpPr>
        <p:spPr>
          <a:xfrm>
            <a:off x="5210606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6" name="Google Shape;386;p28"/>
          <p:cNvSpPr txBox="1"/>
          <p:nvPr/>
        </p:nvSpPr>
        <p:spPr>
          <a:xfrm>
            <a:off x="5333882" y="1460427"/>
            <a:ext cx="2092347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CONSTRUCTION PLANNING UNDERWAY for 2025 LAUNCH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SPARC achieves net energy</a:t>
            </a:r>
            <a:endParaRPr/>
          </a:p>
        </p:txBody>
      </p:sp>
      <p:cxnSp>
        <p:nvCxnSpPr>
          <p:cNvPr id="387" name="Google Shape;387;p28"/>
          <p:cNvCxnSpPr/>
          <p:nvPr/>
        </p:nvCxnSpPr>
        <p:spPr>
          <a:xfrm>
            <a:off x="9426500" y="1176715"/>
            <a:ext cx="0" cy="879016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8" name="Google Shape;388;p28"/>
          <p:cNvSpPr txBox="1"/>
          <p:nvPr/>
        </p:nvSpPr>
        <p:spPr>
          <a:xfrm>
            <a:off x="9632229" y="1461792"/>
            <a:ext cx="241158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Early 2030s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ARC fusion power on the grid</a:t>
            </a:r>
            <a:endParaRPr/>
          </a:p>
        </p:txBody>
      </p:sp>
      <p:sp>
        <p:nvSpPr>
          <p:cNvPr id="389" name="Google Shape;389;p28"/>
          <p:cNvSpPr/>
          <p:nvPr/>
        </p:nvSpPr>
        <p:spPr>
          <a:xfrm>
            <a:off x="4926447" y="4665912"/>
            <a:ext cx="484632" cy="366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9027668" y="5503687"/>
            <a:ext cx="484632" cy="366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3878806" y="5096587"/>
            <a:ext cx="2579914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 energy</a:t>
            </a:r>
            <a:endParaRPr/>
          </a:p>
        </p:txBody>
      </p:sp>
      <p:pic>
        <p:nvPicPr>
          <p:cNvPr id="392" name="Google Shape;392;p28" descr="A picture containing person, standing, ho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7776" y="3422207"/>
            <a:ext cx="670353" cy="965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8"/>
          <p:cNvGrpSpPr/>
          <p:nvPr/>
        </p:nvGrpSpPr>
        <p:grpSpPr>
          <a:xfrm>
            <a:off x="4068004" y="3282137"/>
            <a:ext cx="2383849" cy="1494970"/>
            <a:chOff x="4068004" y="3282137"/>
            <a:chExt cx="2383849" cy="1494970"/>
          </a:xfrm>
        </p:grpSpPr>
        <p:pic>
          <p:nvPicPr>
            <p:cNvPr id="394" name="Google Shape;394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56034" y="3950423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8" descr="A picture containing indoor, sitting, row, tabl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68004" y="3282137"/>
              <a:ext cx="2188030" cy="14949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6" name="Google Shape;396;p28"/>
          <p:cNvGrpSpPr/>
          <p:nvPr/>
        </p:nvGrpSpPr>
        <p:grpSpPr>
          <a:xfrm>
            <a:off x="160822" y="3333655"/>
            <a:ext cx="1118825" cy="1202771"/>
            <a:chOff x="160822" y="3333655"/>
            <a:chExt cx="1118825" cy="1202771"/>
          </a:xfrm>
        </p:grpSpPr>
        <p:pic>
          <p:nvPicPr>
            <p:cNvPr id="397" name="Google Shape;397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828" y="3944649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28" descr="A picture containing indoor, small, table, phot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822" y="3333655"/>
              <a:ext cx="933948" cy="1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28"/>
          <p:cNvSpPr txBox="1"/>
          <p:nvPr/>
        </p:nvSpPr>
        <p:spPr>
          <a:xfrm>
            <a:off x="7994967" y="5891549"/>
            <a:ext cx="257991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Carbon-free scalable commercial power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3ACC7-F385-5E41-8D4F-4951DF8BE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28" y="4635692"/>
            <a:ext cx="3453332" cy="2222308"/>
          </a:xfrm>
          <a:prstGeom prst="rect">
            <a:avLst/>
          </a:prstGeom>
        </p:spPr>
      </p:pic>
      <p:cxnSp>
        <p:nvCxnSpPr>
          <p:cNvPr id="27" name="Google Shape;383;p28">
            <a:extLst>
              <a:ext uri="{FF2B5EF4-FFF2-40B4-BE49-F238E27FC236}">
                <a16:creationId xmlns:a16="http://schemas.microsoft.com/office/drawing/2014/main" id="{EEE37B8B-8A52-9444-80EE-7E62856B3D76}"/>
              </a:ext>
            </a:extLst>
          </p:cNvPr>
          <p:cNvCxnSpPr>
            <a:cxnSpLocks/>
          </p:cNvCxnSpPr>
          <p:nvPr/>
        </p:nvCxnSpPr>
        <p:spPr>
          <a:xfrm flipV="1">
            <a:off x="2688129" y="2912249"/>
            <a:ext cx="0" cy="1713130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0" name="Google Shape;384;p28">
            <a:extLst>
              <a:ext uri="{FF2B5EF4-FFF2-40B4-BE49-F238E27FC236}">
                <a16:creationId xmlns:a16="http://schemas.microsoft.com/office/drawing/2014/main" id="{69E0D8CA-C4DB-F143-953C-311EF0597B40}"/>
              </a:ext>
            </a:extLst>
          </p:cNvPr>
          <p:cNvSpPr txBox="1"/>
          <p:nvPr/>
        </p:nvSpPr>
        <p:spPr>
          <a:xfrm>
            <a:off x="2394277" y="2285872"/>
            <a:ext cx="169838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FUNDED at 1.8 B$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December 1, 2021</a:t>
            </a:r>
            <a:endParaRPr/>
          </a:p>
        </p:txBody>
      </p:sp>
      <p:pic>
        <p:nvPicPr>
          <p:cNvPr id="31" name="Google Shape;45;p1" descr="A close up of a sign&#10;&#10;Description automatically generated">
            <a:extLst>
              <a:ext uri="{FF2B5EF4-FFF2-40B4-BE49-F238E27FC236}">
                <a16:creationId xmlns:a16="http://schemas.microsoft.com/office/drawing/2014/main" id="{B6B798E3-306C-9D42-BC9E-6B0DB4C3CCD9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966" y="5284666"/>
            <a:ext cx="1727734" cy="40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2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F6E98B-B3A7-4F43-BAAB-16888E9271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1900" y="2255519"/>
            <a:ext cx="7989794" cy="1650053"/>
          </a:xfrm>
        </p:spPr>
        <p:txBody>
          <a:bodyPr/>
          <a:lstStyle/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Thank you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19DC6BB-DC18-0F4E-8700-2E723F18EF8E}"/>
              </a:ext>
            </a:extLst>
          </p:cNvPr>
          <p:cNvSpPr txBox="1">
            <a:spLocks/>
          </p:cNvSpPr>
          <p:nvPr/>
        </p:nvSpPr>
        <p:spPr>
          <a:xfrm>
            <a:off x="3771900" y="4973111"/>
            <a:ext cx="7989794" cy="481430"/>
          </a:xfrm>
          <a:prstGeom prst="rect">
            <a:avLst/>
          </a:prstGeom>
        </p:spPr>
        <p:txBody>
          <a:bodyPr vert="horz" lIns="109728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F0E2D"/>
              </a:buClr>
              <a:buSzPct val="80000"/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hlinkClick r:id="rId2"/>
              </a:rPr>
              <a:t>www.psfc.mit.edu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hlinkClick r:id="rId3"/>
              </a:rPr>
              <a:t>www.cfs.energy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6" name="Google Shape;45;p1" descr="A close up of a sign&#10;&#10;Description automatically generated">
            <a:extLst>
              <a:ext uri="{FF2B5EF4-FFF2-40B4-BE49-F238E27FC236}">
                <a16:creationId xmlns:a16="http://schemas.microsoft.com/office/drawing/2014/main" id="{56341184-779F-DD4F-9B9B-155A00C665B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046" y="122945"/>
            <a:ext cx="1777290" cy="42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107D0-D087-5447-9F5E-6042D0AF0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823" y="206576"/>
            <a:ext cx="1593754" cy="2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FDB86-78A5-5F46-8CB0-A3E1CDDFDC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1983" y="1385375"/>
            <a:ext cx="11448034" cy="4918837"/>
          </a:xfrm>
        </p:spPr>
        <p:txBody>
          <a:bodyPr/>
          <a:lstStyle/>
          <a:p>
            <a:r>
              <a:rPr lang="en-US" sz="2400"/>
              <a:t>Net energy gain commensurate with commercialization </a:t>
            </a:r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 </a:t>
            </a:r>
            <a:br>
              <a:rPr lang="en-US" sz="2400"/>
            </a:br>
            <a:r>
              <a:rPr lang="en-US" sz="2400"/>
              <a:t>physics tells us we must obtain burning plasma self-heating regime </a:t>
            </a:r>
            <a:br>
              <a:rPr lang="en-US" sz="2400"/>
            </a:br>
            <a:endParaRPr lang="en-US" sz="2400"/>
          </a:p>
          <a:p>
            <a:r>
              <a:rPr lang="en-US" sz="2400"/>
              <a:t>Yet the urgency for decarbonization has completely modified the context and drive for obtaining burning plasma, which must have</a:t>
            </a:r>
          </a:p>
          <a:p>
            <a:pPr lvl="1"/>
            <a:r>
              <a:rPr lang="en-US" sz="2000"/>
              <a:t>Timeline commensurate with commercialization</a:t>
            </a:r>
          </a:p>
          <a:p>
            <a:pPr lvl="1"/>
            <a:r>
              <a:rPr lang="en-US" sz="2000"/>
              <a:t>Approach with obvious and relatively small extrapolation to commercial entity in terms of confinement scheme</a:t>
            </a:r>
          </a:p>
          <a:p>
            <a:pPr lvl="1"/>
            <a:r>
              <a:rPr lang="en-US" sz="2000"/>
              <a:t>Altered risk assumptions: will accept/require parallel development paths</a:t>
            </a:r>
            <a:br>
              <a:rPr lang="en-US" sz="2000"/>
            </a:br>
            <a:endParaRPr lang="en-US" sz="2000"/>
          </a:p>
          <a:p>
            <a:r>
              <a:rPr lang="en-US" sz="2400"/>
              <a:t>If these are met, more resources will arrive to support BP mission (not a zero sum game)</a:t>
            </a:r>
          </a:p>
          <a:p>
            <a:r>
              <a:rPr lang="en-US" sz="2400"/>
              <a:t>This reality has fundamentally changed the BP strategy. A single collective BP experiment that does not meet these criteria is insufficient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CA93B-218E-544A-9106-ED53EE0A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83" y="172816"/>
            <a:ext cx="10716768" cy="930994"/>
          </a:xfrm>
        </p:spPr>
        <p:txBody>
          <a:bodyPr/>
          <a:lstStyle/>
          <a:p>
            <a:r>
              <a:rPr lang="en-US"/>
              <a:t>Burning Plasmas are a necessary but insufficient part of delivering fusion energy </a:t>
            </a:r>
            <a:r>
              <a:rPr lang="en-US">
                <a:sym typeface="Wingdings" pitchFamily="2" charset="2"/>
              </a:rPr>
              <a:t>to meet decarbonization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533F9C-5D57-9B44-82E1-DDDFF143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91"/>
            <a:ext cx="12192000" cy="67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0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/>
          <p:nvPr/>
        </p:nvSpPr>
        <p:spPr>
          <a:xfrm>
            <a:off x="383027" y="1163902"/>
            <a:ext cx="11411806" cy="29789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8"/>
          <p:cNvSpPr txBox="1">
            <a:spLocks noGrp="1"/>
          </p:cNvSpPr>
          <p:nvPr>
            <p:ph type="title"/>
          </p:nvPr>
        </p:nvSpPr>
        <p:spPr>
          <a:xfrm>
            <a:off x="312512" y="298451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Commercial fusion risk retirement in concrete steps</a:t>
            </a:r>
            <a:endParaRPr/>
          </a:p>
        </p:txBody>
      </p:sp>
      <p:grpSp>
        <p:nvGrpSpPr>
          <p:cNvPr id="378" name="Google Shape;378;p28"/>
          <p:cNvGrpSpPr/>
          <p:nvPr/>
        </p:nvGrpSpPr>
        <p:grpSpPr>
          <a:xfrm>
            <a:off x="6915769" y="2114249"/>
            <a:ext cx="4822097" cy="3971707"/>
            <a:chOff x="6915769" y="2114249"/>
            <a:chExt cx="4822097" cy="3971707"/>
          </a:xfrm>
        </p:grpSpPr>
        <p:pic>
          <p:nvPicPr>
            <p:cNvPr id="379" name="Google Shape;379;p28" descr="A picture containing cake, game, tabl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15769" y="2114249"/>
              <a:ext cx="4822097" cy="3971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4967" y="5304625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" name="Google Shape;381;p28"/>
          <p:cNvSpPr txBox="1"/>
          <p:nvPr/>
        </p:nvSpPr>
        <p:spPr>
          <a:xfrm>
            <a:off x="731566" y="1451010"/>
            <a:ext cx="14705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COMPLETED: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Alcator C-Mod</a:t>
            </a:r>
            <a:endParaRPr/>
          </a:p>
        </p:txBody>
      </p:sp>
      <p:cxnSp>
        <p:nvCxnSpPr>
          <p:cNvPr id="382" name="Google Shape;382;p28"/>
          <p:cNvCxnSpPr/>
          <p:nvPr/>
        </p:nvCxnSpPr>
        <p:spPr>
          <a:xfrm>
            <a:off x="642758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cxnSp>
        <p:nvCxnSpPr>
          <p:cNvPr id="383" name="Google Shape;383;p28"/>
          <p:cNvCxnSpPr/>
          <p:nvPr/>
        </p:nvCxnSpPr>
        <p:spPr>
          <a:xfrm>
            <a:off x="2298185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4" name="Google Shape;384;p28"/>
          <p:cNvSpPr txBox="1"/>
          <p:nvPr/>
        </p:nvSpPr>
        <p:spPr>
          <a:xfrm>
            <a:off x="2386993" y="1461792"/>
            <a:ext cx="169838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TFMC demonstrated September 5, 2021</a:t>
            </a:r>
            <a:endParaRPr/>
          </a:p>
        </p:txBody>
      </p:sp>
      <p:cxnSp>
        <p:nvCxnSpPr>
          <p:cNvPr id="385" name="Google Shape;385;p28"/>
          <p:cNvCxnSpPr/>
          <p:nvPr/>
        </p:nvCxnSpPr>
        <p:spPr>
          <a:xfrm>
            <a:off x="5210606" y="1176715"/>
            <a:ext cx="0" cy="2013673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6" name="Google Shape;386;p28"/>
          <p:cNvSpPr txBox="1"/>
          <p:nvPr/>
        </p:nvSpPr>
        <p:spPr>
          <a:xfrm>
            <a:off x="5333882" y="1460427"/>
            <a:ext cx="2092347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CONSTRUCTION PLANNING UNDERWAY for 2025 LAUNCH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SPARC achieves net energy</a:t>
            </a:r>
            <a:endParaRPr/>
          </a:p>
        </p:txBody>
      </p:sp>
      <p:cxnSp>
        <p:nvCxnSpPr>
          <p:cNvPr id="387" name="Google Shape;387;p28"/>
          <p:cNvCxnSpPr/>
          <p:nvPr/>
        </p:nvCxnSpPr>
        <p:spPr>
          <a:xfrm>
            <a:off x="9426500" y="1176715"/>
            <a:ext cx="0" cy="879016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88" name="Google Shape;388;p28"/>
          <p:cNvSpPr txBox="1"/>
          <p:nvPr/>
        </p:nvSpPr>
        <p:spPr>
          <a:xfrm>
            <a:off x="9632229" y="1461792"/>
            <a:ext cx="241158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Early 2030s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ARC fusion power on the grid</a:t>
            </a:r>
            <a:endParaRPr/>
          </a:p>
        </p:txBody>
      </p:sp>
      <p:sp>
        <p:nvSpPr>
          <p:cNvPr id="389" name="Google Shape;389;p28"/>
          <p:cNvSpPr/>
          <p:nvPr/>
        </p:nvSpPr>
        <p:spPr>
          <a:xfrm>
            <a:off x="4926447" y="4665912"/>
            <a:ext cx="484632" cy="366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9027668" y="5503687"/>
            <a:ext cx="484632" cy="366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3878806" y="5096587"/>
            <a:ext cx="2579914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 energy</a:t>
            </a:r>
            <a:endParaRPr/>
          </a:p>
        </p:txBody>
      </p:sp>
      <p:pic>
        <p:nvPicPr>
          <p:cNvPr id="392" name="Google Shape;392;p28" descr="A picture containing person, standing, ho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7776" y="3422207"/>
            <a:ext cx="670353" cy="965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8"/>
          <p:cNvGrpSpPr/>
          <p:nvPr/>
        </p:nvGrpSpPr>
        <p:grpSpPr>
          <a:xfrm>
            <a:off x="4068004" y="3282137"/>
            <a:ext cx="2383849" cy="1494970"/>
            <a:chOff x="4068004" y="3282137"/>
            <a:chExt cx="2383849" cy="1494970"/>
          </a:xfrm>
        </p:grpSpPr>
        <p:pic>
          <p:nvPicPr>
            <p:cNvPr id="394" name="Google Shape;394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56034" y="3950423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8" descr="A picture containing indoor, sitting, row, tabl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68004" y="3282137"/>
              <a:ext cx="2188030" cy="14949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6" name="Google Shape;396;p28"/>
          <p:cNvGrpSpPr/>
          <p:nvPr/>
        </p:nvGrpSpPr>
        <p:grpSpPr>
          <a:xfrm>
            <a:off x="160822" y="3333655"/>
            <a:ext cx="1118825" cy="1202771"/>
            <a:chOff x="160822" y="3333655"/>
            <a:chExt cx="1118825" cy="1202771"/>
          </a:xfrm>
        </p:grpSpPr>
        <p:pic>
          <p:nvPicPr>
            <p:cNvPr id="397" name="Google Shape;397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828" y="3944649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28" descr="A picture containing indoor, small, table, phot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822" y="3333655"/>
              <a:ext cx="933948" cy="1143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28"/>
          <p:cNvSpPr txBox="1"/>
          <p:nvPr/>
        </p:nvSpPr>
        <p:spPr>
          <a:xfrm>
            <a:off x="7994967" y="5891549"/>
            <a:ext cx="257991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Carbon-free scalable commercial power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3ACC7-F385-5E41-8D4F-4951DF8BE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28" y="4635692"/>
            <a:ext cx="3453332" cy="2222308"/>
          </a:xfrm>
          <a:prstGeom prst="rect">
            <a:avLst/>
          </a:prstGeom>
        </p:spPr>
      </p:pic>
      <p:cxnSp>
        <p:nvCxnSpPr>
          <p:cNvPr id="27" name="Google Shape;383;p28">
            <a:extLst>
              <a:ext uri="{FF2B5EF4-FFF2-40B4-BE49-F238E27FC236}">
                <a16:creationId xmlns:a16="http://schemas.microsoft.com/office/drawing/2014/main" id="{EEE37B8B-8A52-9444-80EE-7E62856B3D76}"/>
              </a:ext>
            </a:extLst>
          </p:cNvPr>
          <p:cNvCxnSpPr>
            <a:cxnSpLocks/>
          </p:cNvCxnSpPr>
          <p:nvPr/>
        </p:nvCxnSpPr>
        <p:spPr>
          <a:xfrm flipV="1">
            <a:off x="2688129" y="2912249"/>
            <a:ext cx="0" cy="1713130"/>
          </a:xfrm>
          <a:prstGeom prst="straightConnector1">
            <a:avLst/>
          </a:prstGeom>
          <a:noFill/>
          <a:ln w="15875" cap="flat" cmpd="sng">
            <a:solidFill>
              <a:schemeClr val="accent2"/>
            </a:solidFill>
            <a:prstDash val="dot"/>
            <a:miter lim="800000"/>
            <a:headEnd type="none" w="sm" len="sm"/>
            <a:tailEnd type="oval" w="med" len="med"/>
          </a:ln>
        </p:spPr>
      </p:cxnSp>
      <p:sp>
        <p:nvSpPr>
          <p:cNvPr id="30" name="Google Shape;384;p28">
            <a:extLst>
              <a:ext uri="{FF2B5EF4-FFF2-40B4-BE49-F238E27FC236}">
                <a16:creationId xmlns:a16="http://schemas.microsoft.com/office/drawing/2014/main" id="{69E0D8CA-C4DB-F143-953C-311EF0597B40}"/>
              </a:ext>
            </a:extLst>
          </p:cNvPr>
          <p:cNvSpPr txBox="1"/>
          <p:nvPr/>
        </p:nvSpPr>
        <p:spPr>
          <a:xfrm>
            <a:off x="2394277" y="2285872"/>
            <a:ext cx="169838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FUNDED at 1.8 B$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December 1, 2021</a:t>
            </a:r>
            <a:endParaRPr/>
          </a:p>
        </p:txBody>
      </p:sp>
      <p:pic>
        <p:nvPicPr>
          <p:cNvPr id="31" name="Google Shape;45;p1" descr="A close up of a sign&#10;&#10;Description automatically generated">
            <a:extLst>
              <a:ext uri="{FF2B5EF4-FFF2-40B4-BE49-F238E27FC236}">
                <a16:creationId xmlns:a16="http://schemas.microsoft.com/office/drawing/2014/main" id="{B6B798E3-306C-9D42-BC9E-6B0DB4C3CCD9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966" y="5284666"/>
            <a:ext cx="1727734" cy="40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9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D30AE-6B95-0546-B964-FDAA48966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88" y="298451"/>
            <a:ext cx="514350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A7DE63FC-75EB-E84A-810D-8BAC375E26F7}"/>
              </a:ext>
            </a:extLst>
          </p:cNvPr>
          <p:cNvSpPr txBox="1">
            <a:spLocks/>
          </p:cNvSpPr>
          <p:nvPr/>
        </p:nvSpPr>
        <p:spPr>
          <a:xfrm>
            <a:off x="312512" y="1445894"/>
            <a:ext cx="7040788" cy="511048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Get early DT results in L-mode</a:t>
            </a:r>
          </a:p>
          <a:p>
            <a:r>
              <a:rPr lang="en-US" dirty="0"/>
              <a:t>H-mode confinement data at high field, including power threshold, </a:t>
            </a:r>
          </a:p>
          <a:p>
            <a:r>
              <a:rPr lang="en-US" dirty="0">
                <a:solidFill>
                  <a:srgbClr val="FF0000"/>
                </a:solidFill>
              </a:rPr>
              <a:t>Burning plasma physics including alpha interactions</a:t>
            </a:r>
          </a:p>
          <a:p>
            <a:pPr lvl="1"/>
            <a:r>
              <a:rPr lang="en-US" sz="1800" dirty="0"/>
              <a:t>P. Rodriguez-Fernandez et al APS 2021.</a:t>
            </a:r>
          </a:p>
          <a:p>
            <a:r>
              <a:rPr lang="en-US" dirty="0" err="1"/>
              <a:t>Disruptivity</a:t>
            </a:r>
            <a:r>
              <a:rPr lang="en-US" dirty="0"/>
              <a:t> at ARC relevant parameters</a:t>
            </a:r>
          </a:p>
          <a:p>
            <a:pPr lvl="1"/>
            <a:r>
              <a:rPr lang="en-US" sz="1800" dirty="0"/>
              <a:t>R. Sweeney et al APS 2021</a:t>
            </a:r>
          </a:p>
          <a:p>
            <a:r>
              <a:rPr lang="en-US" dirty="0"/>
              <a:t>Passive runaway electron mitigation</a:t>
            </a:r>
          </a:p>
          <a:p>
            <a:pPr lvl="1"/>
            <a:r>
              <a:rPr lang="en-US" sz="1800" dirty="0"/>
              <a:t>D. Garnier et al APS 2021.</a:t>
            </a:r>
          </a:p>
          <a:p>
            <a:r>
              <a:rPr lang="en-US" dirty="0"/>
              <a:t>Gas fueling efficiency at high opacity</a:t>
            </a:r>
          </a:p>
          <a:p>
            <a:r>
              <a:rPr lang="en-US" dirty="0"/>
              <a:t>Diagnostics and control for burning plasmas</a:t>
            </a:r>
          </a:p>
          <a:p>
            <a:r>
              <a:rPr lang="en-US" dirty="0">
                <a:solidFill>
                  <a:srgbClr val="FF0000"/>
                </a:solidFill>
              </a:rPr>
              <a:t>Heat removal via an X-point target divertor configuration </a:t>
            </a:r>
            <a:r>
              <a:rPr lang="en-US" dirty="0"/>
              <a:t>(see right)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AD97B-6FDC-E84F-8639-222305AE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15520"/>
            <a:ext cx="10716768" cy="630297"/>
          </a:xfrm>
        </p:spPr>
        <p:txBody>
          <a:bodyPr/>
          <a:lstStyle/>
          <a:p>
            <a:r>
              <a:rPr lang="en-US" sz="3200" dirty="0"/>
              <a:t>SPARC design and operations are pushed by the need to inform ARC:  </a:t>
            </a:r>
            <a:r>
              <a:rPr lang="en-US" sz="3200" dirty="0">
                <a:solidFill>
                  <a:srgbClr val="FF0000"/>
                </a:solidFill>
              </a:rPr>
              <a:t>Q=11, H=1</a:t>
            </a:r>
          </a:p>
        </p:txBody>
      </p:sp>
    </p:spTree>
    <p:extLst>
      <p:ext uri="{BB962C8B-B14F-4D97-AF65-F5344CB8AC3E}">
        <p14:creationId xmlns:p14="http://schemas.microsoft.com/office/powerpoint/2010/main" val="267541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91DC-69B2-FE43-AFF6-95461F8F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" y="153392"/>
            <a:ext cx="10728868" cy="1198150"/>
          </a:xfrm>
        </p:spPr>
        <p:txBody>
          <a:bodyPr/>
          <a:lstStyle/>
          <a:p>
            <a:r>
              <a:rPr lang="en-US" dirty="0"/>
              <a:t>SPARC H-mode window will explore a range of burning plasma regimes directly relevant to ARC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002EF-FCC4-2841-BAFC-189ACF22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02" y="1067961"/>
            <a:ext cx="4489822" cy="377975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099C388-89A9-9648-813B-0931FE352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6135"/>
              </p:ext>
            </p:extLst>
          </p:nvPr>
        </p:nvGraphicFramePr>
        <p:xfrm>
          <a:off x="6815577" y="1693041"/>
          <a:ext cx="4919224" cy="402336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769623">
                  <a:extLst>
                    <a:ext uri="{9D8B030D-6E8A-4147-A177-3AD203B41FA5}">
                      <a16:colId xmlns:a16="http://schemas.microsoft.com/office/drawing/2014/main" val="71898594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474678430"/>
                    </a:ext>
                  </a:extLst>
                </a:gridCol>
                <a:gridCol w="1473201">
                  <a:extLst>
                    <a:ext uri="{9D8B030D-6E8A-4147-A177-3AD203B41FA5}">
                      <a16:colId xmlns:a16="http://schemas.microsoft.com/office/drawing/2014/main" val="3690388680"/>
                    </a:ext>
                  </a:extLst>
                </a:gridCol>
              </a:tblGrid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  <a:r>
                        <a:rPr lang="en-US" baseline="-25000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1618697104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</a:t>
                      </a: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4186919791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r>
                        <a:rPr lang="en-US" strike="noStrike" baseline="30000" dirty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(q</a:t>
                      </a:r>
                      <a:r>
                        <a:rPr lang="en-US" sz="18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lang="en-US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3.4)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342648859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𝜅</a:t>
                      </a:r>
                      <a:r>
                        <a:rPr lang="en-US" baseline="-25000" dirty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/>
                        <a:t>𝜅</a:t>
                      </a:r>
                      <a:r>
                        <a:rPr lang="en-US" sz="2000" baseline="-25000" dirty="0" err="1"/>
                        <a:t>sep</a:t>
                      </a:r>
                      <a:r>
                        <a:rPr lang="en-US" sz="2000" baseline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= 2.0)</a:t>
                      </a:r>
                      <a:endParaRPr lang="en-US" sz="2000" dirty="0"/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3225624659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&lt;</a:t>
                      </a:r>
                      <a:r>
                        <a:rPr lang="en-US" dirty="0" err="1"/>
                        <a:t>T</a:t>
                      </a:r>
                      <a:r>
                        <a:rPr lang="en-US" baseline="-25000" dirty="0" err="1"/>
                        <a:t>e</a:t>
                      </a:r>
                      <a:r>
                        <a:rPr lang="en-US" baseline="0" dirty="0"/>
                        <a:t>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6 - 13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keV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3225552101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/>
                        <a:t>&lt;n</a:t>
                      </a:r>
                      <a:r>
                        <a:rPr lang="en-US" baseline="-25000" dirty="0"/>
                        <a:t>e</a:t>
                      </a:r>
                      <a:r>
                        <a:rPr lang="en-US" baseline="0" dirty="0"/>
                        <a:t>&gt;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1.4 – 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FF0000"/>
                          </a:solidFill>
                          <a:effectLst/>
                        </a:rPr>
                        <a:t> 10</a:t>
                      </a:r>
                      <a:r>
                        <a:rPr lang="en-US" sz="2000" kern="1200" baseline="3000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sz="2000" kern="1200" baseline="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2000" kern="1200" baseline="30000" dirty="0">
                          <a:solidFill>
                            <a:srgbClr val="FF0000"/>
                          </a:solidFill>
                          <a:effectLst/>
                        </a:rPr>
                        <a:t>-3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2159678823"/>
                  </a:ext>
                </a:extLst>
              </a:tr>
              <a:tr h="263621">
                <a:tc>
                  <a:txBody>
                    <a:bodyPr/>
                    <a:lstStyle/>
                    <a:p>
                      <a:r>
                        <a:rPr lang="en-US" dirty="0" err="1"/>
                        <a:t>f</a:t>
                      </a:r>
                      <a:r>
                        <a:rPr lang="en-US" baseline="-25000" dirty="0" err="1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0.17 – 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2027512234"/>
                  </a:ext>
                </a:extLst>
              </a:tr>
              <a:tr h="266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𝛽</a:t>
                      </a:r>
                      <a:r>
                        <a:rPr lang="en-US" baseline="-25000" dirty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0.8 –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m∙T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/MA</a:t>
                      </a: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2666478905"/>
                  </a:ext>
                </a:extLst>
              </a:tr>
              <a:tr h="266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</a:t>
                      </a:r>
                      <a:r>
                        <a:rPr lang="en-US" baseline="-25000" dirty="0"/>
                        <a:t>sep</a:t>
                      </a:r>
                      <a:r>
                        <a:rPr lang="en-US" dirty="0"/>
                        <a:t>B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/R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e,20</a:t>
                      </a:r>
                      <a:r>
                        <a:rPr lang="en-US" baseline="30000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9 - 126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MW∙T∙m</a:t>
                      </a:r>
                      <a:r>
                        <a:rPr lang="en-US" sz="20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2635374794"/>
                  </a:ext>
                </a:extLst>
              </a:tr>
              <a:tr h="266048">
                <a:tc>
                  <a:txBody>
                    <a:bodyPr/>
                    <a:lstStyle/>
                    <a:p>
                      <a:r>
                        <a:rPr lang="en-US" dirty="0" err="1"/>
                        <a:t>P</a:t>
                      </a:r>
                      <a:r>
                        <a:rPr lang="en-US" baseline="-25000" dirty="0" err="1"/>
                        <a:t>fus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 – 150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MW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3131999348"/>
                  </a:ext>
                </a:extLst>
              </a:tr>
              <a:tr h="266048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3.4 - 11.0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653" marR="60653" marT="0" marB="0"/>
                </a:tc>
                <a:extLst>
                  <a:ext uri="{0D108BD9-81ED-4DB2-BD59-A6C34878D82A}">
                    <a16:rowId xmlns:a16="http://schemas.microsoft.com/office/drawing/2014/main" val="643773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5D2A49-250F-C843-A6CE-EECCEE38769A}"/>
              </a:ext>
            </a:extLst>
          </p:cNvPr>
          <p:cNvSpPr txBox="1"/>
          <p:nvPr/>
        </p:nvSpPr>
        <p:spPr>
          <a:xfrm>
            <a:off x="7390463" y="5716401"/>
            <a:ext cx="4344337" cy="3414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600" dirty="0"/>
              <a:t>* Fusion power limited by magnet heating</a:t>
            </a:r>
          </a:p>
        </p:txBody>
      </p:sp>
      <p:grpSp>
        <p:nvGrpSpPr>
          <p:cNvPr id="9" name="Google Shape;393;p28">
            <a:extLst>
              <a:ext uri="{FF2B5EF4-FFF2-40B4-BE49-F238E27FC236}">
                <a16:creationId xmlns:a16="http://schemas.microsoft.com/office/drawing/2014/main" id="{BE67E73C-8FF1-D64F-8416-2158AD3ED293}"/>
              </a:ext>
            </a:extLst>
          </p:cNvPr>
          <p:cNvGrpSpPr/>
          <p:nvPr/>
        </p:nvGrpSpPr>
        <p:grpSpPr>
          <a:xfrm>
            <a:off x="1696179" y="4900067"/>
            <a:ext cx="2953504" cy="1752283"/>
            <a:chOff x="4068004" y="3282137"/>
            <a:chExt cx="2383849" cy="1494970"/>
          </a:xfrm>
        </p:grpSpPr>
        <p:pic>
          <p:nvPicPr>
            <p:cNvPr id="10" name="Google Shape;394;p28">
              <a:extLst>
                <a:ext uri="{FF2B5EF4-FFF2-40B4-BE49-F238E27FC236}">
                  <a16:creationId xmlns:a16="http://schemas.microsoft.com/office/drawing/2014/main" id="{04AAF311-6CF5-A449-8E77-72253504006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56034" y="3950423"/>
              <a:ext cx="195819" cy="59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95;p28" descr="A picture containing indoor, sitting, row, table&#10;&#10;Description automatically generated">
              <a:extLst>
                <a:ext uri="{FF2B5EF4-FFF2-40B4-BE49-F238E27FC236}">
                  <a16:creationId xmlns:a16="http://schemas.microsoft.com/office/drawing/2014/main" id="{B4C8C5A2-8BBF-9246-B037-68A1A8CAD2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68004" y="3282137"/>
              <a:ext cx="2188030" cy="149497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58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0"/>
          <p:cNvSpPr txBox="1">
            <a:spLocks noGrp="1"/>
          </p:cNvSpPr>
          <p:nvPr>
            <p:ph type="body" idx="1"/>
          </p:nvPr>
        </p:nvSpPr>
        <p:spPr>
          <a:xfrm>
            <a:off x="34276" y="2138119"/>
            <a:ext cx="4405101" cy="229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Design validated using the ITER tools</a:t>
            </a:r>
            <a:br>
              <a:rPr lang="en-US"/>
            </a:b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</a:pPr>
            <a:r>
              <a:rPr lang="en-US"/>
              <a:t>Q=11 @ H=1; long-legged divertor</a:t>
            </a:r>
            <a:br>
              <a:rPr lang="en-US"/>
            </a:b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Char char="•"/>
            </a:pPr>
            <a:r>
              <a:rPr lang="en-US" u="sng">
                <a:solidFill>
                  <a:srgbClr val="31598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JPP peer-reviewed physics papers</a:t>
            </a:r>
            <a:endParaRPr>
              <a:solidFill>
                <a:srgbClr val="315984"/>
              </a:solidFill>
            </a:endParaRPr>
          </a:p>
          <a:p>
            <a:pPr marL="228600" lvl="0" indent="-863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>
              <a:solidFill>
                <a:srgbClr val="315984"/>
              </a:solidFill>
            </a:endParaRPr>
          </a:p>
        </p:txBody>
      </p:sp>
      <p:sp>
        <p:nvSpPr>
          <p:cNvPr id="542" name="Google Shape;542;p40"/>
          <p:cNvSpPr txBox="1">
            <a:spLocks noGrp="1"/>
          </p:cNvSpPr>
          <p:nvPr>
            <p:ph type="title"/>
          </p:nvPr>
        </p:nvSpPr>
        <p:spPr>
          <a:xfrm>
            <a:off x="410234" y="37740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SPARC is an ITER equivalent burning plasma device in a commercially relevant platform</a:t>
            </a:r>
            <a:endParaRPr/>
          </a:p>
        </p:txBody>
      </p:sp>
      <p:pic>
        <p:nvPicPr>
          <p:cNvPr id="543" name="Google Shape;543;p40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607" t="1125"/>
          <a:stretch/>
        </p:blipFill>
        <p:spPr>
          <a:xfrm>
            <a:off x="9291918" y="2799537"/>
            <a:ext cx="2603537" cy="3717746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4" name="Google Shape;544;p40"/>
          <p:cNvSpPr/>
          <p:nvPr/>
        </p:nvSpPr>
        <p:spPr>
          <a:xfrm>
            <a:off x="9291918" y="2586273"/>
            <a:ext cx="2603537" cy="697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2020’s most downloaded plasma physics paper</a:t>
            </a:r>
            <a:endParaRPr/>
          </a:p>
        </p:txBody>
      </p:sp>
      <p:pic>
        <p:nvPicPr>
          <p:cNvPr id="545" name="Google Shape;54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4973" y="4767718"/>
            <a:ext cx="3297356" cy="173935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0"/>
          <p:cNvSpPr/>
          <p:nvPr/>
        </p:nvSpPr>
        <p:spPr>
          <a:xfrm>
            <a:off x="6014762" y="4181203"/>
            <a:ext cx="3167567" cy="525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 physics as ITER, FIRE, BPX, CIT….</a:t>
            </a:r>
            <a:endParaRPr/>
          </a:p>
        </p:txBody>
      </p:sp>
      <p:pic>
        <p:nvPicPr>
          <p:cNvPr id="547" name="Google Shape;547;p40" descr="Ch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0548" y="1467352"/>
            <a:ext cx="3536576" cy="2652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0EAB093-7E13-D046-9A86-DB7E48BA1F06}"/>
              </a:ext>
            </a:extLst>
          </p:cNvPr>
          <p:cNvCxnSpPr/>
          <p:nvPr/>
        </p:nvCxnSpPr>
        <p:spPr>
          <a:xfrm>
            <a:off x="8744430" y="1375442"/>
            <a:ext cx="0" cy="407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9D5903-BB78-0D4C-ADB6-3B846C5F7656}"/>
              </a:ext>
            </a:extLst>
          </p:cNvPr>
          <p:cNvSpPr txBox="1"/>
          <p:nvPr/>
        </p:nvSpPr>
        <p:spPr>
          <a:xfrm>
            <a:off x="9505149" y="1108041"/>
            <a:ext cx="260352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4000" dirty="0">
                <a:solidFill>
                  <a:srgbClr val="FF0000"/>
                </a:solidFill>
              </a:rPr>
              <a:t>B</a:t>
            </a:r>
            <a:r>
              <a:rPr lang="en-US" sz="4000" baseline="-25000" dirty="0">
                <a:solidFill>
                  <a:srgbClr val="FF0000"/>
                </a:solidFill>
              </a:rPr>
              <a:t>coil</a:t>
            </a:r>
            <a:r>
              <a:rPr lang="en-US" sz="4000" dirty="0">
                <a:solidFill>
                  <a:srgbClr val="FF0000"/>
                </a:solidFill>
              </a:rPr>
              <a:t> &gt; 20 T 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332881-DD6D-7847-86FA-B77666ED1AA7}"/>
              </a:ext>
            </a:extLst>
          </p:cNvPr>
          <p:cNvCxnSpPr/>
          <p:nvPr/>
        </p:nvCxnSpPr>
        <p:spPr>
          <a:xfrm>
            <a:off x="8744430" y="1367758"/>
            <a:ext cx="691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8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"/>
          <p:cNvSpPr txBox="1">
            <a:spLocks noGrp="1"/>
          </p:cNvSpPr>
          <p:nvPr>
            <p:ph type="title"/>
          </p:nvPr>
        </p:nvSpPr>
        <p:spPr>
          <a:xfrm>
            <a:off x="235672" y="70680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Developing the HTS was part of an integrated strategy that itself informed our magnet development</a:t>
            </a:r>
            <a:endParaRPr/>
          </a:p>
        </p:txBody>
      </p:sp>
      <p:pic>
        <p:nvPicPr>
          <p:cNvPr id="454" name="Google Shape;45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511" y="991501"/>
            <a:ext cx="4849385" cy="5480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1"/>
          <p:cNvSpPr txBox="1"/>
          <p:nvPr/>
        </p:nvSpPr>
        <p:spPr>
          <a:xfrm>
            <a:off x="6203576" y="1359945"/>
            <a:ext cx="5775831" cy="456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based on robust science and engineering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endParaRPr lang="en-US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eventually manufacturable at scale and economically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endParaRPr lang="en-US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leave innovations on the table, yet know when knowledge was good enough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 parallel developments</a:t>
            </a:r>
            <a:endParaRPr lang="en-US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endParaRPr lang="en-US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4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Build-test-understand cycle as fast as possible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>
            <a:spLocks noGrp="1"/>
          </p:cNvSpPr>
          <p:nvPr>
            <p:ph type="title"/>
          </p:nvPr>
        </p:nvSpPr>
        <p:spPr>
          <a:xfrm>
            <a:off x="227988" y="0"/>
            <a:ext cx="10716768" cy="63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We quickly constructed a large integrated coil test stand</a:t>
            </a:r>
            <a:br>
              <a:rPr lang="en-US"/>
            </a:br>
            <a:r>
              <a:rPr lang="en-US"/>
              <a:t>in the Alcator C-Mod power room</a:t>
            </a:r>
            <a:endParaRPr/>
          </a:p>
        </p:txBody>
      </p:sp>
      <p:pic>
        <p:nvPicPr>
          <p:cNvPr id="461" name="Google Shape;46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416" y="1019719"/>
            <a:ext cx="11362611" cy="524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231F20"/>
      </a:dk1>
      <a:lt1>
        <a:srgbClr val="FFFFFF"/>
      </a:lt1>
      <a:dk2>
        <a:srgbClr val="555556"/>
      </a:dk2>
      <a:lt2>
        <a:srgbClr val="CCC8C2"/>
      </a:lt2>
      <a:accent1>
        <a:srgbClr val="004683"/>
      </a:accent1>
      <a:accent2>
        <a:srgbClr val="EC1C24"/>
      </a:accent2>
      <a:accent3>
        <a:srgbClr val="009EBF"/>
      </a:accent3>
      <a:accent4>
        <a:srgbClr val="99999A"/>
      </a:accent4>
      <a:accent5>
        <a:srgbClr val="056DAB"/>
      </a:accent5>
      <a:accent6>
        <a:srgbClr val="B70F16"/>
      </a:accent6>
      <a:hlink>
        <a:srgbClr val="0432FF"/>
      </a:hlink>
      <a:folHlink>
        <a:srgbClr val="0432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342900" indent="-342900" algn="l">
          <a:buClr>
            <a:schemeClr val="accent6"/>
          </a:buClr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5798085D-76C7-C045-BA4C-905A5FB8A75D}" vid="{38B920FA-CD72-EC4F-9CD2-F384709FF3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857B10020E742866A01CA87CF56C4" ma:contentTypeVersion="11" ma:contentTypeDescription="Create a new document." ma:contentTypeScope="" ma:versionID="09b037389d94c4f0dfa9219c781126f8">
  <xsd:schema xmlns:xsd="http://www.w3.org/2001/XMLSchema" xmlns:xs="http://www.w3.org/2001/XMLSchema" xmlns:p="http://schemas.microsoft.com/office/2006/metadata/properties" xmlns:ns2="0a20d635-c4a0-47e6-b007-0324648ef0bd" xmlns:ns3="61dd2541-53c7-447c-8d67-d1be2b3475dd" targetNamespace="http://schemas.microsoft.com/office/2006/metadata/properties" ma:root="true" ma:fieldsID="03448cc6cbbf48a54e012273ff9d5f14" ns2:_="" ns3:_="">
    <xsd:import namespace="0a20d635-c4a0-47e6-b007-0324648ef0bd"/>
    <xsd:import namespace="61dd2541-53c7-447c-8d67-d1be2b347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d635-c4a0-47e6-b007-0324648ef0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d2541-53c7-447c-8d67-d1be2b347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CCA173-BD14-4BFA-87D4-086FD4C757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AA673A-6B00-461A-8B29-A51F28EC85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9547CA-2B0C-49DE-85A1-B2D676D096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0d635-c4a0-47e6-b007-0324648ef0bd"/>
    <ds:schemaRef ds:uri="61dd2541-53c7-447c-8d67-d1be2b347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1598</TotalTime>
  <Words>1268</Words>
  <Application>Microsoft Macintosh PowerPoint</Application>
  <PresentationFormat>Widescreen</PresentationFormat>
  <Paragraphs>229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Noto Sans Symbols</vt:lpstr>
      <vt:lpstr>Office Theme</vt:lpstr>
      <vt:lpstr>PowerPoint Presentation</vt:lpstr>
      <vt:lpstr>Burning Plasmas are a necessary but insufficient part of delivering fusion energy to meet decarbonization goals</vt:lpstr>
      <vt:lpstr>PowerPoint Presentation</vt:lpstr>
      <vt:lpstr>Commercial fusion risk retirement in concrete steps</vt:lpstr>
      <vt:lpstr>SPARC design and operations are pushed by the need to inform ARC:  Q=11, H=1</vt:lpstr>
      <vt:lpstr>SPARC H-mode window will explore a range of burning plasma regimes directly relevant to ARC</vt:lpstr>
      <vt:lpstr>SPARC is an ITER equivalent burning plasma device in a commercially relevant platform</vt:lpstr>
      <vt:lpstr>Developing the HTS was part of an integrated strategy that itself informed our magnet development</vt:lpstr>
      <vt:lpstr>We quickly constructed a large integrated coil test stand in the Alcator C-Mod power room</vt:lpstr>
      <vt:lpstr>We have built and tested the non-insulated high-field magnet</vt:lpstr>
      <vt:lpstr>SPARC construction underway</vt:lpstr>
      <vt:lpstr>MIT-CFS partnership</vt:lpstr>
      <vt:lpstr>Private fusion is an organizational forcing function</vt:lpstr>
      <vt:lpstr>ARC – a platform for fusion energy development</vt:lpstr>
      <vt:lpstr>The current ARC design point  Market informed</vt:lpstr>
      <vt:lpstr>Leveraging technology innovations: liquid immersion blanket TRL can be greatly advanced without a tokamak!</vt:lpstr>
      <vt:lpstr>Commercial fusion risk retirement in concrete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ilavenil subbiah</dc:creator>
  <cp:lastModifiedBy>Microsoft Office User</cp:lastModifiedBy>
  <cp:revision>24</cp:revision>
  <cp:lastPrinted>2019-09-30T18:10:02Z</cp:lastPrinted>
  <dcterms:created xsi:type="dcterms:W3CDTF">2021-12-04T03:06:46Z</dcterms:created>
  <dcterms:modified xsi:type="dcterms:W3CDTF">2021-12-17T13:58:26Z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0x010100A46857B10020E742866A01CA87CF56C4</vt:lpwstr>
  </property>
</Properties>
</file>