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</p:sldMasterIdLst>
  <p:notesMasterIdLst>
    <p:notesMasterId r:id="rId26"/>
  </p:notesMasterIdLst>
  <p:sldIdLst>
    <p:sldId id="626" r:id="rId2"/>
    <p:sldId id="801" r:id="rId3"/>
    <p:sldId id="892" r:id="rId4"/>
    <p:sldId id="739" r:id="rId5"/>
    <p:sldId id="879" r:id="rId6"/>
    <p:sldId id="827" r:id="rId7"/>
    <p:sldId id="882" r:id="rId8"/>
    <p:sldId id="889" r:id="rId9"/>
    <p:sldId id="886" r:id="rId10"/>
    <p:sldId id="890" r:id="rId11"/>
    <p:sldId id="891" r:id="rId12"/>
    <p:sldId id="883" r:id="rId13"/>
    <p:sldId id="881" r:id="rId14"/>
    <p:sldId id="872" r:id="rId15"/>
    <p:sldId id="873" r:id="rId16"/>
    <p:sldId id="874" r:id="rId17"/>
    <p:sldId id="887" r:id="rId18"/>
    <p:sldId id="893" r:id="rId19"/>
    <p:sldId id="880" r:id="rId20"/>
    <p:sldId id="862" r:id="rId21"/>
    <p:sldId id="861" r:id="rId22"/>
    <p:sldId id="857" r:id="rId23"/>
    <p:sldId id="878" r:id="rId24"/>
    <p:sldId id="894" r:id="rId25"/>
  </p:sldIdLst>
  <p:sldSz cx="9144000" cy="6858000" type="screen4x3"/>
  <p:notesSz cx="6881813" cy="100028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2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FF66FF"/>
    <a:srgbClr val="0432FF"/>
    <a:srgbClr val="061284"/>
    <a:srgbClr val="333D9A"/>
    <a:srgbClr val="616F02"/>
    <a:srgbClr val="505A02"/>
    <a:srgbClr val="9D5706"/>
    <a:srgbClr val="585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67" autoAdjust="0"/>
    <p:restoredTop sz="93858" autoAdjust="0"/>
  </p:normalViewPr>
  <p:slideViewPr>
    <p:cSldViewPr>
      <p:cViewPr varScale="1">
        <p:scale>
          <a:sx n="64" d="100"/>
          <a:sy n="64" d="100"/>
        </p:scale>
        <p:origin x="1164" y="48"/>
      </p:cViewPr>
      <p:guideLst>
        <p:guide orient="horz" pos="61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86" y="-96"/>
      </p:cViewPr>
      <p:guideLst>
        <p:guide orient="horz" pos="3152"/>
        <p:guide pos="21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82119" cy="500142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98106" y="0"/>
            <a:ext cx="2982119" cy="500142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r">
              <a:defRPr sz="1200"/>
            </a:lvl1pPr>
          </a:lstStyle>
          <a:p>
            <a:fld id="{DB38DA09-69E8-48EA-889E-EFE4623A01F6}" type="datetimeFigureOut">
              <a:rPr lang="ko-KR" altLang="en-US" smtClean="0"/>
              <a:pPr/>
              <a:t>2020-12-16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0888"/>
            <a:ext cx="4999037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0" tIns="46150" rIns="92300" bIns="4615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8182" y="4751351"/>
            <a:ext cx="5505450" cy="4501277"/>
          </a:xfrm>
          <a:prstGeom prst="rect">
            <a:avLst/>
          </a:prstGeom>
        </p:spPr>
        <p:txBody>
          <a:bodyPr vert="horz" lIns="92300" tIns="46150" rIns="92300" bIns="4615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500963"/>
            <a:ext cx="2982119" cy="500142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98106" y="9500963"/>
            <a:ext cx="2982119" cy="500142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r">
              <a:defRPr sz="1200"/>
            </a:lvl1pPr>
          </a:lstStyle>
          <a:p>
            <a:fld id="{2BCABD38-8E58-48C1-A5BA-5D85382A30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3064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2643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4133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4098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ABD38-8E58-48C1-A5BA-5D85382A303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734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ABD38-8E58-48C1-A5BA-5D85382A303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24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ABD38-8E58-48C1-A5BA-5D85382A303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46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1250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4802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5910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9299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6418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2927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040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0616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8779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6228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165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important recognition from Korean government of the importance for Fusion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9571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 hasCustomPrompt="1"/>
          </p:nvPr>
        </p:nvSpPr>
        <p:spPr>
          <a:xfrm>
            <a:off x="46573" y="-27383"/>
            <a:ext cx="9061931" cy="841848"/>
          </a:xfrm>
        </p:spPr>
        <p:txBody>
          <a:bodyPr/>
          <a:lstStyle>
            <a:lvl1pPr>
              <a:defRPr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46573" y="-27383"/>
            <a:ext cx="9061931" cy="84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/>
              <a:t>Click to edit Master title style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idx="1"/>
          </p:nvPr>
        </p:nvSpPr>
        <p:spPr>
          <a:xfrm>
            <a:off x="252889" y="1124744"/>
            <a:ext cx="8699028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56432" marR="0" lvl="0" indent="-256432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ko-KR" dirty="0"/>
              <a:t>Click to edit Master text styles</a:t>
            </a:r>
            <a:endParaRPr lang="ko-KR" altLang="en-US" dirty="0"/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</a:p>
          <a:p>
            <a:pPr lvl="4"/>
            <a:endParaRPr lang="en-US" altLang="ko-KR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3419872" y="6576982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00" b="1" i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pitchFamily="34" charset="0"/>
              </a:rPr>
              <a:t>FPA 2020 (SJYOO, Dec. 16</a:t>
            </a:r>
            <a:r>
              <a:rPr lang="en-US" altLang="ko-KR" sz="1100" b="1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pitchFamily="34" charset="0"/>
              </a:rPr>
              <a:t>th</a:t>
            </a:r>
            <a:r>
              <a:rPr lang="en-US" altLang="ko-KR" sz="1100" b="1" i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pitchFamily="34" charset="0"/>
              </a:rPr>
              <a:t> 2020)</a:t>
            </a:r>
            <a:endParaRPr lang="ko-KR" altLang="en-US" sz="1100" b="1" i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532439" y="6576982"/>
            <a:ext cx="626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00" b="1" i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pitchFamily="34" charset="0"/>
              </a:rPr>
              <a:t> </a:t>
            </a:r>
            <a:r>
              <a:rPr lang="en-US" altLang="ko-KR" sz="1100" b="1" i="1" baseline="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cs typeface="Arial" pitchFamily="34" charset="0"/>
              </a:rPr>
              <a:t>-  </a:t>
            </a:r>
            <a:fld id="{5C666C80-AE3F-4A0F-8DDA-7760E4586F9E}" type="slidenum">
              <a:rPr lang="ko-KR" altLang="en-US" sz="1100" b="1" i="1" smtClean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cs typeface="Arial" pitchFamily="34" charset="0"/>
              </a:rPr>
              <a:pPr algn="r"/>
              <a:t>‹#›</a:t>
            </a:fld>
            <a:r>
              <a:rPr lang="ko-KR" altLang="en-US" sz="1100" b="1" i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cs typeface="Arial" pitchFamily="34" charset="0"/>
              </a:rPr>
              <a:t> </a:t>
            </a:r>
            <a:r>
              <a:rPr lang="en-US" altLang="ko-KR" sz="1100" b="1" i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cs typeface="Arial" pitchFamily="34" charset="0"/>
              </a:rPr>
              <a:t>-</a:t>
            </a:r>
            <a:endParaRPr lang="ko-KR" altLang="en-US" sz="1100" b="1" i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  <a:cs typeface="Arial" pitchFamily="34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E3203EB-383F-4477-9657-993AEEE29E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9632" y="6599187"/>
            <a:ext cx="1624056" cy="21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3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sldNum="0" hdr="0" ftr="0" dt="0"/>
  <p:txStyles>
    <p:titleStyle>
      <a:lvl1pPr marL="269081" indent="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342860"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</a:defRPr>
      </a:lvl6pPr>
      <a:lvl7pPr marL="685720"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</a:defRPr>
      </a:lvl7pPr>
      <a:lvl8pPr marL="1028580"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</a:defRPr>
      </a:lvl8pPr>
      <a:lvl9pPr marL="1371440"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</a:defRPr>
      </a:lvl9pPr>
    </p:titleStyle>
    <p:bodyStyle>
      <a:lvl1pPr marL="0" marR="0" indent="0" algn="l" defTabSz="6858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None/>
        <a:tabLst/>
        <a:defRPr sz="1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56672" indent="-213694" algn="l" rtl="0" eaLnBrk="0" fontAlgn="base" latinLnBrk="0" hangingPunct="0">
        <a:spcBef>
          <a:spcPct val="20000"/>
        </a:spcBef>
        <a:spcAft>
          <a:spcPct val="0"/>
        </a:spcAft>
        <a:buChar char="–"/>
        <a:defRPr sz="1500">
          <a:solidFill>
            <a:schemeClr val="accent2"/>
          </a:solidFill>
          <a:latin typeface="+mn-lt"/>
          <a:ea typeface="ＭＳ Ｐゴシック" charset="-128"/>
        </a:defRPr>
      </a:lvl2pPr>
      <a:lvl3pPr marL="856910" indent="-170955" algn="l" rtl="0" eaLnBrk="0" fontAlgn="base" latinLnBrk="0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  <a:ea typeface="ＭＳ Ｐゴシック" charset="-128"/>
        </a:defRPr>
      </a:lvl3pPr>
      <a:lvl4pPr marL="1199889" indent="-170955" algn="l" rtl="0" eaLnBrk="0" fontAlgn="base" latinLnBrk="0" hangingPunct="0">
        <a:spcBef>
          <a:spcPct val="20000"/>
        </a:spcBef>
        <a:spcAft>
          <a:spcPct val="0"/>
        </a:spcAft>
        <a:buChar char="–"/>
        <a:defRPr>
          <a:solidFill>
            <a:srgbClr val="009999"/>
          </a:solidFill>
          <a:latin typeface="+mn-lt"/>
          <a:ea typeface="ＭＳ Ｐゴシック" charset="-128"/>
        </a:defRPr>
      </a:lvl4pPr>
      <a:lvl5pPr marL="1371911" marR="0" indent="0" algn="l" defTabSz="6858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None/>
        <a:tabLst/>
        <a:defRPr sz="1350">
          <a:solidFill>
            <a:schemeClr val="tx1"/>
          </a:solidFill>
          <a:latin typeface="+mn-lt"/>
          <a:ea typeface="ＭＳ Ｐゴシック" charset="-128"/>
        </a:defRPr>
      </a:lvl5pPr>
      <a:lvl6pPr marL="1885730" indent="-17143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228590" indent="-17143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571449" indent="-17143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2914310" indent="-17143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8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4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0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59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2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79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tiff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39.png"/><Relationship Id="rId9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s-job03\바탕 화면\알라딘\핵융합연PT111102\핵융합소스\cover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50"/>
            <a:ext cx="9144000" cy="6428370"/>
          </a:xfrm>
          <a:prstGeom prst="rect">
            <a:avLst/>
          </a:prstGeom>
          <a:noFill/>
        </p:spPr>
      </p:pic>
      <p:pic>
        <p:nvPicPr>
          <p:cNvPr id="12" name="Picture 2" descr="C:\Documents and Settings\s-job03\바탕 화면\알라딘\핵융합연PT111102\핵융합소스\cover수정-1128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0034" y="1776472"/>
            <a:ext cx="6048672" cy="247472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4437112"/>
            <a:ext cx="9180512" cy="256490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104196" tIns="52096" rIns="104196" bIns="52096">
            <a:noAutofit/>
          </a:bodyPr>
          <a:lstStyle/>
          <a:p>
            <a:pPr algn="ctr" defTabSz="1042071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sz="1600" b="1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 defTabSz="1042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455322" y="4617991"/>
            <a:ext cx="505278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42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Suk Jae YOO</a:t>
            </a:r>
          </a:p>
          <a:p>
            <a:pPr defTabSz="1042071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b="1" i="1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defTabSz="1042071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b="1" i="1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defTabSz="1042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Fusion Power Associates, </a:t>
            </a:r>
          </a:p>
          <a:p>
            <a:pPr defTabSz="1042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41</a:t>
            </a:r>
            <a:r>
              <a:rPr kumimoji="1" lang="en-US" altLang="ko-KR" b="1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st</a:t>
            </a:r>
            <a:r>
              <a:rPr kumimoji="1" lang="en-US" altLang="ko-KR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 Annual Meeting and Symposium, </a:t>
            </a:r>
          </a:p>
          <a:p>
            <a:pPr defTabSz="1042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December 16</a:t>
            </a:r>
            <a:r>
              <a:rPr kumimoji="1" lang="en-US" altLang="ko-KR" b="1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</a:t>
            </a:r>
            <a:r>
              <a:rPr kumimoji="1" lang="en-US" altLang="ko-KR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– 17</a:t>
            </a:r>
            <a:r>
              <a:rPr kumimoji="1" lang="en-US" altLang="ko-KR" b="1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</a:t>
            </a:r>
            <a:r>
              <a:rPr kumimoji="1" lang="en-US" altLang="ko-KR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 , 2020/</a:t>
            </a:r>
          </a:p>
          <a:p>
            <a:pPr defTabSz="1042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Virtual Remote Access Meeting</a:t>
            </a:r>
          </a:p>
        </p:txBody>
      </p:sp>
      <p:grpSp>
        <p:nvGrpSpPr>
          <p:cNvPr id="13" name="그룹 12"/>
          <p:cNvGrpSpPr>
            <a:grpSpLocks noChangeAspect="1"/>
          </p:cNvGrpSpPr>
          <p:nvPr/>
        </p:nvGrpSpPr>
        <p:grpSpPr>
          <a:xfrm>
            <a:off x="107504" y="134862"/>
            <a:ext cx="3097290" cy="485826"/>
            <a:chOff x="1959224" y="3619027"/>
            <a:chExt cx="5564281" cy="872786"/>
          </a:xfrm>
        </p:grpSpPr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59224" y="3619027"/>
              <a:ext cx="956592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78558" y="3730193"/>
              <a:ext cx="4544947" cy="76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직사각형 3"/>
          <p:cNvSpPr/>
          <p:nvPr/>
        </p:nvSpPr>
        <p:spPr>
          <a:xfrm>
            <a:off x="413215" y="739249"/>
            <a:ext cx="84072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b="1" i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Achievements and Opportunities 2020 </a:t>
            </a:r>
          </a:p>
          <a:p>
            <a:pPr algn="ctr"/>
            <a:r>
              <a:rPr lang="en-US" altLang="ko-KR" sz="3200" b="1" i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 Fusion Energy Development in Korea</a:t>
            </a:r>
            <a:endParaRPr lang="ko-KR" altLang="en-US" sz="3200" b="1" dirty="0"/>
          </a:p>
        </p:txBody>
      </p:sp>
      <p:pic>
        <p:nvPicPr>
          <p:cNvPr id="17" name="그림 16" descr="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51403" y="97582"/>
            <a:ext cx="3325922" cy="368666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442789" y="5006165"/>
            <a:ext cx="860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42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On behalf of Korea Institute of Fusion Energy and Korea Fusion Research Groups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C9CC4F60-D74F-4B90-BBD4-7DCE4AA98E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1370" y="6505580"/>
            <a:ext cx="2782428" cy="36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02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FCF24E4-F061-4CCC-A18A-116F612D7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976" y="2416299"/>
            <a:ext cx="3192180" cy="231343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5A90BDA-6AD2-4925-B334-8DAEA0A0D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" y="1700808"/>
            <a:ext cx="5796136" cy="3961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59FBD9-5246-42AB-8B9D-62D5875C68F5}"/>
              </a:ext>
            </a:extLst>
          </p:cNvPr>
          <p:cNvSpPr txBox="1"/>
          <p:nvPr/>
        </p:nvSpPr>
        <p:spPr>
          <a:xfrm>
            <a:off x="174410" y="5858108"/>
            <a:ext cx="8459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* M. J. Choi, et al. Effects of plasma turbulence on the nonlinear evolution of magnetic island in tokamak,</a:t>
            </a:r>
          </a:p>
          <a:p>
            <a:r>
              <a:rPr lang="en-US" altLang="ko-KR" sz="1400" dirty="0"/>
              <a:t>Accepted at Nature Communications (2020). </a:t>
            </a:r>
            <a:endParaRPr lang="ko-KR" altLang="en-US" sz="1400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FAF49667-C59A-4DF6-ADA0-09DB4AD481E1}"/>
              </a:ext>
            </a:extLst>
          </p:cNvPr>
          <p:cNvSpPr/>
          <p:nvPr/>
        </p:nvSpPr>
        <p:spPr>
          <a:xfrm>
            <a:off x="200986" y="110347"/>
            <a:ext cx="88355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38100">
                    <a:prstClr val="white">
                      <a:alpha val="30000"/>
                    </a:prstClr>
                  </a:glow>
                </a:effectLst>
                <a:latin typeface="+mj-lt"/>
              </a:rPr>
              <a:t>KSTAR </a:t>
            </a:r>
            <a:r>
              <a:rPr lang="en-US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38100">
                    <a:prstClr val="white">
                      <a:alpha val="30000"/>
                    </a:prstClr>
                  </a:glow>
                </a:effectLst>
              </a:rPr>
              <a:t>Achievements (4)</a:t>
            </a:r>
            <a:r>
              <a:rPr lang="en-US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38100">
                    <a:prstClr val="white">
                      <a:alpha val="30000"/>
                    </a:prstClr>
                  </a:glow>
                </a:effectLst>
                <a:latin typeface="+mj-lt"/>
              </a:rPr>
              <a:t>: </a:t>
            </a:r>
            <a:r>
              <a:rPr lang="en-US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38100">
                    <a:prstClr val="white">
                      <a:alpha val="30000"/>
                    </a:prstClr>
                  </a:glow>
                </a:effectLst>
                <a:latin typeface="+mj-lt"/>
              </a:rPr>
              <a:t>Simulations vs Measurements</a:t>
            </a:r>
            <a:endParaRPr lang="ko-KR" altLang="en-US" sz="2000" b="1" dirty="0">
              <a:solidFill>
                <a:prstClr val="black">
                  <a:lumMod val="75000"/>
                  <a:lumOff val="25000"/>
                </a:prstClr>
              </a:solidFill>
              <a:effectLst>
                <a:glow rad="38100">
                  <a:prstClr val="white">
                    <a:alpha val="30000"/>
                  </a:prstClr>
                </a:glow>
              </a:effectLst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B8559EDA-90BD-4DE8-996A-FC800688B99B}"/>
              </a:ext>
            </a:extLst>
          </p:cNvPr>
          <p:cNvSpPr/>
          <p:nvPr/>
        </p:nvSpPr>
        <p:spPr>
          <a:xfrm>
            <a:off x="568307" y="806730"/>
            <a:ext cx="8263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38100">
                    <a:prstClr val="white">
                      <a:alpha val="30000"/>
                    </a:prstClr>
                  </a:glow>
                </a:effectLst>
              </a:rPr>
              <a:t>Validation of the simulation of plasma turbulence by ECEI measurements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74145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순서도: 추출 30">
            <a:extLst>
              <a:ext uri="{FF2B5EF4-FFF2-40B4-BE49-F238E27FC236}">
                <a16:creationId xmlns:a16="http://schemas.microsoft.com/office/drawing/2014/main" id="{D0EEFAB4-8E9E-4552-BA3A-8014FE7B7A3F}"/>
              </a:ext>
            </a:extLst>
          </p:cNvPr>
          <p:cNvSpPr/>
          <p:nvPr/>
        </p:nvSpPr>
        <p:spPr>
          <a:xfrm>
            <a:off x="4293493" y="58395"/>
            <a:ext cx="1440160" cy="706309"/>
          </a:xfrm>
          <a:prstGeom prst="flowChartExtra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F29DDFDE-A1CE-45F0-983C-83919865492E}"/>
              </a:ext>
            </a:extLst>
          </p:cNvPr>
          <p:cNvSpPr/>
          <p:nvPr/>
        </p:nvSpPr>
        <p:spPr>
          <a:xfrm>
            <a:off x="200987" y="110347"/>
            <a:ext cx="81850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38100">
                    <a:prstClr val="white">
                      <a:alpha val="30000"/>
                    </a:prstClr>
                  </a:glow>
                </a:effectLst>
                <a:latin typeface="맑은 고딕"/>
              </a:rPr>
              <a:t>ITER Project</a:t>
            </a:r>
            <a:endParaRPr lang="ko-KR" altLang="en-US" sz="2800" b="1" dirty="0">
              <a:solidFill>
                <a:prstClr val="black">
                  <a:lumMod val="75000"/>
                  <a:lumOff val="25000"/>
                </a:prstClr>
              </a:solidFill>
              <a:effectLst>
                <a:glow rad="38100">
                  <a:prstClr val="white">
                    <a:alpha val="30000"/>
                  </a:prstClr>
                </a:glow>
              </a:effectLst>
              <a:latin typeface="맑은 고딕"/>
              <a:ea typeface="맑은 고딕" panose="020B0503020000020004" pitchFamily="50" charset="-127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EC7C6E5C-D49C-441B-8D52-CBF3EC57A370}"/>
              </a:ext>
            </a:extLst>
          </p:cNvPr>
          <p:cNvGrpSpPr/>
          <p:nvPr/>
        </p:nvGrpSpPr>
        <p:grpSpPr>
          <a:xfrm>
            <a:off x="467543" y="1484785"/>
            <a:ext cx="8234889" cy="4536503"/>
            <a:chOff x="498774" y="1105186"/>
            <a:chExt cx="8231582" cy="5072063"/>
          </a:xfrm>
        </p:grpSpPr>
        <p:pic>
          <p:nvPicPr>
            <p:cNvPr id="37" name="Picture 22" descr="ITER">
              <a:extLst>
                <a:ext uri="{FF2B5EF4-FFF2-40B4-BE49-F238E27FC236}">
                  <a16:creationId xmlns:a16="http://schemas.microsoft.com/office/drawing/2014/main" id="{038D3860-35B3-4681-A62B-7FA7C279A7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255" y="2162461"/>
              <a:ext cx="3309937" cy="287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Line 10">
              <a:extLst>
                <a:ext uri="{FF2B5EF4-FFF2-40B4-BE49-F238E27FC236}">
                  <a16:creationId xmlns:a16="http://schemas.microsoft.com/office/drawing/2014/main" id="{64824203-CCB8-43DD-81C6-C700E006F8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57787" y="1646821"/>
              <a:ext cx="1623639" cy="1674515"/>
            </a:xfrm>
            <a:prstGeom prst="line">
              <a:avLst/>
            </a:prstGeom>
            <a:noFill/>
            <a:ln w="28575">
              <a:solidFill>
                <a:srgbClr val="F7964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9" name="Text Box 11">
              <a:extLst>
                <a:ext uri="{FF2B5EF4-FFF2-40B4-BE49-F238E27FC236}">
                  <a16:creationId xmlns:a16="http://schemas.microsoft.com/office/drawing/2014/main" id="{853EDB55-F493-4F39-866C-DB11574B4F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774" y="1105186"/>
              <a:ext cx="2014537" cy="1081088"/>
            </a:xfrm>
            <a:prstGeom prst="rect">
              <a:avLst/>
            </a:prstGeom>
            <a:solidFill>
              <a:srgbClr val="F79646">
                <a:lumMod val="40000"/>
                <a:lumOff val="60000"/>
              </a:srgbClr>
            </a:solidFill>
            <a:ln w="19050">
              <a:solidFill>
                <a:srgbClr val="9BBB59">
                  <a:lumMod val="75000"/>
                </a:srgbClr>
              </a:solidFill>
              <a:miter lim="800000"/>
              <a:headEnd/>
              <a:tailEnd/>
            </a:ln>
            <a:extLst/>
          </p:spPr>
          <p:txBody>
            <a:bodyPr lIns="91428" tIns="45715" rIns="91428" bIns="45715" anchor="ctr"/>
            <a:lstStyle>
              <a:lvl1pPr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1pPr>
              <a:lvl2pPr marL="742950" indent="-28575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2pPr>
              <a:lvl3pPr marL="11430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3pPr>
              <a:lvl4pPr marL="16002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4pPr>
              <a:lvl5pPr marL="20574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1. TF Conductor </a:t>
              </a:r>
              <a:r>
                <a:rPr kumimoji="0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(Completed)</a:t>
              </a:r>
              <a:endParaRPr kumimoji="1" lang="en-US" altLang="ko-KR" sz="1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굴림" charset="-127"/>
                <a:cs typeface="Calibri" panose="020F050202020403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Total Value (</a:t>
              </a:r>
              <a:r>
                <a:rPr kumimoji="1" lang="en-US" altLang="ko-KR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kIUA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) 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215.01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KO Allocation 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20.2%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-8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 KO Contribution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(</a:t>
              </a:r>
              <a:r>
                <a:rPr kumimoji="1" lang="en-US" altLang="ko-KR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kIUA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) 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43.39</a:t>
              </a:r>
            </a:p>
          </p:txBody>
        </p:sp>
        <p:sp>
          <p:nvSpPr>
            <p:cNvPr id="40" name="Text Box 14">
              <a:extLst>
                <a:ext uri="{FF2B5EF4-FFF2-40B4-BE49-F238E27FC236}">
                  <a16:creationId xmlns:a16="http://schemas.microsoft.com/office/drawing/2014/main" id="{37CC0A2C-7CDB-46C4-9240-D6EEBA3F0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774" y="2454561"/>
              <a:ext cx="2014537" cy="1079500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19050">
              <a:solidFill>
                <a:srgbClr val="9BBB59">
                  <a:lumMod val="75000"/>
                </a:srgbClr>
              </a:solidFill>
              <a:miter lim="800000"/>
              <a:headEnd/>
              <a:tailEnd/>
            </a:ln>
            <a:extLst/>
          </p:spPr>
          <p:txBody>
            <a:bodyPr lIns="91428" tIns="45715" rIns="91428" bIns="45715" anchor="ctr"/>
            <a:lstStyle>
              <a:lvl1pPr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1pPr>
              <a:lvl2pPr marL="742950" indent="-28575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2pPr>
              <a:lvl3pPr marL="11430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3pPr>
              <a:lvl4pPr marL="16002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4pPr>
              <a:lvl5pPr marL="20574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-3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2. Vacuum Vessel Main Body</a:t>
              </a:r>
              <a:endParaRPr kumimoji="1" lang="en-US" altLang="ko-KR" sz="1100" b="1" i="0" u="none" strike="noStrike" kern="0" cap="none" spc="-3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굴림" charset="-127"/>
                <a:cs typeface="Calibri" panose="020F050202020403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Total Value(</a:t>
              </a:r>
              <a:r>
                <a:rPr kumimoji="1" lang="en-US" altLang="ko-KR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kIUA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) :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118.51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KO Allocation 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21.3%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-8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 KO Contribution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(</a:t>
              </a:r>
              <a:r>
                <a:rPr kumimoji="1" lang="en-US" altLang="ko-KR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kIUA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) 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25.20</a:t>
              </a:r>
            </a:p>
          </p:txBody>
        </p:sp>
        <p:sp>
          <p:nvSpPr>
            <p:cNvPr id="41" name="Text Box 15">
              <a:extLst>
                <a:ext uri="{FF2B5EF4-FFF2-40B4-BE49-F238E27FC236}">
                  <a16:creationId xmlns:a16="http://schemas.microsoft.com/office/drawing/2014/main" id="{80DC8F33-09B5-4EE3-9833-1BA2C6235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322" y="3789649"/>
              <a:ext cx="2014537" cy="1079500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19050">
              <a:solidFill>
                <a:srgbClr val="9BBB59">
                  <a:lumMod val="75000"/>
                </a:srgbClr>
              </a:solidFill>
              <a:miter lim="800000"/>
              <a:headEnd/>
              <a:tailEnd/>
            </a:ln>
            <a:extLst/>
          </p:spPr>
          <p:txBody>
            <a:bodyPr lIns="91428" tIns="45715" rIns="91428" bIns="45715" anchor="ctr"/>
            <a:lstStyle>
              <a:lvl1pPr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1pPr>
              <a:lvl2pPr marL="742950" indent="-28575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2pPr>
              <a:lvl3pPr marL="11430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3pPr>
              <a:lvl4pPr marL="16002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4pPr>
              <a:lvl5pPr marL="20574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3. Vacuum Vessel Port</a:t>
              </a:r>
              <a:endParaRPr kumimoji="1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굴림" charset="-127"/>
                <a:cs typeface="Calibri" panose="020F050202020403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Total Value(</a:t>
              </a:r>
              <a:r>
                <a:rPr kumimoji="1" lang="en-US" altLang="ko-KR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kIUA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) 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76.98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KO Allocation 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72.9%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-8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 KO Contribution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(</a:t>
              </a:r>
              <a:r>
                <a:rPr kumimoji="1" lang="en-US" altLang="ko-KR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kIUA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) 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56.13</a:t>
              </a:r>
            </a:p>
          </p:txBody>
        </p:sp>
        <p:sp>
          <p:nvSpPr>
            <p:cNvPr id="42" name="Text Box 16">
              <a:extLst>
                <a:ext uri="{FF2B5EF4-FFF2-40B4-BE49-F238E27FC236}">
                  <a16:creationId xmlns:a16="http://schemas.microsoft.com/office/drawing/2014/main" id="{2D96F526-98FC-48EA-B673-4B5E9FE11F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1427" y="1107071"/>
              <a:ext cx="1944688" cy="1079500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FFC000"/>
              </a:solidFill>
              <a:miter lim="800000"/>
              <a:headEnd/>
              <a:tailEnd/>
            </a:ln>
            <a:extLst/>
          </p:spPr>
          <p:txBody>
            <a:bodyPr lIns="91428" tIns="45715" rIns="91428" bIns="45715" anchor="ctr"/>
            <a:lstStyle>
              <a:lvl1pPr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1pPr>
              <a:lvl2pPr marL="742950" indent="-28575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2pPr>
              <a:lvl3pPr marL="11430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3pPr>
              <a:lvl4pPr marL="16002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4pPr>
              <a:lvl5pPr marL="20574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</a:t>
              </a: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4. Thermal Shield</a:t>
              </a:r>
              <a:endParaRPr kumimoji="1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굴림" charset="-127"/>
                <a:cs typeface="Calibri" panose="020F050202020403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Total Value(</a:t>
              </a:r>
              <a:r>
                <a:rPr kumimoji="1" lang="en-US" altLang="ko-KR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kIUA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) 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26.88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KO Allocation 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100%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-8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 KO Contribution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(</a:t>
              </a:r>
              <a:r>
                <a:rPr kumimoji="1" lang="en-US" altLang="ko-KR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kIUA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) 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26.88</a:t>
              </a:r>
            </a:p>
          </p:txBody>
        </p:sp>
        <p:sp>
          <p:nvSpPr>
            <p:cNvPr id="43" name="Text Box 17">
              <a:extLst>
                <a:ext uri="{FF2B5EF4-FFF2-40B4-BE49-F238E27FC236}">
                  <a16:creationId xmlns:a16="http://schemas.microsoft.com/office/drawing/2014/main" id="{DF364CCD-E86F-4A7C-BE7D-5DEA4BC954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1427" y="3779702"/>
              <a:ext cx="1944688" cy="1081088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FFC000"/>
              </a:solidFill>
              <a:miter lim="800000"/>
              <a:headEnd/>
              <a:tailEnd/>
            </a:ln>
            <a:extLst/>
          </p:spPr>
          <p:txBody>
            <a:bodyPr lIns="91428" tIns="45715" rIns="91428" bIns="45715" anchor="ctr"/>
            <a:lstStyle>
              <a:lvl1pPr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1pPr>
              <a:lvl2pPr marL="742950" indent="-28575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2pPr>
              <a:lvl3pPr marL="11430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3pPr>
              <a:lvl4pPr marL="16002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4pPr>
              <a:lvl5pPr marL="20574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</a:t>
              </a: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6. Assembly Tooling</a:t>
              </a:r>
              <a:endParaRPr kumimoji="1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굴림" charset="-127"/>
                <a:cs typeface="Calibri" panose="020F050202020403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Total Value(</a:t>
              </a:r>
              <a:r>
                <a:rPr kumimoji="1" lang="en-US" altLang="ko-KR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kIUA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) 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18.45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KO Allocation 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100%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-8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 KO Contribution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(</a:t>
              </a:r>
              <a:r>
                <a:rPr kumimoji="1" lang="en-US" altLang="ko-KR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kIUA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):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18.45</a:t>
              </a:r>
            </a:p>
          </p:txBody>
        </p:sp>
        <p:sp>
          <p:nvSpPr>
            <p:cNvPr id="44" name="Text Box 18">
              <a:extLst>
                <a:ext uri="{FF2B5EF4-FFF2-40B4-BE49-F238E27FC236}">
                  <a16:creationId xmlns:a16="http://schemas.microsoft.com/office/drawing/2014/main" id="{B45546A9-8EEB-47A2-B30E-A421E83B55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321" y="5097749"/>
              <a:ext cx="2007989" cy="1079500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ln w="19050">
              <a:solidFill>
                <a:srgbClr val="8064A2"/>
              </a:solidFill>
              <a:miter lim="800000"/>
              <a:headEnd/>
              <a:tailEnd/>
            </a:ln>
            <a:extLst/>
          </p:spPr>
          <p:txBody>
            <a:bodyPr lIns="91428" tIns="45715" rIns="91428" bIns="45715" anchor="ctr"/>
            <a:lstStyle>
              <a:lvl1pPr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1pPr>
              <a:lvl2pPr marL="742950" indent="-28575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2pPr>
              <a:lvl3pPr marL="11430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3pPr>
              <a:lvl4pPr marL="16002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4pPr>
              <a:lvl5pPr marL="20574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7. Tritium SDS</a:t>
              </a:r>
              <a:endParaRPr kumimoji="1" lang="ko-KR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 panose="020F0502020204030204" pitchFamily="34" charset="0"/>
                <a:ea typeface="굴림" charset="-127"/>
                <a:cs typeface="Calibri" panose="020F050202020403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Total Value(</a:t>
              </a:r>
              <a:r>
                <a:rPr kumimoji="1" lang="en-US" altLang="ko-KR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kIUA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) 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12.51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KO Allocation 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94.2%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-8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 KO Contribution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(</a:t>
              </a:r>
              <a:r>
                <a:rPr kumimoji="1" lang="en-US" altLang="ko-KR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kIUA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) 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11.79</a:t>
              </a:r>
            </a:p>
          </p:txBody>
        </p:sp>
        <p:sp>
          <p:nvSpPr>
            <p:cNvPr id="45" name="Text Box 19">
              <a:extLst>
                <a:ext uri="{FF2B5EF4-FFF2-40B4-BE49-F238E27FC236}">
                  <a16:creationId xmlns:a16="http://schemas.microsoft.com/office/drawing/2014/main" id="{CF171DF4-D433-4FD5-B6AF-D124D387A6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8302" y="5112036"/>
              <a:ext cx="1944687" cy="1046500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ln w="19050">
              <a:solidFill>
                <a:srgbClr val="8064A2"/>
              </a:solidFill>
              <a:miter lim="800000"/>
              <a:headEnd/>
              <a:tailEnd/>
            </a:ln>
            <a:extLst/>
          </p:spPr>
          <p:txBody>
            <a:bodyPr lIns="91428" tIns="45715" rIns="91428" bIns="45715" anchor="ctr"/>
            <a:lstStyle>
              <a:lvl1pPr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1pPr>
              <a:lvl2pPr marL="742950" indent="-28575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2pPr>
              <a:lvl3pPr marL="11430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3pPr>
              <a:lvl4pPr marL="16002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4pPr>
              <a:lvl5pPr marL="20574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8. AC/DC Converters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Total Value(</a:t>
              </a:r>
              <a:r>
                <a:rPr kumimoji="1" lang="en-US" altLang="ko-KR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kIUA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) 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122.61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KO Allocation 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37.1%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-8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 KO Contribution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(</a:t>
              </a:r>
              <a:r>
                <a:rPr kumimoji="1" lang="en-US" altLang="ko-KR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kIUA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):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45.58</a:t>
              </a:r>
            </a:p>
          </p:txBody>
        </p:sp>
        <p:sp>
          <p:nvSpPr>
            <p:cNvPr id="46" name="Text Box 20">
              <a:extLst>
                <a:ext uri="{FF2B5EF4-FFF2-40B4-BE49-F238E27FC236}">
                  <a16:creationId xmlns:a16="http://schemas.microsoft.com/office/drawing/2014/main" id="{C4311513-2C7C-466D-B1D6-FEE8A1EED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6175" y="1114711"/>
              <a:ext cx="1944688" cy="1047750"/>
            </a:xfrm>
            <a:prstGeom prst="rect">
              <a:avLst/>
            </a:prstGeom>
            <a:solidFill>
              <a:sysClr val="window" lastClr="FFFFFF"/>
            </a:solidFill>
            <a:ln w="19050">
              <a:solidFill>
                <a:srgbClr val="8064A2"/>
              </a:solidFill>
              <a:miter lim="800000"/>
              <a:headEnd/>
              <a:tailEnd/>
            </a:ln>
          </p:spPr>
          <p:txBody>
            <a:bodyPr lIns="91428" tIns="45715" rIns="91428" bIns="45715" anchor="ctr"/>
            <a:lstStyle>
              <a:lvl1pPr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1pPr>
              <a:lvl2pPr marL="742950" indent="-28575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2pPr>
              <a:lvl3pPr marL="11430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3pPr>
              <a:lvl4pPr marL="16002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4pPr>
              <a:lvl5pPr marL="20574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10. Test Blanket Module</a:t>
              </a: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*</a:t>
              </a:r>
            </a:p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KO Contribution :</a:t>
              </a:r>
            </a:p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HCCR TBS (TBM System)</a:t>
              </a:r>
            </a:p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</a:t>
              </a:r>
              <a:r>
                <a:rPr kumimoji="1" lang="en-US" altLang="ko-KR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kIUA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Value :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N/A</a:t>
              </a:r>
            </a:p>
          </p:txBody>
        </p:sp>
        <p:sp>
          <p:nvSpPr>
            <p:cNvPr id="47" name="Text Box 21">
              <a:extLst>
                <a:ext uri="{FF2B5EF4-FFF2-40B4-BE49-F238E27FC236}">
                  <a16:creationId xmlns:a16="http://schemas.microsoft.com/office/drawing/2014/main" id="{1CA27308-CC11-41FA-B8A1-5CA849778D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5669" y="2447565"/>
              <a:ext cx="1944687" cy="1081088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rgbClr val="FFC000"/>
              </a:solidFill>
              <a:miter lim="800000"/>
              <a:headEnd/>
              <a:tailEnd/>
            </a:ln>
            <a:extLst/>
          </p:spPr>
          <p:txBody>
            <a:bodyPr lIns="91428" tIns="45715" rIns="91428" bIns="45715" anchor="ctr"/>
            <a:lstStyle>
              <a:lvl1pPr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1pPr>
              <a:lvl2pPr marL="742950" indent="-28575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2pPr>
              <a:lvl3pPr marL="11430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3pPr>
              <a:lvl4pPr marL="16002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4pPr>
              <a:lvl5pPr marL="20574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</a:t>
              </a: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5. Blanket Shield Block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Total Value(</a:t>
              </a:r>
              <a:r>
                <a:rPr kumimoji="1" lang="en-US" altLang="ko-KR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kIUA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)  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56.34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KO Allocation 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49.8%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-8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 KO Contribution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(</a:t>
              </a:r>
              <a:r>
                <a:rPr kumimoji="1" lang="en-US" altLang="ko-KR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kIUA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):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28.07</a:t>
              </a:r>
            </a:p>
          </p:txBody>
        </p:sp>
        <p:sp>
          <p:nvSpPr>
            <p:cNvPr id="48" name="Text Box 20">
              <a:extLst>
                <a:ext uri="{FF2B5EF4-FFF2-40B4-BE49-F238E27FC236}">
                  <a16:creationId xmlns:a16="http://schemas.microsoft.com/office/drawing/2014/main" id="{3EF2C48E-0682-4D1A-B15E-8AC9D8869C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5669" y="5112036"/>
              <a:ext cx="1944687" cy="1046164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ln w="19050">
              <a:solidFill>
                <a:srgbClr val="8064A2"/>
              </a:solidFill>
              <a:miter lim="800000"/>
              <a:headEnd/>
              <a:tailEnd/>
            </a:ln>
            <a:extLst/>
          </p:spPr>
          <p:txBody>
            <a:bodyPr lIns="91428" tIns="45715" rIns="91428" bIns="45715" anchor="ctr"/>
            <a:lstStyle>
              <a:lvl1pPr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1pPr>
              <a:lvl2pPr marL="742950" indent="-28575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2pPr>
              <a:lvl3pPr marL="11430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3pPr>
              <a:lvl4pPr marL="16002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4pPr>
              <a:lvl5pPr marL="2057400" indent="-228600" eaLnBrk="0" hangingPunct="0"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99"/>
                  </a:solidFill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</a:t>
              </a: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9. Diagnostics</a:t>
              </a:r>
              <a:endParaRPr kumimoji="1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 pitchFamily="34" charset="0"/>
                <a:ea typeface="굴림" charset="-127"/>
                <a:cs typeface="Calibri" panose="020F050202020403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Total Value(</a:t>
              </a:r>
              <a:r>
                <a:rPr kumimoji="1" lang="en-US" altLang="ko-KR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kIUA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) :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205.66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KO Allocation 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2.0%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000" b="1" i="0" u="none" strike="noStrike" kern="0" cap="none" spc="-8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   KO Contribution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(</a:t>
              </a:r>
              <a:r>
                <a:rPr kumimoji="1" lang="en-US" altLang="ko-KR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kIUA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) :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 </a:t>
              </a:r>
              <a:r>
                <a:rPr kumimoji="1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Calibri" panose="020F0502020204030204" pitchFamily="34" charset="0"/>
                  <a:ea typeface="굴림" charset="-127"/>
                  <a:cs typeface="Calibri" panose="020F0502020204030204" pitchFamily="34" charset="0"/>
                </a:rPr>
                <a:t>4.11</a:t>
              </a:r>
            </a:p>
          </p:txBody>
        </p:sp>
        <p:sp>
          <p:nvSpPr>
            <p:cNvPr id="49" name="Line 10">
              <a:extLst>
                <a:ext uri="{FF2B5EF4-FFF2-40B4-BE49-F238E27FC236}">
                  <a16:creationId xmlns:a16="http://schemas.microsoft.com/office/drawing/2014/main" id="{42441FCF-53C1-4925-AE97-98DAB7AA24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92725" y="2994311"/>
              <a:ext cx="1492944" cy="534988"/>
            </a:xfrm>
            <a:prstGeom prst="line">
              <a:avLst/>
            </a:prstGeom>
            <a:noFill/>
            <a:ln w="28575">
              <a:solidFill>
                <a:srgbClr val="F7964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50" name="Line 10">
              <a:extLst>
                <a:ext uri="{FF2B5EF4-FFF2-40B4-BE49-F238E27FC236}">
                  <a16:creationId xmlns:a16="http://schemas.microsoft.com/office/drawing/2014/main" id="{295EB31A-51B8-424F-ABA8-7AF5DD7188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30475" y="3788061"/>
              <a:ext cx="1155700" cy="541338"/>
            </a:xfrm>
            <a:prstGeom prst="line">
              <a:avLst/>
            </a:prstGeom>
            <a:noFill/>
            <a:ln w="28575">
              <a:solidFill>
                <a:srgbClr val="F7964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51" name="Line 10">
              <a:extLst>
                <a:ext uri="{FF2B5EF4-FFF2-40B4-BE49-F238E27FC236}">
                  <a16:creationId xmlns:a16="http://schemas.microsoft.com/office/drawing/2014/main" id="{D5A107DB-0220-4531-AC14-CA53CE551E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0475" y="3016536"/>
              <a:ext cx="1393825" cy="512763"/>
            </a:xfrm>
            <a:prstGeom prst="line">
              <a:avLst/>
            </a:prstGeom>
            <a:noFill/>
            <a:ln w="28575">
              <a:solidFill>
                <a:srgbClr val="F7964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52" name="Line 10">
              <a:extLst>
                <a:ext uri="{FF2B5EF4-FFF2-40B4-BE49-F238E27FC236}">
                  <a16:creationId xmlns:a16="http://schemas.microsoft.com/office/drawing/2014/main" id="{8372F4B7-A8BE-4724-B542-47039DC854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0475" y="1646524"/>
              <a:ext cx="1716088" cy="1593850"/>
            </a:xfrm>
            <a:prstGeom prst="line">
              <a:avLst/>
            </a:prstGeom>
            <a:noFill/>
            <a:ln w="28575">
              <a:solidFill>
                <a:srgbClr val="F7964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53" name="내용 개체 틀 3">
            <a:extLst>
              <a:ext uri="{FF2B5EF4-FFF2-40B4-BE49-F238E27FC236}">
                <a16:creationId xmlns:a16="http://schemas.microsoft.com/office/drawing/2014/main" id="{F30A9257-6F59-4D74-9743-8C067CA9B91A}"/>
              </a:ext>
            </a:extLst>
          </p:cNvPr>
          <p:cNvSpPr txBox="1">
            <a:spLocks/>
          </p:cNvSpPr>
          <p:nvPr/>
        </p:nvSpPr>
        <p:spPr>
          <a:xfrm>
            <a:off x="323528" y="646095"/>
            <a:ext cx="6330580" cy="39604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65000"/>
                </a:sysClr>
              </a:gs>
              <a:gs pos="50000">
                <a:sysClr val="window" lastClr="FFFFFF">
                  <a:lumMod val="85000"/>
                </a:sysClr>
              </a:gs>
              <a:gs pos="100000">
                <a:sysClr val="window" lastClr="FFFFFF">
                  <a:lumMod val="95000"/>
                </a:sysClr>
              </a:gs>
            </a:gsLst>
            <a:lin ang="0" scaled="1"/>
            <a:tileRect/>
          </a:gradFill>
          <a:effectLst>
            <a:outerShdw blurRad="50800" dist="38100" dir="2700000" sx="99000" sy="99000" algn="tl" rotWithShape="0">
              <a:prstClr val="black">
                <a:alpha val="49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9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In-kind Contribution of Korea (9 items)</a:t>
            </a:r>
          </a:p>
        </p:txBody>
      </p:sp>
      <p:pic>
        <p:nvPicPr>
          <p:cNvPr id="54" name="그림 20" descr="ITER 간판-small.JPG">
            <a:extLst>
              <a:ext uri="{FF2B5EF4-FFF2-40B4-BE49-F238E27FC236}">
                <a16:creationId xmlns:a16="http://schemas.microsoft.com/office/drawing/2014/main" id="{BECC5A35-3805-448A-8DDF-63B24E6093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842" y="99698"/>
            <a:ext cx="1945469" cy="127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직사각형 18">
            <a:extLst>
              <a:ext uri="{FF2B5EF4-FFF2-40B4-BE49-F238E27FC236}">
                <a16:creationId xmlns:a16="http://schemas.microsoft.com/office/drawing/2014/main" id="{F43A6F36-18D2-4E1A-821D-3CDFA3BBB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40" y="6129453"/>
            <a:ext cx="17763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ko-KR" sz="1200" b="1" dirty="0">
                <a:solidFill>
                  <a:srgbClr val="1F497D"/>
                </a:solidFill>
                <a:latin typeface="Calibri" panose="020F0502020204030204" pitchFamily="34" charset="0"/>
                <a:ea typeface="굴림" charset="-127"/>
                <a:cs typeface="Calibri" panose="020F0502020204030204" pitchFamily="34" charset="0"/>
              </a:rPr>
              <a:t>Total Value : 259.60 </a:t>
            </a:r>
            <a:r>
              <a:rPr lang="en-US" altLang="ko-KR" sz="1200" b="1" dirty="0" err="1">
                <a:solidFill>
                  <a:srgbClr val="1F497D"/>
                </a:solidFill>
                <a:latin typeface="Calibri" panose="020F0502020204030204" pitchFamily="34" charset="0"/>
                <a:ea typeface="굴림" charset="-127"/>
                <a:cs typeface="Calibri" panose="020F0502020204030204" pitchFamily="34" charset="0"/>
              </a:rPr>
              <a:t>kIUA</a:t>
            </a:r>
            <a:endParaRPr lang="ko-KR" altLang="en-US" sz="1200" dirty="0">
              <a:solidFill>
                <a:srgbClr val="1F497D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56" name="직사각형 20">
            <a:extLst>
              <a:ext uri="{FF2B5EF4-FFF2-40B4-BE49-F238E27FC236}">
                <a16:creationId xmlns:a16="http://schemas.microsoft.com/office/drawing/2014/main" id="{7971D199-2BA9-4A59-B3F4-833AB4C7B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59" y="6319055"/>
            <a:ext cx="34194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200" b="1" dirty="0">
                <a:solidFill>
                  <a:prstClr val="black"/>
                </a:solidFill>
                <a:latin typeface="Calibri" panose="020F0502020204030204" pitchFamily="34" charset="0"/>
                <a:ea typeface="굴림" charset="-127"/>
                <a:cs typeface="Calibri" panose="020F0502020204030204" pitchFamily="34" charset="0"/>
              </a:rPr>
              <a:t> * (TBMA (TBM Agreement) was signed in 2014.)</a:t>
            </a:r>
            <a:endParaRPr lang="ko-KR" altLang="en-US" sz="12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57" name="Rectangle 21">
            <a:extLst>
              <a:ext uri="{FF2B5EF4-FFF2-40B4-BE49-F238E27FC236}">
                <a16:creationId xmlns:a16="http://schemas.microsoft.com/office/drawing/2014/main" id="{EB81B1D0-8684-4558-965B-CAA7A5106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080" y="6202511"/>
            <a:ext cx="1081088" cy="250825"/>
          </a:xfrm>
          <a:prstGeom prst="rect">
            <a:avLst/>
          </a:prstGeom>
          <a:solidFill>
            <a:srgbClr val="CCFFCC"/>
          </a:solidFill>
          <a:ln w="9525" algn="ctr">
            <a:solidFill>
              <a:srgbClr val="9BBB59"/>
            </a:solidFill>
            <a:miter lim="800000"/>
            <a:headEnd/>
            <a:tailEnd/>
          </a:ln>
        </p:spPr>
        <p:txBody>
          <a:bodyPr wrap="none" lIns="91431" tIns="45715" rIns="91431" bIns="45715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굴림" charset="-127"/>
                <a:cs typeface="Calibri" panose="020F0502020204030204" pitchFamily="34" charset="0"/>
              </a:rPr>
              <a:t>Leading Items</a:t>
            </a:r>
          </a:p>
        </p:txBody>
      </p:sp>
      <p:sp>
        <p:nvSpPr>
          <p:cNvPr id="58" name="Rectangle 22">
            <a:extLst>
              <a:ext uri="{FF2B5EF4-FFF2-40B4-BE49-F238E27FC236}">
                <a16:creationId xmlns:a16="http://schemas.microsoft.com/office/drawing/2014/main" id="{32B360B3-EB36-44D7-8A35-33B3205C5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2543" y="6202511"/>
            <a:ext cx="1079500" cy="249237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C000"/>
            </a:solidFill>
            <a:miter lim="800000"/>
            <a:headEnd/>
            <a:tailEnd/>
          </a:ln>
        </p:spPr>
        <p:txBody>
          <a:bodyPr lIns="35996" tIns="0" rIns="35996" bIns="0" anchor="ctr"/>
          <a:lstStyle/>
          <a:p>
            <a:pPr algn="ctr" latinLnBrk="0">
              <a:defRPr/>
            </a:pPr>
            <a:r>
              <a:rPr lang="en-US" altLang="ko-KR" sz="1100" dirty="0" err="1">
                <a:solidFill>
                  <a:srgbClr val="000000"/>
                </a:solidFill>
                <a:latin typeface="Calibri" panose="020F0502020204030204" pitchFamily="34" charset="0"/>
                <a:ea typeface="굴림" charset="-127"/>
                <a:cs typeface="Calibri" panose="020F0502020204030204" pitchFamily="34" charset="0"/>
              </a:rPr>
              <a:t>Tokamak</a:t>
            </a:r>
            <a:r>
              <a:rPr lang="en-US" altLang="ko-KR" sz="1100" dirty="0">
                <a:solidFill>
                  <a:srgbClr val="000000"/>
                </a:solidFill>
                <a:latin typeface="Calibri" panose="020F0502020204030204" pitchFamily="34" charset="0"/>
                <a:ea typeface="굴림" charset="-127"/>
                <a:cs typeface="Calibri" panose="020F0502020204030204" pitchFamily="34" charset="0"/>
              </a:rPr>
              <a:t> Main</a:t>
            </a:r>
          </a:p>
        </p:txBody>
      </p:sp>
      <p:sp>
        <p:nvSpPr>
          <p:cNvPr id="59" name="Rectangle 23">
            <a:extLst>
              <a:ext uri="{FF2B5EF4-FFF2-40B4-BE49-F238E27FC236}">
                <a16:creationId xmlns:a16="http://schemas.microsoft.com/office/drawing/2014/main" id="{DAED814F-EFD2-4F63-9ECA-9C507F38D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8718" y="6202511"/>
            <a:ext cx="1079500" cy="250825"/>
          </a:xfrm>
          <a:prstGeom prst="rect">
            <a:avLst/>
          </a:prstGeom>
          <a:solidFill>
            <a:srgbClr val="CC99FF"/>
          </a:solidFill>
          <a:ln w="9525" algn="ctr">
            <a:solidFill>
              <a:srgbClr val="8064A2"/>
            </a:solidFill>
            <a:miter lim="800000"/>
            <a:headEnd/>
            <a:tailEnd/>
          </a:ln>
        </p:spPr>
        <p:txBody>
          <a:bodyPr wrap="none" lIns="91431" tIns="45715" rIns="91431" bIns="45715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굴림" charset="-127"/>
                <a:cs typeface="Calibri" panose="020F0502020204030204" pitchFamily="34" charset="0"/>
              </a:rPr>
              <a:t>Ancillary</a:t>
            </a:r>
          </a:p>
        </p:txBody>
      </p:sp>
    </p:spTree>
    <p:extLst>
      <p:ext uri="{BB962C8B-B14F-4D97-AF65-F5344CB8AC3E}">
        <p14:creationId xmlns:p14="http://schemas.microsoft.com/office/powerpoint/2010/main" val="1970918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CD799325-4396-458E-89D6-3806A458EF25}"/>
              </a:ext>
            </a:extLst>
          </p:cNvPr>
          <p:cNvSpPr/>
          <p:nvPr/>
        </p:nvSpPr>
        <p:spPr>
          <a:xfrm>
            <a:off x="281964" y="856037"/>
            <a:ext cx="8671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 eaLnBrk="0" latinLnBrk="0" hangingPunct="0"/>
            <a:r>
              <a:rPr lang="en-US" altLang="ko-KR" sz="1600" b="1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▶</a:t>
            </a:r>
            <a:r>
              <a:rPr lang="en-US" altLang="ko-KR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나눔바른고딕"/>
                <a:cs typeface="Calibri" panose="020F0502020204030204" pitchFamily="34" charset="0"/>
              </a:rPr>
              <a:t> </a:t>
            </a:r>
            <a:r>
              <a:rPr lang="en-US" altLang="ko-KR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Overall Physical Progress of KODA Procurement Activities (including design) is recorded as about </a:t>
            </a:r>
            <a:r>
              <a:rPr lang="en-US" altLang="ko-KR" b="1" dirty="0">
                <a:solidFill>
                  <a:srgbClr val="3333FF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76.8</a:t>
            </a:r>
            <a:r>
              <a:rPr lang="en-US" altLang="ko-KR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% in October 2020.</a:t>
            </a:r>
          </a:p>
        </p:txBody>
      </p:sp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EED9F9E8-E377-4721-ACB2-5FAB47BA542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3528" y="1700808"/>
          <a:ext cx="8535985" cy="4689468"/>
        </p:xfrm>
        <a:graphic>
          <a:graphicData uri="http://schemas.openxmlformats.org/drawingml/2006/table">
            <a:tbl>
              <a:tblPr/>
              <a:tblGrid>
                <a:gridCol w="1623541">
                  <a:extLst>
                    <a:ext uri="{9D8B030D-6E8A-4147-A177-3AD203B41FA5}">
                      <a16:colId xmlns:a16="http://schemas.microsoft.com/office/drawing/2014/main" val="1915285042"/>
                    </a:ext>
                  </a:extLst>
                </a:gridCol>
                <a:gridCol w="1790853">
                  <a:extLst>
                    <a:ext uri="{9D8B030D-6E8A-4147-A177-3AD203B41FA5}">
                      <a16:colId xmlns:a16="http://schemas.microsoft.com/office/drawing/2014/main" val="1124928824"/>
                    </a:ext>
                  </a:extLst>
                </a:gridCol>
                <a:gridCol w="1707197">
                  <a:extLst>
                    <a:ext uri="{9D8B030D-6E8A-4147-A177-3AD203B41FA5}">
                      <a16:colId xmlns:a16="http://schemas.microsoft.com/office/drawing/2014/main" val="437835216"/>
                    </a:ext>
                  </a:extLst>
                </a:gridCol>
                <a:gridCol w="1707197">
                  <a:extLst>
                    <a:ext uri="{9D8B030D-6E8A-4147-A177-3AD203B41FA5}">
                      <a16:colId xmlns:a16="http://schemas.microsoft.com/office/drawing/2014/main" val="3331924920"/>
                    </a:ext>
                  </a:extLst>
                </a:gridCol>
                <a:gridCol w="1707197">
                  <a:extLst>
                    <a:ext uri="{9D8B030D-6E8A-4147-A177-3AD203B41FA5}">
                      <a16:colId xmlns:a16="http://schemas.microsoft.com/office/drawing/2014/main" val="467569074"/>
                    </a:ext>
                  </a:extLst>
                </a:gridCol>
              </a:tblGrid>
              <a:tr h="295457"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TF Conductors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770" marR="64770" marT="17907" marB="17907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Vacuum Vessel Sector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Vacuum Vessel Ports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Thermal Shield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Blanket Shield Blocks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746853"/>
                  </a:ext>
                </a:extLst>
              </a:tr>
              <a:tr h="1648759"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941" marR="35941" marT="17907" marB="17907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941" marR="35941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941" marR="35941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941" marR="35941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941" marR="35941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8592417"/>
                  </a:ext>
                </a:extLst>
              </a:tr>
              <a:tr h="360040"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100.0%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941" marR="35941" marT="17907" marB="17907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99.7%</a:t>
                      </a:r>
                      <a:endParaRPr lang="en-US" sz="1600" kern="0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941" marR="35941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52.3%</a:t>
                      </a:r>
                      <a:endParaRPr lang="en-US" sz="1600" kern="0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941" marR="35941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0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93.9%</a:t>
                      </a:r>
                      <a:endParaRPr lang="en-US" altLang="ko-KR" sz="1600" kern="0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941" marR="35941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0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41.9%</a:t>
                      </a:r>
                      <a:endParaRPr lang="en-US" altLang="ko-KR" sz="1600" kern="0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941" marR="35941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820991"/>
                  </a:ext>
                </a:extLst>
              </a:tr>
              <a:tr h="288593"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Assembly</a:t>
                      </a:r>
                      <a:r>
                        <a:rPr lang="en-US" altLang="ko-KR" sz="1400" b="1" kern="0" spc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 Tools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941" marR="35941" marT="17907" marB="17907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Tritium </a:t>
                      </a: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SDS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941" marR="35941" marT="17907" marB="1790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AC/DC Converters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941" marR="35941" marT="17907" marB="1790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Diagnostics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941" marR="35941" marT="17907" marB="17907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40000"/>
                        <a:lumOff val="60000"/>
                      </a:srgb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eaLnBrk="0" fontAlgn="base" latinLnBrk="0" hangingPunct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Average </a:t>
                      </a:r>
                      <a:r>
                        <a:rPr lang="en-US" sz="1800" kern="0" spc="0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76.8</a:t>
                      </a:r>
                      <a:r>
                        <a:rPr lang="en-US" sz="1800" kern="0" spc="0" baseline="0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 %</a:t>
                      </a:r>
                      <a:endParaRPr lang="en-US" sz="1400" kern="0" spc="0" baseline="0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Calibri" panose="020F0502020204030204" pitchFamily="34" charset="0"/>
                      </a:endParaRPr>
                    </a:p>
                    <a:p>
                      <a:pPr marL="0" marR="0" indent="0" algn="ctr" eaLnBrk="0" fontAlgn="base" latinLnBrk="0" hangingPunct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(as of </a:t>
                      </a:r>
                      <a:r>
                        <a:rPr lang="en-US" altLang="ko-KR" sz="1400" kern="0" spc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October</a:t>
                      </a:r>
                      <a:r>
                        <a:rPr lang="ko-KR" altLang="en-US" sz="1400" kern="0" spc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kern="0" spc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2020)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(Activity Progress as per Item</a:t>
                      </a:r>
                      <a:r>
                        <a:rPr lang="ko-KR" altLang="en-US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ko-KR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× Weight of its </a:t>
                      </a:r>
                      <a:r>
                        <a:rPr lang="en-US" altLang="ko-KR" sz="14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kIUA</a:t>
                      </a:r>
                      <a:r>
                        <a:rPr lang="en-US" altLang="ko-KR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941" marR="35941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993876"/>
                  </a:ext>
                </a:extLst>
              </a:tr>
              <a:tr h="1816965"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941" marR="35941" marT="17907" marB="17907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941" marR="35941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941" marR="35941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941" marR="35941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eaLnBrk="0" fontAlgn="base" latinLnBrk="0" hangingPunct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41" marR="35941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0333791"/>
                  </a:ext>
                </a:extLst>
              </a:tr>
              <a:tr h="216024"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0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100.0%</a:t>
                      </a:r>
                      <a:endParaRPr lang="en-US" altLang="ko-KR" sz="1600" kern="0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770" marR="64770" marT="17907" marB="17907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32.1%</a:t>
                      </a:r>
                      <a:endParaRPr lang="en-US" sz="1600" kern="0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맑은 고딕" panose="020B0503020000020004" pitchFamily="50" charset="-127"/>
                          <a:cs typeface="Calibri" panose="020F0502020204030204" pitchFamily="34" charset="0"/>
                        </a:rPr>
                        <a:t>83.2%</a:t>
                      </a:r>
                      <a:endParaRPr lang="en-US" sz="1600" kern="0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34286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6857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02858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37144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171430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05715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2400020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2742879" algn="l" defTabSz="68572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0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51.5%</a:t>
                      </a:r>
                      <a:endParaRPr lang="en-US" altLang="ko-KR" sz="1600" kern="0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한컴바탕" panose="02030600000101010101" pitchFamily="18" charset="2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8442131"/>
                  </a:ext>
                </a:extLst>
              </a:tr>
            </a:tbl>
          </a:graphicData>
        </a:graphic>
      </p:graphicFrame>
      <p:pic>
        <p:nvPicPr>
          <p:cNvPr id="15" name="Picture 11">
            <a:extLst>
              <a:ext uri="{FF2B5EF4-FFF2-40B4-BE49-F238E27FC236}">
                <a16:creationId xmlns:a16="http://schemas.microsoft.com/office/drawing/2014/main" id="{EFD8D788-FD0B-422B-A1AA-912341037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807" t="19550" r="3817" b="4085"/>
          <a:stretch/>
        </p:blipFill>
        <p:spPr bwMode="auto">
          <a:xfrm>
            <a:off x="323528" y="2048533"/>
            <a:ext cx="1615345" cy="163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그림 16">
            <a:extLst>
              <a:ext uri="{FF2B5EF4-FFF2-40B4-BE49-F238E27FC236}">
                <a16:creationId xmlns:a16="http://schemas.microsoft.com/office/drawing/2014/main" id="{EA3DFD0F-4ACF-4793-AC85-7F8C87B87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40751"/>
            <a:ext cx="1581150" cy="177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4BFEEF9-AED9-4404-886A-A74CA94C92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564" y="4320249"/>
            <a:ext cx="1715305" cy="180571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4ADF62D6-0C0A-4E3F-AD8B-3E9BB168C5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54" t="4640" r="5305" b="6123"/>
          <a:stretch/>
        </p:blipFill>
        <p:spPr>
          <a:xfrm>
            <a:off x="1965131" y="4340750"/>
            <a:ext cx="1764287" cy="1770547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B2F51C7D-7A52-4B27-B2C4-E26CF797CF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" r="21485"/>
          <a:stretch/>
        </p:blipFill>
        <p:spPr>
          <a:xfrm>
            <a:off x="3745689" y="2048533"/>
            <a:ext cx="1685917" cy="163602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D79E9922-D8E0-4ABE-9F96-B59FB3CC74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9" y="4340750"/>
            <a:ext cx="1685166" cy="177054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3B24BA6C-A909-4205-821D-A97773634B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8" t="-1208" r="905" b="1208"/>
          <a:stretch/>
        </p:blipFill>
        <p:spPr>
          <a:xfrm>
            <a:off x="1969451" y="2018128"/>
            <a:ext cx="1739102" cy="1666429"/>
          </a:xfrm>
          <a:prstGeom prst="rect">
            <a:avLst/>
          </a:prstGeom>
        </p:spPr>
      </p:pic>
      <p:pic>
        <p:nvPicPr>
          <p:cNvPr id="22" name="_x181945152" descr="EMB000026c4655f">
            <a:extLst>
              <a:ext uri="{FF2B5EF4-FFF2-40B4-BE49-F238E27FC236}">
                <a16:creationId xmlns:a16="http://schemas.microsoft.com/office/drawing/2014/main" id="{19077FDA-5F1B-4466-B0EC-3038C257D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5" t="-260" r="326" b="260"/>
          <a:stretch/>
        </p:blipFill>
        <p:spPr bwMode="auto">
          <a:xfrm>
            <a:off x="7144208" y="2034856"/>
            <a:ext cx="1715305" cy="164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127B1C57-50BA-4A23-9FC9-939C2FB2AC2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321"/>
          <a:stretch/>
        </p:blipFill>
        <p:spPr>
          <a:xfrm>
            <a:off x="5463564" y="2048530"/>
            <a:ext cx="1680644" cy="1627642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B3A3C5E0-9FE3-4637-BA1C-B4DE9403E37F}"/>
              </a:ext>
            </a:extLst>
          </p:cNvPr>
          <p:cNvSpPr/>
          <p:nvPr/>
        </p:nvSpPr>
        <p:spPr>
          <a:xfrm>
            <a:off x="200987" y="110347"/>
            <a:ext cx="81850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8100">
                    <a:schemeClr val="bg1"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ITER Project: Overall Progress of Procurement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38100">
                  <a:schemeClr val="bg1"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765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25">
            <a:extLst>
              <a:ext uri="{FF2B5EF4-FFF2-40B4-BE49-F238E27FC236}">
                <a16:creationId xmlns:a16="http://schemas.microsoft.com/office/drawing/2014/main" id="{54ADBAA9-15E9-44C0-B2D2-20BBC9DC0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20" y="980728"/>
            <a:ext cx="8779964" cy="140038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177800" indent="-177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252000" indent="-252000">
              <a:spcBef>
                <a:spcPct val="0"/>
              </a:spcBef>
              <a:spcAft>
                <a:spcPts val="600"/>
              </a:spcAft>
              <a:buFont typeface="Calibri" panose="020F0502020204030204" pitchFamily="34" charset="0"/>
              <a:buChar char="●"/>
              <a:defRPr/>
            </a:pPr>
            <a:r>
              <a:rPr lang="en-US" altLang="ko-KR" sz="1600" b="1" dirty="0">
                <a:solidFill>
                  <a:srgbClr val="7030A0"/>
                </a:solidFill>
                <a:cs typeface="Calibri" panose="020F0502020204030204" pitchFamily="34" charset="0"/>
              </a:rPr>
              <a:t>The first VV</a:t>
            </a:r>
            <a:r>
              <a:rPr lang="ko-KR" altLang="en-US" sz="16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altLang="ko-KR" sz="1600" b="1" dirty="0">
                <a:solidFill>
                  <a:srgbClr val="7030A0"/>
                </a:solidFill>
                <a:cs typeface="Calibri" panose="020F0502020204030204" pitchFamily="34" charset="0"/>
              </a:rPr>
              <a:t>Sector #6 is now on-site, ready for assembly and installation</a:t>
            </a:r>
            <a:r>
              <a:rPr lang="en-US" altLang="ko-KR" sz="1600" b="1" dirty="0">
                <a:solidFill>
                  <a:prstClr val="black"/>
                </a:solidFill>
                <a:cs typeface="Calibri" panose="020F0502020204030204" pitchFamily="34" charset="0"/>
              </a:rPr>
              <a:t>, after overcoming </a:t>
            </a:r>
            <a:r>
              <a:rPr lang="en-US" altLang="ko-KR" sz="1600" b="1" dirty="0">
                <a:solidFill>
                  <a:srgbClr val="0070C0"/>
                </a:solidFill>
                <a:cs typeface="Calibri" panose="020F0502020204030204" pitchFamily="34" charset="0"/>
              </a:rPr>
              <a:t>technical challenges: tight tolerance (</a:t>
            </a:r>
            <a:r>
              <a:rPr lang="en-US" altLang="ko-KR" sz="1400" b="1" dirty="0">
                <a:solidFill>
                  <a:srgbClr val="0070C0"/>
                </a:solidFill>
                <a:cs typeface="Calibri" panose="020F0502020204030204" pitchFamily="34" charset="0"/>
              </a:rPr>
              <a:t>accumulated</a:t>
            </a:r>
            <a:r>
              <a:rPr lang="en-US" altLang="ko-KR" sz="1600" b="1" dirty="0">
                <a:solidFill>
                  <a:srgbClr val="0070C0"/>
                </a:solidFill>
                <a:cs typeface="Calibri" panose="020F0502020204030204" pitchFamily="34" charset="0"/>
              </a:rPr>
              <a:t>), narrow space &amp; position for final welding, accessibility of NDE (</a:t>
            </a:r>
            <a:r>
              <a:rPr lang="en-US" altLang="ko-KR" sz="1400" b="1" dirty="0">
                <a:solidFill>
                  <a:srgbClr val="0070C0"/>
                </a:solidFill>
                <a:cs typeface="Calibri" panose="020F0502020204030204" pitchFamily="34" charset="0"/>
              </a:rPr>
              <a:t>PAUT, RVE</a:t>
            </a:r>
            <a:r>
              <a:rPr lang="en-US" altLang="ko-KR" sz="1600" b="1" dirty="0">
                <a:solidFill>
                  <a:srgbClr val="0070C0"/>
                </a:solidFill>
                <a:cs typeface="Calibri" panose="020F0502020204030204" pitchFamily="34" charset="0"/>
              </a:rPr>
              <a:t>), etc. </a:t>
            </a:r>
          </a:p>
          <a:p>
            <a:pPr marL="252000" indent="-252000">
              <a:spcBef>
                <a:spcPct val="0"/>
              </a:spcBef>
              <a:spcAft>
                <a:spcPts val="600"/>
              </a:spcAft>
              <a:buFont typeface="Calibri" panose="020F0502020204030204" pitchFamily="34" charset="0"/>
              <a:buChar char="●"/>
              <a:defRPr/>
            </a:pPr>
            <a:r>
              <a:rPr lang="en-US" altLang="ko-KR" sz="1600" b="1" dirty="0">
                <a:solidFill>
                  <a:prstClr val="black"/>
                </a:solidFill>
                <a:cs typeface="Calibri" panose="020F0502020204030204" pitchFamily="34" charset="0"/>
              </a:rPr>
              <a:t>Manufacturing progress by the HHI about subsequent sectors #7, #8, and #1 is </a:t>
            </a:r>
            <a:r>
              <a:rPr lang="en-US" altLang="ko-KR" sz="1600" b="1" dirty="0">
                <a:solidFill>
                  <a:srgbClr val="3333FF"/>
                </a:solidFill>
                <a:cs typeface="Calibri" panose="020F0502020204030204" pitchFamily="34" charset="0"/>
              </a:rPr>
              <a:t>97.2%, 91.4%, and 84.2%</a:t>
            </a:r>
            <a:r>
              <a:rPr lang="en-US" altLang="ko-KR" sz="1600" b="1" dirty="0">
                <a:solidFill>
                  <a:prstClr val="black"/>
                </a:solidFill>
                <a:cs typeface="Calibri" panose="020F0502020204030204" pitchFamily="34" charset="0"/>
              </a:rPr>
              <a:t>, respectively (as of November 2020).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A909C4B-D1F4-4C98-AA2B-8C7F2F51CD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4" r="19"/>
          <a:stretch/>
        </p:blipFill>
        <p:spPr>
          <a:xfrm>
            <a:off x="4539637" y="2658582"/>
            <a:ext cx="4392000" cy="34028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8DA128-F4D2-4335-A714-811CBBA16C5C}"/>
              </a:ext>
            </a:extLst>
          </p:cNvPr>
          <p:cNvSpPr txBox="1"/>
          <p:nvPr/>
        </p:nvSpPr>
        <p:spPr>
          <a:xfrm>
            <a:off x="4901596" y="6159431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333399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VV Sector #6 at the Assembly Hall of the IO</a:t>
            </a:r>
            <a:endParaRPr lang="ko-KR" altLang="en-US" sz="1400" b="1" dirty="0">
              <a:solidFill>
                <a:srgbClr val="333399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D7BEE-637E-49E5-81DA-987C663D3A28}"/>
              </a:ext>
            </a:extLst>
          </p:cNvPr>
          <p:cNvSpPr txBox="1"/>
          <p:nvPr/>
        </p:nvSpPr>
        <p:spPr>
          <a:xfrm>
            <a:off x="222983" y="6159432"/>
            <a:ext cx="4377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solidFill>
                  <a:srgbClr val="333399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선적 </a:t>
            </a:r>
            <a:r>
              <a:rPr lang="en-US" altLang="ko-KR" sz="1400" b="1" dirty="0">
                <a:solidFill>
                  <a:srgbClr val="333399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in Korea</a:t>
            </a:r>
            <a:endParaRPr lang="ko-KR" altLang="en-US" sz="1400" b="1" dirty="0">
              <a:solidFill>
                <a:srgbClr val="333399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DCF9943C-DF76-49CF-9E16-9AECAB172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2679726"/>
            <a:ext cx="3744416" cy="3381676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3AA1D767-7717-4CA4-BF9D-14F87D5C7B50}"/>
              </a:ext>
            </a:extLst>
          </p:cNvPr>
          <p:cNvSpPr/>
          <p:nvPr/>
        </p:nvSpPr>
        <p:spPr>
          <a:xfrm>
            <a:off x="200987" y="110347"/>
            <a:ext cx="81850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38100">
                    <a:prstClr val="white">
                      <a:alpha val="30000"/>
                    </a:prstClr>
                  </a:glow>
                </a:effectLst>
                <a:latin typeface="+mj-lt"/>
              </a:rPr>
              <a:t>ITER Project: Completion of VV Sector 6</a:t>
            </a:r>
            <a:endParaRPr lang="ko-KR" altLang="en-US" sz="2800" b="1" dirty="0">
              <a:solidFill>
                <a:prstClr val="black">
                  <a:lumMod val="75000"/>
                  <a:lumOff val="25000"/>
                </a:prstClr>
              </a:solidFill>
              <a:effectLst>
                <a:glow rad="38100">
                  <a:prstClr val="white">
                    <a:alpha val="30000"/>
                  </a:prstClr>
                </a:glow>
              </a:effectLst>
              <a:latin typeface="+mj-lt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53979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050" y="66872"/>
            <a:ext cx="8851446" cy="841848"/>
          </a:xfrm>
        </p:spPr>
        <p:txBody>
          <a:bodyPr>
            <a:normAutofit fontScale="90000"/>
          </a:bodyPr>
          <a:lstStyle/>
          <a:p>
            <a:pPr marL="11112">
              <a:spcBef>
                <a:spcPts val="600"/>
              </a:spcBef>
              <a:defRPr/>
            </a:pPr>
            <a:r>
              <a:rPr lang="en-US" altLang="ko-KR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Virtual DEMO: Bridges </a:t>
            </a:r>
            <a:br>
              <a:rPr lang="en-US" altLang="ko-KR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the present (KSTAR, ITER) and the future</a:t>
            </a:r>
            <a:r>
              <a:rPr lang="ko-KR" altLang="en-US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(K-DEMO)</a:t>
            </a:r>
            <a:endParaRPr lang="ko-KR" altLang="en-US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253421" y="1003955"/>
            <a:ext cx="8341964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71525" lvl="1" indent="-30321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Validated simulations with data provided by KSTAR, ITER and Blanket facilities </a:t>
            </a:r>
          </a:p>
          <a:p>
            <a:pPr marL="771525" lvl="1" indent="-30321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Integrated simulations of engineering components (Blanket, BOP, licensing </a:t>
            </a:r>
            <a:r>
              <a:rPr lang="en-US" altLang="ko-KR" sz="16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etc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771525" lvl="1" indent="-30321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Optimization of K-DEMO simulations, Reduced risks and construction costs</a:t>
            </a:r>
          </a:p>
        </p:txBody>
      </p:sp>
      <p:grpSp>
        <p:nvGrpSpPr>
          <p:cNvPr id="91" name="그룹 90"/>
          <p:cNvGrpSpPr/>
          <p:nvPr/>
        </p:nvGrpSpPr>
        <p:grpSpPr>
          <a:xfrm>
            <a:off x="5287431" y="2718463"/>
            <a:ext cx="1335525" cy="1131062"/>
            <a:chOff x="5378336" y="2704776"/>
            <a:chExt cx="1761030" cy="748145"/>
          </a:xfrm>
        </p:grpSpPr>
        <p:sp>
          <p:nvSpPr>
            <p:cNvPr id="92" name="오른쪽 화살표 91"/>
            <p:cNvSpPr/>
            <p:nvPr/>
          </p:nvSpPr>
          <p:spPr>
            <a:xfrm>
              <a:off x="5378336" y="2704776"/>
              <a:ext cx="1761030" cy="748145"/>
            </a:xfrm>
            <a:prstGeom prst="rightArrow">
              <a:avLst/>
            </a:prstGeom>
            <a:gradFill>
              <a:gsLst>
                <a:gs pos="0">
                  <a:srgbClr val="0579CD">
                    <a:alpha val="0"/>
                  </a:srgbClr>
                </a:gs>
                <a:gs pos="50000">
                  <a:srgbClr val="0579CD">
                    <a:alpha val="50000"/>
                  </a:srgbClr>
                </a:gs>
                <a:gs pos="100000">
                  <a:srgbClr val="0579CD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62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5741974" y="2802777"/>
              <a:ext cx="66502" cy="5400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5978590" y="2802777"/>
              <a:ext cx="66502" cy="5400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6215208" y="2802777"/>
              <a:ext cx="66502" cy="5400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6451825" y="2802777"/>
              <a:ext cx="66502" cy="5400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7" name="직사각형 96"/>
            <p:cNvSpPr/>
            <p:nvPr/>
          </p:nvSpPr>
          <p:spPr>
            <a:xfrm>
              <a:off x="6685107" y="2764036"/>
              <a:ext cx="69836" cy="63800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8" name="직사각형 97"/>
            <p:cNvSpPr/>
            <p:nvPr/>
          </p:nvSpPr>
          <p:spPr>
            <a:xfrm>
              <a:off x="6925058" y="2802777"/>
              <a:ext cx="66221" cy="5400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99" name="그룹 98"/>
          <p:cNvGrpSpPr/>
          <p:nvPr/>
        </p:nvGrpSpPr>
        <p:grpSpPr>
          <a:xfrm>
            <a:off x="6653639" y="2210726"/>
            <a:ext cx="2468943" cy="1903211"/>
            <a:chOff x="6815372" y="2283294"/>
            <a:chExt cx="1899369" cy="1229944"/>
          </a:xfrm>
        </p:grpSpPr>
        <p:sp>
          <p:nvSpPr>
            <p:cNvPr id="100" name="직사각형 99"/>
            <p:cNvSpPr/>
            <p:nvPr/>
          </p:nvSpPr>
          <p:spPr>
            <a:xfrm>
              <a:off x="7142799" y="2283294"/>
              <a:ext cx="1237839" cy="4692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44083" latinLnBrk="0"/>
              <a:r>
                <a:rPr lang="en-US" altLang="ko-KR" sz="2215" b="1" spc="-55" dirty="0">
                  <a:solidFill>
                    <a:srgbClr val="000000"/>
                  </a:solidFill>
                  <a:latin typeface="Calibri" panose="020F0502020204030204"/>
                  <a:ea typeface="맑은 고딕" panose="020B0503020000020004" pitchFamily="50" charset="-127"/>
                  <a:cs typeface="Arial" panose="020B0604020202020204" pitchFamily="34" charset="0"/>
                </a:rPr>
                <a:t>K-DEMO</a:t>
              </a:r>
            </a:p>
          </p:txBody>
        </p:sp>
        <p:pic>
          <p:nvPicPr>
            <p:cNvPr id="101" name="Picture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5372" y="2536967"/>
              <a:ext cx="1899369" cy="976271"/>
            </a:xfrm>
            <a:prstGeom prst="rect">
              <a:avLst/>
            </a:prstGeom>
          </p:spPr>
        </p:pic>
      </p:grpSp>
      <p:sp>
        <p:nvSpPr>
          <p:cNvPr id="102" name="오른쪽 화살표 101"/>
          <p:cNvSpPr/>
          <p:nvPr/>
        </p:nvSpPr>
        <p:spPr>
          <a:xfrm rot="2492756" flipH="1">
            <a:off x="5028182" y="4527011"/>
            <a:ext cx="1926049" cy="152752"/>
          </a:xfrm>
          <a:prstGeom prst="rightArrow">
            <a:avLst/>
          </a:prstGeom>
          <a:solidFill>
            <a:srgbClr val="40404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6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3" name="오른쪽 화살표 102"/>
          <p:cNvSpPr/>
          <p:nvPr/>
        </p:nvSpPr>
        <p:spPr>
          <a:xfrm rot="5400000" flipH="1">
            <a:off x="8012557" y="3349209"/>
            <a:ext cx="688938" cy="160410"/>
          </a:xfrm>
          <a:prstGeom prst="rightArrow">
            <a:avLst/>
          </a:prstGeom>
          <a:solidFill>
            <a:srgbClr val="40404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6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4" name="직사각형 103"/>
          <p:cNvSpPr/>
          <p:nvPr/>
        </p:nvSpPr>
        <p:spPr>
          <a:xfrm>
            <a:off x="6734010" y="4844974"/>
            <a:ext cx="1989174" cy="111024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40404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5" name="직사각형 104"/>
          <p:cNvSpPr/>
          <p:nvPr/>
        </p:nvSpPr>
        <p:spPr>
          <a:xfrm>
            <a:off x="6734010" y="5016721"/>
            <a:ext cx="19891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4083" latinLnBrk="0"/>
            <a:r>
              <a:rPr lang="en-US" altLang="ko-KR" sz="2000" b="1" dirty="0">
                <a:solidFill>
                  <a:srgbClr val="404040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Basic Fusion R&amp;D Program</a:t>
            </a:r>
            <a:endParaRPr lang="en-US" altLang="ko-KR" sz="1400" b="1" dirty="0">
              <a:solidFill>
                <a:srgbClr val="404040"/>
              </a:solidFill>
              <a:latin typeface="Calibri" panose="020F0502020204030204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pSp>
        <p:nvGrpSpPr>
          <p:cNvPr id="106" name="그룹 105"/>
          <p:cNvGrpSpPr/>
          <p:nvPr/>
        </p:nvGrpSpPr>
        <p:grpSpPr>
          <a:xfrm>
            <a:off x="130202" y="4209142"/>
            <a:ext cx="1613639" cy="1856149"/>
            <a:chOff x="403870" y="4438016"/>
            <a:chExt cx="1741780" cy="1655862"/>
          </a:xfrm>
        </p:grpSpPr>
        <p:sp>
          <p:nvSpPr>
            <p:cNvPr id="107" name="직사각형 106"/>
            <p:cNvSpPr/>
            <p:nvPr/>
          </p:nvSpPr>
          <p:spPr>
            <a:xfrm>
              <a:off x="892490" y="5624582"/>
              <a:ext cx="726936" cy="4692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44083" latinLnBrk="0"/>
              <a:r>
                <a:rPr lang="en-US" altLang="ko-KR" sz="2215" b="1" spc="-55" dirty="0">
                  <a:solidFill>
                    <a:srgbClr val="000000"/>
                  </a:solidFill>
                  <a:latin typeface="Calibri" panose="020F0502020204030204"/>
                  <a:ea typeface="맑은 고딕" panose="020B0503020000020004" pitchFamily="50" charset="-127"/>
                  <a:cs typeface="Arial" panose="020B0604020202020204" pitchFamily="34" charset="0"/>
                </a:rPr>
                <a:t>ITER</a:t>
              </a:r>
            </a:p>
          </p:txBody>
        </p:sp>
        <p:pic>
          <p:nvPicPr>
            <p:cNvPr id="108" name="Picture 249" descr="ITER장치모형-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3870" y="4438016"/>
              <a:ext cx="1741780" cy="1289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9" name="그룹 108"/>
          <p:cNvGrpSpPr/>
          <p:nvPr/>
        </p:nvGrpSpPr>
        <p:grpSpPr>
          <a:xfrm>
            <a:off x="253421" y="2421599"/>
            <a:ext cx="1380827" cy="1749901"/>
            <a:chOff x="656220" y="2501138"/>
            <a:chExt cx="1305547" cy="1514353"/>
          </a:xfrm>
        </p:grpSpPr>
        <p:pic>
          <p:nvPicPr>
            <p:cNvPr id="110" name="Picture 150" descr="KSTA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20" y="2501138"/>
              <a:ext cx="1305547" cy="1149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1" name="직사각형 110"/>
            <p:cNvSpPr/>
            <p:nvPr/>
          </p:nvSpPr>
          <p:spPr>
            <a:xfrm>
              <a:off x="829451" y="3546195"/>
              <a:ext cx="959083" cy="4692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44083" latinLnBrk="0"/>
              <a:r>
                <a:rPr lang="en-US" altLang="ko-KR" sz="2215" b="1" spc="-55" dirty="0">
                  <a:solidFill>
                    <a:prstClr val="black"/>
                  </a:solidFill>
                  <a:latin typeface="Calibri" panose="020F0502020204030204"/>
                  <a:ea typeface="맑은 고딕" panose="020B0503020000020004" pitchFamily="50" charset="-127"/>
                  <a:cs typeface="Arial" panose="020B0604020202020204" pitchFamily="34" charset="0"/>
                </a:rPr>
                <a:t>KSTAR</a:t>
              </a:r>
            </a:p>
          </p:txBody>
        </p:sp>
      </p:grpSp>
      <p:grpSp>
        <p:nvGrpSpPr>
          <p:cNvPr id="112" name="그룹 111"/>
          <p:cNvGrpSpPr/>
          <p:nvPr/>
        </p:nvGrpSpPr>
        <p:grpSpPr>
          <a:xfrm>
            <a:off x="3030511" y="2217139"/>
            <a:ext cx="2367436" cy="1745958"/>
            <a:chOff x="3698898" y="2268374"/>
            <a:chExt cx="1901911" cy="1459543"/>
          </a:xfrm>
        </p:grpSpPr>
        <p:sp>
          <p:nvSpPr>
            <p:cNvPr id="113" name="직사각형 112"/>
            <p:cNvSpPr/>
            <p:nvPr/>
          </p:nvSpPr>
          <p:spPr>
            <a:xfrm>
              <a:off x="3698898" y="2268374"/>
              <a:ext cx="1901911" cy="4692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3232" algn="ctr" defTabSz="844083" latinLnBrk="0"/>
              <a:r>
                <a:rPr lang="en-US" altLang="ko-KR" sz="2215" b="1" spc="-55" dirty="0">
                  <a:solidFill>
                    <a:srgbClr val="404040"/>
                  </a:solidFill>
                  <a:latin typeface="Calibri" panose="020F0502020204030204"/>
                  <a:ea typeface="맑은 고딕" panose="020B0503020000020004" pitchFamily="50" charset="-127"/>
                  <a:cs typeface="Arial" panose="020B0604020202020204" pitchFamily="34" charset="0"/>
                  <a:sym typeface="Wingdings" panose="05000000000000000000" pitchFamily="2" charset="2"/>
                </a:rPr>
                <a:t>Virtual DEMO</a:t>
              </a:r>
            </a:p>
          </p:txBody>
        </p:sp>
        <p:pic>
          <p:nvPicPr>
            <p:cNvPr id="114" name="그림 1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1247" y="2695882"/>
              <a:ext cx="1429778" cy="1032035"/>
            </a:xfrm>
            <a:prstGeom prst="rect">
              <a:avLst/>
            </a:prstGeom>
          </p:spPr>
        </p:pic>
      </p:grpSp>
      <p:grpSp>
        <p:nvGrpSpPr>
          <p:cNvPr id="115" name="그룹 114"/>
          <p:cNvGrpSpPr/>
          <p:nvPr/>
        </p:nvGrpSpPr>
        <p:grpSpPr>
          <a:xfrm>
            <a:off x="1701564" y="2764184"/>
            <a:ext cx="1533015" cy="847980"/>
            <a:chOff x="2146296" y="2245563"/>
            <a:chExt cx="1533015" cy="847980"/>
          </a:xfrm>
        </p:grpSpPr>
        <p:sp>
          <p:nvSpPr>
            <p:cNvPr id="116" name="오른쪽 화살표 115"/>
            <p:cNvSpPr/>
            <p:nvPr/>
          </p:nvSpPr>
          <p:spPr>
            <a:xfrm>
              <a:off x="2146296" y="2245563"/>
              <a:ext cx="1533015" cy="847980"/>
            </a:xfrm>
            <a:prstGeom prst="rightArrow">
              <a:avLst>
                <a:gd name="adj1" fmla="val 59191"/>
                <a:gd name="adj2" fmla="val 50000"/>
              </a:avLst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 rot="7999">
              <a:off x="2216314" y="2488732"/>
              <a:ext cx="12923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</a:rPr>
                <a:t>High Performance 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</a:rPr>
                <a:t>Plasma Data</a:t>
              </a:r>
            </a:p>
          </p:txBody>
        </p:sp>
      </p:grpSp>
      <p:grpSp>
        <p:nvGrpSpPr>
          <p:cNvPr id="118" name="그룹 117"/>
          <p:cNvGrpSpPr/>
          <p:nvPr/>
        </p:nvGrpSpPr>
        <p:grpSpPr>
          <a:xfrm>
            <a:off x="1405786" y="4107368"/>
            <a:ext cx="2151455" cy="818732"/>
            <a:chOff x="1937599" y="4311556"/>
            <a:chExt cx="2151455" cy="818732"/>
          </a:xfrm>
        </p:grpSpPr>
        <p:sp>
          <p:nvSpPr>
            <p:cNvPr id="119" name="오른쪽 화살표 118"/>
            <p:cNvSpPr/>
            <p:nvPr/>
          </p:nvSpPr>
          <p:spPr>
            <a:xfrm rot="19693906">
              <a:off x="1937599" y="4311556"/>
              <a:ext cx="2151455" cy="818732"/>
            </a:xfrm>
            <a:prstGeom prst="rightArrow">
              <a:avLst>
                <a:gd name="adj1" fmla="val 59191"/>
                <a:gd name="adj2" fmla="val 50000"/>
              </a:avLst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 rot="19683343">
              <a:off x="2031433" y="4514603"/>
              <a:ext cx="19720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</a:rPr>
                <a:t>Burning Plasma Data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</a:rPr>
                <a:t>Licensing, System  integration</a:t>
              </a:r>
            </a:p>
          </p:txBody>
        </p:sp>
      </p:grpSp>
      <p:sp>
        <p:nvSpPr>
          <p:cNvPr id="121" name="오른쪽 화살표 120"/>
          <p:cNvSpPr/>
          <p:nvPr/>
        </p:nvSpPr>
        <p:spPr>
          <a:xfrm rot="16200000">
            <a:off x="3703030" y="3663072"/>
            <a:ext cx="899127" cy="1774579"/>
          </a:xfrm>
          <a:prstGeom prst="rightArrow">
            <a:avLst>
              <a:gd name="adj1" fmla="val 60833"/>
              <a:gd name="adj2" fmla="val 50000"/>
            </a:avLst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2" name="TextBox 121"/>
          <p:cNvSpPr txBox="1"/>
          <p:nvPr/>
        </p:nvSpPr>
        <p:spPr>
          <a:xfrm rot="7999">
            <a:off x="3586073" y="4278094"/>
            <a:ext cx="115929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latinLnBrk="0"/>
            <a:r>
              <a:rPr lang="en-US" altLang="ko-KR" sz="11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Tritium</a:t>
            </a:r>
          </a:p>
          <a:p>
            <a:pPr algn="ctr" defTabSz="457200" latinLnBrk="0"/>
            <a:r>
              <a:rPr lang="en-US" altLang="ko-KR" sz="11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Heat exchange</a:t>
            </a:r>
          </a:p>
          <a:p>
            <a:pPr algn="ctr" defTabSz="457200" latinLnBrk="0"/>
            <a:r>
              <a:rPr lang="en-US" altLang="ko-KR" sz="11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Materials</a:t>
            </a:r>
          </a:p>
        </p:txBody>
      </p:sp>
      <p:sp>
        <p:nvSpPr>
          <p:cNvPr id="123" name="직사각형 122"/>
          <p:cNvSpPr/>
          <p:nvPr/>
        </p:nvSpPr>
        <p:spPr>
          <a:xfrm>
            <a:off x="5252004" y="3053162"/>
            <a:ext cx="1621296" cy="461665"/>
          </a:xfrm>
          <a:prstGeom prst="rect">
            <a:avLst/>
          </a:prstGeom>
          <a:solidFill>
            <a:sysClr val="window" lastClr="FFFFFF">
              <a:alpha val="65000"/>
            </a:sysClr>
          </a:solidFill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맑은 고딕" panose="020B0503020000020004" pitchFamily="50" charset="-127"/>
              </a:rPr>
              <a:t>Optimization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맑은 고딕" panose="020B0503020000020004" pitchFamily="50" charset="-127"/>
              </a:rPr>
              <a:t>Reduced costs</a:t>
            </a:r>
          </a:p>
        </p:txBody>
      </p:sp>
      <p:sp>
        <p:nvSpPr>
          <p:cNvPr id="124" name="직사각형 123"/>
          <p:cNvSpPr/>
          <p:nvPr/>
        </p:nvSpPr>
        <p:spPr>
          <a:xfrm>
            <a:off x="3360806" y="4999950"/>
            <a:ext cx="1779670" cy="1110244"/>
          </a:xfrm>
          <a:prstGeom prst="rect">
            <a:avLst/>
          </a:prstGeom>
          <a:noFill/>
          <a:ln w="38100" cap="flat" cmpd="sng" algn="ctr">
            <a:solidFill>
              <a:srgbClr val="0579C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62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26" name="그림 1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70" y="5032046"/>
            <a:ext cx="1779182" cy="105137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276528" y="6136183"/>
            <a:ext cx="1975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44083" latinLnBrk="0"/>
            <a:r>
              <a:rPr lang="en-US" altLang="ko-KR" b="1" spc="-55" dirty="0">
                <a:solidFill>
                  <a:srgbClr val="0579CD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Blanket R&amp;D Facility</a:t>
            </a:r>
            <a:endParaRPr lang="en-US" altLang="ko-KR" sz="200" b="1" spc="-55" dirty="0">
              <a:solidFill>
                <a:srgbClr val="0579CD"/>
              </a:solidFill>
              <a:latin typeface="Calibri" panose="020F0502020204030204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999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직사각형 189"/>
          <p:cNvSpPr/>
          <p:nvPr/>
        </p:nvSpPr>
        <p:spPr>
          <a:xfrm>
            <a:off x="167237" y="896814"/>
            <a:ext cx="7886054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1525" lvl="1" indent="-303213" latinLnBrk="0">
              <a:spcBef>
                <a:spcPts val="600"/>
              </a:spcBef>
              <a:buFont typeface="Arial" panose="020B0604020202020204" pitchFamily="34" charset="0"/>
              <a:buChar char="̶"/>
              <a:defRPr/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Virtual DEMO validation can be made well based on KSTAR, ITER data</a:t>
            </a:r>
          </a:p>
          <a:p>
            <a:pPr marL="468312" lvl="1" latinLnBrk="0">
              <a:spcBef>
                <a:spcPts val="600"/>
              </a:spcBef>
              <a:defRPr/>
            </a:pPr>
            <a:r>
              <a:rPr lang="ko-KR" altLang="en-US" sz="16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☞  </a:t>
            </a:r>
            <a:r>
              <a:rPr lang="en-US" altLang="ko-KR" sz="16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Simulations validated with KSTAR, ITER experiments</a:t>
            </a:r>
            <a:endParaRPr lang="en-US" altLang="ko-KR" sz="16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771525" lvl="1" indent="-303213" latinLnBrk="0">
              <a:spcBef>
                <a:spcPts val="600"/>
              </a:spcBef>
              <a:buFont typeface="Arial" panose="020B0604020202020204" pitchFamily="34" charset="0"/>
              <a:buChar char="̶"/>
              <a:defRPr/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Decreased uncertainties with high fidelity and accuracy of simulations</a:t>
            </a:r>
          </a:p>
          <a:p>
            <a:pPr marL="468312" lvl="1" latinLnBrk="0">
              <a:spcBef>
                <a:spcPts val="600"/>
              </a:spcBef>
              <a:defRPr/>
            </a:pPr>
            <a:r>
              <a:rPr lang="ko-KR" altLang="en-US" sz="16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☞  </a:t>
            </a:r>
            <a:r>
              <a:rPr lang="en-US" altLang="ko-KR" sz="16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Reduced risks and construction costs by validated simulations</a:t>
            </a:r>
          </a:p>
        </p:txBody>
      </p:sp>
      <p:cxnSp>
        <p:nvCxnSpPr>
          <p:cNvPr id="191" name="직선 화살표 연결선 190"/>
          <p:cNvCxnSpPr/>
          <p:nvPr/>
        </p:nvCxnSpPr>
        <p:spPr>
          <a:xfrm>
            <a:off x="946294" y="6013187"/>
            <a:ext cx="5655689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headEnd w="lg" len="lg"/>
            <a:tailEnd type="stealth" w="lg" len="lg"/>
          </a:ln>
          <a:effectLst/>
        </p:spPr>
      </p:cxnSp>
      <p:cxnSp>
        <p:nvCxnSpPr>
          <p:cNvPr id="192" name="직선 화살표 연결선 191"/>
          <p:cNvCxnSpPr/>
          <p:nvPr/>
        </p:nvCxnSpPr>
        <p:spPr>
          <a:xfrm flipV="1">
            <a:off x="1444506" y="2423326"/>
            <a:ext cx="7852" cy="395359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headEnd w="lg" len="lg"/>
            <a:tailEnd type="stealth" w="lg" len="lg"/>
          </a:ln>
          <a:effectLst/>
        </p:spPr>
      </p:cxnSp>
      <p:sp>
        <p:nvSpPr>
          <p:cNvPr id="193" name="TextBox 192"/>
          <p:cNvSpPr txBox="1"/>
          <p:nvPr/>
        </p:nvSpPr>
        <p:spPr>
          <a:xfrm>
            <a:off x="2631771" y="6171219"/>
            <a:ext cx="2700874" cy="338554"/>
          </a:xfrm>
          <a:prstGeom prst="rect">
            <a:avLst/>
          </a:prstGeom>
          <a:solidFill>
            <a:sysClr val="window" lastClr="FFFFFF">
              <a:alpha val="78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</a:rPr>
              <a:t>Devices, Operations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35496" y="3948639"/>
            <a:ext cx="1385316" cy="584775"/>
          </a:xfrm>
          <a:prstGeom prst="rect">
            <a:avLst/>
          </a:prstGeom>
          <a:solidFill>
            <a:sysClr val="window" lastClr="FFFFFF">
              <a:alpha val="78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</a:rPr>
              <a:t>Fusion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</a:rPr>
              <a:t>Performance</a:t>
            </a:r>
          </a:p>
        </p:txBody>
      </p:sp>
      <p:grpSp>
        <p:nvGrpSpPr>
          <p:cNvPr id="219" name="그룹 218"/>
          <p:cNvGrpSpPr/>
          <p:nvPr/>
        </p:nvGrpSpPr>
        <p:grpSpPr>
          <a:xfrm>
            <a:off x="2986550" y="2348880"/>
            <a:ext cx="1475197" cy="1467606"/>
            <a:chOff x="403870" y="4098991"/>
            <a:chExt cx="1741780" cy="1628479"/>
          </a:xfrm>
        </p:grpSpPr>
        <p:sp>
          <p:nvSpPr>
            <p:cNvPr id="220" name="직사각형 219"/>
            <p:cNvSpPr/>
            <p:nvPr/>
          </p:nvSpPr>
          <p:spPr>
            <a:xfrm>
              <a:off x="793978" y="4098991"/>
              <a:ext cx="961562" cy="4833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44083" latinLnBrk="0"/>
              <a:r>
                <a:rPr lang="en-US" altLang="ko-KR" sz="1600" b="1" spc="-55" dirty="0">
                  <a:solidFill>
                    <a:srgbClr val="000000"/>
                  </a:solidFill>
                  <a:latin typeface="Calibri" panose="020F0502020204030204"/>
                  <a:ea typeface="맑은 고딕" panose="020B0503020000020004" pitchFamily="50" charset="-127"/>
                  <a:cs typeface="Arial" panose="020B0604020202020204" pitchFamily="34" charset="0"/>
                </a:rPr>
                <a:t>ITER</a:t>
              </a:r>
            </a:p>
          </p:txBody>
        </p:sp>
        <p:pic>
          <p:nvPicPr>
            <p:cNvPr id="221" name="Picture 249" descr="ITER장치모형-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3870" y="4438016"/>
              <a:ext cx="1741780" cy="1289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2" name="그룹 221"/>
          <p:cNvGrpSpPr/>
          <p:nvPr/>
        </p:nvGrpSpPr>
        <p:grpSpPr>
          <a:xfrm>
            <a:off x="1611563" y="3940437"/>
            <a:ext cx="867948" cy="1230873"/>
            <a:chOff x="621987" y="2086950"/>
            <a:chExt cx="1305547" cy="1594133"/>
          </a:xfrm>
        </p:grpSpPr>
        <p:pic>
          <p:nvPicPr>
            <p:cNvPr id="223" name="Picture 150" descr="KSTA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987" y="2531275"/>
              <a:ext cx="1305547" cy="1149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4" name="직사각형 223"/>
            <p:cNvSpPr/>
            <p:nvPr/>
          </p:nvSpPr>
          <p:spPr>
            <a:xfrm>
              <a:off x="653012" y="2086950"/>
              <a:ext cx="1184383" cy="4384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44083" latinLnBrk="0"/>
              <a:r>
                <a:rPr lang="en-US" altLang="ko-KR" sz="1600" b="1" spc="-55" dirty="0">
                  <a:solidFill>
                    <a:prstClr val="black"/>
                  </a:solidFill>
                  <a:latin typeface="Calibri" panose="020F0502020204030204"/>
                  <a:ea typeface="맑은 고딕" panose="020B0503020000020004" pitchFamily="50" charset="-127"/>
                  <a:cs typeface="Arial" panose="020B0604020202020204" pitchFamily="34" charset="0"/>
                </a:rPr>
                <a:t>KSTAR</a:t>
              </a:r>
            </a:p>
          </p:txBody>
        </p:sp>
      </p:grpSp>
      <p:grpSp>
        <p:nvGrpSpPr>
          <p:cNvPr id="283" name="그룹 282"/>
          <p:cNvGrpSpPr/>
          <p:nvPr/>
        </p:nvGrpSpPr>
        <p:grpSpPr>
          <a:xfrm>
            <a:off x="3538298" y="5345377"/>
            <a:ext cx="859257" cy="618185"/>
            <a:chOff x="2339184" y="3104693"/>
            <a:chExt cx="2160001" cy="1440000"/>
          </a:xfrm>
        </p:grpSpPr>
        <p:pic>
          <p:nvPicPr>
            <p:cNvPr id="284" name="그림 283" descr="2-after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184" y="3104693"/>
              <a:ext cx="2160001" cy="1440000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  <p:pic>
          <p:nvPicPr>
            <p:cNvPr id="28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667" y="3397087"/>
              <a:ext cx="579665" cy="806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39184" y="3399454"/>
              <a:ext cx="596030" cy="806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8" name="직사각형 287"/>
          <p:cNvSpPr/>
          <p:nvPr/>
        </p:nvSpPr>
        <p:spPr>
          <a:xfrm>
            <a:off x="4433506" y="5654469"/>
            <a:ext cx="13737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44083" latinLnBrk="0"/>
            <a:r>
              <a:rPr lang="en-US" altLang="ko-KR" sz="1600" b="1" spc="-55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Virtual KSTAR</a:t>
            </a:r>
          </a:p>
        </p:txBody>
      </p:sp>
      <p:grpSp>
        <p:nvGrpSpPr>
          <p:cNvPr id="289" name="그룹 288"/>
          <p:cNvGrpSpPr/>
          <p:nvPr/>
        </p:nvGrpSpPr>
        <p:grpSpPr>
          <a:xfrm>
            <a:off x="5171493" y="4131017"/>
            <a:ext cx="1498713" cy="1046857"/>
            <a:chOff x="2339184" y="3104693"/>
            <a:chExt cx="2160001" cy="1440000"/>
          </a:xfrm>
        </p:grpSpPr>
        <p:pic>
          <p:nvPicPr>
            <p:cNvPr id="290" name="그림 289" descr="2-after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184" y="3104693"/>
              <a:ext cx="2160001" cy="1440000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  <p:pic>
          <p:nvPicPr>
            <p:cNvPr id="29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667" y="3397087"/>
              <a:ext cx="579665" cy="806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39184" y="3399454"/>
              <a:ext cx="596030" cy="806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3" name="직사각형 292"/>
          <p:cNvSpPr/>
          <p:nvPr/>
        </p:nvSpPr>
        <p:spPr>
          <a:xfrm>
            <a:off x="6711427" y="4405652"/>
            <a:ext cx="11756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44083" latinLnBrk="0"/>
            <a:r>
              <a:rPr lang="en-US" altLang="ko-KR" sz="1600" b="1" spc="-55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Virtual ITER</a:t>
            </a:r>
          </a:p>
        </p:txBody>
      </p:sp>
      <p:sp>
        <p:nvSpPr>
          <p:cNvPr id="294" name="오른쪽 화살표 293"/>
          <p:cNvSpPr/>
          <p:nvPr/>
        </p:nvSpPr>
        <p:spPr>
          <a:xfrm rot="18602289">
            <a:off x="6548929" y="3615341"/>
            <a:ext cx="437867" cy="462145"/>
          </a:xfrm>
          <a:prstGeom prst="rightArrow">
            <a:avLst/>
          </a:prstGeom>
          <a:solidFill>
            <a:srgbClr val="92D050"/>
          </a:solidFill>
          <a:ln w="1905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95" name="직사각형 294"/>
          <p:cNvSpPr/>
          <p:nvPr/>
        </p:nvSpPr>
        <p:spPr>
          <a:xfrm>
            <a:off x="2328482" y="5301208"/>
            <a:ext cx="981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4083" latinLnBrk="0"/>
            <a:r>
              <a:rPr lang="en-US" altLang="ko-KR" sz="1400" b="1" spc="-55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Validation</a:t>
            </a:r>
          </a:p>
        </p:txBody>
      </p:sp>
      <p:pic>
        <p:nvPicPr>
          <p:cNvPr id="296" name="그림 29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912" y="2529101"/>
            <a:ext cx="1499158" cy="1071602"/>
          </a:xfrm>
          <a:prstGeom prst="rect">
            <a:avLst/>
          </a:prstGeom>
        </p:spPr>
      </p:pic>
      <p:sp>
        <p:nvSpPr>
          <p:cNvPr id="297" name="직사각형 296"/>
          <p:cNvSpPr/>
          <p:nvPr/>
        </p:nvSpPr>
        <p:spPr>
          <a:xfrm>
            <a:off x="6406106" y="2198734"/>
            <a:ext cx="13343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44083" latinLnBrk="0"/>
            <a:r>
              <a:rPr lang="en-US" altLang="ko-KR" sz="1600" b="1" spc="-55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Virtual DEMO</a:t>
            </a:r>
          </a:p>
        </p:txBody>
      </p:sp>
      <p:sp>
        <p:nvSpPr>
          <p:cNvPr id="300" name="오른쪽 화살표 299"/>
          <p:cNvSpPr/>
          <p:nvPr/>
        </p:nvSpPr>
        <p:spPr>
          <a:xfrm rot="19787997">
            <a:off x="4509005" y="5081193"/>
            <a:ext cx="577275" cy="455942"/>
          </a:xfrm>
          <a:prstGeom prst="rightArrow">
            <a:avLst/>
          </a:prstGeom>
          <a:solidFill>
            <a:srgbClr val="92D050"/>
          </a:solidFill>
          <a:ln w="1905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2" name="직사각형 301"/>
          <p:cNvSpPr/>
          <p:nvPr/>
        </p:nvSpPr>
        <p:spPr>
          <a:xfrm>
            <a:off x="3962339" y="3985319"/>
            <a:ext cx="8704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44083" latinLnBrk="0"/>
            <a:r>
              <a:rPr lang="en-US" altLang="ko-KR" sz="1400" b="1" spc="-55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Validation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4484" y="13990"/>
            <a:ext cx="9099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atinLnBrk="0">
              <a:spcBef>
                <a:spcPts val="600"/>
              </a:spcBef>
              <a:defRPr/>
            </a:pPr>
            <a:r>
              <a:rPr lang="en-US" altLang="ko-KR" sz="2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Virtual tokamaks can be going better owing to the digital new deal project </a:t>
            </a:r>
            <a:r>
              <a:rPr lang="ko-KR" altLang="en-US" sz="2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2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오른쪽으로 구부러진 화살표 1"/>
          <p:cNvSpPr/>
          <p:nvPr/>
        </p:nvSpPr>
        <p:spPr bwMode="auto">
          <a:xfrm rot="17923391">
            <a:off x="2425373" y="5121799"/>
            <a:ext cx="342938" cy="1109197"/>
          </a:xfrm>
          <a:prstGeom prst="curvedRight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17" name="오른쪽으로 구부러진 화살표 116"/>
          <p:cNvSpPr/>
          <p:nvPr/>
        </p:nvSpPr>
        <p:spPr bwMode="auto">
          <a:xfrm rot="6536007">
            <a:off x="2833478" y="4620724"/>
            <a:ext cx="313648" cy="1101169"/>
          </a:xfrm>
          <a:prstGeom prst="curvedRight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18" name="오른쪽으로 구부러진 화살표 117"/>
          <p:cNvSpPr/>
          <p:nvPr/>
        </p:nvSpPr>
        <p:spPr bwMode="auto">
          <a:xfrm rot="17923391">
            <a:off x="3954311" y="3720540"/>
            <a:ext cx="339059" cy="1109197"/>
          </a:xfrm>
          <a:prstGeom prst="curvedRight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19" name="오른쪽으로 구부러진 화살표 118"/>
          <p:cNvSpPr/>
          <p:nvPr/>
        </p:nvSpPr>
        <p:spPr bwMode="auto">
          <a:xfrm rot="6536007">
            <a:off x="4449359" y="3364128"/>
            <a:ext cx="361584" cy="1101169"/>
          </a:xfrm>
          <a:prstGeom prst="curvedRight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240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170962" y="1611296"/>
            <a:ext cx="8537815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1525" lvl="1" indent="-303213" defTabSz="457200" latinLnBrk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600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Large-scale high precision simulation development </a:t>
            </a:r>
          </a:p>
          <a:p>
            <a:pPr marL="771525" lvl="1" indent="-303213" defTabSz="457200" latinLnBrk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600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Peta-flops Super-parallel supercomputing techniques </a:t>
            </a:r>
          </a:p>
          <a:p>
            <a:pPr marL="771525" lvl="1" indent="-303213" defTabSz="457200" latinLnBrk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600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Efficient simulations with reduced models</a:t>
            </a:r>
          </a:p>
          <a:p>
            <a:pPr marL="771525" lvl="1" indent="-303213" defTabSz="457200" latinLnBrk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600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Data analysis and validation with big data techniques</a:t>
            </a: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23" y="4493053"/>
            <a:ext cx="2630366" cy="1760883"/>
          </a:xfrm>
          <a:prstGeom prst="rect">
            <a:avLst/>
          </a:prstGeom>
        </p:spPr>
      </p:pic>
      <p:grpSp>
        <p:nvGrpSpPr>
          <p:cNvPr id="25" name="그룹 24"/>
          <p:cNvGrpSpPr/>
          <p:nvPr/>
        </p:nvGrpSpPr>
        <p:grpSpPr>
          <a:xfrm>
            <a:off x="1028521" y="3383041"/>
            <a:ext cx="2350900" cy="1677509"/>
            <a:chOff x="2339184" y="3104693"/>
            <a:chExt cx="2160001" cy="1440000"/>
          </a:xfrm>
        </p:grpSpPr>
        <p:pic>
          <p:nvPicPr>
            <p:cNvPr id="26" name="그림 25" descr="2-after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184" y="3104693"/>
              <a:ext cx="2160001" cy="1440000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667" y="3397087"/>
              <a:ext cx="579665" cy="806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39184" y="3399454"/>
              <a:ext cx="596030" cy="806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9" name="직선 연결선 28"/>
          <p:cNvCxnSpPr/>
          <p:nvPr/>
        </p:nvCxnSpPr>
        <p:spPr>
          <a:xfrm flipH="1" flipV="1">
            <a:off x="1028521" y="5060550"/>
            <a:ext cx="301154" cy="429002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"/>
            <a:miter lim="800000"/>
          </a:ln>
          <a:effectLst/>
        </p:spPr>
      </p:cxnSp>
      <p:cxnSp>
        <p:nvCxnSpPr>
          <p:cNvPr id="30" name="직선 연결선 29"/>
          <p:cNvCxnSpPr/>
          <p:nvPr/>
        </p:nvCxnSpPr>
        <p:spPr>
          <a:xfrm flipV="1">
            <a:off x="2435267" y="5060550"/>
            <a:ext cx="944154" cy="53021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"/>
            <a:miter lim="800000"/>
          </a:ln>
          <a:effectLst/>
        </p:spPr>
      </p:cxnSp>
      <p:pic>
        <p:nvPicPr>
          <p:cNvPr id="31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5499" y="4449150"/>
            <a:ext cx="2416254" cy="1860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7013909" y="5487615"/>
            <a:ext cx="1071127" cy="400110"/>
          </a:xfrm>
          <a:prstGeom prst="rect">
            <a:avLst/>
          </a:prstGeom>
          <a:solidFill>
            <a:sysClr val="window" lastClr="FFFFFF">
              <a:alpha val="49000"/>
            </a:sysClr>
          </a:solidFill>
        </p:spPr>
        <p:txBody>
          <a:bodyPr wrap="none" rtlCol="0">
            <a:spAutoFit/>
          </a:bodyPr>
          <a:lstStyle/>
          <a:p>
            <a:pPr algn="ctr" defTabSz="457200" latinLnBrk="0">
              <a:defRPr/>
            </a:pPr>
            <a:r>
              <a:rPr lang="en-US" altLang="ko-KR" sz="2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anose="020B0503020000020004" pitchFamily="50" charset="-127"/>
              </a:rPr>
              <a:t>KSTAR</a:t>
            </a:r>
            <a:endParaRPr lang="ko-KR" altLang="en-US" sz="2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맑은 고딕" panose="020B0503020000020004" pitchFamily="50" charset="-127"/>
            </a:endParaRPr>
          </a:p>
        </p:txBody>
      </p:sp>
      <p:grpSp>
        <p:nvGrpSpPr>
          <p:cNvPr id="33" name="그룹 32"/>
          <p:cNvGrpSpPr/>
          <p:nvPr/>
        </p:nvGrpSpPr>
        <p:grpSpPr>
          <a:xfrm>
            <a:off x="5934774" y="3359160"/>
            <a:ext cx="2528153" cy="1657788"/>
            <a:chOff x="5820019" y="2727997"/>
            <a:chExt cx="2950627" cy="1932421"/>
          </a:xfrm>
        </p:grpSpPr>
        <p:sp>
          <p:nvSpPr>
            <p:cNvPr id="34" name="직사각형 33"/>
            <p:cNvSpPr/>
            <p:nvPr/>
          </p:nvSpPr>
          <p:spPr>
            <a:xfrm>
              <a:off x="5820019" y="2727997"/>
              <a:ext cx="2950627" cy="193242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latinLnBrk="0">
                <a:defRPr/>
              </a:pPr>
              <a:endParaRPr lang="ko-KR" altLang="en-US" kern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38983" y="2906768"/>
              <a:ext cx="1276445" cy="1610059"/>
            </a:xfrm>
            <a:prstGeom prst="rect">
              <a:avLst/>
            </a:prstGeom>
          </p:spPr>
        </p:pic>
      </p:grpSp>
      <p:cxnSp>
        <p:nvCxnSpPr>
          <p:cNvPr id="36" name="직선 연결선 35"/>
          <p:cNvCxnSpPr/>
          <p:nvPr/>
        </p:nvCxnSpPr>
        <p:spPr>
          <a:xfrm flipH="1" flipV="1">
            <a:off x="5934774" y="5016948"/>
            <a:ext cx="1176421" cy="57382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"/>
            <a:miter lim="800000"/>
          </a:ln>
          <a:effectLst/>
        </p:spPr>
      </p:cxnSp>
      <p:cxnSp>
        <p:nvCxnSpPr>
          <p:cNvPr id="37" name="직선 연결선 36"/>
          <p:cNvCxnSpPr/>
          <p:nvPr/>
        </p:nvCxnSpPr>
        <p:spPr>
          <a:xfrm flipV="1">
            <a:off x="8026408" y="5016948"/>
            <a:ext cx="436519" cy="52939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"/>
            <a:miter lim="800000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834797" y="5589240"/>
            <a:ext cx="2081019" cy="400110"/>
          </a:xfrm>
          <a:prstGeom prst="rect">
            <a:avLst/>
          </a:prstGeom>
          <a:solidFill>
            <a:sysClr val="window" lastClr="FFFFFF">
              <a:alpha val="49000"/>
            </a:sysClr>
          </a:solidFill>
        </p:spPr>
        <p:txBody>
          <a:bodyPr wrap="none" rtlCol="0">
            <a:spAutoFit/>
          </a:bodyPr>
          <a:lstStyle/>
          <a:p>
            <a:pPr algn="ctr" defTabSz="457200" latinLnBrk="0">
              <a:defRPr/>
            </a:pPr>
            <a:r>
              <a:rPr lang="en-US" altLang="ko-KR" sz="2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anose="020B0503020000020004" pitchFamily="50" charset="-127"/>
              </a:rPr>
              <a:t>Supercomputer</a:t>
            </a:r>
            <a:endParaRPr lang="ko-KR" altLang="en-US" sz="2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맑은 고딕" panose="020B0503020000020004" pitchFamily="50" charset="-127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2868" y="3426829"/>
            <a:ext cx="1026852" cy="1522451"/>
          </a:xfrm>
          <a:prstGeom prst="rect">
            <a:avLst/>
          </a:prstGeom>
        </p:spPr>
      </p:pic>
      <p:sp>
        <p:nvSpPr>
          <p:cNvPr id="40" name="직사각형 39"/>
          <p:cNvSpPr/>
          <p:nvPr/>
        </p:nvSpPr>
        <p:spPr>
          <a:xfrm>
            <a:off x="3597637" y="3720440"/>
            <a:ext cx="2124892" cy="914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latinLnBrk="0">
              <a:lnSpc>
                <a:spcPct val="150000"/>
              </a:lnSpc>
              <a:defRPr/>
            </a:pPr>
            <a:r>
              <a:rPr lang="en-US" altLang="ko-KR" b="1" kern="0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Validation</a:t>
            </a:r>
          </a:p>
          <a:p>
            <a:pPr algn="ctr" defTabSz="457200" latinLnBrk="0">
              <a:lnSpc>
                <a:spcPct val="150000"/>
              </a:lnSpc>
              <a:defRPr/>
            </a:pPr>
            <a:r>
              <a:rPr lang="en-US" altLang="ko-KR" b="1" kern="0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Exploration</a:t>
            </a:r>
            <a:endParaRPr lang="ko-KR" altLang="en-US" b="1" kern="0" dirty="0">
              <a:solidFill>
                <a:prstClr val="black"/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41" name="왼쪽/오른쪽 화살표 40"/>
          <p:cNvSpPr/>
          <p:nvPr/>
        </p:nvSpPr>
        <p:spPr>
          <a:xfrm>
            <a:off x="3559341" y="3360779"/>
            <a:ext cx="2185852" cy="1633721"/>
          </a:xfrm>
          <a:prstGeom prst="leftRightArrow">
            <a:avLst>
              <a:gd name="adj1" fmla="val 63273"/>
              <a:gd name="adj2" fmla="val 35044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latinLnBrk="0">
              <a:defRPr/>
            </a:pPr>
            <a:endParaRPr lang="ko-KR" altLang="en-US" kern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70087" y="71512"/>
            <a:ext cx="903841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defTabSz="457200" latinLnBrk="0">
              <a:spcBef>
                <a:spcPts val="600"/>
              </a:spcBef>
              <a:defRPr/>
            </a:pPr>
            <a:r>
              <a:rPr lang="en-US" altLang="ko-KR" sz="2500" b="1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Launching Virtual KSTAR project for Virtual DEMO </a:t>
            </a:r>
          </a:p>
        </p:txBody>
      </p:sp>
      <p:sp>
        <p:nvSpPr>
          <p:cNvPr id="42" name="직사각형 41"/>
          <p:cNvSpPr/>
          <p:nvPr/>
        </p:nvSpPr>
        <p:spPr>
          <a:xfrm>
            <a:off x="426857" y="1196807"/>
            <a:ext cx="7376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862" indent="-285750" defTabSz="457200" latinLnBrk="0">
              <a:spcBef>
                <a:spcPts val="600"/>
              </a:spcBef>
              <a:buFont typeface="Wingdings" panose="05000000000000000000" pitchFamily="2" charset="2"/>
              <a:buChar char="v"/>
              <a:defRPr/>
            </a:pPr>
            <a:r>
              <a:rPr lang="en-US" altLang="ko-KR" b="1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Precision simulation for quantitative predictive capabilities</a:t>
            </a:r>
          </a:p>
        </p:txBody>
      </p:sp>
      <p:sp>
        <p:nvSpPr>
          <p:cNvPr id="45" name="직사각형 44"/>
          <p:cNvSpPr/>
          <p:nvPr/>
        </p:nvSpPr>
        <p:spPr>
          <a:xfrm>
            <a:off x="395536" y="755412"/>
            <a:ext cx="8067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862" indent="-285750" defTabSz="457200" latinLnBrk="0">
              <a:spcBef>
                <a:spcPts val="600"/>
              </a:spcBef>
              <a:buFont typeface="Wingdings" panose="05000000000000000000" pitchFamily="2" charset="2"/>
              <a:buChar char="v"/>
              <a:defRPr/>
            </a:pPr>
            <a:r>
              <a:rPr lang="en-US" altLang="ko-KR" b="1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Quantitative validation owing to reliable data of the real KSTAR</a:t>
            </a:r>
          </a:p>
        </p:txBody>
      </p:sp>
    </p:spTree>
    <p:extLst>
      <p:ext uri="{BB962C8B-B14F-4D97-AF65-F5344CB8AC3E}">
        <p14:creationId xmlns:p14="http://schemas.microsoft.com/office/powerpoint/2010/main" val="2597269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_x95249672" descr="EMB00001ce0648d">
            <a:extLst>
              <a:ext uri="{FF2B5EF4-FFF2-40B4-BE49-F238E27FC236}">
                <a16:creationId xmlns:a16="http://schemas.microsoft.com/office/drawing/2014/main" id="{03C0D98F-621A-46E7-AF5B-B9A1CE9E9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01" y="2374251"/>
            <a:ext cx="3714686" cy="247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9C28382C-792E-4631-AF15-DEBDCC234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611597"/>
              </p:ext>
            </p:extLst>
          </p:nvPr>
        </p:nvGraphicFramePr>
        <p:xfrm>
          <a:off x="4290126" y="2060848"/>
          <a:ext cx="4629535" cy="3104522"/>
        </p:xfrm>
        <a:graphic>
          <a:graphicData uri="http://schemas.openxmlformats.org/drawingml/2006/table">
            <a:tbl>
              <a:tblPr/>
              <a:tblGrid>
                <a:gridCol w="1196463">
                  <a:extLst>
                    <a:ext uri="{9D8B030D-6E8A-4147-A177-3AD203B41FA5}">
                      <a16:colId xmlns:a16="http://schemas.microsoft.com/office/drawing/2014/main" val="3523638533"/>
                    </a:ext>
                  </a:extLst>
                </a:gridCol>
                <a:gridCol w="3433072">
                  <a:extLst>
                    <a:ext uri="{9D8B030D-6E8A-4147-A177-3AD203B41FA5}">
                      <a16:colId xmlns:a16="http://schemas.microsoft.com/office/drawing/2014/main" val="55326765"/>
                    </a:ext>
                  </a:extLst>
                </a:gridCol>
              </a:tblGrid>
              <a:tr h="57525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Model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8636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Cray XC50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589470"/>
                  </a:ext>
                </a:extLst>
              </a:tr>
              <a:tr h="539877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휴먼명조"/>
                        </a:rPr>
                        <a:t>CPU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8636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휴먼명조"/>
                        </a:rPr>
                        <a:t>Intel Xeon Cascade Lake 2.4 GHz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0" marR="0" indent="8636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휴먼명조"/>
                        </a:rPr>
                        <a:t>424 x 2x 24 = 20,352 computing cores</a:t>
                      </a:r>
                    </a:p>
                    <a:p>
                      <a:pPr marL="0" marR="0" indent="8636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10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  <a:cs typeface="+mn-cs"/>
                        </a:rPr>
                        <a:t>1.56 PF (</a:t>
                      </a:r>
                      <a:r>
                        <a:rPr lang="en-US" altLang="ko-KR" sz="1400" kern="100" spc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  <a:cs typeface="+mn-cs"/>
                        </a:rPr>
                        <a:t>Rpeak</a:t>
                      </a:r>
                      <a:r>
                        <a:rPr lang="en-US" altLang="ko-KR" sz="1400" kern="10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  <a:cs typeface="+mn-cs"/>
                        </a:rPr>
                        <a:t>, theoretical Max)</a:t>
                      </a:r>
                    </a:p>
                    <a:p>
                      <a:pPr marL="0" marR="0" indent="8636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10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  <a:cs typeface="+mn-cs"/>
                        </a:rPr>
                        <a:t>1.02 PF (</a:t>
                      </a:r>
                      <a:r>
                        <a:rPr lang="en-US" altLang="ko-KR" sz="1400" kern="100" spc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  <a:cs typeface="+mn-cs"/>
                        </a:rPr>
                        <a:t>Rmax</a:t>
                      </a:r>
                      <a:r>
                        <a:rPr lang="en-US" altLang="ko-KR" sz="1400" kern="10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  <a:cs typeface="+mn-cs"/>
                        </a:rPr>
                        <a:t>, measured)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5832968"/>
                  </a:ext>
                </a:extLst>
              </a:tr>
              <a:tr h="296037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휴먼명조"/>
                        </a:rPr>
                        <a:t>GPU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8636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kern="10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휴먼명조"/>
                        </a:rPr>
                        <a:t>NVIDA Volta 6 x 5,120 = 30,720 cores</a:t>
                      </a:r>
                    </a:p>
                    <a:p>
                      <a:pPr marL="0" marR="0" indent="8636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10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휴먼명조"/>
                          <a:cs typeface="+mn-cs"/>
                        </a:rPr>
                        <a:t>0.78 PF*</a:t>
                      </a:r>
                      <a:endParaRPr lang="pt-BR" sz="14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6287706"/>
                  </a:ext>
                </a:extLst>
              </a:tr>
              <a:tr h="152477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휴먼명조"/>
                        </a:rPr>
                        <a:t>Memory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8636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휴먼명조"/>
                        </a:rPr>
                        <a:t>8 GB per core, Total</a:t>
                      </a:r>
                      <a:r>
                        <a:rPr lang="ko-KR" altLang="en-US" sz="1400" kern="10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휴먼명조"/>
                        </a:rPr>
                        <a:t> </a:t>
                      </a:r>
                      <a:r>
                        <a:rPr lang="en-US" altLang="ko-KR" sz="1400" kern="10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휴먼명조"/>
                        </a:rPr>
                        <a:t>162 </a:t>
                      </a:r>
                      <a:r>
                        <a:rPr lang="en-US" sz="1400" kern="10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휴먼명조"/>
                        </a:rPr>
                        <a:t>TB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262837"/>
                  </a:ext>
                </a:extLst>
              </a:tr>
            </a:tbl>
          </a:graphicData>
        </a:graphic>
      </p:graphicFrame>
      <p:sp>
        <p:nvSpPr>
          <p:cNvPr id="6" name="직사각형 5">
            <a:extLst>
              <a:ext uri="{FF2B5EF4-FFF2-40B4-BE49-F238E27FC236}">
                <a16:creationId xmlns:a16="http://schemas.microsoft.com/office/drawing/2014/main" id="{F7A7871D-007E-480E-9225-DDBE50177924}"/>
              </a:ext>
            </a:extLst>
          </p:cNvPr>
          <p:cNvSpPr/>
          <p:nvPr/>
        </p:nvSpPr>
        <p:spPr>
          <a:xfrm>
            <a:off x="70087" y="71512"/>
            <a:ext cx="88223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defTabSz="457200" latinLnBrk="0">
              <a:spcBef>
                <a:spcPts val="600"/>
              </a:spcBef>
              <a:defRPr/>
            </a:pPr>
            <a:r>
              <a:rPr lang="en-US" altLang="ko-KR" sz="2800" b="1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Setup of Supercomputing System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86144A-E10F-491E-B702-80CEBEB7C315}"/>
              </a:ext>
            </a:extLst>
          </p:cNvPr>
          <p:cNvSpPr txBox="1"/>
          <p:nvPr/>
        </p:nvSpPr>
        <p:spPr>
          <a:xfrm>
            <a:off x="160397" y="1268760"/>
            <a:ext cx="87316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KAIROS</a:t>
            </a:r>
            <a:r>
              <a:rPr lang="en-US" altLang="ko-KR" dirty="0"/>
              <a:t> </a:t>
            </a:r>
          </a:p>
          <a:p>
            <a:r>
              <a:rPr lang="en-US" altLang="ko-KR" sz="1600" dirty="0"/>
              <a:t>(</a:t>
            </a:r>
            <a:r>
              <a:rPr lang="en-US" altLang="ko-KR" sz="1600" b="1" dirty="0"/>
              <a:t>K</a:t>
            </a:r>
            <a:r>
              <a:rPr lang="en-US" altLang="ko-KR" sz="1600" dirty="0"/>
              <a:t>orea </a:t>
            </a:r>
            <a:r>
              <a:rPr lang="en-US" altLang="ko-KR" sz="1600" b="1" dirty="0"/>
              <a:t>A</a:t>
            </a:r>
            <a:r>
              <a:rPr lang="en-US" altLang="ko-KR" sz="1600" dirty="0"/>
              <a:t>dvanced </a:t>
            </a:r>
            <a:r>
              <a:rPr lang="en-US" altLang="ko-KR" sz="1600" b="1" dirty="0"/>
              <a:t>I</a:t>
            </a:r>
            <a:r>
              <a:rPr lang="en-US" altLang="ko-KR" sz="1600" dirty="0"/>
              <a:t>nstrument for </a:t>
            </a:r>
            <a:r>
              <a:rPr lang="en-US" altLang="ko-KR" sz="1600" b="1" dirty="0"/>
              <a:t>R</a:t>
            </a:r>
            <a:r>
              <a:rPr lang="en-US" altLang="ko-KR" sz="1600" dirty="0"/>
              <a:t>ealizing the </a:t>
            </a:r>
            <a:r>
              <a:rPr lang="en-US" altLang="ko-KR" sz="1600" b="1" dirty="0"/>
              <a:t>O</a:t>
            </a:r>
            <a:r>
              <a:rPr lang="en-US" altLang="ko-KR" sz="1600" dirty="0"/>
              <a:t>peration of the </a:t>
            </a:r>
            <a:r>
              <a:rPr lang="en-US" altLang="ko-KR" sz="1600" b="1" dirty="0"/>
              <a:t>S</a:t>
            </a:r>
            <a:r>
              <a:rPr lang="en-US" altLang="ko-KR" sz="1600" dirty="0"/>
              <a:t>ustainable Fusion Reaction)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60180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C53F39A7-196A-4DC5-9DAC-A6B21C5F6B99}"/>
              </a:ext>
            </a:extLst>
          </p:cNvPr>
          <p:cNvSpPr/>
          <p:nvPr/>
        </p:nvSpPr>
        <p:spPr>
          <a:xfrm>
            <a:off x="2483768" y="2852936"/>
            <a:ext cx="43188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kern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Opportunities 2020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447887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52B7FC47-355A-4C43-B798-2B27F0F28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096048"/>
            <a:ext cx="3113629" cy="2105924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34D90DCC-BC31-4FC0-B365-32AF39E5CEBC}"/>
              </a:ext>
            </a:extLst>
          </p:cNvPr>
          <p:cNvSpPr/>
          <p:nvPr/>
        </p:nvSpPr>
        <p:spPr>
          <a:xfrm>
            <a:off x="4102902" y="2057667"/>
            <a:ext cx="3096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i="1" dirty="0">
                <a:latin typeface="Cambria-BoldItalic"/>
              </a:rPr>
              <a:t>“The Korean New Deal </a:t>
            </a:r>
          </a:p>
          <a:p>
            <a:pPr algn="ctr"/>
            <a:r>
              <a:rPr lang="en-US" altLang="ko-KR" b="1" i="1" dirty="0">
                <a:latin typeface="Cambria-BoldItalic"/>
              </a:rPr>
              <a:t>will set the foundation </a:t>
            </a:r>
          </a:p>
          <a:p>
            <a:pPr algn="ctr"/>
            <a:r>
              <a:rPr lang="en-US" altLang="ko-KR" b="1" i="1" dirty="0">
                <a:latin typeface="Cambria-BoldItalic"/>
              </a:rPr>
              <a:t>for Korea’s next 100 years.”</a:t>
            </a:r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8EFA05A-693A-48C0-A437-754ABFBC0560}"/>
              </a:ext>
            </a:extLst>
          </p:cNvPr>
          <p:cNvSpPr/>
          <p:nvPr/>
        </p:nvSpPr>
        <p:spPr>
          <a:xfrm>
            <a:off x="4136370" y="1355075"/>
            <a:ext cx="3816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latin typeface="+mj-lt"/>
              </a:rPr>
              <a:t>President Moon Jae-in </a:t>
            </a:r>
          </a:p>
          <a:p>
            <a:r>
              <a:rPr lang="en-US" altLang="ko-KR" sz="1400" dirty="0">
                <a:latin typeface="+mj-lt"/>
              </a:rPr>
              <a:t>at Presentation of Korean New Deal Initiative</a:t>
            </a:r>
            <a:endParaRPr lang="ko-KR" altLang="en-US" sz="1400" dirty="0">
              <a:latin typeface="+mj-lt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693B939-25BF-414B-8D62-0C92F52F6CC6}"/>
              </a:ext>
            </a:extLst>
          </p:cNvPr>
          <p:cNvSpPr/>
          <p:nvPr/>
        </p:nvSpPr>
        <p:spPr>
          <a:xfrm>
            <a:off x="179512" y="116632"/>
            <a:ext cx="77732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/>
              <a:t>Korean New Deal would make a great opportunities </a:t>
            </a:r>
          </a:p>
          <a:p>
            <a:r>
              <a:rPr lang="en-US" altLang="ko-KR" sz="2400" b="1" dirty="0"/>
              <a:t>to accelerate the fusion energy development</a:t>
            </a:r>
            <a:endParaRPr lang="ko-KR" altLang="en-US" sz="2400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9C94C35-EB59-42E2-865A-B700E9963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79" y="3503542"/>
            <a:ext cx="7802581" cy="2952328"/>
          </a:xfrm>
          <a:prstGeom prst="rect">
            <a:avLst/>
          </a:prstGeom>
        </p:spPr>
      </p:pic>
      <p:sp>
        <p:nvSpPr>
          <p:cNvPr id="13" name="순서도: 수행의 시작/종료 12">
            <a:extLst>
              <a:ext uri="{FF2B5EF4-FFF2-40B4-BE49-F238E27FC236}">
                <a16:creationId xmlns:a16="http://schemas.microsoft.com/office/drawing/2014/main" id="{24EAA539-D2C2-4686-A3D3-BBFCAA99FB58}"/>
              </a:ext>
            </a:extLst>
          </p:cNvPr>
          <p:cNvSpPr/>
          <p:nvPr/>
        </p:nvSpPr>
        <p:spPr bwMode="auto">
          <a:xfrm>
            <a:off x="3347864" y="5075245"/>
            <a:ext cx="1397969" cy="251705"/>
          </a:xfrm>
          <a:prstGeom prst="flowChartTerminator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5" name="순서도: 수행의 시작/종료 34">
            <a:extLst>
              <a:ext uri="{FF2B5EF4-FFF2-40B4-BE49-F238E27FC236}">
                <a16:creationId xmlns:a16="http://schemas.microsoft.com/office/drawing/2014/main" id="{B973A107-9FC3-4767-B661-3CD6F241120A}"/>
              </a:ext>
            </a:extLst>
          </p:cNvPr>
          <p:cNvSpPr/>
          <p:nvPr/>
        </p:nvSpPr>
        <p:spPr bwMode="auto">
          <a:xfrm>
            <a:off x="5989847" y="5206887"/>
            <a:ext cx="1541985" cy="275280"/>
          </a:xfrm>
          <a:prstGeom prst="flowChartTerminator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53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32" y="-27384"/>
            <a:ext cx="9132168" cy="173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151620" y="2141884"/>
            <a:ext cx="6840760" cy="25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latinLnBrk="0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altLang="ko-KR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Contents </a:t>
            </a:r>
            <a:r>
              <a:rPr lang="mr-IN" altLang="ko-KR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……</a:t>
            </a:r>
            <a:r>
              <a:rPr lang="en-US" altLang="ko-KR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ko-KR" sz="2800" b="1" kern="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4863" indent="-447675" latinLnBrk="0">
              <a:lnSpc>
                <a:spcPct val="150000"/>
              </a:lnSpc>
              <a:spcBef>
                <a:spcPts val="600"/>
              </a:spcBef>
              <a:buFont typeface="Wingdings" charset="2"/>
              <a:buChar char="q"/>
              <a:defRPr/>
            </a:pPr>
            <a:r>
              <a:rPr lang="en-US" altLang="ko-KR" sz="2400" b="1" kern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 Achievements 2020</a:t>
            </a:r>
          </a:p>
          <a:p>
            <a:pPr marL="804863" indent="-447675" latinLnBrk="0">
              <a:lnSpc>
                <a:spcPct val="150000"/>
              </a:lnSpc>
              <a:spcBef>
                <a:spcPts val="600"/>
              </a:spcBef>
              <a:buFont typeface="Wingdings" charset="2"/>
              <a:buChar char="q"/>
              <a:defRPr/>
            </a:pPr>
            <a:r>
              <a:rPr lang="en-US" altLang="ko-KR" sz="2400" b="1" kern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Opportunities 2020</a:t>
            </a:r>
          </a:p>
          <a:p>
            <a:pPr marL="804863" indent="-447675" latinLnBrk="0">
              <a:lnSpc>
                <a:spcPct val="150000"/>
              </a:lnSpc>
              <a:spcBef>
                <a:spcPts val="600"/>
              </a:spcBef>
              <a:buFont typeface="Wingdings" charset="2"/>
              <a:buChar char="q"/>
              <a:defRPr/>
            </a:pPr>
            <a:r>
              <a:rPr lang="en-US" altLang="ko-KR" sz="2400" b="1" kern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213571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6369" y="-28035"/>
            <a:ext cx="7755991" cy="530024"/>
          </a:xfrm>
        </p:spPr>
        <p:txBody>
          <a:bodyPr/>
          <a:lstStyle/>
          <a:p>
            <a:pPr marL="0"/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8100">
                    <a:schemeClr val="bg1">
                      <a:alpha val="30000"/>
                    </a:schemeClr>
                  </a:glow>
                </a:effectLst>
                <a:latin typeface="+mj-lt"/>
              </a:rPr>
              <a:t>Basic Plan of Korea Fusion Energy R&amp;D</a:t>
            </a:r>
            <a:endParaRPr lang="ko-KR" altLang="en-US" dirty="0">
              <a:latin typeface="+mj-lt"/>
            </a:endParaRPr>
          </a:p>
        </p:txBody>
      </p:sp>
      <p:sp>
        <p:nvSpPr>
          <p:cNvPr id="110" name="직사각형 109"/>
          <p:cNvSpPr/>
          <p:nvPr/>
        </p:nvSpPr>
        <p:spPr>
          <a:xfrm>
            <a:off x="209302" y="1079785"/>
            <a:ext cx="1554386" cy="80487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2" name="모서리가 둥근 직사각형 111"/>
          <p:cNvSpPr/>
          <p:nvPr/>
        </p:nvSpPr>
        <p:spPr>
          <a:xfrm>
            <a:off x="468606" y="4358467"/>
            <a:ext cx="1139576" cy="500501"/>
          </a:xfrm>
          <a:prstGeom prst="roundRect">
            <a:avLst/>
          </a:prstGeom>
          <a:solidFill>
            <a:srgbClr val="4F81BD">
              <a:lumMod val="75000"/>
              <a:alpha val="5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3" name="모서리가 둥근 직사각형 112"/>
          <p:cNvSpPr/>
          <p:nvPr/>
        </p:nvSpPr>
        <p:spPr>
          <a:xfrm>
            <a:off x="468605" y="3070027"/>
            <a:ext cx="1139577" cy="1182354"/>
          </a:xfrm>
          <a:prstGeom prst="roundRect">
            <a:avLst/>
          </a:prstGeom>
          <a:solidFill>
            <a:srgbClr val="4F81BD">
              <a:lumMod val="75000"/>
              <a:alpha val="5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4" name="모서리가 둥근 직사각형 113"/>
          <p:cNvSpPr/>
          <p:nvPr/>
        </p:nvSpPr>
        <p:spPr>
          <a:xfrm>
            <a:off x="469486" y="2585519"/>
            <a:ext cx="1138697" cy="384667"/>
          </a:xfrm>
          <a:prstGeom prst="roundRect">
            <a:avLst/>
          </a:prstGeom>
          <a:solidFill>
            <a:srgbClr val="4F81BD">
              <a:lumMod val="75000"/>
              <a:alpha val="5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5" name="모서리가 둥근 직사각형 114"/>
          <p:cNvSpPr/>
          <p:nvPr/>
        </p:nvSpPr>
        <p:spPr>
          <a:xfrm>
            <a:off x="460292" y="2139644"/>
            <a:ext cx="1153865" cy="296814"/>
          </a:xfrm>
          <a:prstGeom prst="roundRect">
            <a:avLst/>
          </a:prstGeom>
          <a:solidFill>
            <a:srgbClr val="4F81BD">
              <a:lumMod val="75000"/>
              <a:alpha val="5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6" name="모서리가 둥근 직사각형 115"/>
          <p:cNvSpPr/>
          <p:nvPr/>
        </p:nvSpPr>
        <p:spPr>
          <a:xfrm>
            <a:off x="1763688" y="2132856"/>
            <a:ext cx="7072362" cy="2760617"/>
          </a:xfrm>
          <a:prstGeom prst="roundRect">
            <a:avLst>
              <a:gd name="adj" fmla="val 1457"/>
            </a:avLst>
          </a:prstGeom>
          <a:solidFill>
            <a:sysClr val="windowText" lastClr="000000">
              <a:lumMod val="50000"/>
              <a:lumOff val="50000"/>
              <a:alpha val="82000"/>
            </a:sysClr>
          </a:solidFill>
          <a:ln w="50800" cap="flat" cmpd="dbl" algn="ctr">
            <a:solidFill>
              <a:sysClr val="window" lastClr="FFFFFF">
                <a:alpha val="73000"/>
              </a:sysClr>
            </a:solidFill>
            <a:prstDash val="solid"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7" name="모서리가 둥근 직사각형 81"/>
          <p:cNvSpPr/>
          <p:nvPr/>
        </p:nvSpPr>
        <p:spPr>
          <a:xfrm>
            <a:off x="533181" y="2112458"/>
            <a:ext cx="1005840" cy="324000"/>
          </a:xfrm>
          <a:prstGeom prst="roundRect">
            <a:avLst>
              <a:gd name="adj" fmla="val 50000"/>
            </a:avLst>
          </a:prstGeom>
          <a:noFill/>
          <a:ln w="635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Phase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8" name="모서리가 둥근 직사각형 81"/>
          <p:cNvSpPr/>
          <p:nvPr/>
        </p:nvSpPr>
        <p:spPr>
          <a:xfrm>
            <a:off x="541494" y="2512746"/>
            <a:ext cx="1005840" cy="500400"/>
          </a:xfrm>
          <a:prstGeom prst="roundRect">
            <a:avLst>
              <a:gd name="adj" fmla="val 6530"/>
            </a:avLst>
          </a:prstGeom>
          <a:noFill/>
          <a:ln w="635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38100" dir="5400000" algn="t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Policy Goal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25400" dist="38100" dir="5400000" algn="t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9" name="모서리가 둥근 직사각형 81"/>
          <p:cNvSpPr/>
          <p:nvPr/>
        </p:nvSpPr>
        <p:spPr>
          <a:xfrm>
            <a:off x="541494" y="3057558"/>
            <a:ext cx="1005840" cy="1278000"/>
          </a:xfrm>
          <a:prstGeom prst="roundRect">
            <a:avLst>
              <a:gd name="adj" fmla="val 2841"/>
            </a:avLst>
          </a:prstGeom>
          <a:noFill/>
          <a:ln w="635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38100" dir="5400000" algn="t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Basic Directions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25400" dist="38100" dir="5400000" algn="t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0" name="모서리가 둥근 직사각형 81"/>
          <p:cNvSpPr/>
          <p:nvPr/>
        </p:nvSpPr>
        <p:spPr>
          <a:xfrm>
            <a:off x="541494" y="4375148"/>
            <a:ext cx="1005840" cy="477252"/>
          </a:xfrm>
          <a:prstGeom prst="roundRect">
            <a:avLst>
              <a:gd name="adj" fmla="val 8981"/>
            </a:avLst>
          </a:prstGeom>
          <a:noFill/>
          <a:ln w="635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38100" dir="5400000" algn="t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Basic Promotion Plan</a:t>
            </a:r>
            <a:endParaRPr kumimoji="0" lang="ko-KR" altLang="en-US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25400" dist="38100" dir="5400000" algn="t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8" name="모서리가 둥근 직사각형 127"/>
          <p:cNvSpPr/>
          <p:nvPr/>
        </p:nvSpPr>
        <p:spPr>
          <a:xfrm>
            <a:off x="2130919" y="2195112"/>
            <a:ext cx="1656184" cy="296814"/>
          </a:xfrm>
          <a:prstGeom prst="roundRect">
            <a:avLst/>
          </a:prstGeom>
          <a:solidFill>
            <a:srgbClr val="FFFF99">
              <a:alpha val="76000"/>
            </a:srgbClr>
          </a:solidFill>
          <a:ln w="25400" cap="flat" cmpd="sng" algn="ctr">
            <a:noFill/>
            <a:prstDash val="solid"/>
          </a:ln>
          <a:effectLst>
            <a:outerShdw blurRad="25400" dist="25400" dir="2700000" algn="tl" rotWithShape="0">
              <a:sysClr val="windowText" lastClr="000000">
                <a:lumMod val="65000"/>
                <a:lumOff val="35000"/>
              </a:sys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9" name="모서리가 둥근 직사각형 81"/>
          <p:cNvSpPr/>
          <p:nvPr/>
        </p:nvSpPr>
        <p:spPr>
          <a:xfrm>
            <a:off x="1872049" y="2195788"/>
            <a:ext cx="2187106" cy="306336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Phase 1 (’07~’11</a:t>
            </a:r>
            <a:r>
              <a:rPr kumimoji="0" lang="en-US" altLang="ko-KR" sz="13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)</a:t>
            </a:r>
            <a:endParaRPr kumimoji="0" lang="ko-KR" altLang="en-US" sz="13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맑은 고딕"/>
              <a:ea typeface="맑은 고딕" pitchFamily="50" charset="-127"/>
              <a:cs typeface="+mn-cs"/>
            </a:endParaRPr>
          </a:p>
        </p:txBody>
      </p:sp>
      <p:sp>
        <p:nvSpPr>
          <p:cNvPr id="130" name="모서리가 둥근 직사각형 129"/>
          <p:cNvSpPr/>
          <p:nvPr/>
        </p:nvSpPr>
        <p:spPr>
          <a:xfrm>
            <a:off x="4460671" y="2203433"/>
            <a:ext cx="1656184" cy="296814"/>
          </a:xfrm>
          <a:prstGeom prst="roundRect">
            <a:avLst/>
          </a:prstGeom>
          <a:solidFill>
            <a:srgbClr val="FFFF99">
              <a:alpha val="76000"/>
            </a:srgbClr>
          </a:solidFill>
          <a:ln w="25400" cap="flat" cmpd="sng" algn="ctr">
            <a:noFill/>
            <a:prstDash val="solid"/>
          </a:ln>
          <a:effectLst>
            <a:outerShdw blurRad="25400" dist="25400" dir="2700000" algn="tl" rotWithShape="0">
              <a:sysClr val="windowText" lastClr="000000">
                <a:lumMod val="65000"/>
                <a:lumOff val="35000"/>
              </a:sys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1" name="모서리가 둥근 직사각형 81"/>
          <p:cNvSpPr/>
          <p:nvPr/>
        </p:nvSpPr>
        <p:spPr>
          <a:xfrm>
            <a:off x="4195211" y="2195788"/>
            <a:ext cx="2187106" cy="306336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Phase 2 (’12~’26)</a:t>
            </a:r>
            <a:endParaRPr kumimoji="0" lang="ko-KR" altLang="en-US" sz="13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/>
              <a:ea typeface="맑은 고딕" pitchFamily="50" charset="-127"/>
              <a:cs typeface="+mn-cs"/>
            </a:endParaRPr>
          </a:p>
        </p:txBody>
      </p:sp>
      <p:sp>
        <p:nvSpPr>
          <p:cNvPr id="132" name="모서리가 둥근 직사각형 131"/>
          <p:cNvSpPr/>
          <p:nvPr/>
        </p:nvSpPr>
        <p:spPr>
          <a:xfrm>
            <a:off x="6779390" y="2203433"/>
            <a:ext cx="1656184" cy="296814"/>
          </a:xfrm>
          <a:prstGeom prst="roundRect">
            <a:avLst/>
          </a:prstGeom>
          <a:solidFill>
            <a:srgbClr val="FFFF99">
              <a:alpha val="76000"/>
            </a:srgbClr>
          </a:solidFill>
          <a:ln w="25400" cap="flat" cmpd="sng" algn="ctr">
            <a:noFill/>
            <a:prstDash val="solid"/>
          </a:ln>
          <a:effectLst>
            <a:outerShdw blurRad="25400" dist="25400" dir="2700000" algn="tl" rotWithShape="0">
              <a:sysClr val="windowText" lastClr="000000">
                <a:lumMod val="65000"/>
                <a:lumOff val="35000"/>
              </a:sys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3" name="모서리가 둥근 직사각형 81"/>
          <p:cNvSpPr/>
          <p:nvPr/>
        </p:nvSpPr>
        <p:spPr>
          <a:xfrm>
            <a:off x="6518357" y="2195788"/>
            <a:ext cx="2187106" cy="306336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Phase 3 (’27~’41)</a:t>
            </a:r>
            <a:endParaRPr kumimoji="0" lang="ko-KR" altLang="en-US" sz="13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/>
              <a:ea typeface="맑은 고딕" pitchFamily="50" charset="-127"/>
              <a:cs typeface="+mn-cs"/>
            </a:endParaRPr>
          </a:p>
        </p:txBody>
      </p:sp>
      <p:sp>
        <p:nvSpPr>
          <p:cNvPr id="134" name="직사각형 133"/>
          <p:cNvSpPr/>
          <p:nvPr/>
        </p:nvSpPr>
        <p:spPr>
          <a:xfrm>
            <a:off x="1881423" y="2548042"/>
            <a:ext cx="2168357" cy="41448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5" name="모서리가 둥근 직사각형 81"/>
          <p:cNvSpPr/>
          <p:nvPr/>
        </p:nvSpPr>
        <p:spPr>
          <a:xfrm>
            <a:off x="1866293" y="2509709"/>
            <a:ext cx="2211150" cy="491151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Establishment of a foundation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for fusion energy development</a:t>
            </a:r>
            <a:endParaRPr kumimoji="0" lang="ko-KR" altLang="en-US" sz="10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6" name="직사각형 135"/>
          <p:cNvSpPr/>
          <p:nvPr/>
        </p:nvSpPr>
        <p:spPr>
          <a:xfrm>
            <a:off x="4196581" y="2547078"/>
            <a:ext cx="2168357" cy="41448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7" name="모서리가 둥근 직사각형 81"/>
          <p:cNvSpPr/>
          <p:nvPr/>
        </p:nvSpPr>
        <p:spPr>
          <a:xfrm>
            <a:off x="4189455" y="2509709"/>
            <a:ext cx="2211150" cy="491151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HY헤드라인M" pitchFamily="18" charset="-127"/>
                <a:cs typeface="+mn-cs"/>
              </a:rPr>
              <a:t>Development of Core Technology for DEMO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HY헤드라인M" pitchFamily="18" charset="-127"/>
              <a:cs typeface="+mn-cs"/>
            </a:endParaRPr>
          </a:p>
        </p:txBody>
      </p:sp>
      <p:sp>
        <p:nvSpPr>
          <p:cNvPr id="138" name="직사각형 137"/>
          <p:cNvSpPr/>
          <p:nvPr/>
        </p:nvSpPr>
        <p:spPr>
          <a:xfrm>
            <a:off x="6509065" y="2547077"/>
            <a:ext cx="2168357" cy="41448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9" name="모서리가 둥근 직사각형 81"/>
          <p:cNvSpPr/>
          <p:nvPr/>
        </p:nvSpPr>
        <p:spPr>
          <a:xfrm>
            <a:off x="6472028" y="2504120"/>
            <a:ext cx="2211150" cy="491151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HY헤드라인M" pitchFamily="18" charset="-127"/>
                <a:cs typeface="+mn-cs"/>
              </a:rPr>
              <a:t>Acquirement</a:t>
            </a:r>
            <a:r>
              <a:rPr kumimoji="0" lang="en-US" altLang="ko-KR" sz="105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HY헤드라인M" pitchFamily="18" charset="-127"/>
                <a:cs typeface="+mn-cs"/>
              </a:rPr>
              <a:t> of</a:t>
            </a:r>
            <a:r>
              <a:rPr kumimoji="0" lang="en-US" altLang="ko-KR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HY헤드라인M" pitchFamily="18" charset="-127"/>
                <a:cs typeface="+mn-cs"/>
              </a:rPr>
              <a:t> construction capability of fusion power plants</a:t>
            </a:r>
            <a:endParaRPr kumimoji="0" lang="ko-KR" altLang="en-US" sz="10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HY헤드라인M" pitchFamily="18" charset="-127"/>
              <a:cs typeface="+mn-cs"/>
            </a:endParaRPr>
          </a:p>
        </p:txBody>
      </p:sp>
      <p:sp>
        <p:nvSpPr>
          <p:cNvPr id="140" name="직사각형 139"/>
          <p:cNvSpPr/>
          <p:nvPr/>
        </p:nvSpPr>
        <p:spPr>
          <a:xfrm>
            <a:off x="1886496" y="3016152"/>
            <a:ext cx="2158212" cy="1257300"/>
          </a:xfrm>
          <a:prstGeom prst="rect">
            <a:avLst/>
          </a:prstGeom>
          <a:solidFill>
            <a:sysClr val="window" lastClr="FFFFFF">
              <a:lumMod val="85000"/>
              <a:alpha val="89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1" name="Rectangle 12"/>
          <p:cNvSpPr/>
          <p:nvPr/>
        </p:nvSpPr>
        <p:spPr>
          <a:xfrm>
            <a:off x="1878692" y="3026310"/>
            <a:ext cx="2207895" cy="1257300"/>
          </a:xfrm>
          <a:prstGeom prst="rect">
            <a:avLst/>
          </a:prstGeom>
        </p:spPr>
        <p:txBody>
          <a:bodyPr wrap="square" lIns="54000" tIns="3600" rIns="3600" bIns="3600" anchor="ctr" anchorCtr="0">
            <a:noAutofit/>
          </a:bodyPr>
          <a:lstStyle/>
          <a:p>
            <a:pPr marL="90000" indent="-90000">
              <a:lnSpc>
                <a:spcPts val="1000"/>
              </a:lnSpc>
              <a:buFont typeface="Wingdings" pitchFamily="2" charset="2"/>
              <a:buChar char="§"/>
            </a:pPr>
            <a:r>
              <a:rPr lang="en-US" altLang="ko-KR" sz="1000" b="1" spc="-70" dirty="0">
                <a:solidFill>
                  <a:prstClr val="black"/>
                </a:solidFill>
                <a:latin typeface="맑은 고딕"/>
                <a:ea typeface="맑은 고딕" pitchFamily="50" charset="-127"/>
              </a:rPr>
              <a:t>Acquisition of operating technology for the KSTAR</a:t>
            </a:r>
          </a:p>
          <a:p>
            <a:pPr marL="90000" indent="-90000">
              <a:lnSpc>
                <a:spcPts val="1000"/>
              </a:lnSpc>
              <a:buFont typeface="Wingdings" pitchFamily="2" charset="2"/>
              <a:buChar char="§"/>
            </a:pPr>
            <a:endParaRPr lang="en-US" altLang="ko-KR" sz="1000" b="1" spc="-70" dirty="0">
              <a:solidFill>
                <a:prstClr val="black"/>
              </a:solidFill>
              <a:latin typeface="맑은 고딕"/>
              <a:ea typeface="맑은 고딕" pitchFamily="50" charset="-127"/>
            </a:endParaRPr>
          </a:p>
          <a:p>
            <a:pPr marL="90000" indent="-90000">
              <a:lnSpc>
                <a:spcPts val="1000"/>
              </a:lnSpc>
              <a:buFont typeface="Wingdings" pitchFamily="2" charset="2"/>
              <a:buChar char="§"/>
            </a:pPr>
            <a:r>
              <a:rPr lang="en-US" altLang="ko-KR" sz="1000" b="1" spc="-70" dirty="0">
                <a:solidFill>
                  <a:prstClr val="black"/>
                </a:solidFill>
                <a:latin typeface="맑은 고딕"/>
                <a:ea typeface="맑은 고딕" pitchFamily="50" charset="-127"/>
              </a:rPr>
              <a:t>Participation in the international joint construction of ITER </a:t>
            </a:r>
          </a:p>
          <a:p>
            <a:pPr marL="90000" indent="-90000">
              <a:lnSpc>
                <a:spcPts val="1000"/>
              </a:lnSpc>
              <a:buFont typeface="Wingdings" pitchFamily="2" charset="2"/>
              <a:buChar char="§"/>
            </a:pPr>
            <a:endParaRPr lang="en-US" altLang="ko-KR" sz="1000" b="1" spc="-70" dirty="0">
              <a:solidFill>
                <a:prstClr val="black"/>
              </a:solidFill>
              <a:latin typeface="맑은 고딕"/>
              <a:ea typeface="맑은 고딕" pitchFamily="50" charset="-127"/>
            </a:endParaRPr>
          </a:p>
          <a:p>
            <a:pPr marL="90000" indent="-90000">
              <a:lnSpc>
                <a:spcPts val="1000"/>
              </a:lnSpc>
              <a:buFont typeface="Wingdings" pitchFamily="2" charset="2"/>
              <a:buChar char="§"/>
            </a:pPr>
            <a:r>
              <a:rPr lang="en-US" altLang="ko-KR" sz="1000" b="1" spc="-70" dirty="0">
                <a:solidFill>
                  <a:prstClr val="black"/>
                </a:solidFill>
                <a:latin typeface="맑은 고딕"/>
                <a:ea typeface="맑은 고딕" pitchFamily="50" charset="-127"/>
              </a:rPr>
              <a:t>Establishment of a system for the development of fusion reactor engineering technology</a:t>
            </a:r>
          </a:p>
        </p:txBody>
      </p:sp>
      <p:sp>
        <p:nvSpPr>
          <p:cNvPr id="142" name="직사각형 141"/>
          <p:cNvSpPr/>
          <p:nvPr/>
        </p:nvSpPr>
        <p:spPr>
          <a:xfrm>
            <a:off x="4174982" y="3018190"/>
            <a:ext cx="2199022" cy="1257300"/>
          </a:xfrm>
          <a:prstGeom prst="rect">
            <a:avLst/>
          </a:prstGeom>
          <a:solidFill>
            <a:sysClr val="window" lastClr="FFFFFF">
              <a:lumMod val="85000"/>
              <a:alpha val="89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3" name="Rectangle 12"/>
          <p:cNvSpPr/>
          <p:nvPr/>
        </p:nvSpPr>
        <p:spPr>
          <a:xfrm>
            <a:off x="4156110" y="3017569"/>
            <a:ext cx="2207895" cy="1257300"/>
          </a:xfrm>
          <a:prstGeom prst="rect">
            <a:avLst/>
          </a:prstGeom>
        </p:spPr>
        <p:txBody>
          <a:bodyPr wrap="square" lIns="54000" tIns="3600" rIns="3600" bIns="3600" anchor="ctr" anchorCtr="0">
            <a:noAutofit/>
          </a:bodyPr>
          <a:lstStyle/>
          <a:p>
            <a:pPr marL="90000" indent="-90000">
              <a:lnSpc>
                <a:spcPts val="1100"/>
              </a:lnSpc>
              <a:buFont typeface="Wingdings" pitchFamily="2" charset="2"/>
              <a:buChar char="§"/>
            </a:pPr>
            <a:r>
              <a:rPr lang="en-US" altLang="ko-KR" sz="1045" b="1" spc="-7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 pitchFamily="50" charset="-127"/>
              </a:rPr>
              <a:t>High-performance plasma  operation in KSTAR for preparations for the  ITER Operation</a:t>
            </a:r>
          </a:p>
          <a:p>
            <a:pPr marL="90000" indent="-90000">
              <a:buFont typeface="Wingdings" pitchFamily="2" charset="2"/>
              <a:buChar char="§"/>
            </a:pPr>
            <a:endParaRPr lang="en-US" altLang="ko-KR" sz="500" b="1" spc="-70" dirty="0">
              <a:solidFill>
                <a:srgbClr val="1F497D">
                  <a:lumMod val="75000"/>
                </a:srgbClr>
              </a:solidFill>
              <a:latin typeface="맑은 고딕"/>
              <a:ea typeface="맑은 고딕" pitchFamily="50" charset="-127"/>
            </a:endParaRPr>
          </a:p>
          <a:p>
            <a:pPr marL="90000" indent="-90000">
              <a:lnSpc>
                <a:spcPts val="1100"/>
              </a:lnSpc>
              <a:buFont typeface="Wingdings" pitchFamily="2" charset="2"/>
              <a:buChar char="§"/>
            </a:pPr>
            <a:r>
              <a:rPr lang="en-US" altLang="ko-KR" sz="1045" b="1" spc="-7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 pitchFamily="50" charset="-127"/>
              </a:rPr>
              <a:t>Completion of ITER and acquisition of core technology</a:t>
            </a:r>
          </a:p>
          <a:p>
            <a:pPr marL="90000" indent="-90000">
              <a:buFont typeface="Wingdings" pitchFamily="2" charset="2"/>
              <a:buChar char="§"/>
            </a:pPr>
            <a:endParaRPr lang="en-US" altLang="ko-KR" sz="500" b="1" spc="-70" dirty="0">
              <a:solidFill>
                <a:srgbClr val="002060"/>
              </a:solidFill>
              <a:latin typeface="맑은 고딕"/>
              <a:ea typeface="맑은 고딕" pitchFamily="50" charset="-127"/>
            </a:endParaRPr>
          </a:p>
          <a:p>
            <a:pPr marL="90000" indent="-90000">
              <a:lnSpc>
                <a:spcPts val="1100"/>
              </a:lnSpc>
              <a:buFont typeface="Wingdings" pitchFamily="2" charset="2"/>
              <a:buChar char="§"/>
            </a:pPr>
            <a:r>
              <a:rPr lang="en-US" altLang="ko-KR" sz="1045" b="1" spc="-70" dirty="0">
                <a:solidFill>
                  <a:srgbClr val="C00000"/>
                </a:solidFill>
                <a:latin typeface="맑은 고딕"/>
                <a:ea typeface="맑은 고딕" pitchFamily="50" charset="-127"/>
              </a:rPr>
              <a:t>Development of core technology for the design of DEMO</a:t>
            </a:r>
          </a:p>
        </p:txBody>
      </p:sp>
      <p:sp>
        <p:nvSpPr>
          <p:cNvPr id="144" name="직사각형 143"/>
          <p:cNvSpPr/>
          <p:nvPr/>
        </p:nvSpPr>
        <p:spPr>
          <a:xfrm>
            <a:off x="6507653" y="3016152"/>
            <a:ext cx="2197810" cy="1257300"/>
          </a:xfrm>
          <a:prstGeom prst="rect">
            <a:avLst/>
          </a:prstGeom>
          <a:solidFill>
            <a:sysClr val="window" lastClr="FFFFFF">
              <a:lumMod val="85000"/>
              <a:alpha val="89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5" name="Rectangle 12"/>
          <p:cNvSpPr/>
          <p:nvPr/>
        </p:nvSpPr>
        <p:spPr>
          <a:xfrm>
            <a:off x="6477865" y="3026310"/>
            <a:ext cx="2350568" cy="1257300"/>
          </a:xfrm>
          <a:prstGeom prst="rect">
            <a:avLst/>
          </a:prstGeom>
        </p:spPr>
        <p:txBody>
          <a:bodyPr wrap="square" lIns="54000" tIns="3600" rIns="3600" bIns="3600" anchor="ctr" anchorCtr="0">
            <a:noAutofit/>
          </a:bodyPr>
          <a:lstStyle/>
          <a:p>
            <a:pPr marL="88900" indent="-88900">
              <a:lnSpc>
                <a:spcPts val="1050"/>
              </a:lnSpc>
              <a:spcAft>
                <a:spcPts val="300"/>
              </a:spcAft>
              <a:buFont typeface="Wingdings" pitchFamily="2" charset="2"/>
              <a:buChar char="§"/>
            </a:pPr>
            <a:r>
              <a:rPr lang="en-US" altLang="ko-KR" sz="1000" b="1" spc="-70" dirty="0">
                <a:solidFill>
                  <a:prstClr val="black"/>
                </a:solidFill>
                <a:latin typeface="맑은 고딕"/>
                <a:ea typeface="맑은 고딕" pitchFamily="50" charset="-127"/>
              </a:rPr>
              <a:t> DEMO design, construction, and demonstration of electricity production</a:t>
            </a:r>
            <a:endParaRPr lang="en-US" altLang="ko-KR" sz="100" b="1" spc="-70" dirty="0">
              <a:solidFill>
                <a:prstClr val="black"/>
              </a:solidFill>
              <a:latin typeface="맑은 고딕"/>
              <a:ea typeface="맑은 고딕" pitchFamily="50" charset="-127"/>
            </a:endParaRPr>
          </a:p>
          <a:p>
            <a:pPr marL="88900" indent="-88900">
              <a:lnSpc>
                <a:spcPts val="1050"/>
              </a:lnSpc>
              <a:spcAft>
                <a:spcPts val="300"/>
              </a:spcAft>
              <a:buFont typeface="Wingdings" pitchFamily="2" charset="2"/>
              <a:buChar char="§"/>
            </a:pPr>
            <a:r>
              <a:rPr lang="en-US" altLang="ko-KR" sz="1000" b="1" spc="-70" dirty="0">
                <a:solidFill>
                  <a:prstClr val="black"/>
                </a:solidFill>
                <a:latin typeface="맑은 고딕"/>
                <a:ea typeface="맑은 고딕" pitchFamily="50" charset="-127"/>
              </a:rPr>
              <a:t> Undertaking of a  key role in ITER operations</a:t>
            </a:r>
          </a:p>
          <a:p>
            <a:pPr marL="88900" indent="-88900">
              <a:lnSpc>
                <a:spcPts val="1050"/>
              </a:lnSpc>
              <a:spcAft>
                <a:spcPts val="300"/>
              </a:spcAft>
              <a:buFont typeface="Wingdings" pitchFamily="2" charset="2"/>
              <a:buChar char="§"/>
            </a:pPr>
            <a:r>
              <a:rPr lang="en-US" altLang="ko-KR" sz="1000" b="1" spc="-70" dirty="0">
                <a:solidFill>
                  <a:prstClr val="black"/>
                </a:solidFill>
                <a:latin typeface="맑은 고딕"/>
                <a:ea typeface="맑은 고딕" pitchFamily="50" charset="-127"/>
              </a:rPr>
              <a:t>Completion of reactor core and system design of the  fusion power reactor </a:t>
            </a:r>
            <a:endParaRPr lang="en-US" altLang="ko-KR" sz="100" b="1" spc="-70" dirty="0">
              <a:solidFill>
                <a:prstClr val="black"/>
              </a:solidFill>
              <a:latin typeface="맑은 고딕"/>
              <a:ea typeface="맑은 고딕" pitchFamily="50" charset="-127"/>
            </a:endParaRPr>
          </a:p>
          <a:p>
            <a:pPr marL="88900" indent="-88900">
              <a:lnSpc>
                <a:spcPts val="1050"/>
              </a:lnSpc>
              <a:buFont typeface="Wingdings" pitchFamily="2" charset="2"/>
              <a:buChar char="§"/>
            </a:pPr>
            <a:r>
              <a:rPr lang="en-US" altLang="ko-KR" sz="1000" b="1" spc="-70" dirty="0">
                <a:solidFill>
                  <a:prstClr val="black"/>
                </a:solidFill>
                <a:latin typeface="맑은 고딕"/>
                <a:ea typeface="맑은 고딕" pitchFamily="50" charset="-127"/>
              </a:rPr>
              <a:t>Commercialization of fusion technology</a:t>
            </a:r>
            <a:endParaRPr lang="ko-KR" altLang="en-US" sz="1000" b="1" spc="-70" dirty="0">
              <a:solidFill>
                <a:prstClr val="black"/>
              </a:solidFill>
              <a:latin typeface="맑은 고딕"/>
              <a:ea typeface="맑은 고딕" pitchFamily="50" charset="-127"/>
            </a:endParaRPr>
          </a:p>
        </p:txBody>
      </p:sp>
      <p:sp>
        <p:nvSpPr>
          <p:cNvPr id="146" name="직사각형 145"/>
          <p:cNvSpPr/>
          <p:nvPr/>
        </p:nvSpPr>
        <p:spPr>
          <a:xfrm>
            <a:off x="1890798" y="4319991"/>
            <a:ext cx="2168357" cy="500331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7" name="모서리가 둥근 직사각형 81"/>
          <p:cNvSpPr/>
          <p:nvPr/>
        </p:nvSpPr>
        <p:spPr>
          <a:xfrm>
            <a:off x="1866293" y="4397401"/>
            <a:ext cx="2211150" cy="387093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-5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Basic Promotion Plan 1 (’07~‘11)</a:t>
            </a:r>
            <a:endParaRPr kumimoji="0" lang="ko-KR" altLang="en-US" sz="1000" b="1" i="0" u="none" strike="noStrike" kern="0" cap="none" spc="-5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맑은 고딕"/>
              <a:ea typeface="맑은 고딕" pitchFamily="50" charset="-127"/>
              <a:cs typeface="+mn-cs"/>
            </a:endParaRPr>
          </a:p>
        </p:txBody>
      </p:sp>
      <p:sp>
        <p:nvSpPr>
          <p:cNvPr id="148" name="직사각형 147"/>
          <p:cNvSpPr/>
          <p:nvPr/>
        </p:nvSpPr>
        <p:spPr>
          <a:xfrm>
            <a:off x="6503065" y="4311365"/>
            <a:ext cx="723980" cy="497511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9" name="모서리가 둥근 직사각형 81"/>
          <p:cNvSpPr/>
          <p:nvPr/>
        </p:nvSpPr>
        <p:spPr>
          <a:xfrm>
            <a:off x="6503065" y="4384948"/>
            <a:ext cx="722962" cy="387093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50" b="1" i="0" u="none" strike="noStrike" kern="0" cap="none" spc="-5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Basic promotion plan 5</a:t>
            </a:r>
            <a:r>
              <a:rPr kumimoji="0" lang="ko-KR" altLang="en-US" sz="950" b="1" i="0" u="none" strike="noStrike" kern="0" cap="none" spc="-5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950" b="1" i="0" u="none" strike="noStrike" kern="0" cap="none" spc="-5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(‘27~‘31)</a:t>
            </a:r>
            <a:endParaRPr kumimoji="0" lang="ko-KR" altLang="en-US" sz="950" b="1" i="0" u="none" strike="noStrike" kern="0" cap="none" spc="-5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맑은 고딕"/>
              <a:ea typeface="맑은 고딕" pitchFamily="50" charset="-127"/>
              <a:cs typeface="+mn-cs"/>
            </a:endParaRPr>
          </a:p>
        </p:txBody>
      </p:sp>
      <p:sp>
        <p:nvSpPr>
          <p:cNvPr id="150" name="직사각형 149"/>
          <p:cNvSpPr/>
          <p:nvPr/>
        </p:nvSpPr>
        <p:spPr>
          <a:xfrm>
            <a:off x="7261338" y="4311366"/>
            <a:ext cx="681645" cy="497510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1" name="모서리가 둥근 직사각형 81"/>
          <p:cNvSpPr/>
          <p:nvPr/>
        </p:nvSpPr>
        <p:spPr>
          <a:xfrm>
            <a:off x="7246001" y="4380149"/>
            <a:ext cx="722962" cy="387093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50" b="1" i="0" u="none" strike="noStrike" kern="0" cap="none" spc="-5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Basic promotion plan 6 (‘32~‘36)</a:t>
            </a:r>
            <a:endParaRPr kumimoji="0" lang="ko-KR" altLang="en-US" sz="950" b="1" i="0" u="none" strike="noStrike" kern="0" cap="none" spc="-5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맑은 고딕"/>
              <a:ea typeface="맑은 고딕" pitchFamily="50" charset="-127"/>
              <a:cs typeface="+mn-cs"/>
            </a:endParaRPr>
          </a:p>
        </p:txBody>
      </p:sp>
      <p:sp>
        <p:nvSpPr>
          <p:cNvPr id="152" name="직사각형 151"/>
          <p:cNvSpPr/>
          <p:nvPr/>
        </p:nvSpPr>
        <p:spPr>
          <a:xfrm>
            <a:off x="7981483" y="4311365"/>
            <a:ext cx="723980" cy="497511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3" name="모서리가 둥근 직사각형 81"/>
          <p:cNvSpPr/>
          <p:nvPr/>
        </p:nvSpPr>
        <p:spPr>
          <a:xfrm>
            <a:off x="8029873" y="4384948"/>
            <a:ext cx="699166" cy="387093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50" b="1" i="0" u="none" strike="noStrike" kern="0" cap="none" spc="-5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Basic promotion plan 7</a:t>
            </a:r>
            <a:r>
              <a:rPr kumimoji="0" lang="ko-KR" altLang="en-US" sz="950" b="1" i="0" u="none" strike="noStrike" kern="0" cap="none" spc="-5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950" b="1" i="0" u="none" strike="noStrike" kern="0" cap="none" spc="-5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(‘37~‘41)</a:t>
            </a:r>
            <a:endParaRPr kumimoji="0" lang="ko-KR" altLang="en-US" sz="950" b="1" i="0" u="none" strike="noStrike" kern="0" cap="none" spc="-5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맑은 고딕"/>
              <a:ea typeface="맑은 고딕" pitchFamily="50" charset="-127"/>
              <a:cs typeface="+mn-cs"/>
            </a:endParaRPr>
          </a:p>
        </p:txBody>
      </p:sp>
      <p:sp>
        <p:nvSpPr>
          <p:cNvPr id="154" name="직사각형 153"/>
          <p:cNvSpPr/>
          <p:nvPr/>
        </p:nvSpPr>
        <p:spPr>
          <a:xfrm>
            <a:off x="5701663" y="4294937"/>
            <a:ext cx="694391" cy="530365"/>
          </a:xfrm>
          <a:prstGeom prst="rect">
            <a:avLst/>
          </a:prstGeom>
          <a:solidFill>
            <a:srgbClr val="F79646">
              <a:lumMod val="40000"/>
              <a:lumOff val="60000"/>
              <a:alpha val="90000"/>
            </a:srgbClr>
          </a:solidFill>
          <a:ln w="28575" cap="flat" cmpd="sng" algn="ctr">
            <a:solidFill>
              <a:srgbClr val="C0504D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5" name="모서리가 둥근 직사각형 81"/>
          <p:cNvSpPr/>
          <p:nvPr/>
        </p:nvSpPr>
        <p:spPr>
          <a:xfrm>
            <a:off x="4949512" y="4311365"/>
            <a:ext cx="722962" cy="5172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50" b="1" i="0" u="none" strike="noStrike" kern="0" cap="none" spc="-5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Basic promotion plan 3 (‘17~‘21)</a:t>
            </a:r>
            <a:endParaRPr kumimoji="0" lang="ko-KR" altLang="en-US" sz="950" b="1" i="0" u="none" strike="noStrike" kern="0" cap="none" spc="-5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맑은 고딕"/>
              <a:ea typeface="맑은 고딕" pitchFamily="50" charset="-127"/>
              <a:cs typeface="+mn-cs"/>
            </a:endParaRPr>
          </a:p>
        </p:txBody>
      </p:sp>
      <p:sp>
        <p:nvSpPr>
          <p:cNvPr id="157" name="모서리가 둥근 직사각형 81"/>
          <p:cNvSpPr/>
          <p:nvPr/>
        </p:nvSpPr>
        <p:spPr>
          <a:xfrm>
            <a:off x="5685017" y="4392853"/>
            <a:ext cx="699166" cy="387093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50" b="1" i="0" u="none" strike="noStrike" kern="0" cap="none" spc="-5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Basic promotion plan 4</a:t>
            </a:r>
            <a:r>
              <a:rPr kumimoji="0" lang="ko-KR" altLang="en-US" sz="950" b="1" i="0" u="none" strike="noStrike" kern="0" cap="none" spc="-5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950" b="1" i="0" u="none" strike="noStrike" kern="0" cap="none" spc="-5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(‘22~‘26)</a:t>
            </a:r>
            <a:endParaRPr kumimoji="0" lang="ko-KR" altLang="en-US" sz="950" b="1" i="0" u="none" strike="noStrike" kern="0" cap="none" spc="-5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맑은 고딕"/>
              <a:ea typeface="맑은 고딕" pitchFamily="50" charset="-127"/>
              <a:cs typeface="+mn-cs"/>
            </a:endParaRPr>
          </a:p>
        </p:txBody>
      </p:sp>
      <p:sp>
        <p:nvSpPr>
          <p:cNvPr id="158" name="직사각형 157"/>
          <p:cNvSpPr/>
          <p:nvPr/>
        </p:nvSpPr>
        <p:spPr>
          <a:xfrm>
            <a:off x="4193818" y="4318863"/>
            <a:ext cx="723980" cy="497511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9" name="모서리가 둥근 직사각형 81"/>
          <p:cNvSpPr/>
          <p:nvPr/>
        </p:nvSpPr>
        <p:spPr>
          <a:xfrm>
            <a:off x="4242208" y="4392446"/>
            <a:ext cx="699166" cy="387093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50" b="1" i="0" u="none" strike="noStrike" kern="0" cap="none" spc="-5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Basic promotion plan 2</a:t>
            </a:r>
            <a:r>
              <a:rPr kumimoji="0" lang="ko-KR" altLang="en-US" sz="950" b="1" i="0" u="none" strike="noStrike" kern="0" cap="none" spc="-5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950" b="1" i="0" u="none" strike="noStrike" kern="0" cap="none" spc="-5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(‘12~‘16)</a:t>
            </a:r>
            <a:endParaRPr kumimoji="0" lang="ko-KR" altLang="en-US" sz="950" b="1" i="0" u="none" strike="noStrike" kern="0" cap="none" spc="-5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맑은 고딕"/>
              <a:ea typeface="맑은 고딕" pitchFamily="50" charset="-127"/>
              <a:cs typeface="+mn-cs"/>
            </a:endParaRPr>
          </a:p>
        </p:txBody>
      </p:sp>
      <p:sp>
        <p:nvSpPr>
          <p:cNvPr id="160" name="모서리가 둥근 직사각형 159"/>
          <p:cNvSpPr/>
          <p:nvPr/>
        </p:nvSpPr>
        <p:spPr>
          <a:xfrm>
            <a:off x="404939" y="918721"/>
            <a:ext cx="8373704" cy="357327"/>
          </a:xfrm>
          <a:prstGeom prst="roundRect">
            <a:avLst>
              <a:gd name="adj" fmla="val 4111"/>
            </a:avLst>
          </a:prstGeom>
          <a:solidFill>
            <a:sysClr val="windowText" lastClr="000000">
              <a:lumMod val="75000"/>
              <a:lumOff val="25000"/>
              <a:alpha val="82353"/>
            </a:sys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Fusion Energy Development </a:t>
            </a:r>
            <a:r>
              <a:rPr kumimoji="0" lang="en-US" altLang="ko-KR" sz="1600" b="1" i="0" u="none" strike="noStrike" kern="0" cap="none" spc="-1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Promotion Law (Dec. 2006)</a:t>
            </a:r>
            <a:r>
              <a:rPr kumimoji="0" lang="en-US" altLang="ko-KR" sz="1600" b="1" i="0" u="none" strike="noStrike" kern="0" cap="none" spc="-1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</a:t>
            </a:r>
            <a:endParaRPr kumimoji="0" lang="ko-KR" altLang="en-US" sz="1600" b="1" i="0" u="none" strike="noStrike" kern="0" cap="none" spc="-1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1" name="모서리가 둥근 직사각형 160"/>
          <p:cNvSpPr/>
          <p:nvPr/>
        </p:nvSpPr>
        <p:spPr>
          <a:xfrm>
            <a:off x="404939" y="1632967"/>
            <a:ext cx="8423494" cy="355208"/>
          </a:xfrm>
          <a:prstGeom prst="roundRect">
            <a:avLst>
              <a:gd name="adj" fmla="val 4111"/>
            </a:avLst>
          </a:prstGeom>
          <a:solidFill>
            <a:sysClr val="windowText" lastClr="000000">
              <a:lumMod val="50000"/>
              <a:lumOff val="50000"/>
              <a:alpha val="78000"/>
            </a:sys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Basic plan for </a:t>
            </a:r>
            <a:r>
              <a:rPr kumimoji="0" lang="en-US" altLang="ko-KR" sz="160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the development 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and promotion </a:t>
            </a:r>
            <a:r>
              <a:rPr kumimoji="0" lang="en-US" altLang="ko-KR" sz="1600" b="1" i="0" u="none" strike="noStrike" kern="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of fusion energy (Aug. 2007)</a:t>
            </a:r>
            <a:endParaRPr kumimoji="0" lang="ko-KR" altLang="en-US" sz="1600" b="1" i="0" u="none" strike="noStrike" kern="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2" name="갈매기형 수장 161"/>
          <p:cNvSpPr/>
          <p:nvPr/>
        </p:nvSpPr>
        <p:spPr>
          <a:xfrm rot="5238145">
            <a:off x="4496879" y="1324588"/>
            <a:ext cx="246612" cy="307761"/>
          </a:xfrm>
          <a:prstGeom prst="chevron">
            <a:avLst/>
          </a:prstGeom>
          <a:solidFill>
            <a:sysClr val="windowText" lastClr="000000">
              <a:lumMod val="50000"/>
              <a:lumOff val="50000"/>
              <a:alpha val="83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79040A-154D-4024-976F-3AA45C68D85C}"/>
              </a:ext>
            </a:extLst>
          </p:cNvPr>
          <p:cNvSpPr txBox="1"/>
          <p:nvPr/>
        </p:nvSpPr>
        <p:spPr>
          <a:xfrm>
            <a:off x="404939" y="5547311"/>
            <a:ext cx="868282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dirty="0"/>
              <a:t>We could have a good chance to make the 4</a:t>
            </a:r>
            <a:r>
              <a:rPr lang="en-US" altLang="ko-KR" baseline="30000" dirty="0"/>
              <a:t>th</a:t>
            </a:r>
            <a:r>
              <a:rPr lang="en-US" altLang="ko-KR" dirty="0"/>
              <a:t> basic promotion plan (2022 ~ 2026) </a:t>
            </a:r>
          </a:p>
          <a:p>
            <a:r>
              <a:rPr lang="en-US" altLang="ko-KR" dirty="0"/>
              <a:t>under frame of the Korean New Deal policy</a:t>
            </a:r>
            <a:endParaRPr lang="ko-KR" altLang="en-US" dirty="0"/>
          </a:p>
        </p:txBody>
      </p:sp>
      <p:sp>
        <p:nvSpPr>
          <p:cNvPr id="4" name="화살표: 아래쪽 3">
            <a:extLst>
              <a:ext uri="{FF2B5EF4-FFF2-40B4-BE49-F238E27FC236}">
                <a16:creationId xmlns:a16="http://schemas.microsoft.com/office/drawing/2014/main" id="{D4622D70-14DB-4875-9FFD-FC865F7C48C8}"/>
              </a:ext>
            </a:extLst>
          </p:cNvPr>
          <p:cNvSpPr/>
          <p:nvPr/>
        </p:nvSpPr>
        <p:spPr bwMode="auto">
          <a:xfrm>
            <a:off x="5944243" y="4852400"/>
            <a:ext cx="172612" cy="638062"/>
          </a:xfrm>
          <a:prstGeom prst="down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937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Summary</a:t>
            </a:r>
            <a:endParaRPr lang="ko-KR" altLang="en-US" dirty="0"/>
          </a:p>
        </p:txBody>
      </p:sp>
      <p:sp>
        <p:nvSpPr>
          <p:cNvPr id="3" name="TextBox 32"/>
          <p:cNvSpPr txBox="1"/>
          <p:nvPr/>
        </p:nvSpPr>
        <p:spPr>
          <a:xfrm>
            <a:off x="363770" y="784104"/>
            <a:ext cx="8712968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latinLnBrk="0">
              <a:spcBef>
                <a:spcPts val="900"/>
              </a:spcBef>
              <a:buFont typeface="Wingdings" charset="2"/>
              <a:buChar char="§"/>
              <a:defRPr/>
            </a:pPr>
            <a:r>
              <a:rPr lang="en-US" altLang="ko-KR" b="1" kern="0" dirty="0">
                <a:ea typeface="+mj-ea"/>
                <a:cs typeface="Calibri" charset="0"/>
              </a:rPr>
              <a:t>Highlight Achievements 2020 of KSTAR</a:t>
            </a:r>
          </a:p>
          <a:p>
            <a:pPr marL="285750" indent="-17463" latinLnBrk="0">
              <a:spcBef>
                <a:spcPts val="900"/>
              </a:spcBef>
              <a:buFontTx/>
              <a:buChar char="-"/>
              <a:defRPr/>
            </a:pPr>
            <a:r>
              <a:rPr lang="en-US" altLang="ko-KR" kern="0" dirty="0">
                <a:ea typeface="+mj-ea"/>
                <a:cs typeface="Calibri" charset="0"/>
              </a:rPr>
              <a:t> Ion temperature of 100 mil. K with an operation duration longer than 20 s</a:t>
            </a:r>
          </a:p>
          <a:p>
            <a:pPr marL="285750" indent="-17463">
              <a:buFontTx/>
              <a:buChar char="-"/>
            </a:pPr>
            <a:r>
              <a:rPr lang="en-US" altLang="ko-KR" dirty="0">
                <a:solidFill>
                  <a:prstClr val="black"/>
                </a:solidFill>
                <a:ea typeface="맑은 고딕" panose="020B0503020000020004" pitchFamily="50" charset="-127"/>
              </a:rPr>
              <a:t> High beta ( </a:t>
            </a:r>
            <a:r>
              <a:rPr lang="el-GR" altLang="ko-KR" dirty="0">
                <a:solidFill>
                  <a:prstClr val="black"/>
                </a:solidFill>
                <a:ea typeface="맑은 고딕" panose="020B0503020000020004" pitchFamily="50" charset="-127"/>
              </a:rPr>
              <a:t>β</a:t>
            </a:r>
            <a:r>
              <a:rPr lang="en-US" altLang="ko-KR" baseline="-25000" dirty="0">
                <a:solidFill>
                  <a:prstClr val="black"/>
                </a:solidFill>
                <a:ea typeface="맑은 고딕" panose="020B0503020000020004" pitchFamily="50" charset="-127"/>
              </a:rPr>
              <a:t>N</a:t>
            </a:r>
            <a:r>
              <a:rPr lang="en-US" altLang="ko-KR" dirty="0">
                <a:solidFill>
                  <a:prstClr val="black"/>
                </a:solidFill>
                <a:ea typeface="맑은 고딕" panose="020B0503020000020004" pitchFamily="50" charset="-127"/>
              </a:rPr>
              <a:t>&lt;~ 3) operation for longer than 10 sec </a:t>
            </a:r>
          </a:p>
          <a:p>
            <a:pPr marL="285750" indent="-17463">
              <a:buFontTx/>
              <a:buChar char="-"/>
            </a:pPr>
            <a:r>
              <a:rPr lang="en-US" altLang="en-US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38100">
                    <a:prstClr val="white">
                      <a:alpha val="30000"/>
                    </a:prstClr>
                  </a:glow>
                </a:effectLst>
              </a:rPr>
              <a:t> Verifying the controllability of plasma characteristics by 3D field </a:t>
            </a:r>
            <a:endParaRPr lang="ko-KR" altLang="en-US" dirty="0"/>
          </a:p>
          <a:p>
            <a:pPr marL="285750" indent="-17463">
              <a:buFontTx/>
              <a:buChar char="-"/>
            </a:pPr>
            <a:r>
              <a:rPr lang="en-US" altLang="en-US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38100">
                    <a:prstClr val="white">
                      <a:alpha val="30000"/>
                    </a:prstClr>
                  </a:glow>
                </a:effectLst>
              </a:rPr>
              <a:t> Validation of the simulation of plasma turbulence by ECEI measurements </a:t>
            </a:r>
            <a:endParaRPr lang="ko-KR" altLang="en-US" dirty="0">
              <a:solidFill>
                <a:prstClr val="black"/>
              </a:solidFill>
              <a:ea typeface="맑은 고딕" panose="020B0503020000020004" pitchFamily="50" charset="-127"/>
            </a:endParaRPr>
          </a:p>
          <a:p>
            <a:pPr marL="342900" indent="-342900" latinLnBrk="0">
              <a:spcBef>
                <a:spcPts val="900"/>
              </a:spcBef>
              <a:buFont typeface="Wingdings" charset="2"/>
              <a:buChar char="§"/>
              <a:defRPr/>
            </a:pPr>
            <a:r>
              <a:rPr lang="en-US" altLang="ko-KR" b="1" kern="0" dirty="0">
                <a:cs typeface="Calibri" charset="0"/>
              </a:rPr>
              <a:t>Highlight Achievements 2020 of ITER</a:t>
            </a:r>
          </a:p>
          <a:p>
            <a:pPr marL="285750" indent="-17463" latinLnBrk="0">
              <a:spcBef>
                <a:spcPts val="900"/>
              </a:spcBef>
              <a:buFontTx/>
              <a:buChar char="-"/>
              <a:defRPr/>
            </a:pPr>
            <a:r>
              <a:rPr lang="en-US" alt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MS Mincho"/>
                <a:cs typeface="Calibri" panose="020F0502020204030204" pitchFamily="34" charset="0"/>
              </a:rPr>
              <a:t> Overall Physical Progress of KODA Procurement Activities (including design) is recorded as about </a:t>
            </a:r>
            <a:r>
              <a:rPr lang="en-US" altLang="ko-KR" dirty="0">
                <a:solidFill>
                  <a:srgbClr val="3333FF"/>
                </a:solidFill>
                <a:latin typeface="+mj-lt"/>
                <a:ea typeface="MS Mincho"/>
                <a:cs typeface="Calibri" panose="020F0502020204030204" pitchFamily="34" charset="0"/>
              </a:rPr>
              <a:t>76.8</a:t>
            </a:r>
            <a:r>
              <a:rPr lang="en-US" alt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MS Mincho"/>
                <a:cs typeface="Calibri" panose="020F0502020204030204" pitchFamily="34" charset="0"/>
              </a:rPr>
              <a:t>% in October 2020</a:t>
            </a:r>
          </a:p>
          <a:p>
            <a:pPr marL="285750" indent="-17463" latinLnBrk="0">
              <a:spcBef>
                <a:spcPts val="900"/>
              </a:spcBef>
              <a:buFontTx/>
              <a:buChar char="-"/>
              <a:defRPr/>
            </a:pPr>
            <a:r>
              <a:rPr lang="en-US" altLang="ko-KR" kern="0" dirty="0">
                <a:latin typeface="+mj-lt"/>
                <a:cs typeface="Calibri" charset="0"/>
              </a:rPr>
              <a:t> The procurement of VV sector 6 was successfully completed</a:t>
            </a:r>
          </a:p>
          <a:p>
            <a:pPr marL="342900" indent="-342900" latinLnBrk="0">
              <a:spcBef>
                <a:spcPts val="900"/>
              </a:spcBef>
              <a:buFont typeface="Wingdings" charset="2"/>
              <a:buChar char="§"/>
              <a:defRPr/>
            </a:pPr>
            <a:r>
              <a:rPr lang="en-US" altLang="ko-KR" b="1" kern="0" dirty="0">
                <a:cs typeface="Calibri" charset="0"/>
              </a:rPr>
              <a:t>Highlight Achievements 2020 for virtual DEMO</a:t>
            </a:r>
          </a:p>
          <a:p>
            <a:pPr marL="285750" indent="-17463" latinLnBrk="0">
              <a:spcBef>
                <a:spcPts val="900"/>
              </a:spcBef>
              <a:buFontTx/>
              <a:buChar char="-"/>
              <a:defRPr/>
            </a:pPr>
            <a:r>
              <a:rPr lang="en-US" altLang="ko-KR" kern="0" dirty="0">
                <a:cs typeface="Calibri" charset="0"/>
              </a:rPr>
              <a:t> The virtual KSTAR project was launched this year</a:t>
            </a:r>
          </a:p>
          <a:p>
            <a:pPr marL="285750" indent="-17463" latinLnBrk="0">
              <a:spcBef>
                <a:spcPts val="900"/>
              </a:spcBef>
              <a:buFontTx/>
              <a:buChar char="-"/>
              <a:defRPr/>
            </a:pPr>
            <a:r>
              <a:rPr lang="en-US" altLang="ko-KR" kern="0" dirty="0">
                <a:cs typeface="Calibri" charset="0"/>
              </a:rPr>
              <a:t> The setup of supercomputing system was successfully completed.</a:t>
            </a:r>
          </a:p>
          <a:p>
            <a:pPr marL="342900" indent="-342900" latinLnBrk="0">
              <a:spcBef>
                <a:spcPts val="900"/>
              </a:spcBef>
              <a:buFont typeface="Wingdings" charset="2"/>
              <a:buChar char="§"/>
              <a:defRPr/>
            </a:pPr>
            <a:r>
              <a:rPr lang="en-US" altLang="ko-KR" b="1" kern="0" dirty="0">
                <a:ea typeface="+mj-ea"/>
                <a:cs typeface="Calibri" charset="0"/>
              </a:rPr>
              <a:t>Opportunities 2020 for fusion energy R&amp;D in Korea</a:t>
            </a:r>
          </a:p>
          <a:p>
            <a:pPr marL="357188" indent="-88900" latinLnBrk="0">
              <a:spcBef>
                <a:spcPts val="900"/>
              </a:spcBef>
              <a:defRPr/>
            </a:pPr>
            <a:r>
              <a:rPr lang="en-US" altLang="ko-KR" kern="0" dirty="0">
                <a:ea typeface="+mj-ea"/>
                <a:cs typeface="Calibri" charset="0"/>
              </a:rPr>
              <a:t>- Korea new deal initiative was presented.</a:t>
            </a:r>
          </a:p>
          <a:p>
            <a:pPr marL="447675" indent="-179388" latinLnBrk="0">
              <a:spcBef>
                <a:spcPts val="900"/>
              </a:spcBef>
              <a:defRPr/>
            </a:pPr>
            <a:r>
              <a:rPr lang="en-US" altLang="ko-KR" kern="0" dirty="0">
                <a:ea typeface="+mj-ea"/>
                <a:cs typeface="Calibri" charset="0"/>
              </a:rPr>
              <a:t>- The fusion energy R&amp;D can be accelerated under the frame of the Korea new deal policies.</a:t>
            </a:r>
          </a:p>
        </p:txBody>
      </p:sp>
    </p:spTree>
    <p:extLst>
      <p:ext uri="{BB962C8B-B14F-4D97-AF65-F5344CB8AC3E}">
        <p14:creationId xmlns:p14="http://schemas.microsoft.com/office/powerpoint/2010/main" val="2971058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4126940"/>
            <a:ext cx="3191628" cy="195119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12" y="3059238"/>
            <a:ext cx="2439808" cy="3451148"/>
          </a:xfrm>
          <a:prstGeom prst="rect">
            <a:avLst/>
          </a:prstGeom>
        </p:spPr>
      </p:pic>
      <p:sp>
        <p:nvSpPr>
          <p:cNvPr id="9" name="타원형 설명선 8"/>
          <p:cNvSpPr/>
          <p:nvPr/>
        </p:nvSpPr>
        <p:spPr bwMode="auto">
          <a:xfrm>
            <a:off x="2195736" y="2204864"/>
            <a:ext cx="4680520" cy="1878494"/>
          </a:xfrm>
          <a:prstGeom prst="wedgeEllipseCallout">
            <a:avLst>
              <a:gd name="adj1" fmla="val -43513"/>
              <a:gd name="adj2" fmla="val 57594"/>
            </a:avLst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7348" y="2443736"/>
            <a:ext cx="3743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Around 2035, owing to the success of ITER burning, I hope the recovery of </a:t>
            </a:r>
          </a:p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honor of fusion energy that has been teased with “the Boy Who Cried Wolf” of Aesop’s Fables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5436096" y="6165304"/>
            <a:ext cx="35153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dirty="0"/>
              <a:t>http://pesstevensone.blogspot.com/2013/08/the-boy-who-cried-wolf.html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712183" y="805592"/>
            <a:ext cx="76547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3600" b="1" i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Thank you for your attention !</a:t>
            </a:r>
            <a:endParaRPr lang="ko-KR" altLang="en-US" sz="3600" b="1" i="1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300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02" y="4680809"/>
            <a:ext cx="388515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7"/>
          <p:cNvPicPr>
            <a:picLocks noChangeAspect="1" noChangeArrowheads="1"/>
          </p:cNvPicPr>
          <p:nvPr/>
        </p:nvPicPr>
        <p:blipFill>
          <a:blip r:embed="rId3" cstate="print"/>
          <a:srcRect l="20667" t="5369"/>
          <a:stretch>
            <a:fillRect/>
          </a:stretch>
        </p:blipFill>
        <p:spPr bwMode="auto">
          <a:xfrm>
            <a:off x="5652120" y="1040452"/>
            <a:ext cx="3098541" cy="4267730"/>
          </a:xfrm>
          <a:prstGeom prst="rect">
            <a:avLst/>
          </a:prstGeom>
          <a:noFill/>
          <a:ln w="38100" algn="ctr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86" name="이등변 삼각형 85"/>
          <p:cNvSpPr/>
          <p:nvPr/>
        </p:nvSpPr>
        <p:spPr bwMode="auto">
          <a:xfrm rot="6447817">
            <a:off x="5623972" y="2418962"/>
            <a:ext cx="988483" cy="2326976"/>
          </a:xfrm>
          <a:prstGeom prst="triangle">
            <a:avLst/>
          </a:prstGeom>
          <a:solidFill>
            <a:srgbClr val="99FF99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000" b="1">
              <a:solidFill>
                <a:prstClr val="black"/>
              </a:solidFill>
              <a:latin typeface="Arial" charset="0"/>
              <a:ea typeface="HY헤드라인M" pitchFamily="18" charset="-127"/>
            </a:endParaRPr>
          </a:p>
        </p:txBody>
      </p:sp>
      <p:sp>
        <p:nvSpPr>
          <p:cNvPr id="87" name="이등변 삼각형 86"/>
          <p:cNvSpPr/>
          <p:nvPr/>
        </p:nvSpPr>
        <p:spPr bwMode="auto">
          <a:xfrm rot="4701931">
            <a:off x="5076291" y="2827024"/>
            <a:ext cx="988483" cy="3050847"/>
          </a:xfrm>
          <a:prstGeom prst="triangle">
            <a:avLst/>
          </a:prstGeom>
          <a:solidFill>
            <a:srgbClr val="00B0F0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000" b="1">
              <a:solidFill>
                <a:prstClr val="black"/>
              </a:solidFill>
              <a:latin typeface="Arial" charset="0"/>
              <a:ea typeface="HY헤드라인M" pitchFamily="18" charset="-127"/>
            </a:endParaRPr>
          </a:p>
        </p:txBody>
      </p:sp>
      <p:cxnSp>
        <p:nvCxnSpPr>
          <p:cNvPr id="88" name="직선 연결선 87"/>
          <p:cNvCxnSpPr>
            <a:stCxn id="86" idx="0"/>
            <a:endCxn id="89" idx="1"/>
          </p:cNvCxnSpPr>
          <p:nvPr/>
        </p:nvCxnSpPr>
        <p:spPr bwMode="auto">
          <a:xfrm flipV="1">
            <a:off x="7228074" y="3923184"/>
            <a:ext cx="233621" cy="842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89" name="TextBox 88"/>
          <p:cNvSpPr txBox="1"/>
          <p:nvPr/>
        </p:nvSpPr>
        <p:spPr>
          <a:xfrm>
            <a:off x="7461695" y="3769295"/>
            <a:ext cx="854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</a:rPr>
              <a:t>Daejeon</a:t>
            </a:r>
            <a:endParaRPr lang="ko-KR" altLang="en-US" sz="1400" dirty="0">
              <a:solidFill>
                <a:prstClr val="white"/>
              </a:solidFill>
            </a:endParaRPr>
          </a:p>
        </p:txBody>
      </p:sp>
      <p:cxnSp>
        <p:nvCxnSpPr>
          <p:cNvPr id="90" name="직선 연결선 89"/>
          <p:cNvCxnSpPr>
            <a:stCxn id="87" idx="0"/>
            <a:endCxn id="91" idx="0"/>
          </p:cNvCxnSpPr>
          <p:nvPr/>
        </p:nvCxnSpPr>
        <p:spPr bwMode="auto">
          <a:xfrm flipH="1">
            <a:off x="6913922" y="4044820"/>
            <a:ext cx="150693" cy="3602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91" name="TextBox 90"/>
          <p:cNvSpPr txBox="1"/>
          <p:nvPr/>
        </p:nvSpPr>
        <p:spPr>
          <a:xfrm>
            <a:off x="6516216" y="4405083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err="1">
                <a:solidFill>
                  <a:prstClr val="white"/>
                </a:solidFill>
              </a:rPr>
              <a:t>Gunsan</a:t>
            </a:r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92" name="TextBox 51"/>
          <p:cNvSpPr txBox="1">
            <a:spLocks noChangeArrowheads="1"/>
          </p:cNvSpPr>
          <p:nvPr/>
        </p:nvSpPr>
        <p:spPr bwMode="auto">
          <a:xfrm>
            <a:off x="539552" y="6142455"/>
            <a:ext cx="32038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Institute of Plasma Technology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220983" y="2214066"/>
            <a:ext cx="990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prstClr val="black"/>
                </a:solidFill>
              </a:rPr>
              <a:t>K-DEMO</a:t>
            </a:r>
            <a:endParaRPr lang="ko-KR" altLang="en-US" sz="1600" dirty="0">
              <a:solidFill>
                <a:prstClr val="black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168271" y="2214066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prstClr val="black"/>
                </a:solidFill>
              </a:rPr>
              <a:t>ITER**</a:t>
            </a:r>
            <a:endParaRPr lang="ko-KR" altLang="en-US" sz="1600" dirty="0">
              <a:solidFill>
                <a:prstClr val="black"/>
              </a:solidFill>
            </a:endParaRPr>
          </a:p>
        </p:txBody>
      </p:sp>
      <p:sp>
        <p:nvSpPr>
          <p:cNvPr id="95" name="직사각형 94"/>
          <p:cNvSpPr/>
          <p:nvPr/>
        </p:nvSpPr>
        <p:spPr>
          <a:xfrm>
            <a:off x="615085" y="3603123"/>
            <a:ext cx="4100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solidFill>
                  <a:prstClr val="black"/>
                </a:solidFill>
              </a:rPr>
              <a:t>* Korean Superconducting </a:t>
            </a:r>
            <a:r>
              <a:rPr lang="en-US" altLang="ko-KR" sz="1200" dirty="0" err="1">
                <a:solidFill>
                  <a:prstClr val="black"/>
                </a:solidFill>
              </a:rPr>
              <a:t>Tokamak</a:t>
            </a:r>
            <a:r>
              <a:rPr lang="en-US" altLang="ko-KR" sz="1200" dirty="0">
                <a:solidFill>
                  <a:prstClr val="black"/>
                </a:solidFill>
              </a:rPr>
              <a:t> Advanced Research</a:t>
            </a:r>
          </a:p>
          <a:p>
            <a:r>
              <a:rPr lang="en-US" altLang="ko-KR" sz="1200" dirty="0">
                <a:solidFill>
                  <a:prstClr val="black"/>
                </a:solidFill>
              </a:rPr>
              <a:t>** International Thermonuclear Experimental Research </a:t>
            </a:r>
          </a:p>
        </p:txBody>
      </p:sp>
      <p:pic>
        <p:nvPicPr>
          <p:cNvPr id="96" name="Picture 3" descr="C:\Users\ykoh-d\Desktop\P1100508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-76" b="-178"/>
          <a:stretch/>
        </p:blipFill>
        <p:spPr bwMode="auto">
          <a:xfrm>
            <a:off x="835823" y="706698"/>
            <a:ext cx="2305809" cy="155789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7" name="TextBox 96"/>
          <p:cNvSpPr txBox="1"/>
          <p:nvPr/>
        </p:nvSpPr>
        <p:spPr>
          <a:xfrm>
            <a:off x="827584" y="4066529"/>
            <a:ext cx="2398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0000FF"/>
                </a:solidFill>
              </a:rPr>
              <a:t>Plasma Technology </a:t>
            </a:r>
          </a:p>
          <a:p>
            <a:pPr algn="ctr"/>
            <a:r>
              <a:rPr lang="en-US" altLang="ko-KR" b="1" dirty="0">
                <a:solidFill>
                  <a:srgbClr val="0000FF"/>
                </a:solidFill>
              </a:rPr>
              <a:t>and Applications</a:t>
            </a:r>
            <a:endParaRPr lang="ko-KR" altLang="en-US" b="1" dirty="0">
              <a:solidFill>
                <a:srgbClr val="0000FF"/>
              </a:solidFill>
            </a:endParaRPr>
          </a:p>
        </p:txBody>
      </p:sp>
      <p:grpSp>
        <p:nvGrpSpPr>
          <p:cNvPr id="98" name="그룹 97"/>
          <p:cNvGrpSpPr/>
          <p:nvPr/>
        </p:nvGrpSpPr>
        <p:grpSpPr>
          <a:xfrm>
            <a:off x="251520" y="4725144"/>
            <a:ext cx="1224136" cy="1296144"/>
            <a:chOff x="5605419" y="1518156"/>
            <a:chExt cx="3447398" cy="3799986"/>
          </a:xfrm>
        </p:grpSpPr>
        <p:pic>
          <p:nvPicPr>
            <p:cNvPr id="99" name="Picture 2"/>
            <p:cNvPicPr preferRelativeResize="0">
              <a:picLocks noChangeArrowheads="1"/>
            </p:cNvPicPr>
            <p:nvPr/>
          </p:nvPicPr>
          <p:blipFill>
            <a:blip r:embed="rId5" cstate="print"/>
            <a:srcRect t="3763" b="5132"/>
            <a:stretch>
              <a:fillRect/>
            </a:stretch>
          </p:blipFill>
          <p:spPr bwMode="auto">
            <a:xfrm>
              <a:off x="5605419" y="3470680"/>
              <a:ext cx="1425239" cy="1425241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0" name="Picture 72" descr="C:\Documents and Settings\user\바탕 화면\소장\BH\0902 presentation\관련 그림\plasma semi.jpg"/>
            <p:cNvPicPr preferRelativeResize="0"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22001" y="3892901"/>
              <a:ext cx="1425239" cy="1425241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1" name="Picture 6" descr="Double_Tube"/>
            <p:cNvPicPr preferRelativeResize="0">
              <a:picLocks noChangeArrowheads="1"/>
            </p:cNvPicPr>
            <p:nvPr/>
          </p:nvPicPr>
          <p:blipFill>
            <a:blip r:embed="rId7" cstate="print"/>
            <a:srcRect t="14388" b="5199"/>
            <a:stretch>
              <a:fillRect/>
            </a:stretch>
          </p:blipFill>
          <p:spPr bwMode="auto">
            <a:xfrm>
              <a:off x="5802485" y="1518156"/>
              <a:ext cx="1425239" cy="1425241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3" name="Picture 4"/>
            <p:cNvPicPr preferRelativeResize="0"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27578" y="1789447"/>
              <a:ext cx="1425239" cy="1425241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" name="Picture 3"/>
            <p:cNvPicPr preferRelativeResize="0"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43702" y="2575264"/>
              <a:ext cx="1425240" cy="142524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4" name="TextBox 103"/>
          <p:cNvSpPr txBox="1"/>
          <p:nvPr/>
        </p:nvSpPr>
        <p:spPr>
          <a:xfrm>
            <a:off x="1593430" y="548680"/>
            <a:ext cx="857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KSTAR*</a:t>
            </a:r>
            <a:endParaRPr lang="ko-KR" altLang="en-US" sz="1600" dirty="0"/>
          </a:p>
        </p:txBody>
      </p:sp>
      <p:sp>
        <p:nvSpPr>
          <p:cNvPr id="105" name="직사각형 104"/>
          <p:cNvSpPr/>
          <p:nvPr/>
        </p:nvSpPr>
        <p:spPr>
          <a:xfrm>
            <a:off x="3152405" y="564069"/>
            <a:ext cx="2480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>
                <a:solidFill>
                  <a:srgbClr val="0000FF"/>
                </a:solidFill>
              </a:rPr>
              <a:t>Nuclear Fusion</a:t>
            </a:r>
          </a:p>
          <a:p>
            <a:pPr algn="ctr"/>
            <a:r>
              <a:rPr lang="en-US" altLang="ko-KR" b="1" dirty="0">
                <a:solidFill>
                  <a:srgbClr val="0000FF"/>
                </a:solidFill>
              </a:rPr>
              <a:t>and Plasma science </a:t>
            </a:r>
            <a:endParaRPr lang="ko-KR" altLang="en-US" b="1" dirty="0">
              <a:solidFill>
                <a:srgbClr val="0000FF"/>
              </a:solidFill>
            </a:endParaRPr>
          </a:p>
        </p:txBody>
      </p:sp>
      <p:sp>
        <p:nvSpPr>
          <p:cNvPr id="106" name="직사각형 105"/>
          <p:cNvSpPr/>
          <p:nvPr/>
        </p:nvSpPr>
        <p:spPr>
          <a:xfrm>
            <a:off x="539551" y="564069"/>
            <a:ext cx="4965229" cy="34744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직사각형 106"/>
          <p:cNvSpPr/>
          <p:nvPr/>
        </p:nvSpPr>
        <p:spPr>
          <a:xfrm>
            <a:off x="128069" y="4105647"/>
            <a:ext cx="4083891" cy="240393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90" y="2513275"/>
            <a:ext cx="1649562" cy="109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20678" y="2547568"/>
            <a:ext cx="1591586" cy="10851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29" name="직선 연결선 28"/>
          <p:cNvCxnSpPr/>
          <p:nvPr/>
        </p:nvCxnSpPr>
        <p:spPr bwMode="auto">
          <a:xfrm flipV="1">
            <a:off x="6989268" y="5000892"/>
            <a:ext cx="387128" cy="950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7299078" y="4909139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err="1">
                <a:solidFill>
                  <a:prstClr val="white"/>
                </a:solidFill>
              </a:rPr>
              <a:t>Jeju</a:t>
            </a:r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084" y="18182"/>
            <a:ext cx="5840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400" b="1" dirty="0"/>
              <a:t>Korea Institute of Fusion Energy (KFE)</a:t>
            </a:r>
          </a:p>
        </p:txBody>
      </p:sp>
      <p:cxnSp>
        <p:nvCxnSpPr>
          <p:cNvPr id="32" name="직선 연결선 31"/>
          <p:cNvCxnSpPr>
            <a:endCxn id="33" idx="1"/>
          </p:cNvCxnSpPr>
          <p:nvPr/>
        </p:nvCxnSpPr>
        <p:spPr bwMode="auto">
          <a:xfrm flipV="1">
            <a:off x="7236296" y="3438873"/>
            <a:ext cx="148963" cy="14257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385259" y="3284984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</a:rPr>
              <a:t>Seoul</a:t>
            </a:r>
            <a:endParaRPr lang="ko-KR" alt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183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순서도: 추출 5">
            <a:extLst>
              <a:ext uri="{FF2B5EF4-FFF2-40B4-BE49-F238E27FC236}">
                <a16:creationId xmlns:a16="http://schemas.microsoft.com/office/drawing/2014/main" id="{9ABA53E1-3695-44E2-ADE1-CAECB72CC2DA}"/>
              </a:ext>
            </a:extLst>
          </p:cNvPr>
          <p:cNvSpPr/>
          <p:nvPr/>
        </p:nvSpPr>
        <p:spPr>
          <a:xfrm>
            <a:off x="4293493" y="58395"/>
            <a:ext cx="1440160" cy="706309"/>
          </a:xfrm>
          <a:prstGeom prst="flowChartExtra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A8D1B42F-6B4E-4FBF-BEA3-1BC0F69E8CA0}"/>
              </a:ext>
            </a:extLst>
          </p:cNvPr>
          <p:cNvSpPr/>
          <p:nvPr/>
        </p:nvSpPr>
        <p:spPr>
          <a:xfrm>
            <a:off x="5013573" y="58395"/>
            <a:ext cx="4130427" cy="706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604223A-5F11-4D22-9E6F-90508B4980FF}"/>
              </a:ext>
            </a:extLst>
          </p:cNvPr>
          <p:cNvSpPr/>
          <p:nvPr/>
        </p:nvSpPr>
        <p:spPr>
          <a:xfrm>
            <a:off x="137269" y="122081"/>
            <a:ext cx="81850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8100">
                    <a:schemeClr val="bg1"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KSTAR Collaboration Activities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38100">
                  <a:schemeClr val="bg1"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976CAB-7E14-4FAE-9708-490D14FCBFC5}"/>
              </a:ext>
            </a:extLst>
          </p:cNvPr>
          <p:cNvSpPr txBox="1"/>
          <p:nvPr/>
        </p:nvSpPr>
        <p:spPr>
          <a:xfrm>
            <a:off x="68305" y="882432"/>
            <a:ext cx="6963253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▶ ASIPP (China)</a:t>
            </a:r>
          </a:p>
          <a:p>
            <a:pPr marL="742950" lvl="1" indent="-285750">
              <a:buFontTx/>
              <a:buChar char="-"/>
            </a:pPr>
            <a:r>
              <a:rPr lang="en-US" altLang="ko-KR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PFC operation (ASIPP)</a:t>
            </a:r>
          </a:p>
          <a:p>
            <a:pPr marL="742950" lvl="1" indent="-285750">
              <a:buFontTx/>
              <a:buChar char="-"/>
            </a:pPr>
            <a:endParaRPr lang="en-US" altLang="ko-K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▶ NIFS and QST (Japan)</a:t>
            </a:r>
          </a:p>
          <a:p>
            <a:pPr marL="742950" lvl="1" indent="-285750">
              <a:buFontTx/>
              <a:buChar char="-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Physics understanding on 3D field and rotation (NIFS)</a:t>
            </a:r>
          </a:p>
          <a:p>
            <a:pPr marL="742950" lvl="1" indent="-285750">
              <a:buFontTx/>
              <a:buChar char="-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Development of VUV &amp; X-ray diagnostics (NIFS)</a:t>
            </a:r>
          </a:p>
          <a:p>
            <a:pPr marL="742950" lvl="1" indent="-285750">
              <a:buFontTx/>
              <a:buChar char="-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EC wall conditioning (QST)</a:t>
            </a:r>
          </a:p>
          <a:p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▶ ITER IO </a:t>
            </a:r>
          </a:p>
          <a:p>
            <a:pPr marL="742950" lvl="1" indent="-285750">
              <a:buFontTx/>
              <a:buChar char="-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Resolving uncertainty for ELM suppression</a:t>
            </a:r>
          </a:p>
          <a:p>
            <a:pPr marL="742950" lvl="2" indent="-285750">
              <a:buFontTx/>
              <a:buChar char="-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Magnet operation (quench detection system, controller)</a:t>
            </a:r>
          </a:p>
          <a:p>
            <a:pPr marL="742950" lvl="2" indent="-285750">
              <a:buFontTx/>
              <a:buChar char="-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Disruption Mitigation system with shattered pellets (ITER DMS TF)</a:t>
            </a:r>
          </a:p>
          <a:p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▶ CULHAM and IPP (EU)</a:t>
            </a:r>
          </a:p>
          <a:p>
            <a:pPr marL="742950" lvl="1" indent="-285750">
              <a:buFontTx/>
              <a:buChar char="-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Shattered pellet (JET)</a:t>
            </a:r>
          </a:p>
          <a:p>
            <a:pPr marL="742950" lvl="1" indent="-285750">
              <a:buFontTx/>
              <a:buChar char="-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Physics of RMP ELM suppression (IPP)</a:t>
            </a:r>
          </a:p>
          <a:p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▶ Department of Energy (US)</a:t>
            </a:r>
          </a:p>
          <a:p>
            <a:pPr marL="742950" lvl="1" indent="-285750">
              <a:buFontTx/>
              <a:buChar char="-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Shattered pellet system development and operation (ORNL)</a:t>
            </a:r>
          </a:p>
          <a:p>
            <a:pPr marL="742950" lvl="1" indent="-285750">
              <a:buFontTx/>
              <a:buChar char="-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Helicon current drive system (PPPL, GA)</a:t>
            </a:r>
          </a:p>
          <a:p>
            <a:pPr marL="742950" lvl="1" indent="-285750">
              <a:buFontTx/>
              <a:buChar char="-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High beta MHD stability (Col. Univ.)</a:t>
            </a: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C8CFC7F9-4586-452E-A88D-39F220A1B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4430682"/>
            <a:ext cx="2474193" cy="12386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8F3DEB-EAED-4795-BF96-6BE8FAAC15A5}"/>
              </a:ext>
            </a:extLst>
          </p:cNvPr>
          <p:cNvSpPr txBox="1"/>
          <p:nvPr/>
        </p:nvSpPr>
        <p:spPr>
          <a:xfrm>
            <a:off x="6760218" y="4217930"/>
            <a:ext cx="1842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Dual SPI experiment</a:t>
            </a:r>
            <a:endParaRPr lang="ko-KR" altLang="en-US" sz="1400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4E7B5767-B9AA-41DA-B19C-0FC0CAEAF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350" y="5705904"/>
            <a:ext cx="2089994" cy="94064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BD6C5BF-2264-4DBD-B996-C895F02AC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173" y="1006094"/>
            <a:ext cx="3194420" cy="241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00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C53F39A7-196A-4DC5-9DAC-A6B21C5F6B99}"/>
              </a:ext>
            </a:extLst>
          </p:cNvPr>
          <p:cNvSpPr/>
          <p:nvPr/>
        </p:nvSpPr>
        <p:spPr>
          <a:xfrm>
            <a:off x="1691680" y="2780928"/>
            <a:ext cx="6394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kern="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 Achievements 2020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849631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-238501" y="202612"/>
            <a:ext cx="96121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000" b="1" dirty="0"/>
              <a:t>The NFRI was promoted to an independent legal entity as of Nov. 20</a:t>
            </a:r>
            <a:r>
              <a:rPr lang="en-US" altLang="ko-KR" sz="2000" b="1" baseline="30000" dirty="0"/>
              <a:t>th</a:t>
            </a:r>
            <a:r>
              <a:rPr lang="en-US" altLang="ko-KR" sz="2000" b="1" dirty="0"/>
              <a:t>, 2020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D0688A8-33B9-406C-9720-D387C511B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7085" y="789364"/>
            <a:ext cx="3075070" cy="272179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804E2D5-D280-47A5-B0DE-B806CDB1B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288" y="2874274"/>
            <a:ext cx="3549814" cy="2639391"/>
          </a:xfrm>
          <a:prstGeom prst="rect">
            <a:avLst/>
          </a:prstGeom>
        </p:spPr>
      </p:pic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50982BC7-7CEF-4007-A615-A20204F16F46}"/>
              </a:ext>
            </a:extLst>
          </p:cNvPr>
          <p:cNvSpPr/>
          <p:nvPr/>
        </p:nvSpPr>
        <p:spPr bwMode="auto">
          <a:xfrm rot="20180163">
            <a:off x="4084778" y="3512435"/>
            <a:ext cx="1028516" cy="39026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37DFE56A-0C38-485B-B70C-19365886817E}"/>
              </a:ext>
            </a:extLst>
          </p:cNvPr>
          <p:cNvSpPr/>
          <p:nvPr/>
        </p:nvSpPr>
        <p:spPr>
          <a:xfrm>
            <a:off x="5004751" y="3763327"/>
            <a:ext cx="39597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600" b="1" dirty="0"/>
              <a:t>Korea Institute of Fusion Energy (KFE)</a:t>
            </a: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D82FF798-41C1-4DEB-B4CD-879B0AA1F9F1}"/>
              </a:ext>
            </a:extLst>
          </p:cNvPr>
          <p:cNvSpPr/>
          <p:nvPr/>
        </p:nvSpPr>
        <p:spPr>
          <a:xfrm>
            <a:off x="130269" y="5754742"/>
            <a:ext cx="42338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600" b="1" dirty="0"/>
              <a:t>National Fusion Research Institute (NFRI)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FF63D169-9F4D-4A54-9EA1-D4AA6E87C52C}"/>
              </a:ext>
            </a:extLst>
          </p:cNvPr>
          <p:cNvSpPr/>
          <p:nvPr/>
        </p:nvSpPr>
        <p:spPr>
          <a:xfrm>
            <a:off x="3457741" y="3058119"/>
            <a:ext cx="12955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FF0000"/>
                </a:solidFill>
              </a:rPr>
              <a:t>Independent </a:t>
            </a:r>
          </a:p>
          <a:p>
            <a:pPr algn="ctr"/>
            <a:r>
              <a:rPr lang="en-US" altLang="ko-KR" sz="1400" b="1" dirty="0">
                <a:solidFill>
                  <a:srgbClr val="FF0000"/>
                </a:solidFill>
              </a:rPr>
              <a:t>Legal Entity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095C323-31BF-4575-86C6-8206BB0AD4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184" y="4354046"/>
            <a:ext cx="1737891" cy="1510886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4BBA401F-2915-4EE8-AC06-4E4BA6AE62D7}"/>
              </a:ext>
            </a:extLst>
          </p:cNvPr>
          <p:cNvSpPr/>
          <p:nvPr/>
        </p:nvSpPr>
        <p:spPr>
          <a:xfrm>
            <a:off x="6037007" y="5924019"/>
            <a:ext cx="2321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/>
              <a:t>Suk Jae YOO, </a:t>
            </a:r>
          </a:p>
          <a:p>
            <a:pPr algn="ctr"/>
            <a:r>
              <a:rPr lang="en-US" altLang="ko-KR" sz="1400" b="1" dirty="0"/>
              <a:t>the first president of KFE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FA6C140-2590-437E-B5CC-6FC3E2596C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0759" y="1058747"/>
            <a:ext cx="1347629" cy="135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6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모서리가 둥근 직사각형 44">
            <a:extLst>
              <a:ext uri="{FF2B5EF4-FFF2-40B4-BE49-F238E27FC236}">
                <a16:creationId xmlns:a16="http://schemas.microsoft.com/office/drawing/2014/main" id="{43483594-0B0D-4227-88EA-98C6E1BB75A2}"/>
              </a:ext>
            </a:extLst>
          </p:cNvPr>
          <p:cNvSpPr/>
          <p:nvPr/>
        </p:nvSpPr>
        <p:spPr>
          <a:xfrm rot="16200000">
            <a:off x="5818410" y="2762569"/>
            <a:ext cx="2263620" cy="3596483"/>
          </a:xfrm>
          <a:prstGeom prst="roundRect">
            <a:avLst>
              <a:gd name="adj" fmla="val 4111"/>
            </a:avLst>
          </a:prstGeom>
          <a:solidFill>
            <a:sysClr val="window" lastClr="FFFFFF">
              <a:lumMod val="85000"/>
            </a:sysClr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52" name="모서리가 둥근 직사각형 46">
            <a:extLst>
              <a:ext uri="{FF2B5EF4-FFF2-40B4-BE49-F238E27FC236}">
                <a16:creationId xmlns:a16="http://schemas.microsoft.com/office/drawing/2014/main" id="{883A6C56-EB0E-4CED-9ADA-84EC21F50FA7}"/>
              </a:ext>
            </a:extLst>
          </p:cNvPr>
          <p:cNvSpPr/>
          <p:nvPr/>
        </p:nvSpPr>
        <p:spPr>
          <a:xfrm>
            <a:off x="6710687" y="1303040"/>
            <a:ext cx="1919735" cy="685800"/>
          </a:xfrm>
          <a:prstGeom prst="roundRect">
            <a:avLst>
              <a:gd name="adj" fmla="val 4111"/>
            </a:avLst>
          </a:prstGeom>
          <a:noFill/>
          <a:ln w="222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53" name="내용 개체 틀 2">
            <a:extLst>
              <a:ext uri="{FF2B5EF4-FFF2-40B4-BE49-F238E27FC236}">
                <a16:creationId xmlns:a16="http://schemas.microsoft.com/office/drawing/2014/main" id="{C8CDDF31-2FD4-4C5D-9994-A078DE317FA8}"/>
              </a:ext>
            </a:extLst>
          </p:cNvPr>
          <p:cNvSpPr txBox="1">
            <a:spLocks/>
          </p:cNvSpPr>
          <p:nvPr/>
        </p:nvSpPr>
        <p:spPr>
          <a:xfrm>
            <a:off x="6804245" y="1387624"/>
            <a:ext cx="1752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National Fusion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ko-KR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Energy Committee</a:t>
            </a:r>
          </a:p>
        </p:txBody>
      </p:sp>
      <p:sp>
        <p:nvSpPr>
          <p:cNvPr id="54" name="모서리가 둥근 직사각형 51">
            <a:extLst>
              <a:ext uri="{FF2B5EF4-FFF2-40B4-BE49-F238E27FC236}">
                <a16:creationId xmlns:a16="http://schemas.microsoft.com/office/drawing/2014/main" id="{6FC7857F-30A2-432D-A55D-8230C3D3445C}"/>
              </a:ext>
            </a:extLst>
          </p:cNvPr>
          <p:cNvSpPr/>
          <p:nvPr/>
        </p:nvSpPr>
        <p:spPr>
          <a:xfrm rot="16200000">
            <a:off x="1171937" y="2508582"/>
            <a:ext cx="2263620" cy="4104453"/>
          </a:xfrm>
          <a:prstGeom prst="roundRect">
            <a:avLst>
              <a:gd name="adj" fmla="val 4111"/>
            </a:avLst>
          </a:prstGeom>
          <a:solidFill>
            <a:sysClr val="window" lastClr="FFFFFF">
              <a:lumMod val="85000"/>
            </a:sysClr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55" name="내용 개체 틀 2">
            <a:extLst>
              <a:ext uri="{FF2B5EF4-FFF2-40B4-BE49-F238E27FC236}">
                <a16:creationId xmlns:a16="http://schemas.microsoft.com/office/drawing/2014/main" id="{EC919A41-D086-4533-AD5E-CF1001B45281}"/>
              </a:ext>
            </a:extLst>
          </p:cNvPr>
          <p:cNvSpPr txBox="1">
            <a:spLocks/>
          </p:cNvSpPr>
          <p:nvPr/>
        </p:nvSpPr>
        <p:spPr>
          <a:xfrm>
            <a:off x="1506111" y="3403515"/>
            <a:ext cx="1409700" cy="47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KFE</a:t>
            </a:r>
          </a:p>
        </p:txBody>
      </p:sp>
      <p:sp>
        <p:nvSpPr>
          <p:cNvPr id="56" name="모서리가 둥근 직사각형 79">
            <a:extLst>
              <a:ext uri="{FF2B5EF4-FFF2-40B4-BE49-F238E27FC236}">
                <a16:creationId xmlns:a16="http://schemas.microsoft.com/office/drawing/2014/main" id="{DB0D4120-0116-44CF-B311-253A9865AB11}"/>
              </a:ext>
            </a:extLst>
          </p:cNvPr>
          <p:cNvSpPr/>
          <p:nvPr/>
        </p:nvSpPr>
        <p:spPr>
          <a:xfrm>
            <a:off x="3347863" y="1199812"/>
            <a:ext cx="2448273" cy="914400"/>
          </a:xfrm>
          <a:prstGeom prst="roundRect">
            <a:avLst>
              <a:gd name="adj" fmla="val 4111"/>
            </a:avLst>
          </a:prstGeom>
          <a:noFill/>
          <a:ln w="25400" cap="flat" cmpd="sng" algn="ctr">
            <a:solidFill>
              <a:srgbClr val="1F497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57" name="내용 개체 틀 2">
            <a:extLst>
              <a:ext uri="{FF2B5EF4-FFF2-40B4-BE49-F238E27FC236}">
                <a16:creationId xmlns:a16="http://schemas.microsoft.com/office/drawing/2014/main" id="{77F3CB55-CAA8-4343-81FD-3073C3F7FF9A}"/>
              </a:ext>
            </a:extLst>
          </p:cNvPr>
          <p:cNvSpPr txBox="1">
            <a:spLocks/>
          </p:cNvSpPr>
          <p:nvPr/>
        </p:nvSpPr>
        <p:spPr>
          <a:xfrm>
            <a:off x="3433524" y="1339711"/>
            <a:ext cx="222551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MSIT</a:t>
            </a:r>
          </a:p>
        </p:txBody>
      </p:sp>
      <p:sp>
        <p:nvSpPr>
          <p:cNvPr id="58" name="내용 개체 틀 2">
            <a:extLst>
              <a:ext uri="{FF2B5EF4-FFF2-40B4-BE49-F238E27FC236}">
                <a16:creationId xmlns:a16="http://schemas.microsoft.com/office/drawing/2014/main" id="{037734AE-C36A-44E0-9A5D-40CD01B1EAC2}"/>
              </a:ext>
            </a:extLst>
          </p:cNvPr>
          <p:cNvSpPr txBox="1">
            <a:spLocks/>
          </p:cNvSpPr>
          <p:nvPr/>
        </p:nvSpPr>
        <p:spPr>
          <a:xfrm>
            <a:off x="2998032" y="1708481"/>
            <a:ext cx="317059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Ministry of Science and ICT</a:t>
            </a:r>
          </a:p>
        </p:txBody>
      </p:sp>
      <p:sp>
        <p:nvSpPr>
          <p:cNvPr id="59" name="Rectangle 949">
            <a:extLst>
              <a:ext uri="{FF2B5EF4-FFF2-40B4-BE49-F238E27FC236}">
                <a16:creationId xmlns:a16="http://schemas.microsoft.com/office/drawing/2014/main" id="{4595B620-692D-495E-9BFB-BFEFF74C1746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24185" y="4772753"/>
            <a:ext cx="1429930" cy="646986"/>
          </a:xfrm>
          <a:prstGeom prst="roundRect">
            <a:avLst>
              <a:gd name="adj" fmla="val 10778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  <a:headEnd/>
            <a:tailEnd/>
          </a:ln>
          <a:effectLst/>
        </p:spPr>
        <p:txBody>
          <a:bodyPr wrap="square" lIns="0" rIns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4278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Research Institutes</a:t>
            </a: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E71FA50E-711D-4E6C-841A-37E8A9839D78}"/>
              </a:ext>
            </a:extLst>
          </p:cNvPr>
          <p:cNvSpPr/>
          <p:nvPr/>
        </p:nvSpPr>
        <p:spPr>
          <a:xfrm>
            <a:off x="5323729" y="3485999"/>
            <a:ext cx="3356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42782">
              <a:defRPr/>
            </a:pPr>
            <a:r>
              <a:rPr lang="en-US" altLang="ko-KR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Basic Fusion R&amp;D Programs</a:t>
            </a:r>
          </a:p>
        </p:txBody>
      </p: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id="{16FFB60F-4A6F-4483-8469-BE940DCAFDD6}"/>
              </a:ext>
            </a:extLst>
          </p:cNvPr>
          <p:cNvCxnSpPr>
            <a:stCxn id="56" idx="2"/>
            <a:endCxn id="54" idx="3"/>
          </p:cNvCxnSpPr>
          <p:nvPr/>
        </p:nvCxnSpPr>
        <p:spPr>
          <a:xfrm flipH="1">
            <a:off x="2303748" y="2114212"/>
            <a:ext cx="2268252" cy="1314786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id="{FA162B90-F3C0-48DE-810A-D2E4A23DB0F1}"/>
              </a:ext>
            </a:extLst>
          </p:cNvPr>
          <p:cNvCxnSpPr>
            <a:stCxn id="56" idx="2"/>
            <a:endCxn id="51" idx="3"/>
          </p:cNvCxnSpPr>
          <p:nvPr/>
        </p:nvCxnSpPr>
        <p:spPr>
          <a:xfrm>
            <a:off x="4572000" y="2114212"/>
            <a:ext cx="2378221" cy="1314788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226F0DD6-5797-4863-B094-3624E36D8962}"/>
              </a:ext>
            </a:extLst>
          </p:cNvPr>
          <p:cNvCxnSpPr>
            <a:stCxn id="56" idx="3"/>
            <a:endCxn id="52" idx="1"/>
          </p:cNvCxnSpPr>
          <p:nvPr/>
        </p:nvCxnSpPr>
        <p:spPr>
          <a:xfrm flipV="1">
            <a:off x="5796136" y="1645940"/>
            <a:ext cx="914551" cy="11072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64" name="모서리가 둥근 직사각형 16">
            <a:extLst>
              <a:ext uri="{FF2B5EF4-FFF2-40B4-BE49-F238E27FC236}">
                <a16:creationId xmlns:a16="http://schemas.microsoft.com/office/drawing/2014/main" id="{1D3260DC-6229-48DB-98FC-36C7F0910F31}"/>
              </a:ext>
            </a:extLst>
          </p:cNvPr>
          <p:cNvSpPr/>
          <p:nvPr/>
        </p:nvSpPr>
        <p:spPr>
          <a:xfrm>
            <a:off x="5274367" y="4250049"/>
            <a:ext cx="1622075" cy="1169690"/>
          </a:xfrm>
          <a:prstGeom prst="roundRect">
            <a:avLst>
              <a:gd name="adj" fmla="val 4686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Fusion Energy Research Centers</a:t>
            </a:r>
          </a:p>
        </p:txBody>
      </p:sp>
      <p:sp>
        <p:nvSpPr>
          <p:cNvPr id="65" name="Rectangle 949">
            <a:extLst>
              <a:ext uri="{FF2B5EF4-FFF2-40B4-BE49-F238E27FC236}">
                <a16:creationId xmlns:a16="http://schemas.microsoft.com/office/drawing/2014/main" id="{7E56B641-FC49-4E18-84E3-92635458830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40457" y="4269451"/>
            <a:ext cx="1429930" cy="358200"/>
          </a:xfrm>
          <a:prstGeom prst="roundRect">
            <a:avLst>
              <a:gd name="adj" fmla="val 10778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  <a:headEnd/>
            <a:tailEnd/>
          </a:ln>
          <a:effectLst/>
        </p:spPr>
        <p:txBody>
          <a:bodyPr wrap="square" lIns="0" rIns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4278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Universities</a:t>
            </a:r>
          </a:p>
        </p:txBody>
      </p:sp>
      <p:sp>
        <p:nvSpPr>
          <p:cNvPr id="66" name="Rectangle 949">
            <a:extLst>
              <a:ext uri="{FF2B5EF4-FFF2-40B4-BE49-F238E27FC236}">
                <a16:creationId xmlns:a16="http://schemas.microsoft.com/office/drawing/2014/main" id="{6DD3AC47-8A85-4EC4-84C2-2E5156D03366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23517" y="4754961"/>
            <a:ext cx="1429930" cy="358200"/>
          </a:xfrm>
          <a:prstGeom prst="roundRect">
            <a:avLst>
              <a:gd name="adj" fmla="val 10778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  <a:headEnd/>
            <a:tailEnd/>
          </a:ln>
          <a:effectLst/>
        </p:spPr>
        <p:txBody>
          <a:bodyPr wrap="square" lIns="0" rIns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4278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K-DEMO</a:t>
            </a:r>
          </a:p>
        </p:txBody>
      </p:sp>
      <p:sp>
        <p:nvSpPr>
          <p:cNvPr id="67" name="모서리가 둥근 직사각형 23">
            <a:extLst>
              <a:ext uri="{FF2B5EF4-FFF2-40B4-BE49-F238E27FC236}">
                <a16:creationId xmlns:a16="http://schemas.microsoft.com/office/drawing/2014/main" id="{202C430C-BDF7-43CF-9ABA-3AFCF5B637E6}"/>
              </a:ext>
            </a:extLst>
          </p:cNvPr>
          <p:cNvSpPr/>
          <p:nvPr/>
        </p:nvSpPr>
        <p:spPr>
          <a:xfrm>
            <a:off x="2317321" y="4007252"/>
            <a:ext cx="1438034" cy="672247"/>
          </a:xfrm>
          <a:prstGeom prst="roundRect">
            <a:avLst>
              <a:gd name="adj" fmla="val 3365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KSTAR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cxnSp>
        <p:nvCxnSpPr>
          <p:cNvPr id="68" name="직선 연결선 67">
            <a:extLst>
              <a:ext uri="{FF2B5EF4-FFF2-40B4-BE49-F238E27FC236}">
                <a16:creationId xmlns:a16="http://schemas.microsoft.com/office/drawing/2014/main" id="{8BEE5623-C734-4E8F-BC99-FDC1B14084E6}"/>
              </a:ext>
            </a:extLst>
          </p:cNvPr>
          <p:cNvCxnSpPr>
            <a:stCxn id="51" idx="0"/>
            <a:endCxn id="54" idx="2"/>
          </p:cNvCxnSpPr>
          <p:nvPr/>
        </p:nvCxnSpPr>
        <p:spPr>
          <a:xfrm flipH="1" flipV="1">
            <a:off x="4355974" y="4560808"/>
            <a:ext cx="796005" cy="3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69" name="모서리가 둥근 직사각형 72">
            <a:extLst>
              <a:ext uri="{FF2B5EF4-FFF2-40B4-BE49-F238E27FC236}">
                <a16:creationId xmlns:a16="http://schemas.microsoft.com/office/drawing/2014/main" id="{172A2588-B215-444F-9994-4EBE0F3BE771}"/>
              </a:ext>
            </a:extLst>
          </p:cNvPr>
          <p:cNvSpPr/>
          <p:nvPr/>
        </p:nvSpPr>
        <p:spPr>
          <a:xfrm>
            <a:off x="591788" y="4007252"/>
            <a:ext cx="1438034" cy="1501498"/>
          </a:xfrm>
          <a:prstGeom prst="roundRect">
            <a:avLst>
              <a:gd name="adj" fmla="val 3714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ITER Korea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(KO-DA)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4614053B-F492-4896-8A5D-9B0E37321DE3}"/>
              </a:ext>
            </a:extLst>
          </p:cNvPr>
          <p:cNvSpPr/>
          <p:nvPr/>
        </p:nvSpPr>
        <p:spPr>
          <a:xfrm>
            <a:off x="37056" y="58797"/>
            <a:ext cx="85188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38100">
                    <a:prstClr val="white">
                      <a:alpha val="30000"/>
                    </a:prstClr>
                  </a:glow>
                </a:effectLst>
                <a:cs typeface="Arial" panose="020B0604020202020204" pitchFamily="34" charset="0"/>
              </a:rPr>
              <a:t>Governance Framework of Fusion R&amp;D in Korea</a:t>
            </a:r>
            <a:endParaRPr lang="ko-KR" altLang="en-US" sz="2800" b="1" dirty="0">
              <a:solidFill>
                <a:prstClr val="black">
                  <a:lumMod val="75000"/>
                  <a:lumOff val="25000"/>
                </a:prstClr>
              </a:solidFill>
              <a:effectLst>
                <a:glow rad="38100">
                  <a:prstClr val="white">
                    <a:alpha val="30000"/>
                  </a:prstClr>
                </a:glow>
              </a:effectLst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72" name="Rectangle 949">
            <a:extLst>
              <a:ext uri="{FF2B5EF4-FFF2-40B4-BE49-F238E27FC236}">
                <a16:creationId xmlns:a16="http://schemas.microsoft.com/office/drawing/2014/main" id="{06DCE3D1-3C4F-4AC7-999A-C77A4D77FCEC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17321" y="5188791"/>
            <a:ext cx="1429930" cy="358200"/>
          </a:xfrm>
          <a:prstGeom prst="roundRect">
            <a:avLst>
              <a:gd name="adj" fmla="val 10778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  <a:headEnd/>
            <a:tailEnd/>
          </a:ln>
          <a:effectLst/>
        </p:spPr>
        <p:txBody>
          <a:bodyPr wrap="square" lIns="0" rIns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4278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맑은 고딕" pitchFamily="50" charset="-127"/>
                <a:cs typeface="Calibri" panose="020F0502020204030204" pitchFamily="34" charset="0"/>
              </a:rPr>
              <a:t>Plasma R&amp;D</a:t>
            </a:r>
          </a:p>
        </p:txBody>
      </p:sp>
    </p:spTree>
    <p:extLst>
      <p:ext uri="{BB962C8B-B14F-4D97-AF65-F5344CB8AC3E}">
        <p14:creationId xmlns:p14="http://schemas.microsoft.com/office/powerpoint/2010/main" val="4250707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+mj-lt"/>
                <a:ea typeface="HY헤드라인M" panose="02030600000101010101" pitchFamily="18" charset="-127"/>
                <a:cs typeface="Arial" panose="020B0604020202020204" pitchFamily="34" charset="0"/>
              </a:rPr>
              <a:t>KSTAR</a:t>
            </a:r>
            <a:endParaRPr lang="ko-KR" altLang="en-US" dirty="0">
              <a:latin typeface="+mj-lt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r="5213" b="2784"/>
          <a:stretch/>
        </p:blipFill>
        <p:spPr>
          <a:xfrm>
            <a:off x="107504" y="1580089"/>
            <a:ext cx="4968552" cy="41648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83881" y="1196752"/>
            <a:ext cx="1800200" cy="738664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</p:spPr>
        <p:txBody>
          <a:bodyPr wrap="square">
            <a:spAutoFit/>
          </a:bodyPr>
          <a:lstStyle/>
          <a:p>
            <a:pPr latinLnBrk="0">
              <a:defRPr/>
            </a:pPr>
            <a:r>
              <a:rPr lang="en-US" altLang="ko-KR" sz="1400" b="1" kern="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Main body</a:t>
            </a:r>
          </a:p>
          <a:p>
            <a:pPr latinLnBrk="0">
              <a:defRPr/>
            </a:pPr>
            <a:r>
              <a:rPr lang="en-US" altLang="ko-KR" sz="1400" b="1" kern="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Height: ca. 10 m</a:t>
            </a:r>
          </a:p>
          <a:p>
            <a:pPr latinLnBrk="0">
              <a:defRPr/>
            </a:pPr>
            <a:r>
              <a:rPr lang="en-US" altLang="ko-KR" sz="1400" b="1" kern="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Diameter: ca. 10 m</a:t>
            </a:r>
          </a:p>
        </p:txBody>
      </p:sp>
      <p:grpSp>
        <p:nvGrpSpPr>
          <p:cNvPr id="12" name="그룹 11"/>
          <p:cNvGrpSpPr>
            <a:grpSpLocks noChangeAspect="1"/>
          </p:cNvGrpSpPr>
          <p:nvPr/>
        </p:nvGrpSpPr>
        <p:grpSpPr>
          <a:xfrm>
            <a:off x="144077" y="4722504"/>
            <a:ext cx="1679807" cy="1368152"/>
            <a:chOff x="1496616" y="1412776"/>
            <a:chExt cx="6912768" cy="4608511"/>
          </a:xfrm>
        </p:grpSpPr>
        <p:pic>
          <p:nvPicPr>
            <p:cNvPr id="13" name="그림 12" descr="2-after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6616" y="1412776"/>
              <a:ext cx="6912768" cy="4608511"/>
            </a:xfrm>
            <a:prstGeom prst="rect">
              <a:avLst/>
            </a:prstGeom>
            <a:noFill/>
            <a:ln w="19050">
              <a:solidFill>
                <a:sysClr val="window" lastClr="FFFFFF"/>
              </a:solidFill>
              <a:miter lim="800000"/>
              <a:headEnd/>
              <a:tailEnd/>
            </a:ln>
          </p:spPr>
        </p:pic>
        <p:pic>
          <p:nvPicPr>
            <p:cNvPr id="14" name="Picture 2" descr="I:\9_photo_NFRI\KSTAR Plasma image\2010 plasma movie\2010-1019 elongation + heating\3738_3160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45089" y="1772816"/>
              <a:ext cx="2520280" cy="3655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696275"/>
              </p:ext>
            </p:extLst>
          </p:nvPr>
        </p:nvGraphicFramePr>
        <p:xfrm>
          <a:off x="5148064" y="836712"/>
          <a:ext cx="3913195" cy="567436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701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0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818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Parameters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84406" marR="84406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Designed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84406" marR="84406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altLang="ko-KR" sz="1400" b="1" dirty="0">
                          <a:latin typeface="+mn-ea"/>
                          <a:ea typeface="+mn-ea"/>
                        </a:rPr>
                        <a:t>Achieved (~2020) 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84406" marR="84406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3692">
                <a:tc>
                  <a:txBody>
                    <a:bodyPr/>
                    <a:lstStyle/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Major radius, R</a:t>
                      </a:r>
                      <a:r>
                        <a:rPr kumimoji="0" lang="en-US" altLang="ko-KR" sz="1400" b="1" u="none" strike="noStrike" kern="0" cap="none" spc="0" normalizeH="0" baseline="-2500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0</a:t>
                      </a: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Minor radius, a 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Elongation, </a:t>
                      </a: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  <a:sym typeface="Symbol" pitchFamily="18" charset="2"/>
                        </a:rPr>
                        <a:t>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  <a:sym typeface="Symbol" pitchFamily="18" charset="2"/>
                        </a:rPr>
                        <a:t>Triangularity</a:t>
                      </a: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  <a:sym typeface="Symbol" pitchFamily="18" charset="2"/>
                        </a:rPr>
                        <a:t>, 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Plasma shape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Plasma current, I</a:t>
                      </a:r>
                      <a:r>
                        <a:rPr kumimoji="0" lang="en-US" altLang="ko-KR" sz="1400" b="1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P </a:t>
                      </a: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Toroidal</a:t>
                      </a: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 field, B</a:t>
                      </a:r>
                      <a:r>
                        <a:rPr kumimoji="0" lang="en-US" altLang="ko-KR" sz="1400" b="1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0 </a:t>
                      </a: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H-mode duration</a:t>
                      </a:r>
                    </a:p>
                    <a:p>
                      <a:pPr marL="0" marR="0" lvl="0" indent="0" algn="ctr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sym typeface="Symbol" pitchFamily="18" charset="2"/>
                        </a:rPr>
                        <a:t></a:t>
                      </a:r>
                      <a:r>
                        <a:rPr kumimoji="0" lang="en-US" altLang="ko-KR" sz="1400" b="1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sym typeface="Symbol" pitchFamily="18" charset="2"/>
                        </a:rPr>
                        <a:t>N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-2500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  <a:sym typeface="Symbol" pitchFamily="18" charset="2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Superconductor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Heating /CD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PFC</a:t>
                      </a:r>
                    </a:p>
                  </a:txBody>
                  <a:tcPr marL="84406" marR="84406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1.8</a:t>
                      </a: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 m</a:t>
                      </a:r>
                      <a:endParaRPr kumimoji="0" lang="en-US" altLang="ko-KR" sz="1400" b="1" u="none" strike="noStrike" kern="0" cap="none" spc="0" normalizeH="0" baseline="-2500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0.5 m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2.0</a:t>
                      </a: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  <a:sym typeface="Symbol" pitchFamily="18" charset="2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  <a:sym typeface="Symbol" pitchFamily="18" charset="2"/>
                        </a:rPr>
                        <a:t>0.8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DN, SN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2.0 MA 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3.5 T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300 s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5.0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Nb</a:t>
                      </a:r>
                      <a:r>
                        <a:rPr kumimoji="0" lang="en-US" altLang="ko-KR" sz="1400" b="1" u="none" strike="noStrike" kern="0" cap="none" spc="0" normalizeH="0" baseline="-2500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3</a:t>
                      </a: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Sn, </a:t>
                      </a:r>
                      <a:r>
                        <a:rPr kumimoji="0" lang="en-US" altLang="ko-KR" sz="1400" b="1" u="none" strike="noStrike" kern="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NbTi</a:t>
                      </a: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~ 28 MW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C, W</a:t>
                      </a:r>
                    </a:p>
                  </a:txBody>
                  <a:tcPr marL="84406" marR="84406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ko-KR" altLang="ko-KR" sz="1400" b="1" kern="0" dirty="0">
                          <a:latin typeface="+mn-ea"/>
                          <a:ea typeface="+mn-ea"/>
                        </a:rPr>
                        <a:t>1.8</a:t>
                      </a:r>
                      <a:r>
                        <a:rPr lang="en-US" altLang="ko-KR" sz="1400" b="1" kern="0" dirty="0">
                          <a:latin typeface="+mn-ea"/>
                          <a:ea typeface="+mn-ea"/>
                        </a:rPr>
                        <a:t> m</a:t>
                      </a:r>
                      <a:endParaRPr lang="en-US" altLang="ko-KR" sz="1400" b="1" kern="0" baseline="-25000" dirty="0">
                        <a:latin typeface="+mn-ea"/>
                        <a:ea typeface="+mn-ea"/>
                      </a:endParaRP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latin typeface="+mn-ea"/>
                          <a:ea typeface="+mn-ea"/>
                        </a:rPr>
                        <a:t>0.5 m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2.15</a:t>
                      </a:r>
                      <a:endParaRPr lang="en-US" altLang="ko-KR" sz="1400" b="1" kern="0" dirty="0">
                        <a:solidFill>
                          <a:schemeClr val="tx1"/>
                        </a:solidFill>
                        <a:latin typeface="+mn-ea"/>
                        <a:ea typeface="+mn-ea"/>
                        <a:sym typeface="Symbol" pitchFamily="18" charset="2"/>
                      </a:endParaRP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latin typeface="+mn-ea"/>
                          <a:ea typeface="+mn-ea"/>
                          <a:sym typeface="Symbol" pitchFamily="18" charset="2"/>
                        </a:rPr>
                        <a:t>0.8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latin typeface="+mn-ea"/>
                          <a:ea typeface="+mn-ea"/>
                        </a:rPr>
                        <a:t>DN, SN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endParaRPr lang="en-US" altLang="ko-KR" sz="1400" b="1" kern="0" dirty="0">
                        <a:latin typeface="+mn-ea"/>
                        <a:ea typeface="+mn-ea"/>
                      </a:endParaRP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1.1 MA 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3.5 T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solidFill>
                            <a:srgbClr val="0432FF"/>
                          </a:solidFill>
                          <a:latin typeface="+mn-ea"/>
                          <a:ea typeface="+mn-ea"/>
                        </a:rPr>
                        <a:t>89 s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4.3 (~ 0.1 s)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3.4 (~ 4 s)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solidFill>
                            <a:srgbClr val="0432FF"/>
                          </a:solidFill>
                          <a:latin typeface="+mn-ea"/>
                          <a:ea typeface="+mn-ea"/>
                        </a:rPr>
                        <a:t>3.0 ( ~ 10 s)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endParaRPr lang="en-US" altLang="ko-KR" sz="1400" b="1" kern="0" dirty="0">
                        <a:latin typeface="+mn-ea"/>
                        <a:ea typeface="+mn-ea"/>
                      </a:endParaRP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Nb</a:t>
                      </a:r>
                      <a:r>
                        <a:rPr lang="en-US" altLang="ko-KR" sz="1400" b="1" kern="0" baseline="-25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en-US" altLang="ko-KR" sz="1400" b="1" kern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Sn, </a:t>
                      </a:r>
                      <a:r>
                        <a:rPr lang="en-US" altLang="ko-KR" sz="1400" b="1" kern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NbTi</a:t>
                      </a:r>
                      <a:r>
                        <a:rPr lang="en-US" altLang="ko-KR" sz="1200" b="1" kern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(Pol.#6,7)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endParaRPr lang="en-US" altLang="ko-KR" sz="1400" b="1" kern="0" dirty="0">
                        <a:solidFill>
                          <a:srgbClr val="0432FF"/>
                        </a:solidFill>
                        <a:latin typeface="+mn-ea"/>
                        <a:ea typeface="+mn-ea"/>
                      </a:endParaRP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>
                          <a:solidFill>
                            <a:srgbClr val="0432FF"/>
                          </a:solidFill>
                          <a:latin typeface="+mn-ea"/>
                          <a:ea typeface="+mn-ea"/>
                        </a:rPr>
                        <a:t>~ 15 MW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C, (W)</a:t>
                      </a:r>
                      <a:endParaRPr kumimoji="0" lang="en-US" altLang="ko-KR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84406" marR="84406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7E08653D-50D1-45C0-9770-35C219DD8600}"/>
              </a:ext>
            </a:extLst>
          </p:cNvPr>
          <p:cNvSpPr/>
          <p:nvPr/>
        </p:nvSpPr>
        <p:spPr>
          <a:xfrm>
            <a:off x="2165098" y="193486"/>
            <a:ext cx="6978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latin typeface="+mj-lt"/>
                <a:ea typeface="HY헤드라인M" panose="02030600000101010101" pitchFamily="18" charset="-127"/>
                <a:cs typeface="Arial" panose="020B0604020202020204" pitchFamily="34" charset="0"/>
              </a:rPr>
              <a:t>Korea superconducting Tokamak Advanced Research</a:t>
            </a:r>
            <a:endParaRPr lang="ko-KR" alt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6887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1C94432-5BFF-437C-AF02-E142B675DCF4}"/>
              </a:ext>
            </a:extLst>
          </p:cNvPr>
          <p:cNvSpPr/>
          <p:nvPr/>
        </p:nvSpPr>
        <p:spPr>
          <a:xfrm>
            <a:off x="57110" y="44624"/>
            <a:ext cx="8959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38100">
                    <a:prstClr val="white">
                      <a:alpha val="30000"/>
                    </a:prstClr>
                  </a:glow>
                </a:effectLst>
                <a:latin typeface="+mj-lt"/>
              </a:rPr>
              <a:t>KSTAR Achievements (1): </a:t>
            </a:r>
            <a:r>
              <a:rPr lang="en-US" altLang="ko-KR" sz="2000" b="1" dirty="0"/>
              <a:t>High Temperature Plasmas ( &gt; 20 s)</a:t>
            </a:r>
            <a:endParaRPr lang="ko-KR" altLang="en-US" sz="2000" b="1" dirty="0">
              <a:solidFill>
                <a:prstClr val="black">
                  <a:lumMod val="75000"/>
                  <a:lumOff val="25000"/>
                </a:prstClr>
              </a:solidFill>
              <a:effectLst>
                <a:glow rad="38100">
                  <a:prstClr val="white">
                    <a:alpha val="30000"/>
                  </a:prstClr>
                </a:glow>
              </a:effectLst>
              <a:latin typeface="+mj-lt"/>
              <a:ea typeface="맑은 고딕" panose="020B0503020000020004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4EB8FE4-C572-4B3F-B6DC-BF5035CD1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0" y="540653"/>
            <a:ext cx="9086889" cy="252830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C0540BD-D5AE-4835-B3A2-5E2FCA05CE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0" t="7707" r="2583" b="5322"/>
          <a:stretch/>
        </p:blipFill>
        <p:spPr>
          <a:xfrm>
            <a:off x="0" y="3140968"/>
            <a:ext cx="9144000" cy="34563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67D4A64-67E9-4BF5-B1AB-60DA2148D52E}"/>
              </a:ext>
            </a:extLst>
          </p:cNvPr>
          <p:cNvSpPr txBox="1"/>
          <p:nvPr/>
        </p:nvSpPr>
        <p:spPr>
          <a:xfrm>
            <a:off x="2634376" y="3091273"/>
            <a:ext cx="3377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rgbClr val="0000FF"/>
                </a:solidFill>
              </a:rPr>
              <a:t>Plasma current (MA, 0.6MA@flattop)</a:t>
            </a:r>
            <a:endParaRPr lang="ko-KR" altLang="en-US" sz="1400" b="1" dirty="0">
              <a:solidFill>
                <a:srgbClr val="0000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7C06DF-C762-4876-80AA-93DA6C31F9E7}"/>
              </a:ext>
            </a:extLst>
          </p:cNvPr>
          <p:cNvSpPr txBox="1"/>
          <p:nvPr/>
        </p:nvSpPr>
        <p:spPr>
          <a:xfrm>
            <a:off x="2779248" y="3322239"/>
            <a:ext cx="317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rgbClr val="008000"/>
                </a:solidFill>
              </a:rPr>
              <a:t>NBI power(x10MW, ~3.4MW total)</a:t>
            </a:r>
            <a:endParaRPr lang="ko-KR" altLang="en-US" sz="1400" b="1" dirty="0">
              <a:solidFill>
                <a:srgbClr val="008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7A9195-AD6B-419F-9923-746234E44F3F}"/>
              </a:ext>
            </a:extLst>
          </p:cNvPr>
          <p:cNvSpPr txBox="1"/>
          <p:nvPr/>
        </p:nvSpPr>
        <p:spPr>
          <a:xfrm>
            <a:off x="2431681" y="4108028"/>
            <a:ext cx="4190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rgbClr val="0000FF"/>
                </a:solidFill>
              </a:rPr>
              <a:t>Line-averaged electron density by TCI(10</a:t>
            </a:r>
            <a:r>
              <a:rPr lang="en-US" altLang="ko-KR" sz="1400" b="1" baseline="30000" dirty="0">
                <a:solidFill>
                  <a:srgbClr val="0000FF"/>
                </a:solidFill>
              </a:rPr>
              <a:t>19</a:t>
            </a:r>
            <a:r>
              <a:rPr lang="en-US" altLang="ko-KR" sz="1400" b="1" dirty="0">
                <a:solidFill>
                  <a:srgbClr val="0000FF"/>
                </a:solidFill>
              </a:rPr>
              <a:t>m</a:t>
            </a:r>
            <a:r>
              <a:rPr lang="en-US" altLang="ko-KR" sz="1400" b="1" baseline="30000" dirty="0">
                <a:solidFill>
                  <a:srgbClr val="0000FF"/>
                </a:solidFill>
              </a:rPr>
              <a:t>-3</a:t>
            </a:r>
            <a:r>
              <a:rPr lang="en-US" altLang="ko-KR" sz="1400" b="1" dirty="0">
                <a:solidFill>
                  <a:srgbClr val="0000FF"/>
                </a:solidFill>
              </a:rPr>
              <a:t>)</a:t>
            </a:r>
            <a:endParaRPr lang="ko-KR" altLang="en-US" sz="1400" b="1" dirty="0">
              <a:solidFill>
                <a:srgbClr val="0000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79F208-D8C7-45E7-9F6B-CA8520ADE032}"/>
              </a:ext>
            </a:extLst>
          </p:cNvPr>
          <p:cNvSpPr txBox="1"/>
          <p:nvPr/>
        </p:nvSpPr>
        <p:spPr>
          <a:xfrm>
            <a:off x="2431681" y="4586040"/>
            <a:ext cx="445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rgbClr val="0000FF"/>
                </a:solidFill>
              </a:rPr>
              <a:t>Core ion temperature by CES(1.8m≤R&lt;</a:t>
            </a:r>
            <a:r>
              <a:rPr lang="en-US" altLang="ko-KR" sz="1400" b="1" dirty="0">
                <a:solidFill>
                  <a:srgbClr val="874F43"/>
                </a:solidFill>
              </a:rPr>
              <a:t>2.0m</a:t>
            </a:r>
            <a:r>
              <a:rPr lang="en-US" altLang="ko-KR" sz="1400" b="1" dirty="0">
                <a:solidFill>
                  <a:srgbClr val="0000FF"/>
                </a:solidFill>
              </a:rPr>
              <a:t>),keV)</a:t>
            </a:r>
            <a:endParaRPr lang="ko-KR" altLang="en-US" sz="1400" b="1" dirty="0">
              <a:solidFill>
                <a:srgbClr val="0000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397AA5-1887-43FF-83C0-2DF9BDB77A7F}"/>
              </a:ext>
            </a:extLst>
          </p:cNvPr>
          <p:cNvSpPr txBox="1"/>
          <p:nvPr/>
        </p:nvSpPr>
        <p:spPr>
          <a:xfrm>
            <a:off x="2528309" y="5295264"/>
            <a:ext cx="4258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rgbClr val="008000"/>
                </a:solidFill>
              </a:rPr>
              <a:t>Core electron temperature by ECE(R=1.8m,keV)</a:t>
            </a:r>
            <a:endParaRPr lang="ko-KR" altLang="en-US" sz="1400" b="1" dirty="0">
              <a:solidFill>
                <a:srgbClr val="008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A219BA-31EC-4017-B79F-029713534B8E}"/>
              </a:ext>
            </a:extLst>
          </p:cNvPr>
          <p:cNvSpPr txBox="1"/>
          <p:nvPr/>
        </p:nvSpPr>
        <p:spPr>
          <a:xfrm>
            <a:off x="3173282" y="5856756"/>
            <a:ext cx="2240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rgbClr val="0000FF"/>
                </a:solidFill>
              </a:rPr>
              <a:t>Confinement energy(kJ)</a:t>
            </a:r>
            <a:endParaRPr lang="ko-KR" altLang="en-US" sz="1400" b="1" dirty="0">
              <a:solidFill>
                <a:srgbClr val="0000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A4134D-0566-49B0-AAA5-315E41E2843E}"/>
              </a:ext>
            </a:extLst>
          </p:cNvPr>
          <p:cNvSpPr txBox="1"/>
          <p:nvPr/>
        </p:nvSpPr>
        <p:spPr>
          <a:xfrm>
            <a:off x="6012160" y="2962232"/>
            <a:ext cx="300434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Bahnschrift" panose="020B0502040204020203" pitchFamily="34" charset="0"/>
              </a:rPr>
              <a:t>KSTAR #25860 (2020/10/16), </a:t>
            </a:r>
            <a:r>
              <a:rPr lang="en-US" altLang="ko-KR" sz="1400" dirty="0" err="1">
                <a:latin typeface="Bahnschrift" panose="020B0502040204020203" pitchFamily="34" charset="0"/>
              </a:rPr>
              <a:t>Bt</a:t>
            </a:r>
            <a:r>
              <a:rPr lang="en-US" altLang="ko-KR" sz="1400" dirty="0">
                <a:latin typeface="Bahnschrift" panose="020B0502040204020203" pitchFamily="34" charset="0"/>
              </a:rPr>
              <a:t>=1.8T</a:t>
            </a:r>
            <a:endParaRPr lang="ko-KR" altLang="en-US" sz="1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526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1C94432-5BFF-437C-AF02-E142B675DCF4}"/>
              </a:ext>
            </a:extLst>
          </p:cNvPr>
          <p:cNvSpPr/>
          <p:nvPr/>
        </p:nvSpPr>
        <p:spPr>
          <a:xfrm>
            <a:off x="200987" y="110347"/>
            <a:ext cx="81850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38100">
                    <a:prstClr val="white">
                      <a:alpha val="30000"/>
                    </a:prstClr>
                  </a:glow>
                </a:effectLst>
                <a:latin typeface="+mj-lt"/>
              </a:rPr>
              <a:t>KSTAR </a:t>
            </a:r>
            <a:r>
              <a:rPr lang="en-US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38100">
                    <a:prstClr val="white">
                      <a:alpha val="30000"/>
                    </a:prstClr>
                  </a:glow>
                </a:effectLst>
              </a:rPr>
              <a:t>Achievements (2)</a:t>
            </a:r>
            <a:r>
              <a:rPr lang="en-US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38100">
                    <a:prstClr val="white">
                      <a:alpha val="30000"/>
                    </a:prstClr>
                  </a:glow>
                </a:effectLst>
                <a:latin typeface="+mj-lt"/>
              </a:rPr>
              <a:t>: </a:t>
            </a:r>
            <a:r>
              <a:rPr lang="en-US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38100">
                    <a:prstClr val="white">
                      <a:alpha val="30000"/>
                    </a:prstClr>
                  </a:glow>
                </a:effectLst>
                <a:latin typeface="+mj-lt"/>
              </a:rPr>
              <a:t>High Beta Plasmas</a:t>
            </a:r>
            <a:endParaRPr lang="ko-KR" altLang="en-US" sz="2000" b="1" dirty="0">
              <a:solidFill>
                <a:prstClr val="black">
                  <a:lumMod val="75000"/>
                  <a:lumOff val="25000"/>
                </a:prstClr>
              </a:solidFill>
              <a:effectLst>
                <a:glow rad="38100">
                  <a:prstClr val="white">
                    <a:alpha val="30000"/>
                  </a:prstClr>
                </a:glow>
              </a:effectLst>
              <a:latin typeface="+mj-lt"/>
              <a:ea typeface="맑은 고딕" panose="020B0503020000020004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F3FB58F-8E2C-4C30-9596-40F792C12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096572"/>
            <a:ext cx="8318674" cy="19017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35EC2D-1E91-4E32-85C5-031355007295}"/>
              </a:ext>
            </a:extLst>
          </p:cNvPr>
          <p:cNvSpPr txBox="1"/>
          <p:nvPr/>
        </p:nvSpPr>
        <p:spPr>
          <a:xfrm>
            <a:off x="1620711" y="687524"/>
            <a:ext cx="5873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High beta ( </a:t>
            </a:r>
            <a:r>
              <a:rPr lang="el-GR" altLang="ko-KR" b="1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β</a:t>
            </a:r>
            <a:r>
              <a:rPr lang="en-US" altLang="ko-KR" b="1" baseline="-25000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N</a:t>
            </a:r>
            <a:r>
              <a:rPr lang="en-US" altLang="ko-KR" b="1" dirty="0">
                <a:solidFill>
                  <a:prstClr val="black"/>
                </a:solidFill>
                <a:latin typeface="+mj-lt"/>
                <a:ea typeface="맑은 고딕" panose="020B0503020000020004" pitchFamily="50" charset="-127"/>
              </a:rPr>
              <a:t>&lt;~ 3) operation for longer than 10 sec </a:t>
            </a:r>
            <a:endParaRPr lang="ko-KR" altLang="en-US" b="1" dirty="0">
              <a:solidFill>
                <a:prstClr val="black"/>
              </a:solidFill>
              <a:latin typeface="+mj-lt"/>
              <a:ea typeface="맑은 고딕" panose="020B0503020000020004" pitchFamily="50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0797E73C-6D6F-4418-92A5-DF349F74A393}"/>
              </a:ext>
            </a:extLst>
          </p:cNvPr>
          <p:cNvGrpSpPr/>
          <p:nvPr/>
        </p:nvGrpSpPr>
        <p:grpSpPr>
          <a:xfrm>
            <a:off x="0" y="3079264"/>
            <a:ext cx="9144000" cy="3486839"/>
            <a:chOff x="574765" y="420967"/>
            <a:chExt cx="6779623" cy="6603774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E53543F8-8253-490D-8551-DF383AE80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55" t="8382" r="2602" b="7428"/>
            <a:stretch/>
          </p:blipFill>
          <p:spPr>
            <a:xfrm>
              <a:off x="574765" y="770709"/>
              <a:ext cx="6779623" cy="5773783"/>
            </a:xfrm>
            <a:prstGeom prst="rect">
              <a:avLst/>
            </a:prstGeom>
          </p:spPr>
        </p:pic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828C0CC9-D420-4D75-A22D-C2A640895859}"/>
                </a:ext>
              </a:extLst>
            </p:cNvPr>
            <p:cNvSpPr txBox="1"/>
            <p:nvPr/>
          </p:nvSpPr>
          <p:spPr>
            <a:xfrm>
              <a:off x="4445076" y="420967"/>
              <a:ext cx="2802535" cy="6994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hnschrift" panose="020B0502040204020203" pitchFamily="34" charset="0"/>
                  <a:ea typeface="맑은 고딕" panose="020B0503020000020004" pitchFamily="50" charset="-127"/>
                  <a:cs typeface="+mn-cs"/>
                </a:rPr>
                <a:t>KSTAR #26603 (2020/11/10), </a:t>
              </a:r>
              <a:r>
                <a:rPr kumimoji="0" lang="en-US" altLang="ko-K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hnschrift" panose="020B0502040204020203" pitchFamily="34" charset="0"/>
                  <a:ea typeface="맑은 고딕" panose="020B0503020000020004" pitchFamily="50" charset="-127"/>
                  <a:cs typeface="+mn-cs"/>
                </a:rPr>
                <a:t>Bt</a:t>
              </a: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hnschrift" panose="020B0502040204020203" pitchFamily="34" charset="0"/>
                  <a:ea typeface="맑은 고딕" panose="020B0503020000020004" pitchFamily="50" charset="-127"/>
                  <a:cs typeface="+mn-cs"/>
                </a:rPr>
                <a:t>=1.4T</a:t>
              </a:r>
              <a:endPara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hnschrift" panose="020B05020402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2" name="TextBox 25">
              <a:extLst>
                <a:ext uri="{FF2B5EF4-FFF2-40B4-BE49-F238E27FC236}">
                  <a16:creationId xmlns:a16="http://schemas.microsoft.com/office/drawing/2014/main" id="{B653054B-11AE-4703-9D0B-A023D9C8C862}"/>
                </a:ext>
              </a:extLst>
            </p:cNvPr>
            <p:cNvSpPr txBox="1"/>
            <p:nvPr/>
          </p:nvSpPr>
          <p:spPr>
            <a:xfrm>
              <a:off x="1882414" y="717054"/>
              <a:ext cx="3377784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Plasma current (MA, 0.5MA@flattop)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3" name="TextBox 26">
              <a:extLst>
                <a:ext uri="{FF2B5EF4-FFF2-40B4-BE49-F238E27FC236}">
                  <a16:creationId xmlns:a16="http://schemas.microsoft.com/office/drawing/2014/main" id="{CEFCE05B-07A8-4F22-84A2-9236E68E5118}"/>
                </a:ext>
              </a:extLst>
            </p:cNvPr>
            <p:cNvSpPr txBox="1"/>
            <p:nvPr/>
          </p:nvSpPr>
          <p:spPr>
            <a:xfrm>
              <a:off x="4634396" y="1670803"/>
              <a:ext cx="256711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NBI power(x10MW, ~4MW)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4" name="TextBox 27">
              <a:extLst>
                <a:ext uri="{FF2B5EF4-FFF2-40B4-BE49-F238E27FC236}">
                  <a16:creationId xmlns:a16="http://schemas.microsoft.com/office/drawing/2014/main" id="{08C86F5D-FE0C-4953-8AC6-9E2042DEF073}"/>
                </a:ext>
              </a:extLst>
            </p:cNvPr>
            <p:cNvSpPr txBox="1"/>
            <p:nvPr/>
          </p:nvSpPr>
          <p:spPr>
            <a:xfrm>
              <a:off x="2349887" y="2652153"/>
              <a:ext cx="419037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Line-averaged electron density by TCI(10</a:t>
              </a:r>
              <a:r>
                <a:rPr kumimoji="0" lang="en-US" altLang="ko-KR" sz="1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19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m</a:t>
              </a:r>
              <a:r>
                <a:rPr kumimoji="0" lang="en-US" altLang="ko-KR" sz="1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-3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)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5" name="TextBox 28">
              <a:extLst>
                <a:ext uri="{FF2B5EF4-FFF2-40B4-BE49-F238E27FC236}">
                  <a16:creationId xmlns:a16="http://schemas.microsoft.com/office/drawing/2014/main" id="{217323B1-F679-40B3-8420-03F26B3D50AD}"/>
                </a:ext>
              </a:extLst>
            </p:cNvPr>
            <p:cNvSpPr txBox="1"/>
            <p:nvPr/>
          </p:nvSpPr>
          <p:spPr>
            <a:xfrm>
              <a:off x="2617780" y="3271478"/>
              <a:ext cx="365459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Core ion temperature by CES(1.8m,keV)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6" name="TextBox 29">
              <a:extLst>
                <a:ext uri="{FF2B5EF4-FFF2-40B4-BE49-F238E27FC236}">
                  <a16:creationId xmlns:a16="http://schemas.microsoft.com/office/drawing/2014/main" id="{D58FA0E5-861E-4970-A54C-4122BAFE24FB}"/>
                </a:ext>
              </a:extLst>
            </p:cNvPr>
            <p:cNvSpPr txBox="1"/>
            <p:nvPr/>
          </p:nvSpPr>
          <p:spPr>
            <a:xfrm>
              <a:off x="2253236" y="4581789"/>
              <a:ext cx="42580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Core electron temperature by ECE(R=1.8m,keV)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7" name="TextBox 30">
              <a:extLst>
                <a:ext uri="{FF2B5EF4-FFF2-40B4-BE49-F238E27FC236}">
                  <a16:creationId xmlns:a16="http://schemas.microsoft.com/office/drawing/2014/main" id="{096A2B9A-C047-41EC-89E4-B05EE3FB1E46}"/>
                </a:ext>
              </a:extLst>
            </p:cNvPr>
            <p:cNvSpPr txBox="1"/>
            <p:nvPr/>
          </p:nvSpPr>
          <p:spPr>
            <a:xfrm>
              <a:off x="3042279" y="5346867"/>
              <a:ext cx="192597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Normalized beta, </a:t>
              </a:r>
              <a:r>
                <a:rPr kumimoji="0" lang="el-GR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ea typeface="맑은 고딕" panose="020B0503020000020004" pitchFamily="50" charset="-127"/>
                  <a:cs typeface="+mn-cs"/>
                </a:rPr>
                <a:t>β</a:t>
              </a:r>
              <a:r>
                <a:rPr kumimoji="0" lang="en-US" altLang="ko-KR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N</a:t>
              </a:r>
              <a:endParaRPr kumimoji="0" lang="ko-KR" alt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8" name="TextBox 31">
              <a:extLst>
                <a:ext uri="{FF2B5EF4-FFF2-40B4-BE49-F238E27FC236}">
                  <a16:creationId xmlns:a16="http://schemas.microsoft.com/office/drawing/2014/main" id="{9A5E824B-E863-4175-AF01-991CED257BE9}"/>
                </a:ext>
              </a:extLst>
            </p:cNvPr>
            <p:cNvSpPr txBox="1"/>
            <p:nvPr/>
          </p:nvSpPr>
          <p:spPr>
            <a:xfrm>
              <a:off x="5855210" y="5739485"/>
              <a:ext cx="9380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D</a:t>
              </a:r>
              <a:r>
                <a:rPr kumimoji="0" lang="el-GR" altLang="ko-KR" sz="1400" b="1" i="0" u="none" strike="noStrike" kern="120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맑은 고딕" panose="020B0503020000020004" pitchFamily="50" charset="-127"/>
                  <a:cs typeface="+mn-cs"/>
                </a:rPr>
                <a:t>α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(A.U.) </a:t>
              </a:r>
              <a:endParaRPr kumimoji="0" lang="ko-KR" altLang="en-US" sz="1400" b="1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9" name="TextBox 32">
              <a:extLst>
                <a:ext uri="{FF2B5EF4-FFF2-40B4-BE49-F238E27FC236}">
                  <a16:creationId xmlns:a16="http://schemas.microsoft.com/office/drawing/2014/main" id="{889E497A-2F81-422D-9AF5-4942966A46AD}"/>
                </a:ext>
              </a:extLst>
            </p:cNvPr>
            <p:cNvSpPr txBox="1"/>
            <p:nvPr/>
          </p:nvSpPr>
          <p:spPr>
            <a:xfrm>
              <a:off x="3462302" y="6441838"/>
              <a:ext cx="777525" cy="582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Time(sec.)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8896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33F1474-2CA5-4E16-87FD-E638B2B98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24" y="1196752"/>
            <a:ext cx="7897916" cy="338020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16AC497D-A572-46A1-8282-319B0B9CF0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1945" y="4616715"/>
            <a:ext cx="2822024" cy="2013860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0101C929-210D-4066-92E2-923E3186982C}"/>
              </a:ext>
            </a:extLst>
          </p:cNvPr>
          <p:cNvSpPr/>
          <p:nvPr/>
        </p:nvSpPr>
        <p:spPr>
          <a:xfrm>
            <a:off x="200986" y="110347"/>
            <a:ext cx="88355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38100">
                    <a:prstClr val="white">
                      <a:alpha val="30000"/>
                    </a:prstClr>
                  </a:glow>
                </a:effectLst>
                <a:latin typeface="+mj-lt"/>
              </a:rPr>
              <a:t>KSTAR </a:t>
            </a:r>
            <a:r>
              <a:rPr lang="en-US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38100">
                    <a:prstClr val="white">
                      <a:alpha val="30000"/>
                    </a:prstClr>
                  </a:glow>
                </a:effectLst>
              </a:rPr>
              <a:t>Achievements (3)</a:t>
            </a:r>
            <a:r>
              <a:rPr lang="en-US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38100">
                    <a:prstClr val="white">
                      <a:alpha val="30000"/>
                    </a:prstClr>
                  </a:glow>
                </a:effectLst>
                <a:latin typeface="+mj-lt"/>
              </a:rPr>
              <a:t>: </a:t>
            </a:r>
            <a:r>
              <a:rPr lang="en-US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38100">
                    <a:prstClr val="white">
                      <a:alpha val="30000"/>
                    </a:prstClr>
                  </a:glow>
                </a:effectLst>
                <a:latin typeface="+mj-lt"/>
              </a:rPr>
              <a:t>Resolving key physics on 3D field </a:t>
            </a:r>
            <a:endParaRPr lang="ko-KR" altLang="en-US" sz="2000" b="1" dirty="0">
              <a:solidFill>
                <a:prstClr val="black">
                  <a:lumMod val="75000"/>
                  <a:lumOff val="25000"/>
                </a:prstClr>
              </a:solidFill>
              <a:effectLst>
                <a:glow rad="38100">
                  <a:prstClr val="white">
                    <a:alpha val="30000"/>
                  </a:prstClr>
                </a:glow>
              </a:effectLst>
              <a:latin typeface="+mj-lt"/>
              <a:ea typeface="맑은 고딕" panose="020B0503020000020004" pitchFamily="50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F645C36-6C03-45BE-9321-20ECD14F1CAC}"/>
              </a:ext>
            </a:extLst>
          </p:cNvPr>
          <p:cNvGrpSpPr/>
          <p:nvPr/>
        </p:nvGrpSpPr>
        <p:grpSpPr>
          <a:xfrm>
            <a:off x="4860033" y="4903565"/>
            <a:ext cx="2891789" cy="1440160"/>
            <a:chOff x="4860033" y="4903565"/>
            <a:chExt cx="2891789" cy="1440160"/>
          </a:xfrm>
        </p:grpSpPr>
        <p:pic>
          <p:nvPicPr>
            <p:cNvPr id="6" name="Picture 46">
              <a:extLst>
                <a:ext uri="{FF2B5EF4-FFF2-40B4-BE49-F238E27FC236}">
                  <a16:creationId xmlns:a16="http://schemas.microsoft.com/office/drawing/2014/main" id="{DB0506E0-FF15-4CA6-97E4-A53DA0DFBD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398" b="2224"/>
            <a:stretch/>
          </p:blipFill>
          <p:spPr bwMode="auto">
            <a:xfrm>
              <a:off x="4876260" y="4903565"/>
              <a:ext cx="2875562" cy="144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F47080-07A1-4593-B729-425DAE6E5304}"/>
                </a:ext>
              </a:extLst>
            </p:cNvPr>
            <p:cNvSpPr txBox="1"/>
            <p:nvPr/>
          </p:nvSpPr>
          <p:spPr>
            <a:xfrm>
              <a:off x="4881264" y="5949731"/>
              <a:ext cx="48282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>
                  <a:solidFill>
                    <a:srgbClr val="00B050"/>
                  </a:solidFill>
                </a:rPr>
                <a:t>Bot</a:t>
              </a:r>
              <a:endParaRPr lang="ko-KR" altLang="en-US" sz="1400" b="1" dirty="0">
                <a:solidFill>
                  <a:srgbClr val="00B050"/>
                </a:solidFill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FD6C37E2-A582-4536-838B-CFAB43744C95}"/>
                </a:ext>
              </a:extLst>
            </p:cNvPr>
            <p:cNvSpPr/>
            <p:nvPr/>
          </p:nvSpPr>
          <p:spPr>
            <a:xfrm>
              <a:off x="4865746" y="5254313"/>
              <a:ext cx="4983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altLang="ko-KR" sz="1400" b="1" dirty="0">
                  <a:solidFill>
                    <a:srgbClr val="0000FF"/>
                  </a:solidFill>
                </a:rPr>
                <a:t>Top</a:t>
              </a:r>
              <a:endParaRPr lang="ko-KR" altLang="en-US" sz="1400" dirty="0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DD391A52-87D2-45F4-80B8-D57D64257D9B}"/>
                </a:ext>
              </a:extLst>
            </p:cNvPr>
            <p:cNvSpPr/>
            <p:nvPr/>
          </p:nvSpPr>
          <p:spPr>
            <a:xfrm>
              <a:off x="4860033" y="5562090"/>
              <a:ext cx="49244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altLang="ko-KR" sz="1400" b="1" dirty="0">
                  <a:solidFill>
                    <a:srgbClr val="FF0000"/>
                  </a:solidFill>
                </a:rPr>
                <a:t>Mid</a:t>
              </a:r>
              <a:endParaRPr lang="ko-KR" altLang="en-US" sz="1400" dirty="0"/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9D34D46-E9CD-427A-8EC3-1973FC230F06}"/>
              </a:ext>
            </a:extLst>
          </p:cNvPr>
          <p:cNvSpPr/>
          <p:nvPr/>
        </p:nvSpPr>
        <p:spPr>
          <a:xfrm>
            <a:off x="942060" y="722894"/>
            <a:ext cx="7353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38100">
                    <a:prstClr val="white">
                      <a:alpha val="30000"/>
                    </a:prstClr>
                  </a:glow>
                </a:effectLst>
              </a:rPr>
              <a:t>Verifying the controllability of plasma characteristics by 3D field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03582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YK styl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0729_KSTAR Introduction_AL" id="{B977F39C-F31C-E747-8E27-5BDA3142859D}" vid="{FD728BDD-38BC-1C4E-BAEB-6FC76AD3DE20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26195</TotalTime>
  <Words>2155</Words>
  <Application>Microsoft Office PowerPoint</Application>
  <PresentationFormat>화면 슬라이드 쇼(4:3)</PresentationFormat>
  <Paragraphs>395</Paragraphs>
  <Slides>24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42" baseType="lpstr">
      <vt:lpstr>Cambria-BoldItalic</vt:lpstr>
      <vt:lpstr>HY헤드라인M</vt:lpstr>
      <vt:lpstr>MS Mincho</vt:lpstr>
      <vt:lpstr>MS PGothic</vt:lpstr>
      <vt:lpstr>굴림</vt:lpstr>
      <vt:lpstr>나눔바른고딕</vt:lpstr>
      <vt:lpstr>맑은 고딕</vt:lpstr>
      <vt:lpstr>휴먼명조</vt:lpstr>
      <vt:lpstr>Arial</vt:lpstr>
      <vt:lpstr>Arial Black</vt:lpstr>
      <vt:lpstr>Bahnschrift</vt:lpstr>
      <vt:lpstr>Calibri</vt:lpstr>
      <vt:lpstr>Helvetica</vt:lpstr>
      <vt:lpstr>Symbol</vt:lpstr>
      <vt:lpstr>Tahoma</vt:lpstr>
      <vt:lpstr>Times New Roman</vt:lpstr>
      <vt:lpstr>Wingdings</vt:lpstr>
      <vt:lpstr>YK style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KSTAR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Virtual DEMO: Bridges  the present (KSTAR, ITER) and the future (K-DEMO)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Basic Plan of Korea Fusion Energy R&amp;D</vt:lpstr>
      <vt:lpstr>Summary</vt:lpstr>
      <vt:lpstr>PowerPoint 프레젠테이션</vt:lpstr>
      <vt:lpstr>PowerPoint 프레젠테이션</vt:lpstr>
      <vt:lpstr>PowerPoint 프레젠테이션</vt:lpstr>
    </vt:vector>
  </TitlesOfParts>
  <Company>샘디자인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s-job03</dc:creator>
  <cp:lastModifiedBy>유석재</cp:lastModifiedBy>
  <cp:revision>3391</cp:revision>
  <cp:lastPrinted>2017-08-27T02:50:29Z</cp:lastPrinted>
  <dcterms:created xsi:type="dcterms:W3CDTF">2011-11-03T20:27:44Z</dcterms:created>
  <dcterms:modified xsi:type="dcterms:W3CDTF">2020-12-17T00:14:07Z</dcterms:modified>
</cp:coreProperties>
</file>