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256" r:id="rId5"/>
    <p:sldId id="1476" r:id="rId6"/>
    <p:sldId id="1724" r:id="rId7"/>
    <p:sldId id="1791" r:id="rId8"/>
    <p:sldId id="1761" r:id="rId9"/>
    <p:sldId id="1793" r:id="rId10"/>
    <p:sldId id="1767" r:id="rId11"/>
    <p:sldId id="1768" r:id="rId12"/>
    <p:sldId id="1769" r:id="rId13"/>
    <p:sldId id="1024" r:id="rId14"/>
    <p:sldId id="1786" r:id="rId15"/>
    <p:sldId id="1770" r:id="rId16"/>
    <p:sldId id="1782" r:id="rId17"/>
    <p:sldId id="1787" r:id="rId18"/>
    <p:sldId id="1774" r:id="rId19"/>
    <p:sldId id="1783" r:id="rId20"/>
    <p:sldId id="1788" r:id="rId21"/>
    <p:sldId id="1773" r:id="rId22"/>
    <p:sldId id="1778" r:id="rId23"/>
    <p:sldId id="1772" r:id="rId24"/>
    <p:sldId id="1779" r:id="rId25"/>
    <p:sldId id="1771" r:id="rId26"/>
    <p:sldId id="1789" r:id="rId27"/>
    <p:sldId id="1792" r:id="rId28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A8A"/>
    <a:srgbClr val="3FB000"/>
    <a:srgbClr val="CEC7C1"/>
    <a:srgbClr val="9A9B9D"/>
    <a:srgbClr val="AEB0AF"/>
    <a:srgbClr val="8C8D90"/>
    <a:srgbClr val="D25350"/>
    <a:srgbClr val="808184"/>
    <a:srgbClr val="75767A"/>
    <a:srgbClr val="4E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F76066-C938-2937-CFA4-80B8940D0978}" v="42" dt="2020-12-16T16:31:16.944"/>
    <p1510:client id="{5F065B57-D208-4D7E-489E-9333A7414305}" v="45" dt="2020-12-16T17:16:20.826"/>
    <p1510:client id="{60A5FB68-D8FC-4A4E-9DB4-8B252EE5A965}" v="546" dt="2020-12-16T18:11:17.733"/>
    <p1510:client id="{80F3E135-4990-7BD6-05D9-AC8D837D7262}" v="12" dt="2020-12-16T16:09:38.048"/>
    <p1510:client id="{B4A8E639-81C3-F04A-B116-120A4682B7AA}" v="1" dt="2020-12-16T16:11:35.448"/>
    <p1510:client id="{CF092B63-5ED4-45BA-AE3E-3EFC830E5F4C}" v="10" dt="2020-12-16T16:20:31.3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69" autoAdjust="0"/>
    <p:restoredTop sz="95161" autoAdjust="0"/>
  </p:normalViewPr>
  <p:slideViewPr>
    <p:cSldViewPr snapToGrid="0" showGuides="1">
      <p:cViewPr varScale="1">
        <p:scale>
          <a:sx n="109" d="100"/>
          <a:sy n="109" d="100"/>
        </p:scale>
        <p:origin x="200" y="15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116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12/15/20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12/15/20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71139-66A3-46A2-8B47-2AB8605799A7}" type="slidenum">
              <a:rPr lang="ko-KR" altLang="en-US" smtClean="0"/>
              <a:pPr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5636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39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71139-66A3-46A2-8B47-2AB8605799A7}" type="slidenum">
              <a:rPr lang="ko-KR" altLang="en-US" smtClean="0"/>
              <a:pPr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0928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71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940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03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59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14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01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10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07" y="408432"/>
            <a:ext cx="11375435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95786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4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4226E-1DEA-48CC-B639-CD5228202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08576" y="6324600"/>
            <a:ext cx="187642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6.png"/><Relationship Id="rId7" Type="http://schemas.openxmlformats.org/officeDocument/2006/relationships/image" Target="../media/image19.emf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emf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tiff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tif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3EC0C-51FD-4E01-8FD9-11F5225B8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480" y="1253495"/>
            <a:ext cx="10589866" cy="978729"/>
          </a:xfrm>
        </p:spPr>
        <p:txBody>
          <a:bodyPr/>
          <a:lstStyle/>
          <a:p>
            <a:r>
              <a:rPr lang="en-US" dirty="0"/>
              <a:t>ORNL Fusion Energy Program: Accomplishments and Opportunities for the 2020s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13C8B-14C4-41B4-B29B-48E38E85D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480" y="2844121"/>
            <a:ext cx="6045417" cy="2028101"/>
          </a:xfrm>
        </p:spPr>
        <p:txBody>
          <a:bodyPr/>
          <a:lstStyle/>
          <a:p>
            <a:r>
              <a:rPr lang="en-US" sz="1600" dirty="0"/>
              <a:t>Presented at:</a:t>
            </a:r>
          </a:p>
          <a:p>
            <a:r>
              <a:rPr lang="en-US" dirty="0"/>
              <a:t>Fusion Power Associates 41</a:t>
            </a:r>
            <a:r>
              <a:rPr lang="en-US" baseline="30000" dirty="0"/>
              <a:t>st</a:t>
            </a:r>
            <a:r>
              <a:rPr lang="en-US" dirty="0"/>
              <a:t> Annual Meeting</a:t>
            </a:r>
          </a:p>
          <a:p>
            <a:endParaRPr lang="en-US" dirty="0"/>
          </a:p>
          <a:p>
            <a:r>
              <a:rPr lang="en-US" dirty="0"/>
              <a:t>Mickey Wade</a:t>
            </a:r>
          </a:p>
          <a:p>
            <a:r>
              <a:rPr lang="en-US" sz="1800" dirty="0"/>
              <a:t>December 16, 2020</a:t>
            </a:r>
          </a:p>
        </p:txBody>
      </p:sp>
    </p:spTree>
    <p:extLst>
      <p:ext uri="{BB962C8B-B14F-4D97-AF65-F5344CB8AC3E}">
        <p14:creationId xmlns:p14="http://schemas.microsoft.com/office/powerpoint/2010/main" val="3605168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61C37C-3CBE-BE41-AEA7-517A39BDF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Disruption Mitigation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36988-4AB3-4CE9-AC30-1793C6C5CD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05000"/>
              </a:lnSpc>
            </a:pPr>
            <a:r>
              <a:rPr lang="en-US" dirty="0"/>
              <a:t>Improving the physics basis and technology for Shattered Pellet Injection (SPI) on ITER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B93EAC-0B3C-4040-96EF-1E21A2397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Pellet Fueling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3BB057-7ECC-F348-86CB-F6BD795C4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8609" y="1527048"/>
            <a:ext cx="2874807" cy="5330952"/>
          </a:xfrm>
        </p:spPr>
        <p:txBody>
          <a:bodyPr/>
          <a:lstStyle/>
          <a:p>
            <a:r>
              <a:rPr lang="en-US" dirty="0"/>
              <a:t>Delivering long-duration, high-throughput pellet extrusion (W7-X)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>
              <a:spcBef>
                <a:spcPts val="200"/>
              </a:spcBef>
            </a:pPr>
            <a:r>
              <a:rPr lang="en-US" dirty="0"/>
              <a:t>Understanding ELM triggering (DIII-D)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706CFB7-4E04-2B46-86DE-772343F7EE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Boundary Solutions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9" y="365857"/>
            <a:ext cx="10418330" cy="424732"/>
          </a:xfrm>
        </p:spPr>
        <p:txBody>
          <a:bodyPr/>
          <a:lstStyle/>
          <a:p>
            <a:r>
              <a:rPr lang="en-US" b="1" dirty="0"/>
              <a:t>ORNL – Delivering Cutting Edge Tools for Burning Plasma Realization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86A427D-DD5E-4B41-A5DB-B4237F4FB3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Theory &amp; Modeling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3954CD-4E6F-684F-8BF8-353D763C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345" y="2739793"/>
            <a:ext cx="2825061" cy="1739074"/>
          </a:xfrm>
          <a:prstGeom prst="rect">
            <a:avLst/>
          </a:prstGeom>
        </p:spPr>
      </p:pic>
      <p:pic>
        <p:nvPicPr>
          <p:cNvPr id="28" name="Picture 2" descr="figure_kprad_comparison_density2.png">
            <a:extLst>
              <a:ext uri="{FF2B5EF4-FFF2-40B4-BE49-F238E27FC236}">
                <a16:creationId xmlns:a16="http://schemas.microsoft.com/office/drawing/2014/main" id="{ED1AEB8F-3826-CF4E-A607-D66E74D42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7" y="3332903"/>
            <a:ext cx="1856228" cy="1852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34712DF-171F-7048-989F-1220F5DD495B}"/>
              </a:ext>
            </a:extLst>
          </p:cNvPr>
          <p:cNvGrpSpPr/>
          <p:nvPr/>
        </p:nvGrpSpPr>
        <p:grpSpPr>
          <a:xfrm>
            <a:off x="524047" y="5254749"/>
            <a:ext cx="2159979" cy="1545516"/>
            <a:chOff x="524047" y="5254749"/>
            <a:chExt cx="2159979" cy="154551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E2F9D21-80F7-E04A-AF50-8C09E6650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2000"/>
                      </a14:imgEffect>
                      <a14:imgEffect>
                        <a14:brightnessContrast bright="24000" contrast="-1000"/>
                      </a14:imgEffect>
                    </a14:imgLayer>
                  </a14:imgProps>
                </a:ext>
              </a:extLst>
            </a:blip>
            <a:srcRect l="46869" t="35873" r="7266" b="28096"/>
            <a:stretch/>
          </p:blipFill>
          <p:spPr>
            <a:xfrm>
              <a:off x="605670" y="5254749"/>
              <a:ext cx="1957657" cy="151668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24C70B-E6EE-7045-9A8C-D8959AAE8C3E}"/>
                </a:ext>
              </a:extLst>
            </p:cNvPr>
            <p:cNvSpPr txBox="1"/>
            <p:nvPr/>
          </p:nvSpPr>
          <p:spPr>
            <a:xfrm>
              <a:off x="524047" y="6375533"/>
              <a:ext cx="215997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28 mm D</a:t>
              </a:r>
              <a:r>
                <a:rPr lang="en-US" sz="1200" b="1" baseline="-25000" dirty="0">
                  <a:solidFill>
                    <a:schemeClr val="bg1"/>
                  </a:solidFill>
                  <a:latin typeface="+mn-lt"/>
                </a:rPr>
                <a:t>2</a:t>
              </a:r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 pellet prior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n-lt"/>
                </a:rPr>
                <a:t>to target impact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9AD8153-2BBB-674E-8E35-7EF498137DC8}"/>
              </a:ext>
            </a:extLst>
          </p:cNvPr>
          <p:cNvSpPr txBox="1"/>
          <p:nvPr/>
        </p:nvSpPr>
        <p:spPr>
          <a:xfrm>
            <a:off x="520773" y="2879339"/>
            <a:ext cx="250579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Simulated vs Measured Current Quench Density (DIII-D)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22C67842-4EE3-3E45-933F-D311390253DB}"/>
              </a:ext>
            </a:extLst>
          </p:cNvPr>
          <p:cNvSpPr txBox="1">
            <a:spLocks/>
          </p:cNvSpPr>
          <p:nvPr/>
        </p:nvSpPr>
        <p:spPr bwMode="auto">
          <a:xfrm>
            <a:off x="6302899" y="1527048"/>
            <a:ext cx="2874807" cy="53309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Characterizing effect of high heat flux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…and 3D fields on SOL and divertor</a:t>
            </a:r>
          </a:p>
        </p:txBody>
      </p:sp>
      <p:pic>
        <p:nvPicPr>
          <p:cNvPr id="31" name="Bild 6" descr="ne_178555_2815_medium_nonlinear4_cloud30_t1_t5_t10_t15.eps">
            <a:extLst>
              <a:ext uri="{FF2B5EF4-FFF2-40B4-BE49-F238E27FC236}">
                <a16:creationId xmlns:a16="http://schemas.microsoft.com/office/drawing/2014/main" id="{D55895D5-61FC-0048-B68D-1A82E8D61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42" y="5396785"/>
            <a:ext cx="3219369" cy="1374648"/>
          </a:xfrm>
          <a:prstGeom prst="rect">
            <a:avLst/>
          </a:prstGeom>
        </p:spPr>
      </p:pic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05AA38E2-ACC5-8444-8B7E-4A1C57C2CB80}"/>
              </a:ext>
            </a:extLst>
          </p:cNvPr>
          <p:cNvSpPr txBox="1">
            <a:spLocks/>
          </p:cNvSpPr>
          <p:nvPr/>
        </p:nvSpPr>
        <p:spPr bwMode="auto">
          <a:xfrm>
            <a:off x="9277701" y="1489454"/>
            <a:ext cx="2874807" cy="53309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Turbulence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large change in Lower Hybrid propagation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New adaptive grid </a:t>
            </a:r>
            <a:r>
              <a:rPr lang="en-US" dirty="0">
                <a:sym typeface="Wingdings" pitchFamily="2" charset="2"/>
              </a:rPr>
              <a:t> ~ 100x </a:t>
            </a:r>
            <a:r>
              <a:rPr lang="en-US" dirty="0"/>
              <a:t> less elements for solving Maxwell’s equations (</a:t>
            </a:r>
            <a:r>
              <a:rPr lang="en-US" dirty="0" err="1"/>
              <a:t>ASGarD</a:t>
            </a:r>
            <a:r>
              <a:rPr lang="en-US" dirty="0"/>
              <a:t>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F1381FA-4206-344F-9D80-84F4EE78F0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9" t="24585" r="-739" b="1253"/>
          <a:stretch/>
        </p:blipFill>
        <p:spPr>
          <a:xfrm rot="10800000">
            <a:off x="5537962" y="2413561"/>
            <a:ext cx="489322" cy="470941"/>
          </a:xfrm>
          <a:prstGeom prst="rect">
            <a:avLst/>
          </a:prstGeom>
        </p:spPr>
      </p:pic>
      <p:pic>
        <p:nvPicPr>
          <p:cNvPr id="36" name="Bild 5" descr="HF3D_147170_2100_0p1El+Ion.png">
            <a:extLst>
              <a:ext uri="{FF2B5EF4-FFF2-40B4-BE49-F238E27FC236}">
                <a16:creationId xmlns:a16="http://schemas.microsoft.com/office/drawing/2014/main" id="{A5D61BD0-D711-4B42-A753-8F0A52F117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3106" y="4932517"/>
            <a:ext cx="2635752" cy="17417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" name="Picture 36" descr="A picture containing sitting&#10;&#10;Description automatically generated">
            <a:extLst>
              <a:ext uri="{FF2B5EF4-FFF2-40B4-BE49-F238E27FC236}">
                <a16:creationId xmlns:a16="http://schemas.microsoft.com/office/drawing/2014/main" id="{24AB1E3E-6D81-2D41-9433-C9985C6E0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5445" y="5396785"/>
            <a:ext cx="1212920" cy="12774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2782BB6-A3E9-5A44-940F-F32A07C180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4662" y="5254749"/>
            <a:ext cx="1724581" cy="163486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5918FB2-F002-554B-B689-61B3D2C8677D}"/>
              </a:ext>
            </a:extLst>
          </p:cNvPr>
          <p:cNvGrpSpPr/>
          <p:nvPr/>
        </p:nvGrpSpPr>
        <p:grpSpPr>
          <a:xfrm>
            <a:off x="9522231" y="2284733"/>
            <a:ext cx="2454671" cy="1824403"/>
            <a:chOff x="7601762" y="3757188"/>
            <a:chExt cx="4318338" cy="2782937"/>
          </a:xfrm>
        </p:grpSpPr>
        <p:pic>
          <p:nvPicPr>
            <p:cNvPr id="40" name="Picture 39" descr="A close up of a logo&#10;&#10;Description automatically generated">
              <a:extLst>
                <a:ext uri="{FF2B5EF4-FFF2-40B4-BE49-F238E27FC236}">
                  <a16:creationId xmlns:a16="http://schemas.microsoft.com/office/drawing/2014/main" id="{3466BB10-DE82-204A-B11F-E9749D7E0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8" t="-4710" r="19968" b="-1626"/>
            <a:stretch/>
          </p:blipFill>
          <p:spPr>
            <a:xfrm>
              <a:off x="7601762" y="3757188"/>
              <a:ext cx="2100768" cy="2782937"/>
            </a:xfrm>
            <a:prstGeom prst="rect">
              <a:avLst/>
            </a:prstGeom>
          </p:spPr>
        </p:pic>
        <p:pic>
          <p:nvPicPr>
            <p:cNvPr id="41" name="Picture 40" descr="A close up of a logo&#10;&#10;Description automatically generated">
              <a:extLst>
                <a:ext uri="{FF2B5EF4-FFF2-40B4-BE49-F238E27FC236}">
                  <a16:creationId xmlns:a16="http://schemas.microsoft.com/office/drawing/2014/main" id="{338098B5-61B2-5346-9B1A-9322AD677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2" t="-453" r="-546" b="308"/>
            <a:stretch/>
          </p:blipFill>
          <p:spPr>
            <a:xfrm>
              <a:off x="9758770" y="3852889"/>
              <a:ext cx="2161330" cy="261207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A3FB098-C406-F149-B1E4-21EC2996AC9F}"/>
                </a:ext>
              </a:extLst>
            </p:cNvPr>
            <p:cNvSpPr txBox="1"/>
            <p:nvPr/>
          </p:nvSpPr>
          <p:spPr>
            <a:xfrm>
              <a:off x="7919291" y="5342997"/>
              <a:ext cx="976304" cy="399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LCFS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A078666-2F22-C947-9845-736E815639A7}"/>
                </a:ext>
              </a:extLst>
            </p:cNvPr>
            <p:cNvCxnSpPr>
              <a:cxnSpLocks/>
            </p:cNvCxnSpPr>
            <p:nvPr/>
          </p:nvCxnSpPr>
          <p:spPr>
            <a:xfrm>
              <a:off x="8680560" y="5544076"/>
              <a:ext cx="307710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4E0B4E-7F70-4D47-AA0B-01436C667C4D}"/>
                </a:ext>
              </a:extLst>
            </p:cNvPr>
            <p:cNvSpPr txBox="1"/>
            <p:nvPr/>
          </p:nvSpPr>
          <p:spPr>
            <a:xfrm>
              <a:off x="7919291" y="5715995"/>
              <a:ext cx="1111666" cy="399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Vessel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5CB7BB4-686B-8443-8B97-1D6338F9E494}"/>
                </a:ext>
              </a:extLst>
            </p:cNvPr>
            <p:cNvCxnSpPr>
              <a:cxnSpLocks/>
            </p:cNvCxnSpPr>
            <p:nvPr/>
          </p:nvCxnSpPr>
          <p:spPr>
            <a:xfrm>
              <a:off x="8832960" y="5905484"/>
              <a:ext cx="78366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DSC06709">
            <a:extLst>
              <a:ext uri="{FF2B5EF4-FFF2-40B4-BE49-F238E27FC236}">
                <a16:creationId xmlns:a16="http://schemas.microsoft.com/office/drawing/2014/main" id="{18020E98-5116-8F40-9CE6-638CC77110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6944" r="13073"/>
          <a:stretch/>
        </p:blipFill>
        <p:spPr>
          <a:xfrm>
            <a:off x="7223360" y="3287418"/>
            <a:ext cx="1138207" cy="89730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DED75DE-9166-8442-9DBB-1D7D1FBF3CC6}"/>
              </a:ext>
            </a:extLst>
          </p:cNvPr>
          <p:cNvSpPr/>
          <p:nvPr/>
        </p:nvSpPr>
        <p:spPr>
          <a:xfrm>
            <a:off x="7642248" y="3830472"/>
            <a:ext cx="212562" cy="14302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9" name="Picture 48" descr="DSC06713">
            <a:extLst>
              <a:ext uri="{FF2B5EF4-FFF2-40B4-BE49-F238E27FC236}">
                <a16:creationId xmlns:a16="http://schemas.microsoft.com/office/drawing/2014/main" id="{D0FE5364-4D3A-4741-8A33-4D19F34C21F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29167" r="29686" b="23611"/>
          <a:stretch/>
        </p:blipFill>
        <p:spPr>
          <a:xfrm>
            <a:off x="7063859" y="2153914"/>
            <a:ext cx="1344648" cy="97262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/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A22C67F-C3C1-4C4C-A940-FA354212FCF2}"/>
              </a:ext>
            </a:extLst>
          </p:cNvPr>
          <p:cNvSpPr txBox="1"/>
          <p:nvPr/>
        </p:nvSpPr>
        <p:spPr>
          <a:xfrm>
            <a:off x="665535" y="5244399"/>
            <a:ext cx="1896183" cy="369332"/>
          </a:xfrm>
          <a:prstGeom prst="rect">
            <a:avLst/>
          </a:prstGeom>
          <a:solidFill>
            <a:srgbClr val="8A8A8A">
              <a:alpha val="49000"/>
            </a:srgb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1" dirty="0">
                <a:solidFill>
                  <a:schemeClr val="bg1"/>
                </a:solidFill>
                <a:latin typeface="+mn-lt"/>
              </a:rPr>
              <a:t>2mm crater due to graphite sublimation/over heating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E11F9B-511D-AF46-A4D9-6100A23B2E9C}"/>
              </a:ext>
            </a:extLst>
          </p:cNvPr>
          <p:cNvSpPr txBox="1"/>
          <p:nvPr/>
        </p:nvSpPr>
        <p:spPr>
          <a:xfrm>
            <a:off x="6995237" y="2098509"/>
            <a:ext cx="14132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b="1" dirty="0">
                <a:solidFill>
                  <a:schemeClr val="bg1"/>
                </a:solidFill>
                <a:latin typeface="+mn-lt"/>
              </a:rPr>
              <a:t>Castellated graphite </a:t>
            </a:r>
          </a:p>
          <a:p>
            <a:pPr algn="ctr">
              <a:lnSpc>
                <a:spcPct val="90000"/>
              </a:lnSpc>
            </a:pPr>
            <a:r>
              <a:rPr lang="en-US" sz="900" b="1" dirty="0">
                <a:solidFill>
                  <a:schemeClr val="bg1"/>
                </a:solidFill>
                <a:latin typeface="+mn-lt"/>
              </a:rPr>
              <a:t>target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990CF39-53FD-F444-B77F-7D5F66C2C2D2}"/>
              </a:ext>
            </a:extLst>
          </p:cNvPr>
          <p:cNvCxnSpPr>
            <a:cxnSpLocks/>
          </p:cNvCxnSpPr>
          <p:nvPr/>
        </p:nvCxnSpPr>
        <p:spPr>
          <a:xfrm flipH="1">
            <a:off x="7841563" y="2739793"/>
            <a:ext cx="400597" cy="1233706"/>
          </a:xfrm>
          <a:prstGeom prst="line">
            <a:avLst/>
          </a:prstGeom>
          <a:ln w="19050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47F651A-A53F-1C47-B654-4C955E8B1BDB}"/>
              </a:ext>
            </a:extLst>
          </p:cNvPr>
          <p:cNvCxnSpPr>
            <a:cxnSpLocks/>
          </p:cNvCxnSpPr>
          <p:nvPr/>
        </p:nvCxnSpPr>
        <p:spPr>
          <a:xfrm>
            <a:off x="7390504" y="2739793"/>
            <a:ext cx="273566" cy="1233706"/>
          </a:xfrm>
          <a:prstGeom prst="line">
            <a:avLst/>
          </a:prstGeom>
          <a:ln w="19050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650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ORNL Vision for the 2020s in Burning Plasma Physics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61C37C-3CBE-BE41-AEA7-517A39BDFBB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8639" y="1025830"/>
            <a:ext cx="7229139" cy="5041483"/>
          </a:xfrm>
        </p:spPr>
        <p:txBody>
          <a:bodyPr/>
          <a:lstStyle/>
          <a:p>
            <a:r>
              <a:rPr lang="en-US" sz="2000" dirty="0"/>
              <a:t>Utilize DIII-D, NSTX-U, and international collaborations to develop foundational basis and high confidence simulation capabilities of key enabling elements for ITER and future burning plasmas systems</a:t>
            </a:r>
          </a:p>
          <a:p>
            <a:pPr lvl="1">
              <a:tabLst>
                <a:tab pos="3884613" algn="l"/>
              </a:tabLst>
            </a:pPr>
            <a:r>
              <a:rPr lang="en-US" sz="1800" dirty="0"/>
              <a:t>Disruption mitigation	- ELM control</a:t>
            </a:r>
          </a:p>
          <a:p>
            <a:pPr lvl="1">
              <a:tabLst>
                <a:tab pos="3884613" algn="l"/>
              </a:tabLst>
            </a:pPr>
            <a:r>
              <a:rPr lang="en-US" sz="1800" dirty="0"/>
              <a:t>Heat Flux management	- Fueling</a:t>
            </a:r>
          </a:p>
          <a:p>
            <a:pPr lvl="1">
              <a:tabLst>
                <a:tab pos="3884613" algn="l"/>
              </a:tabLst>
            </a:pPr>
            <a:r>
              <a:rPr lang="en-US" sz="1800" dirty="0"/>
              <a:t>High performance scenarios</a:t>
            </a:r>
            <a:endParaRPr lang="en-US" sz="2200" dirty="0"/>
          </a:p>
          <a:p>
            <a:pPr>
              <a:tabLst>
                <a:tab pos="3884613" algn="l"/>
              </a:tabLst>
            </a:pPr>
            <a:r>
              <a:rPr lang="en-US" sz="2200" dirty="0"/>
              <a:t>Partner in establishing the mission need, design, and construction of EXCITE to resolve gaps between present physics basis and pilot plant</a:t>
            </a:r>
          </a:p>
          <a:p>
            <a:pPr>
              <a:tabLst>
                <a:tab pos="3884613" algn="l"/>
              </a:tabLst>
            </a:pPr>
            <a:r>
              <a:rPr lang="en-US" sz="2200" dirty="0"/>
              <a:t>Continue to develop and refine the necessary diagnostics and control capabilities required for burning plasma operation</a:t>
            </a:r>
          </a:p>
          <a:p>
            <a:pPr lvl="1"/>
            <a:endParaRPr lang="en-US" sz="1600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40F7DC-78B1-9B41-B42C-A0F44D1EB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523" y="813816"/>
            <a:ext cx="3518244" cy="2340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3486A2-ED1C-7A4A-BE28-E443B965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259" y="3271596"/>
            <a:ext cx="2479707" cy="3489760"/>
          </a:xfrm>
          <a:prstGeom prst="rect">
            <a:avLst/>
          </a:prstGeom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BE25BCDC-D2AE-1249-9E29-16D7EE21A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429" y="5278077"/>
            <a:ext cx="2350858" cy="14832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0F8632-4C61-D747-9BDA-67B0E50AEA5F}"/>
              </a:ext>
            </a:extLst>
          </p:cNvPr>
          <p:cNvSpPr txBox="1"/>
          <p:nvPr/>
        </p:nvSpPr>
        <p:spPr>
          <a:xfrm>
            <a:off x="3504562" y="5619804"/>
            <a:ext cx="199766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Doppler Free</a:t>
            </a:r>
            <a:br>
              <a:rPr lang="en-US" sz="1200" b="1" dirty="0">
                <a:latin typeface="+mn-lt"/>
              </a:rPr>
            </a:br>
            <a:r>
              <a:rPr lang="en-US" sz="1200" b="1" dirty="0">
                <a:latin typeface="+mn-lt"/>
              </a:rPr>
              <a:t>Saturation Spectroscopy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CCED21-C715-5841-972A-9862B1B758AB}"/>
              </a:ext>
            </a:extLst>
          </p:cNvPr>
          <p:cNvSpPr/>
          <p:nvPr/>
        </p:nvSpPr>
        <p:spPr>
          <a:xfrm>
            <a:off x="8959259" y="6663602"/>
            <a:ext cx="268374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[ Divertor image from J. </a:t>
            </a:r>
            <a:r>
              <a:rPr lang="en-US" sz="800" dirty="0" err="1">
                <a:solidFill>
                  <a:srgbClr val="000000"/>
                </a:solidFill>
                <a:latin typeface="Calibri" panose="020F0502020204030204" pitchFamily="34" charset="0"/>
              </a:rPr>
              <a:t>Romazanov</a:t>
            </a:r>
            <a:r>
              <a:rPr lang="en-US" sz="800" dirty="0">
                <a:solidFill>
                  <a:srgbClr val="000000"/>
                </a:solidFill>
                <a:latin typeface="Calibri" panose="020F0502020204030204" pitchFamily="34" charset="0"/>
              </a:rPr>
              <a:t> et al., “ERO 2.0” (2015)]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604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usion pg.png">
            <a:extLst>
              <a:ext uri="{FF2B5EF4-FFF2-40B4-BE49-F238E27FC236}">
                <a16:creationId xmlns:a16="http://schemas.microsoft.com/office/drawing/2014/main" id="{76AF321D-A38E-FF4F-A6E5-CA9D03D9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046" r="15098" b="54468"/>
          <a:stretch/>
        </p:blipFill>
        <p:spPr>
          <a:xfrm>
            <a:off x="0" y="-211016"/>
            <a:ext cx="12191999" cy="70690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2991918-D6EE-AD40-977B-13D4EB7A99D6}"/>
              </a:ext>
            </a:extLst>
          </p:cNvPr>
          <p:cNvSpPr/>
          <p:nvPr/>
        </p:nvSpPr>
        <p:spPr>
          <a:xfrm>
            <a:off x="134816" y="-211016"/>
            <a:ext cx="11922368" cy="70212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>
            <a:softEdge rad="2159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A37DF9-E814-6D48-AF9F-FDB5C86016AE}"/>
              </a:ext>
            </a:extLst>
          </p:cNvPr>
          <p:cNvSpPr/>
          <p:nvPr/>
        </p:nvSpPr>
        <p:spPr>
          <a:xfrm>
            <a:off x="5227010" y="801362"/>
            <a:ext cx="1737978" cy="150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 Materials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305748-BF0E-8F48-81B4-8CF01BB7EBD9}"/>
              </a:ext>
            </a:extLst>
          </p:cNvPr>
          <p:cNvSpPr/>
          <p:nvPr/>
        </p:nvSpPr>
        <p:spPr>
          <a:xfrm>
            <a:off x="2715025" y="5640540"/>
            <a:ext cx="7186246" cy="6203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2">
                    <a:lumMod val="95000"/>
                  </a:schemeClr>
                </a:solidFill>
              </a:rPr>
              <a:t>Fusion Pilot Plant</a:t>
            </a:r>
          </a:p>
        </p:txBody>
      </p:sp>
      <p:sp>
        <p:nvSpPr>
          <p:cNvPr id="25" name="Arrow: Down 41">
            <a:extLst>
              <a:ext uri="{FF2B5EF4-FFF2-40B4-BE49-F238E27FC236}">
                <a16:creationId xmlns:a16="http://schemas.microsoft.com/office/drawing/2014/main" id="{642D1C8A-FE12-FB40-8EE9-6CE06D90E13F}"/>
              </a:ext>
            </a:extLst>
          </p:cNvPr>
          <p:cNvSpPr/>
          <p:nvPr/>
        </p:nvSpPr>
        <p:spPr>
          <a:xfrm>
            <a:off x="5798208" y="2379504"/>
            <a:ext cx="595581" cy="31718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FD0B8-8FD7-BD47-B657-1B5FF69F4183}"/>
              </a:ext>
            </a:extLst>
          </p:cNvPr>
          <p:cNvSpPr txBox="1"/>
          <p:nvPr/>
        </p:nvSpPr>
        <p:spPr>
          <a:xfrm>
            <a:off x="4937682" y="2785622"/>
            <a:ext cx="2162277" cy="11870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Low Erosion Plasma Facing Materials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Long Lifetime Nuclear Structural Materials</a:t>
            </a:r>
          </a:p>
        </p:txBody>
      </p:sp>
      <p:sp>
        <p:nvSpPr>
          <p:cNvPr id="33" name="Arrow: Down 41">
            <a:extLst>
              <a:ext uri="{FF2B5EF4-FFF2-40B4-BE49-F238E27FC236}">
                <a16:creationId xmlns:a16="http://schemas.microsoft.com/office/drawing/2014/main" id="{5AD3C4C1-6986-CD40-839A-DD170AB6C11E}"/>
              </a:ext>
            </a:extLst>
          </p:cNvPr>
          <p:cNvSpPr/>
          <p:nvPr/>
        </p:nvSpPr>
        <p:spPr>
          <a:xfrm>
            <a:off x="5798208" y="4020689"/>
            <a:ext cx="595581" cy="3146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C8966C-9492-9B43-B11B-F8F3302AABA4}"/>
              </a:ext>
            </a:extLst>
          </p:cNvPr>
          <p:cNvSpPr/>
          <p:nvPr/>
        </p:nvSpPr>
        <p:spPr>
          <a:xfrm>
            <a:off x="994190" y="4468915"/>
            <a:ext cx="10066559" cy="743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2">
                    <a:lumMod val="95000"/>
                  </a:schemeClr>
                </a:solidFill>
              </a:rPr>
              <a:t>Fusion System Design Studies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A117C-8CEE-E448-8520-6AE3821EFBE1}"/>
              </a:ext>
            </a:extLst>
          </p:cNvPr>
          <p:cNvSpPr/>
          <p:nvPr/>
        </p:nvSpPr>
        <p:spPr>
          <a:xfrm>
            <a:off x="2298827" y="47725"/>
            <a:ext cx="6956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/>
              <a:t>ORNL – A National Resource for …</a:t>
            </a:r>
          </a:p>
        </p:txBody>
      </p:sp>
      <p:sp>
        <p:nvSpPr>
          <p:cNvPr id="40" name="Arrow: Down 40">
            <a:extLst>
              <a:ext uri="{FF2B5EF4-FFF2-40B4-BE49-F238E27FC236}">
                <a16:creationId xmlns:a16="http://schemas.microsoft.com/office/drawing/2014/main" id="{D302FC1A-2089-764B-9394-BDA682EBDB4C}"/>
              </a:ext>
            </a:extLst>
          </p:cNvPr>
          <p:cNvSpPr/>
          <p:nvPr/>
        </p:nvSpPr>
        <p:spPr>
          <a:xfrm>
            <a:off x="5798209" y="5258300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bg2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790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61C37C-3CBE-BE41-AEA7-517A39BDF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Proto-MPEX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36988-4AB3-4CE9-AC30-1793C6C5CD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05000"/>
              </a:lnSpc>
            </a:pPr>
            <a:r>
              <a:rPr lang="en-US" dirty="0"/>
              <a:t>Demonstrated feasibility of MPEX design achieving reactor relevant conditions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B93EAC-0B3C-4040-96EF-1E21A2397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MPEX Design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3BB057-7ECC-F348-86CB-F6BD795C49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CD-3a approval in Nov. 2020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706CFB7-4E04-2B46-86DE-772343F7EE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Fusion Materials R&amp;D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86A427D-DD5E-4B41-A5DB-B4237F4FB34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Developing next-generation silicon carbon composites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Identifying the advantages of carbon nanoprecipitates on high temperature mechanical properties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8" y="365857"/>
            <a:ext cx="10418329" cy="424732"/>
          </a:xfrm>
        </p:spPr>
        <p:txBody>
          <a:bodyPr/>
          <a:lstStyle/>
          <a:p>
            <a:r>
              <a:rPr lang="en-US" b="1" dirty="0"/>
              <a:t>ORNL – Developing the Foundational Basis for Fusion Materials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11DCEF5-A135-5945-946A-6FC64CD61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35" y="2507745"/>
            <a:ext cx="3076554" cy="4027398"/>
          </a:xfrm>
          <a:prstGeom prst="rect">
            <a:avLst/>
          </a:prstGeom>
        </p:spPr>
      </p:pic>
      <p:pic>
        <p:nvPicPr>
          <p:cNvPr id="55" name="Content Placeholder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DA37187-83EC-0E41-8A1E-EF5C98449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51237" y="2002543"/>
            <a:ext cx="2756906" cy="1837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6" name="Picture 55" descr="A picture containing light, toy, different, traffic&#10;&#10;Description automatically generated">
            <a:extLst>
              <a:ext uri="{FF2B5EF4-FFF2-40B4-BE49-F238E27FC236}">
                <a16:creationId xmlns:a16="http://schemas.microsoft.com/office/drawing/2014/main" id="{19782DB6-5D29-B849-BC36-FDA60B5EC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4187" t="11419" r="6329" b="10877"/>
          <a:stretch/>
        </p:blipFill>
        <p:spPr>
          <a:xfrm>
            <a:off x="4401142" y="4278176"/>
            <a:ext cx="3763325" cy="1896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9BD32-B465-F642-B341-E1E3187C4EDB}"/>
              </a:ext>
            </a:extLst>
          </p:cNvPr>
          <p:cNvSpPr txBox="1"/>
          <p:nvPr/>
        </p:nvSpPr>
        <p:spPr>
          <a:xfrm>
            <a:off x="4851237" y="2083012"/>
            <a:ext cx="178577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Paul </a:t>
            </a:r>
            <a:r>
              <a:rPr lang="en-US" sz="1200" dirty="0" err="1">
                <a:solidFill>
                  <a:schemeClr val="bg1"/>
                </a:solidFill>
                <a:latin typeface="+mn-lt"/>
              </a:rPr>
              <a:t>Dabbar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at MPEX Ribbon Cutting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73D753D-0A0B-9F4E-98F4-7EC14997DF37}"/>
              </a:ext>
            </a:extLst>
          </p:cNvPr>
          <p:cNvSpPr txBox="1"/>
          <p:nvPr/>
        </p:nvSpPr>
        <p:spPr>
          <a:xfrm>
            <a:off x="4794325" y="5778012"/>
            <a:ext cx="1785770" cy="7571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latin typeface="+mn-lt"/>
                <a:cs typeface="Arial"/>
              </a:rPr>
              <a:t>MPEX Configuration Model</a:t>
            </a:r>
            <a:endParaRPr lang="en-US" sz="1600" b="1" dirty="0">
              <a:latin typeface="+mn-lt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1638044-2B4B-6543-A99D-D7C5595DD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421" y="2295378"/>
            <a:ext cx="1971683" cy="152706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4E94C88-1CFA-A342-97EC-AC62A0E9E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4132" y="5113104"/>
            <a:ext cx="2144929" cy="147811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A77C257-74F6-4245-9CFA-9EF9E5E796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7952" y="2371447"/>
            <a:ext cx="1221601" cy="121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97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ORNL Vision for the 2020s in Fusion Materials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61C37C-3CBE-BE41-AEA7-517A39BDFBB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8639" y="1025830"/>
            <a:ext cx="6863380" cy="5041483"/>
          </a:xfrm>
        </p:spPr>
        <p:txBody>
          <a:bodyPr/>
          <a:lstStyle/>
          <a:p>
            <a:r>
              <a:rPr lang="en-US" sz="2000" dirty="0"/>
              <a:t>Deliver MPEX project on time, on schedule, and on spec to support the development of candidate plasma facing materials</a:t>
            </a:r>
          </a:p>
          <a:p>
            <a:pPr lvl="1"/>
            <a:r>
              <a:rPr lang="en-US" sz="2000" dirty="0"/>
              <a:t>As part of a vibrant fusion materials program in the US</a:t>
            </a:r>
          </a:p>
          <a:p>
            <a:pPr lvl="1"/>
            <a:endParaRPr lang="en-US" sz="2000" dirty="0"/>
          </a:p>
          <a:p>
            <a:r>
              <a:rPr lang="en-US" sz="2000" dirty="0"/>
              <a:t>Utilize DIII-D, NSTX-U, and international collaborations to develop foundational basis for in-situ material erosion, migration, and impact  </a:t>
            </a:r>
          </a:p>
          <a:p>
            <a:pPr>
              <a:tabLst>
                <a:tab pos="3884613" algn="l"/>
              </a:tabLst>
            </a:pPr>
            <a:endParaRPr lang="en-US" sz="2200" dirty="0"/>
          </a:p>
          <a:p>
            <a:pPr>
              <a:tabLst>
                <a:tab pos="3884613" algn="l"/>
              </a:tabLst>
            </a:pPr>
            <a:r>
              <a:rPr lang="en-US" sz="2200" dirty="0"/>
              <a:t>Establish the mission need, identify best approach, design, and construct a Fusion Prototypic Neutron Source</a:t>
            </a:r>
          </a:p>
          <a:p>
            <a:pPr lvl="1">
              <a:tabLst>
                <a:tab pos="3884613" algn="l"/>
              </a:tabLst>
            </a:pPr>
            <a:r>
              <a:rPr lang="en-US" sz="2000" dirty="0"/>
              <a:t>Fill critical gap in fusion neutron effects</a:t>
            </a:r>
          </a:p>
          <a:p>
            <a:pPr lvl="1"/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A926B1-1A94-7045-A712-D9CDE145AD2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5781" y="4501885"/>
            <a:ext cx="2296219" cy="2328610"/>
          </a:xfrm>
          <a:prstGeom prst="rect">
            <a:avLst/>
          </a:prstGeom>
          <a:noFill/>
          <a:ln w="19050">
            <a:solidFill>
              <a:srgbClr val="4C886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FB63B-F548-D142-AE76-7CE80DE0BD5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3980" y="5600100"/>
            <a:ext cx="3437263" cy="1176517"/>
          </a:xfrm>
          <a:prstGeom prst="rect">
            <a:avLst/>
          </a:prstGeom>
          <a:noFill/>
          <a:ln w="19050">
            <a:solidFill>
              <a:srgbClr val="4C886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3C5A20-A20E-5648-B008-76EA172CDF79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768"/>
          <a:stretch/>
        </p:blipFill>
        <p:spPr>
          <a:xfrm>
            <a:off x="7083595" y="4087926"/>
            <a:ext cx="2434726" cy="1075417"/>
          </a:xfrm>
          <a:prstGeom prst="rect">
            <a:avLst/>
          </a:prstGeom>
          <a:noFill/>
          <a:ln w="19050">
            <a:solidFill>
              <a:srgbClr val="4C886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00940-8B18-B04D-9DBE-F4CAA88F9DD3}"/>
              </a:ext>
            </a:extLst>
          </p:cNvPr>
          <p:cNvSpPr txBox="1"/>
          <p:nvPr/>
        </p:nvSpPr>
        <p:spPr>
          <a:xfrm>
            <a:off x="6303980" y="5173269"/>
            <a:ext cx="321434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D – Li stripping reaction</a:t>
            </a:r>
          </a:p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~5 MW D accelerator and liquid Li target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F586B6-187A-D949-9D52-DCB0B67934E9}"/>
              </a:ext>
            </a:extLst>
          </p:cNvPr>
          <p:cNvSpPr txBox="1"/>
          <p:nvPr/>
        </p:nvSpPr>
        <p:spPr>
          <a:xfrm>
            <a:off x="10094752" y="3981955"/>
            <a:ext cx="189827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1 MW spallation source</a:t>
            </a:r>
          </a:p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LANSCE target station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A3F45E-5066-A44A-8CED-349E0D141F9E}"/>
              </a:ext>
            </a:extLst>
          </p:cNvPr>
          <p:cNvSpPr txBox="1"/>
          <p:nvPr/>
        </p:nvSpPr>
        <p:spPr>
          <a:xfrm>
            <a:off x="7204034" y="3616332"/>
            <a:ext cx="24577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Multibeam D</a:t>
            </a:r>
            <a:r>
              <a:rPr lang="en-US" sz="1200" b="1" baseline="30000" dirty="0">
                <a:latin typeface="+mn-lt"/>
              </a:rPr>
              <a:t>+</a:t>
            </a:r>
            <a:r>
              <a:rPr lang="en-US" sz="1200" b="1" dirty="0">
                <a:latin typeface="+mn-lt"/>
              </a:rPr>
              <a:t> into T gas target </a:t>
            </a:r>
          </a:p>
          <a:p>
            <a:pPr algn="ctr">
              <a:lnSpc>
                <a:spcPct val="90000"/>
              </a:lnSpc>
            </a:pPr>
            <a:r>
              <a:rPr lang="en-US" sz="1200" b="1" dirty="0">
                <a:latin typeface="+mn-lt"/>
              </a:rPr>
              <a:t>fusion neutron source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1E402C-B77C-5F4E-A9ED-622E4E39726E}"/>
              </a:ext>
            </a:extLst>
          </p:cNvPr>
          <p:cNvGrpSpPr/>
          <p:nvPr/>
        </p:nvGrpSpPr>
        <p:grpSpPr>
          <a:xfrm>
            <a:off x="7662190" y="855824"/>
            <a:ext cx="4330838" cy="2747986"/>
            <a:chOff x="3205480" y="3344580"/>
            <a:chExt cx="4699000" cy="338247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31A49F3-4171-9A4F-A34E-B37FFA1DCB58}"/>
                </a:ext>
              </a:extLst>
            </p:cNvPr>
            <p:cNvGrpSpPr/>
            <p:nvPr/>
          </p:nvGrpSpPr>
          <p:grpSpPr>
            <a:xfrm>
              <a:off x="3205480" y="3344580"/>
              <a:ext cx="4699000" cy="3382477"/>
              <a:chOff x="1803400" y="3475524"/>
              <a:chExt cx="4699000" cy="3382477"/>
            </a:xfrm>
          </p:grpSpPr>
          <p:pic>
            <p:nvPicPr>
              <p:cNvPr id="21" name="Picture 20" descr="MPEXandtheRest.pdf">
                <a:extLst>
                  <a:ext uri="{FF2B5EF4-FFF2-40B4-BE49-F238E27FC236}">
                    <a16:creationId xmlns:a16="http://schemas.microsoft.com/office/drawing/2014/main" id="{4B1CF0D4-0A3C-8647-8ED4-96C27615D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400" y="3475524"/>
                <a:ext cx="4699000" cy="338247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3AF7D4B-7DFF-774B-B7B1-3A9126B787F3}"/>
                  </a:ext>
                </a:extLst>
              </p:cNvPr>
              <p:cNvSpPr txBox="1"/>
              <p:nvPr/>
            </p:nvSpPr>
            <p:spPr>
              <a:xfrm>
                <a:off x="4930184" y="3951462"/>
                <a:ext cx="1281121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/>
                    <a:cs typeface="Arial Narrow"/>
                  </a:rPr>
                  <a:t>Fusion Power Plant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CBD4855-7C90-B144-A4D0-9D2E0073A76E}"/>
                  </a:ext>
                </a:extLst>
              </p:cNvPr>
              <p:cNvSpPr txBox="1"/>
              <p:nvPr/>
            </p:nvSpPr>
            <p:spPr>
              <a:xfrm rot="18845675">
                <a:off x="4529898" y="6019801"/>
                <a:ext cx="47207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/>
                    <a:cs typeface="Arial Narrow"/>
                  </a:rPr>
                  <a:t>ITER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1AE8086-DE8F-B444-B5BD-F3BCACEA3181}"/>
                  </a:ext>
                </a:extLst>
              </p:cNvPr>
              <p:cNvSpPr txBox="1"/>
              <p:nvPr/>
            </p:nvSpPr>
            <p:spPr>
              <a:xfrm rot="18845675">
                <a:off x="4217809" y="6026151"/>
                <a:ext cx="51205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/>
                    <a:cs typeface="Arial Narrow"/>
                  </a:rPr>
                  <a:t>EAST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8DBEF03-9D39-7242-B2C4-BC3E6A6B1AF6}"/>
                  </a:ext>
                </a:extLst>
              </p:cNvPr>
              <p:cNvSpPr txBox="1"/>
              <p:nvPr/>
            </p:nvSpPr>
            <p:spPr>
              <a:xfrm rot="18845675">
                <a:off x="3959985" y="5969001"/>
                <a:ext cx="68480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/>
                    <a:cs typeface="Arial Narrow"/>
                  </a:rPr>
                  <a:t>JT60-SA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25A5A2-D435-3A4E-835C-2BEFF204D683}"/>
                  </a:ext>
                </a:extLst>
              </p:cNvPr>
              <p:cNvSpPr txBox="1"/>
              <p:nvPr/>
            </p:nvSpPr>
            <p:spPr>
              <a:xfrm rot="18845675">
                <a:off x="3571908" y="6070601"/>
                <a:ext cx="40685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/>
                    <a:cs typeface="Arial Narrow"/>
                  </a:rPr>
                  <a:t>JET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FDF5702-B735-9C4B-B9AA-31C51CA3A12D}"/>
                  </a:ext>
                </a:extLst>
              </p:cNvPr>
              <p:cNvSpPr txBox="1"/>
              <p:nvPr/>
            </p:nvSpPr>
            <p:spPr>
              <a:xfrm rot="18845675">
                <a:off x="3111897" y="6026151"/>
                <a:ext cx="51408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/>
                    <a:cs typeface="Arial Narrow"/>
                  </a:rPr>
                  <a:t>DIII-D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A77422A-9C4E-704D-B2A3-2D67650BBC4D}"/>
                  </a:ext>
                </a:extLst>
              </p:cNvPr>
              <p:cNvSpPr txBox="1"/>
              <p:nvPr/>
            </p:nvSpPr>
            <p:spPr>
              <a:xfrm rot="18845675">
                <a:off x="2865075" y="6019801"/>
                <a:ext cx="56322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200" dirty="0">
                    <a:latin typeface="Arial Narrow"/>
                    <a:cs typeface="Arial Narrow"/>
                  </a:rPr>
                  <a:t>C-mod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7ABA204A-7D5E-8442-9FCD-3A76AE6A073F}"/>
                  </a:ext>
                </a:extLst>
              </p:cNvPr>
              <p:cNvCxnSpPr>
                <a:cxnSpLocks/>
                <a:stCxn id="23" idx="3"/>
              </p:cNvCxnSpPr>
              <p:nvPr/>
            </p:nvCxnSpPr>
            <p:spPr>
              <a:xfrm flipV="1">
                <a:off x="4930184" y="4419600"/>
                <a:ext cx="949916" cy="1561484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7352E97-1748-534B-AA5F-E27CF542EF32}"/>
                  </a:ext>
                </a:extLst>
              </p:cNvPr>
              <p:cNvSpPr txBox="1"/>
              <p:nvPr/>
            </p:nvSpPr>
            <p:spPr>
              <a:xfrm>
                <a:off x="2464599" y="3886201"/>
                <a:ext cx="1275272" cy="233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00" dirty="0"/>
                  <a:t>W erosion at 10 </a:t>
                </a:r>
                <a:r>
                  <a:rPr lang="en-US" sz="1000" dirty="0" err="1"/>
                  <a:t>eV</a:t>
                </a:r>
                <a:endParaRPr lang="en-US" sz="1000" dirty="0"/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247D0CF-16E6-404C-BC31-91E6F3737A2A}"/>
                </a:ext>
              </a:extLst>
            </p:cNvPr>
            <p:cNvSpPr/>
            <p:nvPr/>
          </p:nvSpPr>
          <p:spPr>
            <a:xfrm>
              <a:off x="5892055" y="4443728"/>
              <a:ext cx="1118283" cy="128280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noFill/>
              <a:miter lim="800000"/>
              <a:headEnd type="none" w="med" len="med"/>
              <a:tailEnd type="arrow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MPEX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442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usion pg.png">
            <a:extLst>
              <a:ext uri="{FF2B5EF4-FFF2-40B4-BE49-F238E27FC236}">
                <a16:creationId xmlns:a16="http://schemas.microsoft.com/office/drawing/2014/main" id="{76AF321D-A38E-FF4F-A6E5-CA9D03D9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046" r="15098" b="54468"/>
          <a:stretch/>
        </p:blipFill>
        <p:spPr>
          <a:xfrm>
            <a:off x="0" y="-211016"/>
            <a:ext cx="12191999" cy="70690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2991918-D6EE-AD40-977B-13D4EB7A99D6}"/>
              </a:ext>
            </a:extLst>
          </p:cNvPr>
          <p:cNvSpPr/>
          <p:nvPr/>
        </p:nvSpPr>
        <p:spPr>
          <a:xfrm>
            <a:off x="134816" y="-211016"/>
            <a:ext cx="11922368" cy="70212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>
            <a:softEdge rad="2159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305748-BF0E-8F48-81B4-8CF01BB7EBD9}"/>
              </a:ext>
            </a:extLst>
          </p:cNvPr>
          <p:cNvSpPr/>
          <p:nvPr/>
        </p:nvSpPr>
        <p:spPr>
          <a:xfrm>
            <a:off x="2715025" y="5640540"/>
            <a:ext cx="7186246" cy="6203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2">
                    <a:lumMod val="95000"/>
                  </a:schemeClr>
                </a:solidFill>
              </a:rPr>
              <a:t>Fusion Pilot Plant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0C5CCF-5C26-814C-8AD7-1DFDFCC3C5B7}"/>
              </a:ext>
            </a:extLst>
          </p:cNvPr>
          <p:cNvSpPr/>
          <p:nvPr/>
        </p:nvSpPr>
        <p:spPr>
          <a:xfrm>
            <a:off x="7658576" y="801362"/>
            <a:ext cx="1646429" cy="150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Nuclear Science</a:t>
            </a:r>
          </a:p>
        </p:txBody>
      </p:sp>
      <p:sp>
        <p:nvSpPr>
          <p:cNvPr id="31" name="Arrow: Down 41">
            <a:extLst>
              <a:ext uri="{FF2B5EF4-FFF2-40B4-BE49-F238E27FC236}">
                <a16:creationId xmlns:a16="http://schemas.microsoft.com/office/drawing/2014/main" id="{DC0C9EAE-4E06-D24E-BB45-9096C42A63BF}"/>
              </a:ext>
            </a:extLst>
          </p:cNvPr>
          <p:cNvSpPr/>
          <p:nvPr/>
        </p:nvSpPr>
        <p:spPr>
          <a:xfrm>
            <a:off x="8136757" y="2402571"/>
            <a:ext cx="595581" cy="31718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95A767-AA28-1F4C-B74C-F0BD997C8562}"/>
              </a:ext>
            </a:extLst>
          </p:cNvPr>
          <p:cNvSpPr txBox="1"/>
          <p:nvPr/>
        </p:nvSpPr>
        <p:spPr>
          <a:xfrm>
            <a:off x="7361666" y="2772833"/>
            <a:ext cx="2162277" cy="11870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Blankets for Tritium Breeding/Power Extraction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Closed Tritium Fuel Cycle</a:t>
            </a:r>
          </a:p>
        </p:txBody>
      </p:sp>
      <p:sp>
        <p:nvSpPr>
          <p:cNvPr id="36" name="Arrow: Down 41">
            <a:extLst>
              <a:ext uri="{FF2B5EF4-FFF2-40B4-BE49-F238E27FC236}">
                <a16:creationId xmlns:a16="http://schemas.microsoft.com/office/drawing/2014/main" id="{D26854FB-0F83-C248-A1AE-9CD9309CA82D}"/>
              </a:ext>
            </a:extLst>
          </p:cNvPr>
          <p:cNvSpPr/>
          <p:nvPr/>
        </p:nvSpPr>
        <p:spPr>
          <a:xfrm>
            <a:off x="8136755" y="4043756"/>
            <a:ext cx="595581" cy="3146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C8966C-9492-9B43-B11B-F8F3302AABA4}"/>
              </a:ext>
            </a:extLst>
          </p:cNvPr>
          <p:cNvSpPr/>
          <p:nvPr/>
        </p:nvSpPr>
        <p:spPr>
          <a:xfrm>
            <a:off x="994190" y="4468915"/>
            <a:ext cx="10066559" cy="743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2">
                    <a:lumMod val="95000"/>
                  </a:schemeClr>
                </a:solidFill>
              </a:rPr>
              <a:t>Fusion System Design Studies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A117C-8CEE-E448-8520-6AE3821EFBE1}"/>
              </a:ext>
            </a:extLst>
          </p:cNvPr>
          <p:cNvSpPr/>
          <p:nvPr/>
        </p:nvSpPr>
        <p:spPr>
          <a:xfrm>
            <a:off x="2298827" y="47725"/>
            <a:ext cx="6956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/>
              <a:t>ORNL – A National Resource for …</a:t>
            </a:r>
          </a:p>
        </p:txBody>
      </p:sp>
      <p:sp>
        <p:nvSpPr>
          <p:cNvPr id="40" name="Arrow: Down 40">
            <a:extLst>
              <a:ext uri="{FF2B5EF4-FFF2-40B4-BE49-F238E27FC236}">
                <a16:creationId xmlns:a16="http://schemas.microsoft.com/office/drawing/2014/main" id="{D302FC1A-2089-764B-9394-BDA682EBDB4C}"/>
              </a:ext>
            </a:extLst>
          </p:cNvPr>
          <p:cNvSpPr/>
          <p:nvPr/>
        </p:nvSpPr>
        <p:spPr>
          <a:xfrm>
            <a:off x="5798209" y="5258300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bg2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21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61C37C-3CBE-BE41-AEA7-517A39BDF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Blanket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36988-4AB3-4CE9-AC30-1793C6C5C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2234" y="1527048"/>
            <a:ext cx="3791415" cy="5228754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</a:pPr>
            <a:r>
              <a:rPr lang="en-US" dirty="0"/>
              <a:t>Helium Flow Loop approaching completion</a:t>
            </a:r>
          </a:p>
          <a:p>
            <a:pPr>
              <a:lnSpc>
                <a:spcPct val="105000"/>
              </a:lnSpc>
            </a:pPr>
            <a:endParaRPr lang="en-US" dirty="0"/>
          </a:p>
          <a:p>
            <a:pPr>
              <a:lnSpc>
                <a:spcPct val="105000"/>
              </a:lnSpc>
            </a:pPr>
            <a:endParaRPr lang="en-US" dirty="0"/>
          </a:p>
          <a:p>
            <a:pPr>
              <a:lnSpc>
                <a:spcPct val="105000"/>
              </a:lnSpc>
            </a:pPr>
            <a:endParaRPr lang="en-US" dirty="0"/>
          </a:p>
          <a:p>
            <a:pPr>
              <a:lnSpc>
                <a:spcPct val="105000"/>
              </a:lnSpc>
            </a:pPr>
            <a:endParaRPr lang="en-US" dirty="0"/>
          </a:p>
          <a:p>
            <a:pPr>
              <a:lnSpc>
                <a:spcPct val="105000"/>
              </a:lnSpc>
            </a:pPr>
            <a:endParaRPr lang="en-US" dirty="0"/>
          </a:p>
          <a:p>
            <a:pPr>
              <a:lnSpc>
                <a:spcPct val="105000"/>
              </a:lnSpc>
            </a:pPr>
            <a:r>
              <a:rPr lang="en-US" dirty="0"/>
              <a:t>Testing complex structures to improve heat transfer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B93EAC-0B3C-4040-96EF-1E21A2397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RF Technology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3BB057-7ECC-F348-86CB-F6BD795C49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ITER ICH system</a:t>
            </a:r>
            <a:br>
              <a:rPr lang="en-US" dirty="0"/>
            </a:br>
            <a:r>
              <a:rPr lang="en-US" dirty="0"/>
              <a:t>evaluation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spcBef>
                <a:spcPts val="800"/>
              </a:spcBef>
            </a:pPr>
            <a:endParaRPr lang="en-US" dirty="0"/>
          </a:p>
          <a:p>
            <a:pPr>
              <a:spcBef>
                <a:spcPts val="800"/>
              </a:spcBef>
            </a:pPr>
            <a:r>
              <a:rPr lang="en-US" dirty="0"/>
              <a:t>MPEX Helicon window design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706CFB7-4E04-2B46-86DE-772343F7EE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Remote Systems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86A427D-DD5E-4B41-A5DB-B4237F4FB34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Providing practical solutions to challenging remote handling issues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8" y="365857"/>
            <a:ext cx="10418329" cy="424732"/>
          </a:xfrm>
        </p:spPr>
        <p:txBody>
          <a:bodyPr/>
          <a:lstStyle/>
          <a:p>
            <a:r>
              <a:rPr lang="en-US" b="1" dirty="0"/>
              <a:t>ORNL – Leading US Development of Fusion Technologies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29122A-1462-DE44-AD8B-9B15CB986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12" t="22512" r="16925" b="13620"/>
          <a:stretch/>
        </p:blipFill>
        <p:spPr>
          <a:xfrm>
            <a:off x="746635" y="2192695"/>
            <a:ext cx="3062197" cy="22933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479F5E-EB21-834E-9B31-BD035FE6FC2E}"/>
              </a:ext>
            </a:extLst>
          </p:cNvPr>
          <p:cNvSpPr txBox="1"/>
          <p:nvPr/>
        </p:nvSpPr>
        <p:spPr>
          <a:xfrm>
            <a:off x="746635" y="2156878"/>
            <a:ext cx="2009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ORNL Helium Flow Loop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939947-E596-3841-BA89-9F4E8F1E2AD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91989" y="5261565"/>
            <a:ext cx="1570384" cy="1443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AC8A0B-00F7-644A-8C27-BDD1C68ED208}"/>
              </a:ext>
            </a:extLst>
          </p:cNvPr>
          <p:cNvSpPr txBox="1"/>
          <p:nvPr/>
        </p:nvSpPr>
        <p:spPr>
          <a:xfrm>
            <a:off x="400911" y="5717712"/>
            <a:ext cx="183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Actual AM produced batch of parts for testing in flow loop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5A2B494-2B9A-3449-8F06-F664B4638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598" t="14574" r="3038" b="32687"/>
          <a:stretch/>
        </p:blipFill>
        <p:spPr>
          <a:xfrm>
            <a:off x="4687712" y="2247634"/>
            <a:ext cx="2816575" cy="20899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237306-05C2-074F-A829-C47882E016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06" t="72242" r="45679"/>
          <a:stretch/>
        </p:blipFill>
        <p:spPr>
          <a:xfrm>
            <a:off x="6656660" y="1506577"/>
            <a:ext cx="1277602" cy="7665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679620-3E2C-4944-AC1D-F412BD67A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916" y="3772393"/>
            <a:ext cx="1638571" cy="23691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0BD289-B13D-414A-8E5D-3CB3293715AD}"/>
              </a:ext>
            </a:extLst>
          </p:cNvPr>
          <p:cNvGrpSpPr/>
          <p:nvPr/>
        </p:nvGrpSpPr>
        <p:grpSpPr>
          <a:xfrm>
            <a:off x="10262683" y="3772393"/>
            <a:ext cx="1910559" cy="2155052"/>
            <a:chOff x="9847549" y="2331610"/>
            <a:chExt cx="2213673" cy="249133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9659130-232A-7E40-9882-BFE2332C4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7549" y="2331610"/>
              <a:ext cx="2213673" cy="199208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DE96377-99E9-DA46-A13E-D6EDBDF1E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10752" y="3643874"/>
              <a:ext cx="991123" cy="11790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6B682E8-9364-4948-978E-00E09CA7ACDA}"/>
              </a:ext>
            </a:extLst>
          </p:cNvPr>
          <p:cNvSpPr txBox="1"/>
          <p:nvPr/>
        </p:nvSpPr>
        <p:spPr>
          <a:xfrm>
            <a:off x="8698119" y="2836017"/>
            <a:ext cx="3129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432FF"/>
                </a:solidFill>
              </a:rPr>
              <a:t>Example:  Design of Central Control Rod and Fuel Handling Manipulator for Transformational Challenge Reactor (TCR)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D492DD-E5CA-6342-93CF-1E0629771FEE}"/>
              </a:ext>
            </a:extLst>
          </p:cNvPr>
          <p:cNvSpPr txBox="1"/>
          <p:nvPr/>
        </p:nvSpPr>
        <p:spPr>
          <a:xfrm>
            <a:off x="8471916" y="6126201"/>
            <a:ext cx="1638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432FF"/>
                </a:solidFill>
              </a:rPr>
              <a:t>Central Control Rod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2BCA0A-0CA8-A24B-99D9-959F8930F560}"/>
              </a:ext>
            </a:extLst>
          </p:cNvPr>
          <p:cNvSpPr/>
          <p:nvPr/>
        </p:nvSpPr>
        <p:spPr>
          <a:xfrm>
            <a:off x="10279127" y="5983139"/>
            <a:ext cx="1638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432FF"/>
                </a:solidFill>
              </a:rPr>
              <a:t>Fuel Handling Manipulator </a:t>
            </a:r>
            <a:endParaRPr lang="en-US" sz="1200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AAB0E87-FF3E-407A-8A13-63CD89AA56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830" y="4940095"/>
            <a:ext cx="2000015" cy="129899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0B71583E-D532-434E-8DFD-8571E1483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9585" y="5540916"/>
            <a:ext cx="1990608" cy="121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1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ORNL Vision for the 2020s in Fusion Technology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61C37C-3CBE-BE41-AEA7-517A39BDFBB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8639" y="1025830"/>
            <a:ext cx="6863380" cy="5041483"/>
          </a:xfrm>
        </p:spPr>
        <p:txBody>
          <a:bodyPr/>
          <a:lstStyle/>
          <a:p>
            <a:r>
              <a:rPr lang="en-US" sz="2000" dirty="0"/>
              <a:t>Establish improved understanding of helium flow in complex structures using the Helium Flow Loop</a:t>
            </a:r>
          </a:p>
          <a:p>
            <a:r>
              <a:rPr lang="en-US" sz="2000" dirty="0"/>
              <a:t>Continue to develop RF technologies that are relevant to fusion development, including non-tokamak needs</a:t>
            </a:r>
          </a:p>
          <a:p>
            <a:r>
              <a:rPr lang="en-US" sz="2000" dirty="0"/>
              <a:t>Leverage opportunities in other areas including fission to develop remote handling capabilities </a:t>
            </a:r>
          </a:p>
          <a:p>
            <a:r>
              <a:rPr lang="en-US" sz="2000" dirty="0"/>
              <a:t>Develop the basis and start design of a blanket component test facility</a:t>
            </a:r>
          </a:p>
          <a:p>
            <a:r>
              <a:rPr lang="en-US" sz="2000" dirty="0"/>
              <a:t>Start development of infrastructure to</a:t>
            </a:r>
            <a:br>
              <a:rPr lang="en-US" sz="2000" dirty="0"/>
            </a:br>
            <a:r>
              <a:rPr lang="en-US" sz="2000" dirty="0"/>
              <a:t>support a fusion technology ecosystem</a:t>
            </a:r>
          </a:p>
          <a:p>
            <a:pPr lvl="1"/>
            <a:endParaRPr lang="en-US" sz="1600" dirty="0"/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24642915-873F-354F-A6DC-74420FBFA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237" y="696433"/>
            <a:ext cx="1996530" cy="23927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A0A1CA-2814-DD48-A312-316816398F4E}"/>
              </a:ext>
            </a:extLst>
          </p:cNvPr>
          <p:cNvSpPr txBox="1"/>
          <p:nvPr/>
        </p:nvSpPr>
        <p:spPr>
          <a:xfrm>
            <a:off x="7998981" y="1077471"/>
            <a:ext cx="22530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Century Gothic" panose="020B0502020202020204" pitchFamily="34" charset="0"/>
              </a:rPr>
              <a:t>Blanket component test facility</a:t>
            </a:r>
          </a:p>
          <a:p>
            <a:pPr>
              <a:lnSpc>
                <a:spcPct val="90000"/>
              </a:lnSpc>
            </a:pPr>
            <a:endParaRPr lang="en-US" b="1" dirty="0">
              <a:latin typeface="Century Gothic" panose="020B0502020202020204" pitchFamily="34" charset="0"/>
            </a:endParaRPr>
          </a:p>
          <a:p>
            <a:pPr>
              <a:lnSpc>
                <a:spcPct val="90000"/>
              </a:lnSpc>
            </a:pP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 descr="Screen Shot 2019-07-17 at 2.18.11 PM.png">
            <a:extLst>
              <a:ext uri="{FF2B5EF4-FFF2-40B4-BE49-F238E27FC236}">
                <a16:creationId xmlns:a16="http://schemas.microsoft.com/office/drawing/2014/main" id="{D6EB8F45-C647-0D4F-91E0-41A74F58D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478" y="3372384"/>
            <a:ext cx="4154727" cy="34335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F886D8-F971-EE47-A976-1590BF3B8CA3}"/>
              </a:ext>
            </a:extLst>
          </p:cNvPr>
          <p:cNvSpPr/>
          <p:nvPr/>
        </p:nvSpPr>
        <p:spPr>
          <a:xfrm>
            <a:off x="7898470" y="2972274"/>
            <a:ext cx="4154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latin typeface="Century Gothic" panose="020B0502020202020204" pitchFamily="34" charset="0"/>
              </a:rPr>
              <a:t>Fusion Technology Pipeline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350B591-4CD3-E14E-9403-AA5E3D24DAF9}"/>
              </a:ext>
            </a:extLst>
          </p:cNvPr>
          <p:cNvSpPr/>
          <p:nvPr/>
        </p:nvSpPr>
        <p:spPr>
          <a:xfrm>
            <a:off x="5895191" y="4287421"/>
            <a:ext cx="1286718" cy="349124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92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usion pg.png">
            <a:extLst>
              <a:ext uri="{FF2B5EF4-FFF2-40B4-BE49-F238E27FC236}">
                <a16:creationId xmlns:a16="http://schemas.microsoft.com/office/drawing/2014/main" id="{76AF321D-A38E-FF4F-A6E5-CA9D03D9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046" r="15098" b="54468"/>
          <a:stretch/>
        </p:blipFill>
        <p:spPr>
          <a:xfrm>
            <a:off x="0" y="-211016"/>
            <a:ext cx="12191999" cy="70690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2991918-D6EE-AD40-977B-13D4EB7A99D6}"/>
              </a:ext>
            </a:extLst>
          </p:cNvPr>
          <p:cNvSpPr/>
          <p:nvPr/>
        </p:nvSpPr>
        <p:spPr>
          <a:xfrm>
            <a:off x="134816" y="-211016"/>
            <a:ext cx="11922368" cy="70212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>
            <a:softEdge rad="2159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305748-BF0E-8F48-81B4-8CF01BB7EBD9}"/>
              </a:ext>
            </a:extLst>
          </p:cNvPr>
          <p:cNvSpPr/>
          <p:nvPr/>
        </p:nvSpPr>
        <p:spPr>
          <a:xfrm>
            <a:off x="2715025" y="5640540"/>
            <a:ext cx="7186246" cy="6203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2">
                    <a:lumMod val="95000"/>
                  </a:schemeClr>
                </a:solidFill>
              </a:rPr>
              <a:t>Fusion Pilot Plant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7E3758-F306-0E4D-AB2F-2E374AFE8584}"/>
              </a:ext>
            </a:extLst>
          </p:cNvPr>
          <p:cNvSpPr/>
          <p:nvPr/>
        </p:nvSpPr>
        <p:spPr>
          <a:xfrm>
            <a:off x="9957715" y="801362"/>
            <a:ext cx="1610491" cy="1504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Public-Private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Partner</a:t>
            </a:r>
          </a:p>
        </p:txBody>
      </p:sp>
      <p:sp>
        <p:nvSpPr>
          <p:cNvPr id="16" name="Arrow: Down 41">
            <a:extLst>
              <a:ext uri="{FF2B5EF4-FFF2-40B4-BE49-F238E27FC236}">
                <a16:creationId xmlns:a16="http://schemas.microsoft.com/office/drawing/2014/main" id="{C485D36F-6230-3E49-AC21-981575064A8F}"/>
              </a:ext>
            </a:extLst>
          </p:cNvPr>
          <p:cNvSpPr/>
          <p:nvPr/>
        </p:nvSpPr>
        <p:spPr>
          <a:xfrm>
            <a:off x="10465169" y="2402571"/>
            <a:ext cx="595581" cy="31718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Arrow: Down 41">
            <a:extLst>
              <a:ext uri="{FF2B5EF4-FFF2-40B4-BE49-F238E27FC236}">
                <a16:creationId xmlns:a16="http://schemas.microsoft.com/office/drawing/2014/main" id="{5A7E129C-D4E6-2649-9AB3-33F737501F13}"/>
              </a:ext>
            </a:extLst>
          </p:cNvPr>
          <p:cNvSpPr/>
          <p:nvPr/>
        </p:nvSpPr>
        <p:spPr>
          <a:xfrm>
            <a:off x="10465169" y="4043756"/>
            <a:ext cx="595581" cy="31460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C8966C-9492-9B43-B11B-F8F3302AABA4}"/>
              </a:ext>
            </a:extLst>
          </p:cNvPr>
          <p:cNvSpPr/>
          <p:nvPr/>
        </p:nvSpPr>
        <p:spPr>
          <a:xfrm>
            <a:off x="994190" y="4468915"/>
            <a:ext cx="10066559" cy="743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2">
                    <a:lumMod val="95000"/>
                  </a:schemeClr>
                </a:solidFill>
              </a:rPr>
              <a:t>Fusion System Design Studies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A117C-8CEE-E448-8520-6AE3821EFBE1}"/>
              </a:ext>
            </a:extLst>
          </p:cNvPr>
          <p:cNvSpPr/>
          <p:nvPr/>
        </p:nvSpPr>
        <p:spPr>
          <a:xfrm>
            <a:off x="2298827" y="47725"/>
            <a:ext cx="6956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/>
              <a:t>ORNL – A National Resource for …</a:t>
            </a:r>
          </a:p>
        </p:txBody>
      </p:sp>
      <p:sp>
        <p:nvSpPr>
          <p:cNvPr id="40" name="Arrow: Down 40">
            <a:extLst>
              <a:ext uri="{FF2B5EF4-FFF2-40B4-BE49-F238E27FC236}">
                <a16:creationId xmlns:a16="http://schemas.microsoft.com/office/drawing/2014/main" id="{D302FC1A-2089-764B-9394-BDA682EBDB4C}"/>
              </a:ext>
            </a:extLst>
          </p:cNvPr>
          <p:cNvSpPr/>
          <p:nvPr/>
        </p:nvSpPr>
        <p:spPr>
          <a:xfrm>
            <a:off x="5798209" y="5258300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8D810B-D7A2-5E44-A365-445578C7E616}"/>
              </a:ext>
            </a:extLst>
          </p:cNvPr>
          <p:cNvSpPr txBox="1"/>
          <p:nvPr/>
        </p:nvSpPr>
        <p:spPr>
          <a:xfrm>
            <a:off x="9759461" y="2761739"/>
            <a:ext cx="2045050" cy="1187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Engagement in New Approaches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Host Test Beds &amp; Be a Knowledge Resource</a:t>
            </a:r>
          </a:p>
        </p:txBody>
      </p:sp>
    </p:spTree>
    <p:extLst>
      <p:ext uri="{BB962C8B-B14F-4D97-AF65-F5344CB8AC3E}">
        <p14:creationId xmlns:p14="http://schemas.microsoft.com/office/powerpoint/2010/main" val="703476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61C37C-3CBE-BE41-AEA7-517A39BDF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INFUSE program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B93EAC-0B3C-4040-96EF-1E21A2397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ORNL Vision for the 2020s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3BB057-7ECC-F348-86CB-F6BD795C4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1411" y="1527048"/>
            <a:ext cx="5785575" cy="496509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Expand the INFUSE program to larger activities</a:t>
            </a:r>
          </a:p>
          <a:p>
            <a:endParaRPr lang="en-US" dirty="0"/>
          </a:p>
          <a:p>
            <a:r>
              <a:rPr lang="en-US" dirty="0"/>
              <a:t>Engage in much larger cost-share programs targeting demonstration of breakthrough approaches (COTS-like program)</a:t>
            </a:r>
          </a:p>
          <a:p>
            <a:endParaRPr lang="en-US" dirty="0"/>
          </a:p>
          <a:p>
            <a:r>
              <a:rPr lang="en-US" dirty="0"/>
              <a:t>Actively pursue partnerships with private firms interested in leveraging ORNL resources towards technology development or demonstration </a:t>
            </a:r>
          </a:p>
          <a:p>
            <a:pPr lvl="1"/>
            <a:r>
              <a:rPr lang="en-US" dirty="0"/>
              <a:t>Personnel, siting, and infrastructure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768" y="365857"/>
            <a:ext cx="10406231" cy="424732"/>
          </a:xfrm>
        </p:spPr>
        <p:txBody>
          <a:bodyPr/>
          <a:lstStyle/>
          <a:p>
            <a:r>
              <a:rPr lang="en-US" b="1" dirty="0"/>
              <a:t>ORNL – Engaging Private Industry in Fusion Development 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79A1935-C3D6-9044-A5E8-25214B4CC603}"/>
              </a:ext>
            </a:extLst>
          </p:cNvPr>
          <p:cNvSpPr txBox="1">
            <a:spLocks/>
          </p:cNvSpPr>
          <p:nvPr/>
        </p:nvSpPr>
        <p:spPr bwMode="auto">
          <a:xfrm>
            <a:off x="415649" y="1527048"/>
            <a:ext cx="5680351" cy="4965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Enables private firms to tap into national lab resources to address key issues</a:t>
            </a:r>
          </a:p>
          <a:p>
            <a:pPr lvl="1"/>
            <a:r>
              <a:rPr lang="en-US" dirty="0"/>
              <a:t>Led by ORNL and PPPL</a:t>
            </a:r>
          </a:p>
          <a:p>
            <a:endParaRPr lang="en-US" dirty="0"/>
          </a:p>
        </p:txBody>
      </p:sp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03A9017E-16E2-9B4E-9E74-54C5E216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8" r="378"/>
          <a:stretch>
            <a:fillRect/>
          </a:stretch>
        </p:blipFill>
        <p:spPr>
          <a:xfrm>
            <a:off x="285076" y="2477113"/>
            <a:ext cx="5821682" cy="153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07B78E9-5D7F-D945-9766-27B117A40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17" y="4485940"/>
            <a:ext cx="1845257" cy="226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E2E2ED-9F39-1743-AEF2-1B2AB87097EC}"/>
              </a:ext>
            </a:extLst>
          </p:cNvPr>
          <p:cNvSpPr txBox="1"/>
          <p:nvPr/>
        </p:nvSpPr>
        <p:spPr>
          <a:xfrm>
            <a:off x="568891" y="4009595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  <a:cs typeface="Calibri" panose="020F0502020204030204" pitchFamily="34" charset="0"/>
              </a:rPr>
              <a:t>10 Participating</a:t>
            </a:r>
            <a:br>
              <a:rPr lang="en-US" sz="1400" b="1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entury Gothic" panose="020B0502020202020204" pitchFamily="34" charset="0"/>
                <a:cs typeface="Calibri" panose="020F0502020204030204" pitchFamily="34" charset="0"/>
              </a:rPr>
              <a:t>DOE labs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1F37148-3145-6C4D-AB3C-61F6AFA86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712" y="4695349"/>
            <a:ext cx="3501918" cy="17799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960100-91C9-8F48-8FAD-4DAC76990634}"/>
              </a:ext>
            </a:extLst>
          </p:cNvPr>
          <p:cNvSpPr txBox="1"/>
          <p:nvPr/>
        </p:nvSpPr>
        <p:spPr>
          <a:xfrm>
            <a:off x="3290633" y="4224330"/>
            <a:ext cx="1451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Century Gothic" panose="020B0502020202020204" pitchFamily="34" charset="0"/>
                <a:cs typeface="Calibri" panose="020F0502020204030204" pitchFamily="34" charset="0"/>
              </a:rPr>
              <a:t>Fusion Industry</a:t>
            </a:r>
            <a:br>
              <a:rPr lang="en-US" sz="1400" b="1" dirty="0">
                <a:latin typeface="Century Gothic" panose="020B050202020202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entury Gothic" panose="020B0502020202020204" pitchFamily="34" charset="0"/>
                <a:cs typeface="Calibri" panose="020F0502020204030204" pitchFamily="34" charset="0"/>
              </a:rPr>
              <a:t>Association</a:t>
            </a:r>
          </a:p>
        </p:txBody>
      </p:sp>
    </p:spTree>
    <p:extLst>
      <p:ext uri="{BB962C8B-B14F-4D97-AF65-F5344CB8AC3E}">
        <p14:creationId xmlns:p14="http://schemas.microsoft.com/office/powerpoint/2010/main" val="379184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1F520D9-AD45-5D41-AE5E-B90EE08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6856" y="1010332"/>
            <a:ext cx="5678309" cy="402796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7567" tIns="43783" rIns="87567" bIns="43783">
            <a:spAutoFit/>
          </a:bodyPr>
          <a:lstStyle/>
          <a:p>
            <a:pPr marL="327773" indent="-176494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Projected need for ~ 25,000 GW from non-CO2 producing sources</a:t>
            </a: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 25,000 GW-e plants !!!</a:t>
            </a:r>
            <a:endParaRPr lang="en-US" sz="2400" dirty="0"/>
          </a:p>
          <a:p>
            <a:pPr algn="ctr">
              <a:defRPr/>
            </a:pPr>
            <a:endParaRPr lang="en-US" sz="2800" dirty="0">
              <a:solidFill>
                <a:srgbClr val="000000"/>
              </a:solidFill>
              <a:latin typeface="+mn-lt"/>
              <a:ea typeface="ＭＳ Ｐゴシック" pitchFamily="-48" charset="-128"/>
              <a:cs typeface="Century Gothic"/>
            </a:endParaRPr>
          </a:p>
          <a:p>
            <a:pPr algn="ctr">
              <a:defRPr/>
            </a:pPr>
            <a:endParaRPr lang="en-US" sz="2800" dirty="0">
              <a:solidFill>
                <a:srgbClr val="000000"/>
              </a:solidFill>
              <a:latin typeface="+mn-lt"/>
              <a:ea typeface="ＭＳ Ｐゴシック" pitchFamily="-48" charset="-128"/>
              <a:cs typeface="Century Gothic"/>
            </a:endParaRPr>
          </a:p>
          <a:p>
            <a:pPr algn="ctr">
              <a:defRPr/>
            </a:pPr>
            <a:endParaRPr lang="en-US" sz="2800" dirty="0">
              <a:solidFill>
                <a:srgbClr val="000000"/>
              </a:solidFill>
              <a:latin typeface="+mn-lt"/>
              <a:ea typeface="ＭＳ Ｐゴシック" pitchFamily="-48" charset="-128"/>
              <a:cs typeface="Century Gothic"/>
            </a:endParaRPr>
          </a:p>
          <a:p>
            <a:pPr>
              <a:defRPr/>
            </a:pPr>
            <a:endParaRPr lang="is-IS" sz="28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7" y="1099603"/>
            <a:ext cx="5047139" cy="5349239"/>
          </a:xfrm>
          <a:prstGeom prst="rect">
            <a:avLst/>
          </a:prstGeom>
        </p:spPr>
      </p:pic>
      <p:sp>
        <p:nvSpPr>
          <p:cNvPr id="4099" name="Title 3"/>
          <p:cNvSpPr>
            <a:spLocks noGrp="1"/>
          </p:cNvSpPr>
          <p:nvPr>
            <p:ph type="title" idx="4294967295"/>
          </p:nvPr>
        </p:nvSpPr>
        <p:spPr>
          <a:xfrm>
            <a:off x="433398" y="2"/>
            <a:ext cx="11261892" cy="97872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/>
                <a:ea typeface="MS PGothic"/>
              </a:rPr>
              <a:t>Exploding Energy Demand in Coming Decades</a:t>
            </a:r>
            <a:br>
              <a:rPr lang="en-US" b="1" dirty="0">
                <a:latin typeface="Century Gothic" charset="0"/>
                <a:ea typeface="MS PGothic" charset="0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/>
                <a:ea typeface="MS PGothic"/>
              </a:rPr>
              <a:t>Requires Urgency in Fusion Development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 bwMode="auto">
          <a:xfrm flipH="1">
            <a:off x="5415689" y="1217246"/>
            <a:ext cx="1" cy="393119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660066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89481" y="1217247"/>
            <a:ext cx="3463439" cy="2514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 lIns="87567" tIns="43783" rIns="87567" bIns="43783">
            <a:spAutoFit/>
          </a:bodyPr>
          <a:lstStyle/>
          <a:p>
            <a:pPr>
              <a:defRPr/>
            </a:pPr>
            <a:r>
              <a:rPr lang="en-US" sz="1059" dirty="0">
                <a:solidFill>
                  <a:srgbClr val="0000FF"/>
                </a:solidFill>
                <a:latin typeface="+mn-lt"/>
                <a:ea typeface="ＭＳ Ｐゴシック" pitchFamily="-48" charset="-128"/>
                <a:cs typeface="+mn-cs"/>
              </a:rPr>
              <a:t>*Message AMPERE3-450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3CCA0-A041-574A-A71E-1635DECD8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229" y="1500278"/>
            <a:ext cx="3865584" cy="63164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FF">
                <a:alpha val="40000"/>
              </a:srgbClr>
            </a:outerShdw>
          </a:effectLst>
        </p:spPr>
        <p:txBody>
          <a:bodyPr wrap="square" lIns="87567" tIns="43783" rIns="87567" bIns="43783">
            <a:spAutoFit/>
          </a:bodyPr>
          <a:lstStyle/>
          <a:p>
            <a:pPr>
              <a:defRPr/>
            </a:pPr>
            <a:r>
              <a:rPr lang="en-US" sz="1765" dirty="0">
                <a:solidFill>
                  <a:srgbClr val="0000FF"/>
                </a:solidFill>
                <a:latin typeface="Century Gothic"/>
                <a:ea typeface="ＭＳ Ｐゴシック" pitchFamily="-48" charset="-128"/>
                <a:cs typeface="Century Gothic"/>
              </a:rPr>
              <a:t>from Intergovernmental Panel on Climate Change (IPCC) model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97E18F39-D271-1642-94CA-CBE62429B7D0}"/>
              </a:ext>
            </a:extLst>
          </p:cNvPr>
          <p:cNvSpPr/>
          <p:nvPr/>
        </p:nvSpPr>
        <p:spPr bwMode="auto">
          <a:xfrm>
            <a:off x="9037184" y="2024422"/>
            <a:ext cx="417651" cy="724243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567" tIns="43783" rIns="87567" bIns="43783" numCol="1" rtlCol="0" anchor="t" anchorCtr="0" compatLnSpc="1">
            <a:prstTxWarp prst="textNoShape">
              <a:avLst/>
            </a:prstTxWarp>
          </a:bodyPr>
          <a:lstStyle/>
          <a:p>
            <a:pPr defTabSz="875661" eaLnBrk="0" hangingPunct="0"/>
            <a:endParaRPr lang="en-US" sz="991"/>
          </a:p>
        </p:txBody>
      </p:sp>
    </p:spTree>
    <p:extLst>
      <p:ext uri="{BB962C8B-B14F-4D97-AF65-F5344CB8AC3E}">
        <p14:creationId xmlns:p14="http://schemas.microsoft.com/office/powerpoint/2010/main" val="4069768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usion pg.png">
            <a:extLst>
              <a:ext uri="{FF2B5EF4-FFF2-40B4-BE49-F238E27FC236}">
                <a16:creationId xmlns:a16="http://schemas.microsoft.com/office/drawing/2014/main" id="{76AF321D-A38E-FF4F-A6E5-CA9D03D9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046" r="15098" b="54468"/>
          <a:stretch/>
        </p:blipFill>
        <p:spPr>
          <a:xfrm>
            <a:off x="0" y="-211016"/>
            <a:ext cx="12191999" cy="70690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2991918-D6EE-AD40-977B-13D4EB7A99D6}"/>
              </a:ext>
            </a:extLst>
          </p:cNvPr>
          <p:cNvSpPr/>
          <p:nvPr/>
        </p:nvSpPr>
        <p:spPr>
          <a:xfrm>
            <a:off x="134816" y="-211016"/>
            <a:ext cx="11922368" cy="70212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>
            <a:softEdge rad="2159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A37DF9-E814-6D48-AF9F-FDB5C86016AE}"/>
              </a:ext>
            </a:extLst>
          </p:cNvPr>
          <p:cNvSpPr/>
          <p:nvPr/>
        </p:nvSpPr>
        <p:spPr>
          <a:xfrm>
            <a:off x="5227010" y="801362"/>
            <a:ext cx="1737978" cy="150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 Materials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305748-BF0E-8F48-81B4-8CF01BB7EBD9}"/>
              </a:ext>
            </a:extLst>
          </p:cNvPr>
          <p:cNvSpPr/>
          <p:nvPr/>
        </p:nvSpPr>
        <p:spPr>
          <a:xfrm>
            <a:off x="2715025" y="5640540"/>
            <a:ext cx="7186246" cy="6203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2">
                    <a:lumMod val="95000"/>
                  </a:schemeClr>
                </a:solidFill>
              </a:rPr>
              <a:t>Fusion Pilot Plant</a:t>
            </a:r>
          </a:p>
        </p:txBody>
      </p:sp>
      <p:sp>
        <p:nvSpPr>
          <p:cNvPr id="25" name="Arrow: Down 41">
            <a:extLst>
              <a:ext uri="{FF2B5EF4-FFF2-40B4-BE49-F238E27FC236}">
                <a16:creationId xmlns:a16="http://schemas.microsoft.com/office/drawing/2014/main" id="{642D1C8A-FE12-FB40-8EE9-6CE06D90E13F}"/>
              </a:ext>
            </a:extLst>
          </p:cNvPr>
          <p:cNvSpPr/>
          <p:nvPr/>
        </p:nvSpPr>
        <p:spPr>
          <a:xfrm>
            <a:off x="5798208" y="2379504"/>
            <a:ext cx="595581" cy="31718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rrow: Down 40">
            <a:extLst>
              <a:ext uri="{FF2B5EF4-FFF2-40B4-BE49-F238E27FC236}">
                <a16:creationId xmlns:a16="http://schemas.microsoft.com/office/drawing/2014/main" id="{15B63C94-7A51-5944-95D9-674A965F1806}"/>
              </a:ext>
            </a:extLst>
          </p:cNvPr>
          <p:cNvSpPr/>
          <p:nvPr/>
        </p:nvSpPr>
        <p:spPr>
          <a:xfrm>
            <a:off x="3449967" y="2402569"/>
            <a:ext cx="595581" cy="30801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B2AA4A-79E3-FC46-B293-D24890F20F16}"/>
              </a:ext>
            </a:extLst>
          </p:cNvPr>
          <p:cNvSpPr/>
          <p:nvPr/>
        </p:nvSpPr>
        <p:spPr>
          <a:xfrm>
            <a:off x="623794" y="786377"/>
            <a:ext cx="1483560" cy="15041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ITER</a:t>
            </a:r>
          </a:p>
        </p:txBody>
      </p:sp>
      <p:sp>
        <p:nvSpPr>
          <p:cNvPr id="28" name="Arrow: Down 40">
            <a:extLst>
              <a:ext uri="{FF2B5EF4-FFF2-40B4-BE49-F238E27FC236}">
                <a16:creationId xmlns:a16="http://schemas.microsoft.com/office/drawing/2014/main" id="{EE171442-5FFD-B44C-904C-8E9F65423758}"/>
              </a:ext>
            </a:extLst>
          </p:cNvPr>
          <p:cNvSpPr/>
          <p:nvPr/>
        </p:nvSpPr>
        <p:spPr>
          <a:xfrm>
            <a:off x="994190" y="2402569"/>
            <a:ext cx="595581" cy="30801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1D14F5-9706-584A-92C8-7534B9EAC915}"/>
              </a:ext>
            </a:extLst>
          </p:cNvPr>
          <p:cNvSpPr/>
          <p:nvPr/>
        </p:nvSpPr>
        <p:spPr>
          <a:xfrm>
            <a:off x="2847705" y="786377"/>
            <a:ext cx="1800107" cy="15041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Burning Plasma Physics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0C5CCF-5C26-814C-8AD7-1DFDFCC3C5B7}"/>
              </a:ext>
            </a:extLst>
          </p:cNvPr>
          <p:cNvSpPr/>
          <p:nvPr/>
        </p:nvSpPr>
        <p:spPr>
          <a:xfrm>
            <a:off x="7658576" y="801362"/>
            <a:ext cx="1646429" cy="150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Nuclear Science</a:t>
            </a:r>
          </a:p>
        </p:txBody>
      </p:sp>
      <p:sp>
        <p:nvSpPr>
          <p:cNvPr id="31" name="Arrow: Down 41">
            <a:extLst>
              <a:ext uri="{FF2B5EF4-FFF2-40B4-BE49-F238E27FC236}">
                <a16:creationId xmlns:a16="http://schemas.microsoft.com/office/drawing/2014/main" id="{DC0C9EAE-4E06-D24E-BB45-9096C42A63BF}"/>
              </a:ext>
            </a:extLst>
          </p:cNvPr>
          <p:cNvSpPr/>
          <p:nvPr/>
        </p:nvSpPr>
        <p:spPr>
          <a:xfrm>
            <a:off x="8136757" y="2402571"/>
            <a:ext cx="595581" cy="31718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7E3758-F306-0E4D-AB2F-2E374AFE8584}"/>
              </a:ext>
            </a:extLst>
          </p:cNvPr>
          <p:cNvSpPr/>
          <p:nvPr/>
        </p:nvSpPr>
        <p:spPr>
          <a:xfrm>
            <a:off x="9957715" y="801362"/>
            <a:ext cx="1610491" cy="1504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Public-Private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Partner</a:t>
            </a:r>
          </a:p>
        </p:txBody>
      </p:sp>
      <p:sp>
        <p:nvSpPr>
          <p:cNvPr id="16" name="Arrow: Down 41">
            <a:extLst>
              <a:ext uri="{FF2B5EF4-FFF2-40B4-BE49-F238E27FC236}">
                <a16:creationId xmlns:a16="http://schemas.microsoft.com/office/drawing/2014/main" id="{C485D36F-6230-3E49-AC21-981575064A8F}"/>
              </a:ext>
            </a:extLst>
          </p:cNvPr>
          <p:cNvSpPr/>
          <p:nvPr/>
        </p:nvSpPr>
        <p:spPr>
          <a:xfrm>
            <a:off x="10465169" y="2402571"/>
            <a:ext cx="595581" cy="31718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4431CC-3ABE-3245-9B27-8D0804C9280D}"/>
              </a:ext>
            </a:extLst>
          </p:cNvPr>
          <p:cNvSpPr txBox="1"/>
          <p:nvPr/>
        </p:nvSpPr>
        <p:spPr>
          <a:xfrm>
            <a:off x="340598" y="2794500"/>
            <a:ext cx="2162277" cy="11870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Self-Heated/Self- Organized Plasmas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Engineering of Components at Fusion Scale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094-3530-354D-8952-74ABBA5A894B}"/>
              </a:ext>
            </a:extLst>
          </p:cNvPr>
          <p:cNvSpPr txBox="1"/>
          <p:nvPr/>
        </p:nvSpPr>
        <p:spPr>
          <a:xfrm>
            <a:off x="2660137" y="2803398"/>
            <a:ext cx="2162277" cy="11870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Sustained, high performance operation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Validated predictive 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FD0B8-8FD7-BD47-B657-1B5FF69F4183}"/>
              </a:ext>
            </a:extLst>
          </p:cNvPr>
          <p:cNvSpPr txBox="1"/>
          <p:nvPr/>
        </p:nvSpPr>
        <p:spPr>
          <a:xfrm>
            <a:off x="4937682" y="2785622"/>
            <a:ext cx="2162277" cy="11870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Low Erosion Plasma Facing Materials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Long Lifetime Nuclear Structural Materials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95A767-AA28-1F4C-B74C-F0BD997C8562}"/>
              </a:ext>
            </a:extLst>
          </p:cNvPr>
          <p:cNvSpPr txBox="1"/>
          <p:nvPr/>
        </p:nvSpPr>
        <p:spPr>
          <a:xfrm>
            <a:off x="7361666" y="2772833"/>
            <a:ext cx="2162277" cy="11870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Blankets for Tritium Breeding/Power Extraction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Closed Tritium Fuel Cycle</a:t>
            </a:r>
          </a:p>
        </p:txBody>
      </p:sp>
      <p:sp>
        <p:nvSpPr>
          <p:cNvPr id="33" name="Arrow: Down 41">
            <a:extLst>
              <a:ext uri="{FF2B5EF4-FFF2-40B4-BE49-F238E27FC236}">
                <a16:creationId xmlns:a16="http://schemas.microsoft.com/office/drawing/2014/main" id="{5AD3C4C1-6986-CD40-839A-DD170AB6C11E}"/>
              </a:ext>
            </a:extLst>
          </p:cNvPr>
          <p:cNvSpPr/>
          <p:nvPr/>
        </p:nvSpPr>
        <p:spPr>
          <a:xfrm>
            <a:off x="5798208" y="4020689"/>
            <a:ext cx="595581" cy="3146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Arrow: Down 40">
            <a:extLst>
              <a:ext uri="{FF2B5EF4-FFF2-40B4-BE49-F238E27FC236}">
                <a16:creationId xmlns:a16="http://schemas.microsoft.com/office/drawing/2014/main" id="{AB966D0E-D719-3C47-B356-9E6E758017E4}"/>
              </a:ext>
            </a:extLst>
          </p:cNvPr>
          <p:cNvSpPr/>
          <p:nvPr/>
        </p:nvSpPr>
        <p:spPr>
          <a:xfrm>
            <a:off x="3449967" y="4043755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Arrow: Down 40">
            <a:extLst>
              <a:ext uri="{FF2B5EF4-FFF2-40B4-BE49-F238E27FC236}">
                <a16:creationId xmlns:a16="http://schemas.microsoft.com/office/drawing/2014/main" id="{57DEA7F4-DAA0-0B40-96D8-6A0639F8C414}"/>
              </a:ext>
            </a:extLst>
          </p:cNvPr>
          <p:cNvSpPr/>
          <p:nvPr/>
        </p:nvSpPr>
        <p:spPr>
          <a:xfrm>
            <a:off x="994190" y="4031371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Arrow: Down 41">
            <a:extLst>
              <a:ext uri="{FF2B5EF4-FFF2-40B4-BE49-F238E27FC236}">
                <a16:creationId xmlns:a16="http://schemas.microsoft.com/office/drawing/2014/main" id="{D26854FB-0F83-C248-A1AE-9CD9309CA82D}"/>
              </a:ext>
            </a:extLst>
          </p:cNvPr>
          <p:cNvSpPr/>
          <p:nvPr/>
        </p:nvSpPr>
        <p:spPr>
          <a:xfrm>
            <a:off x="8136755" y="4043756"/>
            <a:ext cx="595581" cy="3146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Arrow: Down 41">
            <a:extLst>
              <a:ext uri="{FF2B5EF4-FFF2-40B4-BE49-F238E27FC236}">
                <a16:creationId xmlns:a16="http://schemas.microsoft.com/office/drawing/2014/main" id="{5A7E129C-D4E6-2649-9AB3-33F737501F13}"/>
              </a:ext>
            </a:extLst>
          </p:cNvPr>
          <p:cNvSpPr/>
          <p:nvPr/>
        </p:nvSpPr>
        <p:spPr>
          <a:xfrm>
            <a:off x="10465169" y="4043756"/>
            <a:ext cx="595581" cy="31460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C8966C-9492-9B43-B11B-F8F3302AABA4}"/>
              </a:ext>
            </a:extLst>
          </p:cNvPr>
          <p:cNvSpPr/>
          <p:nvPr/>
        </p:nvSpPr>
        <p:spPr>
          <a:xfrm>
            <a:off x="994190" y="4468915"/>
            <a:ext cx="10066559" cy="743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Fusion System Design Studies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A117C-8CEE-E448-8520-6AE3821EFBE1}"/>
              </a:ext>
            </a:extLst>
          </p:cNvPr>
          <p:cNvSpPr/>
          <p:nvPr/>
        </p:nvSpPr>
        <p:spPr>
          <a:xfrm>
            <a:off x="2298827" y="47725"/>
            <a:ext cx="6956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/>
              <a:t>ORNL – A National Resource for …</a:t>
            </a:r>
          </a:p>
        </p:txBody>
      </p:sp>
      <p:sp>
        <p:nvSpPr>
          <p:cNvPr id="40" name="Arrow: Down 40">
            <a:extLst>
              <a:ext uri="{FF2B5EF4-FFF2-40B4-BE49-F238E27FC236}">
                <a16:creationId xmlns:a16="http://schemas.microsoft.com/office/drawing/2014/main" id="{D302FC1A-2089-764B-9394-BDA682EBDB4C}"/>
              </a:ext>
            </a:extLst>
          </p:cNvPr>
          <p:cNvSpPr/>
          <p:nvPr/>
        </p:nvSpPr>
        <p:spPr>
          <a:xfrm>
            <a:off x="5798209" y="5258300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8D810B-D7A2-5E44-A365-445578C7E616}"/>
              </a:ext>
            </a:extLst>
          </p:cNvPr>
          <p:cNvSpPr txBox="1"/>
          <p:nvPr/>
        </p:nvSpPr>
        <p:spPr>
          <a:xfrm>
            <a:off x="9759461" y="2761739"/>
            <a:ext cx="2045050" cy="1187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Engagement in New Approaches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Test Platforms &amp; Knowledge Resource</a:t>
            </a:r>
          </a:p>
        </p:txBody>
      </p:sp>
    </p:spTree>
    <p:extLst>
      <p:ext uri="{BB962C8B-B14F-4D97-AF65-F5344CB8AC3E}">
        <p14:creationId xmlns:p14="http://schemas.microsoft.com/office/powerpoint/2010/main" val="2874098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661C37C-3CBE-BE41-AEA7-517A39BDF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Fusion Energy Systems Studies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6B93EAC-0B3C-4040-96EF-1E21A23979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ORNL Vision for the 2020s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3BB057-7ECC-F348-86CB-F6BD795C4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1411" y="1527048"/>
            <a:ext cx="5785575" cy="4965094"/>
          </a:xfrm>
        </p:spPr>
        <p:txBody>
          <a:bodyPr/>
          <a:lstStyle/>
          <a:p>
            <a:r>
              <a:rPr lang="en-US" dirty="0"/>
              <a:t>Develop the framework for high-power, adaptive fusion system design, supported by advanced computation incorporating the best available physics, engineering, and technologies</a:t>
            </a:r>
          </a:p>
          <a:p>
            <a:pPr lvl="1"/>
            <a:r>
              <a:rPr lang="en-US" dirty="0"/>
              <a:t>Lean on experience</a:t>
            </a:r>
            <a:br>
              <a:rPr lang="en-US" dirty="0"/>
            </a:br>
            <a:r>
              <a:rPr lang="en-US" dirty="0"/>
              <a:t>from other fields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Utilize capabilities to design next-generation devices such as EXCITE and Fusion Pilot Plant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668" y="365857"/>
            <a:ext cx="10363317" cy="424732"/>
          </a:xfrm>
        </p:spPr>
        <p:txBody>
          <a:bodyPr/>
          <a:lstStyle/>
          <a:p>
            <a:r>
              <a:rPr lang="en-US" b="1" dirty="0"/>
              <a:t>ORNL – Providing the Framework for a National Fusion Design Team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88BC2C5-D604-464C-9FA0-C3BEBB71889E}"/>
              </a:ext>
            </a:extLst>
          </p:cNvPr>
          <p:cNvSpPr txBox="1">
            <a:spLocks/>
          </p:cNvSpPr>
          <p:nvPr/>
        </p:nvSpPr>
        <p:spPr bwMode="auto">
          <a:xfrm>
            <a:off x="263347" y="1546312"/>
            <a:ext cx="5785575" cy="4965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020" indent="-287020"/>
            <a:r>
              <a:rPr lang="en-US" dirty="0"/>
              <a:t>National effort to develop better understanding of practical considerations of improved capabilities (e.g.)</a:t>
            </a:r>
            <a:endParaRPr lang="en-US"/>
          </a:p>
          <a:p>
            <a:pPr lvl="1"/>
            <a:r>
              <a:rPr lang="en-US" dirty="0">
                <a:latin typeface="Century Gothic"/>
              </a:rPr>
              <a:t>Aggressive vs Conservative Tokamak (ACT) </a:t>
            </a:r>
            <a:r>
              <a:rPr lang="en-US">
                <a:latin typeface="Century Gothic"/>
              </a:rPr>
              <a:t>physics and technology assumptions and Fusion Nuclear Science Facility</a:t>
            </a:r>
            <a:endParaRPr lang="en-US" dirty="0"/>
          </a:p>
          <a:p>
            <a:pPr lvl="1"/>
            <a:r>
              <a:rPr lang="en-US" dirty="0"/>
              <a:t>Liquid plasma facing materials</a:t>
            </a:r>
          </a:p>
          <a:p>
            <a:pPr lvl="1"/>
            <a:r>
              <a:rPr lang="en-US" dirty="0"/>
              <a:t>How small can a reactor be?</a:t>
            </a:r>
          </a:p>
          <a:p>
            <a:pPr lvl="1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B871C1-7CD1-7248-825B-794E3E4C351D}"/>
              </a:ext>
            </a:extLst>
          </p:cNvPr>
          <p:cNvGrpSpPr/>
          <p:nvPr/>
        </p:nvGrpSpPr>
        <p:grpSpPr>
          <a:xfrm>
            <a:off x="3031847" y="3937398"/>
            <a:ext cx="3017075" cy="2748579"/>
            <a:chOff x="172122" y="4009595"/>
            <a:chExt cx="3168319" cy="2748579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EE26657F-0DE5-F44A-B355-C11CC7C7E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318" y="4009595"/>
              <a:ext cx="3066123" cy="27485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4AD5B3-8663-C54B-B5D2-A749DD0816DC}"/>
                </a:ext>
              </a:extLst>
            </p:cNvPr>
            <p:cNvSpPr/>
            <p:nvPr/>
          </p:nvSpPr>
          <p:spPr>
            <a:xfrm>
              <a:off x="172122" y="6174889"/>
              <a:ext cx="656217" cy="408791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AE1144F8-9350-1E46-87C3-219413D6A622}"/>
              </a:ext>
            </a:extLst>
          </p:cNvPr>
          <p:cNvSpPr/>
          <p:nvPr/>
        </p:nvSpPr>
        <p:spPr>
          <a:xfrm>
            <a:off x="434744" y="3768121"/>
            <a:ext cx="21178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ACT Power Plant Study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E49F94-5B06-4240-AB6F-38F7F1E4CE6F}"/>
              </a:ext>
            </a:extLst>
          </p:cNvPr>
          <p:cNvSpPr/>
          <p:nvPr/>
        </p:nvSpPr>
        <p:spPr>
          <a:xfrm>
            <a:off x="3900499" y="3629621"/>
            <a:ext cx="17572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Century Gothic" panose="020B0502020202020204" pitchFamily="34" charset="0"/>
              </a:rPr>
              <a:t>Liquid metal study</a:t>
            </a:r>
          </a:p>
        </p:txBody>
      </p:sp>
      <p:pic>
        <p:nvPicPr>
          <p:cNvPr id="4" name="Picture 7" descr="FNSF_page.png">
            <a:extLst>
              <a:ext uri="{FF2B5EF4-FFF2-40B4-BE49-F238E27FC236}">
                <a16:creationId xmlns:a16="http://schemas.microsoft.com/office/drawing/2014/main" id="{FF724DEF-458A-41EB-A256-704F06AEFA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2"/>
          <a:stretch/>
        </p:blipFill>
        <p:spPr>
          <a:xfrm>
            <a:off x="55014" y="4075898"/>
            <a:ext cx="2078247" cy="2335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1060000" lon="960000" rev="2118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3" descr="ARIES-ACT_page.png">
            <a:extLst>
              <a:ext uri="{FF2B5EF4-FFF2-40B4-BE49-F238E27FC236}">
                <a16:creationId xmlns:a16="http://schemas.microsoft.com/office/drawing/2014/main" id="{2A63F0BE-6823-4524-8D74-7D96B9303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00" y="4594825"/>
            <a:ext cx="2078247" cy="2173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1060000" lon="960000" rev="2118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1C168E1F-4000-884D-8786-5B01BA42B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161" y="2600376"/>
            <a:ext cx="2827684" cy="189949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CCAC99D-3609-FD48-B146-75A8E7FB4130}"/>
              </a:ext>
            </a:extLst>
          </p:cNvPr>
          <p:cNvSpPr/>
          <p:nvPr/>
        </p:nvSpPr>
        <p:spPr>
          <a:xfrm>
            <a:off x="9244198" y="4499870"/>
            <a:ext cx="29478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Century Gothic" panose="020B0502020202020204" pitchFamily="34" charset="0"/>
              </a:rPr>
              <a:t>Consortium For Advanced Simulation Of Light Water Reactors (CASL)</a:t>
            </a:r>
          </a:p>
        </p:txBody>
      </p:sp>
    </p:spTree>
    <p:extLst>
      <p:ext uri="{BB962C8B-B14F-4D97-AF65-F5344CB8AC3E}">
        <p14:creationId xmlns:p14="http://schemas.microsoft.com/office/powerpoint/2010/main" val="1030991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usion pg.png">
            <a:extLst>
              <a:ext uri="{FF2B5EF4-FFF2-40B4-BE49-F238E27FC236}">
                <a16:creationId xmlns:a16="http://schemas.microsoft.com/office/drawing/2014/main" id="{76AF321D-A38E-FF4F-A6E5-CA9D03D9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046" r="15098" b="54468"/>
          <a:stretch/>
        </p:blipFill>
        <p:spPr>
          <a:xfrm>
            <a:off x="0" y="-211016"/>
            <a:ext cx="12191999" cy="70690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2991918-D6EE-AD40-977B-13D4EB7A99D6}"/>
              </a:ext>
            </a:extLst>
          </p:cNvPr>
          <p:cNvSpPr/>
          <p:nvPr/>
        </p:nvSpPr>
        <p:spPr>
          <a:xfrm>
            <a:off x="134816" y="-211016"/>
            <a:ext cx="11922368" cy="70212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>
            <a:softEdge rad="2159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A37DF9-E814-6D48-AF9F-FDB5C86016AE}"/>
              </a:ext>
            </a:extLst>
          </p:cNvPr>
          <p:cNvSpPr/>
          <p:nvPr/>
        </p:nvSpPr>
        <p:spPr>
          <a:xfrm>
            <a:off x="5227010" y="801362"/>
            <a:ext cx="1737978" cy="150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 Materials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305748-BF0E-8F48-81B4-8CF01BB7EBD9}"/>
              </a:ext>
            </a:extLst>
          </p:cNvPr>
          <p:cNvSpPr/>
          <p:nvPr/>
        </p:nvSpPr>
        <p:spPr>
          <a:xfrm>
            <a:off x="2715025" y="5640540"/>
            <a:ext cx="7186246" cy="6203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 Pilot Plant</a:t>
            </a:r>
          </a:p>
        </p:txBody>
      </p:sp>
      <p:sp>
        <p:nvSpPr>
          <p:cNvPr id="25" name="Arrow: Down 41">
            <a:extLst>
              <a:ext uri="{FF2B5EF4-FFF2-40B4-BE49-F238E27FC236}">
                <a16:creationId xmlns:a16="http://schemas.microsoft.com/office/drawing/2014/main" id="{642D1C8A-FE12-FB40-8EE9-6CE06D90E13F}"/>
              </a:ext>
            </a:extLst>
          </p:cNvPr>
          <p:cNvSpPr/>
          <p:nvPr/>
        </p:nvSpPr>
        <p:spPr>
          <a:xfrm>
            <a:off x="5798208" y="2379504"/>
            <a:ext cx="595581" cy="31718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rrow: Down 40">
            <a:extLst>
              <a:ext uri="{FF2B5EF4-FFF2-40B4-BE49-F238E27FC236}">
                <a16:creationId xmlns:a16="http://schemas.microsoft.com/office/drawing/2014/main" id="{15B63C94-7A51-5944-95D9-674A965F1806}"/>
              </a:ext>
            </a:extLst>
          </p:cNvPr>
          <p:cNvSpPr/>
          <p:nvPr/>
        </p:nvSpPr>
        <p:spPr>
          <a:xfrm>
            <a:off x="3449967" y="2402569"/>
            <a:ext cx="595581" cy="30801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B2AA4A-79E3-FC46-B293-D24890F20F16}"/>
              </a:ext>
            </a:extLst>
          </p:cNvPr>
          <p:cNvSpPr/>
          <p:nvPr/>
        </p:nvSpPr>
        <p:spPr>
          <a:xfrm>
            <a:off x="623794" y="786377"/>
            <a:ext cx="1483560" cy="15041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ITER</a:t>
            </a:r>
          </a:p>
        </p:txBody>
      </p:sp>
      <p:sp>
        <p:nvSpPr>
          <p:cNvPr id="28" name="Arrow: Down 40">
            <a:extLst>
              <a:ext uri="{FF2B5EF4-FFF2-40B4-BE49-F238E27FC236}">
                <a16:creationId xmlns:a16="http://schemas.microsoft.com/office/drawing/2014/main" id="{EE171442-5FFD-B44C-904C-8E9F65423758}"/>
              </a:ext>
            </a:extLst>
          </p:cNvPr>
          <p:cNvSpPr/>
          <p:nvPr/>
        </p:nvSpPr>
        <p:spPr>
          <a:xfrm>
            <a:off x="994190" y="2402569"/>
            <a:ext cx="595581" cy="30801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1D14F5-9706-584A-92C8-7534B9EAC915}"/>
              </a:ext>
            </a:extLst>
          </p:cNvPr>
          <p:cNvSpPr/>
          <p:nvPr/>
        </p:nvSpPr>
        <p:spPr>
          <a:xfrm>
            <a:off x="2847705" y="786377"/>
            <a:ext cx="1800107" cy="15041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Burning Plasma Physics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0C5CCF-5C26-814C-8AD7-1DFDFCC3C5B7}"/>
              </a:ext>
            </a:extLst>
          </p:cNvPr>
          <p:cNvSpPr/>
          <p:nvPr/>
        </p:nvSpPr>
        <p:spPr>
          <a:xfrm>
            <a:off x="7658576" y="801362"/>
            <a:ext cx="1646429" cy="150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Nuclear Science</a:t>
            </a:r>
          </a:p>
        </p:txBody>
      </p:sp>
      <p:sp>
        <p:nvSpPr>
          <p:cNvPr id="31" name="Arrow: Down 41">
            <a:extLst>
              <a:ext uri="{FF2B5EF4-FFF2-40B4-BE49-F238E27FC236}">
                <a16:creationId xmlns:a16="http://schemas.microsoft.com/office/drawing/2014/main" id="{DC0C9EAE-4E06-D24E-BB45-9096C42A63BF}"/>
              </a:ext>
            </a:extLst>
          </p:cNvPr>
          <p:cNvSpPr/>
          <p:nvPr/>
        </p:nvSpPr>
        <p:spPr>
          <a:xfrm>
            <a:off x="8136757" y="2402571"/>
            <a:ext cx="595581" cy="317186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7E3758-F306-0E4D-AB2F-2E374AFE8584}"/>
              </a:ext>
            </a:extLst>
          </p:cNvPr>
          <p:cNvSpPr/>
          <p:nvPr/>
        </p:nvSpPr>
        <p:spPr>
          <a:xfrm>
            <a:off x="9957715" y="801362"/>
            <a:ext cx="1610491" cy="1504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Public-Private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Partner</a:t>
            </a:r>
          </a:p>
        </p:txBody>
      </p:sp>
      <p:sp>
        <p:nvSpPr>
          <p:cNvPr id="16" name="Arrow: Down 41">
            <a:extLst>
              <a:ext uri="{FF2B5EF4-FFF2-40B4-BE49-F238E27FC236}">
                <a16:creationId xmlns:a16="http://schemas.microsoft.com/office/drawing/2014/main" id="{C485D36F-6230-3E49-AC21-981575064A8F}"/>
              </a:ext>
            </a:extLst>
          </p:cNvPr>
          <p:cNvSpPr/>
          <p:nvPr/>
        </p:nvSpPr>
        <p:spPr>
          <a:xfrm>
            <a:off x="10465169" y="2402571"/>
            <a:ext cx="595581" cy="31718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4431CC-3ABE-3245-9B27-8D0804C9280D}"/>
              </a:ext>
            </a:extLst>
          </p:cNvPr>
          <p:cNvSpPr txBox="1"/>
          <p:nvPr/>
        </p:nvSpPr>
        <p:spPr>
          <a:xfrm>
            <a:off x="340598" y="2794500"/>
            <a:ext cx="2162277" cy="11870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Self-Heated/Self- Organized Plasmas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Engineering of Components at Fusion Scale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094-3530-354D-8952-74ABBA5A894B}"/>
              </a:ext>
            </a:extLst>
          </p:cNvPr>
          <p:cNvSpPr txBox="1"/>
          <p:nvPr/>
        </p:nvSpPr>
        <p:spPr>
          <a:xfrm>
            <a:off x="2660137" y="2803398"/>
            <a:ext cx="2162277" cy="11870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Sustained, high performance operation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Validated predictive 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BFD0B8-8FD7-BD47-B657-1B5FF69F4183}"/>
              </a:ext>
            </a:extLst>
          </p:cNvPr>
          <p:cNvSpPr txBox="1"/>
          <p:nvPr/>
        </p:nvSpPr>
        <p:spPr>
          <a:xfrm>
            <a:off x="4937682" y="2785622"/>
            <a:ext cx="2162277" cy="11870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Low Erosion Plasma Facing Materials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Long Lifetime Nuclear Structural Materials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95A767-AA28-1F4C-B74C-F0BD997C8562}"/>
              </a:ext>
            </a:extLst>
          </p:cNvPr>
          <p:cNvSpPr txBox="1"/>
          <p:nvPr/>
        </p:nvSpPr>
        <p:spPr>
          <a:xfrm>
            <a:off x="7361666" y="2772833"/>
            <a:ext cx="2162277" cy="11870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Blankets for Tritium Breeding/Power Extraction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Closed Tritium Fuel Cycle</a:t>
            </a:r>
          </a:p>
        </p:txBody>
      </p:sp>
      <p:sp>
        <p:nvSpPr>
          <p:cNvPr id="33" name="Arrow: Down 41">
            <a:extLst>
              <a:ext uri="{FF2B5EF4-FFF2-40B4-BE49-F238E27FC236}">
                <a16:creationId xmlns:a16="http://schemas.microsoft.com/office/drawing/2014/main" id="{5AD3C4C1-6986-CD40-839A-DD170AB6C11E}"/>
              </a:ext>
            </a:extLst>
          </p:cNvPr>
          <p:cNvSpPr/>
          <p:nvPr/>
        </p:nvSpPr>
        <p:spPr>
          <a:xfrm>
            <a:off x="5798208" y="4020689"/>
            <a:ext cx="595581" cy="3146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Arrow: Down 40">
            <a:extLst>
              <a:ext uri="{FF2B5EF4-FFF2-40B4-BE49-F238E27FC236}">
                <a16:creationId xmlns:a16="http://schemas.microsoft.com/office/drawing/2014/main" id="{AB966D0E-D719-3C47-B356-9E6E758017E4}"/>
              </a:ext>
            </a:extLst>
          </p:cNvPr>
          <p:cNvSpPr/>
          <p:nvPr/>
        </p:nvSpPr>
        <p:spPr>
          <a:xfrm>
            <a:off x="3449967" y="4043755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Arrow: Down 40">
            <a:extLst>
              <a:ext uri="{FF2B5EF4-FFF2-40B4-BE49-F238E27FC236}">
                <a16:creationId xmlns:a16="http://schemas.microsoft.com/office/drawing/2014/main" id="{57DEA7F4-DAA0-0B40-96D8-6A0639F8C414}"/>
              </a:ext>
            </a:extLst>
          </p:cNvPr>
          <p:cNvSpPr/>
          <p:nvPr/>
        </p:nvSpPr>
        <p:spPr>
          <a:xfrm>
            <a:off x="994190" y="4031371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Arrow: Down 41">
            <a:extLst>
              <a:ext uri="{FF2B5EF4-FFF2-40B4-BE49-F238E27FC236}">
                <a16:creationId xmlns:a16="http://schemas.microsoft.com/office/drawing/2014/main" id="{D26854FB-0F83-C248-A1AE-9CD9309CA82D}"/>
              </a:ext>
            </a:extLst>
          </p:cNvPr>
          <p:cNvSpPr/>
          <p:nvPr/>
        </p:nvSpPr>
        <p:spPr>
          <a:xfrm>
            <a:off x="8136755" y="4043756"/>
            <a:ext cx="595581" cy="3146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Arrow: Down 41">
            <a:extLst>
              <a:ext uri="{FF2B5EF4-FFF2-40B4-BE49-F238E27FC236}">
                <a16:creationId xmlns:a16="http://schemas.microsoft.com/office/drawing/2014/main" id="{5A7E129C-D4E6-2649-9AB3-33F737501F13}"/>
              </a:ext>
            </a:extLst>
          </p:cNvPr>
          <p:cNvSpPr/>
          <p:nvPr/>
        </p:nvSpPr>
        <p:spPr>
          <a:xfrm>
            <a:off x="10465169" y="4043756"/>
            <a:ext cx="595581" cy="31460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C8966C-9492-9B43-B11B-F8F3302AABA4}"/>
              </a:ext>
            </a:extLst>
          </p:cNvPr>
          <p:cNvSpPr/>
          <p:nvPr/>
        </p:nvSpPr>
        <p:spPr>
          <a:xfrm>
            <a:off x="994190" y="4468915"/>
            <a:ext cx="10066559" cy="743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Fusion Design Systems </a:t>
            </a:r>
            <a:r>
              <a:rPr lang="en-US" sz="2000" b="1">
                <a:solidFill>
                  <a:srgbClr val="C00000"/>
                </a:solidFill>
              </a:rPr>
              <a:t>Studies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A117C-8CEE-E448-8520-6AE3821EFBE1}"/>
              </a:ext>
            </a:extLst>
          </p:cNvPr>
          <p:cNvSpPr/>
          <p:nvPr/>
        </p:nvSpPr>
        <p:spPr>
          <a:xfrm>
            <a:off x="2298827" y="47725"/>
            <a:ext cx="6956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/>
              <a:t>ORNL – A National Resource for …</a:t>
            </a:r>
          </a:p>
        </p:txBody>
      </p:sp>
      <p:sp>
        <p:nvSpPr>
          <p:cNvPr id="40" name="Arrow: Down 40">
            <a:extLst>
              <a:ext uri="{FF2B5EF4-FFF2-40B4-BE49-F238E27FC236}">
                <a16:creationId xmlns:a16="http://schemas.microsoft.com/office/drawing/2014/main" id="{D302FC1A-2089-764B-9394-BDA682EBDB4C}"/>
              </a:ext>
            </a:extLst>
          </p:cNvPr>
          <p:cNvSpPr/>
          <p:nvPr/>
        </p:nvSpPr>
        <p:spPr>
          <a:xfrm>
            <a:off x="5798209" y="5258300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8D810B-D7A2-5E44-A365-445578C7E616}"/>
              </a:ext>
            </a:extLst>
          </p:cNvPr>
          <p:cNvSpPr txBox="1"/>
          <p:nvPr/>
        </p:nvSpPr>
        <p:spPr>
          <a:xfrm>
            <a:off x="9759461" y="2761739"/>
            <a:ext cx="2045050" cy="11870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Engagement in New Approaches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Test Platforms &amp; Knowledge Resource</a:t>
            </a:r>
          </a:p>
        </p:txBody>
      </p:sp>
    </p:spTree>
    <p:extLst>
      <p:ext uri="{BB962C8B-B14F-4D97-AF65-F5344CB8AC3E}">
        <p14:creationId xmlns:p14="http://schemas.microsoft.com/office/powerpoint/2010/main" val="2736275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867930"/>
          </a:xfrm>
        </p:spPr>
        <p:txBody>
          <a:bodyPr/>
          <a:lstStyle/>
          <a:p>
            <a:r>
              <a:rPr lang="en-US" sz="2800" b="1" dirty="0"/>
              <a:t>ORNL Has the Capabilities and Interest to Host</a:t>
            </a:r>
            <a:br>
              <a:rPr lang="en-US" sz="2800" b="1" dirty="0"/>
            </a:br>
            <a:r>
              <a:rPr lang="en-US" sz="2800" b="1" dirty="0"/>
              <a:t>a Future Fusion Pilot Plant and Demonstration Facilities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3BB057-7ECC-F348-86CB-F6BD795C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446791"/>
            <a:ext cx="7070375" cy="4047778"/>
          </a:xfrm>
        </p:spPr>
        <p:txBody>
          <a:bodyPr/>
          <a:lstStyle/>
          <a:p>
            <a:r>
              <a:rPr lang="en-US" sz="2000" dirty="0"/>
              <a:t>Our Vision:  </a:t>
            </a:r>
            <a:r>
              <a:rPr lang="en-US" sz="2000" i="1" dirty="0"/>
              <a:t>Fusion energy – the clean electricity source of choice for this generation and beyond</a:t>
            </a:r>
          </a:p>
          <a:p>
            <a:r>
              <a:rPr lang="en-US" sz="2000" dirty="0"/>
              <a:t>Our Capabilities:  </a:t>
            </a:r>
          </a:p>
          <a:p>
            <a:pPr lvl="1"/>
            <a:r>
              <a:rPr lang="en-US" sz="2000" dirty="0"/>
              <a:t>Multiple siting options with access to required water and electricity needs</a:t>
            </a:r>
          </a:p>
          <a:p>
            <a:pPr lvl="1"/>
            <a:r>
              <a:rPr lang="en-US" sz="2000" dirty="0"/>
              <a:t>Demonstrated capability to host major projects</a:t>
            </a:r>
          </a:p>
          <a:p>
            <a:pPr lvl="1"/>
            <a:r>
              <a:rPr lang="en-US" sz="2000" dirty="0"/>
              <a:t>Broad range of technical capabilities important to pilot plant success</a:t>
            </a:r>
          </a:p>
          <a:p>
            <a:r>
              <a:rPr lang="en-US" sz="2000" dirty="0"/>
              <a:t>Our Pilot Plant vision:  A public-private venture that leverages the capabilities of both sectors to deliver timely completion at acceptable risk</a:t>
            </a:r>
          </a:p>
          <a:p>
            <a:pPr lvl="1"/>
            <a:r>
              <a:rPr lang="en-US" sz="2000" dirty="0"/>
              <a:t>For 2040s delivery, conceptualization and build out of infrastructure will need to begin in the 2020s </a:t>
            </a:r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536BC-209C-5D4A-91D0-8FA4D68726ED}"/>
              </a:ext>
            </a:extLst>
          </p:cNvPr>
          <p:cNvGrpSpPr/>
          <p:nvPr/>
        </p:nvGrpSpPr>
        <p:grpSpPr>
          <a:xfrm>
            <a:off x="7500142" y="1337413"/>
            <a:ext cx="4474732" cy="2983155"/>
            <a:chOff x="7122012" y="821047"/>
            <a:chExt cx="4474732" cy="2983155"/>
          </a:xfrm>
        </p:grpSpPr>
        <p:pic>
          <p:nvPicPr>
            <p:cNvPr id="4" name="Picture 3" descr="A view of a rocky mountain&#10;&#10;Description automatically generated">
              <a:extLst>
                <a:ext uri="{FF2B5EF4-FFF2-40B4-BE49-F238E27FC236}">
                  <a16:creationId xmlns:a16="http://schemas.microsoft.com/office/drawing/2014/main" id="{D0CB875F-DCC3-DC43-A870-79FA12EAF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22012" y="821047"/>
              <a:ext cx="4474732" cy="29831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ABEDED-78B6-2145-A94E-90F893A39D14}"/>
                </a:ext>
              </a:extLst>
            </p:cNvPr>
            <p:cNvSpPr txBox="1"/>
            <p:nvPr/>
          </p:nvSpPr>
          <p:spPr>
            <a:xfrm>
              <a:off x="7122012" y="883781"/>
              <a:ext cx="2672605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Aerial view of ORNL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8665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95E3-8A71-4685-AA37-8DCD6E2A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867930"/>
          </a:xfrm>
        </p:spPr>
        <p:txBody>
          <a:bodyPr/>
          <a:lstStyle/>
          <a:p>
            <a:r>
              <a:rPr lang="en-US" sz="2800" b="1" dirty="0"/>
              <a:t>ORNL Has the Capabilities and Interest to Host</a:t>
            </a:r>
            <a:br>
              <a:rPr lang="en-US" sz="2800" b="1" dirty="0"/>
            </a:br>
            <a:r>
              <a:rPr lang="en-US" sz="2800" b="1" dirty="0"/>
              <a:t>a Future Fusion Pilot Plant and Demonstration Facilities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83BB057-7ECC-F348-86CB-F6BD795C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446791"/>
            <a:ext cx="6993009" cy="4047778"/>
          </a:xfrm>
        </p:spPr>
        <p:txBody>
          <a:bodyPr/>
          <a:lstStyle/>
          <a:p>
            <a:r>
              <a:rPr lang="en-US" sz="2000" dirty="0"/>
              <a:t>Our Vision:  </a:t>
            </a:r>
            <a:r>
              <a:rPr lang="en-US" sz="2000" i="1" dirty="0"/>
              <a:t>Fusion energy – the clean electricity source of choice for this generation and beyond</a:t>
            </a:r>
          </a:p>
          <a:p>
            <a:r>
              <a:rPr lang="en-US" sz="2000" dirty="0"/>
              <a:t>Our Capabilities:  </a:t>
            </a:r>
          </a:p>
          <a:p>
            <a:pPr lvl="1"/>
            <a:r>
              <a:rPr lang="en-US" sz="2000" dirty="0"/>
              <a:t>Multiple siting options with access to required water and electricity needs</a:t>
            </a:r>
          </a:p>
          <a:p>
            <a:pPr lvl="1"/>
            <a:r>
              <a:rPr lang="en-US" sz="2000" dirty="0"/>
              <a:t>Demonstrated capability to host major projects</a:t>
            </a:r>
          </a:p>
          <a:p>
            <a:pPr lvl="1"/>
            <a:r>
              <a:rPr lang="en-US" sz="2000" dirty="0"/>
              <a:t>Broad range of technical capabilities important to pilot plant success</a:t>
            </a:r>
          </a:p>
          <a:p>
            <a:r>
              <a:rPr lang="en-US" sz="2000" dirty="0"/>
              <a:t>Our Pilot Plant vision:  A public-private venture that leverages the capabilities of both sectors to deliver timely completion at acceptable risk</a:t>
            </a:r>
          </a:p>
          <a:p>
            <a:pPr lvl="1"/>
            <a:r>
              <a:rPr lang="en-US" sz="2000" dirty="0"/>
              <a:t>For 2040s delivery, conceptualization and build out of infrastructure will need to begin in the 2020s </a:t>
            </a:r>
          </a:p>
          <a:p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536BC-209C-5D4A-91D0-8FA4D68726ED}"/>
              </a:ext>
            </a:extLst>
          </p:cNvPr>
          <p:cNvGrpSpPr/>
          <p:nvPr/>
        </p:nvGrpSpPr>
        <p:grpSpPr>
          <a:xfrm>
            <a:off x="7500142" y="1337413"/>
            <a:ext cx="4474732" cy="2983155"/>
            <a:chOff x="7122012" y="821047"/>
            <a:chExt cx="4474732" cy="2983155"/>
          </a:xfrm>
        </p:grpSpPr>
        <p:pic>
          <p:nvPicPr>
            <p:cNvPr id="4" name="Picture 3" descr="A view of a rocky mountain&#10;&#10;Description automatically generated">
              <a:extLst>
                <a:ext uri="{FF2B5EF4-FFF2-40B4-BE49-F238E27FC236}">
                  <a16:creationId xmlns:a16="http://schemas.microsoft.com/office/drawing/2014/main" id="{D0CB875F-DCC3-DC43-A870-79FA12EAF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22012" y="821047"/>
              <a:ext cx="4474732" cy="298315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ABEDED-78B6-2145-A94E-90F893A39D14}"/>
                </a:ext>
              </a:extLst>
            </p:cNvPr>
            <p:cNvSpPr txBox="1"/>
            <p:nvPr/>
          </p:nvSpPr>
          <p:spPr>
            <a:xfrm>
              <a:off x="7122012" y="883781"/>
              <a:ext cx="2672605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600" b="1" dirty="0">
                  <a:latin typeface="Century Gothic" panose="020B0502020202020204" pitchFamily="34" charset="0"/>
                </a:rPr>
                <a:t>Aerial view of ORNL 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EE7985-05FB-F242-AC2E-1114B5135FCC}"/>
              </a:ext>
            </a:extLst>
          </p:cNvPr>
          <p:cNvSpPr/>
          <p:nvPr/>
        </p:nvSpPr>
        <p:spPr>
          <a:xfrm>
            <a:off x="1610802" y="2723381"/>
            <a:ext cx="8372294" cy="2007336"/>
          </a:xfrm>
          <a:prstGeom prst="round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9896" tIns="44948" rIns="89896" bIns="44948" rtlCol="0" anchor="ctr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ORNL is committed to being a national resource in making fusion energy a viable electricity source for this generation and beyond</a:t>
            </a:r>
          </a:p>
        </p:txBody>
      </p:sp>
    </p:spTree>
    <p:extLst>
      <p:ext uri="{BB962C8B-B14F-4D97-AF65-F5344CB8AC3E}">
        <p14:creationId xmlns:p14="http://schemas.microsoft.com/office/powerpoint/2010/main" val="4140760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 idx="4294967295"/>
          </p:nvPr>
        </p:nvSpPr>
        <p:spPr>
          <a:xfrm>
            <a:off x="433398" y="1"/>
            <a:ext cx="11261892" cy="978729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A Tsunami in Energy Investment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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National Economic Security is at Stake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Century Gothic" charset="0"/>
              <a:ea typeface="MS PGothic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06856" y="1010332"/>
            <a:ext cx="5678309" cy="59259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7567" tIns="43783" rIns="87567" bIns="43783">
            <a:spAutoFit/>
          </a:bodyPr>
          <a:lstStyle/>
          <a:p>
            <a:pPr marL="327773" indent="-176494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Projected need for ~ 25,000 GW from non-CO2 producing sources</a:t>
            </a: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 25,000 GW-e plants !!!</a:t>
            </a:r>
            <a:endParaRPr lang="en-US" sz="2400" dirty="0"/>
          </a:p>
          <a:p>
            <a:pPr marL="328374" indent="-328374">
              <a:buFont typeface="Arial"/>
              <a:buChar char="•"/>
              <a:defRPr/>
            </a:pPr>
            <a:endParaRPr lang="en-US" sz="2400" dirty="0"/>
          </a:p>
          <a:p>
            <a:pPr marL="327773" indent="-176494">
              <a:buFont typeface="Arial"/>
              <a:buChar char="•"/>
              <a:defRPr/>
            </a:pPr>
            <a:r>
              <a:rPr lang="en-US" sz="2400" dirty="0">
                <a:latin typeface="+mn-lt"/>
              </a:rPr>
              <a:t>Annual investment in energy projected to explode </a:t>
            </a:r>
            <a:r>
              <a:rPr lang="en-US" sz="2000" dirty="0">
                <a:latin typeface="+mn-lt"/>
              </a:rPr>
              <a:t>(2005 $)</a:t>
            </a:r>
            <a:endParaRPr lang="en-US" sz="2400" dirty="0">
              <a:solidFill>
                <a:srgbClr val="000000"/>
              </a:solidFill>
              <a:latin typeface="+mn-lt"/>
              <a:ea typeface="ＭＳ Ｐゴシック" pitchFamily="-48" charset="-128"/>
              <a:cs typeface="Century Gothic"/>
            </a:endParaRPr>
          </a:p>
          <a:p>
            <a:pPr marL="766206" lvl="1" indent="-328374">
              <a:spcBef>
                <a:spcPts val="353"/>
              </a:spcBef>
              <a:buFont typeface="Lucida Grande"/>
              <a:buChar char="-"/>
              <a:defRPr/>
            </a:pPr>
            <a:r>
              <a:rPr lang="en-US" sz="2400" dirty="0">
                <a:latin typeface="+mn-lt"/>
              </a:rPr>
              <a:t>$0.8 T by 2050</a:t>
            </a:r>
          </a:p>
          <a:p>
            <a:pPr marL="766206" lvl="1" indent="-328374">
              <a:buFont typeface="Lucida Grande"/>
              <a:buChar char="-"/>
              <a:defRPr/>
            </a:pPr>
            <a:r>
              <a:rPr lang="en-US" sz="2400" dirty="0">
                <a:latin typeface="+mn-lt"/>
              </a:rPr>
              <a:t>$2.5 T by 2100 </a:t>
            </a:r>
          </a:p>
          <a:p>
            <a:pPr algn="ctr">
              <a:defRPr/>
            </a:pPr>
            <a:endParaRPr lang="en-US" sz="2800" dirty="0">
              <a:solidFill>
                <a:srgbClr val="000000"/>
              </a:solidFill>
              <a:latin typeface="+mn-lt"/>
              <a:ea typeface="ＭＳ Ｐゴシック" pitchFamily="-48" charset="-128"/>
              <a:cs typeface="Century Gothic"/>
            </a:endParaRPr>
          </a:p>
          <a:p>
            <a:pPr algn="ctr">
              <a:defRPr/>
            </a:pPr>
            <a:endParaRPr lang="en-US" sz="2800" dirty="0">
              <a:solidFill>
                <a:srgbClr val="000000"/>
              </a:solidFill>
              <a:latin typeface="+mn-lt"/>
              <a:ea typeface="ＭＳ Ｐゴシック" pitchFamily="-48" charset="-128"/>
              <a:cs typeface="Century Gothic"/>
            </a:endParaRPr>
          </a:p>
          <a:p>
            <a:pPr algn="ctr">
              <a:defRPr/>
            </a:pPr>
            <a:endParaRPr lang="en-US" sz="2800" dirty="0">
              <a:solidFill>
                <a:srgbClr val="000000"/>
              </a:solidFill>
              <a:latin typeface="+mn-lt"/>
              <a:ea typeface="ＭＳ Ｐゴシック" pitchFamily="-48" charset="-128"/>
              <a:cs typeface="Century Gothic"/>
            </a:endParaRPr>
          </a:p>
          <a:p>
            <a:pPr>
              <a:defRPr/>
            </a:pPr>
            <a:endParaRPr lang="is-IS" sz="28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</p:txBody>
      </p:sp>
      <p:sp>
        <p:nvSpPr>
          <p:cNvPr id="9" name="Down Arrow 8"/>
          <p:cNvSpPr/>
          <p:nvPr/>
        </p:nvSpPr>
        <p:spPr bwMode="auto">
          <a:xfrm>
            <a:off x="9037184" y="2024422"/>
            <a:ext cx="417651" cy="724243"/>
          </a:xfrm>
          <a:prstGeom prst="downArrow">
            <a:avLst/>
          </a:prstGeom>
          <a:solidFill>
            <a:srgbClr val="008000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7567" tIns="43783" rIns="87567" bIns="43783" numCol="1" rtlCol="0" anchor="t" anchorCtr="0" compatLnSpc="1">
            <a:prstTxWarp prst="textNoShape">
              <a:avLst/>
            </a:prstTxWarp>
          </a:bodyPr>
          <a:lstStyle/>
          <a:p>
            <a:pPr defTabSz="875661" eaLnBrk="0" hangingPunct="0"/>
            <a:endParaRPr lang="en-US" sz="99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7E8340-E56A-C240-8D8A-6B5C36940407}"/>
              </a:ext>
            </a:extLst>
          </p:cNvPr>
          <p:cNvSpPr/>
          <p:nvPr/>
        </p:nvSpPr>
        <p:spPr>
          <a:xfrm>
            <a:off x="9454835" y="4719261"/>
            <a:ext cx="2644135" cy="1108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396" lvl="1" indent="-331414" algn="r">
              <a:spcAft>
                <a:spcPts val="575"/>
              </a:spcAft>
            </a:pPr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GDP of US :  $18 T</a:t>
            </a:r>
          </a:p>
          <a:p>
            <a:pPr marL="442396" lvl="1" indent="-331414" algn="r">
              <a:spcAft>
                <a:spcPts val="575"/>
              </a:spcAft>
            </a:pPr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GDP of China:  $11T</a:t>
            </a:r>
          </a:p>
          <a:p>
            <a:pPr marL="442396" lvl="1" indent="-331414" algn="r">
              <a:spcAft>
                <a:spcPts val="575"/>
              </a:spcAft>
            </a:pPr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GDP of UK: $2.8 T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27AA4F-3EFA-AF42-B520-C86919F1F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08" y="1067515"/>
            <a:ext cx="4991037" cy="52355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C3032AC-743E-854B-9DD5-E4F75EFA2007}"/>
              </a:ext>
            </a:extLst>
          </p:cNvPr>
          <p:cNvSpPr/>
          <p:nvPr/>
        </p:nvSpPr>
        <p:spPr>
          <a:xfrm>
            <a:off x="8406581" y="5790617"/>
            <a:ext cx="3635458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396" lvl="1" indent="-331414" algn="r">
              <a:spcAft>
                <a:spcPts val="575"/>
              </a:spcAft>
            </a:pPr>
            <a:r>
              <a:rPr lang="en-US" sz="1867" dirty="0">
                <a:solidFill>
                  <a:schemeClr val="accent1">
                    <a:lumMod val="75000"/>
                  </a:schemeClr>
                </a:solidFill>
              </a:rPr>
              <a:t>Global Cell Phone Market  (2018): $0.55 T</a:t>
            </a:r>
          </a:p>
        </p:txBody>
      </p:sp>
    </p:spTree>
    <p:extLst>
      <p:ext uri="{BB962C8B-B14F-4D97-AF65-F5344CB8AC3E}">
        <p14:creationId xmlns:p14="http://schemas.microsoft.com/office/powerpoint/2010/main" val="2828086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6035" y="1062608"/>
            <a:ext cx="6886134" cy="525906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7567" tIns="43783" rIns="87567" bIns="43783">
            <a:spAutoFit/>
          </a:bodyPr>
          <a:lstStyle/>
          <a:p>
            <a:pPr marL="327773" indent="-176494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Recent National Academies and FESAC reports provide impetus for aggressive US fusion program</a:t>
            </a:r>
          </a:p>
          <a:p>
            <a:pPr marL="784973" lvl="1" indent="-176494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Focused on a US Pilot Plant in the 2040s</a:t>
            </a:r>
          </a:p>
          <a:p>
            <a:pPr marL="327773" indent="-176494">
              <a:buFont typeface="Arial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  <a:p>
            <a:pPr marL="327773" indent="-176494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ITER operation is on the horizon</a:t>
            </a:r>
          </a:p>
          <a:p>
            <a:pPr marL="151279"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  <a:p>
            <a:pPr marL="327773" indent="-176494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Fusion industry is rising in US pursuing alternate routes in parallel</a:t>
            </a:r>
          </a:p>
          <a:p>
            <a:pPr marL="151279"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  <a:p>
            <a:pPr marL="327773" indent="-176494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Climate change is pressing the urgency of fusion energy</a:t>
            </a:r>
          </a:p>
          <a:p>
            <a:pPr marL="784973" lvl="1" indent="-176494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entury Gothic"/>
                <a:ea typeface="ＭＳ Ｐゴシック" pitchFamily="-48" charset="-128"/>
                <a:cs typeface="Century Gothic"/>
              </a:rPr>
              <a:t>Will we be ready?   </a:t>
            </a:r>
          </a:p>
          <a:p>
            <a:pPr marL="327773" indent="-176494">
              <a:buFont typeface="Arial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Century Gothic"/>
              <a:ea typeface="ＭＳ Ｐゴシック" pitchFamily="-48" charset="-128"/>
              <a:cs typeface="Century Gothic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BB6A5C-6B41-B54F-A39D-4E157C948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b="1" dirty="0"/>
              <a:t>Fusion is at a critical moment – How will we respond?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6665F2-18D4-3F4D-9449-6A7075BBC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31" y="895913"/>
            <a:ext cx="1941746" cy="243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1060000" lon="960000" rev="2118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523CF2-9E04-B744-A00E-39FE242C7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" r="8687"/>
          <a:stretch/>
        </p:blipFill>
        <p:spPr>
          <a:xfrm>
            <a:off x="7594900" y="3615680"/>
            <a:ext cx="3614570" cy="2537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1060000" lon="960000" rev="2118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3714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CA5CAAB-B099-D34A-B69B-C7A83F864E0C}"/>
              </a:ext>
            </a:extLst>
          </p:cNvPr>
          <p:cNvSpPr/>
          <p:nvPr/>
        </p:nvSpPr>
        <p:spPr bwMode="auto">
          <a:xfrm>
            <a:off x="271464" y="0"/>
            <a:ext cx="11920536" cy="64046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7679" y="-18672"/>
            <a:ext cx="11331336" cy="996297"/>
          </a:xfrm>
          <a:prstGeom prst="rect">
            <a:avLst/>
          </a:prstGeom>
        </p:spPr>
        <p:txBody>
          <a:bodyPr vert="horz" wrap="square" lIns="108837" tIns="54419" rIns="108837" bIns="54419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MS PGothic" charset="0"/>
              </a:rPr>
              <a:t>Generating Electricity from Fusion Energy Requires Resolution of Three Scientific/Technological Challenges</a:t>
            </a: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" name="Picture 29" descr="ElectiricalT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775" y="2591335"/>
            <a:ext cx="790072" cy="742463"/>
          </a:xfrm>
          <a:prstGeom prst="rect">
            <a:avLst/>
          </a:prstGeom>
        </p:spPr>
      </p:pic>
      <p:sp>
        <p:nvSpPr>
          <p:cNvPr id="32" name="Right Arrow 27"/>
          <p:cNvSpPr/>
          <p:nvPr/>
        </p:nvSpPr>
        <p:spPr bwMode="auto">
          <a:xfrm rot="20796774">
            <a:off x="2704465" y="3827892"/>
            <a:ext cx="7589512" cy="866157"/>
          </a:xfrm>
          <a:custGeom>
            <a:avLst/>
            <a:gdLst>
              <a:gd name="connsiteX0" fmla="*/ 0 w 3559154"/>
              <a:gd name="connsiteY0" fmla="*/ 68261 h 273045"/>
              <a:gd name="connsiteX1" fmla="*/ 3422632 w 3559154"/>
              <a:gd name="connsiteY1" fmla="*/ 68261 h 273045"/>
              <a:gd name="connsiteX2" fmla="*/ 3422632 w 3559154"/>
              <a:gd name="connsiteY2" fmla="*/ 0 h 273045"/>
              <a:gd name="connsiteX3" fmla="*/ 3559154 w 3559154"/>
              <a:gd name="connsiteY3" fmla="*/ 136523 h 273045"/>
              <a:gd name="connsiteX4" fmla="*/ 3422632 w 3559154"/>
              <a:gd name="connsiteY4" fmla="*/ 273045 h 273045"/>
              <a:gd name="connsiteX5" fmla="*/ 3422632 w 3559154"/>
              <a:gd name="connsiteY5" fmla="*/ 204784 h 273045"/>
              <a:gd name="connsiteX6" fmla="*/ 0 w 3559154"/>
              <a:gd name="connsiteY6" fmla="*/ 204784 h 273045"/>
              <a:gd name="connsiteX7" fmla="*/ 0 w 3559154"/>
              <a:gd name="connsiteY7" fmla="*/ 68261 h 273045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1111336 w 3559154"/>
              <a:gd name="connsiteY7" fmla="*/ 143927 h 298691"/>
              <a:gd name="connsiteX8" fmla="*/ 0 w 3559154"/>
              <a:gd name="connsiteY8" fmla="*/ 230430 h 298691"/>
              <a:gd name="connsiteX9" fmla="*/ 0 w 3559154"/>
              <a:gd name="connsiteY9" fmla="*/ 93907 h 298691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1111336 w 3559154"/>
              <a:gd name="connsiteY8" fmla="*/ 167501 h 322265"/>
              <a:gd name="connsiteX9" fmla="*/ 0 w 3559154"/>
              <a:gd name="connsiteY9" fmla="*/ 254004 h 322265"/>
              <a:gd name="connsiteX10" fmla="*/ 0 w 3559154"/>
              <a:gd name="connsiteY10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7316"/>
              <a:gd name="connsiteX1" fmla="*/ 1266094 w 3559154"/>
              <a:gd name="connsiteY1" fmla="*/ 23574 h 327316"/>
              <a:gd name="connsiteX2" fmla="*/ 2445892 w 3559154"/>
              <a:gd name="connsiteY2" fmla="*/ 3099 h 327316"/>
              <a:gd name="connsiteX3" fmla="*/ 3422632 w 3559154"/>
              <a:gd name="connsiteY3" fmla="*/ 117481 h 327316"/>
              <a:gd name="connsiteX4" fmla="*/ 3422632 w 3559154"/>
              <a:gd name="connsiteY4" fmla="*/ 49220 h 327316"/>
              <a:gd name="connsiteX5" fmla="*/ 3559154 w 3559154"/>
              <a:gd name="connsiteY5" fmla="*/ 185743 h 327316"/>
              <a:gd name="connsiteX6" fmla="*/ 3422632 w 3559154"/>
              <a:gd name="connsiteY6" fmla="*/ 322265 h 327316"/>
              <a:gd name="connsiteX7" fmla="*/ 3422632 w 3559154"/>
              <a:gd name="connsiteY7" fmla="*/ 254004 h 327316"/>
              <a:gd name="connsiteX8" fmla="*/ 2452241 w 3559154"/>
              <a:gd name="connsiteY8" fmla="*/ 145200 h 327316"/>
              <a:gd name="connsiteX9" fmla="*/ 1111336 w 3559154"/>
              <a:gd name="connsiteY9" fmla="*/ 167501 h 327316"/>
              <a:gd name="connsiteX10" fmla="*/ 12679 w 3559154"/>
              <a:gd name="connsiteY10" fmla="*/ 327316 h 327316"/>
              <a:gd name="connsiteX11" fmla="*/ 0 w 3559154"/>
              <a:gd name="connsiteY11" fmla="*/ 117481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62613"/>
              <a:gd name="connsiteX1" fmla="*/ 1274684 w 3567744"/>
              <a:gd name="connsiteY1" fmla="*/ 23574 h 362613"/>
              <a:gd name="connsiteX2" fmla="*/ 2454482 w 3567744"/>
              <a:gd name="connsiteY2" fmla="*/ 3099 h 362613"/>
              <a:gd name="connsiteX3" fmla="*/ 3431222 w 3567744"/>
              <a:gd name="connsiteY3" fmla="*/ 117481 h 362613"/>
              <a:gd name="connsiteX4" fmla="*/ 3431222 w 3567744"/>
              <a:gd name="connsiteY4" fmla="*/ 49220 h 362613"/>
              <a:gd name="connsiteX5" fmla="*/ 3567744 w 3567744"/>
              <a:gd name="connsiteY5" fmla="*/ 185743 h 362613"/>
              <a:gd name="connsiteX6" fmla="*/ 3431222 w 3567744"/>
              <a:gd name="connsiteY6" fmla="*/ 322265 h 362613"/>
              <a:gd name="connsiteX7" fmla="*/ 3431222 w 3567744"/>
              <a:gd name="connsiteY7" fmla="*/ 254004 h 362613"/>
              <a:gd name="connsiteX8" fmla="*/ 2460831 w 3567744"/>
              <a:gd name="connsiteY8" fmla="*/ 145200 h 362613"/>
              <a:gd name="connsiteX9" fmla="*/ 1119926 w 3567744"/>
              <a:gd name="connsiteY9" fmla="*/ 167501 h 362613"/>
              <a:gd name="connsiteX10" fmla="*/ 42995 w 3567744"/>
              <a:gd name="connsiteY10" fmla="*/ 362613 h 362613"/>
              <a:gd name="connsiteX11" fmla="*/ 0 w 3567744"/>
              <a:gd name="connsiteY11" fmla="*/ 195774 h 362613"/>
              <a:gd name="connsiteX0" fmla="*/ 0 w 3579053"/>
              <a:gd name="connsiteY0" fmla="*/ 243293 h 362613"/>
              <a:gd name="connsiteX1" fmla="*/ 1285993 w 3579053"/>
              <a:gd name="connsiteY1" fmla="*/ 23574 h 362613"/>
              <a:gd name="connsiteX2" fmla="*/ 2465791 w 3579053"/>
              <a:gd name="connsiteY2" fmla="*/ 3099 h 362613"/>
              <a:gd name="connsiteX3" fmla="*/ 3442531 w 3579053"/>
              <a:gd name="connsiteY3" fmla="*/ 117481 h 362613"/>
              <a:gd name="connsiteX4" fmla="*/ 3442531 w 3579053"/>
              <a:gd name="connsiteY4" fmla="*/ 49220 h 362613"/>
              <a:gd name="connsiteX5" fmla="*/ 3579053 w 3579053"/>
              <a:gd name="connsiteY5" fmla="*/ 185743 h 362613"/>
              <a:gd name="connsiteX6" fmla="*/ 3442531 w 3579053"/>
              <a:gd name="connsiteY6" fmla="*/ 322265 h 362613"/>
              <a:gd name="connsiteX7" fmla="*/ 3442531 w 3579053"/>
              <a:gd name="connsiteY7" fmla="*/ 254004 h 362613"/>
              <a:gd name="connsiteX8" fmla="*/ 2472140 w 3579053"/>
              <a:gd name="connsiteY8" fmla="*/ 145200 h 362613"/>
              <a:gd name="connsiteX9" fmla="*/ 1131235 w 3579053"/>
              <a:gd name="connsiteY9" fmla="*/ 167501 h 362613"/>
              <a:gd name="connsiteX10" fmla="*/ 54304 w 3579053"/>
              <a:gd name="connsiteY10" fmla="*/ 362613 h 362613"/>
              <a:gd name="connsiteX11" fmla="*/ 0 w 3579053"/>
              <a:gd name="connsiteY11" fmla="*/ 243293 h 362613"/>
              <a:gd name="connsiteX0" fmla="*/ 0 w 3579053"/>
              <a:gd name="connsiteY0" fmla="*/ 242397 h 361717"/>
              <a:gd name="connsiteX1" fmla="*/ 1139369 w 3579053"/>
              <a:gd name="connsiteY1" fmla="*/ 48034 h 361717"/>
              <a:gd name="connsiteX2" fmla="*/ 2465791 w 3579053"/>
              <a:gd name="connsiteY2" fmla="*/ 2203 h 361717"/>
              <a:gd name="connsiteX3" fmla="*/ 3442531 w 3579053"/>
              <a:gd name="connsiteY3" fmla="*/ 116585 h 361717"/>
              <a:gd name="connsiteX4" fmla="*/ 3442531 w 3579053"/>
              <a:gd name="connsiteY4" fmla="*/ 48324 h 361717"/>
              <a:gd name="connsiteX5" fmla="*/ 3579053 w 3579053"/>
              <a:gd name="connsiteY5" fmla="*/ 184847 h 361717"/>
              <a:gd name="connsiteX6" fmla="*/ 3442531 w 3579053"/>
              <a:gd name="connsiteY6" fmla="*/ 321369 h 361717"/>
              <a:gd name="connsiteX7" fmla="*/ 3442531 w 3579053"/>
              <a:gd name="connsiteY7" fmla="*/ 253108 h 361717"/>
              <a:gd name="connsiteX8" fmla="*/ 2472140 w 3579053"/>
              <a:gd name="connsiteY8" fmla="*/ 144304 h 361717"/>
              <a:gd name="connsiteX9" fmla="*/ 1131235 w 3579053"/>
              <a:gd name="connsiteY9" fmla="*/ 166605 h 361717"/>
              <a:gd name="connsiteX10" fmla="*/ 54304 w 3579053"/>
              <a:gd name="connsiteY10" fmla="*/ 361717 h 361717"/>
              <a:gd name="connsiteX11" fmla="*/ 0 w 3579053"/>
              <a:gd name="connsiteY11" fmla="*/ 242397 h 361717"/>
              <a:gd name="connsiteX0" fmla="*/ 0 w 3579053"/>
              <a:gd name="connsiteY0" fmla="*/ 243253 h 362573"/>
              <a:gd name="connsiteX1" fmla="*/ 1139369 w 3579053"/>
              <a:gd name="connsiteY1" fmla="*/ 48890 h 362573"/>
              <a:gd name="connsiteX2" fmla="*/ 2465791 w 3579053"/>
              <a:gd name="connsiteY2" fmla="*/ 3059 h 362573"/>
              <a:gd name="connsiteX3" fmla="*/ 3442531 w 3579053"/>
              <a:gd name="connsiteY3" fmla="*/ 117441 h 362573"/>
              <a:gd name="connsiteX4" fmla="*/ 3442531 w 3579053"/>
              <a:gd name="connsiteY4" fmla="*/ 49180 h 362573"/>
              <a:gd name="connsiteX5" fmla="*/ 3579053 w 3579053"/>
              <a:gd name="connsiteY5" fmla="*/ 185703 h 362573"/>
              <a:gd name="connsiteX6" fmla="*/ 3442531 w 3579053"/>
              <a:gd name="connsiteY6" fmla="*/ 322225 h 362573"/>
              <a:gd name="connsiteX7" fmla="*/ 3442531 w 3579053"/>
              <a:gd name="connsiteY7" fmla="*/ 253964 h 362573"/>
              <a:gd name="connsiteX8" fmla="*/ 2472140 w 3579053"/>
              <a:gd name="connsiteY8" fmla="*/ 145160 h 362573"/>
              <a:gd name="connsiteX9" fmla="*/ 1131235 w 3579053"/>
              <a:gd name="connsiteY9" fmla="*/ 167461 h 362573"/>
              <a:gd name="connsiteX10" fmla="*/ 54304 w 3579053"/>
              <a:gd name="connsiteY10" fmla="*/ 362573 h 362573"/>
              <a:gd name="connsiteX11" fmla="*/ 0 w 3579053"/>
              <a:gd name="connsiteY11" fmla="*/ 243253 h 362573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55223 w 3579053"/>
              <a:gd name="connsiteY9" fmla="*/ 197695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1560 w 3580613"/>
              <a:gd name="connsiteY0" fmla="*/ 247695 h 389138"/>
              <a:gd name="connsiteX1" fmla="*/ 1140929 w 3580613"/>
              <a:gd name="connsiteY1" fmla="*/ 53332 h 389138"/>
              <a:gd name="connsiteX2" fmla="*/ 2467351 w 3580613"/>
              <a:gd name="connsiteY2" fmla="*/ 7501 h 389138"/>
              <a:gd name="connsiteX3" fmla="*/ 3444091 w 3580613"/>
              <a:gd name="connsiteY3" fmla="*/ 121883 h 389138"/>
              <a:gd name="connsiteX4" fmla="*/ 3444091 w 3580613"/>
              <a:gd name="connsiteY4" fmla="*/ 53622 h 389138"/>
              <a:gd name="connsiteX5" fmla="*/ 3580613 w 3580613"/>
              <a:gd name="connsiteY5" fmla="*/ 190145 h 389138"/>
              <a:gd name="connsiteX6" fmla="*/ 3444091 w 3580613"/>
              <a:gd name="connsiteY6" fmla="*/ 326667 h 389138"/>
              <a:gd name="connsiteX7" fmla="*/ 3444091 w 3580613"/>
              <a:gd name="connsiteY7" fmla="*/ 258406 h 389138"/>
              <a:gd name="connsiteX8" fmla="*/ 2473700 w 3580613"/>
              <a:gd name="connsiteY8" fmla="*/ 149602 h 389138"/>
              <a:gd name="connsiteX9" fmla="*/ 1145835 w 3580613"/>
              <a:gd name="connsiteY9" fmla="*/ 179910 h 389138"/>
              <a:gd name="connsiteX10" fmla="*/ 0 w 3580613"/>
              <a:gd name="connsiteY10" fmla="*/ 389138 h 389138"/>
              <a:gd name="connsiteX11" fmla="*/ 1560 w 3580613"/>
              <a:gd name="connsiteY11" fmla="*/ 247695 h 389138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42531 w 3579053"/>
              <a:gd name="connsiteY3" fmla="*/ 121883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3027 w 3579053"/>
              <a:gd name="connsiteY3" fmla="*/ 119619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350426 h 473854"/>
              <a:gd name="connsiteX1" fmla="*/ 1139369 w 3579053"/>
              <a:gd name="connsiteY1" fmla="*/ 156063 h 473854"/>
              <a:gd name="connsiteX2" fmla="*/ 2409118 w 3579053"/>
              <a:gd name="connsiteY2" fmla="*/ 1517 h 473854"/>
              <a:gd name="connsiteX3" fmla="*/ 3433027 w 3579053"/>
              <a:gd name="connsiteY3" fmla="*/ 222350 h 473854"/>
              <a:gd name="connsiteX4" fmla="*/ 3442531 w 3579053"/>
              <a:gd name="connsiteY4" fmla="*/ 156353 h 473854"/>
              <a:gd name="connsiteX5" fmla="*/ 3579053 w 3579053"/>
              <a:gd name="connsiteY5" fmla="*/ 292876 h 473854"/>
              <a:gd name="connsiteX6" fmla="*/ 3442531 w 3579053"/>
              <a:gd name="connsiteY6" fmla="*/ 429398 h 473854"/>
              <a:gd name="connsiteX7" fmla="*/ 3442531 w 3579053"/>
              <a:gd name="connsiteY7" fmla="*/ 361137 h 473854"/>
              <a:gd name="connsiteX8" fmla="*/ 2472140 w 3579053"/>
              <a:gd name="connsiteY8" fmla="*/ 252333 h 473854"/>
              <a:gd name="connsiteX9" fmla="*/ 1144275 w 3579053"/>
              <a:gd name="connsiteY9" fmla="*/ 282641 h 473854"/>
              <a:gd name="connsiteX10" fmla="*/ 7788 w 3579053"/>
              <a:gd name="connsiteY10" fmla="*/ 473854 h 473854"/>
              <a:gd name="connsiteX11" fmla="*/ 0 w 3579053"/>
              <a:gd name="connsiteY11" fmla="*/ 350426 h 473854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22878 w 3571265"/>
              <a:gd name="connsiteY0" fmla="*/ 665197 h 665196"/>
              <a:gd name="connsiteX1" fmla="*/ 1078089 w 3571265"/>
              <a:gd name="connsiteY1" fmla="*/ 75238 h 665196"/>
              <a:gd name="connsiteX2" fmla="*/ 2401330 w 3571265"/>
              <a:gd name="connsiteY2" fmla="*/ 4112 h 665196"/>
              <a:gd name="connsiteX3" fmla="*/ 3425239 w 3571265"/>
              <a:gd name="connsiteY3" fmla="*/ 224945 h 665196"/>
              <a:gd name="connsiteX4" fmla="*/ 3434743 w 3571265"/>
              <a:gd name="connsiteY4" fmla="*/ 158948 h 665196"/>
              <a:gd name="connsiteX5" fmla="*/ 3571265 w 3571265"/>
              <a:gd name="connsiteY5" fmla="*/ 295471 h 665196"/>
              <a:gd name="connsiteX6" fmla="*/ 3434743 w 3571265"/>
              <a:gd name="connsiteY6" fmla="*/ 431993 h 665196"/>
              <a:gd name="connsiteX7" fmla="*/ 3434743 w 3571265"/>
              <a:gd name="connsiteY7" fmla="*/ 363732 h 665196"/>
              <a:gd name="connsiteX8" fmla="*/ 2464352 w 3571265"/>
              <a:gd name="connsiteY8" fmla="*/ 254928 h 665196"/>
              <a:gd name="connsiteX9" fmla="*/ 1136487 w 3571265"/>
              <a:gd name="connsiteY9" fmla="*/ 285236 h 665196"/>
              <a:gd name="connsiteX10" fmla="*/ 0 w 3571265"/>
              <a:gd name="connsiteY10" fmla="*/ 476449 h 665196"/>
              <a:gd name="connsiteX11" fmla="*/ 22878 w 3571265"/>
              <a:gd name="connsiteY11" fmla="*/ 665197 h 665196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13609 w 3548387"/>
              <a:gd name="connsiteY9" fmla="*/ 285236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26336 w 3548387"/>
              <a:gd name="connsiteY9" fmla="*/ 386424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40045 w 3570368"/>
              <a:gd name="connsiteY8" fmla="*/ 38787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02049 h 753025"/>
              <a:gd name="connsiteX1" fmla="*/ 1077192 w 3570368"/>
              <a:gd name="connsiteY1" fmla="*/ 41264 h 753025"/>
              <a:gd name="connsiteX2" fmla="*/ 2388581 w 3570368"/>
              <a:gd name="connsiteY2" fmla="*/ 12661 h 753025"/>
              <a:gd name="connsiteX3" fmla="*/ 3424342 w 3570368"/>
              <a:gd name="connsiteY3" fmla="*/ 190971 h 753025"/>
              <a:gd name="connsiteX4" fmla="*/ 3433846 w 3570368"/>
              <a:gd name="connsiteY4" fmla="*/ 124974 h 753025"/>
              <a:gd name="connsiteX5" fmla="*/ 3570368 w 3570368"/>
              <a:gd name="connsiteY5" fmla="*/ 261497 h 753025"/>
              <a:gd name="connsiteX6" fmla="*/ 3433846 w 3570368"/>
              <a:gd name="connsiteY6" fmla="*/ 398019 h 753025"/>
              <a:gd name="connsiteX7" fmla="*/ 3433846 w 3570368"/>
              <a:gd name="connsiteY7" fmla="*/ 329758 h 753025"/>
              <a:gd name="connsiteX8" fmla="*/ 2440045 w 3570368"/>
              <a:gd name="connsiteY8" fmla="*/ 353904 h 753025"/>
              <a:gd name="connsiteX9" fmla="*/ 1148317 w 3570368"/>
              <a:gd name="connsiteY9" fmla="*/ 352450 h 753025"/>
              <a:gd name="connsiteX10" fmla="*/ 106963 w 3570368"/>
              <a:gd name="connsiteY10" fmla="*/ 753025 h 753025"/>
              <a:gd name="connsiteX11" fmla="*/ 0 w 3570368"/>
              <a:gd name="connsiteY11" fmla="*/ 502049 h 753025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3846 w 3570368"/>
              <a:gd name="connsiteY6" fmla="*/ 429971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99297"/>
              <a:gd name="connsiteY0" fmla="*/ 534001 h 784977"/>
              <a:gd name="connsiteX1" fmla="*/ 1077192 w 3599297"/>
              <a:gd name="connsiteY1" fmla="*/ 73216 h 784977"/>
              <a:gd name="connsiteX2" fmla="*/ 2388581 w 3599297"/>
              <a:gd name="connsiteY2" fmla="*/ 44613 h 784977"/>
              <a:gd name="connsiteX3" fmla="*/ 3118456 w 3599297"/>
              <a:gd name="connsiteY3" fmla="*/ 206819 h 784977"/>
              <a:gd name="connsiteX4" fmla="*/ 3110606 w 3599297"/>
              <a:gd name="connsiteY4" fmla="*/ 25639 h 784977"/>
              <a:gd name="connsiteX5" fmla="*/ 3599297 w 3599297"/>
              <a:gd name="connsiteY5" fmla="*/ 569025 h 784977"/>
              <a:gd name="connsiteX6" fmla="*/ 3082877 w 3599297"/>
              <a:gd name="connsiteY6" fmla="*/ 716363 h 784977"/>
              <a:gd name="connsiteX7" fmla="*/ 3104843 w 3599297"/>
              <a:gd name="connsiteY7" fmla="*/ 526459 h 784977"/>
              <a:gd name="connsiteX8" fmla="*/ 2923242 w 3599297"/>
              <a:gd name="connsiteY8" fmla="*/ 509107 h 784977"/>
              <a:gd name="connsiteX9" fmla="*/ 2440045 w 3599297"/>
              <a:gd name="connsiteY9" fmla="*/ 385856 h 784977"/>
              <a:gd name="connsiteX10" fmla="*/ 1148317 w 3599297"/>
              <a:gd name="connsiteY10" fmla="*/ 384402 h 784977"/>
              <a:gd name="connsiteX11" fmla="*/ 106963 w 3599297"/>
              <a:gd name="connsiteY11" fmla="*/ 784977 h 784977"/>
              <a:gd name="connsiteX12" fmla="*/ 0 w 3599297"/>
              <a:gd name="connsiteY12" fmla="*/ 534001 h 784977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148890 w 3748187"/>
              <a:gd name="connsiteY0" fmla="*/ 565984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148890 w 3748187"/>
              <a:gd name="connsiteY12" fmla="*/ 565984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44813 w 3748187"/>
              <a:gd name="connsiteY12" fmla="*/ 627356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2588935 w 3748187"/>
              <a:gd name="connsiteY8" fmla="*/ 417839 h 1061895"/>
              <a:gd name="connsiteX9" fmla="*/ 1314269 w 3748187"/>
              <a:gd name="connsiteY9" fmla="*/ 483661 h 1061895"/>
              <a:gd name="connsiteX10" fmla="*/ 0 w 3748187"/>
              <a:gd name="connsiteY10" fmla="*/ 1061895 h 1061895"/>
              <a:gd name="connsiteX11" fmla="*/ 44813 w 3748187"/>
              <a:gd name="connsiteY11" fmla="*/ 627356 h 106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48187" h="1061895">
                <a:moveTo>
                  <a:pt x="44813" y="627356"/>
                </a:moveTo>
                <a:cubicBezTo>
                  <a:pt x="374905" y="423062"/>
                  <a:pt x="814663" y="216878"/>
                  <a:pt x="1226082" y="105199"/>
                </a:cubicBezTo>
                <a:cubicBezTo>
                  <a:pt x="1573786" y="50710"/>
                  <a:pt x="2128961" y="-54691"/>
                  <a:pt x="2523591" y="34615"/>
                </a:cubicBezTo>
                <a:cubicBezTo>
                  <a:pt x="2886154" y="91868"/>
                  <a:pt x="2961462" y="124911"/>
                  <a:pt x="3267346" y="238802"/>
                </a:cubicBezTo>
                <a:lnTo>
                  <a:pt x="3259496" y="57622"/>
                </a:lnTo>
                <a:lnTo>
                  <a:pt x="3748187" y="601008"/>
                </a:lnTo>
                <a:lnTo>
                  <a:pt x="3231767" y="748346"/>
                </a:lnTo>
                <a:cubicBezTo>
                  <a:pt x="3230798" y="649521"/>
                  <a:pt x="3232444" y="731009"/>
                  <a:pt x="3231475" y="632184"/>
                </a:cubicBezTo>
                <a:cubicBezTo>
                  <a:pt x="3124336" y="577100"/>
                  <a:pt x="2908469" y="442593"/>
                  <a:pt x="2588935" y="417839"/>
                </a:cubicBezTo>
                <a:cubicBezTo>
                  <a:pt x="2141510" y="384995"/>
                  <a:pt x="1755927" y="406891"/>
                  <a:pt x="1314269" y="483661"/>
                </a:cubicBezTo>
                <a:cubicBezTo>
                  <a:pt x="955292" y="548698"/>
                  <a:pt x="302353" y="898834"/>
                  <a:pt x="0" y="1061895"/>
                </a:cubicBezTo>
                <a:lnTo>
                  <a:pt x="44813" y="627356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20000">
                <a:schemeClr val="bg1">
                  <a:lumMod val="75000"/>
                </a:schemeClr>
              </a:gs>
              <a:gs pos="13000">
                <a:srgbClr val="FF00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33" name="Right Arrow 27"/>
          <p:cNvSpPr/>
          <p:nvPr/>
        </p:nvSpPr>
        <p:spPr bwMode="auto">
          <a:xfrm rot="803226" flipV="1">
            <a:off x="2704467" y="2044111"/>
            <a:ext cx="7589512" cy="866157"/>
          </a:xfrm>
          <a:custGeom>
            <a:avLst/>
            <a:gdLst>
              <a:gd name="connsiteX0" fmla="*/ 0 w 3559154"/>
              <a:gd name="connsiteY0" fmla="*/ 68261 h 273045"/>
              <a:gd name="connsiteX1" fmla="*/ 3422632 w 3559154"/>
              <a:gd name="connsiteY1" fmla="*/ 68261 h 273045"/>
              <a:gd name="connsiteX2" fmla="*/ 3422632 w 3559154"/>
              <a:gd name="connsiteY2" fmla="*/ 0 h 273045"/>
              <a:gd name="connsiteX3" fmla="*/ 3559154 w 3559154"/>
              <a:gd name="connsiteY3" fmla="*/ 136523 h 273045"/>
              <a:gd name="connsiteX4" fmla="*/ 3422632 w 3559154"/>
              <a:gd name="connsiteY4" fmla="*/ 273045 h 273045"/>
              <a:gd name="connsiteX5" fmla="*/ 3422632 w 3559154"/>
              <a:gd name="connsiteY5" fmla="*/ 204784 h 273045"/>
              <a:gd name="connsiteX6" fmla="*/ 0 w 3559154"/>
              <a:gd name="connsiteY6" fmla="*/ 204784 h 273045"/>
              <a:gd name="connsiteX7" fmla="*/ 0 w 3559154"/>
              <a:gd name="connsiteY7" fmla="*/ 68261 h 273045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1111336 w 3559154"/>
              <a:gd name="connsiteY7" fmla="*/ 143927 h 298691"/>
              <a:gd name="connsiteX8" fmla="*/ 0 w 3559154"/>
              <a:gd name="connsiteY8" fmla="*/ 230430 h 298691"/>
              <a:gd name="connsiteX9" fmla="*/ 0 w 3559154"/>
              <a:gd name="connsiteY9" fmla="*/ 93907 h 298691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1111336 w 3559154"/>
              <a:gd name="connsiteY8" fmla="*/ 167501 h 322265"/>
              <a:gd name="connsiteX9" fmla="*/ 0 w 3559154"/>
              <a:gd name="connsiteY9" fmla="*/ 254004 h 322265"/>
              <a:gd name="connsiteX10" fmla="*/ 0 w 3559154"/>
              <a:gd name="connsiteY10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7316"/>
              <a:gd name="connsiteX1" fmla="*/ 1266094 w 3559154"/>
              <a:gd name="connsiteY1" fmla="*/ 23574 h 327316"/>
              <a:gd name="connsiteX2" fmla="*/ 2445892 w 3559154"/>
              <a:gd name="connsiteY2" fmla="*/ 3099 h 327316"/>
              <a:gd name="connsiteX3" fmla="*/ 3422632 w 3559154"/>
              <a:gd name="connsiteY3" fmla="*/ 117481 h 327316"/>
              <a:gd name="connsiteX4" fmla="*/ 3422632 w 3559154"/>
              <a:gd name="connsiteY4" fmla="*/ 49220 h 327316"/>
              <a:gd name="connsiteX5" fmla="*/ 3559154 w 3559154"/>
              <a:gd name="connsiteY5" fmla="*/ 185743 h 327316"/>
              <a:gd name="connsiteX6" fmla="*/ 3422632 w 3559154"/>
              <a:gd name="connsiteY6" fmla="*/ 322265 h 327316"/>
              <a:gd name="connsiteX7" fmla="*/ 3422632 w 3559154"/>
              <a:gd name="connsiteY7" fmla="*/ 254004 h 327316"/>
              <a:gd name="connsiteX8" fmla="*/ 2452241 w 3559154"/>
              <a:gd name="connsiteY8" fmla="*/ 145200 h 327316"/>
              <a:gd name="connsiteX9" fmla="*/ 1111336 w 3559154"/>
              <a:gd name="connsiteY9" fmla="*/ 167501 h 327316"/>
              <a:gd name="connsiteX10" fmla="*/ 12679 w 3559154"/>
              <a:gd name="connsiteY10" fmla="*/ 327316 h 327316"/>
              <a:gd name="connsiteX11" fmla="*/ 0 w 3559154"/>
              <a:gd name="connsiteY11" fmla="*/ 117481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62613"/>
              <a:gd name="connsiteX1" fmla="*/ 1274684 w 3567744"/>
              <a:gd name="connsiteY1" fmla="*/ 23574 h 362613"/>
              <a:gd name="connsiteX2" fmla="*/ 2454482 w 3567744"/>
              <a:gd name="connsiteY2" fmla="*/ 3099 h 362613"/>
              <a:gd name="connsiteX3" fmla="*/ 3431222 w 3567744"/>
              <a:gd name="connsiteY3" fmla="*/ 117481 h 362613"/>
              <a:gd name="connsiteX4" fmla="*/ 3431222 w 3567744"/>
              <a:gd name="connsiteY4" fmla="*/ 49220 h 362613"/>
              <a:gd name="connsiteX5" fmla="*/ 3567744 w 3567744"/>
              <a:gd name="connsiteY5" fmla="*/ 185743 h 362613"/>
              <a:gd name="connsiteX6" fmla="*/ 3431222 w 3567744"/>
              <a:gd name="connsiteY6" fmla="*/ 322265 h 362613"/>
              <a:gd name="connsiteX7" fmla="*/ 3431222 w 3567744"/>
              <a:gd name="connsiteY7" fmla="*/ 254004 h 362613"/>
              <a:gd name="connsiteX8" fmla="*/ 2460831 w 3567744"/>
              <a:gd name="connsiteY8" fmla="*/ 145200 h 362613"/>
              <a:gd name="connsiteX9" fmla="*/ 1119926 w 3567744"/>
              <a:gd name="connsiteY9" fmla="*/ 167501 h 362613"/>
              <a:gd name="connsiteX10" fmla="*/ 42995 w 3567744"/>
              <a:gd name="connsiteY10" fmla="*/ 362613 h 362613"/>
              <a:gd name="connsiteX11" fmla="*/ 0 w 3567744"/>
              <a:gd name="connsiteY11" fmla="*/ 195774 h 362613"/>
              <a:gd name="connsiteX0" fmla="*/ 0 w 3579053"/>
              <a:gd name="connsiteY0" fmla="*/ 243293 h 362613"/>
              <a:gd name="connsiteX1" fmla="*/ 1285993 w 3579053"/>
              <a:gd name="connsiteY1" fmla="*/ 23574 h 362613"/>
              <a:gd name="connsiteX2" fmla="*/ 2465791 w 3579053"/>
              <a:gd name="connsiteY2" fmla="*/ 3099 h 362613"/>
              <a:gd name="connsiteX3" fmla="*/ 3442531 w 3579053"/>
              <a:gd name="connsiteY3" fmla="*/ 117481 h 362613"/>
              <a:gd name="connsiteX4" fmla="*/ 3442531 w 3579053"/>
              <a:gd name="connsiteY4" fmla="*/ 49220 h 362613"/>
              <a:gd name="connsiteX5" fmla="*/ 3579053 w 3579053"/>
              <a:gd name="connsiteY5" fmla="*/ 185743 h 362613"/>
              <a:gd name="connsiteX6" fmla="*/ 3442531 w 3579053"/>
              <a:gd name="connsiteY6" fmla="*/ 322265 h 362613"/>
              <a:gd name="connsiteX7" fmla="*/ 3442531 w 3579053"/>
              <a:gd name="connsiteY7" fmla="*/ 254004 h 362613"/>
              <a:gd name="connsiteX8" fmla="*/ 2472140 w 3579053"/>
              <a:gd name="connsiteY8" fmla="*/ 145200 h 362613"/>
              <a:gd name="connsiteX9" fmla="*/ 1131235 w 3579053"/>
              <a:gd name="connsiteY9" fmla="*/ 167501 h 362613"/>
              <a:gd name="connsiteX10" fmla="*/ 54304 w 3579053"/>
              <a:gd name="connsiteY10" fmla="*/ 362613 h 362613"/>
              <a:gd name="connsiteX11" fmla="*/ 0 w 3579053"/>
              <a:gd name="connsiteY11" fmla="*/ 243293 h 362613"/>
              <a:gd name="connsiteX0" fmla="*/ 0 w 3579053"/>
              <a:gd name="connsiteY0" fmla="*/ 242397 h 361717"/>
              <a:gd name="connsiteX1" fmla="*/ 1139369 w 3579053"/>
              <a:gd name="connsiteY1" fmla="*/ 48034 h 361717"/>
              <a:gd name="connsiteX2" fmla="*/ 2465791 w 3579053"/>
              <a:gd name="connsiteY2" fmla="*/ 2203 h 361717"/>
              <a:gd name="connsiteX3" fmla="*/ 3442531 w 3579053"/>
              <a:gd name="connsiteY3" fmla="*/ 116585 h 361717"/>
              <a:gd name="connsiteX4" fmla="*/ 3442531 w 3579053"/>
              <a:gd name="connsiteY4" fmla="*/ 48324 h 361717"/>
              <a:gd name="connsiteX5" fmla="*/ 3579053 w 3579053"/>
              <a:gd name="connsiteY5" fmla="*/ 184847 h 361717"/>
              <a:gd name="connsiteX6" fmla="*/ 3442531 w 3579053"/>
              <a:gd name="connsiteY6" fmla="*/ 321369 h 361717"/>
              <a:gd name="connsiteX7" fmla="*/ 3442531 w 3579053"/>
              <a:gd name="connsiteY7" fmla="*/ 253108 h 361717"/>
              <a:gd name="connsiteX8" fmla="*/ 2472140 w 3579053"/>
              <a:gd name="connsiteY8" fmla="*/ 144304 h 361717"/>
              <a:gd name="connsiteX9" fmla="*/ 1131235 w 3579053"/>
              <a:gd name="connsiteY9" fmla="*/ 166605 h 361717"/>
              <a:gd name="connsiteX10" fmla="*/ 54304 w 3579053"/>
              <a:gd name="connsiteY10" fmla="*/ 361717 h 361717"/>
              <a:gd name="connsiteX11" fmla="*/ 0 w 3579053"/>
              <a:gd name="connsiteY11" fmla="*/ 242397 h 361717"/>
              <a:gd name="connsiteX0" fmla="*/ 0 w 3579053"/>
              <a:gd name="connsiteY0" fmla="*/ 243253 h 362573"/>
              <a:gd name="connsiteX1" fmla="*/ 1139369 w 3579053"/>
              <a:gd name="connsiteY1" fmla="*/ 48890 h 362573"/>
              <a:gd name="connsiteX2" fmla="*/ 2465791 w 3579053"/>
              <a:gd name="connsiteY2" fmla="*/ 3059 h 362573"/>
              <a:gd name="connsiteX3" fmla="*/ 3442531 w 3579053"/>
              <a:gd name="connsiteY3" fmla="*/ 117441 h 362573"/>
              <a:gd name="connsiteX4" fmla="*/ 3442531 w 3579053"/>
              <a:gd name="connsiteY4" fmla="*/ 49180 h 362573"/>
              <a:gd name="connsiteX5" fmla="*/ 3579053 w 3579053"/>
              <a:gd name="connsiteY5" fmla="*/ 185703 h 362573"/>
              <a:gd name="connsiteX6" fmla="*/ 3442531 w 3579053"/>
              <a:gd name="connsiteY6" fmla="*/ 322225 h 362573"/>
              <a:gd name="connsiteX7" fmla="*/ 3442531 w 3579053"/>
              <a:gd name="connsiteY7" fmla="*/ 253964 h 362573"/>
              <a:gd name="connsiteX8" fmla="*/ 2472140 w 3579053"/>
              <a:gd name="connsiteY8" fmla="*/ 145160 h 362573"/>
              <a:gd name="connsiteX9" fmla="*/ 1131235 w 3579053"/>
              <a:gd name="connsiteY9" fmla="*/ 167461 h 362573"/>
              <a:gd name="connsiteX10" fmla="*/ 54304 w 3579053"/>
              <a:gd name="connsiteY10" fmla="*/ 362573 h 362573"/>
              <a:gd name="connsiteX11" fmla="*/ 0 w 3579053"/>
              <a:gd name="connsiteY11" fmla="*/ 243253 h 362573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55223 w 3579053"/>
              <a:gd name="connsiteY9" fmla="*/ 197695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1560 w 3580613"/>
              <a:gd name="connsiteY0" fmla="*/ 247695 h 389138"/>
              <a:gd name="connsiteX1" fmla="*/ 1140929 w 3580613"/>
              <a:gd name="connsiteY1" fmla="*/ 53332 h 389138"/>
              <a:gd name="connsiteX2" fmla="*/ 2467351 w 3580613"/>
              <a:gd name="connsiteY2" fmla="*/ 7501 h 389138"/>
              <a:gd name="connsiteX3" fmla="*/ 3444091 w 3580613"/>
              <a:gd name="connsiteY3" fmla="*/ 121883 h 389138"/>
              <a:gd name="connsiteX4" fmla="*/ 3444091 w 3580613"/>
              <a:gd name="connsiteY4" fmla="*/ 53622 h 389138"/>
              <a:gd name="connsiteX5" fmla="*/ 3580613 w 3580613"/>
              <a:gd name="connsiteY5" fmla="*/ 190145 h 389138"/>
              <a:gd name="connsiteX6" fmla="*/ 3444091 w 3580613"/>
              <a:gd name="connsiteY6" fmla="*/ 326667 h 389138"/>
              <a:gd name="connsiteX7" fmla="*/ 3444091 w 3580613"/>
              <a:gd name="connsiteY7" fmla="*/ 258406 h 389138"/>
              <a:gd name="connsiteX8" fmla="*/ 2473700 w 3580613"/>
              <a:gd name="connsiteY8" fmla="*/ 149602 h 389138"/>
              <a:gd name="connsiteX9" fmla="*/ 1145835 w 3580613"/>
              <a:gd name="connsiteY9" fmla="*/ 179910 h 389138"/>
              <a:gd name="connsiteX10" fmla="*/ 0 w 3580613"/>
              <a:gd name="connsiteY10" fmla="*/ 389138 h 389138"/>
              <a:gd name="connsiteX11" fmla="*/ 1560 w 3580613"/>
              <a:gd name="connsiteY11" fmla="*/ 247695 h 389138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42531 w 3579053"/>
              <a:gd name="connsiteY3" fmla="*/ 121883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3027 w 3579053"/>
              <a:gd name="connsiteY3" fmla="*/ 119619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350426 h 473854"/>
              <a:gd name="connsiteX1" fmla="*/ 1139369 w 3579053"/>
              <a:gd name="connsiteY1" fmla="*/ 156063 h 473854"/>
              <a:gd name="connsiteX2" fmla="*/ 2409118 w 3579053"/>
              <a:gd name="connsiteY2" fmla="*/ 1517 h 473854"/>
              <a:gd name="connsiteX3" fmla="*/ 3433027 w 3579053"/>
              <a:gd name="connsiteY3" fmla="*/ 222350 h 473854"/>
              <a:gd name="connsiteX4" fmla="*/ 3442531 w 3579053"/>
              <a:gd name="connsiteY4" fmla="*/ 156353 h 473854"/>
              <a:gd name="connsiteX5" fmla="*/ 3579053 w 3579053"/>
              <a:gd name="connsiteY5" fmla="*/ 292876 h 473854"/>
              <a:gd name="connsiteX6" fmla="*/ 3442531 w 3579053"/>
              <a:gd name="connsiteY6" fmla="*/ 429398 h 473854"/>
              <a:gd name="connsiteX7" fmla="*/ 3442531 w 3579053"/>
              <a:gd name="connsiteY7" fmla="*/ 361137 h 473854"/>
              <a:gd name="connsiteX8" fmla="*/ 2472140 w 3579053"/>
              <a:gd name="connsiteY8" fmla="*/ 252333 h 473854"/>
              <a:gd name="connsiteX9" fmla="*/ 1144275 w 3579053"/>
              <a:gd name="connsiteY9" fmla="*/ 282641 h 473854"/>
              <a:gd name="connsiteX10" fmla="*/ 7788 w 3579053"/>
              <a:gd name="connsiteY10" fmla="*/ 473854 h 473854"/>
              <a:gd name="connsiteX11" fmla="*/ 0 w 3579053"/>
              <a:gd name="connsiteY11" fmla="*/ 350426 h 473854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22878 w 3571265"/>
              <a:gd name="connsiteY0" fmla="*/ 665197 h 665196"/>
              <a:gd name="connsiteX1" fmla="*/ 1078089 w 3571265"/>
              <a:gd name="connsiteY1" fmla="*/ 75238 h 665196"/>
              <a:gd name="connsiteX2" fmla="*/ 2401330 w 3571265"/>
              <a:gd name="connsiteY2" fmla="*/ 4112 h 665196"/>
              <a:gd name="connsiteX3" fmla="*/ 3425239 w 3571265"/>
              <a:gd name="connsiteY3" fmla="*/ 224945 h 665196"/>
              <a:gd name="connsiteX4" fmla="*/ 3434743 w 3571265"/>
              <a:gd name="connsiteY4" fmla="*/ 158948 h 665196"/>
              <a:gd name="connsiteX5" fmla="*/ 3571265 w 3571265"/>
              <a:gd name="connsiteY5" fmla="*/ 295471 h 665196"/>
              <a:gd name="connsiteX6" fmla="*/ 3434743 w 3571265"/>
              <a:gd name="connsiteY6" fmla="*/ 431993 h 665196"/>
              <a:gd name="connsiteX7" fmla="*/ 3434743 w 3571265"/>
              <a:gd name="connsiteY7" fmla="*/ 363732 h 665196"/>
              <a:gd name="connsiteX8" fmla="*/ 2464352 w 3571265"/>
              <a:gd name="connsiteY8" fmla="*/ 254928 h 665196"/>
              <a:gd name="connsiteX9" fmla="*/ 1136487 w 3571265"/>
              <a:gd name="connsiteY9" fmla="*/ 285236 h 665196"/>
              <a:gd name="connsiteX10" fmla="*/ 0 w 3571265"/>
              <a:gd name="connsiteY10" fmla="*/ 476449 h 665196"/>
              <a:gd name="connsiteX11" fmla="*/ 22878 w 3571265"/>
              <a:gd name="connsiteY11" fmla="*/ 665197 h 665196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13609 w 3548387"/>
              <a:gd name="connsiteY9" fmla="*/ 285236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26336 w 3548387"/>
              <a:gd name="connsiteY9" fmla="*/ 386424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40045 w 3570368"/>
              <a:gd name="connsiteY8" fmla="*/ 38787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02049 h 753025"/>
              <a:gd name="connsiteX1" fmla="*/ 1077192 w 3570368"/>
              <a:gd name="connsiteY1" fmla="*/ 41264 h 753025"/>
              <a:gd name="connsiteX2" fmla="*/ 2388581 w 3570368"/>
              <a:gd name="connsiteY2" fmla="*/ 12661 h 753025"/>
              <a:gd name="connsiteX3" fmla="*/ 3424342 w 3570368"/>
              <a:gd name="connsiteY3" fmla="*/ 190971 h 753025"/>
              <a:gd name="connsiteX4" fmla="*/ 3433846 w 3570368"/>
              <a:gd name="connsiteY4" fmla="*/ 124974 h 753025"/>
              <a:gd name="connsiteX5" fmla="*/ 3570368 w 3570368"/>
              <a:gd name="connsiteY5" fmla="*/ 261497 h 753025"/>
              <a:gd name="connsiteX6" fmla="*/ 3433846 w 3570368"/>
              <a:gd name="connsiteY6" fmla="*/ 398019 h 753025"/>
              <a:gd name="connsiteX7" fmla="*/ 3433846 w 3570368"/>
              <a:gd name="connsiteY7" fmla="*/ 329758 h 753025"/>
              <a:gd name="connsiteX8" fmla="*/ 2440045 w 3570368"/>
              <a:gd name="connsiteY8" fmla="*/ 353904 h 753025"/>
              <a:gd name="connsiteX9" fmla="*/ 1148317 w 3570368"/>
              <a:gd name="connsiteY9" fmla="*/ 352450 h 753025"/>
              <a:gd name="connsiteX10" fmla="*/ 106963 w 3570368"/>
              <a:gd name="connsiteY10" fmla="*/ 753025 h 753025"/>
              <a:gd name="connsiteX11" fmla="*/ 0 w 3570368"/>
              <a:gd name="connsiteY11" fmla="*/ 502049 h 753025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3846 w 3570368"/>
              <a:gd name="connsiteY6" fmla="*/ 429971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99297"/>
              <a:gd name="connsiteY0" fmla="*/ 534001 h 784977"/>
              <a:gd name="connsiteX1" fmla="*/ 1077192 w 3599297"/>
              <a:gd name="connsiteY1" fmla="*/ 73216 h 784977"/>
              <a:gd name="connsiteX2" fmla="*/ 2388581 w 3599297"/>
              <a:gd name="connsiteY2" fmla="*/ 44613 h 784977"/>
              <a:gd name="connsiteX3" fmla="*/ 3118456 w 3599297"/>
              <a:gd name="connsiteY3" fmla="*/ 206819 h 784977"/>
              <a:gd name="connsiteX4" fmla="*/ 3110606 w 3599297"/>
              <a:gd name="connsiteY4" fmla="*/ 25639 h 784977"/>
              <a:gd name="connsiteX5" fmla="*/ 3599297 w 3599297"/>
              <a:gd name="connsiteY5" fmla="*/ 569025 h 784977"/>
              <a:gd name="connsiteX6" fmla="*/ 3082877 w 3599297"/>
              <a:gd name="connsiteY6" fmla="*/ 716363 h 784977"/>
              <a:gd name="connsiteX7" fmla="*/ 3104843 w 3599297"/>
              <a:gd name="connsiteY7" fmla="*/ 526459 h 784977"/>
              <a:gd name="connsiteX8" fmla="*/ 2923242 w 3599297"/>
              <a:gd name="connsiteY8" fmla="*/ 509107 h 784977"/>
              <a:gd name="connsiteX9" fmla="*/ 2440045 w 3599297"/>
              <a:gd name="connsiteY9" fmla="*/ 385856 h 784977"/>
              <a:gd name="connsiteX10" fmla="*/ 1148317 w 3599297"/>
              <a:gd name="connsiteY10" fmla="*/ 384402 h 784977"/>
              <a:gd name="connsiteX11" fmla="*/ 106963 w 3599297"/>
              <a:gd name="connsiteY11" fmla="*/ 784977 h 784977"/>
              <a:gd name="connsiteX12" fmla="*/ 0 w 3599297"/>
              <a:gd name="connsiteY12" fmla="*/ 534001 h 784977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148890 w 3748187"/>
              <a:gd name="connsiteY0" fmla="*/ 565984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148890 w 3748187"/>
              <a:gd name="connsiteY12" fmla="*/ 565984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44813 w 3748187"/>
              <a:gd name="connsiteY12" fmla="*/ 627356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44813 w 3748187"/>
              <a:gd name="connsiteY12" fmla="*/ 627356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2588935 w 3748187"/>
              <a:gd name="connsiteY8" fmla="*/ 417839 h 1061895"/>
              <a:gd name="connsiteX9" fmla="*/ 1314269 w 3748187"/>
              <a:gd name="connsiteY9" fmla="*/ 483661 h 1061895"/>
              <a:gd name="connsiteX10" fmla="*/ 0 w 3748187"/>
              <a:gd name="connsiteY10" fmla="*/ 1061895 h 1061895"/>
              <a:gd name="connsiteX11" fmla="*/ 44813 w 3748187"/>
              <a:gd name="connsiteY11" fmla="*/ 627356 h 106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48187" h="1061895">
                <a:moveTo>
                  <a:pt x="44813" y="627356"/>
                </a:moveTo>
                <a:cubicBezTo>
                  <a:pt x="374905" y="423062"/>
                  <a:pt x="814663" y="216878"/>
                  <a:pt x="1226082" y="105199"/>
                </a:cubicBezTo>
                <a:cubicBezTo>
                  <a:pt x="1573786" y="50710"/>
                  <a:pt x="2128961" y="-54691"/>
                  <a:pt x="2523591" y="34615"/>
                </a:cubicBezTo>
                <a:cubicBezTo>
                  <a:pt x="2886154" y="91868"/>
                  <a:pt x="2961462" y="124911"/>
                  <a:pt x="3267346" y="238802"/>
                </a:cubicBezTo>
                <a:lnTo>
                  <a:pt x="3259496" y="57622"/>
                </a:lnTo>
                <a:lnTo>
                  <a:pt x="3748187" y="601008"/>
                </a:lnTo>
                <a:lnTo>
                  <a:pt x="3231767" y="748346"/>
                </a:lnTo>
                <a:cubicBezTo>
                  <a:pt x="3230798" y="649521"/>
                  <a:pt x="3232444" y="731009"/>
                  <a:pt x="3231475" y="632184"/>
                </a:cubicBezTo>
                <a:cubicBezTo>
                  <a:pt x="3124336" y="577100"/>
                  <a:pt x="2908469" y="442593"/>
                  <a:pt x="2588935" y="417839"/>
                </a:cubicBezTo>
                <a:cubicBezTo>
                  <a:pt x="2141510" y="384995"/>
                  <a:pt x="1755927" y="406891"/>
                  <a:pt x="1314269" y="483661"/>
                </a:cubicBezTo>
                <a:cubicBezTo>
                  <a:pt x="955292" y="548698"/>
                  <a:pt x="302353" y="898834"/>
                  <a:pt x="0" y="1061895"/>
                </a:cubicBezTo>
                <a:lnTo>
                  <a:pt x="44813" y="627356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62000">
                <a:schemeClr val="bg1">
                  <a:lumMod val="75000"/>
                </a:schemeClr>
              </a:gs>
              <a:gs pos="16000">
                <a:srgbClr val="FF0000"/>
              </a:gs>
              <a:gs pos="51000">
                <a:srgbClr val="008000"/>
              </a:gs>
              <a:gs pos="39000">
                <a:srgbClr val="FFFF00"/>
              </a:gs>
              <a:gs pos="21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34" name="Right Arrow 33"/>
          <p:cNvSpPr/>
          <p:nvPr/>
        </p:nvSpPr>
        <p:spPr bwMode="auto">
          <a:xfrm>
            <a:off x="2839018" y="3111467"/>
            <a:ext cx="7336543" cy="537292"/>
          </a:xfrm>
          <a:prstGeom prst="rightArrow">
            <a:avLst>
              <a:gd name="adj1" fmla="val 50000"/>
              <a:gd name="adj2" fmla="val 138203"/>
            </a:avLst>
          </a:prstGeom>
          <a:gradFill flip="none" rotWithShape="1">
            <a:gsLst>
              <a:gs pos="0">
                <a:srgbClr val="FF0000"/>
              </a:gs>
              <a:gs pos="35000">
                <a:schemeClr val="bg1">
                  <a:lumMod val="75000"/>
                </a:schemeClr>
              </a:gs>
              <a:gs pos="18000">
                <a:srgbClr val="FF0000"/>
              </a:gs>
              <a:gs pos="23000">
                <a:srgbClr val="FFFF00"/>
              </a:gs>
              <a:gs pos="32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45" name="TextBox 44"/>
          <p:cNvSpPr txBox="1"/>
          <p:nvPr/>
        </p:nvSpPr>
        <p:spPr>
          <a:xfrm>
            <a:off x="3499458" y="1111799"/>
            <a:ext cx="3550695" cy="643135"/>
          </a:xfrm>
          <a:prstGeom prst="rect">
            <a:avLst/>
          </a:prstGeom>
          <a:noFill/>
        </p:spPr>
        <p:txBody>
          <a:bodyPr wrap="square" lIns="108723" tIns="54361" rIns="108723" bIns="54361" rtlCol="0">
            <a:spAutoFit/>
          </a:bodyPr>
          <a:lstStyle/>
          <a:p>
            <a:pPr algn="ctr" defTabSz="976433"/>
            <a:r>
              <a:rPr lang="en-US" sz="1733" i="1" dirty="0">
                <a:solidFill>
                  <a:srgbClr val="3366FF"/>
                </a:solidFill>
                <a:latin typeface="Century Gothic"/>
                <a:cs typeface="Century Gothic"/>
              </a:rPr>
              <a:t>Approximate Technical Readiness Today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5741311" y="1691611"/>
            <a:ext cx="1061616" cy="10078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H="1">
            <a:off x="5243987" y="1746511"/>
            <a:ext cx="248548" cy="14535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4137713" y="1691611"/>
            <a:ext cx="1106272" cy="28285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9613964" y="3686332"/>
            <a:ext cx="2473446" cy="426823"/>
          </a:xfrm>
          <a:prstGeom prst="rect">
            <a:avLst/>
          </a:prstGeom>
          <a:noFill/>
        </p:spPr>
        <p:txBody>
          <a:bodyPr wrap="none" lIns="97637" tIns="48819" rIns="97637" bIns="48819" rtlCol="0">
            <a:spAutoFit/>
          </a:bodyPr>
          <a:lstStyle/>
          <a:p>
            <a:pPr algn="ctr" defTabSz="976433"/>
            <a:r>
              <a:rPr lang="en-US" sz="2133" b="1" dirty="0"/>
              <a:t>Fusion Electricity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826FB5A-164C-6F45-9DF7-5D34AE73EB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5561" y="2880398"/>
            <a:ext cx="926344" cy="904775"/>
          </a:xfrm>
          <a:prstGeom prst="rect">
            <a:avLst/>
          </a:prstGeom>
        </p:spPr>
      </p:pic>
      <p:sp>
        <p:nvSpPr>
          <p:cNvPr id="69" name="Oval 68"/>
          <p:cNvSpPr/>
          <p:nvPr/>
        </p:nvSpPr>
        <p:spPr bwMode="auto">
          <a:xfrm>
            <a:off x="6802928" y="2699507"/>
            <a:ext cx="325641" cy="339551"/>
          </a:xfrm>
          <a:prstGeom prst="ellipse">
            <a:avLst/>
          </a:prstGeom>
          <a:pattFill prst="lgCheck">
            <a:fgClr>
              <a:srgbClr val="00800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70" name="Right Arrow 69"/>
          <p:cNvSpPr/>
          <p:nvPr/>
        </p:nvSpPr>
        <p:spPr bwMode="auto">
          <a:xfrm>
            <a:off x="2839018" y="5963851"/>
            <a:ext cx="7336543" cy="537292"/>
          </a:xfrm>
          <a:prstGeom prst="rightArrow">
            <a:avLst>
              <a:gd name="adj1" fmla="val 50000"/>
              <a:gd name="adj2" fmla="val 138203"/>
            </a:avLst>
          </a:prstGeom>
          <a:gradFill flip="none" rotWithShape="1">
            <a:gsLst>
              <a:gs pos="0">
                <a:srgbClr val="FF0000"/>
              </a:gs>
              <a:gs pos="88000">
                <a:srgbClr val="0000FF"/>
              </a:gs>
              <a:gs pos="18000">
                <a:srgbClr val="FF0000"/>
              </a:gs>
              <a:gs pos="23000">
                <a:srgbClr val="FFFF00"/>
              </a:gs>
              <a:gs pos="43000">
                <a:srgbClr val="FFFF00"/>
              </a:gs>
              <a:gs pos="48000">
                <a:srgbClr val="008000"/>
              </a:gs>
              <a:gs pos="67000">
                <a:srgbClr val="008000"/>
              </a:gs>
              <a:gs pos="72000">
                <a:srgbClr val="3366FF"/>
              </a:gs>
              <a:gs pos="100000">
                <a:srgbClr val="660066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75" name="TextBox 74"/>
          <p:cNvSpPr txBox="1"/>
          <p:nvPr/>
        </p:nvSpPr>
        <p:spPr>
          <a:xfrm>
            <a:off x="6048333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/>
              <a:t>5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849059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653407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457755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262100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80" name="Right Arrow 79"/>
          <p:cNvSpPr/>
          <p:nvPr/>
        </p:nvSpPr>
        <p:spPr bwMode="auto">
          <a:xfrm>
            <a:off x="2827382" y="5613971"/>
            <a:ext cx="7336543" cy="537292"/>
          </a:xfrm>
          <a:prstGeom prst="rightArrow">
            <a:avLst>
              <a:gd name="adj1" fmla="val 50000"/>
              <a:gd name="adj2" fmla="val 138203"/>
            </a:avLst>
          </a:prstGeom>
          <a:gradFill flip="none" rotWithShape="1">
            <a:gsLst>
              <a:gs pos="0">
                <a:srgbClr val="FF0000"/>
              </a:gs>
              <a:gs pos="88000">
                <a:srgbClr val="0000FF"/>
              </a:gs>
              <a:gs pos="18000">
                <a:srgbClr val="FF0000"/>
              </a:gs>
              <a:gs pos="23000">
                <a:srgbClr val="FFFF00"/>
              </a:gs>
              <a:gs pos="43000">
                <a:srgbClr val="FFFF00"/>
              </a:gs>
              <a:gs pos="48000">
                <a:srgbClr val="008000"/>
              </a:gs>
              <a:gs pos="67000">
                <a:srgbClr val="008000"/>
              </a:gs>
              <a:gs pos="72000">
                <a:srgbClr val="3366FF"/>
              </a:gs>
              <a:gs pos="100000">
                <a:srgbClr val="660066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82" name="TextBox 81"/>
          <p:cNvSpPr txBox="1"/>
          <p:nvPr/>
        </p:nvSpPr>
        <p:spPr>
          <a:xfrm>
            <a:off x="4693391" y="5687162"/>
            <a:ext cx="2146319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r>
              <a:rPr lang="en-US" sz="1733" dirty="0"/>
              <a:t>Plausible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032636" y="5687162"/>
            <a:ext cx="1981496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Feasible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922036" y="5687162"/>
            <a:ext cx="2083731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Practical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427680" y="4595826"/>
            <a:ext cx="2721523" cy="1026553"/>
          </a:xfrm>
          <a:prstGeom prst="roundRect">
            <a:avLst/>
          </a:prstGeom>
          <a:solidFill>
            <a:srgbClr val="00005B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736" tIns="32621" rIns="108736" bIns="3262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87303" eaLnBrk="0" hangingPunct="0"/>
            <a:r>
              <a:rPr lang="en-US" sz="1867" dirty="0">
                <a:solidFill>
                  <a:srgbClr val="FFFFFF"/>
                </a:solidFill>
              </a:rPr>
              <a:t>Fuel Self-Sufficiency &amp; Harnessing Fusion Power 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5043429" y="3223268"/>
            <a:ext cx="325641" cy="324445"/>
          </a:xfrm>
          <a:prstGeom prst="ellipse">
            <a:avLst/>
          </a:prstGeom>
          <a:pattFill prst="lgCheck">
            <a:fgClr>
              <a:schemeClr val="tx1"/>
            </a:fgClr>
            <a:bgClr>
              <a:srgbClr val="FFFF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43" name="Oval 42"/>
          <p:cNvSpPr/>
          <p:nvPr/>
        </p:nvSpPr>
        <p:spPr bwMode="auto">
          <a:xfrm>
            <a:off x="3939964" y="4667574"/>
            <a:ext cx="325641" cy="322404"/>
          </a:xfrm>
          <a:prstGeom prst="ellipse">
            <a:avLst/>
          </a:prstGeom>
          <a:pattFill prst="lgCheck">
            <a:fgClr>
              <a:srgbClr val="FF000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44" name="TextBox 43"/>
          <p:cNvSpPr txBox="1"/>
          <p:nvPr/>
        </p:nvSpPr>
        <p:spPr>
          <a:xfrm>
            <a:off x="2827319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31667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39637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43985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/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15689" y="5687162"/>
            <a:ext cx="2216867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r>
              <a:rPr lang="en-US" sz="1733" dirty="0">
                <a:solidFill>
                  <a:schemeClr val="bg1"/>
                </a:solidFill>
              </a:rPr>
              <a:t>Imaginable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D1F7C8-2B1B-D648-A9FA-6DF893FAD40F}"/>
              </a:ext>
            </a:extLst>
          </p:cNvPr>
          <p:cNvSpPr txBox="1"/>
          <p:nvPr/>
        </p:nvSpPr>
        <p:spPr>
          <a:xfrm>
            <a:off x="156486" y="5730730"/>
            <a:ext cx="2696901" cy="643224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733" dirty="0"/>
              <a:t>Technical Readiness Level (TRL)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17888" y="1128436"/>
            <a:ext cx="2721523" cy="1026553"/>
          </a:xfrm>
          <a:prstGeom prst="roundRect">
            <a:avLst/>
          </a:prstGeom>
          <a:solidFill>
            <a:srgbClr val="00005B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736" tIns="32621" rIns="108736" bIns="3262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87303" eaLnBrk="0" hangingPunct="0"/>
            <a:r>
              <a:rPr lang="en-US" sz="1867" dirty="0">
                <a:solidFill>
                  <a:srgbClr val="FFFFFF"/>
                </a:solidFill>
              </a:rPr>
              <a:t>Creating and Sustaining a Fusion Power Source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421042" y="2817698"/>
            <a:ext cx="2721523" cy="1026553"/>
          </a:xfrm>
          <a:prstGeom prst="roundRect">
            <a:avLst/>
          </a:prstGeom>
          <a:solidFill>
            <a:srgbClr val="00005B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736" tIns="32621" rIns="108736" bIns="3262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87303" eaLnBrk="0" hangingPunct="0"/>
            <a:r>
              <a:rPr lang="en-US" sz="1867" dirty="0">
                <a:solidFill>
                  <a:srgbClr val="FFFFFF"/>
                </a:solidFill>
              </a:rPr>
              <a:t>Materials to Survive in</a:t>
            </a:r>
            <a:br>
              <a:rPr lang="en-US" sz="1867" dirty="0">
                <a:solidFill>
                  <a:srgbClr val="FFFFFF"/>
                </a:solidFill>
              </a:rPr>
            </a:br>
            <a:r>
              <a:rPr lang="en-US" sz="1867" dirty="0">
                <a:solidFill>
                  <a:srgbClr val="FFFFFF"/>
                </a:solidFill>
              </a:rPr>
              <a:t>the Fusion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72943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DCA5CAAB-B099-D34A-B69B-C7A83F864E0C}"/>
              </a:ext>
            </a:extLst>
          </p:cNvPr>
          <p:cNvSpPr/>
          <p:nvPr/>
        </p:nvSpPr>
        <p:spPr bwMode="auto">
          <a:xfrm>
            <a:off x="271464" y="0"/>
            <a:ext cx="11920536" cy="640460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7679" y="-18672"/>
            <a:ext cx="11331336" cy="996297"/>
          </a:xfrm>
          <a:prstGeom prst="rect">
            <a:avLst/>
          </a:prstGeom>
        </p:spPr>
        <p:txBody>
          <a:bodyPr vert="horz" wrap="square" lIns="108837" tIns="54419" rIns="108837" bIns="54419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ea typeface="MS PGothic" charset="0"/>
              </a:rPr>
              <a:t>Generating Electricity from Fusion Energy Requires Resolution of Three Scientific/Technological Challenges</a:t>
            </a: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" name="Picture 29" descr="ElectiricalT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775" y="2591335"/>
            <a:ext cx="790072" cy="742463"/>
          </a:xfrm>
          <a:prstGeom prst="rect">
            <a:avLst/>
          </a:prstGeom>
        </p:spPr>
      </p:pic>
      <p:sp>
        <p:nvSpPr>
          <p:cNvPr id="32" name="Right Arrow 27"/>
          <p:cNvSpPr/>
          <p:nvPr/>
        </p:nvSpPr>
        <p:spPr bwMode="auto">
          <a:xfrm rot="20796774">
            <a:off x="2704465" y="3827892"/>
            <a:ext cx="7589512" cy="866157"/>
          </a:xfrm>
          <a:custGeom>
            <a:avLst/>
            <a:gdLst>
              <a:gd name="connsiteX0" fmla="*/ 0 w 3559154"/>
              <a:gd name="connsiteY0" fmla="*/ 68261 h 273045"/>
              <a:gd name="connsiteX1" fmla="*/ 3422632 w 3559154"/>
              <a:gd name="connsiteY1" fmla="*/ 68261 h 273045"/>
              <a:gd name="connsiteX2" fmla="*/ 3422632 w 3559154"/>
              <a:gd name="connsiteY2" fmla="*/ 0 h 273045"/>
              <a:gd name="connsiteX3" fmla="*/ 3559154 w 3559154"/>
              <a:gd name="connsiteY3" fmla="*/ 136523 h 273045"/>
              <a:gd name="connsiteX4" fmla="*/ 3422632 w 3559154"/>
              <a:gd name="connsiteY4" fmla="*/ 273045 h 273045"/>
              <a:gd name="connsiteX5" fmla="*/ 3422632 w 3559154"/>
              <a:gd name="connsiteY5" fmla="*/ 204784 h 273045"/>
              <a:gd name="connsiteX6" fmla="*/ 0 w 3559154"/>
              <a:gd name="connsiteY6" fmla="*/ 204784 h 273045"/>
              <a:gd name="connsiteX7" fmla="*/ 0 w 3559154"/>
              <a:gd name="connsiteY7" fmla="*/ 68261 h 273045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1111336 w 3559154"/>
              <a:gd name="connsiteY7" fmla="*/ 143927 h 298691"/>
              <a:gd name="connsiteX8" fmla="*/ 0 w 3559154"/>
              <a:gd name="connsiteY8" fmla="*/ 230430 h 298691"/>
              <a:gd name="connsiteX9" fmla="*/ 0 w 3559154"/>
              <a:gd name="connsiteY9" fmla="*/ 93907 h 298691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1111336 w 3559154"/>
              <a:gd name="connsiteY8" fmla="*/ 167501 h 322265"/>
              <a:gd name="connsiteX9" fmla="*/ 0 w 3559154"/>
              <a:gd name="connsiteY9" fmla="*/ 254004 h 322265"/>
              <a:gd name="connsiteX10" fmla="*/ 0 w 3559154"/>
              <a:gd name="connsiteY10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7316"/>
              <a:gd name="connsiteX1" fmla="*/ 1266094 w 3559154"/>
              <a:gd name="connsiteY1" fmla="*/ 23574 h 327316"/>
              <a:gd name="connsiteX2" fmla="*/ 2445892 w 3559154"/>
              <a:gd name="connsiteY2" fmla="*/ 3099 h 327316"/>
              <a:gd name="connsiteX3" fmla="*/ 3422632 w 3559154"/>
              <a:gd name="connsiteY3" fmla="*/ 117481 h 327316"/>
              <a:gd name="connsiteX4" fmla="*/ 3422632 w 3559154"/>
              <a:gd name="connsiteY4" fmla="*/ 49220 h 327316"/>
              <a:gd name="connsiteX5" fmla="*/ 3559154 w 3559154"/>
              <a:gd name="connsiteY5" fmla="*/ 185743 h 327316"/>
              <a:gd name="connsiteX6" fmla="*/ 3422632 w 3559154"/>
              <a:gd name="connsiteY6" fmla="*/ 322265 h 327316"/>
              <a:gd name="connsiteX7" fmla="*/ 3422632 w 3559154"/>
              <a:gd name="connsiteY7" fmla="*/ 254004 h 327316"/>
              <a:gd name="connsiteX8" fmla="*/ 2452241 w 3559154"/>
              <a:gd name="connsiteY8" fmla="*/ 145200 h 327316"/>
              <a:gd name="connsiteX9" fmla="*/ 1111336 w 3559154"/>
              <a:gd name="connsiteY9" fmla="*/ 167501 h 327316"/>
              <a:gd name="connsiteX10" fmla="*/ 12679 w 3559154"/>
              <a:gd name="connsiteY10" fmla="*/ 327316 h 327316"/>
              <a:gd name="connsiteX11" fmla="*/ 0 w 3559154"/>
              <a:gd name="connsiteY11" fmla="*/ 117481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62613"/>
              <a:gd name="connsiteX1" fmla="*/ 1274684 w 3567744"/>
              <a:gd name="connsiteY1" fmla="*/ 23574 h 362613"/>
              <a:gd name="connsiteX2" fmla="*/ 2454482 w 3567744"/>
              <a:gd name="connsiteY2" fmla="*/ 3099 h 362613"/>
              <a:gd name="connsiteX3" fmla="*/ 3431222 w 3567744"/>
              <a:gd name="connsiteY3" fmla="*/ 117481 h 362613"/>
              <a:gd name="connsiteX4" fmla="*/ 3431222 w 3567744"/>
              <a:gd name="connsiteY4" fmla="*/ 49220 h 362613"/>
              <a:gd name="connsiteX5" fmla="*/ 3567744 w 3567744"/>
              <a:gd name="connsiteY5" fmla="*/ 185743 h 362613"/>
              <a:gd name="connsiteX6" fmla="*/ 3431222 w 3567744"/>
              <a:gd name="connsiteY6" fmla="*/ 322265 h 362613"/>
              <a:gd name="connsiteX7" fmla="*/ 3431222 w 3567744"/>
              <a:gd name="connsiteY7" fmla="*/ 254004 h 362613"/>
              <a:gd name="connsiteX8" fmla="*/ 2460831 w 3567744"/>
              <a:gd name="connsiteY8" fmla="*/ 145200 h 362613"/>
              <a:gd name="connsiteX9" fmla="*/ 1119926 w 3567744"/>
              <a:gd name="connsiteY9" fmla="*/ 167501 h 362613"/>
              <a:gd name="connsiteX10" fmla="*/ 42995 w 3567744"/>
              <a:gd name="connsiteY10" fmla="*/ 362613 h 362613"/>
              <a:gd name="connsiteX11" fmla="*/ 0 w 3567744"/>
              <a:gd name="connsiteY11" fmla="*/ 195774 h 362613"/>
              <a:gd name="connsiteX0" fmla="*/ 0 w 3579053"/>
              <a:gd name="connsiteY0" fmla="*/ 243293 h 362613"/>
              <a:gd name="connsiteX1" fmla="*/ 1285993 w 3579053"/>
              <a:gd name="connsiteY1" fmla="*/ 23574 h 362613"/>
              <a:gd name="connsiteX2" fmla="*/ 2465791 w 3579053"/>
              <a:gd name="connsiteY2" fmla="*/ 3099 h 362613"/>
              <a:gd name="connsiteX3" fmla="*/ 3442531 w 3579053"/>
              <a:gd name="connsiteY3" fmla="*/ 117481 h 362613"/>
              <a:gd name="connsiteX4" fmla="*/ 3442531 w 3579053"/>
              <a:gd name="connsiteY4" fmla="*/ 49220 h 362613"/>
              <a:gd name="connsiteX5" fmla="*/ 3579053 w 3579053"/>
              <a:gd name="connsiteY5" fmla="*/ 185743 h 362613"/>
              <a:gd name="connsiteX6" fmla="*/ 3442531 w 3579053"/>
              <a:gd name="connsiteY6" fmla="*/ 322265 h 362613"/>
              <a:gd name="connsiteX7" fmla="*/ 3442531 w 3579053"/>
              <a:gd name="connsiteY7" fmla="*/ 254004 h 362613"/>
              <a:gd name="connsiteX8" fmla="*/ 2472140 w 3579053"/>
              <a:gd name="connsiteY8" fmla="*/ 145200 h 362613"/>
              <a:gd name="connsiteX9" fmla="*/ 1131235 w 3579053"/>
              <a:gd name="connsiteY9" fmla="*/ 167501 h 362613"/>
              <a:gd name="connsiteX10" fmla="*/ 54304 w 3579053"/>
              <a:gd name="connsiteY10" fmla="*/ 362613 h 362613"/>
              <a:gd name="connsiteX11" fmla="*/ 0 w 3579053"/>
              <a:gd name="connsiteY11" fmla="*/ 243293 h 362613"/>
              <a:gd name="connsiteX0" fmla="*/ 0 w 3579053"/>
              <a:gd name="connsiteY0" fmla="*/ 242397 h 361717"/>
              <a:gd name="connsiteX1" fmla="*/ 1139369 w 3579053"/>
              <a:gd name="connsiteY1" fmla="*/ 48034 h 361717"/>
              <a:gd name="connsiteX2" fmla="*/ 2465791 w 3579053"/>
              <a:gd name="connsiteY2" fmla="*/ 2203 h 361717"/>
              <a:gd name="connsiteX3" fmla="*/ 3442531 w 3579053"/>
              <a:gd name="connsiteY3" fmla="*/ 116585 h 361717"/>
              <a:gd name="connsiteX4" fmla="*/ 3442531 w 3579053"/>
              <a:gd name="connsiteY4" fmla="*/ 48324 h 361717"/>
              <a:gd name="connsiteX5" fmla="*/ 3579053 w 3579053"/>
              <a:gd name="connsiteY5" fmla="*/ 184847 h 361717"/>
              <a:gd name="connsiteX6" fmla="*/ 3442531 w 3579053"/>
              <a:gd name="connsiteY6" fmla="*/ 321369 h 361717"/>
              <a:gd name="connsiteX7" fmla="*/ 3442531 w 3579053"/>
              <a:gd name="connsiteY7" fmla="*/ 253108 h 361717"/>
              <a:gd name="connsiteX8" fmla="*/ 2472140 w 3579053"/>
              <a:gd name="connsiteY8" fmla="*/ 144304 h 361717"/>
              <a:gd name="connsiteX9" fmla="*/ 1131235 w 3579053"/>
              <a:gd name="connsiteY9" fmla="*/ 166605 h 361717"/>
              <a:gd name="connsiteX10" fmla="*/ 54304 w 3579053"/>
              <a:gd name="connsiteY10" fmla="*/ 361717 h 361717"/>
              <a:gd name="connsiteX11" fmla="*/ 0 w 3579053"/>
              <a:gd name="connsiteY11" fmla="*/ 242397 h 361717"/>
              <a:gd name="connsiteX0" fmla="*/ 0 w 3579053"/>
              <a:gd name="connsiteY0" fmla="*/ 243253 h 362573"/>
              <a:gd name="connsiteX1" fmla="*/ 1139369 w 3579053"/>
              <a:gd name="connsiteY1" fmla="*/ 48890 h 362573"/>
              <a:gd name="connsiteX2" fmla="*/ 2465791 w 3579053"/>
              <a:gd name="connsiteY2" fmla="*/ 3059 h 362573"/>
              <a:gd name="connsiteX3" fmla="*/ 3442531 w 3579053"/>
              <a:gd name="connsiteY3" fmla="*/ 117441 h 362573"/>
              <a:gd name="connsiteX4" fmla="*/ 3442531 w 3579053"/>
              <a:gd name="connsiteY4" fmla="*/ 49180 h 362573"/>
              <a:gd name="connsiteX5" fmla="*/ 3579053 w 3579053"/>
              <a:gd name="connsiteY5" fmla="*/ 185703 h 362573"/>
              <a:gd name="connsiteX6" fmla="*/ 3442531 w 3579053"/>
              <a:gd name="connsiteY6" fmla="*/ 322225 h 362573"/>
              <a:gd name="connsiteX7" fmla="*/ 3442531 w 3579053"/>
              <a:gd name="connsiteY7" fmla="*/ 253964 h 362573"/>
              <a:gd name="connsiteX8" fmla="*/ 2472140 w 3579053"/>
              <a:gd name="connsiteY8" fmla="*/ 145160 h 362573"/>
              <a:gd name="connsiteX9" fmla="*/ 1131235 w 3579053"/>
              <a:gd name="connsiteY9" fmla="*/ 167461 h 362573"/>
              <a:gd name="connsiteX10" fmla="*/ 54304 w 3579053"/>
              <a:gd name="connsiteY10" fmla="*/ 362573 h 362573"/>
              <a:gd name="connsiteX11" fmla="*/ 0 w 3579053"/>
              <a:gd name="connsiteY11" fmla="*/ 243253 h 362573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55223 w 3579053"/>
              <a:gd name="connsiteY9" fmla="*/ 197695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1560 w 3580613"/>
              <a:gd name="connsiteY0" fmla="*/ 247695 h 389138"/>
              <a:gd name="connsiteX1" fmla="*/ 1140929 w 3580613"/>
              <a:gd name="connsiteY1" fmla="*/ 53332 h 389138"/>
              <a:gd name="connsiteX2" fmla="*/ 2467351 w 3580613"/>
              <a:gd name="connsiteY2" fmla="*/ 7501 h 389138"/>
              <a:gd name="connsiteX3" fmla="*/ 3444091 w 3580613"/>
              <a:gd name="connsiteY3" fmla="*/ 121883 h 389138"/>
              <a:gd name="connsiteX4" fmla="*/ 3444091 w 3580613"/>
              <a:gd name="connsiteY4" fmla="*/ 53622 h 389138"/>
              <a:gd name="connsiteX5" fmla="*/ 3580613 w 3580613"/>
              <a:gd name="connsiteY5" fmla="*/ 190145 h 389138"/>
              <a:gd name="connsiteX6" fmla="*/ 3444091 w 3580613"/>
              <a:gd name="connsiteY6" fmla="*/ 326667 h 389138"/>
              <a:gd name="connsiteX7" fmla="*/ 3444091 w 3580613"/>
              <a:gd name="connsiteY7" fmla="*/ 258406 h 389138"/>
              <a:gd name="connsiteX8" fmla="*/ 2473700 w 3580613"/>
              <a:gd name="connsiteY8" fmla="*/ 149602 h 389138"/>
              <a:gd name="connsiteX9" fmla="*/ 1145835 w 3580613"/>
              <a:gd name="connsiteY9" fmla="*/ 179910 h 389138"/>
              <a:gd name="connsiteX10" fmla="*/ 0 w 3580613"/>
              <a:gd name="connsiteY10" fmla="*/ 389138 h 389138"/>
              <a:gd name="connsiteX11" fmla="*/ 1560 w 3580613"/>
              <a:gd name="connsiteY11" fmla="*/ 247695 h 389138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42531 w 3579053"/>
              <a:gd name="connsiteY3" fmla="*/ 121883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3027 w 3579053"/>
              <a:gd name="connsiteY3" fmla="*/ 119619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350426 h 473854"/>
              <a:gd name="connsiteX1" fmla="*/ 1139369 w 3579053"/>
              <a:gd name="connsiteY1" fmla="*/ 156063 h 473854"/>
              <a:gd name="connsiteX2" fmla="*/ 2409118 w 3579053"/>
              <a:gd name="connsiteY2" fmla="*/ 1517 h 473854"/>
              <a:gd name="connsiteX3" fmla="*/ 3433027 w 3579053"/>
              <a:gd name="connsiteY3" fmla="*/ 222350 h 473854"/>
              <a:gd name="connsiteX4" fmla="*/ 3442531 w 3579053"/>
              <a:gd name="connsiteY4" fmla="*/ 156353 h 473854"/>
              <a:gd name="connsiteX5" fmla="*/ 3579053 w 3579053"/>
              <a:gd name="connsiteY5" fmla="*/ 292876 h 473854"/>
              <a:gd name="connsiteX6" fmla="*/ 3442531 w 3579053"/>
              <a:gd name="connsiteY6" fmla="*/ 429398 h 473854"/>
              <a:gd name="connsiteX7" fmla="*/ 3442531 w 3579053"/>
              <a:gd name="connsiteY7" fmla="*/ 361137 h 473854"/>
              <a:gd name="connsiteX8" fmla="*/ 2472140 w 3579053"/>
              <a:gd name="connsiteY8" fmla="*/ 252333 h 473854"/>
              <a:gd name="connsiteX9" fmla="*/ 1144275 w 3579053"/>
              <a:gd name="connsiteY9" fmla="*/ 282641 h 473854"/>
              <a:gd name="connsiteX10" fmla="*/ 7788 w 3579053"/>
              <a:gd name="connsiteY10" fmla="*/ 473854 h 473854"/>
              <a:gd name="connsiteX11" fmla="*/ 0 w 3579053"/>
              <a:gd name="connsiteY11" fmla="*/ 350426 h 473854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22878 w 3571265"/>
              <a:gd name="connsiteY0" fmla="*/ 665197 h 665196"/>
              <a:gd name="connsiteX1" fmla="*/ 1078089 w 3571265"/>
              <a:gd name="connsiteY1" fmla="*/ 75238 h 665196"/>
              <a:gd name="connsiteX2" fmla="*/ 2401330 w 3571265"/>
              <a:gd name="connsiteY2" fmla="*/ 4112 h 665196"/>
              <a:gd name="connsiteX3" fmla="*/ 3425239 w 3571265"/>
              <a:gd name="connsiteY3" fmla="*/ 224945 h 665196"/>
              <a:gd name="connsiteX4" fmla="*/ 3434743 w 3571265"/>
              <a:gd name="connsiteY4" fmla="*/ 158948 h 665196"/>
              <a:gd name="connsiteX5" fmla="*/ 3571265 w 3571265"/>
              <a:gd name="connsiteY5" fmla="*/ 295471 h 665196"/>
              <a:gd name="connsiteX6" fmla="*/ 3434743 w 3571265"/>
              <a:gd name="connsiteY6" fmla="*/ 431993 h 665196"/>
              <a:gd name="connsiteX7" fmla="*/ 3434743 w 3571265"/>
              <a:gd name="connsiteY7" fmla="*/ 363732 h 665196"/>
              <a:gd name="connsiteX8" fmla="*/ 2464352 w 3571265"/>
              <a:gd name="connsiteY8" fmla="*/ 254928 h 665196"/>
              <a:gd name="connsiteX9" fmla="*/ 1136487 w 3571265"/>
              <a:gd name="connsiteY9" fmla="*/ 285236 h 665196"/>
              <a:gd name="connsiteX10" fmla="*/ 0 w 3571265"/>
              <a:gd name="connsiteY10" fmla="*/ 476449 h 665196"/>
              <a:gd name="connsiteX11" fmla="*/ 22878 w 3571265"/>
              <a:gd name="connsiteY11" fmla="*/ 665197 h 665196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13609 w 3548387"/>
              <a:gd name="connsiteY9" fmla="*/ 285236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26336 w 3548387"/>
              <a:gd name="connsiteY9" fmla="*/ 386424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40045 w 3570368"/>
              <a:gd name="connsiteY8" fmla="*/ 38787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02049 h 753025"/>
              <a:gd name="connsiteX1" fmla="*/ 1077192 w 3570368"/>
              <a:gd name="connsiteY1" fmla="*/ 41264 h 753025"/>
              <a:gd name="connsiteX2" fmla="*/ 2388581 w 3570368"/>
              <a:gd name="connsiteY2" fmla="*/ 12661 h 753025"/>
              <a:gd name="connsiteX3" fmla="*/ 3424342 w 3570368"/>
              <a:gd name="connsiteY3" fmla="*/ 190971 h 753025"/>
              <a:gd name="connsiteX4" fmla="*/ 3433846 w 3570368"/>
              <a:gd name="connsiteY4" fmla="*/ 124974 h 753025"/>
              <a:gd name="connsiteX5" fmla="*/ 3570368 w 3570368"/>
              <a:gd name="connsiteY5" fmla="*/ 261497 h 753025"/>
              <a:gd name="connsiteX6" fmla="*/ 3433846 w 3570368"/>
              <a:gd name="connsiteY6" fmla="*/ 398019 h 753025"/>
              <a:gd name="connsiteX7" fmla="*/ 3433846 w 3570368"/>
              <a:gd name="connsiteY7" fmla="*/ 329758 h 753025"/>
              <a:gd name="connsiteX8" fmla="*/ 2440045 w 3570368"/>
              <a:gd name="connsiteY8" fmla="*/ 353904 h 753025"/>
              <a:gd name="connsiteX9" fmla="*/ 1148317 w 3570368"/>
              <a:gd name="connsiteY9" fmla="*/ 352450 h 753025"/>
              <a:gd name="connsiteX10" fmla="*/ 106963 w 3570368"/>
              <a:gd name="connsiteY10" fmla="*/ 753025 h 753025"/>
              <a:gd name="connsiteX11" fmla="*/ 0 w 3570368"/>
              <a:gd name="connsiteY11" fmla="*/ 502049 h 753025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3846 w 3570368"/>
              <a:gd name="connsiteY6" fmla="*/ 429971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99297"/>
              <a:gd name="connsiteY0" fmla="*/ 534001 h 784977"/>
              <a:gd name="connsiteX1" fmla="*/ 1077192 w 3599297"/>
              <a:gd name="connsiteY1" fmla="*/ 73216 h 784977"/>
              <a:gd name="connsiteX2" fmla="*/ 2388581 w 3599297"/>
              <a:gd name="connsiteY2" fmla="*/ 44613 h 784977"/>
              <a:gd name="connsiteX3" fmla="*/ 3118456 w 3599297"/>
              <a:gd name="connsiteY3" fmla="*/ 206819 h 784977"/>
              <a:gd name="connsiteX4" fmla="*/ 3110606 w 3599297"/>
              <a:gd name="connsiteY4" fmla="*/ 25639 h 784977"/>
              <a:gd name="connsiteX5" fmla="*/ 3599297 w 3599297"/>
              <a:gd name="connsiteY5" fmla="*/ 569025 h 784977"/>
              <a:gd name="connsiteX6" fmla="*/ 3082877 w 3599297"/>
              <a:gd name="connsiteY6" fmla="*/ 716363 h 784977"/>
              <a:gd name="connsiteX7" fmla="*/ 3104843 w 3599297"/>
              <a:gd name="connsiteY7" fmla="*/ 526459 h 784977"/>
              <a:gd name="connsiteX8" fmla="*/ 2923242 w 3599297"/>
              <a:gd name="connsiteY8" fmla="*/ 509107 h 784977"/>
              <a:gd name="connsiteX9" fmla="*/ 2440045 w 3599297"/>
              <a:gd name="connsiteY9" fmla="*/ 385856 h 784977"/>
              <a:gd name="connsiteX10" fmla="*/ 1148317 w 3599297"/>
              <a:gd name="connsiteY10" fmla="*/ 384402 h 784977"/>
              <a:gd name="connsiteX11" fmla="*/ 106963 w 3599297"/>
              <a:gd name="connsiteY11" fmla="*/ 784977 h 784977"/>
              <a:gd name="connsiteX12" fmla="*/ 0 w 3599297"/>
              <a:gd name="connsiteY12" fmla="*/ 534001 h 784977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148890 w 3748187"/>
              <a:gd name="connsiteY0" fmla="*/ 565984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148890 w 3748187"/>
              <a:gd name="connsiteY12" fmla="*/ 565984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44813 w 3748187"/>
              <a:gd name="connsiteY12" fmla="*/ 627356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2588935 w 3748187"/>
              <a:gd name="connsiteY8" fmla="*/ 417839 h 1061895"/>
              <a:gd name="connsiteX9" fmla="*/ 1314269 w 3748187"/>
              <a:gd name="connsiteY9" fmla="*/ 483661 h 1061895"/>
              <a:gd name="connsiteX10" fmla="*/ 0 w 3748187"/>
              <a:gd name="connsiteY10" fmla="*/ 1061895 h 1061895"/>
              <a:gd name="connsiteX11" fmla="*/ 44813 w 3748187"/>
              <a:gd name="connsiteY11" fmla="*/ 627356 h 106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48187" h="1061895">
                <a:moveTo>
                  <a:pt x="44813" y="627356"/>
                </a:moveTo>
                <a:cubicBezTo>
                  <a:pt x="374905" y="423062"/>
                  <a:pt x="814663" y="216878"/>
                  <a:pt x="1226082" y="105199"/>
                </a:cubicBezTo>
                <a:cubicBezTo>
                  <a:pt x="1573786" y="50710"/>
                  <a:pt x="2128961" y="-54691"/>
                  <a:pt x="2523591" y="34615"/>
                </a:cubicBezTo>
                <a:cubicBezTo>
                  <a:pt x="2886154" y="91868"/>
                  <a:pt x="2961462" y="124911"/>
                  <a:pt x="3267346" y="238802"/>
                </a:cubicBezTo>
                <a:lnTo>
                  <a:pt x="3259496" y="57622"/>
                </a:lnTo>
                <a:lnTo>
                  <a:pt x="3748187" y="601008"/>
                </a:lnTo>
                <a:lnTo>
                  <a:pt x="3231767" y="748346"/>
                </a:lnTo>
                <a:cubicBezTo>
                  <a:pt x="3230798" y="649521"/>
                  <a:pt x="3232444" y="731009"/>
                  <a:pt x="3231475" y="632184"/>
                </a:cubicBezTo>
                <a:cubicBezTo>
                  <a:pt x="3124336" y="577100"/>
                  <a:pt x="2908469" y="442593"/>
                  <a:pt x="2588935" y="417839"/>
                </a:cubicBezTo>
                <a:cubicBezTo>
                  <a:pt x="2141510" y="384995"/>
                  <a:pt x="1755927" y="406891"/>
                  <a:pt x="1314269" y="483661"/>
                </a:cubicBezTo>
                <a:cubicBezTo>
                  <a:pt x="955292" y="548698"/>
                  <a:pt x="302353" y="898834"/>
                  <a:pt x="0" y="1061895"/>
                </a:cubicBezTo>
                <a:lnTo>
                  <a:pt x="44813" y="627356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20000">
                <a:schemeClr val="bg1">
                  <a:lumMod val="75000"/>
                </a:schemeClr>
              </a:gs>
              <a:gs pos="13000">
                <a:srgbClr val="FF00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33" name="Right Arrow 27"/>
          <p:cNvSpPr/>
          <p:nvPr/>
        </p:nvSpPr>
        <p:spPr bwMode="auto">
          <a:xfrm rot="803226" flipV="1">
            <a:off x="2704467" y="2044111"/>
            <a:ext cx="7589512" cy="866157"/>
          </a:xfrm>
          <a:custGeom>
            <a:avLst/>
            <a:gdLst>
              <a:gd name="connsiteX0" fmla="*/ 0 w 3559154"/>
              <a:gd name="connsiteY0" fmla="*/ 68261 h 273045"/>
              <a:gd name="connsiteX1" fmla="*/ 3422632 w 3559154"/>
              <a:gd name="connsiteY1" fmla="*/ 68261 h 273045"/>
              <a:gd name="connsiteX2" fmla="*/ 3422632 w 3559154"/>
              <a:gd name="connsiteY2" fmla="*/ 0 h 273045"/>
              <a:gd name="connsiteX3" fmla="*/ 3559154 w 3559154"/>
              <a:gd name="connsiteY3" fmla="*/ 136523 h 273045"/>
              <a:gd name="connsiteX4" fmla="*/ 3422632 w 3559154"/>
              <a:gd name="connsiteY4" fmla="*/ 273045 h 273045"/>
              <a:gd name="connsiteX5" fmla="*/ 3422632 w 3559154"/>
              <a:gd name="connsiteY5" fmla="*/ 204784 h 273045"/>
              <a:gd name="connsiteX6" fmla="*/ 0 w 3559154"/>
              <a:gd name="connsiteY6" fmla="*/ 204784 h 273045"/>
              <a:gd name="connsiteX7" fmla="*/ 0 w 3559154"/>
              <a:gd name="connsiteY7" fmla="*/ 68261 h 273045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0 w 3559154"/>
              <a:gd name="connsiteY7" fmla="*/ 230430 h 298691"/>
              <a:gd name="connsiteX8" fmla="*/ 0 w 3559154"/>
              <a:gd name="connsiteY8" fmla="*/ 93907 h 298691"/>
              <a:gd name="connsiteX0" fmla="*/ 0 w 3559154"/>
              <a:gd name="connsiteY0" fmla="*/ 93907 h 298691"/>
              <a:gd name="connsiteX1" fmla="*/ 1266094 w 3559154"/>
              <a:gd name="connsiteY1" fmla="*/ 0 h 298691"/>
              <a:gd name="connsiteX2" fmla="*/ 3422632 w 3559154"/>
              <a:gd name="connsiteY2" fmla="*/ 93907 h 298691"/>
              <a:gd name="connsiteX3" fmla="*/ 3422632 w 3559154"/>
              <a:gd name="connsiteY3" fmla="*/ 25646 h 298691"/>
              <a:gd name="connsiteX4" fmla="*/ 3559154 w 3559154"/>
              <a:gd name="connsiteY4" fmla="*/ 162169 h 298691"/>
              <a:gd name="connsiteX5" fmla="*/ 3422632 w 3559154"/>
              <a:gd name="connsiteY5" fmla="*/ 298691 h 298691"/>
              <a:gd name="connsiteX6" fmla="*/ 3422632 w 3559154"/>
              <a:gd name="connsiteY6" fmla="*/ 230430 h 298691"/>
              <a:gd name="connsiteX7" fmla="*/ 1111336 w 3559154"/>
              <a:gd name="connsiteY7" fmla="*/ 143927 h 298691"/>
              <a:gd name="connsiteX8" fmla="*/ 0 w 3559154"/>
              <a:gd name="connsiteY8" fmla="*/ 230430 h 298691"/>
              <a:gd name="connsiteX9" fmla="*/ 0 w 3559154"/>
              <a:gd name="connsiteY9" fmla="*/ 93907 h 298691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1111336 w 3559154"/>
              <a:gd name="connsiteY8" fmla="*/ 167501 h 322265"/>
              <a:gd name="connsiteX9" fmla="*/ 0 w 3559154"/>
              <a:gd name="connsiteY9" fmla="*/ 254004 h 322265"/>
              <a:gd name="connsiteX10" fmla="*/ 0 w 3559154"/>
              <a:gd name="connsiteY10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2265"/>
              <a:gd name="connsiteX1" fmla="*/ 1266094 w 3559154"/>
              <a:gd name="connsiteY1" fmla="*/ 23574 h 322265"/>
              <a:gd name="connsiteX2" fmla="*/ 2445892 w 3559154"/>
              <a:gd name="connsiteY2" fmla="*/ 3099 h 322265"/>
              <a:gd name="connsiteX3" fmla="*/ 3422632 w 3559154"/>
              <a:gd name="connsiteY3" fmla="*/ 117481 h 322265"/>
              <a:gd name="connsiteX4" fmla="*/ 3422632 w 3559154"/>
              <a:gd name="connsiteY4" fmla="*/ 49220 h 322265"/>
              <a:gd name="connsiteX5" fmla="*/ 3559154 w 3559154"/>
              <a:gd name="connsiteY5" fmla="*/ 185743 h 322265"/>
              <a:gd name="connsiteX6" fmla="*/ 3422632 w 3559154"/>
              <a:gd name="connsiteY6" fmla="*/ 322265 h 322265"/>
              <a:gd name="connsiteX7" fmla="*/ 3422632 w 3559154"/>
              <a:gd name="connsiteY7" fmla="*/ 254004 h 322265"/>
              <a:gd name="connsiteX8" fmla="*/ 2452241 w 3559154"/>
              <a:gd name="connsiteY8" fmla="*/ 145200 h 322265"/>
              <a:gd name="connsiteX9" fmla="*/ 1111336 w 3559154"/>
              <a:gd name="connsiteY9" fmla="*/ 167501 h 322265"/>
              <a:gd name="connsiteX10" fmla="*/ 0 w 3559154"/>
              <a:gd name="connsiteY10" fmla="*/ 254004 h 322265"/>
              <a:gd name="connsiteX11" fmla="*/ 0 w 3559154"/>
              <a:gd name="connsiteY11" fmla="*/ 117481 h 322265"/>
              <a:gd name="connsiteX0" fmla="*/ 0 w 3559154"/>
              <a:gd name="connsiteY0" fmla="*/ 117481 h 327316"/>
              <a:gd name="connsiteX1" fmla="*/ 1266094 w 3559154"/>
              <a:gd name="connsiteY1" fmla="*/ 23574 h 327316"/>
              <a:gd name="connsiteX2" fmla="*/ 2445892 w 3559154"/>
              <a:gd name="connsiteY2" fmla="*/ 3099 h 327316"/>
              <a:gd name="connsiteX3" fmla="*/ 3422632 w 3559154"/>
              <a:gd name="connsiteY3" fmla="*/ 117481 h 327316"/>
              <a:gd name="connsiteX4" fmla="*/ 3422632 w 3559154"/>
              <a:gd name="connsiteY4" fmla="*/ 49220 h 327316"/>
              <a:gd name="connsiteX5" fmla="*/ 3559154 w 3559154"/>
              <a:gd name="connsiteY5" fmla="*/ 185743 h 327316"/>
              <a:gd name="connsiteX6" fmla="*/ 3422632 w 3559154"/>
              <a:gd name="connsiteY6" fmla="*/ 322265 h 327316"/>
              <a:gd name="connsiteX7" fmla="*/ 3422632 w 3559154"/>
              <a:gd name="connsiteY7" fmla="*/ 254004 h 327316"/>
              <a:gd name="connsiteX8" fmla="*/ 2452241 w 3559154"/>
              <a:gd name="connsiteY8" fmla="*/ 145200 h 327316"/>
              <a:gd name="connsiteX9" fmla="*/ 1111336 w 3559154"/>
              <a:gd name="connsiteY9" fmla="*/ 167501 h 327316"/>
              <a:gd name="connsiteX10" fmla="*/ 12679 w 3559154"/>
              <a:gd name="connsiteY10" fmla="*/ 327316 h 327316"/>
              <a:gd name="connsiteX11" fmla="*/ 0 w 3559154"/>
              <a:gd name="connsiteY11" fmla="*/ 117481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27316"/>
              <a:gd name="connsiteX1" fmla="*/ 1274684 w 3567744"/>
              <a:gd name="connsiteY1" fmla="*/ 23574 h 327316"/>
              <a:gd name="connsiteX2" fmla="*/ 2454482 w 3567744"/>
              <a:gd name="connsiteY2" fmla="*/ 3099 h 327316"/>
              <a:gd name="connsiteX3" fmla="*/ 3431222 w 3567744"/>
              <a:gd name="connsiteY3" fmla="*/ 117481 h 327316"/>
              <a:gd name="connsiteX4" fmla="*/ 3431222 w 3567744"/>
              <a:gd name="connsiteY4" fmla="*/ 49220 h 327316"/>
              <a:gd name="connsiteX5" fmla="*/ 3567744 w 3567744"/>
              <a:gd name="connsiteY5" fmla="*/ 185743 h 327316"/>
              <a:gd name="connsiteX6" fmla="*/ 3431222 w 3567744"/>
              <a:gd name="connsiteY6" fmla="*/ 322265 h 327316"/>
              <a:gd name="connsiteX7" fmla="*/ 3431222 w 3567744"/>
              <a:gd name="connsiteY7" fmla="*/ 254004 h 327316"/>
              <a:gd name="connsiteX8" fmla="*/ 2460831 w 3567744"/>
              <a:gd name="connsiteY8" fmla="*/ 145200 h 327316"/>
              <a:gd name="connsiteX9" fmla="*/ 1119926 w 3567744"/>
              <a:gd name="connsiteY9" fmla="*/ 167501 h 327316"/>
              <a:gd name="connsiteX10" fmla="*/ 21269 w 3567744"/>
              <a:gd name="connsiteY10" fmla="*/ 327316 h 327316"/>
              <a:gd name="connsiteX11" fmla="*/ 0 w 3567744"/>
              <a:gd name="connsiteY11" fmla="*/ 195774 h 327316"/>
              <a:gd name="connsiteX0" fmla="*/ 0 w 3567744"/>
              <a:gd name="connsiteY0" fmla="*/ 195774 h 362613"/>
              <a:gd name="connsiteX1" fmla="*/ 1274684 w 3567744"/>
              <a:gd name="connsiteY1" fmla="*/ 23574 h 362613"/>
              <a:gd name="connsiteX2" fmla="*/ 2454482 w 3567744"/>
              <a:gd name="connsiteY2" fmla="*/ 3099 h 362613"/>
              <a:gd name="connsiteX3" fmla="*/ 3431222 w 3567744"/>
              <a:gd name="connsiteY3" fmla="*/ 117481 h 362613"/>
              <a:gd name="connsiteX4" fmla="*/ 3431222 w 3567744"/>
              <a:gd name="connsiteY4" fmla="*/ 49220 h 362613"/>
              <a:gd name="connsiteX5" fmla="*/ 3567744 w 3567744"/>
              <a:gd name="connsiteY5" fmla="*/ 185743 h 362613"/>
              <a:gd name="connsiteX6" fmla="*/ 3431222 w 3567744"/>
              <a:gd name="connsiteY6" fmla="*/ 322265 h 362613"/>
              <a:gd name="connsiteX7" fmla="*/ 3431222 w 3567744"/>
              <a:gd name="connsiteY7" fmla="*/ 254004 h 362613"/>
              <a:gd name="connsiteX8" fmla="*/ 2460831 w 3567744"/>
              <a:gd name="connsiteY8" fmla="*/ 145200 h 362613"/>
              <a:gd name="connsiteX9" fmla="*/ 1119926 w 3567744"/>
              <a:gd name="connsiteY9" fmla="*/ 167501 h 362613"/>
              <a:gd name="connsiteX10" fmla="*/ 42995 w 3567744"/>
              <a:gd name="connsiteY10" fmla="*/ 362613 h 362613"/>
              <a:gd name="connsiteX11" fmla="*/ 0 w 3567744"/>
              <a:gd name="connsiteY11" fmla="*/ 195774 h 362613"/>
              <a:gd name="connsiteX0" fmla="*/ 0 w 3579053"/>
              <a:gd name="connsiteY0" fmla="*/ 243293 h 362613"/>
              <a:gd name="connsiteX1" fmla="*/ 1285993 w 3579053"/>
              <a:gd name="connsiteY1" fmla="*/ 23574 h 362613"/>
              <a:gd name="connsiteX2" fmla="*/ 2465791 w 3579053"/>
              <a:gd name="connsiteY2" fmla="*/ 3099 h 362613"/>
              <a:gd name="connsiteX3" fmla="*/ 3442531 w 3579053"/>
              <a:gd name="connsiteY3" fmla="*/ 117481 h 362613"/>
              <a:gd name="connsiteX4" fmla="*/ 3442531 w 3579053"/>
              <a:gd name="connsiteY4" fmla="*/ 49220 h 362613"/>
              <a:gd name="connsiteX5" fmla="*/ 3579053 w 3579053"/>
              <a:gd name="connsiteY5" fmla="*/ 185743 h 362613"/>
              <a:gd name="connsiteX6" fmla="*/ 3442531 w 3579053"/>
              <a:gd name="connsiteY6" fmla="*/ 322265 h 362613"/>
              <a:gd name="connsiteX7" fmla="*/ 3442531 w 3579053"/>
              <a:gd name="connsiteY7" fmla="*/ 254004 h 362613"/>
              <a:gd name="connsiteX8" fmla="*/ 2472140 w 3579053"/>
              <a:gd name="connsiteY8" fmla="*/ 145200 h 362613"/>
              <a:gd name="connsiteX9" fmla="*/ 1131235 w 3579053"/>
              <a:gd name="connsiteY9" fmla="*/ 167501 h 362613"/>
              <a:gd name="connsiteX10" fmla="*/ 54304 w 3579053"/>
              <a:gd name="connsiteY10" fmla="*/ 362613 h 362613"/>
              <a:gd name="connsiteX11" fmla="*/ 0 w 3579053"/>
              <a:gd name="connsiteY11" fmla="*/ 243293 h 362613"/>
              <a:gd name="connsiteX0" fmla="*/ 0 w 3579053"/>
              <a:gd name="connsiteY0" fmla="*/ 242397 h 361717"/>
              <a:gd name="connsiteX1" fmla="*/ 1139369 w 3579053"/>
              <a:gd name="connsiteY1" fmla="*/ 48034 h 361717"/>
              <a:gd name="connsiteX2" fmla="*/ 2465791 w 3579053"/>
              <a:gd name="connsiteY2" fmla="*/ 2203 h 361717"/>
              <a:gd name="connsiteX3" fmla="*/ 3442531 w 3579053"/>
              <a:gd name="connsiteY3" fmla="*/ 116585 h 361717"/>
              <a:gd name="connsiteX4" fmla="*/ 3442531 w 3579053"/>
              <a:gd name="connsiteY4" fmla="*/ 48324 h 361717"/>
              <a:gd name="connsiteX5" fmla="*/ 3579053 w 3579053"/>
              <a:gd name="connsiteY5" fmla="*/ 184847 h 361717"/>
              <a:gd name="connsiteX6" fmla="*/ 3442531 w 3579053"/>
              <a:gd name="connsiteY6" fmla="*/ 321369 h 361717"/>
              <a:gd name="connsiteX7" fmla="*/ 3442531 w 3579053"/>
              <a:gd name="connsiteY7" fmla="*/ 253108 h 361717"/>
              <a:gd name="connsiteX8" fmla="*/ 2472140 w 3579053"/>
              <a:gd name="connsiteY8" fmla="*/ 144304 h 361717"/>
              <a:gd name="connsiteX9" fmla="*/ 1131235 w 3579053"/>
              <a:gd name="connsiteY9" fmla="*/ 166605 h 361717"/>
              <a:gd name="connsiteX10" fmla="*/ 54304 w 3579053"/>
              <a:gd name="connsiteY10" fmla="*/ 361717 h 361717"/>
              <a:gd name="connsiteX11" fmla="*/ 0 w 3579053"/>
              <a:gd name="connsiteY11" fmla="*/ 242397 h 361717"/>
              <a:gd name="connsiteX0" fmla="*/ 0 w 3579053"/>
              <a:gd name="connsiteY0" fmla="*/ 243253 h 362573"/>
              <a:gd name="connsiteX1" fmla="*/ 1139369 w 3579053"/>
              <a:gd name="connsiteY1" fmla="*/ 48890 h 362573"/>
              <a:gd name="connsiteX2" fmla="*/ 2465791 w 3579053"/>
              <a:gd name="connsiteY2" fmla="*/ 3059 h 362573"/>
              <a:gd name="connsiteX3" fmla="*/ 3442531 w 3579053"/>
              <a:gd name="connsiteY3" fmla="*/ 117441 h 362573"/>
              <a:gd name="connsiteX4" fmla="*/ 3442531 w 3579053"/>
              <a:gd name="connsiteY4" fmla="*/ 49180 h 362573"/>
              <a:gd name="connsiteX5" fmla="*/ 3579053 w 3579053"/>
              <a:gd name="connsiteY5" fmla="*/ 185703 h 362573"/>
              <a:gd name="connsiteX6" fmla="*/ 3442531 w 3579053"/>
              <a:gd name="connsiteY6" fmla="*/ 322225 h 362573"/>
              <a:gd name="connsiteX7" fmla="*/ 3442531 w 3579053"/>
              <a:gd name="connsiteY7" fmla="*/ 253964 h 362573"/>
              <a:gd name="connsiteX8" fmla="*/ 2472140 w 3579053"/>
              <a:gd name="connsiteY8" fmla="*/ 145160 h 362573"/>
              <a:gd name="connsiteX9" fmla="*/ 1131235 w 3579053"/>
              <a:gd name="connsiteY9" fmla="*/ 167461 h 362573"/>
              <a:gd name="connsiteX10" fmla="*/ 54304 w 3579053"/>
              <a:gd name="connsiteY10" fmla="*/ 362573 h 362573"/>
              <a:gd name="connsiteX11" fmla="*/ 0 w 3579053"/>
              <a:gd name="connsiteY11" fmla="*/ 243253 h 362573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31235 w 3579053"/>
              <a:gd name="connsiteY9" fmla="*/ 171903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55223 w 3579053"/>
              <a:gd name="connsiteY9" fmla="*/ 197695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0 w 3579053"/>
              <a:gd name="connsiteY0" fmla="*/ 247695 h 367015"/>
              <a:gd name="connsiteX1" fmla="*/ 1139369 w 3579053"/>
              <a:gd name="connsiteY1" fmla="*/ 53332 h 367015"/>
              <a:gd name="connsiteX2" fmla="*/ 2465791 w 3579053"/>
              <a:gd name="connsiteY2" fmla="*/ 7501 h 367015"/>
              <a:gd name="connsiteX3" fmla="*/ 3442531 w 3579053"/>
              <a:gd name="connsiteY3" fmla="*/ 121883 h 367015"/>
              <a:gd name="connsiteX4" fmla="*/ 3442531 w 3579053"/>
              <a:gd name="connsiteY4" fmla="*/ 53622 h 367015"/>
              <a:gd name="connsiteX5" fmla="*/ 3579053 w 3579053"/>
              <a:gd name="connsiteY5" fmla="*/ 190145 h 367015"/>
              <a:gd name="connsiteX6" fmla="*/ 3442531 w 3579053"/>
              <a:gd name="connsiteY6" fmla="*/ 326667 h 367015"/>
              <a:gd name="connsiteX7" fmla="*/ 3442531 w 3579053"/>
              <a:gd name="connsiteY7" fmla="*/ 258406 h 367015"/>
              <a:gd name="connsiteX8" fmla="*/ 2472140 w 3579053"/>
              <a:gd name="connsiteY8" fmla="*/ 149602 h 367015"/>
              <a:gd name="connsiteX9" fmla="*/ 1144275 w 3579053"/>
              <a:gd name="connsiteY9" fmla="*/ 179910 h 367015"/>
              <a:gd name="connsiteX10" fmla="*/ 54304 w 3579053"/>
              <a:gd name="connsiteY10" fmla="*/ 367015 h 367015"/>
              <a:gd name="connsiteX11" fmla="*/ 0 w 3579053"/>
              <a:gd name="connsiteY11" fmla="*/ 247695 h 367015"/>
              <a:gd name="connsiteX0" fmla="*/ 1560 w 3580613"/>
              <a:gd name="connsiteY0" fmla="*/ 247695 h 389138"/>
              <a:gd name="connsiteX1" fmla="*/ 1140929 w 3580613"/>
              <a:gd name="connsiteY1" fmla="*/ 53332 h 389138"/>
              <a:gd name="connsiteX2" fmla="*/ 2467351 w 3580613"/>
              <a:gd name="connsiteY2" fmla="*/ 7501 h 389138"/>
              <a:gd name="connsiteX3" fmla="*/ 3444091 w 3580613"/>
              <a:gd name="connsiteY3" fmla="*/ 121883 h 389138"/>
              <a:gd name="connsiteX4" fmla="*/ 3444091 w 3580613"/>
              <a:gd name="connsiteY4" fmla="*/ 53622 h 389138"/>
              <a:gd name="connsiteX5" fmla="*/ 3580613 w 3580613"/>
              <a:gd name="connsiteY5" fmla="*/ 190145 h 389138"/>
              <a:gd name="connsiteX6" fmla="*/ 3444091 w 3580613"/>
              <a:gd name="connsiteY6" fmla="*/ 326667 h 389138"/>
              <a:gd name="connsiteX7" fmla="*/ 3444091 w 3580613"/>
              <a:gd name="connsiteY7" fmla="*/ 258406 h 389138"/>
              <a:gd name="connsiteX8" fmla="*/ 2473700 w 3580613"/>
              <a:gd name="connsiteY8" fmla="*/ 149602 h 389138"/>
              <a:gd name="connsiteX9" fmla="*/ 1145835 w 3580613"/>
              <a:gd name="connsiteY9" fmla="*/ 179910 h 389138"/>
              <a:gd name="connsiteX10" fmla="*/ 0 w 3580613"/>
              <a:gd name="connsiteY10" fmla="*/ 389138 h 389138"/>
              <a:gd name="connsiteX11" fmla="*/ 1560 w 3580613"/>
              <a:gd name="connsiteY11" fmla="*/ 247695 h 389138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42531 w 3579053"/>
              <a:gd name="connsiteY3" fmla="*/ 121883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0308 w 3579053"/>
              <a:gd name="connsiteY3" fmla="*/ 88847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247695 h 371123"/>
              <a:gd name="connsiteX1" fmla="*/ 1139369 w 3579053"/>
              <a:gd name="connsiteY1" fmla="*/ 53332 h 371123"/>
              <a:gd name="connsiteX2" fmla="*/ 2465791 w 3579053"/>
              <a:gd name="connsiteY2" fmla="*/ 7501 h 371123"/>
              <a:gd name="connsiteX3" fmla="*/ 3433027 w 3579053"/>
              <a:gd name="connsiteY3" fmla="*/ 119619 h 371123"/>
              <a:gd name="connsiteX4" fmla="*/ 3442531 w 3579053"/>
              <a:gd name="connsiteY4" fmla="*/ 53622 h 371123"/>
              <a:gd name="connsiteX5" fmla="*/ 3579053 w 3579053"/>
              <a:gd name="connsiteY5" fmla="*/ 190145 h 371123"/>
              <a:gd name="connsiteX6" fmla="*/ 3442531 w 3579053"/>
              <a:gd name="connsiteY6" fmla="*/ 326667 h 371123"/>
              <a:gd name="connsiteX7" fmla="*/ 3442531 w 3579053"/>
              <a:gd name="connsiteY7" fmla="*/ 258406 h 371123"/>
              <a:gd name="connsiteX8" fmla="*/ 2472140 w 3579053"/>
              <a:gd name="connsiteY8" fmla="*/ 149602 h 371123"/>
              <a:gd name="connsiteX9" fmla="*/ 1144275 w 3579053"/>
              <a:gd name="connsiteY9" fmla="*/ 179910 h 371123"/>
              <a:gd name="connsiteX10" fmla="*/ 7788 w 3579053"/>
              <a:gd name="connsiteY10" fmla="*/ 371123 h 371123"/>
              <a:gd name="connsiteX11" fmla="*/ 0 w 3579053"/>
              <a:gd name="connsiteY11" fmla="*/ 247695 h 371123"/>
              <a:gd name="connsiteX0" fmla="*/ 0 w 3579053"/>
              <a:gd name="connsiteY0" fmla="*/ 350426 h 473854"/>
              <a:gd name="connsiteX1" fmla="*/ 1139369 w 3579053"/>
              <a:gd name="connsiteY1" fmla="*/ 156063 h 473854"/>
              <a:gd name="connsiteX2" fmla="*/ 2409118 w 3579053"/>
              <a:gd name="connsiteY2" fmla="*/ 1517 h 473854"/>
              <a:gd name="connsiteX3" fmla="*/ 3433027 w 3579053"/>
              <a:gd name="connsiteY3" fmla="*/ 222350 h 473854"/>
              <a:gd name="connsiteX4" fmla="*/ 3442531 w 3579053"/>
              <a:gd name="connsiteY4" fmla="*/ 156353 h 473854"/>
              <a:gd name="connsiteX5" fmla="*/ 3579053 w 3579053"/>
              <a:gd name="connsiteY5" fmla="*/ 292876 h 473854"/>
              <a:gd name="connsiteX6" fmla="*/ 3442531 w 3579053"/>
              <a:gd name="connsiteY6" fmla="*/ 429398 h 473854"/>
              <a:gd name="connsiteX7" fmla="*/ 3442531 w 3579053"/>
              <a:gd name="connsiteY7" fmla="*/ 361137 h 473854"/>
              <a:gd name="connsiteX8" fmla="*/ 2472140 w 3579053"/>
              <a:gd name="connsiteY8" fmla="*/ 252333 h 473854"/>
              <a:gd name="connsiteX9" fmla="*/ 1144275 w 3579053"/>
              <a:gd name="connsiteY9" fmla="*/ 282641 h 473854"/>
              <a:gd name="connsiteX10" fmla="*/ 7788 w 3579053"/>
              <a:gd name="connsiteY10" fmla="*/ 473854 h 473854"/>
              <a:gd name="connsiteX11" fmla="*/ 0 w 3579053"/>
              <a:gd name="connsiteY11" fmla="*/ 350426 h 473854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0 w 3579053"/>
              <a:gd name="connsiteY0" fmla="*/ 353021 h 476449"/>
              <a:gd name="connsiteX1" fmla="*/ 1085877 w 3579053"/>
              <a:gd name="connsiteY1" fmla="*/ 75238 h 476449"/>
              <a:gd name="connsiteX2" fmla="*/ 2409118 w 3579053"/>
              <a:gd name="connsiteY2" fmla="*/ 4112 h 476449"/>
              <a:gd name="connsiteX3" fmla="*/ 3433027 w 3579053"/>
              <a:gd name="connsiteY3" fmla="*/ 224945 h 476449"/>
              <a:gd name="connsiteX4" fmla="*/ 3442531 w 3579053"/>
              <a:gd name="connsiteY4" fmla="*/ 158948 h 476449"/>
              <a:gd name="connsiteX5" fmla="*/ 3579053 w 3579053"/>
              <a:gd name="connsiteY5" fmla="*/ 295471 h 476449"/>
              <a:gd name="connsiteX6" fmla="*/ 3442531 w 3579053"/>
              <a:gd name="connsiteY6" fmla="*/ 431993 h 476449"/>
              <a:gd name="connsiteX7" fmla="*/ 3442531 w 3579053"/>
              <a:gd name="connsiteY7" fmla="*/ 363732 h 476449"/>
              <a:gd name="connsiteX8" fmla="*/ 2472140 w 3579053"/>
              <a:gd name="connsiteY8" fmla="*/ 254928 h 476449"/>
              <a:gd name="connsiteX9" fmla="*/ 1144275 w 3579053"/>
              <a:gd name="connsiteY9" fmla="*/ 285236 h 476449"/>
              <a:gd name="connsiteX10" fmla="*/ 7788 w 3579053"/>
              <a:gd name="connsiteY10" fmla="*/ 476449 h 476449"/>
              <a:gd name="connsiteX11" fmla="*/ 0 w 3579053"/>
              <a:gd name="connsiteY11" fmla="*/ 353021 h 476449"/>
              <a:gd name="connsiteX0" fmla="*/ 22878 w 3571265"/>
              <a:gd name="connsiteY0" fmla="*/ 665197 h 665196"/>
              <a:gd name="connsiteX1" fmla="*/ 1078089 w 3571265"/>
              <a:gd name="connsiteY1" fmla="*/ 75238 h 665196"/>
              <a:gd name="connsiteX2" fmla="*/ 2401330 w 3571265"/>
              <a:gd name="connsiteY2" fmla="*/ 4112 h 665196"/>
              <a:gd name="connsiteX3" fmla="*/ 3425239 w 3571265"/>
              <a:gd name="connsiteY3" fmla="*/ 224945 h 665196"/>
              <a:gd name="connsiteX4" fmla="*/ 3434743 w 3571265"/>
              <a:gd name="connsiteY4" fmla="*/ 158948 h 665196"/>
              <a:gd name="connsiteX5" fmla="*/ 3571265 w 3571265"/>
              <a:gd name="connsiteY5" fmla="*/ 295471 h 665196"/>
              <a:gd name="connsiteX6" fmla="*/ 3434743 w 3571265"/>
              <a:gd name="connsiteY6" fmla="*/ 431993 h 665196"/>
              <a:gd name="connsiteX7" fmla="*/ 3434743 w 3571265"/>
              <a:gd name="connsiteY7" fmla="*/ 363732 h 665196"/>
              <a:gd name="connsiteX8" fmla="*/ 2464352 w 3571265"/>
              <a:gd name="connsiteY8" fmla="*/ 254928 h 665196"/>
              <a:gd name="connsiteX9" fmla="*/ 1136487 w 3571265"/>
              <a:gd name="connsiteY9" fmla="*/ 285236 h 665196"/>
              <a:gd name="connsiteX10" fmla="*/ 0 w 3571265"/>
              <a:gd name="connsiteY10" fmla="*/ 476449 h 665196"/>
              <a:gd name="connsiteX11" fmla="*/ 22878 w 3571265"/>
              <a:gd name="connsiteY11" fmla="*/ 665197 h 665196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13609 w 3548387"/>
              <a:gd name="connsiteY9" fmla="*/ 285236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48387"/>
              <a:gd name="connsiteY0" fmla="*/ 665197 h 786999"/>
              <a:gd name="connsiteX1" fmla="*/ 1055211 w 3548387"/>
              <a:gd name="connsiteY1" fmla="*/ 75238 h 786999"/>
              <a:gd name="connsiteX2" fmla="*/ 2378452 w 3548387"/>
              <a:gd name="connsiteY2" fmla="*/ 4112 h 786999"/>
              <a:gd name="connsiteX3" fmla="*/ 3402361 w 3548387"/>
              <a:gd name="connsiteY3" fmla="*/ 224945 h 786999"/>
              <a:gd name="connsiteX4" fmla="*/ 3411865 w 3548387"/>
              <a:gd name="connsiteY4" fmla="*/ 158948 h 786999"/>
              <a:gd name="connsiteX5" fmla="*/ 3548387 w 3548387"/>
              <a:gd name="connsiteY5" fmla="*/ 295471 h 786999"/>
              <a:gd name="connsiteX6" fmla="*/ 3411865 w 3548387"/>
              <a:gd name="connsiteY6" fmla="*/ 431993 h 786999"/>
              <a:gd name="connsiteX7" fmla="*/ 3411865 w 3548387"/>
              <a:gd name="connsiteY7" fmla="*/ 363732 h 786999"/>
              <a:gd name="connsiteX8" fmla="*/ 2441474 w 3548387"/>
              <a:gd name="connsiteY8" fmla="*/ 254928 h 786999"/>
              <a:gd name="connsiteX9" fmla="*/ 1126336 w 3548387"/>
              <a:gd name="connsiteY9" fmla="*/ 386424 h 786999"/>
              <a:gd name="connsiteX10" fmla="*/ 84982 w 3548387"/>
              <a:gd name="connsiteY10" fmla="*/ 786999 h 786999"/>
              <a:gd name="connsiteX11" fmla="*/ 0 w 3548387"/>
              <a:gd name="connsiteY11" fmla="*/ 665197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63455 w 3570368"/>
              <a:gd name="connsiteY8" fmla="*/ 25492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36023 h 786999"/>
              <a:gd name="connsiteX1" fmla="*/ 1077192 w 3570368"/>
              <a:gd name="connsiteY1" fmla="*/ 75238 h 786999"/>
              <a:gd name="connsiteX2" fmla="*/ 2400433 w 3570368"/>
              <a:gd name="connsiteY2" fmla="*/ 4112 h 786999"/>
              <a:gd name="connsiteX3" fmla="*/ 3424342 w 3570368"/>
              <a:gd name="connsiteY3" fmla="*/ 224945 h 786999"/>
              <a:gd name="connsiteX4" fmla="*/ 3433846 w 3570368"/>
              <a:gd name="connsiteY4" fmla="*/ 158948 h 786999"/>
              <a:gd name="connsiteX5" fmla="*/ 3570368 w 3570368"/>
              <a:gd name="connsiteY5" fmla="*/ 295471 h 786999"/>
              <a:gd name="connsiteX6" fmla="*/ 3433846 w 3570368"/>
              <a:gd name="connsiteY6" fmla="*/ 431993 h 786999"/>
              <a:gd name="connsiteX7" fmla="*/ 3433846 w 3570368"/>
              <a:gd name="connsiteY7" fmla="*/ 363732 h 786999"/>
              <a:gd name="connsiteX8" fmla="*/ 2440045 w 3570368"/>
              <a:gd name="connsiteY8" fmla="*/ 387878 h 786999"/>
              <a:gd name="connsiteX9" fmla="*/ 1148317 w 3570368"/>
              <a:gd name="connsiteY9" fmla="*/ 386424 h 786999"/>
              <a:gd name="connsiteX10" fmla="*/ 106963 w 3570368"/>
              <a:gd name="connsiteY10" fmla="*/ 786999 h 786999"/>
              <a:gd name="connsiteX11" fmla="*/ 0 w 3570368"/>
              <a:gd name="connsiteY11" fmla="*/ 536023 h 786999"/>
              <a:gd name="connsiteX0" fmla="*/ 0 w 3570368"/>
              <a:gd name="connsiteY0" fmla="*/ 502049 h 753025"/>
              <a:gd name="connsiteX1" fmla="*/ 1077192 w 3570368"/>
              <a:gd name="connsiteY1" fmla="*/ 41264 h 753025"/>
              <a:gd name="connsiteX2" fmla="*/ 2388581 w 3570368"/>
              <a:gd name="connsiteY2" fmla="*/ 12661 h 753025"/>
              <a:gd name="connsiteX3" fmla="*/ 3424342 w 3570368"/>
              <a:gd name="connsiteY3" fmla="*/ 190971 h 753025"/>
              <a:gd name="connsiteX4" fmla="*/ 3433846 w 3570368"/>
              <a:gd name="connsiteY4" fmla="*/ 124974 h 753025"/>
              <a:gd name="connsiteX5" fmla="*/ 3570368 w 3570368"/>
              <a:gd name="connsiteY5" fmla="*/ 261497 h 753025"/>
              <a:gd name="connsiteX6" fmla="*/ 3433846 w 3570368"/>
              <a:gd name="connsiteY6" fmla="*/ 398019 h 753025"/>
              <a:gd name="connsiteX7" fmla="*/ 3433846 w 3570368"/>
              <a:gd name="connsiteY7" fmla="*/ 329758 h 753025"/>
              <a:gd name="connsiteX8" fmla="*/ 2440045 w 3570368"/>
              <a:gd name="connsiteY8" fmla="*/ 353904 h 753025"/>
              <a:gd name="connsiteX9" fmla="*/ 1148317 w 3570368"/>
              <a:gd name="connsiteY9" fmla="*/ 352450 h 753025"/>
              <a:gd name="connsiteX10" fmla="*/ 106963 w 3570368"/>
              <a:gd name="connsiteY10" fmla="*/ 753025 h 753025"/>
              <a:gd name="connsiteX11" fmla="*/ 0 w 3570368"/>
              <a:gd name="connsiteY11" fmla="*/ 502049 h 753025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3846 w 3570368"/>
              <a:gd name="connsiteY6" fmla="*/ 429971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33846 w 3570368"/>
              <a:gd name="connsiteY7" fmla="*/ 361710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2440045 w 3570368"/>
              <a:gd name="connsiteY8" fmla="*/ 385856 h 784977"/>
              <a:gd name="connsiteX9" fmla="*/ 1148317 w 3570368"/>
              <a:gd name="connsiteY9" fmla="*/ 384402 h 784977"/>
              <a:gd name="connsiteX10" fmla="*/ 106963 w 3570368"/>
              <a:gd name="connsiteY10" fmla="*/ 784977 h 784977"/>
              <a:gd name="connsiteX11" fmla="*/ 0 w 3570368"/>
              <a:gd name="connsiteY11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436752 w 3570368"/>
              <a:gd name="connsiteY6" fmla="*/ 658185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426622 w 3570368"/>
              <a:gd name="connsiteY7" fmla="*/ 41822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433846 w 3570368"/>
              <a:gd name="connsiteY4" fmla="*/ 156926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424342 w 3570368"/>
              <a:gd name="connsiteY3" fmla="*/ 222923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3125618 w 3570368"/>
              <a:gd name="connsiteY8" fmla="*/ 431574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13512 w 3570368"/>
              <a:gd name="connsiteY7" fmla="*/ 458638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36246 w 3570368"/>
              <a:gd name="connsiteY8" fmla="*/ 407378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70368"/>
              <a:gd name="connsiteY0" fmla="*/ 534001 h 784977"/>
              <a:gd name="connsiteX1" fmla="*/ 1077192 w 3570368"/>
              <a:gd name="connsiteY1" fmla="*/ 73216 h 784977"/>
              <a:gd name="connsiteX2" fmla="*/ 2388581 w 3570368"/>
              <a:gd name="connsiteY2" fmla="*/ 44613 h 784977"/>
              <a:gd name="connsiteX3" fmla="*/ 3118456 w 3570368"/>
              <a:gd name="connsiteY3" fmla="*/ 206819 h 784977"/>
              <a:gd name="connsiteX4" fmla="*/ 3110606 w 3570368"/>
              <a:gd name="connsiteY4" fmla="*/ 25639 h 784977"/>
              <a:gd name="connsiteX5" fmla="*/ 3570368 w 3570368"/>
              <a:gd name="connsiteY5" fmla="*/ 293449 h 784977"/>
              <a:gd name="connsiteX6" fmla="*/ 3082877 w 3570368"/>
              <a:gd name="connsiteY6" fmla="*/ 716363 h 784977"/>
              <a:gd name="connsiteX7" fmla="*/ 3104843 w 3570368"/>
              <a:gd name="connsiteY7" fmla="*/ 526459 h 784977"/>
              <a:gd name="connsiteX8" fmla="*/ 2923242 w 3570368"/>
              <a:gd name="connsiteY8" fmla="*/ 509107 h 784977"/>
              <a:gd name="connsiteX9" fmla="*/ 2440045 w 3570368"/>
              <a:gd name="connsiteY9" fmla="*/ 385856 h 784977"/>
              <a:gd name="connsiteX10" fmla="*/ 1148317 w 3570368"/>
              <a:gd name="connsiteY10" fmla="*/ 384402 h 784977"/>
              <a:gd name="connsiteX11" fmla="*/ 106963 w 3570368"/>
              <a:gd name="connsiteY11" fmla="*/ 784977 h 784977"/>
              <a:gd name="connsiteX12" fmla="*/ 0 w 3570368"/>
              <a:gd name="connsiteY12" fmla="*/ 534001 h 784977"/>
              <a:gd name="connsiteX0" fmla="*/ 0 w 3599297"/>
              <a:gd name="connsiteY0" fmla="*/ 534001 h 784977"/>
              <a:gd name="connsiteX1" fmla="*/ 1077192 w 3599297"/>
              <a:gd name="connsiteY1" fmla="*/ 73216 h 784977"/>
              <a:gd name="connsiteX2" fmla="*/ 2388581 w 3599297"/>
              <a:gd name="connsiteY2" fmla="*/ 44613 h 784977"/>
              <a:gd name="connsiteX3" fmla="*/ 3118456 w 3599297"/>
              <a:gd name="connsiteY3" fmla="*/ 206819 h 784977"/>
              <a:gd name="connsiteX4" fmla="*/ 3110606 w 3599297"/>
              <a:gd name="connsiteY4" fmla="*/ 25639 h 784977"/>
              <a:gd name="connsiteX5" fmla="*/ 3599297 w 3599297"/>
              <a:gd name="connsiteY5" fmla="*/ 569025 h 784977"/>
              <a:gd name="connsiteX6" fmla="*/ 3082877 w 3599297"/>
              <a:gd name="connsiteY6" fmla="*/ 716363 h 784977"/>
              <a:gd name="connsiteX7" fmla="*/ 3104843 w 3599297"/>
              <a:gd name="connsiteY7" fmla="*/ 526459 h 784977"/>
              <a:gd name="connsiteX8" fmla="*/ 2923242 w 3599297"/>
              <a:gd name="connsiteY8" fmla="*/ 509107 h 784977"/>
              <a:gd name="connsiteX9" fmla="*/ 2440045 w 3599297"/>
              <a:gd name="connsiteY9" fmla="*/ 385856 h 784977"/>
              <a:gd name="connsiteX10" fmla="*/ 1148317 w 3599297"/>
              <a:gd name="connsiteY10" fmla="*/ 384402 h 784977"/>
              <a:gd name="connsiteX11" fmla="*/ 106963 w 3599297"/>
              <a:gd name="connsiteY11" fmla="*/ 784977 h 784977"/>
              <a:gd name="connsiteX12" fmla="*/ 0 w 3599297"/>
              <a:gd name="connsiteY12" fmla="*/ 534001 h 784977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48317 w 3599297"/>
              <a:gd name="connsiteY10" fmla="*/ 416385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104843 w 3599297"/>
              <a:gd name="connsiteY7" fmla="*/ 558442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0 w 3599297"/>
              <a:gd name="connsiteY0" fmla="*/ 565984 h 816960"/>
              <a:gd name="connsiteX1" fmla="*/ 1077192 w 3599297"/>
              <a:gd name="connsiteY1" fmla="*/ 105199 h 816960"/>
              <a:gd name="connsiteX2" fmla="*/ 2374701 w 3599297"/>
              <a:gd name="connsiteY2" fmla="*/ 34615 h 816960"/>
              <a:gd name="connsiteX3" fmla="*/ 3118456 w 3599297"/>
              <a:gd name="connsiteY3" fmla="*/ 238802 h 816960"/>
              <a:gd name="connsiteX4" fmla="*/ 3110606 w 3599297"/>
              <a:gd name="connsiteY4" fmla="*/ 57622 h 816960"/>
              <a:gd name="connsiteX5" fmla="*/ 3599297 w 3599297"/>
              <a:gd name="connsiteY5" fmla="*/ 601008 h 816960"/>
              <a:gd name="connsiteX6" fmla="*/ 3082877 w 3599297"/>
              <a:gd name="connsiteY6" fmla="*/ 748346 h 816960"/>
              <a:gd name="connsiteX7" fmla="*/ 3082585 w 3599297"/>
              <a:gd name="connsiteY7" fmla="*/ 632184 h 816960"/>
              <a:gd name="connsiteX8" fmla="*/ 2923242 w 3599297"/>
              <a:gd name="connsiteY8" fmla="*/ 541090 h 816960"/>
              <a:gd name="connsiteX9" fmla="*/ 2440045 w 3599297"/>
              <a:gd name="connsiteY9" fmla="*/ 417839 h 816960"/>
              <a:gd name="connsiteX10" fmla="*/ 1165379 w 3599297"/>
              <a:gd name="connsiteY10" fmla="*/ 483661 h 816960"/>
              <a:gd name="connsiteX11" fmla="*/ 106963 w 3599297"/>
              <a:gd name="connsiteY11" fmla="*/ 816960 h 816960"/>
              <a:gd name="connsiteX12" fmla="*/ 0 w 3599297"/>
              <a:gd name="connsiteY12" fmla="*/ 565984 h 816960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44812 w 3644109"/>
              <a:gd name="connsiteY0" fmla="*/ 565984 h 1000522"/>
              <a:gd name="connsiteX1" fmla="*/ 1122004 w 3644109"/>
              <a:gd name="connsiteY1" fmla="*/ 105199 h 1000522"/>
              <a:gd name="connsiteX2" fmla="*/ 2419513 w 3644109"/>
              <a:gd name="connsiteY2" fmla="*/ 34615 h 1000522"/>
              <a:gd name="connsiteX3" fmla="*/ 3163268 w 3644109"/>
              <a:gd name="connsiteY3" fmla="*/ 238802 h 1000522"/>
              <a:gd name="connsiteX4" fmla="*/ 3155418 w 3644109"/>
              <a:gd name="connsiteY4" fmla="*/ 57622 h 1000522"/>
              <a:gd name="connsiteX5" fmla="*/ 3644109 w 3644109"/>
              <a:gd name="connsiteY5" fmla="*/ 601008 h 1000522"/>
              <a:gd name="connsiteX6" fmla="*/ 3127689 w 3644109"/>
              <a:gd name="connsiteY6" fmla="*/ 748346 h 1000522"/>
              <a:gd name="connsiteX7" fmla="*/ 3127397 w 3644109"/>
              <a:gd name="connsiteY7" fmla="*/ 632184 h 1000522"/>
              <a:gd name="connsiteX8" fmla="*/ 2968054 w 3644109"/>
              <a:gd name="connsiteY8" fmla="*/ 541090 h 1000522"/>
              <a:gd name="connsiteX9" fmla="*/ 2484857 w 3644109"/>
              <a:gd name="connsiteY9" fmla="*/ 417839 h 1000522"/>
              <a:gd name="connsiteX10" fmla="*/ 1210191 w 3644109"/>
              <a:gd name="connsiteY10" fmla="*/ 483661 h 1000522"/>
              <a:gd name="connsiteX11" fmla="*/ 0 w 3644109"/>
              <a:gd name="connsiteY11" fmla="*/ 1000522 h 1000522"/>
              <a:gd name="connsiteX12" fmla="*/ 44812 w 3644109"/>
              <a:gd name="connsiteY12" fmla="*/ 565984 h 1000522"/>
              <a:gd name="connsiteX0" fmla="*/ 148890 w 3748187"/>
              <a:gd name="connsiteY0" fmla="*/ 565984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148890 w 3748187"/>
              <a:gd name="connsiteY12" fmla="*/ 565984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44813 w 3748187"/>
              <a:gd name="connsiteY12" fmla="*/ 627356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3072132 w 3748187"/>
              <a:gd name="connsiteY8" fmla="*/ 541090 h 1061895"/>
              <a:gd name="connsiteX9" fmla="*/ 2588935 w 3748187"/>
              <a:gd name="connsiteY9" fmla="*/ 417839 h 1061895"/>
              <a:gd name="connsiteX10" fmla="*/ 1314269 w 3748187"/>
              <a:gd name="connsiteY10" fmla="*/ 483661 h 1061895"/>
              <a:gd name="connsiteX11" fmla="*/ 0 w 3748187"/>
              <a:gd name="connsiteY11" fmla="*/ 1061895 h 1061895"/>
              <a:gd name="connsiteX12" fmla="*/ 44813 w 3748187"/>
              <a:gd name="connsiteY12" fmla="*/ 627356 h 1061895"/>
              <a:gd name="connsiteX0" fmla="*/ 44813 w 3748187"/>
              <a:gd name="connsiteY0" fmla="*/ 627356 h 1061895"/>
              <a:gd name="connsiteX1" fmla="*/ 1226082 w 3748187"/>
              <a:gd name="connsiteY1" fmla="*/ 105199 h 1061895"/>
              <a:gd name="connsiteX2" fmla="*/ 2523591 w 3748187"/>
              <a:gd name="connsiteY2" fmla="*/ 34615 h 1061895"/>
              <a:gd name="connsiteX3" fmla="*/ 3267346 w 3748187"/>
              <a:gd name="connsiteY3" fmla="*/ 238802 h 1061895"/>
              <a:gd name="connsiteX4" fmla="*/ 3259496 w 3748187"/>
              <a:gd name="connsiteY4" fmla="*/ 57622 h 1061895"/>
              <a:gd name="connsiteX5" fmla="*/ 3748187 w 3748187"/>
              <a:gd name="connsiteY5" fmla="*/ 601008 h 1061895"/>
              <a:gd name="connsiteX6" fmla="*/ 3231767 w 3748187"/>
              <a:gd name="connsiteY6" fmla="*/ 748346 h 1061895"/>
              <a:gd name="connsiteX7" fmla="*/ 3231475 w 3748187"/>
              <a:gd name="connsiteY7" fmla="*/ 632184 h 1061895"/>
              <a:gd name="connsiteX8" fmla="*/ 2588935 w 3748187"/>
              <a:gd name="connsiteY8" fmla="*/ 417839 h 1061895"/>
              <a:gd name="connsiteX9" fmla="*/ 1314269 w 3748187"/>
              <a:gd name="connsiteY9" fmla="*/ 483661 h 1061895"/>
              <a:gd name="connsiteX10" fmla="*/ 0 w 3748187"/>
              <a:gd name="connsiteY10" fmla="*/ 1061895 h 1061895"/>
              <a:gd name="connsiteX11" fmla="*/ 44813 w 3748187"/>
              <a:gd name="connsiteY11" fmla="*/ 627356 h 106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48187" h="1061895">
                <a:moveTo>
                  <a:pt x="44813" y="627356"/>
                </a:moveTo>
                <a:cubicBezTo>
                  <a:pt x="374905" y="423062"/>
                  <a:pt x="814663" y="216878"/>
                  <a:pt x="1226082" y="105199"/>
                </a:cubicBezTo>
                <a:cubicBezTo>
                  <a:pt x="1573786" y="50710"/>
                  <a:pt x="2128961" y="-54691"/>
                  <a:pt x="2523591" y="34615"/>
                </a:cubicBezTo>
                <a:cubicBezTo>
                  <a:pt x="2886154" y="91868"/>
                  <a:pt x="2961462" y="124911"/>
                  <a:pt x="3267346" y="238802"/>
                </a:cubicBezTo>
                <a:lnTo>
                  <a:pt x="3259496" y="57622"/>
                </a:lnTo>
                <a:lnTo>
                  <a:pt x="3748187" y="601008"/>
                </a:lnTo>
                <a:lnTo>
                  <a:pt x="3231767" y="748346"/>
                </a:lnTo>
                <a:cubicBezTo>
                  <a:pt x="3230798" y="649521"/>
                  <a:pt x="3232444" y="731009"/>
                  <a:pt x="3231475" y="632184"/>
                </a:cubicBezTo>
                <a:cubicBezTo>
                  <a:pt x="3124336" y="577100"/>
                  <a:pt x="2908469" y="442593"/>
                  <a:pt x="2588935" y="417839"/>
                </a:cubicBezTo>
                <a:cubicBezTo>
                  <a:pt x="2141510" y="384995"/>
                  <a:pt x="1755927" y="406891"/>
                  <a:pt x="1314269" y="483661"/>
                </a:cubicBezTo>
                <a:cubicBezTo>
                  <a:pt x="955292" y="548698"/>
                  <a:pt x="302353" y="898834"/>
                  <a:pt x="0" y="1061895"/>
                </a:cubicBezTo>
                <a:lnTo>
                  <a:pt x="44813" y="627356"/>
                </a:lnTo>
                <a:close/>
              </a:path>
            </a:pathLst>
          </a:custGeom>
          <a:gradFill flip="none" rotWithShape="1">
            <a:gsLst>
              <a:gs pos="0">
                <a:srgbClr val="FF0000"/>
              </a:gs>
              <a:gs pos="62000">
                <a:schemeClr val="bg1">
                  <a:lumMod val="75000"/>
                </a:schemeClr>
              </a:gs>
              <a:gs pos="16000">
                <a:srgbClr val="FF0000"/>
              </a:gs>
              <a:gs pos="51000">
                <a:srgbClr val="008000"/>
              </a:gs>
              <a:gs pos="39000">
                <a:srgbClr val="FFFF00"/>
              </a:gs>
              <a:gs pos="21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34" name="Right Arrow 33"/>
          <p:cNvSpPr/>
          <p:nvPr/>
        </p:nvSpPr>
        <p:spPr bwMode="auto">
          <a:xfrm>
            <a:off x="2839018" y="3111467"/>
            <a:ext cx="7336543" cy="537292"/>
          </a:xfrm>
          <a:prstGeom prst="rightArrow">
            <a:avLst>
              <a:gd name="adj1" fmla="val 50000"/>
              <a:gd name="adj2" fmla="val 138203"/>
            </a:avLst>
          </a:prstGeom>
          <a:gradFill flip="none" rotWithShape="1">
            <a:gsLst>
              <a:gs pos="0">
                <a:srgbClr val="FF0000"/>
              </a:gs>
              <a:gs pos="35000">
                <a:schemeClr val="bg1">
                  <a:lumMod val="75000"/>
                </a:schemeClr>
              </a:gs>
              <a:gs pos="18000">
                <a:srgbClr val="FF0000"/>
              </a:gs>
              <a:gs pos="23000">
                <a:srgbClr val="FFFF00"/>
              </a:gs>
              <a:gs pos="32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45" name="TextBox 44"/>
          <p:cNvSpPr txBox="1"/>
          <p:nvPr/>
        </p:nvSpPr>
        <p:spPr>
          <a:xfrm>
            <a:off x="3499458" y="1111799"/>
            <a:ext cx="3550695" cy="643135"/>
          </a:xfrm>
          <a:prstGeom prst="rect">
            <a:avLst/>
          </a:prstGeom>
          <a:noFill/>
        </p:spPr>
        <p:txBody>
          <a:bodyPr wrap="square" lIns="108723" tIns="54361" rIns="108723" bIns="54361" rtlCol="0">
            <a:spAutoFit/>
          </a:bodyPr>
          <a:lstStyle/>
          <a:p>
            <a:pPr algn="ctr" defTabSz="976433"/>
            <a:r>
              <a:rPr lang="en-US" sz="1733" i="1" dirty="0">
                <a:solidFill>
                  <a:srgbClr val="3366FF"/>
                </a:solidFill>
                <a:latin typeface="Century Gothic"/>
                <a:cs typeface="Century Gothic"/>
              </a:rPr>
              <a:t>Approximate Technical Readiness Today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5741311" y="1691611"/>
            <a:ext cx="1061616" cy="10078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7" name="Straight Arrow Connector 56"/>
          <p:cNvCxnSpPr/>
          <p:nvPr/>
        </p:nvCxnSpPr>
        <p:spPr bwMode="auto">
          <a:xfrm flipH="1">
            <a:off x="5243987" y="1746511"/>
            <a:ext cx="248548" cy="14535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H="1">
            <a:off x="4137713" y="1691611"/>
            <a:ext cx="1106272" cy="28285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9613964" y="3686332"/>
            <a:ext cx="2473446" cy="426823"/>
          </a:xfrm>
          <a:prstGeom prst="rect">
            <a:avLst/>
          </a:prstGeom>
          <a:noFill/>
        </p:spPr>
        <p:txBody>
          <a:bodyPr wrap="none" lIns="97637" tIns="48819" rIns="97637" bIns="48819" rtlCol="0">
            <a:spAutoFit/>
          </a:bodyPr>
          <a:lstStyle/>
          <a:p>
            <a:pPr algn="ctr" defTabSz="976433"/>
            <a:r>
              <a:rPr lang="en-US" sz="2133" b="1" dirty="0"/>
              <a:t>Fusion Electricity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826FB5A-164C-6F45-9DF7-5D34AE73EB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75561" y="2880398"/>
            <a:ext cx="926344" cy="904775"/>
          </a:xfrm>
          <a:prstGeom prst="rect">
            <a:avLst/>
          </a:prstGeom>
        </p:spPr>
      </p:pic>
      <p:sp>
        <p:nvSpPr>
          <p:cNvPr id="69" name="Oval 68"/>
          <p:cNvSpPr/>
          <p:nvPr/>
        </p:nvSpPr>
        <p:spPr bwMode="auto">
          <a:xfrm>
            <a:off x="6802928" y="2699507"/>
            <a:ext cx="325641" cy="339551"/>
          </a:xfrm>
          <a:prstGeom prst="ellipse">
            <a:avLst/>
          </a:prstGeom>
          <a:pattFill prst="lgCheck">
            <a:fgClr>
              <a:srgbClr val="00800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70" name="Right Arrow 69"/>
          <p:cNvSpPr/>
          <p:nvPr/>
        </p:nvSpPr>
        <p:spPr bwMode="auto">
          <a:xfrm>
            <a:off x="2839018" y="5963851"/>
            <a:ext cx="7336543" cy="537292"/>
          </a:xfrm>
          <a:prstGeom prst="rightArrow">
            <a:avLst>
              <a:gd name="adj1" fmla="val 50000"/>
              <a:gd name="adj2" fmla="val 138203"/>
            </a:avLst>
          </a:prstGeom>
          <a:gradFill flip="none" rotWithShape="1">
            <a:gsLst>
              <a:gs pos="0">
                <a:srgbClr val="FF0000"/>
              </a:gs>
              <a:gs pos="88000">
                <a:srgbClr val="0000FF"/>
              </a:gs>
              <a:gs pos="18000">
                <a:srgbClr val="FF0000"/>
              </a:gs>
              <a:gs pos="23000">
                <a:srgbClr val="FFFF00"/>
              </a:gs>
              <a:gs pos="43000">
                <a:srgbClr val="FFFF00"/>
              </a:gs>
              <a:gs pos="48000">
                <a:srgbClr val="008000"/>
              </a:gs>
              <a:gs pos="67000">
                <a:srgbClr val="008000"/>
              </a:gs>
              <a:gs pos="72000">
                <a:srgbClr val="3366FF"/>
              </a:gs>
              <a:gs pos="100000">
                <a:srgbClr val="660066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75" name="TextBox 74"/>
          <p:cNvSpPr txBox="1"/>
          <p:nvPr/>
        </p:nvSpPr>
        <p:spPr>
          <a:xfrm>
            <a:off x="6048333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/>
              <a:t>5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849059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653407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457755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262100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80" name="Right Arrow 79"/>
          <p:cNvSpPr/>
          <p:nvPr/>
        </p:nvSpPr>
        <p:spPr bwMode="auto">
          <a:xfrm>
            <a:off x="2827382" y="5613971"/>
            <a:ext cx="7336543" cy="537292"/>
          </a:xfrm>
          <a:prstGeom prst="rightArrow">
            <a:avLst>
              <a:gd name="adj1" fmla="val 50000"/>
              <a:gd name="adj2" fmla="val 138203"/>
            </a:avLst>
          </a:prstGeom>
          <a:gradFill flip="none" rotWithShape="1">
            <a:gsLst>
              <a:gs pos="0">
                <a:srgbClr val="FF0000"/>
              </a:gs>
              <a:gs pos="88000">
                <a:srgbClr val="0000FF"/>
              </a:gs>
              <a:gs pos="18000">
                <a:srgbClr val="FF0000"/>
              </a:gs>
              <a:gs pos="23000">
                <a:srgbClr val="FFFF00"/>
              </a:gs>
              <a:gs pos="43000">
                <a:srgbClr val="FFFF00"/>
              </a:gs>
              <a:gs pos="48000">
                <a:srgbClr val="008000"/>
              </a:gs>
              <a:gs pos="67000">
                <a:srgbClr val="008000"/>
              </a:gs>
              <a:gs pos="72000">
                <a:srgbClr val="3366FF"/>
              </a:gs>
              <a:gs pos="100000">
                <a:srgbClr val="660066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82" name="TextBox 81"/>
          <p:cNvSpPr txBox="1"/>
          <p:nvPr/>
        </p:nvSpPr>
        <p:spPr>
          <a:xfrm>
            <a:off x="4693391" y="5687162"/>
            <a:ext cx="2146319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r>
              <a:rPr lang="en-US" sz="1733" dirty="0"/>
              <a:t>Plausible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032636" y="5687162"/>
            <a:ext cx="1981496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Feasible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922036" y="5687162"/>
            <a:ext cx="2083731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733" dirty="0">
                <a:solidFill>
                  <a:schemeClr val="bg1"/>
                </a:solidFill>
              </a:rPr>
              <a:t>Practical</a:t>
            </a:r>
          </a:p>
        </p:txBody>
      </p:sp>
      <p:sp>
        <p:nvSpPr>
          <p:cNvPr id="41" name="Rounded Rectangle 40"/>
          <p:cNvSpPr/>
          <p:nvPr/>
        </p:nvSpPr>
        <p:spPr bwMode="auto">
          <a:xfrm>
            <a:off x="427680" y="4595826"/>
            <a:ext cx="2721523" cy="1026553"/>
          </a:xfrm>
          <a:prstGeom prst="roundRect">
            <a:avLst/>
          </a:prstGeom>
          <a:solidFill>
            <a:srgbClr val="00005B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736" tIns="32621" rIns="108736" bIns="3262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87303" eaLnBrk="0" hangingPunct="0"/>
            <a:r>
              <a:rPr lang="en-US" sz="1867" dirty="0">
                <a:solidFill>
                  <a:srgbClr val="FFFFFF"/>
                </a:solidFill>
              </a:rPr>
              <a:t>Fuel Self-Sufficiency &amp; Harnessing Fusion Power 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5043429" y="3223268"/>
            <a:ext cx="325641" cy="324445"/>
          </a:xfrm>
          <a:prstGeom prst="ellipse">
            <a:avLst/>
          </a:prstGeom>
          <a:pattFill prst="lgCheck">
            <a:fgClr>
              <a:schemeClr val="tx1"/>
            </a:fgClr>
            <a:bgClr>
              <a:srgbClr val="FFFF00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43" name="Oval 42"/>
          <p:cNvSpPr/>
          <p:nvPr/>
        </p:nvSpPr>
        <p:spPr bwMode="auto">
          <a:xfrm>
            <a:off x="3939964" y="4667574"/>
            <a:ext cx="325641" cy="322404"/>
          </a:xfrm>
          <a:prstGeom prst="ellipse">
            <a:avLst/>
          </a:prstGeom>
          <a:pattFill prst="lgCheck">
            <a:fgClr>
              <a:srgbClr val="FF000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812" tIns="54405" rIns="108812" bIns="54405" numCol="1" rtlCol="0" anchor="t" anchorCtr="0" compatLnSpc="1">
            <a:prstTxWarp prst="textNoShape">
              <a:avLst/>
            </a:prstTxWarp>
          </a:bodyPr>
          <a:lstStyle/>
          <a:p>
            <a:pPr defTabSz="1088067" eaLnBrk="0" hangingPunct="0"/>
            <a:endParaRPr lang="en-US" sz="1733"/>
          </a:p>
        </p:txBody>
      </p:sp>
      <p:sp>
        <p:nvSpPr>
          <p:cNvPr id="44" name="TextBox 43"/>
          <p:cNvSpPr txBox="1"/>
          <p:nvPr/>
        </p:nvSpPr>
        <p:spPr>
          <a:xfrm>
            <a:off x="2827319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631667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439637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/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43985" y="6037040"/>
            <a:ext cx="372800" cy="397195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867" dirty="0"/>
              <a:t>4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15689" y="5687162"/>
            <a:ext cx="2216867" cy="376549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r>
              <a:rPr lang="en-US" sz="1733" dirty="0">
                <a:solidFill>
                  <a:schemeClr val="bg1"/>
                </a:solidFill>
              </a:rPr>
              <a:t>Imaginable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D1F7C8-2B1B-D648-A9FA-6DF893FAD40F}"/>
              </a:ext>
            </a:extLst>
          </p:cNvPr>
          <p:cNvSpPr txBox="1"/>
          <p:nvPr/>
        </p:nvSpPr>
        <p:spPr>
          <a:xfrm>
            <a:off x="156486" y="5730730"/>
            <a:ext cx="2696901" cy="643224"/>
          </a:xfrm>
          <a:prstGeom prst="rect">
            <a:avLst/>
          </a:prstGeom>
          <a:noFill/>
        </p:spPr>
        <p:txBody>
          <a:bodyPr wrap="square" lIns="108812" tIns="54405" rIns="108812" bIns="54405" rtlCol="0">
            <a:spAutoFit/>
          </a:bodyPr>
          <a:lstStyle/>
          <a:p>
            <a:pPr algn="ctr"/>
            <a:r>
              <a:rPr lang="en-US" sz="1733" dirty="0"/>
              <a:t>Technical Readiness Level (TRL)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417888" y="1128436"/>
            <a:ext cx="2721523" cy="1026553"/>
          </a:xfrm>
          <a:prstGeom prst="roundRect">
            <a:avLst/>
          </a:prstGeom>
          <a:solidFill>
            <a:srgbClr val="00005B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736" tIns="32621" rIns="108736" bIns="3262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87303" eaLnBrk="0" hangingPunct="0"/>
            <a:r>
              <a:rPr lang="en-US" sz="1867" dirty="0">
                <a:solidFill>
                  <a:srgbClr val="FFFFFF"/>
                </a:solidFill>
              </a:rPr>
              <a:t>Creating and Sustaining a Fusion Power Source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421042" y="2817698"/>
            <a:ext cx="2721523" cy="1026553"/>
          </a:xfrm>
          <a:prstGeom prst="roundRect">
            <a:avLst/>
          </a:prstGeom>
          <a:solidFill>
            <a:srgbClr val="00005B"/>
          </a:soli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8736" tIns="32621" rIns="108736" bIns="32621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1087303" eaLnBrk="0" hangingPunct="0"/>
            <a:r>
              <a:rPr lang="en-US" sz="1867" dirty="0">
                <a:solidFill>
                  <a:srgbClr val="FFFFFF"/>
                </a:solidFill>
              </a:rPr>
              <a:t>Materials to Survive in</a:t>
            </a:r>
            <a:br>
              <a:rPr lang="en-US" sz="1867" dirty="0">
                <a:solidFill>
                  <a:srgbClr val="FFFFFF"/>
                </a:solidFill>
              </a:rPr>
            </a:br>
            <a:r>
              <a:rPr lang="en-US" sz="1867" dirty="0">
                <a:solidFill>
                  <a:srgbClr val="FFFFFF"/>
                </a:solidFill>
              </a:rPr>
              <a:t>the Fusion Environment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EF091B1-8948-044D-B9F1-5D499F839B58}"/>
              </a:ext>
            </a:extLst>
          </p:cNvPr>
          <p:cNvSpPr/>
          <p:nvPr/>
        </p:nvSpPr>
        <p:spPr>
          <a:xfrm>
            <a:off x="2665468" y="2169152"/>
            <a:ext cx="7231567" cy="2424228"/>
          </a:xfrm>
          <a:prstGeom prst="round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9896" tIns="44948" rIns="89896" bIns="44948" rtlCol="0" anchor="ctr">
            <a:no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</a:rPr>
              <a:t>ORNL is committed to being a national resource in making fusion energy a viable electricity source for this generation and beyond</a:t>
            </a:r>
          </a:p>
        </p:txBody>
      </p:sp>
    </p:spTree>
    <p:extLst>
      <p:ext uri="{BB962C8B-B14F-4D97-AF65-F5344CB8AC3E}">
        <p14:creationId xmlns:p14="http://schemas.microsoft.com/office/powerpoint/2010/main" val="3845620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usion pg.png">
            <a:extLst>
              <a:ext uri="{FF2B5EF4-FFF2-40B4-BE49-F238E27FC236}">
                <a16:creationId xmlns:a16="http://schemas.microsoft.com/office/drawing/2014/main" id="{76AF321D-A38E-FF4F-A6E5-CA9D03D9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046" r="15098" b="54468"/>
          <a:stretch/>
        </p:blipFill>
        <p:spPr>
          <a:xfrm>
            <a:off x="0" y="-211016"/>
            <a:ext cx="12191999" cy="70690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2991918-D6EE-AD40-977B-13D4EB7A99D6}"/>
              </a:ext>
            </a:extLst>
          </p:cNvPr>
          <p:cNvSpPr/>
          <p:nvPr/>
        </p:nvSpPr>
        <p:spPr>
          <a:xfrm>
            <a:off x="134816" y="-211016"/>
            <a:ext cx="11922368" cy="70212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>
            <a:softEdge rad="2159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A37DF9-E814-6D48-AF9F-FDB5C86016AE}"/>
              </a:ext>
            </a:extLst>
          </p:cNvPr>
          <p:cNvSpPr/>
          <p:nvPr/>
        </p:nvSpPr>
        <p:spPr>
          <a:xfrm>
            <a:off x="5227010" y="801362"/>
            <a:ext cx="1737978" cy="150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 Materials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305748-BF0E-8F48-81B4-8CF01BB7EBD9}"/>
              </a:ext>
            </a:extLst>
          </p:cNvPr>
          <p:cNvSpPr/>
          <p:nvPr/>
        </p:nvSpPr>
        <p:spPr>
          <a:xfrm>
            <a:off x="2715025" y="5199472"/>
            <a:ext cx="7186246" cy="6203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 Pilot Plant</a:t>
            </a:r>
          </a:p>
        </p:txBody>
      </p:sp>
      <p:sp>
        <p:nvSpPr>
          <p:cNvPr id="25" name="Arrow: Down 41">
            <a:extLst>
              <a:ext uri="{FF2B5EF4-FFF2-40B4-BE49-F238E27FC236}">
                <a16:creationId xmlns:a16="http://schemas.microsoft.com/office/drawing/2014/main" id="{642D1C8A-FE12-FB40-8EE9-6CE06D90E13F}"/>
              </a:ext>
            </a:extLst>
          </p:cNvPr>
          <p:cNvSpPr/>
          <p:nvPr/>
        </p:nvSpPr>
        <p:spPr>
          <a:xfrm>
            <a:off x="5798208" y="2379504"/>
            <a:ext cx="595581" cy="102643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Arrow: Down 40">
            <a:extLst>
              <a:ext uri="{FF2B5EF4-FFF2-40B4-BE49-F238E27FC236}">
                <a16:creationId xmlns:a16="http://schemas.microsoft.com/office/drawing/2014/main" id="{15B63C94-7A51-5944-95D9-674A965F1806}"/>
              </a:ext>
            </a:extLst>
          </p:cNvPr>
          <p:cNvSpPr/>
          <p:nvPr/>
        </p:nvSpPr>
        <p:spPr>
          <a:xfrm>
            <a:off x="3449967" y="2402569"/>
            <a:ext cx="595581" cy="99673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B2AA4A-79E3-FC46-B293-D24890F20F16}"/>
              </a:ext>
            </a:extLst>
          </p:cNvPr>
          <p:cNvSpPr/>
          <p:nvPr/>
        </p:nvSpPr>
        <p:spPr>
          <a:xfrm>
            <a:off x="623794" y="786377"/>
            <a:ext cx="1483560" cy="15041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ITER</a:t>
            </a:r>
          </a:p>
        </p:txBody>
      </p:sp>
      <p:sp>
        <p:nvSpPr>
          <p:cNvPr id="28" name="Arrow: Down 40">
            <a:extLst>
              <a:ext uri="{FF2B5EF4-FFF2-40B4-BE49-F238E27FC236}">
                <a16:creationId xmlns:a16="http://schemas.microsoft.com/office/drawing/2014/main" id="{EE171442-5FFD-B44C-904C-8E9F65423758}"/>
              </a:ext>
            </a:extLst>
          </p:cNvPr>
          <p:cNvSpPr/>
          <p:nvPr/>
        </p:nvSpPr>
        <p:spPr>
          <a:xfrm>
            <a:off x="994190" y="2402569"/>
            <a:ext cx="595581" cy="99673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1D14F5-9706-584A-92C8-7534B9EAC915}"/>
              </a:ext>
            </a:extLst>
          </p:cNvPr>
          <p:cNvSpPr/>
          <p:nvPr/>
        </p:nvSpPr>
        <p:spPr>
          <a:xfrm>
            <a:off x="2847705" y="786377"/>
            <a:ext cx="1800107" cy="15041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Burning Plasma Physics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0C5CCF-5C26-814C-8AD7-1DFDFCC3C5B7}"/>
              </a:ext>
            </a:extLst>
          </p:cNvPr>
          <p:cNvSpPr/>
          <p:nvPr/>
        </p:nvSpPr>
        <p:spPr>
          <a:xfrm>
            <a:off x="7658576" y="801362"/>
            <a:ext cx="1646429" cy="15041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Fusion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Nuclear Science</a:t>
            </a:r>
          </a:p>
        </p:txBody>
      </p:sp>
      <p:sp>
        <p:nvSpPr>
          <p:cNvPr id="31" name="Arrow: Down 41">
            <a:extLst>
              <a:ext uri="{FF2B5EF4-FFF2-40B4-BE49-F238E27FC236}">
                <a16:creationId xmlns:a16="http://schemas.microsoft.com/office/drawing/2014/main" id="{DC0C9EAE-4E06-D24E-BB45-9096C42A63BF}"/>
              </a:ext>
            </a:extLst>
          </p:cNvPr>
          <p:cNvSpPr/>
          <p:nvPr/>
        </p:nvSpPr>
        <p:spPr>
          <a:xfrm>
            <a:off x="8136757" y="2402571"/>
            <a:ext cx="595581" cy="102643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7E3758-F306-0E4D-AB2F-2E374AFE8584}"/>
              </a:ext>
            </a:extLst>
          </p:cNvPr>
          <p:cNvSpPr/>
          <p:nvPr/>
        </p:nvSpPr>
        <p:spPr>
          <a:xfrm>
            <a:off x="9957715" y="801362"/>
            <a:ext cx="1610491" cy="15041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Public-Private</a:t>
            </a:r>
          </a:p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Partner</a:t>
            </a:r>
          </a:p>
        </p:txBody>
      </p:sp>
      <p:sp>
        <p:nvSpPr>
          <p:cNvPr id="16" name="Arrow: Down 41">
            <a:extLst>
              <a:ext uri="{FF2B5EF4-FFF2-40B4-BE49-F238E27FC236}">
                <a16:creationId xmlns:a16="http://schemas.microsoft.com/office/drawing/2014/main" id="{C485D36F-6230-3E49-AC21-981575064A8F}"/>
              </a:ext>
            </a:extLst>
          </p:cNvPr>
          <p:cNvSpPr/>
          <p:nvPr/>
        </p:nvSpPr>
        <p:spPr>
          <a:xfrm>
            <a:off x="10465169" y="2402571"/>
            <a:ext cx="595581" cy="1026430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C8966C-9492-9B43-B11B-F8F3302AABA4}"/>
              </a:ext>
            </a:extLst>
          </p:cNvPr>
          <p:cNvSpPr/>
          <p:nvPr/>
        </p:nvSpPr>
        <p:spPr>
          <a:xfrm>
            <a:off x="1040105" y="3545548"/>
            <a:ext cx="10066559" cy="743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rgbClr val="C00000"/>
                </a:solidFill>
              </a:rPr>
              <a:t>Fusion System Design Studies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A117C-8CEE-E448-8520-6AE3821EFBE1}"/>
              </a:ext>
            </a:extLst>
          </p:cNvPr>
          <p:cNvSpPr/>
          <p:nvPr/>
        </p:nvSpPr>
        <p:spPr>
          <a:xfrm>
            <a:off x="2298827" y="47725"/>
            <a:ext cx="6956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/>
              <a:t>ORNL – A National Resource for …</a:t>
            </a:r>
          </a:p>
        </p:txBody>
      </p:sp>
      <p:sp>
        <p:nvSpPr>
          <p:cNvPr id="40" name="Arrow: Down 40">
            <a:extLst>
              <a:ext uri="{FF2B5EF4-FFF2-40B4-BE49-F238E27FC236}">
                <a16:creationId xmlns:a16="http://schemas.microsoft.com/office/drawing/2014/main" id="{D302FC1A-2089-764B-9394-BDA682EBDB4C}"/>
              </a:ext>
            </a:extLst>
          </p:cNvPr>
          <p:cNvSpPr/>
          <p:nvPr/>
        </p:nvSpPr>
        <p:spPr>
          <a:xfrm>
            <a:off x="5798209" y="4379538"/>
            <a:ext cx="595581" cy="743204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010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usion pg.png">
            <a:extLst>
              <a:ext uri="{FF2B5EF4-FFF2-40B4-BE49-F238E27FC236}">
                <a16:creationId xmlns:a16="http://schemas.microsoft.com/office/drawing/2014/main" id="{76AF321D-A38E-FF4F-A6E5-CA9D03D9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046" r="15098" b="54468"/>
          <a:stretch/>
        </p:blipFill>
        <p:spPr>
          <a:xfrm>
            <a:off x="0" y="-211016"/>
            <a:ext cx="12191999" cy="70690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2991918-D6EE-AD40-977B-13D4EB7A99D6}"/>
              </a:ext>
            </a:extLst>
          </p:cNvPr>
          <p:cNvSpPr/>
          <p:nvPr/>
        </p:nvSpPr>
        <p:spPr>
          <a:xfrm>
            <a:off x="134816" y="-211016"/>
            <a:ext cx="11922368" cy="70212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>
            <a:softEdge rad="2159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305748-BF0E-8F48-81B4-8CF01BB7EBD9}"/>
              </a:ext>
            </a:extLst>
          </p:cNvPr>
          <p:cNvSpPr/>
          <p:nvPr/>
        </p:nvSpPr>
        <p:spPr>
          <a:xfrm>
            <a:off x="2715025" y="5640540"/>
            <a:ext cx="7186246" cy="6203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2">
                    <a:lumMod val="85000"/>
                  </a:schemeClr>
                </a:solidFill>
              </a:rPr>
              <a:t>Fusion Pilot Plant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B2AA4A-79E3-FC46-B293-D24890F20F16}"/>
              </a:ext>
            </a:extLst>
          </p:cNvPr>
          <p:cNvSpPr/>
          <p:nvPr/>
        </p:nvSpPr>
        <p:spPr>
          <a:xfrm>
            <a:off x="623794" y="786377"/>
            <a:ext cx="1483560" cy="15041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ITER</a:t>
            </a:r>
          </a:p>
        </p:txBody>
      </p:sp>
      <p:sp>
        <p:nvSpPr>
          <p:cNvPr id="28" name="Arrow: Down 40">
            <a:extLst>
              <a:ext uri="{FF2B5EF4-FFF2-40B4-BE49-F238E27FC236}">
                <a16:creationId xmlns:a16="http://schemas.microsoft.com/office/drawing/2014/main" id="{EE171442-5FFD-B44C-904C-8E9F65423758}"/>
              </a:ext>
            </a:extLst>
          </p:cNvPr>
          <p:cNvSpPr/>
          <p:nvPr/>
        </p:nvSpPr>
        <p:spPr>
          <a:xfrm>
            <a:off x="994190" y="2402569"/>
            <a:ext cx="595581" cy="30801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4431CC-3ABE-3245-9B27-8D0804C9280D}"/>
              </a:ext>
            </a:extLst>
          </p:cNvPr>
          <p:cNvSpPr txBox="1"/>
          <p:nvPr/>
        </p:nvSpPr>
        <p:spPr>
          <a:xfrm>
            <a:off x="340598" y="2794500"/>
            <a:ext cx="2162277" cy="11870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Self-Heated/Self- Organized Plasmas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Engineering of Components at Fusion Scale</a:t>
            </a:r>
          </a:p>
        </p:txBody>
      </p:sp>
      <p:sp>
        <p:nvSpPr>
          <p:cNvPr id="35" name="Arrow: Down 40">
            <a:extLst>
              <a:ext uri="{FF2B5EF4-FFF2-40B4-BE49-F238E27FC236}">
                <a16:creationId xmlns:a16="http://schemas.microsoft.com/office/drawing/2014/main" id="{57DEA7F4-DAA0-0B40-96D8-6A0639F8C414}"/>
              </a:ext>
            </a:extLst>
          </p:cNvPr>
          <p:cNvSpPr/>
          <p:nvPr/>
        </p:nvSpPr>
        <p:spPr>
          <a:xfrm>
            <a:off x="994190" y="4031371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C8966C-9492-9B43-B11B-F8F3302AABA4}"/>
              </a:ext>
            </a:extLst>
          </p:cNvPr>
          <p:cNvSpPr/>
          <p:nvPr/>
        </p:nvSpPr>
        <p:spPr>
          <a:xfrm>
            <a:off x="1037929" y="4468915"/>
            <a:ext cx="10066559" cy="743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2">
                    <a:lumMod val="95000"/>
                  </a:schemeClr>
                </a:solidFill>
              </a:rPr>
              <a:t>Fusion System Design Studies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A117C-8CEE-E448-8520-6AE3821EFBE1}"/>
              </a:ext>
            </a:extLst>
          </p:cNvPr>
          <p:cNvSpPr/>
          <p:nvPr/>
        </p:nvSpPr>
        <p:spPr>
          <a:xfrm>
            <a:off x="2298827" y="47725"/>
            <a:ext cx="6956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/>
              <a:t>ORNL – A National Resource for …</a:t>
            </a:r>
          </a:p>
        </p:txBody>
      </p:sp>
      <p:sp>
        <p:nvSpPr>
          <p:cNvPr id="40" name="Arrow: Down 40">
            <a:extLst>
              <a:ext uri="{FF2B5EF4-FFF2-40B4-BE49-F238E27FC236}">
                <a16:creationId xmlns:a16="http://schemas.microsoft.com/office/drawing/2014/main" id="{D302FC1A-2089-764B-9394-BDA682EBDB4C}"/>
              </a:ext>
            </a:extLst>
          </p:cNvPr>
          <p:cNvSpPr/>
          <p:nvPr/>
        </p:nvSpPr>
        <p:spPr>
          <a:xfrm>
            <a:off x="5798209" y="5258300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102C280-8C77-C248-B261-4DDD9113F3F2}"/>
              </a:ext>
            </a:extLst>
          </p:cNvPr>
          <p:cNvSpPr/>
          <p:nvPr/>
        </p:nvSpPr>
        <p:spPr>
          <a:xfrm>
            <a:off x="3052327" y="1989763"/>
            <a:ext cx="2918167" cy="1462506"/>
          </a:xfrm>
          <a:prstGeom prst="round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89896" tIns="44948" rIns="89896" bIns="44948" rtlCol="0"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</a:rPr>
              <a:t>ITER project activities covered by Kathy McCarthy in earlier presentation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6AECC6B-DCD4-6B4C-AA15-E9EE0FDDB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946" y="968849"/>
            <a:ext cx="4932319" cy="306252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75E1D7A-3601-4648-9CEC-0957D4F89B08}"/>
              </a:ext>
            </a:extLst>
          </p:cNvPr>
          <p:cNvSpPr/>
          <p:nvPr/>
        </p:nvSpPr>
        <p:spPr>
          <a:xfrm>
            <a:off x="6544698" y="1020800"/>
            <a:ext cx="6001464" cy="304698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r>
              <a:rPr lang="en-US" sz="1400" b="1" spc="67" dirty="0">
                <a:solidFill>
                  <a:schemeClr val="bg1"/>
                </a:solidFill>
                <a:latin typeface="+mn-lt"/>
                <a:ea typeface="Arial Black" charset="0"/>
                <a:cs typeface="Arial Black" charset="0"/>
              </a:rPr>
              <a:t>ITER site i</a:t>
            </a:r>
            <a:r>
              <a:rPr lang="en-US" sz="1400" b="1" spc="67" dirty="0">
                <a:solidFill>
                  <a:schemeClr val="bg1"/>
                </a:solidFill>
                <a:latin typeface="+mn-lt"/>
                <a:cs typeface="Arial Black" charset="0"/>
              </a:rPr>
              <a:t>n Southern France (</a:t>
            </a:r>
            <a:r>
              <a:rPr lang="en-US" sz="1400" b="1" spc="67" dirty="0">
                <a:solidFill>
                  <a:schemeClr val="bg1"/>
                </a:solidFill>
                <a:latin typeface="+mn-lt"/>
                <a:ea typeface="Arial Black" charset="0"/>
                <a:cs typeface="Arial Black" charset="0"/>
              </a:rPr>
              <a:t>May 2020</a:t>
            </a:r>
            <a:r>
              <a:rPr lang="en-US" sz="1400" b="1" dirty="0">
                <a:solidFill>
                  <a:schemeClr val="bg1"/>
                </a:solidFill>
                <a:latin typeface="+mn-lt"/>
              </a:rPr>
              <a:t>)</a:t>
            </a: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endParaRPr lang="en-US" sz="1400" b="1" spc="67" dirty="0">
              <a:solidFill>
                <a:schemeClr val="bg1"/>
              </a:solidFill>
              <a:latin typeface="+mn-lt"/>
              <a:ea typeface="Arial Black" charset="0"/>
              <a:cs typeface="Arial Black" charset="0"/>
            </a:endParaRPr>
          </a:p>
          <a:p>
            <a:pPr marL="436012" indent="-436012">
              <a:spcBef>
                <a:spcPts val="133"/>
              </a:spcBef>
              <a:buClr>
                <a:srgbClr val="0C2D84"/>
              </a:buClr>
            </a:pPr>
            <a:r>
              <a:rPr lang="en-US" sz="1400" b="1" spc="67" dirty="0">
                <a:solidFill>
                  <a:schemeClr val="bg1"/>
                </a:solidFill>
                <a:latin typeface="+mn-lt"/>
                <a:ea typeface="Arial Black" charset="0"/>
                <a:cs typeface="Arial Black" charset="0"/>
              </a:rPr>
              <a:t>&gt;70% complete for 1</a:t>
            </a:r>
            <a:r>
              <a:rPr lang="en-US" sz="1400" b="1" spc="67" baseline="30000" dirty="0">
                <a:solidFill>
                  <a:schemeClr val="bg1"/>
                </a:solidFill>
                <a:latin typeface="+mn-lt"/>
                <a:ea typeface="Arial Black" charset="0"/>
                <a:cs typeface="Arial Black" charset="0"/>
              </a:rPr>
              <a:t>st</a:t>
            </a:r>
            <a:r>
              <a:rPr lang="en-US" sz="1400" b="1" spc="67" dirty="0">
                <a:solidFill>
                  <a:schemeClr val="bg1"/>
                </a:solidFill>
                <a:latin typeface="+mn-lt"/>
                <a:ea typeface="Arial Black" charset="0"/>
                <a:cs typeface="Arial Black" charset="0"/>
              </a:rPr>
              <a:t> plasma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13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usion pg.png">
            <a:extLst>
              <a:ext uri="{FF2B5EF4-FFF2-40B4-BE49-F238E27FC236}">
                <a16:creationId xmlns:a16="http://schemas.microsoft.com/office/drawing/2014/main" id="{76AF321D-A38E-FF4F-A6E5-CA9D03D9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" t="4046" r="15098" b="54468"/>
          <a:stretch/>
        </p:blipFill>
        <p:spPr>
          <a:xfrm>
            <a:off x="0" y="-211016"/>
            <a:ext cx="12191999" cy="706901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2991918-D6EE-AD40-977B-13D4EB7A99D6}"/>
              </a:ext>
            </a:extLst>
          </p:cNvPr>
          <p:cNvSpPr/>
          <p:nvPr/>
        </p:nvSpPr>
        <p:spPr>
          <a:xfrm>
            <a:off x="134816" y="-211016"/>
            <a:ext cx="11922368" cy="70212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>
            <a:softEdge rad="215900"/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3200" b="1" i="1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305748-BF0E-8F48-81B4-8CF01BB7EBD9}"/>
              </a:ext>
            </a:extLst>
          </p:cNvPr>
          <p:cNvSpPr/>
          <p:nvPr/>
        </p:nvSpPr>
        <p:spPr>
          <a:xfrm>
            <a:off x="2715025" y="5640540"/>
            <a:ext cx="7186246" cy="6203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2">
                    <a:lumMod val="95000"/>
                  </a:schemeClr>
                </a:solidFill>
              </a:rPr>
              <a:t>Fusion Pilot Plant</a:t>
            </a:r>
          </a:p>
        </p:txBody>
      </p:sp>
      <p:sp>
        <p:nvSpPr>
          <p:cNvPr id="26" name="Arrow: Down 40">
            <a:extLst>
              <a:ext uri="{FF2B5EF4-FFF2-40B4-BE49-F238E27FC236}">
                <a16:creationId xmlns:a16="http://schemas.microsoft.com/office/drawing/2014/main" id="{15B63C94-7A51-5944-95D9-674A965F1806}"/>
              </a:ext>
            </a:extLst>
          </p:cNvPr>
          <p:cNvSpPr/>
          <p:nvPr/>
        </p:nvSpPr>
        <p:spPr>
          <a:xfrm>
            <a:off x="3449967" y="2402569"/>
            <a:ext cx="595581" cy="308011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61D14F5-9706-584A-92C8-7534B9EAC915}"/>
              </a:ext>
            </a:extLst>
          </p:cNvPr>
          <p:cNvSpPr/>
          <p:nvPr/>
        </p:nvSpPr>
        <p:spPr>
          <a:xfrm>
            <a:off x="2847705" y="786377"/>
            <a:ext cx="1800107" cy="15041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Burning Plasma Physics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094-3530-354D-8952-74ABBA5A894B}"/>
              </a:ext>
            </a:extLst>
          </p:cNvPr>
          <p:cNvSpPr txBox="1"/>
          <p:nvPr/>
        </p:nvSpPr>
        <p:spPr>
          <a:xfrm>
            <a:off x="2660137" y="2803398"/>
            <a:ext cx="2162277" cy="11870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08723" tIns="54361" rIns="108723" bIns="54361" rtlCol="0">
            <a:spAutoFit/>
          </a:bodyPr>
          <a:lstStyle/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Sustained, high performance operation</a:t>
            </a:r>
          </a:p>
          <a:p>
            <a:pPr marL="115888" indent="-115888" defTabSz="976433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/>
                <a:cs typeface="Century Gothic"/>
              </a:rPr>
              <a:t>Validated predictive models</a:t>
            </a:r>
          </a:p>
        </p:txBody>
      </p:sp>
      <p:sp>
        <p:nvSpPr>
          <p:cNvPr id="34" name="Arrow: Down 40">
            <a:extLst>
              <a:ext uri="{FF2B5EF4-FFF2-40B4-BE49-F238E27FC236}">
                <a16:creationId xmlns:a16="http://schemas.microsoft.com/office/drawing/2014/main" id="{AB966D0E-D719-3C47-B356-9E6E758017E4}"/>
              </a:ext>
            </a:extLst>
          </p:cNvPr>
          <p:cNvSpPr/>
          <p:nvPr/>
        </p:nvSpPr>
        <p:spPr>
          <a:xfrm>
            <a:off x="3449967" y="4043755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bg2">
                  <a:lumMod val="9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C8966C-9492-9B43-B11B-F8F3302AABA4}"/>
              </a:ext>
            </a:extLst>
          </p:cNvPr>
          <p:cNvSpPr/>
          <p:nvPr/>
        </p:nvSpPr>
        <p:spPr>
          <a:xfrm>
            <a:off x="994190" y="4468915"/>
            <a:ext cx="10066559" cy="743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b="1" dirty="0">
                <a:solidFill>
                  <a:schemeClr val="bg2">
                    <a:lumMod val="95000"/>
                  </a:schemeClr>
                </a:solidFill>
              </a:rPr>
              <a:t>Fusion System Design Studies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EA117C-8CEE-E448-8520-6AE3821EFBE1}"/>
              </a:ext>
            </a:extLst>
          </p:cNvPr>
          <p:cNvSpPr/>
          <p:nvPr/>
        </p:nvSpPr>
        <p:spPr>
          <a:xfrm>
            <a:off x="2298827" y="47725"/>
            <a:ext cx="695626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/>
              <a:t>ORNL – A National Resource for …</a:t>
            </a:r>
          </a:p>
        </p:txBody>
      </p:sp>
      <p:sp>
        <p:nvSpPr>
          <p:cNvPr id="40" name="Arrow: Down 40">
            <a:extLst>
              <a:ext uri="{FF2B5EF4-FFF2-40B4-BE49-F238E27FC236}">
                <a16:creationId xmlns:a16="http://schemas.microsoft.com/office/drawing/2014/main" id="{D302FC1A-2089-764B-9394-BDA682EBDB4C}"/>
              </a:ext>
            </a:extLst>
          </p:cNvPr>
          <p:cNvSpPr/>
          <p:nvPr/>
        </p:nvSpPr>
        <p:spPr>
          <a:xfrm>
            <a:off x="5798209" y="5258300"/>
            <a:ext cx="595581" cy="30550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bg2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0230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ORNL-template-16x9-180808 (1)</Template>
  <TotalTime>0</TotalTime>
  <Words>1722</Words>
  <Application>Microsoft Macintosh PowerPoint</Application>
  <PresentationFormat>Widescreen</PresentationFormat>
  <Paragraphs>361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Century Gothic</vt:lpstr>
      <vt:lpstr>Lucida Grande</vt:lpstr>
      <vt:lpstr>ORNL</vt:lpstr>
      <vt:lpstr>ORNL Fusion Energy Program: Accomplishments and Opportunities for the 2020s </vt:lpstr>
      <vt:lpstr>Exploding Energy Demand in Coming Decades Requires Urgency in Fusion Development</vt:lpstr>
      <vt:lpstr>A Tsunami in Energy Investment   National Economic Security is at Stake</vt:lpstr>
      <vt:lpstr>Fusion is at a critical moment – How will we respond?</vt:lpstr>
      <vt:lpstr>Generating Electricity from Fusion Energy Requires Resolution of Three Scientific/Technological Challenges</vt:lpstr>
      <vt:lpstr>Generating Electricity from Fusion Energy Requires Resolution of Three Scientific/Technological Challenges</vt:lpstr>
      <vt:lpstr>PowerPoint Presentation</vt:lpstr>
      <vt:lpstr>PowerPoint Presentation</vt:lpstr>
      <vt:lpstr>PowerPoint Presentation</vt:lpstr>
      <vt:lpstr>ORNL – Delivering Cutting Edge Tools for Burning Plasma Realization</vt:lpstr>
      <vt:lpstr>ORNL Vision for the 2020s in Burning Plasma Physics</vt:lpstr>
      <vt:lpstr>PowerPoint Presentation</vt:lpstr>
      <vt:lpstr>ORNL – Developing the Foundational Basis for Fusion Materials</vt:lpstr>
      <vt:lpstr>ORNL Vision for the 2020s in Fusion Materials</vt:lpstr>
      <vt:lpstr>PowerPoint Presentation</vt:lpstr>
      <vt:lpstr>ORNL – Leading US Development of Fusion Technologies</vt:lpstr>
      <vt:lpstr>ORNL Vision for the 2020s in Fusion Technology</vt:lpstr>
      <vt:lpstr>PowerPoint Presentation</vt:lpstr>
      <vt:lpstr>ORNL – Engaging Private Industry in Fusion Development </vt:lpstr>
      <vt:lpstr>PowerPoint Presentation</vt:lpstr>
      <vt:lpstr>ORNL – Providing the Framework for a National Fusion Design Team</vt:lpstr>
      <vt:lpstr>PowerPoint Presentation</vt:lpstr>
      <vt:lpstr>ORNL Has the Capabilities and Interest to Host a Future Fusion Pilot Plant and Demonstration Facilities</vt:lpstr>
      <vt:lpstr>ORNL Has the Capabilities and Interest to Host a Future Fusion Pilot Plant and Demonstration Facilities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ORNL Fusion Energy Program: Accomplishments and Opportunities for the 2020s </dc:title>
  <dc:subject/>
  <dc:creator/>
  <cp:keywords/>
  <dc:description/>
  <cp:lastModifiedBy/>
  <cp:revision>1</cp:revision>
  <cp:lastPrinted>2018-09-26T15:20:04Z</cp:lastPrinted>
  <dcterms:created xsi:type="dcterms:W3CDTF">2018-09-14T15:13:58Z</dcterms:created>
  <dcterms:modified xsi:type="dcterms:W3CDTF">2020-12-16T18:11:18Z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