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7" r:id="rId5"/>
    <p:sldId id="285" r:id="rId6"/>
    <p:sldId id="371" r:id="rId7"/>
    <p:sldId id="369" r:id="rId8"/>
    <p:sldId id="282" r:id="rId9"/>
    <p:sldId id="288" r:id="rId10"/>
    <p:sldId id="290" r:id="rId11"/>
    <p:sldId id="289" r:id="rId12"/>
    <p:sldId id="284" r:id="rId13"/>
    <p:sldId id="347" r:id="rId14"/>
    <p:sldId id="370" r:id="rId15"/>
    <p:sldId id="292" r:id="rId16"/>
    <p:sldId id="293" r:id="rId17"/>
    <p:sldId id="372" r:id="rId18"/>
    <p:sldId id="3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on Sorbom" initials="B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028"/>
    <a:srgbClr val="28FFFF"/>
    <a:srgbClr val="35FF36"/>
    <a:srgbClr val="3745FF"/>
    <a:srgbClr val="C066AD"/>
    <a:srgbClr val="BB65C0"/>
    <a:srgbClr val="9C279A"/>
    <a:srgbClr val="FF41FB"/>
    <a:srgbClr val="1D6125"/>
    <a:srgbClr val="2B8F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4817"/>
    <p:restoredTop sz="94663"/>
  </p:normalViewPr>
  <p:slideViewPr>
    <p:cSldViewPr snapToGrid="0" snapToObjects="1">
      <p:cViewPr varScale="1">
        <p:scale>
          <a:sx n="119" d="100"/>
          <a:sy n="119" d="100"/>
        </p:scale>
        <p:origin x="20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914365-5B5C-834B-B0B9-D572C1F042E3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696E3214-EA49-5146-BF23-8B797788B636}">
      <dgm:prSet phldrT="[Text]" custT="1"/>
      <dgm:spPr/>
      <dgm:t>
        <a:bodyPr/>
        <a:lstStyle/>
        <a:p>
          <a:r>
            <a:rPr lang="en-US" sz="1800" dirty="0"/>
            <a:t>2018</a:t>
          </a:r>
        </a:p>
      </dgm:t>
    </dgm:pt>
    <dgm:pt modelId="{5F56782D-7681-B848-9B44-FE1CF6FED4C1}" type="parTrans" cxnId="{FDB376C0-C9CC-1047-819A-F247682975E5}">
      <dgm:prSet/>
      <dgm:spPr/>
      <dgm:t>
        <a:bodyPr/>
        <a:lstStyle/>
        <a:p>
          <a:endParaRPr lang="en-US" sz="1400"/>
        </a:p>
      </dgm:t>
    </dgm:pt>
    <dgm:pt modelId="{1CAF5981-08CE-2144-B08A-EFC9611EFCCE}" type="sibTrans" cxnId="{FDB376C0-C9CC-1047-819A-F247682975E5}">
      <dgm:prSet/>
      <dgm:spPr/>
      <dgm:t>
        <a:bodyPr/>
        <a:lstStyle/>
        <a:p>
          <a:endParaRPr lang="en-US" sz="1400"/>
        </a:p>
      </dgm:t>
    </dgm:pt>
    <dgm:pt modelId="{BB1C1482-0AAD-4B4B-9E6F-77B06C1B4979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800" dirty="0"/>
            <a:t>2019</a:t>
          </a:r>
        </a:p>
      </dgm:t>
    </dgm:pt>
    <dgm:pt modelId="{E2E37034-825F-4346-A8F1-420AE1ED3A4E}" type="parTrans" cxnId="{C6E2E8F0-1D6B-464F-B460-FA4E83500AEE}">
      <dgm:prSet/>
      <dgm:spPr/>
      <dgm:t>
        <a:bodyPr/>
        <a:lstStyle/>
        <a:p>
          <a:endParaRPr lang="en-US" sz="1400"/>
        </a:p>
      </dgm:t>
    </dgm:pt>
    <dgm:pt modelId="{2E4A3E80-D15D-624B-866E-390AE4EF241A}" type="sibTrans" cxnId="{C6E2E8F0-1D6B-464F-B460-FA4E83500AEE}">
      <dgm:prSet/>
      <dgm:spPr/>
      <dgm:t>
        <a:bodyPr/>
        <a:lstStyle/>
        <a:p>
          <a:endParaRPr lang="en-US" sz="1400"/>
        </a:p>
      </dgm:t>
    </dgm:pt>
    <dgm:pt modelId="{56325F7E-2DB6-2243-8248-F49931164371}">
      <dgm:prSet phldrT="[Text]" custT="1"/>
      <dgm:spPr/>
      <dgm:t>
        <a:bodyPr/>
        <a:lstStyle/>
        <a:p>
          <a:r>
            <a:rPr lang="en-US" sz="1800" dirty="0"/>
            <a:t>2020</a:t>
          </a:r>
        </a:p>
      </dgm:t>
    </dgm:pt>
    <dgm:pt modelId="{72666B32-8E75-FF4F-9591-365A1B46A073}" type="parTrans" cxnId="{A57AA077-DA6C-0D48-86D5-3003FF8BE343}">
      <dgm:prSet/>
      <dgm:spPr/>
      <dgm:t>
        <a:bodyPr/>
        <a:lstStyle/>
        <a:p>
          <a:endParaRPr lang="en-US" sz="1400"/>
        </a:p>
      </dgm:t>
    </dgm:pt>
    <dgm:pt modelId="{E8E88508-C3D3-964E-8F24-C08BD42F0A8E}" type="sibTrans" cxnId="{A57AA077-DA6C-0D48-86D5-3003FF8BE343}">
      <dgm:prSet/>
      <dgm:spPr/>
      <dgm:t>
        <a:bodyPr/>
        <a:lstStyle/>
        <a:p>
          <a:endParaRPr lang="en-US" sz="1400"/>
        </a:p>
      </dgm:t>
    </dgm:pt>
    <dgm:pt modelId="{6FFBE1AC-3181-BE46-A69B-2FC069CA2453}">
      <dgm:prSet custT="1"/>
      <dgm:spPr>
        <a:solidFill>
          <a:schemeClr val="accent4"/>
        </a:solidFill>
      </dgm:spPr>
      <dgm:t>
        <a:bodyPr/>
        <a:lstStyle/>
        <a:p>
          <a:r>
            <a:rPr lang="en-US" sz="1800" dirty="0"/>
            <a:t>2021</a:t>
          </a:r>
        </a:p>
      </dgm:t>
    </dgm:pt>
    <dgm:pt modelId="{47C7BACA-D853-B349-9492-61380360A419}" type="parTrans" cxnId="{72B15A75-6B21-EC41-B945-8B2486A8B1D5}">
      <dgm:prSet/>
      <dgm:spPr/>
      <dgm:t>
        <a:bodyPr/>
        <a:lstStyle/>
        <a:p>
          <a:endParaRPr lang="en-US" sz="1400"/>
        </a:p>
      </dgm:t>
    </dgm:pt>
    <dgm:pt modelId="{CFCB31CB-A06B-A542-81E3-6D6AFF657954}" type="sibTrans" cxnId="{72B15A75-6B21-EC41-B945-8B2486A8B1D5}">
      <dgm:prSet/>
      <dgm:spPr/>
      <dgm:t>
        <a:bodyPr/>
        <a:lstStyle/>
        <a:p>
          <a:endParaRPr lang="en-US" sz="1400"/>
        </a:p>
      </dgm:t>
    </dgm:pt>
    <dgm:pt modelId="{39466073-FF4E-1344-9269-28A877A08395}">
      <dgm:prSet custT="1"/>
      <dgm:spPr/>
      <dgm:t>
        <a:bodyPr/>
        <a:lstStyle/>
        <a:p>
          <a:r>
            <a:rPr lang="en-US" sz="1800" dirty="0"/>
            <a:t>2022</a:t>
          </a:r>
        </a:p>
      </dgm:t>
    </dgm:pt>
    <dgm:pt modelId="{8704090A-D30F-114A-9ABB-687AE5D0A8AB}" type="parTrans" cxnId="{E23D5863-9080-9945-83CF-D220C2F48E9D}">
      <dgm:prSet/>
      <dgm:spPr/>
      <dgm:t>
        <a:bodyPr/>
        <a:lstStyle/>
        <a:p>
          <a:endParaRPr lang="en-US" sz="1400"/>
        </a:p>
      </dgm:t>
    </dgm:pt>
    <dgm:pt modelId="{76EDD147-4B61-334B-9AA9-98055A98690B}" type="sibTrans" cxnId="{E23D5863-9080-9945-83CF-D220C2F48E9D}">
      <dgm:prSet/>
      <dgm:spPr/>
      <dgm:t>
        <a:bodyPr/>
        <a:lstStyle/>
        <a:p>
          <a:endParaRPr lang="en-US" sz="1400"/>
        </a:p>
      </dgm:t>
    </dgm:pt>
    <dgm:pt modelId="{A891A86F-247E-9246-9375-73076C8B8605}">
      <dgm:prSet custT="1"/>
      <dgm:spPr>
        <a:solidFill>
          <a:schemeClr val="accent4"/>
        </a:solidFill>
      </dgm:spPr>
      <dgm:t>
        <a:bodyPr/>
        <a:lstStyle/>
        <a:p>
          <a:r>
            <a:rPr lang="en-US" sz="1800" dirty="0"/>
            <a:t>2023</a:t>
          </a:r>
        </a:p>
      </dgm:t>
    </dgm:pt>
    <dgm:pt modelId="{F649F1F0-7ECD-144D-B306-3DAA8DEE4484}" type="parTrans" cxnId="{C9BE8855-9029-E14F-8E55-6C36DCC4E908}">
      <dgm:prSet/>
      <dgm:spPr/>
      <dgm:t>
        <a:bodyPr/>
        <a:lstStyle/>
        <a:p>
          <a:endParaRPr lang="en-US" sz="1400"/>
        </a:p>
      </dgm:t>
    </dgm:pt>
    <dgm:pt modelId="{46B54E4B-4D0E-254A-A689-E6F85E131014}" type="sibTrans" cxnId="{C9BE8855-9029-E14F-8E55-6C36DCC4E908}">
      <dgm:prSet/>
      <dgm:spPr/>
      <dgm:t>
        <a:bodyPr/>
        <a:lstStyle/>
        <a:p>
          <a:endParaRPr lang="en-US" sz="1400"/>
        </a:p>
      </dgm:t>
    </dgm:pt>
    <dgm:pt modelId="{460073C8-E77E-FF41-88A7-126606CCE1DA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dirty="0"/>
            <a:t>2024</a:t>
          </a:r>
        </a:p>
      </dgm:t>
    </dgm:pt>
    <dgm:pt modelId="{13B09F85-FC0B-F740-82B8-5E1BD10E0274}" type="parTrans" cxnId="{E0C4BC94-037C-4047-90C2-326A340564E5}">
      <dgm:prSet/>
      <dgm:spPr/>
      <dgm:t>
        <a:bodyPr/>
        <a:lstStyle/>
        <a:p>
          <a:endParaRPr lang="en-US"/>
        </a:p>
      </dgm:t>
    </dgm:pt>
    <dgm:pt modelId="{4A6E98CD-8459-4543-98C4-5D6B6CB077AA}" type="sibTrans" cxnId="{E0C4BC94-037C-4047-90C2-326A340564E5}">
      <dgm:prSet/>
      <dgm:spPr/>
      <dgm:t>
        <a:bodyPr/>
        <a:lstStyle/>
        <a:p>
          <a:endParaRPr lang="en-US"/>
        </a:p>
      </dgm:t>
    </dgm:pt>
    <dgm:pt modelId="{DC034469-C3FD-6D47-92D9-C812282D3ACA}">
      <dgm:prSet custT="1"/>
      <dgm:spPr>
        <a:solidFill>
          <a:schemeClr val="accent4"/>
        </a:solidFill>
      </dgm:spPr>
      <dgm:t>
        <a:bodyPr/>
        <a:lstStyle/>
        <a:p>
          <a:r>
            <a:rPr lang="en-US" sz="1800" dirty="0"/>
            <a:t>2025</a:t>
          </a:r>
        </a:p>
      </dgm:t>
    </dgm:pt>
    <dgm:pt modelId="{52C5480D-36AF-2F4B-82E8-FFE05C8CEC80}" type="parTrans" cxnId="{22114F72-C25A-134C-AAC3-A3DAC4053CD4}">
      <dgm:prSet/>
      <dgm:spPr/>
      <dgm:t>
        <a:bodyPr/>
        <a:lstStyle/>
        <a:p>
          <a:endParaRPr lang="en-US"/>
        </a:p>
      </dgm:t>
    </dgm:pt>
    <dgm:pt modelId="{0B15671B-EBEE-7B48-8F28-2E127BEE1419}" type="sibTrans" cxnId="{22114F72-C25A-134C-AAC3-A3DAC4053CD4}">
      <dgm:prSet/>
      <dgm:spPr/>
      <dgm:t>
        <a:bodyPr/>
        <a:lstStyle/>
        <a:p>
          <a:endParaRPr lang="en-US"/>
        </a:p>
      </dgm:t>
    </dgm:pt>
    <dgm:pt modelId="{A4B0E86E-162D-2B49-B09B-9A7EC15F3C13}">
      <dgm:prSet custT="1"/>
      <dgm:spPr/>
      <dgm:t>
        <a:bodyPr/>
        <a:lstStyle/>
        <a:p>
          <a:r>
            <a:rPr lang="en-US" sz="1800" dirty="0"/>
            <a:t>2026</a:t>
          </a:r>
        </a:p>
      </dgm:t>
    </dgm:pt>
    <dgm:pt modelId="{0BD987EC-1164-4F46-8E41-C682C06C6607}" type="parTrans" cxnId="{3A33AA9F-5918-9C47-96E5-C3F54DF61234}">
      <dgm:prSet/>
      <dgm:spPr/>
      <dgm:t>
        <a:bodyPr/>
        <a:lstStyle/>
        <a:p>
          <a:endParaRPr lang="en-US"/>
        </a:p>
      </dgm:t>
    </dgm:pt>
    <dgm:pt modelId="{F4D61308-7B0F-0B44-8025-2D6D5D44B110}" type="sibTrans" cxnId="{3A33AA9F-5918-9C47-96E5-C3F54DF61234}">
      <dgm:prSet/>
      <dgm:spPr/>
      <dgm:t>
        <a:bodyPr/>
        <a:lstStyle/>
        <a:p>
          <a:endParaRPr lang="en-US"/>
        </a:p>
      </dgm:t>
    </dgm:pt>
    <dgm:pt modelId="{843A8F6E-0A97-0742-8917-8A7400FB0878}" type="pres">
      <dgm:prSet presAssocID="{E9914365-5B5C-834B-B0B9-D572C1F042E3}" presName="Name0" presStyleCnt="0">
        <dgm:presLayoutVars>
          <dgm:dir/>
          <dgm:resizeHandles val="exact"/>
        </dgm:presLayoutVars>
      </dgm:prSet>
      <dgm:spPr/>
    </dgm:pt>
    <dgm:pt modelId="{CB42CFCD-1B85-4545-AD4A-2F4A5FA826EE}" type="pres">
      <dgm:prSet presAssocID="{696E3214-EA49-5146-BF23-8B797788B636}" presName="parTxOnly" presStyleLbl="node1" presStyleIdx="0" presStyleCnt="9">
        <dgm:presLayoutVars>
          <dgm:bulletEnabled val="1"/>
        </dgm:presLayoutVars>
      </dgm:prSet>
      <dgm:spPr/>
    </dgm:pt>
    <dgm:pt modelId="{0E34CA28-61EB-6C46-94FD-3D3FB3845335}" type="pres">
      <dgm:prSet presAssocID="{1CAF5981-08CE-2144-B08A-EFC9611EFCCE}" presName="parSpace" presStyleCnt="0"/>
      <dgm:spPr/>
    </dgm:pt>
    <dgm:pt modelId="{2FDBA017-3E13-A74B-B740-2651F71E5ECD}" type="pres">
      <dgm:prSet presAssocID="{BB1C1482-0AAD-4B4B-9E6F-77B06C1B4979}" presName="parTxOnly" presStyleLbl="node1" presStyleIdx="1" presStyleCnt="9">
        <dgm:presLayoutVars>
          <dgm:bulletEnabled val="1"/>
        </dgm:presLayoutVars>
      </dgm:prSet>
      <dgm:spPr/>
    </dgm:pt>
    <dgm:pt modelId="{00C8D513-44AA-5B4B-95D9-86DE741686DB}" type="pres">
      <dgm:prSet presAssocID="{2E4A3E80-D15D-624B-866E-390AE4EF241A}" presName="parSpace" presStyleCnt="0"/>
      <dgm:spPr/>
    </dgm:pt>
    <dgm:pt modelId="{FA2DD28E-ACFD-B14D-9C16-84FCE271AAEF}" type="pres">
      <dgm:prSet presAssocID="{56325F7E-2DB6-2243-8248-F49931164371}" presName="parTxOnly" presStyleLbl="node1" presStyleIdx="2" presStyleCnt="9">
        <dgm:presLayoutVars>
          <dgm:bulletEnabled val="1"/>
        </dgm:presLayoutVars>
      </dgm:prSet>
      <dgm:spPr/>
    </dgm:pt>
    <dgm:pt modelId="{7EE43FCA-72B0-9A4F-B520-1732B0EB50C9}" type="pres">
      <dgm:prSet presAssocID="{E8E88508-C3D3-964E-8F24-C08BD42F0A8E}" presName="parSpace" presStyleCnt="0"/>
      <dgm:spPr/>
    </dgm:pt>
    <dgm:pt modelId="{70EACC1B-456E-974C-8C83-99CB4580D8CE}" type="pres">
      <dgm:prSet presAssocID="{6FFBE1AC-3181-BE46-A69B-2FC069CA2453}" presName="parTxOnly" presStyleLbl="node1" presStyleIdx="3" presStyleCnt="9">
        <dgm:presLayoutVars>
          <dgm:bulletEnabled val="1"/>
        </dgm:presLayoutVars>
      </dgm:prSet>
      <dgm:spPr/>
    </dgm:pt>
    <dgm:pt modelId="{42D16188-84DF-5C42-85D7-68F43DB8ACEB}" type="pres">
      <dgm:prSet presAssocID="{CFCB31CB-A06B-A542-81E3-6D6AFF657954}" presName="parSpace" presStyleCnt="0"/>
      <dgm:spPr/>
    </dgm:pt>
    <dgm:pt modelId="{6E58F5EE-B3D6-2444-818B-40F4992C1615}" type="pres">
      <dgm:prSet presAssocID="{39466073-FF4E-1344-9269-28A877A08395}" presName="parTxOnly" presStyleLbl="node1" presStyleIdx="4" presStyleCnt="9">
        <dgm:presLayoutVars>
          <dgm:bulletEnabled val="1"/>
        </dgm:presLayoutVars>
      </dgm:prSet>
      <dgm:spPr/>
    </dgm:pt>
    <dgm:pt modelId="{44D60F45-D643-9545-BEE6-000565C54E0A}" type="pres">
      <dgm:prSet presAssocID="{76EDD147-4B61-334B-9AA9-98055A98690B}" presName="parSpace" presStyleCnt="0"/>
      <dgm:spPr/>
    </dgm:pt>
    <dgm:pt modelId="{1F6ECBE8-5B49-1641-901D-07FCE9101C55}" type="pres">
      <dgm:prSet presAssocID="{A891A86F-247E-9246-9375-73076C8B8605}" presName="parTxOnly" presStyleLbl="node1" presStyleIdx="5" presStyleCnt="9">
        <dgm:presLayoutVars>
          <dgm:bulletEnabled val="1"/>
        </dgm:presLayoutVars>
      </dgm:prSet>
      <dgm:spPr/>
    </dgm:pt>
    <dgm:pt modelId="{E3FFD08D-1F04-D045-B4F9-C2C8C82480C0}" type="pres">
      <dgm:prSet presAssocID="{46B54E4B-4D0E-254A-A689-E6F85E131014}" presName="parSpace" presStyleCnt="0"/>
      <dgm:spPr/>
    </dgm:pt>
    <dgm:pt modelId="{285F6A59-F0C0-C448-9750-429CB899B82B}" type="pres">
      <dgm:prSet presAssocID="{460073C8-E77E-FF41-88A7-126606CCE1DA}" presName="parTxOnly" presStyleLbl="node1" presStyleIdx="6" presStyleCnt="9">
        <dgm:presLayoutVars>
          <dgm:bulletEnabled val="1"/>
        </dgm:presLayoutVars>
      </dgm:prSet>
      <dgm:spPr/>
    </dgm:pt>
    <dgm:pt modelId="{2C1AE5A2-9B3A-C14A-AA4E-FB8B841C2091}" type="pres">
      <dgm:prSet presAssocID="{4A6E98CD-8459-4543-98C4-5D6B6CB077AA}" presName="parSpace" presStyleCnt="0"/>
      <dgm:spPr/>
    </dgm:pt>
    <dgm:pt modelId="{E51A5A90-7F94-2843-9CC1-C23DAB20207C}" type="pres">
      <dgm:prSet presAssocID="{DC034469-C3FD-6D47-92D9-C812282D3ACA}" presName="parTxOnly" presStyleLbl="node1" presStyleIdx="7" presStyleCnt="9">
        <dgm:presLayoutVars>
          <dgm:bulletEnabled val="1"/>
        </dgm:presLayoutVars>
      </dgm:prSet>
      <dgm:spPr/>
    </dgm:pt>
    <dgm:pt modelId="{40975CDA-0C41-1A47-B211-53DF866B4645}" type="pres">
      <dgm:prSet presAssocID="{0B15671B-EBEE-7B48-8F28-2E127BEE1419}" presName="parSpace" presStyleCnt="0"/>
      <dgm:spPr/>
    </dgm:pt>
    <dgm:pt modelId="{F3460A32-CE5B-8244-999F-E633CA2E42B9}" type="pres">
      <dgm:prSet presAssocID="{A4B0E86E-162D-2B49-B09B-9A7EC15F3C13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BFDAD20E-7D9D-254B-BA2A-B26153E03176}" type="presOf" srcId="{39466073-FF4E-1344-9269-28A877A08395}" destId="{6E58F5EE-B3D6-2444-818B-40F4992C1615}" srcOrd="0" destOrd="0" presId="urn:microsoft.com/office/officeart/2005/8/layout/hChevron3"/>
    <dgm:cxn modelId="{C100A93E-2238-7F48-9771-F7C1BB20D7AC}" type="presOf" srcId="{E9914365-5B5C-834B-B0B9-D572C1F042E3}" destId="{843A8F6E-0A97-0742-8917-8A7400FB0878}" srcOrd="0" destOrd="0" presId="urn:microsoft.com/office/officeart/2005/8/layout/hChevron3"/>
    <dgm:cxn modelId="{2522D446-B09C-C749-9323-8F55BE04B74C}" type="presOf" srcId="{DC034469-C3FD-6D47-92D9-C812282D3ACA}" destId="{E51A5A90-7F94-2843-9CC1-C23DAB20207C}" srcOrd="0" destOrd="0" presId="urn:microsoft.com/office/officeart/2005/8/layout/hChevron3"/>
    <dgm:cxn modelId="{C9BE8855-9029-E14F-8E55-6C36DCC4E908}" srcId="{E9914365-5B5C-834B-B0B9-D572C1F042E3}" destId="{A891A86F-247E-9246-9375-73076C8B8605}" srcOrd="5" destOrd="0" parTransId="{F649F1F0-7ECD-144D-B306-3DAA8DEE4484}" sibTransId="{46B54E4B-4D0E-254A-A689-E6F85E131014}"/>
    <dgm:cxn modelId="{E23D5863-9080-9945-83CF-D220C2F48E9D}" srcId="{E9914365-5B5C-834B-B0B9-D572C1F042E3}" destId="{39466073-FF4E-1344-9269-28A877A08395}" srcOrd="4" destOrd="0" parTransId="{8704090A-D30F-114A-9ABB-687AE5D0A8AB}" sibTransId="{76EDD147-4B61-334B-9AA9-98055A98690B}"/>
    <dgm:cxn modelId="{22114F72-C25A-134C-AAC3-A3DAC4053CD4}" srcId="{E9914365-5B5C-834B-B0B9-D572C1F042E3}" destId="{DC034469-C3FD-6D47-92D9-C812282D3ACA}" srcOrd="7" destOrd="0" parTransId="{52C5480D-36AF-2F4B-82E8-FFE05C8CEC80}" sibTransId="{0B15671B-EBEE-7B48-8F28-2E127BEE1419}"/>
    <dgm:cxn modelId="{72B15A75-6B21-EC41-B945-8B2486A8B1D5}" srcId="{E9914365-5B5C-834B-B0B9-D572C1F042E3}" destId="{6FFBE1AC-3181-BE46-A69B-2FC069CA2453}" srcOrd="3" destOrd="0" parTransId="{47C7BACA-D853-B349-9492-61380360A419}" sibTransId="{CFCB31CB-A06B-A542-81E3-6D6AFF657954}"/>
    <dgm:cxn modelId="{A57AA077-DA6C-0D48-86D5-3003FF8BE343}" srcId="{E9914365-5B5C-834B-B0B9-D572C1F042E3}" destId="{56325F7E-2DB6-2243-8248-F49931164371}" srcOrd="2" destOrd="0" parTransId="{72666B32-8E75-FF4F-9591-365A1B46A073}" sibTransId="{E8E88508-C3D3-964E-8F24-C08BD42F0A8E}"/>
    <dgm:cxn modelId="{E0C4BC94-037C-4047-90C2-326A340564E5}" srcId="{E9914365-5B5C-834B-B0B9-D572C1F042E3}" destId="{460073C8-E77E-FF41-88A7-126606CCE1DA}" srcOrd="6" destOrd="0" parTransId="{13B09F85-FC0B-F740-82B8-5E1BD10E0274}" sibTransId="{4A6E98CD-8459-4543-98C4-5D6B6CB077AA}"/>
    <dgm:cxn modelId="{79A6569A-D522-5140-AA36-054983A289F8}" type="presOf" srcId="{A4B0E86E-162D-2B49-B09B-9A7EC15F3C13}" destId="{F3460A32-CE5B-8244-999F-E633CA2E42B9}" srcOrd="0" destOrd="0" presId="urn:microsoft.com/office/officeart/2005/8/layout/hChevron3"/>
    <dgm:cxn modelId="{3A33AA9F-5918-9C47-96E5-C3F54DF61234}" srcId="{E9914365-5B5C-834B-B0B9-D572C1F042E3}" destId="{A4B0E86E-162D-2B49-B09B-9A7EC15F3C13}" srcOrd="8" destOrd="0" parTransId="{0BD987EC-1164-4F46-8E41-C682C06C6607}" sibTransId="{F4D61308-7B0F-0B44-8025-2D6D5D44B110}"/>
    <dgm:cxn modelId="{E1FFFCA2-154B-DF44-8059-7EE224A8F1B0}" type="presOf" srcId="{696E3214-EA49-5146-BF23-8B797788B636}" destId="{CB42CFCD-1B85-4545-AD4A-2F4A5FA826EE}" srcOrd="0" destOrd="0" presId="urn:microsoft.com/office/officeart/2005/8/layout/hChevron3"/>
    <dgm:cxn modelId="{136C0DA4-EE63-344A-8B74-C4542F0F6961}" type="presOf" srcId="{6FFBE1AC-3181-BE46-A69B-2FC069CA2453}" destId="{70EACC1B-456E-974C-8C83-99CB4580D8CE}" srcOrd="0" destOrd="0" presId="urn:microsoft.com/office/officeart/2005/8/layout/hChevron3"/>
    <dgm:cxn modelId="{FDB376C0-C9CC-1047-819A-F247682975E5}" srcId="{E9914365-5B5C-834B-B0B9-D572C1F042E3}" destId="{696E3214-EA49-5146-BF23-8B797788B636}" srcOrd="0" destOrd="0" parTransId="{5F56782D-7681-B848-9B44-FE1CF6FED4C1}" sibTransId="{1CAF5981-08CE-2144-B08A-EFC9611EFCCE}"/>
    <dgm:cxn modelId="{5C164FD0-D796-A94E-8A7C-1B670BFDD6D1}" type="presOf" srcId="{460073C8-E77E-FF41-88A7-126606CCE1DA}" destId="{285F6A59-F0C0-C448-9750-429CB899B82B}" srcOrd="0" destOrd="0" presId="urn:microsoft.com/office/officeart/2005/8/layout/hChevron3"/>
    <dgm:cxn modelId="{04F22FDF-883C-794C-AECF-A361BD7B72DE}" type="presOf" srcId="{BB1C1482-0AAD-4B4B-9E6F-77B06C1B4979}" destId="{2FDBA017-3E13-A74B-B740-2651F71E5ECD}" srcOrd="0" destOrd="0" presId="urn:microsoft.com/office/officeart/2005/8/layout/hChevron3"/>
    <dgm:cxn modelId="{4F2382F0-39DA-DB42-BAE2-6819150018AC}" type="presOf" srcId="{A891A86F-247E-9246-9375-73076C8B8605}" destId="{1F6ECBE8-5B49-1641-901D-07FCE9101C55}" srcOrd="0" destOrd="0" presId="urn:microsoft.com/office/officeart/2005/8/layout/hChevron3"/>
    <dgm:cxn modelId="{C6E2E8F0-1D6B-464F-B460-FA4E83500AEE}" srcId="{E9914365-5B5C-834B-B0B9-D572C1F042E3}" destId="{BB1C1482-0AAD-4B4B-9E6F-77B06C1B4979}" srcOrd="1" destOrd="0" parTransId="{E2E37034-825F-4346-A8F1-420AE1ED3A4E}" sibTransId="{2E4A3E80-D15D-624B-866E-390AE4EF241A}"/>
    <dgm:cxn modelId="{6059C0F3-EC08-444F-9865-D87037226BE6}" type="presOf" srcId="{56325F7E-2DB6-2243-8248-F49931164371}" destId="{FA2DD28E-ACFD-B14D-9C16-84FCE271AAEF}" srcOrd="0" destOrd="0" presId="urn:microsoft.com/office/officeart/2005/8/layout/hChevron3"/>
    <dgm:cxn modelId="{80B926CD-3A89-D441-A368-A0A13C1CA186}" type="presParOf" srcId="{843A8F6E-0A97-0742-8917-8A7400FB0878}" destId="{CB42CFCD-1B85-4545-AD4A-2F4A5FA826EE}" srcOrd="0" destOrd="0" presId="urn:microsoft.com/office/officeart/2005/8/layout/hChevron3"/>
    <dgm:cxn modelId="{A96E033B-E3DB-574E-8E31-1E2AEB7B0833}" type="presParOf" srcId="{843A8F6E-0A97-0742-8917-8A7400FB0878}" destId="{0E34CA28-61EB-6C46-94FD-3D3FB3845335}" srcOrd="1" destOrd="0" presId="urn:microsoft.com/office/officeart/2005/8/layout/hChevron3"/>
    <dgm:cxn modelId="{58083BB5-EC53-7F46-A2ED-107E3CA94B17}" type="presParOf" srcId="{843A8F6E-0A97-0742-8917-8A7400FB0878}" destId="{2FDBA017-3E13-A74B-B740-2651F71E5ECD}" srcOrd="2" destOrd="0" presId="urn:microsoft.com/office/officeart/2005/8/layout/hChevron3"/>
    <dgm:cxn modelId="{E819DF48-E5E9-EA43-AE48-7FC24A5639DA}" type="presParOf" srcId="{843A8F6E-0A97-0742-8917-8A7400FB0878}" destId="{00C8D513-44AA-5B4B-95D9-86DE741686DB}" srcOrd="3" destOrd="0" presId="urn:microsoft.com/office/officeart/2005/8/layout/hChevron3"/>
    <dgm:cxn modelId="{F241BE31-D574-F54C-9EB1-921622CF120F}" type="presParOf" srcId="{843A8F6E-0A97-0742-8917-8A7400FB0878}" destId="{FA2DD28E-ACFD-B14D-9C16-84FCE271AAEF}" srcOrd="4" destOrd="0" presId="urn:microsoft.com/office/officeart/2005/8/layout/hChevron3"/>
    <dgm:cxn modelId="{ECF3CE8D-5010-E64B-842D-62D42F7E1234}" type="presParOf" srcId="{843A8F6E-0A97-0742-8917-8A7400FB0878}" destId="{7EE43FCA-72B0-9A4F-B520-1732B0EB50C9}" srcOrd="5" destOrd="0" presId="urn:microsoft.com/office/officeart/2005/8/layout/hChevron3"/>
    <dgm:cxn modelId="{74E2990F-97FA-0046-829E-5867EDE36460}" type="presParOf" srcId="{843A8F6E-0A97-0742-8917-8A7400FB0878}" destId="{70EACC1B-456E-974C-8C83-99CB4580D8CE}" srcOrd="6" destOrd="0" presId="urn:microsoft.com/office/officeart/2005/8/layout/hChevron3"/>
    <dgm:cxn modelId="{F3FA4427-C57C-AA45-A73B-EC4B2DD3158C}" type="presParOf" srcId="{843A8F6E-0A97-0742-8917-8A7400FB0878}" destId="{42D16188-84DF-5C42-85D7-68F43DB8ACEB}" srcOrd="7" destOrd="0" presId="urn:microsoft.com/office/officeart/2005/8/layout/hChevron3"/>
    <dgm:cxn modelId="{333ACC19-3B4C-0941-9FC0-71FAD9219973}" type="presParOf" srcId="{843A8F6E-0A97-0742-8917-8A7400FB0878}" destId="{6E58F5EE-B3D6-2444-818B-40F4992C1615}" srcOrd="8" destOrd="0" presId="urn:microsoft.com/office/officeart/2005/8/layout/hChevron3"/>
    <dgm:cxn modelId="{512FBD75-450C-1545-882D-5599A00D7FB7}" type="presParOf" srcId="{843A8F6E-0A97-0742-8917-8A7400FB0878}" destId="{44D60F45-D643-9545-BEE6-000565C54E0A}" srcOrd="9" destOrd="0" presId="urn:microsoft.com/office/officeart/2005/8/layout/hChevron3"/>
    <dgm:cxn modelId="{24A1BBEC-1B81-5B49-A058-4E96FC4D3829}" type="presParOf" srcId="{843A8F6E-0A97-0742-8917-8A7400FB0878}" destId="{1F6ECBE8-5B49-1641-901D-07FCE9101C55}" srcOrd="10" destOrd="0" presId="urn:microsoft.com/office/officeart/2005/8/layout/hChevron3"/>
    <dgm:cxn modelId="{4A2CCC74-71F6-2540-B56A-37CD98F9AEFE}" type="presParOf" srcId="{843A8F6E-0A97-0742-8917-8A7400FB0878}" destId="{E3FFD08D-1F04-D045-B4F9-C2C8C82480C0}" srcOrd="11" destOrd="0" presId="urn:microsoft.com/office/officeart/2005/8/layout/hChevron3"/>
    <dgm:cxn modelId="{4D0DD177-8FB8-6544-B921-9CA29DAC13ED}" type="presParOf" srcId="{843A8F6E-0A97-0742-8917-8A7400FB0878}" destId="{285F6A59-F0C0-C448-9750-429CB899B82B}" srcOrd="12" destOrd="0" presId="urn:microsoft.com/office/officeart/2005/8/layout/hChevron3"/>
    <dgm:cxn modelId="{9DB042BC-7FA8-D44A-B6AD-F4FBB0B175F2}" type="presParOf" srcId="{843A8F6E-0A97-0742-8917-8A7400FB0878}" destId="{2C1AE5A2-9B3A-C14A-AA4E-FB8B841C2091}" srcOrd="13" destOrd="0" presId="urn:microsoft.com/office/officeart/2005/8/layout/hChevron3"/>
    <dgm:cxn modelId="{1EA42D1A-A18E-6242-A023-9582E3488422}" type="presParOf" srcId="{843A8F6E-0A97-0742-8917-8A7400FB0878}" destId="{E51A5A90-7F94-2843-9CC1-C23DAB20207C}" srcOrd="14" destOrd="0" presId="urn:microsoft.com/office/officeart/2005/8/layout/hChevron3"/>
    <dgm:cxn modelId="{15A9B8C1-2A0F-C646-9D75-ADB90D285571}" type="presParOf" srcId="{843A8F6E-0A97-0742-8917-8A7400FB0878}" destId="{40975CDA-0C41-1A47-B211-53DF866B4645}" srcOrd="15" destOrd="0" presId="urn:microsoft.com/office/officeart/2005/8/layout/hChevron3"/>
    <dgm:cxn modelId="{B13AFC8B-818D-B943-A1E3-79646E08E4E9}" type="presParOf" srcId="{843A8F6E-0A97-0742-8917-8A7400FB0878}" destId="{F3460A32-CE5B-8244-999F-E633CA2E42B9}" srcOrd="1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2CFCD-1B85-4545-AD4A-2F4A5FA826EE}">
      <dsp:nvSpPr>
        <dsp:cNvPr id="0" name=""/>
        <dsp:cNvSpPr/>
      </dsp:nvSpPr>
      <dsp:spPr>
        <a:xfrm>
          <a:off x="5656" y="0"/>
          <a:ext cx="1646263" cy="4785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2018</a:t>
          </a:r>
        </a:p>
      </dsp:txBody>
      <dsp:txXfrm>
        <a:off x="5656" y="0"/>
        <a:ext cx="1526635" cy="478513"/>
      </dsp:txXfrm>
    </dsp:sp>
    <dsp:sp modelId="{2FDBA017-3E13-A74B-B740-2651F71E5ECD}">
      <dsp:nvSpPr>
        <dsp:cNvPr id="0" name=""/>
        <dsp:cNvSpPr/>
      </dsp:nvSpPr>
      <dsp:spPr>
        <a:xfrm>
          <a:off x="1322666" y="0"/>
          <a:ext cx="1646263" cy="478513"/>
        </a:xfrm>
        <a:prstGeom prst="chevron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2019</a:t>
          </a:r>
        </a:p>
      </dsp:txBody>
      <dsp:txXfrm>
        <a:off x="1561923" y="0"/>
        <a:ext cx="1167750" cy="478513"/>
      </dsp:txXfrm>
    </dsp:sp>
    <dsp:sp modelId="{FA2DD28E-ACFD-B14D-9C16-84FCE271AAEF}">
      <dsp:nvSpPr>
        <dsp:cNvPr id="0" name=""/>
        <dsp:cNvSpPr/>
      </dsp:nvSpPr>
      <dsp:spPr>
        <a:xfrm>
          <a:off x="2639677" y="0"/>
          <a:ext cx="1646263" cy="4785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2020</a:t>
          </a:r>
        </a:p>
      </dsp:txBody>
      <dsp:txXfrm>
        <a:off x="2878934" y="0"/>
        <a:ext cx="1167750" cy="478513"/>
      </dsp:txXfrm>
    </dsp:sp>
    <dsp:sp modelId="{70EACC1B-456E-974C-8C83-99CB4580D8CE}">
      <dsp:nvSpPr>
        <dsp:cNvPr id="0" name=""/>
        <dsp:cNvSpPr/>
      </dsp:nvSpPr>
      <dsp:spPr>
        <a:xfrm>
          <a:off x="3956687" y="0"/>
          <a:ext cx="1646263" cy="478513"/>
        </a:xfrm>
        <a:prstGeom prst="chevron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2021</a:t>
          </a:r>
        </a:p>
      </dsp:txBody>
      <dsp:txXfrm>
        <a:off x="4195944" y="0"/>
        <a:ext cx="1167750" cy="478513"/>
      </dsp:txXfrm>
    </dsp:sp>
    <dsp:sp modelId="{6E58F5EE-B3D6-2444-818B-40F4992C1615}">
      <dsp:nvSpPr>
        <dsp:cNvPr id="0" name=""/>
        <dsp:cNvSpPr/>
      </dsp:nvSpPr>
      <dsp:spPr>
        <a:xfrm>
          <a:off x="5273698" y="0"/>
          <a:ext cx="1646263" cy="4785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2022</a:t>
          </a:r>
        </a:p>
      </dsp:txBody>
      <dsp:txXfrm>
        <a:off x="5512955" y="0"/>
        <a:ext cx="1167750" cy="478513"/>
      </dsp:txXfrm>
    </dsp:sp>
    <dsp:sp modelId="{1F6ECBE8-5B49-1641-901D-07FCE9101C55}">
      <dsp:nvSpPr>
        <dsp:cNvPr id="0" name=""/>
        <dsp:cNvSpPr/>
      </dsp:nvSpPr>
      <dsp:spPr>
        <a:xfrm>
          <a:off x="6590708" y="0"/>
          <a:ext cx="1646263" cy="478513"/>
        </a:xfrm>
        <a:prstGeom prst="chevron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2023</a:t>
          </a:r>
        </a:p>
      </dsp:txBody>
      <dsp:txXfrm>
        <a:off x="6829965" y="0"/>
        <a:ext cx="1167750" cy="478513"/>
      </dsp:txXfrm>
    </dsp:sp>
    <dsp:sp modelId="{285F6A59-F0C0-C448-9750-429CB899B82B}">
      <dsp:nvSpPr>
        <dsp:cNvPr id="0" name=""/>
        <dsp:cNvSpPr/>
      </dsp:nvSpPr>
      <dsp:spPr>
        <a:xfrm>
          <a:off x="7907719" y="0"/>
          <a:ext cx="1646263" cy="478513"/>
        </a:xfrm>
        <a:prstGeom prst="chevron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2024</a:t>
          </a:r>
        </a:p>
      </dsp:txBody>
      <dsp:txXfrm>
        <a:off x="8146976" y="0"/>
        <a:ext cx="1167750" cy="478513"/>
      </dsp:txXfrm>
    </dsp:sp>
    <dsp:sp modelId="{E51A5A90-7F94-2843-9CC1-C23DAB20207C}">
      <dsp:nvSpPr>
        <dsp:cNvPr id="0" name=""/>
        <dsp:cNvSpPr/>
      </dsp:nvSpPr>
      <dsp:spPr>
        <a:xfrm>
          <a:off x="9224730" y="0"/>
          <a:ext cx="1646263" cy="478513"/>
        </a:xfrm>
        <a:prstGeom prst="chevron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2025</a:t>
          </a:r>
        </a:p>
      </dsp:txBody>
      <dsp:txXfrm>
        <a:off x="9463987" y="0"/>
        <a:ext cx="1167750" cy="478513"/>
      </dsp:txXfrm>
    </dsp:sp>
    <dsp:sp modelId="{F3460A32-CE5B-8244-999F-E633CA2E42B9}">
      <dsp:nvSpPr>
        <dsp:cNvPr id="0" name=""/>
        <dsp:cNvSpPr/>
      </dsp:nvSpPr>
      <dsp:spPr>
        <a:xfrm>
          <a:off x="10541740" y="0"/>
          <a:ext cx="1646263" cy="4785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2026</a:t>
          </a:r>
        </a:p>
      </dsp:txBody>
      <dsp:txXfrm>
        <a:off x="10780997" y="0"/>
        <a:ext cx="1167750" cy="478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B595A-9AB7-A34F-BD7B-81EFAC706F47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30EFE-863A-6E4C-8D9F-BB9DD37E6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0989BF6-AFF5-754B-B938-7BF5335A59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512" y="1006475"/>
            <a:ext cx="11528651" cy="5549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7EBBD93-66C7-6942-9229-E6345FF2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2" y="298451"/>
            <a:ext cx="10728868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0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E752E33-EB24-134D-9EB0-43E563A3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2" y="298451"/>
            <a:ext cx="10728868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90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7263FA-7ED3-474E-A4F4-A88CACA78F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255520"/>
            <a:ext cx="5665694" cy="650686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0" indent="0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E90AA48-E0D2-D840-B974-678B7C1C26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02154"/>
            <a:ext cx="5665694" cy="522794"/>
          </a:xfrm>
          <a:prstGeom prst="rect">
            <a:avLst/>
          </a:prstGeom>
        </p:spPr>
        <p:txBody>
          <a:bodyPr lIns="100584" anchor="ctr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444A232-551B-D749-96C3-3600F8F8F1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3820896"/>
            <a:ext cx="5665694" cy="481430"/>
          </a:xfrm>
          <a:prstGeom prst="rect">
            <a:avLst/>
          </a:prstGeom>
        </p:spPr>
        <p:txBody>
          <a:bodyPr lIns="109728" anchor="ctr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Author(s)</a:t>
            </a:r>
          </a:p>
        </p:txBody>
      </p:sp>
      <p:pic>
        <p:nvPicPr>
          <p:cNvPr id="11" name="Picture 10" descr="sparc_logo.psd">
            <a:extLst>
              <a:ext uri="{FF2B5EF4-FFF2-40B4-BE49-F238E27FC236}">
                <a16:creationId xmlns:a16="http://schemas.microsoft.com/office/drawing/2014/main" id="{AAAB7F1C-6DFC-314E-BF0F-0ABF2BB51E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7" y="1648428"/>
            <a:ext cx="5106509" cy="3474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68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A439-3F7D-354B-A372-3BA4E23BC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1E7FFF-9F83-E14E-960B-F687853532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002309"/>
            <a:ext cx="5738813" cy="5557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6A1FB-0E45-004E-B71A-12CBF26B6D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738" y="1002309"/>
            <a:ext cx="5713412" cy="55572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6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33E66E-5470-D743-B1E1-626A01D4CAEC}"/>
              </a:ext>
            </a:extLst>
          </p:cNvPr>
          <p:cNvSpPr/>
          <p:nvPr userDrawn="1"/>
        </p:nvSpPr>
        <p:spPr>
          <a:xfrm>
            <a:off x="10987088" y="0"/>
            <a:ext cx="1204912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837F5C-88DB-174E-B6AA-36A5A2AF87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3297" y="2013994"/>
            <a:ext cx="6325404" cy="7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/>
            </a:lvl2pPr>
          </a:lstStyle>
          <a:p>
            <a:pPr lvl="0"/>
            <a:r>
              <a:rPr lang="en-US" dirty="0"/>
              <a:t>Transition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FB468D-DF6E-844F-A31A-BC27E2C4A4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297" y="2743200"/>
            <a:ext cx="6325404" cy="195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  <p:pic>
        <p:nvPicPr>
          <p:cNvPr id="6" name="Picture 5" descr="sparc_logo_gray.png">
            <a:extLst>
              <a:ext uri="{FF2B5EF4-FFF2-40B4-BE49-F238E27FC236}">
                <a16:creationId xmlns:a16="http://schemas.microsoft.com/office/drawing/2014/main" id="{FC8E4F67-58B9-494A-838D-24CCE8A31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34015">
            <a:off x="5834848" y="-539049"/>
            <a:ext cx="6424252" cy="7775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505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parc_logo.psd">
            <a:extLst>
              <a:ext uri="{FF2B5EF4-FFF2-40B4-BE49-F238E27FC236}">
                <a16:creationId xmlns:a16="http://schemas.microsoft.com/office/drawing/2014/main" id="{AAAB7F1C-6DFC-314E-BF0F-0ABF2BB51E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8322" y="154170"/>
            <a:ext cx="973733" cy="66250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4FB7A4-D33C-7D42-8F02-D84FF9B3CD6B}"/>
              </a:ext>
            </a:extLst>
          </p:cNvPr>
          <p:cNvSpPr txBox="1"/>
          <p:nvPr userDrawn="1"/>
        </p:nvSpPr>
        <p:spPr>
          <a:xfrm>
            <a:off x="312514" y="6597445"/>
            <a:ext cx="4318000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11/10/2020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12E27-F9B9-AA4E-BFF7-5460D976232E}"/>
              </a:ext>
            </a:extLst>
          </p:cNvPr>
          <p:cNvSpPr txBox="1"/>
          <p:nvPr userDrawn="1"/>
        </p:nvSpPr>
        <p:spPr>
          <a:xfrm>
            <a:off x="10096500" y="6597445"/>
            <a:ext cx="1742844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r"/>
            <a:fld id="{3391FD47-5CAD-E949-B674-737EDCB2E420}" type="slidenum">
              <a:rPr lang="en-US" sz="900" b="0" i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US" sz="900" b="0" i="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A20DE-9C89-304E-9F91-1059CB93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4" y="298451"/>
            <a:ext cx="10750444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BB4AD-9822-404B-889A-69B9E6CFB0FB}"/>
              </a:ext>
            </a:extLst>
          </p:cNvPr>
          <p:cNvSpPr txBox="1"/>
          <p:nvPr userDrawn="1"/>
        </p:nvSpPr>
        <p:spPr>
          <a:xfrm>
            <a:off x="3937000" y="6597445"/>
            <a:ext cx="4318000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 SPARC  </a:t>
            </a:r>
            <a:r>
              <a:rPr lang="en-US" sz="700" b="0" i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•</a:t>
            </a:r>
            <a:r>
              <a:rPr lang="en-US" sz="900" b="0" i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All Rights Reserved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12050-ABDE-B749-8BEF-A147B394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514" y="1005839"/>
            <a:ext cx="11526830" cy="5553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8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3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iopscience.iop.org/article/10.1088/1361-6668/abb8c0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A3AECF-F4C0-9047-A061-1E5E882B95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809750"/>
            <a:ext cx="5665694" cy="1915606"/>
          </a:xfrm>
        </p:spPr>
        <p:txBody>
          <a:bodyPr/>
          <a:lstStyle/>
          <a:p>
            <a:r>
              <a:rPr lang="en-US" sz="4000" dirty="0"/>
              <a:t>Recent Progress on the high-field path to fusion energy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0F5B2-E5EC-934D-B74C-6983F843ED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921304"/>
            <a:ext cx="5665694" cy="522794"/>
          </a:xfrm>
        </p:spPr>
        <p:txBody>
          <a:bodyPr/>
          <a:lstStyle/>
          <a:p>
            <a:r>
              <a:rPr lang="en-US" dirty="0"/>
              <a:t>FPA 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3EB03-1EEF-9947-A03A-A82CEA9882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4927722"/>
            <a:ext cx="6232634" cy="481430"/>
          </a:xfrm>
        </p:spPr>
        <p:txBody>
          <a:bodyPr/>
          <a:lstStyle/>
          <a:p>
            <a:r>
              <a:rPr lang="en-US" dirty="0"/>
              <a:t>Dennis Whyte for the </a:t>
            </a:r>
            <a:br>
              <a:rPr lang="en-US" dirty="0"/>
            </a:br>
            <a:r>
              <a:rPr lang="en-US" dirty="0"/>
              <a:t>MIT and CFS SPARC Team</a:t>
            </a:r>
          </a:p>
        </p:txBody>
      </p:sp>
    </p:spTree>
    <p:extLst>
      <p:ext uri="{BB962C8B-B14F-4D97-AF65-F5344CB8AC3E}">
        <p14:creationId xmlns:p14="http://schemas.microsoft.com/office/powerpoint/2010/main" val="545735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59DA5495-B154-9B4D-B9FE-18EAE0940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738" y="298450"/>
            <a:ext cx="10728325" cy="630238"/>
          </a:xfrm>
        </p:spPr>
        <p:txBody>
          <a:bodyPr anchor="ctr"/>
          <a:lstStyle/>
          <a:p>
            <a:r>
              <a:rPr lang="en-US" altLang="en-US" sz="3200"/>
              <a:t>SPARC is very similar in size to many tokamaks, but at ITER-level performance</a:t>
            </a:r>
          </a:p>
        </p:txBody>
      </p:sp>
      <p:pic>
        <p:nvPicPr>
          <p:cNvPr id="9218" name="Picture 6">
            <a:extLst>
              <a:ext uri="{FF2B5EF4-FFF2-40B4-BE49-F238E27FC236}">
                <a16:creationId xmlns:a16="http://schemas.microsoft.com/office/drawing/2014/main" id="{1965309C-D476-464B-B15F-69D90DE39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10995" r="12018" b="5807"/>
          <a:stretch>
            <a:fillRect/>
          </a:stretch>
        </p:blipFill>
        <p:spPr bwMode="auto">
          <a:xfrm>
            <a:off x="12700" y="1392238"/>
            <a:ext cx="27019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>
            <a:extLst>
              <a:ext uri="{FF2B5EF4-FFF2-40B4-BE49-F238E27FC236}">
                <a16:creationId xmlns:a16="http://schemas.microsoft.com/office/drawing/2014/main" id="{6C401760-C2AF-2D4B-B958-4ED9F0F56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"/>
          <a:stretch>
            <a:fillRect/>
          </a:stretch>
        </p:blipFill>
        <p:spPr bwMode="auto">
          <a:xfrm>
            <a:off x="10040938" y="1912938"/>
            <a:ext cx="2001837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>
            <a:extLst>
              <a:ext uri="{FF2B5EF4-FFF2-40B4-BE49-F238E27FC236}">
                <a16:creationId xmlns:a16="http://schemas.microsoft.com/office/drawing/2014/main" id="{D7D743DF-7C22-2043-8FDA-975D74816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6" t="4202" r="5019" b="9673"/>
          <a:stretch>
            <a:fillRect/>
          </a:stretch>
        </p:blipFill>
        <p:spPr bwMode="auto">
          <a:xfrm>
            <a:off x="2706688" y="1743075"/>
            <a:ext cx="233045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>
            <a:extLst>
              <a:ext uri="{FF2B5EF4-FFF2-40B4-BE49-F238E27FC236}">
                <a16:creationId xmlns:a16="http://schemas.microsoft.com/office/drawing/2014/main" id="{F20A83E5-452E-F046-8F8F-F5E50278C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8"/>
          <a:stretch>
            <a:fillRect/>
          </a:stretch>
        </p:blipFill>
        <p:spPr bwMode="auto">
          <a:xfrm>
            <a:off x="5130800" y="1682750"/>
            <a:ext cx="2335213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>
            <a:extLst>
              <a:ext uri="{FF2B5EF4-FFF2-40B4-BE49-F238E27FC236}">
                <a16:creationId xmlns:a16="http://schemas.microsoft.com/office/drawing/2014/main" id="{A24B3F3C-F044-734E-A1DB-48954FAD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>
            <a:fillRect/>
          </a:stretch>
        </p:blipFill>
        <p:spPr bwMode="auto">
          <a:xfrm>
            <a:off x="7466013" y="1568450"/>
            <a:ext cx="2693987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489456-B874-A34D-B184-B0EE184E0B9F}"/>
              </a:ext>
            </a:extLst>
          </p:cNvPr>
          <p:cNvSpPr txBox="1"/>
          <p:nvPr/>
        </p:nvSpPr>
        <p:spPr>
          <a:xfrm>
            <a:off x="869950" y="1120775"/>
            <a:ext cx="987425" cy="385763"/>
          </a:xfrm>
          <a:prstGeom prst="rect">
            <a:avLst/>
          </a:prstGeom>
          <a:noFill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defRPr/>
            </a:pPr>
            <a:r>
              <a:rPr lang="en-US" sz="2400" b="1" dirty="0">
                <a:solidFill>
                  <a:schemeClr val="accent6"/>
                </a:solidFill>
                <a:latin typeface="+mn-lt"/>
              </a:rPr>
              <a:t>SPARC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4F1FF6-C27A-8444-9633-DCBFBF6F7D05}"/>
              </a:ext>
            </a:extLst>
          </p:cNvPr>
          <p:cNvSpPr txBox="1"/>
          <p:nvPr/>
        </p:nvSpPr>
        <p:spPr>
          <a:xfrm>
            <a:off x="3378200" y="1120775"/>
            <a:ext cx="989013" cy="385763"/>
          </a:xfrm>
          <a:prstGeom prst="rect">
            <a:avLst/>
          </a:prstGeom>
          <a:noFill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defRPr/>
            </a:pPr>
            <a:r>
              <a:rPr lang="en-US" sz="2400" b="1" dirty="0">
                <a:solidFill>
                  <a:schemeClr val="accent6"/>
                </a:solidFill>
                <a:latin typeface="+mn-lt"/>
              </a:rPr>
              <a:t>ASDEX-U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A12E97-36EB-684C-96AD-FAA219EFAC2F}"/>
              </a:ext>
            </a:extLst>
          </p:cNvPr>
          <p:cNvSpPr txBox="1"/>
          <p:nvPr/>
        </p:nvSpPr>
        <p:spPr>
          <a:xfrm>
            <a:off x="5803900" y="1120775"/>
            <a:ext cx="987425" cy="385763"/>
          </a:xfrm>
          <a:prstGeom prst="rect">
            <a:avLst/>
          </a:prstGeom>
          <a:noFill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defRPr/>
            </a:pPr>
            <a:r>
              <a:rPr lang="en-US" sz="2400" b="1" dirty="0">
                <a:solidFill>
                  <a:schemeClr val="accent6"/>
                </a:solidFill>
                <a:latin typeface="+mn-lt"/>
              </a:rPr>
              <a:t>KSTAR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1372EC-0ABA-6E40-8622-DB54C97F22A9}"/>
              </a:ext>
            </a:extLst>
          </p:cNvPr>
          <p:cNvSpPr txBox="1"/>
          <p:nvPr/>
        </p:nvSpPr>
        <p:spPr>
          <a:xfrm>
            <a:off x="8318500" y="1120775"/>
            <a:ext cx="989013" cy="385763"/>
          </a:xfrm>
          <a:prstGeom prst="rect">
            <a:avLst/>
          </a:prstGeom>
          <a:noFill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defRPr/>
            </a:pPr>
            <a:r>
              <a:rPr lang="en-US" sz="2400" b="1" dirty="0">
                <a:solidFill>
                  <a:schemeClr val="accent6"/>
                </a:solidFill>
                <a:latin typeface="+mn-lt"/>
              </a:rPr>
              <a:t>DIII-D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60BBB2-6B4D-A143-AC34-5F07A694C180}"/>
              </a:ext>
            </a:extLst>
          </p:cNvPr>
          <p:cNvSpPr txBox="1"/>
          <p:nvPr/>
        </p:nvSpPr>
        <p:spPr>
          <a:xfrm>
            <a:off x="10547350" y="1120775"/>
            <a:ext cx="987425" cy="385763"/>
          </a:xfrm>
          <a:prstGeom prst="rect">
            <a:avLst/>
          </a:prstGeom>
          <a:noFill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defRPr/>
            </a:pPr>
            <a:r>
              <a:rPr lang="en-US" sz="2400" b="1" dirty="0">
                <a:solidFill>
                  <a:schemeClr val="accent6"/>
                </a:solidFill>
                <a:latin typeface="+mn-lt"/>
              </a:rPr>
              <a:t>EAST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907CAA8-D156-8742-826D-D74787D7AFAB}"/>
              </a:ext>
            </a:extLst>
          </p:cNvPr>
          <p:cNvGraphicFramePr>
            <a:graphicFrameLocks noGrp="1"/>
          </p:cNvGraphicFramePr>
          <p:nvPr/>
        </p:nvGraphicFramePr>
        <p:xfrm>
          <a:off x="7993063" y="4937125"/>
          <a:ext cx="3541713" cy="19208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77143">
                  <a:extLst>
                    <a:ext uri="{9D8B030D-6E8A-4147-A177-3AD203B41FA5}">
                      <a16:colId xmlns:a16="http://schemas.microsoft.com/office/drawing/2014/main" val="1851323040"/>
                    </a:ext>
                  </a:extLst>
                </a:gridCol>
                <a:gridCol w="681221">
                  <a:extLst>
                    <a:ext uri="{9D8B030D-6E8A-4147-A177-3AD203B41FA5}">
                      <a16:colId xmlns:a16="http://schemas.microsoft.com/office/drawing/2014/main" val="1576540788"/>
                    </a:ext>
                  </a:extLst>
                </a:gridCol>
                <a:gridCol w="608210">
                  <a:extLst>
                    <a:ext uri="{9D8B030D-6E8A-4147-A177-3AD203B41FA5}">
                      <a16:colId xmlns:a16="http://schemas.microsoft.com/office/drawing/2014/main" val="1101636967"/>
                    </a:ext>
                  </a:extLst>
                </a:gridCol>
                <a:gridCol w="624082">
                  <a:extLst>
                    <a:ext uri="{9D8B030D-6E8A-4147-A177-3AD203B41FA5}">
                      <a16:colId xmlns:a16="http://schemas.microsoft.com/office/drawing/2014/main" val="3453150765"/>
                    </a:ext>
                  </a:extLst>
                </a:gridCol>
                <a:gridCol w="751057">
                  <a:extLst>
                    <a:ext uri="{9D8B030D-6E8A-4147-A177-3AD203B41FA5}">
                      <a16:colId xmlns:a16="http://schemas.microsoft.com/office/drawing/2014/main" val="3613035700"/>
                    </a:ext>
                  </a:extLst>
                </a:gridCol>
              </a:tblGrid>
              <a:tr h="32014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Machine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R</a:t>
                      </a:r>
                      <a:r>
                        <a:rPr lang="en-US" sz="1400" b="1" baseline="-25000" dirty="0"/>
                        <a:t>0</a:t>
                      </a:r>
                      <a:r>
                        <a:rPr lang="en-US" sz="1400" b="1" dirty="0"/>
                        <a:t> [m]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a [m]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B</a:t>
                      </a:r>
                      <a:r>
                        <a:rPr lang="en-US" sz="1400" b="1" baseline="-25000" dirty="0"/>
                        <a:t>0</a:t>
                      </a:r>
                      <a:r>
                        <a:rPr lang="en-US" sz="1400" b="1" dirty="0"/>
                        <a:t> [T]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err="1"/>
                        <a:t>I</a:t>
                      </a:r>
                      <a:r>
                        <a:rPr lang="en-US" sz="1400" b="1" baseline="-25000" dirty="0" err="1"/>
                        <a:t>p</a:t>
                      </a:r>
                      <a:r>
                        <a:rPr lang="en-US" sz="1400" b="1" dirty="0"/>
                        <a:t> [MA]</a:t>
                      </a:r>
                    </a:p>
                  </a:txBody>
                  <a:tcPr marL="91422" marR="91422" marT="45723" marB="45723" anchor="ctr"/>
                </a:tc>
                <a:extLst>
                  <a:ext uri="{0D108BD9-81ED-4DB2-BD59-A6C34878D82A}">
                    <a16:rowId xmlns:a16="http://schemas.microsoft.com/office/drawing/2014/main" val="3271033110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SPARC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1.85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0.57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12.2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8.7</a:t>
                      </a:r>
                    </a:p>
                  </a:txBody>
                  <a:tcPr marL="91422" marR="91422" marT="45723" marB="45723" anchor="ctr"/>
                </a:tc>
                <a:extLst>
                  <a:ext uri="{0D108BD9-81ED-4DB2-BD59-A6C34878D82A}">
                    <a16:rowId xmlns:a16="http://schemas.microsoft.com/office/drawing/2014/main" val="2029030675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ASDEX-U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1.65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0.50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3.9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1.6</a:t>
                      </a:r>
                    </a:p>
                  </a:txBody>
                  <a:tcPr marL="91422" marR="91422" marT="45723" marB="45723" anchor="ctr"/>
                </a:tc>
                <a:extLst>
                  <a:ext uri="{0D108BD9-81ED-4DB2-BD59-A6C34878D82A}">
                    <a16:rowId xmlns:a16="http://schemas.microsoft.com/office/drawing/2014/main" val="434730842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KSTAR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1.80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0.50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3.5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2.0</a:t>
                      </a:r>
                    </a:p>
                  </a:txBody>
                  <a:tcPr marL="91422" marR="91422" marT="45723" marB="45723" anchor="ctr"/>
                </a:tc>
                <a:extLst>
                  <a:ext uri="{0D108BD9-81ED-4DB2-BD59-A6C34878D82A}">
                    <a16:rowId xmlns:a16="http://schemas.microsoft.com/office/drawing/2014/main" val="3780546567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DIII-D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1.66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0.67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2.2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2.0</a:t>
                      </a:r>
                    </a:p>
                  </a:txBody>
                  <a:tcPr marL="91422" marR="91422" marT="45723" marB="45723" anchor="ctr"/>
                </a:tc>
                <a:extLst>
                  <a:ext uri="{0D108BD9-81ED-4DB2-BD59-A6C34878D82A}">
                    <a16:rowId xmlns:a16="http://schemas.microsoft.com/office/drawing/2014/main" val="3567456654"/>
                  </a:ext>
                </a:extLst>
              </a:tr>
              <a:tr h="32014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EAST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1.70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0.40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3.5</a:t>
                      </a:r>
                    </a:p>
                  </a:txBody>
                  <a:tcPr marL="91422" marR="91422" marT="45723" marB="4572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1.0</a:t>
                      </a:r>
                    </a:p>
                  </a:txBody>
                  <a:tcPr marL="91422" marR="91422" marT="45723" marB="45723" anchor="ctr"/>
                </a:tc>
                <a:extLst>
                  <a:ext uri="{0D108BD9-81ED-4DB2-BD59-A6C34878D82A}">
                    <a16:rowId xmlns:a16="http://schemas.microsoft.com/office/drawing/2014/main" val="21371409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3F9A33A-5396-AB45-AE11-5CEFAF26C1EC}"/>
              </a:ext>
            </a:extLst>
          </p:cNvPr>
          <p:cNvSpPr txBox="1"/>
          <p:nvPr/>
        </p:nvSpPr>
        <p:spPr>
          <a:xfrm>
            <a:off x="130175" y="5194300"/>
            <a:ext cx="2933700" cy="333375"/>
          </a:xfrm>
          <a:prstGeom prst="rect">
            <a:avLst/>
          </a:prstGeom>
          <a:noFill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defRPr/>
            </a:pPr>
            <a:r>
              <a:rPr lang="en-US" sz="1600" i="1" dirty="0">
                <a:latin typeface="+mn-lt"/>
              </a:rPr>
              <a:t>All devices approximately to scale</a:t>
            </a:r>
          </a:p>
        </p:txBody>
      </p:sp>
    </p:spTree>
    <p:extLst>
      <p:ext uri="{BB962C8B-B14F-4D97-AF65-F5344CB8AC3E}">
        <p14:creationId xmlns:p14="http://schemas.microsoft.com/office/powerpoint/2010/main" val="3743918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Content Placeholder 1">
            <a:extLst>
              <a:ext uri="{FF2B5EF4-FFF2-40B4-BE49-F238E27FC236}">
                <a16:creationId xmlns:a16="http://schemas.microsoft.com/office/drawing/2014/main" id="{C605C49F-04DE-B24F-9B3A-08A630EE3520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>
          <a:xfrm>
            <a:off x="312738" y="1006475"/>
            <a:ext cx="4375150" cy="5549900"/>
          </a:xfrm>
        </p:spPr>
        <p:txBody>
          <a:bodyPr/>
          <a:lstStyle/>
          <a:p>
            <a:r>
              <a:rPr lang="en-US" altLang="en-US" sz="2000"/>
              <a:t>Within commuting distance of Boston</a:t>
            </a:r>
          </a:p>
          <a:p>
            <a:r>
              <a:rPr lang="en-US" altLang="en-US" sz="2000"/>
              <a:t>Wrapping up due diligence, licensing, and permitting processes; will announce location when complete</a:t>
            </a:r>
          </a:p>
          <a:p>
            <a:r>
              <a:rPr lang="en-US" altLang="en-US" sz="2000"/>
              <a:t>Have agreement from NRC on process for materials license</a:t>
            </a:r>
          </a:p>
          <a:p>
            <a:r>
              <a:rPr lang="en-US" altLang="en-US" sz="2000"/>
              <a:t>Have tritium source secured</a:t>
            </a:r>
          </a:p>
          <a:p>
            <a:r>
              <a:rPr lang="en-US" altLang="en-US" sz="2000"/>
              <a:t>Similar in size to PPPL</a:t>
            </a:r>
            <a:br>
              <a:rPr lang="en-US" altLang="en-US" sz="2000"/>
            </a:br>
            <a:endParaRPr lang="en-US" altLang="en-US" sz="2000"/>
          </a:p>
          <a:p>
            <a:r>
              <a:rPr lang="en-US" altLang="en-US" sz="2000"/>
              <a:t>Scheduled to break ground in early 2021 and have first people moved-in in early 2022</a:t>
            </a:r>
          </a:p>
        </p:txBody>
      </p:sp>
      <p:sp>
        <p:nvSpPr>
          <p:cNvPr id="11266" name="Title 2">
            <a:extLst>
              <a:ext uri="{FF2B5EF4-FFF2-40B4-BE49-F238E27FC236}">
                <a16:creationId xmlns:a16="http://schemas.microsoft.com/office/drawing/2014/main" id="{F63EC9D9-B159-5F41-833D-17B5DC9E9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738" y="298450"/>
            <a:ext cx="10728325" cy="630238"/>
          </a:xfrm>
        </p:spPr>
        <p:txBody>
          <a:bodyPr/>
          <a:lstStyle/>
          <a:p>
            <a:r>
              <a:rPr lang="en-US" altLang="en-US"/>
              <a:t>SPARC siting nearly complete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DAD8BC6F-1065-FB4C-8F60-1821E76BB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1377950"/>
            <a:ext cx="7219950" cy="329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AA0BFE-7E76-E34C-9568-175B994F8E8E}"/>
              </a:ext>
            </a:extLst>
          </p:cNvPr>
          <p:cNvSpPr txBox="1"/>
          <p:nvPr/>
        </p:nvSpPr>
        <p:spPr>
          <a:xfrm>
            <a:off x="9109075" y="4673600"/>
            <a:ext cx="2932113" cy="333375"/>
          </a:xfrm>
          <a:prstGeom prst="rect">
            <a:avLst/>
          </a:prstGeom>
          <a:noFill/>
        </p:spPr>
        <p:txBody>
          <a:bodyPr wrap="none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defRPr/>
            </a:pPr>
            <a:r>
              <a:rPr lang="en-US" sz="1600" i="1" dirty="0">
                <a:latin typeface="+mn-lt"/>
              </a:rPr>
              <a:t>Architect’s rendering of SPARC Facility, Ken </a:t>
            </a:r>
            <a:r>
              <a:rPr lang="en-US" sz="1600" i="1" dirty="0" err="1">
                <a:latin typeface="+mn-lt"/>
              </a:rPr>
              <a:t>Filar</a:t>
            </a:r>
            <a:r>
              <a:rPr lang="en-US" sz="1600" i="1" dirty="0">
                <a:latin typeface="+mn-lt"/>
              </a:rPr>
              <a:t>, HDR</a:t>
            </a:r>
          </a:p>
        </p:txBody>
      </p:sp>
    </p:spTree>
    <p:extLst>
      <p:ext uri="{BB962C8B-B14F-4D97-AF65-F5344CB8AC3E}">
        <p14:creationId xmlns:p14="http://schemas.microsoft.com/office/powerpoint/2010/main" val="9636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0F8C3-2533-4BC9-A7AB-EC7198B828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513" y="1006475"/>
            <a:ext cx="7880873" cy="5549900"/>
          </a:xfrm>
        </p:spPr>
        <p:txBody>
          <a:bodyPr/>
          <a:lstStyle/>
          <a:p>
            <a:r>
              <a:rPr lang="en-US" sz="2000" dirty="0"/>
              <a:t>SPARC physics mission (promised externally) is Q&gt;2</a:t>
            </a:r>
          </a:p>
          <a:p>
            <a:pPr lvl="1"/>
            <a:r>
              <a:rPr lang="en-US" sz="1800" dirty="0"/>
              <a:t>A low performance H-mode or high-performance L-mode </a:t>
            </a:r>
            <a:br>
              <a:rPr lang="en-US" sz="1800" dirty="0"/>
            </a:br>
            <a:endParaRPr lang="en-US" sz="1800" dirty="0"/>
          </a:p>
          <a:p>
            <a:r>
              <a:rPr lang="en-US" sz="2000" dirty="0"/>
              <a:t>Under ITER physics rules (H=1, </a:t>
            </a:r>
            <a:r>
              <a:rPr lang="en-US" sz="2000" dirty="0" err="1"/>
              <a:t>n</a:t>
            </a:r>
            <a:r>
              <a:rPr lang="en-US" sz="2000" baseline="-25000" dirty="0" err="1"/>
              <a:t>G</a:t>
            </a:r>
            <a:r>
              <a:rPr lang="en-US" sz="2000" dirty="0"/>
              <a:t>&lt;1) SPARC can obtain Q~11 enabling exploration of burning plasmas</a:t>
            </a:r>
          </a:p>
          <a:p>
            <a:endParaRPr lang="en-US" sz="2000" dirty="0"/>
          </a:p>
          <a:p>
            <a:r>
              <a:rPr lang="en-US" sz="2000" dirty="0"/>
              <a:t>SPARC has ARC-matched divertor physics and can explore high power density divertor plasma solutions at absolute parameters</a:t>
            </a:r>
          </a:p>
          <a:p>
            <a:pPr lvl="1"/>
            <a:r>
              <a:rPr lang="en-US" sz="1800" dirty="0"/>
              <a:t>Without requiring active cooling of components</a:t>
            </a:r>
          </a:p>
          <a:p>
            <a:pPr lvl="1"/>
            <a:r>
              <a:rPr lang="en-US" sz="1800" dirty="0"/>
              <a:t>Long leg divertor solutions including X-point target</a:t>
            </a:r>
          </a:p>
          <a:p>
            <a:r>
              <a:rPr lang="en-US" sz="2000" dirty="0"/>
              <a:t>Access transients at compact power plant conditions</a:t>
            </a:r>
          </a:p>
          <a:p>
            <a:pPr lvl="1"/>
            <a:r>
              <a:rPr lang="en-US" sz="1800" dirty="0"/>
              <a:t>ELMs and disruptions at timescales and forces relevant to Pilot, NTUF</a:t>
            </a:r>
          </a:p>
          <a:p>
            <a:r>
              <a:rPr lang="en-US" sz="2000" dirty="0"/>
              <a:t>SPARC can provide learning for ITER in key areas in a domestic machine</a:t>
            </a:r>
          </a:p>
          <a:p>
            <a:r>
              <a:rPr lang="en-US" sz="2000" dirty="0"/>
              <a:t>SPARC will provide learnings for compact pilot plant in a commercially-minded organization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41536-FB2E-41DC-95DA-5406BB8F1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SPARC provides burning plasma &amp; divertor physics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CC7633-7020-4AF8-AD82-2F8396B30E6B}"/>
              </a:ext>
            </a:extLst>
          </p:cNvPr>
          <p:cNvGrpSpPr/>
          <p:nvPr/>
        </p:nvGrpSpPr>
        <p:grpSpPr>
          <a:xfrm>
            <a:off x="8445289" y="1006475"/>
            <a:ext cx="3416092" cy="4839520"/>
            <a:chOff x="8722763" y="1006475"/>
            <a:chExt cx="3416092" cy="48395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895BE4-CBDC-4798-B807-3199BC15E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831" t="47422" r="18040" b="14848"/>
            <a:stretch/>
          </p:blipFill>
          <p:spPr>
            <a:xfrm>
              <a:off x="9654995" y="3327698"/>
              <a:ext cx="1544381" cy="183597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066D14-36F1-42CF-8451-767A33456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4857"/>
            <a:stretch/>
          </p:blipFill>
          <p:spPr>
            <a:xfrm>
              <a:off x="8722763" y="1499444"/>
              <a:ext cx="3416092" cy="2025327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5B3CB68-1AFB-4695-BAD2-9E19ED15D608}"/>
                </a:ext>
              </a:extLst>
            </p:cNvPr>
            <p:cNvCxnSpPr>
              <a:cxnSpLocks/>
            </p:cNvCxnSpPr>
            <p:nvPr/>
          </p:nvCxnSpPr>
          <p:spPr>
            <a:xfrm>
              <a:off x="8815227" y="3524771"/>
              <a:ext cx="3223918" cy="0"/>
            </a:xfrm>
            <a:prstGeom prst="line">
              <a:avLst/>
            </a:prstGeom>
            <a:ln w="381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B90EEF-3C13-48BE-A53C-7A9B29052B1B}"/>
                </a:ext>
              </a:extLst>
            </p:cNvPr>
            <p:cNvSpPr txBox="1"/>
            <p:nvPr/>
          </p:nvSpPr>
          <p:spPr>
            <a:xfrm>
              <a:off x="9842642" y="1006475"/>
              <a:ext cx="924674" cy="4010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>
                <a:buClr>
                  <a:schemeClr val="accent2"/>
                </a:buClr>
              </a:pPr>
              <a:r>
                <a:rPr lang="en-US" sz="2400" dirty="0"/>
                <a:t>ARC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4F5540-4CFF-4CDC-BD35-8B3105D57542}"/>
                </a:ext>
              </a:extLst>
            </p:cNvPr>
            <p:cNvSpPr txBox="1"/>
            <p:nvPr/>
          </p:nvSpPr>
          <p:spPr>
            <a:xfrm>
              <a:off x="9729626" y="5444910"/>
              <a:ext cx="1150706" cy="4010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algn="ctr">
                <a:buClr>
                  <a:schemeClr val="accent2"/>
                </a:buClr>
              </a:pPr>
              <a:r>
                <a:rPr lang="en-US" sz="2400" dirty="0"/>
                <a:t>SPARC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187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5E3EDA-2F8B-4E10-8471-4AB6F49E246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5494" y="983056"/>
            <a:ext cx="5063051" cy="5549900"/>
          </a:xfrm>
        </p:spPr>
        <p:txBody>
          <a:bodyPr/>
          <a:lstStyle/>
          <a:p>
            <a:r>
              <a:rPr lang="en-US" sz="2400" dirty="0"/>
              <a:t>ARC is the high-field approach’s fusion pilot plant informed by customers</a:t>
            </a:r>
          </a:p>
          <a:p>
            <a:pPr lvl="1"/>
            <a:r>
              <a:rPr lang="en-US" sz="2000" dirty="0"/>
              <a:t>Net electric at &gt;200MWe</a:t>
            </a:r>
          </a:p>
          <a:p>
            <a:pPr lvl="1"/>
            <a:r>
              <a:rPr lang="en-US" sz="2000" dirty="0"/>
              <a:t>Close the fuel cycle</a:t>
            </a:r>
          </a:p>
          <a:p>
            <a:pPr lvl="1"/>
            <a:r>
              <a:rPr lang="en-US" sz="2000" dirty="0"/>
              <a:t>Establish the supply chains</a:t>
            </a:r>
          </a:p>
          <a:p>
            <a:pPr lvl="1"/>
            <a:r>
              <a:rPr lang="en-US" sz="2000" dirty="0"/>
              <a:t>Demonstrate operability, regulatory, acceptance</a:t>
            </a:r>
          </a:p>
          <a:p>
            <a:pPr lvl="1"/>
            <a:r>
              <a:rPr lang="en-US" sz="2000" dirty="0"/>
              <a:t>Path towards economics</a:t>
            </a:r>
          </a:p>
          <a:p>
            <a:r>
              <a:rPr lang="en-US" sz="2400" dirty="0"/>
              <a:t>Work ramping up in parallel to SPARC</a:t>
            </a:r>
          </a:p>
          <a:p>
            <a:pPr lvl="1"/>
            <a:r>
              <a:rPr lang="en-US" sz="2000" dirty="0"/>
              <a:t>SO-G: Demountable joints at scale, Replaceable </a:t>
            </a:r>
            <a:br>
              <a:rPr lang="en-US" sz="2000" dirty="0"/>
            </a:br>
            <a:r>
              <a:rPr lang="en-US" sz="2000" dirty="0"/>
              <a:t>vacuum vessel, balance of plant, licensing framework</a:t>
            </a:r>
          </a:p>
          <a:p>
            <a:pPr lvl="1"/>
            <a:r>
              <a:rPr lang="en-US" sz="2000" dirty="0"/>
              <a:t>SO-B: Materials under irradiation</a:t>
            </a:r>
          </a:p>
          <a:p>
            <a:pPr lvl="1"/>
            <a:r>
              <a:rPr lang="en-US" sz="2000" dirty="0"/>
              <a:t>SO-C: Liquid immersion blanket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25AB1-BE2D-414C-A305-FE55F03C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of a comprehensive plan to accelerate fusion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D01197-0957-441F-8C80-ADA38A2B77F5}"/>
              </a:ext>
            </a:extLst>
          </p:cNvPr>
          <p:cNvGrpSpPr/>
          <p:nvPr/>
        </p:nvGrpSpPr>
        <p:grpSpPr>
          <a:xfrm>
            <a:off x="5610579" y="2189018"/>
            <a:ext cx="6425927" cy="2886001"/>
            <a:chOff x="2284100" y="218400"/>
            <a:chExt cx="7005300" cy="2728026"/>
          </a:xfrm>
        </p:grpSpPr>
        <p:pic>
          <p:nvPicPr>
            <p:cNvPr id="4" name="Shape 2">
              <a:extLst>
                <a:ext uri="{FF2B5EF4-FFF2-40B4-BE49-F238E27FC236}">
                  <a16:creationId xmlns:a16="http://schemas.microsoft.com/office/drawing/2014/main" id="{DB7A80A2-19EA-4F1C-8D2E-6BB0C1098F84}"/>
                </a:ext>
              </a:extLst>
            </p:cNvPr>
            <p:cNvPicPr preferRelativeResize="0"/>
            <p:nvPr/>
          </p:nvPicPr>
          <p:blipFill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4100" y="218400"/>
              <a:ext cx="7005300" cy="2728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60AC8CA-BCAA-A544-B554-282CE6A4BD29}"/>
              </a:ext>
            </a:extLst>
          </p:cNvPr>
          <p:cNvSpPr txBox="1"/>
          <p:nvPr/>
        </p:nvSpPr>
        <p:spPr>
          <a:xfrm>
            <a:off x="7235399" y="17272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2400" dirty="0"/>
              <a:t>BABY Liquid Immersion Blanket</a:t>
            </a:r>
          </a:p>
        </p:txBody>
      </p:sp>
    </p:spTree>
    <p:extLst>
      <p:ext uri="{BB962C8B-B14F-4D97-AF65-F5344CB8AC3E}">
        <p14:creationId xmlns:p14="http://schemas.microsoft.com/office/powerpoint/2010/main" val="3233291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A3AECF-F4C0-9047-A061-1E5E882B95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809750"/>
            <a:ext cx="5665694" cy="1915606"/>
          </a:xfrm>
        </p:spPr>
        <p:txBody>
          <a:bodyPr/>
          <a:lstStyle/>
          <a:p>
            <a:r>
              <a:rPr lang="en-US" sz="4000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792778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4D6197-9E43-FC4D-A657-F27798D8C14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738" y="1317625"/>
            <a:ext cx="11879262" cy="5238750"/>
          </a:xfrm>
        </p:spPr>
        <p:txBody>
          <a:bodyPr rtlCol="0">
            <a:noAutofit/>
          </a:bodyPr>
          <a:lstStyle/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300" dirty="0"/>
              <a:t>Overview of the SPARC tokamak, 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A.J. Creely et al, </a:t>
            </a:r>
            <a:b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J. Plasma Phys. 86 (5), 865860502 (2020). http://</a:t>
            </a:r>
            <a:r>
              <a:rPr lang="en-US" sz="23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doi.org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/10.1017/S0022377820001257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300" dirty="0"/>
              <a:t>Predictions of core plasma performance for the SPARC tokamak, 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P. Rodriguez-Fernandez et al, </a:t>
            </a:r>
            <a:br>
              <a:rPr lang="en-US" sz="23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J. Plasma Phys. 86 (5), 865860503 (2020). https://</a:t>
            </a:r>
            <a:r>
              <a:rPr lang="en-US" sz="23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doi.org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/10.1017/S0022377820001075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300" dirty="0"/>
              <a:t>Projections of H-mode access and edge pedestal in the SPARC tokamak, 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J.W. Hughes et al, </a:t>
            </a:r>
            <a:br>
              <a:rPr lang="en-US" sz="23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J. Plasma Phys. 86 (5), 865860504 (2020). https://</a:t>
            </a:r>
            <a:r>
              <a:rPr lang="en-US" sz="23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doi.org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/10.1017/S0022377820001300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300" dirty="0"/>
              <a:t>Divertor heat flux challenge and mitigation in SPARC, 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A.Q. </a:t>
            </a:r>
            <a:r>
              <a:rPr lang="en-US" sz="23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Kuang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et al, </a:t>
            </a:r>
            <a:br>
              <a:rPr lang="en-US" sz="23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J. Plasma Phys. 86 (5), 865860505 (2020). https://</a:t>
            </a:r>
            <a:r>
              <a:rPr lang="en-US" sz="23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doi.org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/10.1017/S0022377820001117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300" dirty="0"/>
              <a:t>Physics basis for the ICRF system of the SPARC tokamak, 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Y. Lin et al, </a:t>
            </a:r>
            <a:br>
              <a:rPr lang="en-US" sz="23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J. Plasma Phys. 86 (5), 865860506 (2020). https://</a:t>
            </a:r>
            <a:r>
              <a:rPr lang="en-US" sz="23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doi.org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/10.1017/S0022377820001269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300" dirty="0"/>
              <a:t>MHD stability and disruptions in the SPARC tokamak, 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R. Sweeney et al, </a:t>
            </a:r>
            <a:br>
              <a:rPr lang="en-US" sz="23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J. Plasma Phys. 86 (5), 865860507 (2020). https://</a:t>
            </a:r>
            <a:r>
              <a:rPr lang="en-US" sz="23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doi.org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/10.1017/S0022377820001129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300" dirty="0"/>
              <a:t>Fast-ion physics in SPARC, 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S.D. Scott et al, </a:t>
            </a:r>
            <a:br>
              <a:rPr lang="en-US" sz="23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J. Plasma Phys. 86 (5), 865860508 (2020). https://</a:t>
            </a:r>
            <a:r>
              <a:rPr lang="en-US" sz="23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doi.org</a:t>
            </a:r>
            <a:r>
              <a:rPr lang="en-US" sz="2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/10.1017/S0022377820001087</a:t>
            </a:r>
          </a:p>
        </p:txBody>
      </p:sp>
      <p:sp>
        <p:nvSpPr>
          <p:cNvPr id="13314" name="Title 2">
            <a:extLst>
              <a:ext uri="{FF2B5EF4-FFF2-40B4-BE49-F238E27FC236}">
                <a16:creationId xmlns:a16="http://schemas.microsoft.com/office/drawing/2014/main" id="{FD484E52-9877-384B-A715-02537D81A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738" y="298450"/>
            <a:ext cx="10728325" cy="630238"/>
          </a:xfrm>
        </p:spPr>
        <p:txBody>
          <a:bodyPr anchor="ctr"/>
          <a:lstStyle/>
          <a:p>
            <a:r>
              <a:rPr lang="en-US" altLang="en-US"/>
              <a:t>SPARC Physics Basis peer reviewed</a:t>
            </a:r>
          </a:p>
        </p:txBody>
      </p:sp>
    </p:spTree>
    <p:extLst>
      <p:ext uri="{BB962C8B-B14F-4D97-AF65-F5344CB8AC3E}">
        <p14:creationId xmlns:p14="http://schemas.microsoft.com/office/powerpoint/2010/main" val="2536468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81C938-DFBC-4947-B76C-7E5B3DC034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513" y="1308100"/>
            <a:ext cx="7146426" cy="5549900"/>
          </a:xfrm>
        </p:spPr>
        <p:txBody>
          <a:bodyPr/>
          <a:lstStyle/>
          <a:p>
            <a:r>
              <a:rPr lang="en-US" sz="2400" dirty="0"/>
              <a:t>Climate change as the driver of the energy transition and our team’s timescale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CFS/SPARC is privately backed, &gt;$200M of private money &amp; &lt;1% public funding </a:t>
            </a:r>
          </a:p>
          <a:p>
            <a:r>
              <a:rPr lang="en-US" sz="2400" dirty="0"/>
              <a:t>MIT R&amp;D and educational partner</a:t>
            </a:r>
            <a:br>
              <a:rPr lang="en-US" sz="2400" dirty="0"/>
            </a:b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Status: &gt; 240 team members, 10 institutions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0051FD-AEB1-4784-BB88-C358B24B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44" y="164569"/>
            <a:ext cx="10728868" cy="630297"/>
          </a:xfrm>
        </p:spPr>
        <p:txBody>
          <a:bodyPr/>
          <a:lstStyle/>
          <a:p>
            <a:r>
              <a:rPr lang="en-US" sz="3200" dirty="0"/>
              <a:t>Entire team focused on near-term energy from fusion</a:t>
            </a:r>
          </a:p>
        </p:txBody>
      </p:sp>
      <p:sp>
        <p:nvSpPr>
          <p:cNvPr id="17" name="Pentagon 3">
            <a:extLst>
              <a:ext uri="{FF2B5EF4-FFF2-40B4-BE49-F238E27FC236}">
                <a16:creationId xmlns:a16="http://schemas.microsoft.com/office/drawing/2014/main" id="{C4E86CA8-0661-45C4-BB73-3BEA2733C2F8}"/>
              </a:ext>
            </a:extLst>
          </p:cNvPr>
          <p:cNvSpPr/>
          <p:nvPr/>
        </p:nvSpPr>
        <p:spPr>
          <a:xfrm rot="10800000">
            <a:off x="19526804" y="1766471"/>
            <a:ext cx="4101196" cy="4279789"/>
          </a:xfrm>
          <a:prstGeom prst="homePlate">
            <a:avLst>
              <a:gd name="adj" fmla="val 1222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4E7761-6FF4-4BAC-BB1C-6B974F812BFF}"/>
              </a:ext>
            </a:extLst>
          </p:cNvPr>
          <p:cNvSpPr txBox="1"/>
          <p:nvPr/>
        </p:nvSpPr>
        <p:spPr>
          <a:xfrm>
            <a:off x="19943275" y="2210030"/>
            <a:ext cx="3578333" cy="32932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14300" marR="0" lvl="2" indent="-114300" algn="l" rtl="0">
              <a:spcBef>
                <a:spcPts val="0"/>
              </a:spcBef>
              <a:buClr>
                <a:schemeClr val="accent2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21"/>
                  </a:ext>
                </a:extLst>
              </a:rPr>
              <a:t>For fusion to make any impact in the world it will need to build ~10,000s power plants (true for all energy technologies)</a:t>
            </a:r>
          </a:p>
          <a:p>
            <a:pPr marL="0" marR="0" lvl="2" algn="l" rtl="0">
              <a:spcBef>
                <a:spcPts val="0"/>
              </a:spcBef>
              <a:buClr>
                <a:schemeClr val="accent2"/>
              </a:buClr>
              <a:buSzPts val="1600"/>
            </a:pPr>
            <a:endParaRPr lang="en-US"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21"/>
                </a:ext>
              </a:extLst>
            </a:endParaRPr>
          </a:p>
          <a:p>
            <a:pPr marL="114300" marR="0" lvl="2" indent="-114300" algn="l" rtl="0">
              <a:spcBef>
                <a:spcPts val="0"/>
              </a:spcBef>
              <a:buClr>
                <a:schemeClr val="accent2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21"/>
                  </a:ext>
                </a:extLst>
              </a:rPr>
              <a:t>This makes fusion an entire standalone industry of large value</a:t>
            </a:r>
          </a:p>
          <a:p>
            <a:pPr marL="0" marR="0" lvl="2" algn="l" rtl="0">
              <a:spcBef>
                <a:spcPts val="0"/>
              </a:spcBef>
              <a:buClr>
                <a:schemeClr val="accent2"/>
              </a:buClr>
              <a:buSzPts val="1600"/>
            </a:pPr>
            <a:endParaRPr lang="en-US"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21"/>
                </a:ext>
              </a:extLst>
            </a:endParaRPr>
          </a:p>
          <a:p>
            <a:pPr marL="114300" marR="0" lvl="2" indent="-114300" algn="l" rtl="0">
              <a:spcBef>
                <a:spcPts val="0"/>
              </a:spcBef>
              <a:buClr>
                <a:schemeClr val="accent2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21"/>
                  </a:ext>
                </a:extLst>
              </a:rPr>
              <a:t>For fusion to make a difference to climate change and the energy transition it needs to start delivering plants no later than 2030s or else it misses the market</a:t>
            </a:r>
            <a:endParaRPr lang="en-US"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21"/>
                </a:ext>
              </a:ex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9955DE-E956-4772-87D2-873F2119B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939" y="1960035"/>
            <a:ext cx="4524375" cy="4086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B895B7-7570-40D7-A467-172B4D4F0BC3}"/>
              </a:ext>
            </a:extLst>
          </p:cNvPr>
          <p:cNvSpPr txBox="1"/>
          <p:nvPr/>
        </p:nvSpPr>
        <p:spPr>
          <a:xfrm>
            <a:off x="8392886" y="59436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2400" i="1" dirty="0"/>
              <a:t>2018 IPCC report</a:t>
            </a:r>
          </a:p>
        </p:txBody>
      </p:sp>
    </p:spTree>
    <p:extLst>
      <p:ext uri="{BB962C8B-B14F-4D97-AF65-F5344CB8AC3E}">
        <p14:creationId xmlns:p14="http://schemas.microsoft.com/office/powerpoint/2010/main" val="182229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B451B4-C0B6-469F-B9FD-3DC09AE61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458" y="4357865"/>
            <a:ext cx="1542801" cy="8393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5B3778-3375-4448-9687-CDE90128F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536" y="1139101"/>
            <a:ext cx="5146611" cy="44732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7E1533-673E-644A-B34C-D5601C4A43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353" y="2416403"/>
            <a:ext cx="2805177" cy="18049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E059AE-01AD-6449-AB36-968563D8EB92}"/>
              </a:ext>
            </a:extLst>
          </p:cNvPr>
          <p:cNvSpPr txBox="1"/>
          <p:nvPr/>
        </p:nvSpPr>
        <p:spPr>
          <a:xfrm>
            <a:off x="4997806" y="6152486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0A358E-352A-074F-989D-544B8E0D7257}"/>
              </a:ext>
            </a:extLst>
          </p:cNvPr>
          <p:cNvSpPr txBox="1"/>
          <p:nvPr/>
        </p:nvSpPr>
        <p:spPr>
          <a:xfrm>
            <a:off x="2668004" y="6151952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46D68F-18E3-CD47-9B9C-24EF2618B596}"/>
              </a:ext>
            </a:extLst>
          </p:cNvPr>
          <p:cNvSpPr txBox="1"/>
          <p:nvPr/>
        </p:nvSpPr>
        <p:spPr>
          <a:xfrm>
            <a:off x="489937" y="2825316"/>
            <a:ext cx="12666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Alcator</a:t>
            </a:r>
            <a:br>
              <a:rPr lang="en-US" sz="2800" b="1" dirty="0"/>
            </a:br>
            <a:r>
              <a:rPr lang="en-US" sz="2800" b="1" dirty="0"/>
              <a:t>C-Mod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34147-AED9-C24C-9F94-C9411C2EE975}"/>
              </a:ext>
            </a:extLst>
          </p:cNvPr>
          <p:cNvSpPr txBox="1"/>
          <p:nvPr/>
        </p:nvSpPr>
        <p:spPr>
          <a:xfrm>
            <a:off x="1499465" y="4777855"/>
            <a:ext cx="27372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SPARC</a:t>
            </a:r>
            <a:br>
              <a:rPr lang="en-US" sz="2800" b="1" dirty="0"/>
            </a:br>
            <a:r>
              <a:rPr lang="en-US" sz="2800" b="1" dirty="0"/>
              <a:t>HTS magnet R&amp;D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E2F84B-4AC1-2348-B60B-F7362B26AABE}"/>
              </a:ext>
            </a:extLst>
          </p:cNvPr>
          <p:cNvSpPr txBox="1"/>
          <p:nvPr/>
        </p:nvSpPr>
        <p:spPr>
          <a:xfrm>
            <a:off x="4891078" y="4272553"/>
            <a:ext cx="1129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SPARC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EE40EC-9608-DF45-9C25-51FC618A6CFF}"/>
              </a:ext>
            </a:extLst>
          </p:cNvPr>
          <p:cNvSpPr txBox="1"/>
          <p:nvPr/>
        </p:nvSpPr>
        <p:spPr>
          <a:xfrm>
            <a:off x="8983815" y="5560573"/>
            <a:ext cx="792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ARC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64655F-AB56-7E40-800C-EA10E6D52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22" y="275517"/>
            <a:ext cx="11128642" cy="630297"/>
          </a:xfrm>
        </p:spPr>
        <p:txBody>
          <a:bodyPr/>
          <a:lstStyle/>
          <a:p>
            <a:r>
              <a:rPr lang="en-US" sz="3200" dirty="0"/>
              <a:t>HTS magnets enable the high-field path to fusion energy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F8195B1-1F40-B742-B4DB-12D463188D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06" y="1560315"/>
            <a:ext cx="1372641" cy="13726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8F2DD9-6BAF-4A47-8935-90D5333A2AA3}"/>
              </a:ext>
            </a:extLst>
          </p:cNvPr>
          <p:cNvSpPr txBox="1"/>
          <p:nvPr/>
        </p:nvSpPr>
        <p:spPr>
          <a:xfrm>
            <a:off x="8873474" y="6151952"/>
            <a:ext cx="105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2030s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55715C-6D53-4148-B141-87100AC5D552}"/>
              </a:ext>
            </a:extLst>
          </p:cNvPr>
          <p:cNvSpPr txBox="1"/>
          <p:nvPr/>
        </p:nvSpPr>
        <p:spPr>
          <a:xfrm>
            <a:off x="8469194" y="897996"/>
            <a:ext cx="2051492" cy="5755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74724" tIns="37362" rIns="74724" bIns="37362" rtlCol="0">
            <a:spAutoFit/>
          </a:bodyPr>
          <a:lstStyle/>
          <a:p>
            <a:pPr algn="ctr"/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Phase 3: Commercialization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70973A-1B19-41E2-A4FF-B81E464B86B0}"/>
              </a:ext>
            </a:extLst>
          </p:cNvPr>
          <p:cNvSpPr txBox="1"/>
          <p:nvPr/>
        </p:nvSpPr>
        <p:spPr>
          <a:xfrm>
            <a:off x="2100076" y="917793"/>
            <a:ext cx="2051492" cy="8141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74724" tIns="37362" rIns="74724" bIns="37362" rtlCol="0">
            <a:spAutoFit/>
          </a:bodyPr>
          <a:lstStyle/>
          <a:p>
            <a:pPr algn="ctr"/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Phase 1: </a:t>
            </a:r>
            <a:br>
              <a:rPr lang="en-US" sz="1600" b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Technology</a:t>
            </a:r>
            <a:br>
              <a:rPr lang="en-US" sz="1600" b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 R&amp;D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525456-B9BF-4F76-AA0F-E269302F8736}"/>
              </a:ext>
            </a:extLst>
          </p:cNvPr>
          <p:cNvSpPr txBox="1"/>
          <p:nvPr/>
        </p:nvSpPr>
        <p:spPr>
          <a:xfrm>
            <a:off x="4601678" y="897996"/>
            <a:ext cx="1797224" cy="5755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74724" tIns="37362" rIns="74724" bIns="37362" rtlCol="0">
            <a:spAutoFit/>
          </a:bodyPr>
          <a:lstStyle/>
          <a:p>
            <a:pPr algn="ctr"/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Phase 2: Demonstration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171809F-5258-4078-8133-C8441D3576D4}"/>
              </a:ext>
            </a:extLst>
          </p:cNvPr>
          <p:cNvSpPr/>
          <p:nvPr/>
        </p:nvSpPr>
        <p:spPr>
          <a:xfrm>
            <a:off x="1871903" y="992542"/>
            <a:ext cx="560115" cy="29311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20043625-0E8D-486E-8761-34B17C144D60}"/>
              </a:ext>
            </a:extLst>
          </p:cNvPr>
          <p:cNvSpPr/>
          <p:nvPr/>
        </p:nvSpPr>
        <p:spPr>
          <a:xfrm>
            <a:off x="6855113" y="1002782"/>
            <a:ext cx="615703" cy="29311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915277-C5C8-46E5-8438-7A48D72FACD1}"/>
              </a:ext>
            </a:extLst>
          </p:cNvPr>
          <p:cNvSpPr txBox="1"/>
          <p:nvPr/>
        </p:nvSpPr>
        <p:spPr>
          <a:xfrm>
            <a:off x="104171" y="905691"/>
            <a:ext cx="2100604" cy="567896"/>
          </a:xfrm>
          <a:prstGeom prst="rect">
            <a:avLst/>
          </a:prstGeom>
          <a:noFill/>
          <a:ln>
            <a:noFill/>
          </a:ln>
        </p:spPr>
        <p:txBody>
          <a:bodyPr wrap="square" lIns="74724" tIns="37362" rIns="74724" bIns="37362" rtlCol="0">
            <a:spAutoFit/>
          </a:bodyPr>
          <a:lstStyle/>
          <a:p>
            <a:pPr algn="ctr"/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High-field </a:t>
            </a:r>
            <a:br>
              <a:rPr lang="en-US" sz="1600" b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fusion science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14CD1FE3-8B3B-4FBF-8194-45E802B2F772}"/>
              </a:ext>
            </a:extLst>
          </p:cNvPr>
          <p:cNvSpPr/>
          <p:nvPr/>
        </p:nvSpPr>
        <p:spPr>
          <a:xfrm>
            <a:off x="4026259" y="1000626"/>
            <a:ext cx="599819" cy="29311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B86D20-FDA6-4D1B-A4D7-DB85C5B378F3}"/>
              </a:ext>
            </a:extLst>
          </p:cNvPr>
          <p:cNvSpPr txBox="1"/>
          <p:nvPr/>
        </p:nvSpPr>
        <p:spPr>
          <a:xfrm>
            <a:off x="645020" y="6155457"/>
            <a:ext cx="9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152684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88390E-2607-4F51-999C-2A0FE6F47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536" y="1139101"/>
            <a:ext cx="5146611" cy="4473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B451B4-C0B6-469F-B9FD-3DC09AE61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458" y="4357865"/>
            <a:ext cx="1542801" cy="839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7E1533-673E-644A-B34C-D5601C4A43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353" y="2416403"/>
            <a:ext cx="2805177" cy="18049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E059AE-01AD-6449-AB36-968563D8EB92}"/>
              </a:ext>
            </a:extLst>
          </p:cNvPr>
          <p:cNvSpPr txBox="1"/>
          <p:nvPr/>
        </p:nvSpPr>
        <p:spPr>
          <a:xfrm>
            <a:off x="4997806" y="6152486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0A358E-352A-074F-989D-544B8E0D7257}"/>
              </a:ext>
            </a:extLst>
          </p:cNvPr>
          <p:cNvSpPr txBox="1"/>
          <p:nvPr/>
        </p:nvSpPr>
        <p:spPr>
          <a:xfrm>
            <a:off x="2668004" y="6151952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46D68F-18E3-CD47-9B9C-24EF2618B596}"/>
              </a:ext>
            </a:extLst>
          </p:cNvPr>
          <p:cNvSpPr txBox="1"/>
          <p:nvPr/>
        </p:nvSpPr>
        <p:spPr>
          <a:xfrm>
            <a:off x="489937" y="2825316"/>
            <a:ext cx="12666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Alcator</a:t>
            </a:r>
            <a:br>
              <a:rPr lang="en-US" sz="2800" b="1" dirty="0"/>
            </a:br>
            <a:r>
              <a:rPr lang="en-US" sz="2800" b="1" dirty="0"/>
              <a:t>C-Mod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34147-AED9-C24C-9F94-C9411C2EE975}"/>
              </a:ext>
            </a:extLst>
          </p:cNvPr>
          <p:cNvSpPr txBox="1"/>
          <p:nvPr/>
        </p:nvSpPr>
        <p:spPr>
          <a:xfrm>
            <a:off x="1499465" y="4777855"/>
            <a:ext cx="27372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SPARC</a:t>
            </a:r>
            <a:br>
              <a:rPr lang="en-US" sz="2800" b="1" dirty="0"/>
            </a:br>
            <a:r>
              <a:rPr lang="en-US" sz="2800" b="1" dirty="0"/>
              <a:t>HTS magnet R&amp;D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E2F84B-4AC1-2348-B60B-F7362B26AABE}"/>
              </a:ext>
            </a:extLst>
          </p:cNvPr>
          <p:cNvSpPr txBox="1"/>
          <p:nvPr/>
        </p:nvSpPr>
        <p:spPr>
          <a:xfrm>
            <a:off x="4891078" y="4272553"/>
            <a:ext cx="1129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SPARC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EE40EC-9608-DF45-9C25-51FC618A6CFF}"/>
              </a:ext>
            </a:extLst>
          </p:cNvPr>
          <p:cNvSpPr txBox="1"/>
          <p:nvPr/>
        </p:nvSpPr>
        <p:spPr>
          <a:xfrm>
            <a:off x="8983815" y="5560573"/>
            <a:ext cx="792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ARC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64655F-AB56-7E40-800C-EA10E6D52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22" y="275517"/>
            <a:ext cx="11128642" cy="630297"/>
          </a:xfrm>
        </p:spPr>
        <p:txBody>
          <a:bodyPr/>
          <a:lstStyle/>
          <a:p>
            <a:r>
              <a:rPr lang="en-US" sz="3200" dirty="0"/>
              <a:t>HTS magnets enable the high-field path to fusion energy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F8195B1-1F40-B742-B4DB-12D463188D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06" y="1560315"/>
            <a:ext cx="1372641" cy="13726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8F2DD9-6BAF-4A47-8935-90D5333A2AA3}"/>
              </a:ext>
            </a:extLst>
          </p:cNvPr>
          <p:cNvSpPr txBox="1"/>
          <p:nvPr/>
        </p:nvSpPr>
        <p:spPr>
          <a:xfrm>
            <a:off x="8873474" y="6151952"/>
            <a:ext cx="105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2030s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55715C-6D53-4148-B141-87100AC5D552}"/>
              </a:ext>
            </a:extLst>
          </p:cNvPr>
          <p:cNvSpPr txBox="1"/>
          <p:nvPr/>
        </p:nvSpPr>
        <p:spPr>
          <a:xfrm>
            <a:off x="8469194" y="897996"/>
            <a:ext cx="2051492" cy="5755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74724" tIns="37362" rIns="74724" bIns="37362" rtlCol="0">
            <a:spAutoFit/>
          </a:bodyPr>
          <a:lstStyle/>
          <a:p>
            <a:pPr algn="ctr"/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Phase 3: Commercialization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70973A-1B19-41E2-A4FF-B81E464B86B0}"/>
              </a:ext>
            </a:extLst>
          </p:cNvPr>
          <p:cNvSpPr txBox="1"/>
          <p:nvPr/>
        </p:nvSpPr>
        <p:spPr>
          <a:xfrm>
            <a:off x="2100076" y="917793"/>
            <a:ext cx="2051492" cy="8141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74724" tIns="37362" rIns="74724" bIns="37362" rtlCol="0">
            <a:spAutoFit/>
          </a:bodyPr>
          <a:lstStyle/>
          <a:p>
            <a:pPr algn="ctr"/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Phase 1: </a:t>
            </a:r>
            <a:br>
              <a:rPr lang="en-US" sz="1600" b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Technology</a:t>
            </a:r>
            <a:br>
              <a:rPr lang="en-US" sz="1600" b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 R&amp;D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525456-B9BF-4F76-AA0F-E269302F8736}"/>
              </a:ext>
            </a:extLst>
          </p:cNvPr>
          <p:cNvSpPr txBox="1"/>
          <p:nvPr/>
        </p:nvSpPr>
        <p:spPr>
          <a:xfrm>
            <a:off x="4601678" y="897996"/>
            <a:ext cx="1797224" cy="5755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74724" tIns="37362" rIns="74724" bIns="37362" rtlCol="0">
            <a:spAutoFit/>
          </a:bodyPr>
          <a:lstStyle/>
          <a:p>
            <a:pPr algn="ctr"/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Phase 2: Demonstration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171809F-5258-4078-8133-C8441D3576D4}"/>
              </a:ext>
            </a:extLst>
          </p:cNvPr>
          <p:cNvSpPr/>
          <p:nvPr/>
        </p:nvSpPr>
        <p:spPr>
          <a:xfrm>
            <a:off x="1871903" y="992542"/>
            <a:ext cx="560115" cy="29311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20043625-0E8D-486E-8761-34B17C144D60}"/>
              </a:ext>
            </a:extLst>
          </p:cNvPr>
          <p:cNvSpPr/>
          <p:nvPr/>
        </p:nvSpPr>
        <p:spPr>
          <a:xfrm>
            <a:off x="6855113" y="1002782"/>
            <a:ext cx="615703" cy="29311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915277-C5C8-46E5-8438-7A48D72FACD1}"/>
              </a:ext>
            </a:extLst>
          </p:cNvPr>
          <p:cNvSpPr txBox="1"/>
          <p:nvPr/>
        </p:nvSpPr>
        <p:spPr>
          <a:xfrm>
            <a:off x="104171" y="905691"/>
            <a:ext cx="2100604" cy="567896"/>
          </a:xfrm>
          <a:prstGeom prst="rect">
            <a:avLst/>
          </a:prstGeom>
          <a:noFill/>
          <a:ln>
            <a:noFill/>
          </a:ln>
        </p:spPr>
        <p:txBody>
          <a:bodyPr wrap="square" lIns="74724" tIns="37362" rIns="74724" bIns="37362" rtlCol="0">
            <a:spAutoFit/>
          </a:bodyPr>
          <a:lstStyle/>
          <a:p>
            <a:pPr algn="ctr"/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High-field </a:t>
            </a:r>
            <a:br>
              <a:rPr lang="en-US" sz="1600" b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600" b="1" dirty="0">
                <a:latin typeface="Helvetica" charset="0"/>
                <a:ea typeface="Helvetica" charset="0"/>
                <a:cs typeface="Helvetica" charset="0"/>
              </a:rPr>
              <a:t>fusion science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14CD1FE3-8B3B-4FBF-8194-45E802B2F772}"/>
              </a:ext>
            </a:extLst>
          </p:cNvPr>
          <p:cNvSpPr/>
          <p:nvPr/>
        </p:nvSpPr>
        <p:spPr>
          <a:xfrm>
            <a:off x="4026259" y="1000626"/>
            <a:ext cx="599819" cy="29311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B86D20-FDA6-4D1B-A4D7-DB85C5B378F3}"/>
              </a:ext>
            </a:extLst>
          </p:cNvPr>
          <p:cNvSpPr txBox="1"/>
          <p:nvPr/>
        </p:nvSpPr>
        <p:spPr>
          <a:xfrm>
            <a:off x="645020" y="6155457"/>
            <a:ext cx="91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2016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5621F-14F7-44BD-A2FD-AE22B1FD2226}"/>
              </a:ext>
            </a:extLst>
          </p:cNvPr>
          <p:cNvSpPr txBox="1"/>
          <p:nvPr/>
        </p:nvSpPr>
        <p:spPr>
          <a:xfrm>
            <a:off x="353382" y="1997846"/>
            <a:ext cx="2751454" cy="7386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High-field plasma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High power density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Plasma prediction workflows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161AEE-52DE-4733-81E5-2A9731A92961}"/>
              </a:ext>
            </a:extLst>
          </p:cNvPr>
          <p:cNvSpPr txBox="1"/>
          <p:nvPr/>
        </p:nvSpPr>
        <p:spPr>
          <a:xfrm>
            <a:off x="1232176" y="4278072"/>
            <a:ext cx="2751454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Key disruptive component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At scale, field,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Integrated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Supply chain and costs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8F238-A78F-418C-8C4C-702A28212D2F}"/>
              </a:ext>
            </a:extLst>
          </p:cNvPr>
          <p:cNvSpPr txBox="1"/>
          <p:nvPr/>
        </p:nvSpPr>
        <p:spPr>
          <a:xfrm>
            <a:off x="4026259" y="1547356"/>
            <a:ext cx="3065227" cy="28931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Confirmation of confinement physics and fusion burn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Plasma power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High flux, low fluence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Low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No balance of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Integrated engineering performance and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Component supply chain, costs,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Integrated delivery by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Regulatory foothold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ea typeface="Helvetica Inserat Roman" charset="0"/>
              <a:cs typeface="Helvetica Inserat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6FA50-4984-46A9-8FA5-8B07443B5377}"/>
              </a:ext>
            </a:extLst>
          </p:cNvPr>
          <p:cNvSpPr txBox="1"/>
          <p:nvPr/>
        </p:nvSpPr>
        <p:spPr>
          <a:xfrm>
            <a:off x="7870452" y="1591606"/>
            <a:ext cx="3169721" cy="28931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Maintenance scenario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Materials in moderate fluence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Availability increasing across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High average power (pulsed or steady state TBD)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Heat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TBR&gt;1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Balance of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Operability in an energy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Costs, build time, delivery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Regulation at commercial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a typeface="Helvetica Inserat Roman" charset="0"/>
                <a:cs typeface="Helvetica Inserat Roman" charset="0"/>
              </a:rPr>
              <a:t>Power development by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ea typeface="Helvetica Inserat Roman" charset="0"/>
              <a:cs typeface="Helvetica Inserat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765FE007-D469-4D05-B893-FCF74AAE58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512" y="4107209"/>
            <a:ext cx="6331619" cy="2449166"/>
          </a:xfrm>
        </p:spPr>
        <p:txBody>
          <a:bodyPr/>
          <a:lstStyle/>
          <a:p>
            <a:r>
              <a:rPr lang="en-US" dirty="0"/>
              <a:t>On schedule for magnet demo</a:t>
            </a:r>
          </a:p>
          <a:p>
            <a:r>
              <a:rPr lang="en-US" dirty="0"/>
              <a:t>On schedule to start SPARC construction</a:t>
            </a:r>
          </a:p>
          <a:p>
            <a:r>
              <a:rPr lang="en-US" dirty="0"/>
              <a:t>Budget sufficient to start SPARC construction</a:t>
            </a:r>
          </a:p>
          <a:p>
            <a:r>
              <a:rPr lang="en-US" dirty="0"/>
              <a:t>DT as soon as possible after startup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track for 6/21 start of SPARC construction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45888609"/>
              </p:ext>
            </p:extLst>
          </p:nvPr>
        </p:nvGraphicFramePr>
        <p:xfrm>
          <a:off x="-1660" y="1364631"/>
          <a:ext cx="12193660" cy="478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9807" y="2321656"/>
            <a:ext cx="1376855" cy="47851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/>
              <a:t>Cable R&amp;D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7168" y="2321659"/>
            <a:ext cx="2648611" cy="47851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/>
              <a:t>Toroidal field model coil (TFMC)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6663" y="2800171"/>
            <a:ext cx="1019504" cy="47851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dirty="0"/>
              <a:t>SPARC 10% 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6662" y="3278684"/>
            <a:ext cx="1019505" cy="47851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/>
              <a:t>Site selection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26674" y="2800171"/>
            <a:ext cx="1629106" cy="47851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/>
              <a:t>SPARC 30% design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6674" y="3278684"/>
            <a:ext cx="1629106" cy="47851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/>
              <a:t>Site prep, licensing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6285" y="2321658"/>
            <a:ext cx="3857302" cy="47850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/>
              <a:t>TF, PF, CS magnet fabrication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6285" y="3278684"/>
            <a:ext cx="5328749" cy="47851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/>
              <a:t>Construction, commissioning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5780" y="2800170"/>
            <a:ext cx="2564523" cy="47851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/>
              <a:t>SPARC 60% design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20303" y="2800169"/>
            <a:ext cx="1303283" cy="47851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/>
              <a:t>SPARC 100% design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9807" y="1843144"/>
            <a:ext cx="4035972" cy="47851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/>
              <a:t>Phase 1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866284" y="1843143"/>
            <a:ext cx="7325716" cy="47851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/>
              <a:t>Phase 2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0205539" y="3278683"/>
            <a:ext cx="1986461" cy="47851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/>
              <a:t>Operations</a:t>
            </a:r>
            <a:endParaRPr lang="en-US" sz="1600" dirty="0"/>
          </a:p>
        </p:txBody>
      </p:sp>
      <p:sp>
        <p:nvSpPr>
          <p:cNvPr id="17" name="5-Point Star 16"/>
          <p:cNvSpPr/>
          <p:nvPr/>
        </p:nvSpPr>
        <p:spPr>
          <a:xfrm>
            <a:off x="9990077" y="3302477"/>
            <a:ext cx="430924" cy="430924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853442" y="3780989"/>
            <a:ext cx="704194" cy="56541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/>
              <a:t>First </a:t>
            </a:r>
          </a:p>
          <a:p>
            <a:pPr algn="ctr">
              <a:buClr>
                <a:schemeClr val="accent6"/>
              </a:buClr>
            </a:pPr>
            <a:r>
              <a:rPr lang="en-US" sz="1600" dirty="0"/>
              <a:t>plasma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44131" y="4346399"/>
            <a:ext cx="5547869" cy="216859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1600" dirty="0"/>
              <a:t>Key:</a:t>
            </a:r>
          </a:p>
          <a:p>
            <a:pPr>
              <a:buClr>
                <a:schemeClr val="accent6"/>
              </a:buClr>
            </a:pPr>
            <a:r>
              <a:rPr lang="en-US" sz="1600" dirty="0"/>
              <a:t>  10% = Design concept: 2D poloidal cross section baselined</a:t>
            </a:r>
          </a:p>
          <a:p>
            <a:pPr>
              <a:buClr>
                <a:schemeClr val="accent6"/>
              </a:buClr>
            </a:pPr>
            <a:r>
              <a:rPr lang="en-US" sz="1600" dirty="0"/>
              <a:t>  30% = Ready for construction</a:t>
            </a:r>
          </a:p>
          <a:p>
            <a:pPr>
              <a:buClr>
                <a:schemeClr val="accent6"/>
              </a:buClr>
            </a:pPr>
            <a:r>
              <a:rPr lang="en-US" sz="1600" dirty="0"/>
              <a:t>  60% = Grouped systems</a:t>
            </a:r>
          </a:p>
          <a:p>
            <a:pPr>
              <a:buClr>
                <a:schemeClr val="accent6"/>
              </a:buClr>
            </a:pPr>
            <a:r>
              <a:rPr lang="en-US" sz="1600" dirty="0"/>
              <a:t>100% = Final design</a:t>
            </a:r>
          </a:p>
          <a:p>
            <a:pPr>
              <a:buClr>
                <a:schemeClr val="accent6"/>
              </a:buClr>
            </a:pPr>
            <a:endParaRPr lang="en-US" sz="1600" dirty="0"/>
          </a:p>
          <a:p>
            <a:pPr>
              <a:buClr>
                <a:schemeClr val="accent6"/>
              </a:buClr>
            </a:pPr>
            <a:r>
              <a:rPr lang="en-US" sz="1600" dirty="0"/>
              <a:t>TFTR: 6 years from start of design to first plasma</a:t>
            </a:r>
          </a:p>
          <a:p>
            <a:pPr>
              <a:buClr>
                <a:schemeClr val="accent6"/>
              </a:buClr>
            </a:pPr>
            <a:r>
              <a:rPr lang="en-US" sz="1600" dirty="0"/>
              <a:t>JET: 9 years from start of design to first plasma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38592" y="2581910"/>
            <a:ext cx="2049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600" dirty="0"/>
              <a:t>7 years from start of </a:t>
            </a:r>
          </a:p>
          <a:p>
            <a:pPr>
              <a:buClr>
                <a:schemeClr val="accent6"/>
              </a:buClr>
            </a:pPr>
            <a:r>
              <a:rPr lang="en-US" sz="1600" dirty="0"/>
              <a:t>design to first plasma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A2C6356-6F8C-45E9-A92C-A2C27E503EAE}"/>
              </a:ext>
            </a:extLst>
          </p:cNvPr>
          <p:cNvCxnSpPr/>
          <p:nvPr/>
        </p:nvCxnSpPr>
        <p:spPr>
          <a:xfrm>
            <a:off x="3957145" y="1262155"/>
            <a:ext cx="0" cy="2797466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96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C2AF9-5367-464A-ADF0-E7B5BC17B72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513" y="1006475"/>
            <a:ext cx="7444122" cy="5549900"/>
          </a:xfrm>
        </p:spPr>
        <p:txBody>
          <a:bodyPr/>
          <a:lstStyle/>
          <a:p>
            <a:r>
              <a:rPr lang="en-US" sz="2400" dirty="0"/>
              <a:t>&gt;20 test cables fabricated as part of VIPER program</a:t>
            </a:r>
          </a:p>
          <a:p>
            <a:r>
              <a:rPr lang="en-US" sz="2400" dirty="0"/>
              <a:t>3D configurations (now an ARPA-E program)</a:t>
            </a:r>
          </a:p>
          <a:p>
            <a:r>
              <a:rPr lang="en-US" sz="2400" dirty="0"/>
              <a:t>Proven in SULTAN at SPARC/ARC TF relevant conditions</a:t>
            </a:r>
          </a:p>
          <a:p>
            <a:r>
              <a:rPr lang="en-US" sz="2400" dirty="0"/>
              <a:t>Adapted to use in the CS/PF under fast ramp rates</a:t>
            </a:r>
          </a:p>
          <a:p>
            <a:pPr marL="0" indent="0">
              <a:buNone/>
            </a:pPr>
            <a:r>
              <a:rPr lang="en-US" sz="2400" dirty="0"/>
              <a:t>[</a:t>
            </a:r>
            <a:r>
              <a:rPr lang="en-US" sz="2400" dirty="0">
                <a:hlinkClick r:id="rId2"/>
              </a:rPr>
              <a:t>Hartwig et al, SUST 2020 33 11LT01</a:t>
            </a:r>
            <a:r>
              <a:rPr lang="en-US" sz="2400" dirty="0"/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FF074-2D00-4E52-BF69-439776C53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R&amp;D has de-risked SPARC cables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98A7FC-A4AF-4CBC-B603-64B6F7147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78" y="3923263"/>
            <a:ext cx="3233870" cy="2178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287407-8E92-47A0-BE50-C61A8489AC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97" t="23704" r="6388" b="21667"/>
          <a:stretch/>
        </p:blipFill>
        <p:spPr>
          <a:xfrm>
            <a:off x="3684108" y="4720401"/>
            <a:ext cx="2576843" cy="13244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9111C3-8FE8-4752-8C76-FA1DC7C7F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213" y="2844913"/>
            <a:ext cx="5088109" cy="346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78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C4B45-C74C-41E8-B332-413195F827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513" y="1006475"/>
            <a:ext cx="6679380" cy="5549900"/>
          </a:xfrm>
        </p:spPr>
        <p:txBody>
          <a:bodyPr/>
          <a:lstStyle/>
          <a:p>
            <a:r>
              <a:rPr lang="en-US" sz="2400" dirty="0"/>
              <a:t>Developed manufacturing and test facilities</a:t>
            </a:r>
          </a:p>
          <a:p>
            <a:r>
              <a:rPr lang="en-US" sz="2400" dirty="0"/>
              <a:t>HTS tape supply scaled to sufficient levels to support SPARC construction</a:t>
            </a:r>
          </a:p>
          <a:p>
            <a:pPr lvl="1"/>
            <a:r>
              <a:rPr lang="en-US" sz="2000" dirty="0"/>
              <a:t>HTS tape industry a factor of 4x, already at spec required for SPARC</a:t>
            </a:r>
          </a:p>
          <a:p>
            <a:pPr lvl="1"/>
            <a:r>
              <a:rPr lang="en-US" sz="2000" dirty="0"/>
              <a:t>Multiple suppliers under contract and scaling factories another 4x, 100s of km</a:t>
            </a:r>
          </a:p>
          <a:p>
            <a:r>
              <a:rPr lang="en-US" sz="2400" dirty="0"/>
              <a:t>TFMC made with manufacturing techniques directly transferrable to the SPARC TF</a:t>
            </a:r>
          </a:p>
          <a:p>
            <a:pPr lvl="1"/>
            <a:r>
              <a:rPr lang="en-US" sz="2000" dirty="0"/>
              <a:t>Supply chain and equipment carries over</a:t>
            </a:r>
          </a:p>
          <a:p>
            <a:pPr lvl="1"/>
            <a:r>
              <a:rPr lang="en-US" sz="2000" dirty="0"/>
              <a:t>Unique tech transfer model</a:t>
            </a:r>
          </a:p>
          <a:p>
            <a:r>
              <a:rPr lang="en-US" sz="2400" dirty="0"/>
              <a:t>&gt;100,000 sqft Magnet factory for all SPARC and other coils breaks ground in January ‘21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83786-D193-4CF3-86D7-C6B5EB7AC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Retiring both technical and manufacturing risks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FA63F-BFC2-4830-9E2B-F79BF86D1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30" r="7923" b="8401"/>
          <a:stretch/>
        </p:blipFill>
        <p:spPr>
          <a:xfrm>
            <a:off x="7145365" y="1006475"/>
            <a:ext cx="1949897" cy="2153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02476E-63CB-43C9-90DD-384BD2888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60" b="10278"/>
          <a:stretch/>
        </p:blipFill>
        <p:spPr>
          <a:xfrm>
            <a:off x="9429602" y="1006475"/>
            <a:ext cx="2087785" cy="215351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3682D53-6454-4793-BE70-D2FA3C1AB0FB}"/>
              </a:ext>
            </a:extLst>
          </p:cNvPr>
          <p:cNvGrpSpPr/>
          <p:nvPr/>
        </p:nvGrpSpPr>
        <p:grpSpPr>
          <a:xfrm>
            <a:off x="7145365" y="3544824"/>
            <a:ext cx="4705372" cy="2796798"/>
            <a:chOff x="6958513" y="3417353"/>
            <a:chExt cx="5708719" cy="33931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93BF9D-2AFA-4DB4-9CD7-6A16BCE89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98" t="25185"/>
            <a:stretch/>
          </p:blipFill>
          <p:spPr>
            <a:xfrm>
              <a:off x="6958513" y="3417353"/>
              <a:ext cx="5708719" cy="33931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2B5FAB-0F87-4D5C-B324-E9B96FEF5320}"/>
                </a:ext>
              </a:extLst>
            </p:cNvPr>
            <p:cNvSpPr txBox="1"/>
            <p:nvPr/>
          </p:nvSpPr>
          <p:spPr>
            <a:xfrm>
              <a:off x="8549258" y="5226094"/>
              <a:ext cx="1198102" cy="78503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none" rtlCol="0">
              <a:noAutofit/>
            </a:bodyPr>
            <a:lstStyle/>
            <a:p>
              <a:pPr algn="ctr">
                <a:buClr>
                  <a:schemeClr val="accent6"/>
                </a:buClr>
              </a:pPr>
              <a:r>
                <a:rPr lang="en-US" sz="1200" b="1" dirty="0">
                  <a:solidFill>
                    <a:schemeClr val="accent2"/>
                  </a:solidFill>
                </a:rPr>
                <a:t>50 kA power</a:t>
              </a:r>
              <a:br>
                <a:rPr lang="en-US" sz="1200" b="1" dirty="0">
                  <a:solidFill>
                    <a:schemeClr val="accent2"/>
                  </a:solidFill>
                </a:rPr>
              </a:br>
              <a:r>
                <a:rPr lang="en-US" sz="1200" b="1" dirty="0">
                  <a:solidFill>
                    <a:schemeClr val="accent2"/>
                  </a:solidFill>
                </a:rPr>
                <a:t>supply</a:t>
              </a:r>
              <a:br>
                <a:rPr lang="en-US" sz="1200" b="1" dirty="0">
                  <a:solidFill>
                    <a:schemeClr val="accent2"/>
                  </a:solidFill>
                </a:rPr>
              </a:br>
              <a:r>
                <a:rPr lang="en-US" sz="1200" b="1" dirty="0">
                  <a:solidFill>
                    <a:schemeClr val="accent2"/>
                  </a:solidFill>
                </a:rPr>
                <a:t>(1/2 received)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9EC2A9-D397-4AFC-8EC3-49A2830BC941}"/>
                </a:ext>
              </a:extLst>
            </p:cNvPr>
            <p:cNvSpPr txBox="1"/>
            <p:nvPr/>
          </p:nvSpPr>
          <p:spPr>
            <a:xfrm>
              <a:off x="11026955" y="4953934"/>
              <a:ext cx="1454079" cy="57362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none" rtlCol="0">
              <a:noAutofit/>
            </a:bodyPr>
            <a:lstStyle/>
            <a:p>
              <a:pPr algn="ctr">
                <a:buClr>
                  <a:schemeClr val="accent6"/>
                </a:buClr>
              </a:pPr>
              <a:r>
                <a:rPr lang="en-US" sz="1200" b="1" dirty="0">
                  <a:solidFill>
                    <a:schemeClr val="accent1"/>
                  </a:solidFill>
                </a:rPr>
                <a:t>20 K cryogenic</a:t>
              </a:r>
              <a:br>
                <a:rPr lang="en-US" sz="1200" b="1" dirty="0">
                  <a:solidFill>
                    <a:schemeClr val="accent1"/>
                  </a:solidFill>
                </a:rPr>
              </a:br>
              <a:r>
                <a:rPr lang="en-US" sz="1200" b="1" dirty="0">
                  <a:solidFill>
                    <a:schemeClr val="accent1"/>
                  </a:solidFill>
                </a:rPr>
                <a:t>system (received)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43115C2-0AA4-4F57-A430-899CA659913D}"/>
                </a:ext>
              </a:extLst>
            </p:cNvPr>
            <p:cNvSpPr/>
            <p:nvPr/>
          </p:nvSpPr>
          <p:spPr>
            <a:xfrm>
              <a:off x="9819246" y="4454838"/>
              <a:ext cx="1857386" cy="431636"/>
            </a:xfrm>
            <a:prstGeom prst="ellipse">
              <a:avLst/>
            </a:prstGeom>
            <a:noFill/>
            <a:ln w="5715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55D62CE-4FDC-4598-A951-78BE41EC187D}"/>
                </a:ext>
              </a:extLst>
            </p:cNvPr>
            <p:cNvSpPr/>
            <p:nvPr/>
          </p:nvSpPr>
          <p:spPr>
            <a:xfrm>
              <a:off x="7961860" y="4740238"/>
              <a:ext cx="2447960" cy="431636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7885FA8-EF3E-429D-A663-B8DFA32A8C50}"/>
              </a:ext>
            </a:extLst>
          </p:cNvPr>
          <p:cNvSpPr txBox="1"/>
          <p:nvPr/>
        </p:nvSpPr>
        <p:spPr>
          <a:xfrm>
            <a:off x="8103779" y="6297173"/>
            <a:ext cx="3259965" cy="7477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i="1" dirty="0"/>
              <a:t>C-Mod Power room converted to magnet test hall.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8AA9D-F065-4EF7-B1D5-F1ECBF25D3A6}"/>
              </a:ext>
            </a:extLst>
          </p:cNvPr>
          <p:cNvSpPr txBox="1"/>
          <p:nvPr/>
        </p:nvSpPr>
        <p:spPr>
          <a:xfrm>
            <a:off x="7868068" y="3106977"/>
            <a:ext cx="3259965" cy="7477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i="1" dirty="0"/>
              <a:t>Magnet winding fabrication facility in operation. </a:t>
            </a:r>
          </a:p>
        </p:txBody>
      </p:sp>
    </p:spTree>
    <p:extLst>
      <p:ext uri="{BB962C8B-B14F-4D97-AF65-F5344CB8AC3E}">
        <p14:creationId xmlns:p14="http://schemas.microsoft.com/office/powerpoint/2010/main" val="3501849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08976-1DC4-4E7D-8671-3F7233696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8" r="21515"/>
          <a:stretch/>
        </p:blipFill>
        <p:spPr>
          <a:xfrm>
            <a:off x="5331836" y="1141118"/>
            <a:ext cx="3121499" cy="25396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3A12C-AD8C-4448-A8B1-D8E16118A8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213" y="1141118"/>
            <a:ext cx="5221185" cy="5549900"/>
          </a:xfrm>
        </p:spPr>
        <p:txBody>
          <a:bodyPr/>
          <a:lstStyle/>
          <a:p>
            <a:r>
              <a:rPr lang="en-US" sz="2000" dirty="0"/>
              <a:t>Model coil at fully representative of the SPARC coil operation</a:t>
            </a:r>
          </a:p>
          <a:p>
            <a:r>
              <a:rPr lang="en-US" sz="2000" dirty="0"/>
              <a:t>20T on coil, well beyond what LTS can do</a:t>
            </a:r>
          </a:p>
          <a:p>
            <a:r>
              <a:rPr lang="en-US" sz="2000" dirty="0"/>
              <a:t>Largest HTS magnet in the world by a factor of 100x</a:t>
            </a:r>
          </a:p>
          <a:p>
            <a:pPr lvl="1"/>
            <a:r>
              <a:rPr lang="en-US" sz="1800" dirty="0"/>
              <a:t>&gt;100MJ, &gt;500km of HTS, &gt;800MPa, &gt;100A/mm^2, &gt;3m size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On track for comprehensive tests Spring ‘21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SPARC design proceeding at risk assuming success in full scale coil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5F34E-47F2-49B3-A28D-CE4C925E6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fabricating the full-scale model coil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0CFED5-B558-4637-904A-4E3F59D89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601732"/>
              </p:ext>
            </p:extLst>
          </p:nvPr>
        </p:nvGraphicFramePr>
        <p:xfrm>
          <a:off x="8453334" y="887140"/>
          <a:ext cx="3426153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046">
                  <a:extLst>
                    <a:ext uri="{9D8B030D-6E8A-4147-A177-3AD203B41FA5}">
                      <a16:colId xmlns:a16="http://schemas.microsoft.com/office/drawing/2014/main" val="3203233004"/>
                    </a:ext>
                  </a:extLst>
                </a:gridCol>
                <a:gridCol w="1398107">
                  <a:extLst>
                    <a:ext uri="{9D8B030D-6E8A-4147-A177-3AD203B41FA5}">
                      <a16:colId xmlns:a16="http://schemas.microsoft.com/office/drawing/2014/main" val="4361060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b="1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595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Number of pancakes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256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Total turns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534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Operating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562516"/>
                  </a:ext>
                </a:extLst>
              </a:tr>
              <a:tr h="120272">
                <a:tc>
                  <a:txBody>
                    <a:bodyPr/>
                    <a:lstStyle/>
                    <a:p>
                      <a:r>
                        <a:rPr lang="en-US" sz="1400" dirty="0"/>
                        <a:t>Operating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45 kA (max.)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832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Peak magnetic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20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Inductance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0.14 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Magnetic stored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110 MJ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WP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5100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406">
                <a:tc>
                  <a:txBody>
                    <a:bodyPr/>
                    <a:lstStyle/>
                    <a:p>
                      <a:r>
                        <a:rPr lang="en-US" sz="1400" dirty="0"/>
                        <a:t>WP + case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9300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WP current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110 A/mm</a:t>
                      </a:r>
                      <a:r>
                        <a:rPr lang="en-US" sz="1400" b="1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5D4BF20-F34C-4000-AA54-EA51AAE3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762" y="4324891"/>
            <a:ext cx="2283573" cy="17126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62A980-B47C-4FE2-B9AE-2CB8E4DB5F91}"/>
              </a:ext>
            </a:extLst>
          </p:cNvPr>
          <p:cNvSpPr txBox="1"/>
          <p:nvPr/>
        </p:nvSpPr>
        <p:spPr>
          <a:xfrm>
            <a:off x="6312330" y="6110203"/>
            <a:ext cx="1574660" cy="7477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i="1" dirty="0"/>
              <a:t>The first 9’ x 6’ TFMC radial</a:t>
            </a:r>
            <a:br>
              <a:rPr lang="en-US" sz="1600" i="1" dirty="0"/>
            </a:br>
            <a:r>
              <a:rPr lang="en-US" sz="1600" i="1" dirty="0"/>
              <a:t>plate in-work.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3B8146-CB7E-49C4-BCA8-FB8A970CB9BF}"/>
              </a:ext>
            </a:extLst>
          </p:cNvPr>
          <p:cNvSpPr txBox="1"/>
          <p:nvPr/>
        </p:nvSpPr>
        <p:spPr>
          <a:xfrm>
            <a:off x="9812912" y="6048129"/>
            <a:ext cx="747797" cy="7477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i="1" dirty="0"/>
              <a:t>Forging of the</a:t>
            </a:r>
            <a:br>
              <a:rPr lang="en-US" sz="1600" i="1" dirty="0"/>
            </a:br>
            <a:r>
              <a:rPr lang="en-US" sz="1600" i="1" dirty="0"/>
              <a:t>structural case</a:t>
            </a:r>
          </a:p>
        </p:txBody>
      </p:sp>
      <p:pic>
        <p:nvPicPr>
          <p:cNvPr id="6" name="Picture 5" descr="A picture containing outdoor, building, person, water&#10;&#10;Description automatically generated">
            <a:extLst>
              <a:ext uri="{FF2B5EF4-FFF2-40B4-BE49-F238E27FC236}">
                <a16:creationId xmlns:a16="http://schemas.microsoft.com/office/drawing/2014/main" id="{9B2F5253-57E6-4C00-A26A-C89F62AFB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91" y="4536934"/>
            <a:ext cx="3097796" cy="141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Content Placeholder 1">
            <a:extLst>
              <a:ext uri="{FF2B5EF4-FFF2-40B4-BE49-F238E27FC236}">
                <a16:creationId xmlns:a16="http://schemas.microsoft.com/office/drawing/2014/main" id="{71273DF8-38C9-0E4D-8D29-959EA5C85301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>
          <a:xfrm>
            <a:off x="312738" y="1006475"/>
            <a:ext cx="5730875" cy="5549900"/>
          </a:xfrm>
        </p:spPr>
        <p:txBody>
          <a:bodyPr/>
          <a:lstStyle/>
          <a:p>
            <a:r>
              <a:rPr lang="en-US" altLang="en-US"/>
              <a:t>Self-consistent design now under formal change control, this is largely the machine we will build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SPARC Physics Basis published in JPP, 7 peer-reviewed papers validating SPARC performance projections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Team deep into conceptual design reviews of engineering systems</a:t>
            </a:r>
          </a:p>
        </p:txBody>
      </p:sp>
      <p:sp>
        <p:nvSpPr>
          <p:cNvPr id="6146" name="Title 2">
            <a:extLst>
              <a:ext uri="{FF2B5EF4-FFF2-40B4-BE49-F238E27FC236}">
                <a16:creationId xmlns:a16="http://schemas.microsoft.com/office/drawing/2014/main" id="{57B639EF-D819-904C-B905-67643C121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738" y="298450"/>
            <a:ext cx="10728325" cy="630238"/>
          </a:xfrm>
        </p:spPr>
        <p:txBody>
          <a:bodyPr/>
          <a:lstStyle/>
          <a:p>
            <a:r>
              <a:rPr lang="en-US" altLang="en-US"/>
              <a:t>Updates since FPA 2020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075606FC-3024-5248-8500-B6D61EFE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2897188"/>
            <a:ext cx="5181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8" name="Group 6">
            <a:extLst>
              <a:ext uri="{FF2B5EF4-FFF2-40B4-BE49-F238E27FC236}">
                <a16:creationId xmlns:a16="http://schemas.microsoft.com/office/drawing/2014/main" id="{44AB3130-9DF0-E747-BC94-23E01DB03FA4}"/>
              </a:ext>
            </a:extLst>
          </p:cNvPr>
          <p:cNvGrpSpPr>
            <a:grpSpLocks/>
          </p:cNvGrpSpPr>
          <p:nvPr/>
        </p:nvGrpSpPr>
        <p:grpSpPr bwMode="auto">
          <a:xfrm>
            <a:off x="6327775" y="935038"/>
            <a:ext cx="5181600" cy="1962150"/>
            <a:chOff x="1955800" y="2617076"/>
            <a:chExt cx="8280400" cy="3136024"/>
          </a:xfrm>
        </p:grpSpPr>
        <p:pic>
          <p:nvPicPr>
            <p:cNvPr id="6150" name="Picture 4">
              <a:extLst>
                <a:ext uri="{FF2B5EF4-FFF2-40B4-BE49-F238E27FC236}">
                  <a16:creationId xmlns:a16="http://schemas.microsoft.com/office/drawing/2014/main" id="{0DA04DA1-4547-6E42-B93F-739330F80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90"/>
            <a:stretch>
              <a:fillRect/>
            </a:stretch>
          </p:blipFill>
          <p:spPr bwMode="auto">
            <a:xfrm>
              <a:off x="1955800" y="3163614"/>
              <a:ext cx="8280400" cy="25894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1" name="Picture 5">
              <a:extLst>
                <a:ext uri="{FF2B5EF4-FFF2-40B4-BE49-F238E27FC236}">
                  <a16:creationId xmlns:a16="http://schemas.microsoft.com/office/drawing/2014/main" id="{F5309DB2-FDC0-A043-B561-FEA448815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" b="86574"/>
            <a:stretch>
              <a:fillRect/>
            </a:stretch>
          </p:blipFill>
          <p:spPr bwMode="auto">
            <a:xfrm>
              <a:off x="1955800" y="2617076"/>
              <a:ext cx="8280400" cy="5465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4DC835B-0A37-9B40-84FD-4742BA2ED8AA}"/>
              </a:ext>
            </a:extLst>
          </p:cNvPr>
          <p:cNvSpPr txBox="1"/>
          <p:nvPr/>
        </p:nvSpPr>
        <p:spPr>
          <a:xfrm>
            <a:off x="8656638" y="6318250"/>
            <a:ext cx="2933700" cy="333375"/>
          </a:xfrm>
          <a:prstGeom prst="rect">
            <a:avLst/>
          </a:prstGeom>
          <a:noFill/>
        </p:spPr>
        <p:txBody>
          <a:bodyPr wrap="none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defRPr/>
            </a:pPr>
            <a:r>
              <a:rPr lang="en-US" sz="1600" i="1" dirty="0">
                <a:latin typeface="+mn-lt"/>
              </a:rPr>
              <a:t>Engineering-based SPARC model, Trey Henderson, CFS</a:t>
            </a:r>
          </a:p>
        </p:txBody>
      </p:sp>
    </p:spTree>
    <p:extLst>
      <p:ext uri="{BB962C8B-B14F-4D97-AF65-F5344CB8AC3E}">
        <p14:creationId xmlns:p14="http://schemas.microsoft.com/office/powerpoint/2010/main" val="2526217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PARC 1">
      <a:dk1>
        <a:srgbClr val="231F20"/>
      </a:dk1>
      <a:lt1>
        <a:srgbClr val="FFFFFF"/>
      </a:lt1>
      <a:dk2>
        <a:srgbClr val="555556"/>
      </a:dk2>
      <a:lt2>
        <a:srgbClr val="CCC8C2"/>
      </a:lt2>
      <a:accent1>
        <a:srgbClr val="006EAB"/>
      </a:accent1>
      <a:accent2>
        <a:srgbClr val="E40375"/>
      </a:accent2>
      <a:accent3>
        <a:srgbClr val="009EBF"/>
      </a:accent3>
      <a:accent4>
        <a:srgbClr val="004683"/>
      </a:accent4>
      <a:accent5>
        <a:srgbClr val="8DB555"/>
      </a:accent5>
      <a:accent6>
        <a:srgbClr val="5D2881"/>
      </a:accent6>
      <a:hlink>
        <a:srgbClr val="0432FF"/>
      </a:hlink>
      <a:folHlink>
        <a:srgbClr val="0432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342900" indent="-342900" algn="l">
          <a:buClr>
            <a:schemeClr val="accent6"/>
          </a:buClr>
          <a:buFont typeface="Arial" panose="020B0604020202020204" pitchFamily="34" charset="0"/>
          <a:buChar char="•"/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91003 Official Powerpoint Template - SPARC" id="{348F2284-56A4-8C47-992B-499AB0075FE4}" vid="{939EA5AF-3B6E-7B4E-8882-9176C422EA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6857B10020E742866A01CA87CF56C4" ma:contentTypeVersion="11" ma:contentTypeDescription="Create a new document." ma:contentTypeScope="" ma:versionID="09b037389d94c4f0dfa9219c781126f8">
  <xsd:schema xmlns:xsd="http://www.w3.org/2001/XMLSchema" xmlns:xs="http://www.w3.org/2001/XMLSchema" xmlns:p="http://schemas.microsoft.com/office/2006/metadata/properties" xmlns:ns2="0a20d635-c4a0-47e6-b007-0324648ef0bd" xmlns:ns3="61dd2541-53c7-447c-8d67-d1be2b3475dd" targetNamespace="http://schemas.microsoft.com/office/2006/metadata/properties" ma:root="true" ma:fieldsID="03448cc6cbbf48a54e012273ff9d5f14" ns2:_="" ns3:_="">
    <xsd:import namespace="0a20d635-c4a0-47e6-b007-0324648ef0bd"/>
    <xsd:import namespace="61dd2541-53c7-447c-8d67-d1be2b347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0d635-c4a0-47e6-b007-0324648ef0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d2541-53c7-447c-8d67-d1be2b347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1EB6D3-63FB-4D07-9250-5C88573C5F5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E2C6D98-23EA-45AE-8543-8E567E3054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20d635-c4a0-47e6-b007-0324648ef0bd"/>
    <ds:schemaRef ds:uri="61dd2541-53c7-447c-8d67-d1be2b347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F9FD68-1344-446E-BCCB-709BF41D82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191003 Official Powerpoint Template - SPARC</Template>
  <TotalTime>3351</TotalTime>
  <Words>1509</Words>
  <Application>Microsoft Macintosh PowerPoint</Application>
  <PresentationFormat>Widescreen</PresentationFormat>
  <Paragraphs>242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Office Theme</vt:lpstr>
      <vt:lpstr>PowerPoint Presentation</vt:lpstr>
      <vt:lpstr>Entire team focused on near-term energy from fusion</vt:lpstr>
      <vt:lpstr>HTS magnets enable the high-field path to fusion energy</vt:lpstr>
      <vt:lpstr>HTS magnets enable the high-field path to fusion energy</vt:lpstr>
      <vt:lpstr>On track for 6/21 start of SPARC construction</vt:lpstr>
      <vt:lpstr>Magnet R&amp;D has de-risked SPARC cables</vt:lpstr>
      <vt:lpstr>Retiring both technical and manufacturing risks</vt:lpstr>
      <vt:lpstr>Now fabricating the full-scale model coil</vt:lpstr>
      <vt:lpstr>Updates since FPA 2020</vt:lpstr>
      <vt:lpstr>SPARC is very similar in size to many tokamaks, but at ITER-level performance</vt:lpstr>
      <vt:lpstr>SPARC siting nearly complete</vt:lpstr>
      <vt:lpstr>SPARC provides burning plasma &amp; divertor physics</vt:lpstr>
      <vt:lpstr>Part of a comprehensive plan to accelerate fusion</vt:lpstr>
      <vt:lpstr>PowerPoint Presentation</vt:lpstr>
      <vt:lpstr>SPARC Physics Basis peer reviewed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Brunner</dc:creator>
  <cp:lastModifiedBy>Microsoft Office User</cp:lastModifiedBy>
  <cp:revision>93</cp:revision>
  <dcterms:created xsi:type="dcterms:W3CDTF">2019-10-05T12:56:58Z</dcterms:created>
  <dcterms:modified xsi:type="dcterms:W3CDTF">2020-12-16T18:55:56Z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0x010100A46857B10020E742866A01CA87CF56C4</vt:lpwstr>
  </property>
</Properties>
</file>