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07" r:id="rId3"/>
    <p:sldId id="258" r:id="rId4"/>
    <p:sldId id="259" r:id="rId5"/>
    <p:sldId id="260" r:id="rId6"/>
    <p:sldId id="304" r:id="rId7"/>
    <p:sldId id="263" r:id="rId8"/>
    <p:sldId id="285" r:id="rId9"/>
    <p:sldId id="281" r:id="rId10"/>
    <p:sldId id="305" r:id="rId11"/>
    <p:sldId id="302" r:id="rId12"/>
    <p:sldId id="262" r:id="rId13"/>
    <p:sldId id="287" r:id="rId14"/>
    <p:sldId id="264" r:id="rId15"/>
    <p:sldId id="289" r:id="rId16"/>
    <p:sldId id="290" r:id="rId17"/>
    <p:sldId id="291" r:id="rId18"/>
    <p:sldId id="292" r:id="rId19"/>
    <p:sldId id="293" r:id="rId20"/>
    <p:sldId id="294" r:id="rId21"/>
    <p:sldId id="300" r:id="rId22"/>
    <p:sldId id="295" r:id="rId23"/>
    <p:sldId id="296" r:id="rId24"/>
    <p:sldId id="306" r:id="rId25"/>
    <p:sldId id="298" r:id="rId26"/>
    <p:sldId id="301" r:id="rId27"/>
    <p:sldId id="299" r:id="rId28"/>
    <p:sldId id="303" r:id="rId29"/>
  </p:sldIdLst>
  <p:sldSz cx="10058400" cy="749776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1pPr>
    <a:lvl2pPr marL="40639" marR="40639" indent="34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2pPr>
    <a:lvl3pPr marL="40639" marR="40639" indent="685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3pPr>
    <a:lvl4pPr marL="40639" marR="40639" indent="1028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4pPr>
    <a:lvl5pPr marL="40639" marR="40639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5pPr>
    <a:lvl6pPr marL="40639" marR="40639" indent="1714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6pPr>
    <a:lvl7pPr marL="40639" marR="40639" indent="2057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7pPr>
    <a:lvl8pPr marL="40639" marR="40639" indent="2400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8pPr>
    <a:lvl9pPr marL="40639" marR="40639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E0E0E0"/>
    <a:srgbClr val="BE1B04"/>
    <a:srgbClr val="929292"/>
    <a:srgbClr val="000000"/>
    <a:srgbClr val="3C46C6"/>
    <a:srgbClr val="0432FF"/>
    <a:srgbClr val="5F88BE"/>
    <a:srgbClr val="C01B04"/>
    <a:srgbClr val="AB9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90"/>
    <p:restoredTop sz="94670"/>
  </p:normalViewPr>
  <p:slideViewPr>
    <p:cSldViewPr snapToGrid="0" snapToObjects="1">
      <p:cViewPr>
        <p:scale>
          <a:sx n="113" d="100"/>
          <a:sy n="113" d="100"/>
        </p:scale>
        <p:origin x="2896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19870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588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47700"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 dirty="0"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55328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775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68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548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5011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5298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1399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443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6804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8040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7325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9605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9565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6300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42268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47700"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 dirty="0"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087313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95427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27896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defRPr sz="1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05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47700"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 dirty="0"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941563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47700">
              <a:defRPr sz="16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9896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704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47700"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 dirty="0"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029353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358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802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0300" y="685800"/>
            <a:ext cx="4597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803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-27885" y="-29289"/>
            <a:ext cx="10094645" cy="7527052"/>
          </a:xfrm>
          <a:prstGeom prst="rect">
            <a:avLst/>
          </a:prstGeom>
          <a:gradFill>
            <a:gsLst>
              <a:gs pos="0">
                <a:srgbClr val="D30E00"/>
              </a:gs>
              <a:gs pos="100000">
                <a:srgbClr val="5B1A0E"/>
              </a:gs>
            </a:gsLst>
            <a:path>
              <a:fillToRect l="11387" t="12917" r="88612" b="87082"/>
            </a:path>
          </a:gradFill>
        </p:spPr>
        <p:txBody>
          <a:bodyPr lIns="39050" tIns="39050" rIns="39050" bIns="39050" anchor="ctr"/>
          <a:lstStyle/>
          <a:p>
            <a:pPr marL="57799" marR="57799" defTabSz="1295400"/>
            <a:endParaRPr/>
          </a:p>
        </p:txBody>
      </p:sp>
      <p:sp>
        <p:nvSpPr>
          <p:cNvPr id="16" name="Shape 16"/>
          <p:cNvSpPr/>
          <p:nvPr/>
        </p:nvSpPr>
        <p:spPr>
          <a:xfrm>
            <a:off x="-3184098" y="-3465763"/>
            <a:ext cx="8489511" cy="8854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0990" y="9736"/>
                </a:lnTo>
                <a:lnTo>
                  <a:pt x="14551" y="651"/>
                </a:lnTo>
                <a:lnTo>
                  <a:pt x="11348" y="9865"/>
                </a:lnTo>
                <a:lnTo>
                  <a:pt x="17849" y="2527"/>
                </a:lnTo>
                <a:lnTo>
                  <a:pt x="11640" y="10106"/>
                </a:lnTo>
                <a:lnTo>
                  <a:pt x="20297" y="5400"/>
                </a:lnTo>
                <a:lnTo>
                  <a:pt x="11831" y="10431"/>
                </a:lnTo>
                <a:lnTo>
                  <a:pt x="21600" y="8925"/>
                </a:lnTo>
                <a:lnTo>
                  <a:pt x="11897" y="10800"/>
                </a:lnTo>
                <a:lnTo>
                  <a:pt x="21600" y="12675"/>
                </a:lnTo>
                <a:lnTo>
                  <a:pt x="11831" y="11169"/>
                </a:lnTo>
                <a:lnTo>
                  <a:pt x="20297" y="16200"/>
                </a:lnTo>
                <a:lnTo>
                  <a:pt x="11640" y="11494"/>
                </a:lnTo>
                <a:lnTo>
                  <a:pt x="17849" y="19073"/>
                </a:lnTo>
                <a:lnTo>
                  <a:pt x="11348" y="11735"/>
                </a:lnTo>
                <a:lnTo>
                  <a:pt x="14551" y="20949"/>
                </a:lnTo>
                <a:lnTo>
                  <a:pt x="10990" y="11864"/>
                </a:lnTo>
                <a:lnTo>
                  <a:pt x="10800" y="21600"/>
                </a:lnTo>
                <a:lnTo>
                  <a:pt x="10610" y="11864"/>
                </a:lnTo>
                <a:lnTo>
                  <a:pt x="7049" y="20949"/>
                </a:lnTo>
                <a:lnTo>
                  <a:pt x="10252" y="11735"/>
                </a:lnTo>
                <a:lnTo>
                  <a:pt x="3751" y="19073"/>
                </a:lnTo>
                <a:lnTo>
                  <a:pt x="9960" y="11494"/>
                </a:lnTo>
                <a:lnTo>
                  <a:pt x="1303" y="16200"/>
                </a:lnTo>
                <a:lnTo>
                  <a:pt x="9769" y="11169"/>
                </a:lnTo>
                <a:lnTo>
                  <a:pt x="0" y="12675"/>
                </a:lnTo>
                <a:lnTo>
                  <a:pt x="9703" y="10800"/>
                </a:lnTo>
                <a:lnTo>
                  <a:pt x="0" y="8925"/>
                </a:lnTo>
                <a:lnTo>
                  <a:pt x="9769" y="10431"/>
                </a:lnTo>
                <a:lnTo>
                  <a:pt x="1303" y="5400"/>
                </a:lnTo>
                <a:lnTo>
                  <a:pt x="9960" y="10106"/>
                </a:lnTo>
                <a:lnTo>
                  <a:pt x="3751" y="2527"/>
                </a:lnTo>
                <a:lnTo>
                  <a:pt x="10252" y="9865"/>
                </a:lnTo>
                <a:lnTo>
                  <a:pt x="7049" y="651"/>
                </a:lnTo>
                <a:lnTo>
                  <a:pt x="10610" y="9736"/>
                </a:lnTo>
                <a:close/>
              </a:path>
            </a:pathLst>
          </a:custGeom>
          <a:solidFill>
            <a:srgbClr val="FF1100">
              <a:alpha val="11000"/>
            </a:srgbClr>
          </a:solidFill>
        </p:spPr>
        <p:txBody>
          <a:bodyPr lIns="39050" tIns="39050" rIns="39050" bIns="39050" anchor="ctr"/>
          <a:lstStyle/>
          <a:p>
            <a:pPr marL="57799" marR="57799" defTabSz="1295400"/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723844" y="2409003"/>
            <a:ext cx="8581424" cy="2635933"/>
          </a:xfrm>
          <a:prstGeom prst="rect">
            <a:avLst/>
          </a:prstGeom>
          <a:effectLst>
            <a:outerShdw blurRad="88900" dist="25400" dir="5400000" rotWithShape="0">
              <a:srgbClr val="000000">
                <a:alpha val="75000"/>
              </a:srgbClr>
            </a:outerShdw>
          </a:effectLst>
        </p:spPr>
        <p:txBody>
          <a:bodyPr lIns="39050" tIns="39050" rIns="39050" bIns="39050" anchor="ctr"/>
          <a:lstStyle>
            <a:lvl1pPr>
              <a:lnSpc>
                <a:spcPct val="90000"/>
              </a:lnSpc>
              <a:defRPr sz="5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723844" y="5877152"/>
            <a:ext cx="8581424" cy="986035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 b="0">
                <a:solidFill>
                  <a:srgbClr val="FF1100"/>
                </a:solidFill>
                <a:effectLst>
                  <a:outerShdw blurRad="38100" dir="5400000" rotWithShape="0">
                    <a:srgbClr val="000000">
                      <a:alpha val="75000"/>
                    </a:srgbClr>
                  </a:outerShdw>
                </a:effectLst>
                <a:uFill>
                  <a:solidFill>
                    <a:srgbClr val="FF11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>
                <a:solidFill>
                  <a:srgbClr val="FF1100"/>
                </a:solidFill>
                <a:effectLst>
                  <a:outerShdw blurRad="38100" dir="5400000" rotWithShape="0">
                    <a:srgbClr val="000000">
                      <a:alpha val="75000"/>
                    </a:srgbClr>
                  </a:outerShdw>
                </a:effectLst>
                <a:uFill>
                  <a:solidFill>
                    <a:srgbClr val="FF1100"/>
                  </a:solidFill>
                </a:u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2000">
                <a:solidFill>
                  <a:srgbClr val="FF1100"/>
                </a:solidFill>
                <a:effectLst>
                  <a:outerShdw blurRad="38100" dir="5400000" rotWithShape="0">
                    <a:srgbClr val="000000">
                      <a:alpha val="75000"/>
                    </a:srgbClr>
                  </a:outerShdw>
                </a:effectLst>
                <a:uFill>
                  <a:solidFill>
                    <a:srgbClr val="FF1100"/>
                  </a:solidFill>
                </a:uFill>
              </a:defRPr>
            </a:lvl3pPr>
            <a:lvl4pPr marL="0" indent="0">
              <a:spcBef>
                <a:spcPts val="400"/>
              </a:spcBef>
              <a:buClrTx/>
              <a:buSzTx/>
              <a:buNone/>
              <a:defRPr sz="2000">
                <a:solidFill>
                  <a:srgbClr val="FF0047"/>
                </a:solidFill>
                <a:uFill>
                  <a:solidFill>
                    <a:srgbClr val="FF0047"/>
                  </a:solidFill>
                </a:uFill>
              </a:defRPr>
            </a:lvl4pPr>
            <a:lvl5pPr marL="0" indent="0">
              <a:spcBef>
                <a:spcPts val="600"/>
              </a:spcBef>
              <a:buClrTx/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164584" y="7225274"/>
            <a:ext cx="232066" cy="2305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815" y="591001"/>
            <a:ext cx="4305300" cy="78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27885" y="-29289"/>
            <a:ext cx="10094645" cy="7527052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2F2F2"/>
              </a:gs>
            </a:gsLst>
            <a:path>
              <a:fillToRect l="11387" t="12917" r="88612" b="87082"/>
            </a:path>
          </a:gradFill>
        </p:spPr>
        <p:txBody>
          <a:bodyPr lIns="39050" tIns="39050" rIns="39050" bIns="39050" anchor="ctr"/>
          <a:lstStyle/>
          <a:p>
            <a:pPr marL="57799" marR="57799" defTabSz="1295400"/>
            <a:endParaRPr/>
          </a:p>
        </p:txBody>
      </p:sp>
      <p:sp>
        <p:nvSpPr>
          <p:cNvPr id="3" name="Shape 3"/>
          <p:cNvSpPr/>
          <p:nvPr/>
        </p:nvSpPr>
        <p:spPr>
          <a:xfrm>
            <a:off x="-164563" y="6814372"/>
            <a:ext cx="10221560" cy="751730"/>
          </a:xfrm>
          <a:prstGeom prst="rect">
            <a:avLst/>
          </a:prstGeom>
          <a:gradFill>
            <a:gsLst>
              <a:gs pos="0">
                <a:srgbClr val="FF1100"/>
              </a:gs>
              <a:gs pos="76103">
                <a:srgbClr val="5B1A0E"/>
              </a:gs>
            </a:gsLst>
          </a:gradFill>
          <a:ln w="38100"/>
        </p:spPr>
        <p:txBody>
          <a:bodyPr lIns="39050" tIns="39050" rIns="39050" bIns="39050" anchor="ctr"/>
          <a:lstStyle/>
          <a:p>
            <a:pPr marL="57799" marR="57799" defTabSz="1295400"/>
            <a:endParaRPr/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55505" y="702915"/>
            <a:ext cx="8679051" cy="72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55505" y="1269152"/>
            <a:ext cx="8679051" cy="5320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050" tIns="39050" rIns="39050" bIns="39050"/>
          <a:lstStyle>
            <a:lvl2pPr marL="254000" indent="-254000">
              <a:spcBef>
                <a:spcPts val="2000"/>
              </a:spcBef>
              <a:buClr>
                <a:srgbClr val="CC2F00"/>
              </a:buClr>
              <a:buChar char="■"/>
              <a:defRPr sz="20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584200" indent="-228600">
              <a:spcBef>
                <a:spcPts val="1200"/>
              </a:spcBef>
              <a:buClr>
                <a:srgbClr val="CC2F00"/>
              </a:buClr>
              <a:buChar char="■"/>
              <a:defRPr sz="18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838200" indent="-177800">
              <a:spcBef>
                <a:spcPts val="500"/>
              </a:spcBef>
              <a:buClr>
                <a:srgbClr val="CC2F00"/>
              </a:buClr>
              <a:buChar char="■"/>
              <a:defRPr sz="14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1066800" indent="-152400">
              <a:spcBef>
                <a:spcPts val="300"/>
              </a:spcBef>
              <a:buClr>
                <a:srgbClr val="CC2F00"/>
              </a:buClr>
              <a:buChar char="■"/>
              <a:defRPr sz="1200"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9578462" y="7053005"/>
            <a:ext cx="232026" cy="226818"/>
          </a:xfrm>
          <a:prstGeom prst="rect">
            <a:avLst/>
          </a:prstGeom>
          <a:ln w="12700">
            <a:miter lim="400000"/>
          </a:ln>
        </p:spPr>
        <p:txBody>
          <a:bodyPr wrap="none" lIns="39050" tIns="39050" rIns="39050" bIns="39050">
            <a:spAutoFit/>
          </a:bodyPr>
          <a:lstStyle>
            <a:lvl1pPr marL="0" marR="0" algn="ctr" defTabSz="825500">
              <a:defRPr sz="1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Shape 8"/>
          <p:cNvSpPr/>
          <p:nvPr/>
        </p:nvSpPr>
        <p:spPr>
          <a:xfrm>
            <a:off x="3843848" y="7053029"/>
            <a:ext cx="5575782" cy="23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026" tIns="39026" rIns="39026" bIns="39026">
            <a:spAutoFit/>
          </a:bodyPr>
          <a:lstStyle/>
          <a:p>
            <a:pPr marL="57799" marR="57799" algn="r" defTabSz="1295400">
              <a:buClr>
                <a:srgbClr val="000000"/>
              </a:buClr>
              <a:buFont typeface="Helvetica"/>
              <a:defRPr sz="10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Fusion Power Associates </a:t>
            </a:r>
            <a:r>
              <a:rPr dirty="0" smtClean="0"/>
              <a:t>3</a:t>
            </a:r>
            <a:r>
              <a:rPr lang="en-US" dirty="0" smtClean="0"/>
              <a:t>7</a:t>
            </a:r>
            <a:r>
              <a:rPr baseline="31999" dirty="0" smtClean="0"/>
              <a:t>th</a:t>
            </a:r>
            <a:r>
              <a:rPr dirty="0" smtClean="0"/>
              <a:t> </a:t>
            </a:r>
            <a:r>
              <a:rPr dirty="0"/>
              <a:t>Annual Meeting  – Washington, DC      December, </a:t>
            </a:r>
            <a:r>
              <a:rPr dirty="0" smtClean="0"/>
              <a:t>201</a:t>
            </a:r>
            <a:r>
              <a:rPr lang="en-US" dirty="0" smtClean="0"/>
              <a:t>6</a:t>
            </a: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1752" y="6958584"/>
            <a:ext cx="2616200" cy="58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57799" marR="57799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 Neue"/>
          <a:ea typeface="Helvetica Neue"/>
          <a:cs typeface="Helvetica Neue"/>
          <a:sym typeface="Helvetica Neue"/>
        </a:defRPr>
      </a:lvl1pPr>
      <a:lvl2pPr marL="57799" marR="57799" indent="228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 Neue"/>
          <a:ea typeface="Helvetica Neue"/>
          <a:cs typeface="Helvetica Neue"/>
          <a:sym typeface="Helvetica Neue"/>
        </a:defRPr>
      </a:lvl2pPr>
      <a:lvl3pPr marL="57799" marR="57799" indent="457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 Neue"/>
          <a:ea typeface="Helvetica Neue"/>
          <a:cs typeface="Helvetica Neue"/>
          <a:sym typeface="Helvetica Neue"/>
        </a:defRPr>
      </a:lvl3pPr>
      <a:lvl4pPr marL="57799" marR="57799" indent="685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 Neue"/>
          <a:ea typeface="Helvetica Neue"/>
          <a:cs typeface="Helvetica Neue"/>
          <a:sym typeface="Helvetica Neue"/>
        </a:defRPr>
      </a:lvl4pPr>
      <a:lvl5pPr marL="57799" marR="57799" indent="9144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 Neue"/>
          <a:ea typeface="Helvetica Neue"/>
          <a:cs typeface="Helvetica Neue"/>
          <a:sym typeface="Helvetica Neue"/>
        </a:defRPr>
      </a:lvl5pPr>
      <a:lvl6pPr marL="57799" marR="57799" indent="11430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 Neue"/>
          <a:ea typeface="Helvetica Neue"/>
          <a:cs typeface="Helvetica Neue"/>
          <a:sym typeface="Helvetica Neue"/>
        </a:defRPr>
      </a:lvl6pPr>
      <a:lvl7pPr marL="57799" marR="57799" indent="1371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 Neue"/>
          <a:ea typeface="Helvetica Neue"/>
          <a:cs typeface="Helvetica Neue"/>
          <a:sym typeface="Helvetica Neue"/>
        </a:defRPr>
      </a:lvl7pPr>
      <a:lvl8pPr marL="57799" marR="57799" indent="1600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 Neue"/>
          <a:ea typeface="Helvetica Neue"/>
          <a:cs typeface="Helvetica Neue"/>
          <a:sym typeface="Helvetica Neue"/>
        </a:defRPr>
      </a:lvl8pPr>
      <a:lvl9pPr marL="57799" marR="57799" indent="1828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0" marR="57799" indent="0" algn="l" defTabSz="1295400" latinLnBrk="0">
        <a:lnSpc>
          <a:spcPct val="100000"/>
        </a:lnSpc>
        <a:spcBef>
          <a:spcPts val="300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CC2F00"/>
          </a:solidFill>
          <a:uFill>
            <a:solidFill>
              <a:srgbClr val="CC2F00"/>
            </a:solidFill>
          </a:uFill>
          <a:latin typeface="Helvetica Neue"/>
          <a:ea typeface="Helvetica Neue"/>
          <a:cs typeface="Helvetica Neue"/>
          <a:sym typeface="Helvetica Neue"/>
        </a:defRPr>
      </a:lvl1pPr>
      <a:lvl2pPr marL="304800" marR="57799" indent="-304800" algn="l" defTabSz="1295400" latinLnBrk="0">
        <a:lnSpc>
          <a:spcPct val="100000"/>
        </a:lnSpc>
        <a:spcBef>
          <a:spcPts val="3000"/>
        </a:spcBef>
        <a:spcAft>
          <a:spcPts val="0"/>
        </a:spcAft>
        <a:buClrTx/>
        <a:buSzPct val="127999"/>
        <a:buFontTx/>
        <a:buChar char="•"/>
        <a:tabLst/>
        <a:defRPr sz="2400" b="1" i="0" u="none" strike="noStrike" cap="none" spc="0" baseline="0">
          <a:ln>
            <a:noFill/>
          </a:ln>
          <a:solidFill>
            <a:srgbClr val="CC2F00"/>
          </a:solidFill>
          <a:uFill>
            <a:solidFill>
              <a:srgbClr val="CC2F00"/>
            </a:solidFill>
          </a:uFill>
          <a:latin typeface="Helvetica Neue"/>
          <a:ea typeface="Helvetica Neue"/>
          <a:cs typeface="Helvetica Neue"/>
          <a:sym typeface="Helvetica Neue"/>
        </a:defRPr>
      </a:lvl2pPr>
      <a:lvl3pPr marL="660400" marR="57799" indent="-304800" algn="l" defTabSz="1295400" latinLnBrk="0">
        <a:lnSpc>
          <a:spcPct val="100000"/>
        </a:lnSpc>
        <a:spcBef>
          <a:spcPts val="3000"/>
        </a:spcBef>
        <a:spcAft>
          <a:spcPts val="0"/>
        </a:spcAft>
        <a:buClrTx/>
        <a:buSzPct val="127999"/>
        <a:buFontTx/>
        <a:buChar char="•"/>
        <a:tabLst/>
        <a:defRPr sz="2400" b="1" i="0" u="none" strike="noStrike" cap="none" spc="0" baseline="0">
          <a:ln>
            <a:noFill/>
          </a:ln>
          <a:solidFill>
            <a:srgbClr val="CC2F00"/>
          </a:solidFill>
          <a:uFill>
            <a:solidFill>
              <a:srgbClr val="CC2F00"/>
            </a:solidFill>
          </a:uFill>
          <a:latin typeface="Helvetica Neue"/>
          <a:ea typeface="Helvetica Neue"/>
          <a:cs typeface="Helvetica Neue"/>
          <a:sym typeface="Helvetica Neue"/>
        </a:defRPr>
      </a:lvl3pPr>
      <a:lvl4pPr marL="965200" marR="57799" indent="-304800" algn="l" defTabSz="1295400" latinLnBrk="0">
        <a:lnSpc>
          <a:spcPct val="100000"/>
        </a:lnSpc>
        <a:spcBef>
          <a:spcPts val="3000"/>
        </a:spcBef>
        <a:spcAft>
          <a:spcPts val="0"/>
        </a:spcAft>
        <a:buClrTx/>
        <a:buSzPct val="127999"/>
        <a:buFontTx/>
        <a:buChar char="•"/>
        <a:tabLst/>
        <a:defRPr sz="2400" b="1" i="0" u="none" strike="noStrike" cap="none" spc="0" baseline="0">
          <a:ln>
            <a:noFill/>
          </a:ln>
          <a:solidFill>
            <a:srgbClr val="CC2F00"/>
          </a:solidFill>
          <a:uFill>
            <a:solidFill>
              <a:srgbClr val="CC2F00"/>
            </a:solidFill>
          </a:uFill>
          <a:latin typeface="Helvetica Neue"/>
          <a:ea typeface="Helvetica Neue"/>
          <a:cs typeface="Helvetica Neue"/>
          <a:sym typeface="Helvetica Neue"/>
        </a:defRPr>
      </a:lvl4pPr>
      <a:lvl5pPr marL="1219200" marR="57799" indent="-304800" algn="l" defTabSz="1295400" latinLnBrk="0">
        <a:lnSpc>
          <a:spcPct val="100000"/>
        </a:lnSpc>
        <a:spcBef>
          <a:spcPts val="3000"/>
        </a:spcBef>
        <a:spcAft>
          <a:spcPts val="0"/>
        </a:spcAft>
        <a:buClrTx/>
        <a:buSzPct val="127999"/>
        <a:buFontTx/>
        <a:buChar char="•"/>
        <a:tabLst/>
        <a:defRPr sz="2400" b="1" i="0" u="none" strike="noStrike" cap="none" spc="0" baseline="0">
          <a:ln>
            <a:noFill/>
          </a:ln>
          <a:solidFill>
            <a:srgbClr val="CC2F00"/>
          </a:solidFill>
          <a:uFill>
            <a:solidFill>
              <a:srgbClr val="CC2F00"/>
            </a:solidFill>
          </a:uFill>
          <a:latin typeface="Helvetica Neue"/>
          <a:ea typeface="Helvetica Neue"/>
          <a:cs typeface="Helvetica Neue"/>
          <a:sym typeface="Helvetica Neue"/>
        </a:defRPr>
      </a:lvl5pPr>
      <a:lvl6pPr marL="1473200" marR="57799" indent="-304800" algn="l" defTabSz="1295400" latinLnBrk="0">
        <a:lnSpc>
          <a:spcPct val="100000"/>
        </a:lnSpc>
        <a:spcBef>
          <a:spcPts val="3000"/>
        </a:spcBef>
        <a:spcAft>
          <a:spcPts val="0"/>
        </a:spcAft>
        <a:buClrTx/>
        <a:buSzPct val="127999"/>
        <a:buFontTx/>
        <a:buChar char="•"/>
        <a:tabLst/>
        <a:defRPr sz="2400" b="1" i="0" u="none" strike="noStrike" cap="none" spc="0" baseline="0">
          <a:ln>
            <a:noFill/>
          </a:ln>
          <a:solidFill>
            <a:srgbClr val="CC2F00"/>
          </a:solidFill>
          <a:uFill>
            <a:solidFill>
              <a:srgbClr val="CC2F00"/>
            </a:solidFill>
          </a:uFill>
          <a:latin typeface="Helvetica Neue"/>
          <a:ea typeface="Helvetica Neue"/>
          <a:cs typeface="Helvetica Neue"/>
          <a:sym typeface="Helvetica Neue"/>
        </a:defRPr>
      </a:lvl6pPr>
      <a:lvl7pPr marL="1727200" marR="57799" indent="-304800" algn="l" defTabSz="1295400" latinLnBrk="0">
        <a:lnSpc>
          <a:spcPct val="100000"/>
        </a:lnSpc>
        <a:spcBef>
          <a:spcPts val="3000"/>
        </a:spcBef>
        <a:spcAft>
          <a:spcPts val="0"/>
        </a:spcAft>
        <a:buClrTx/>
        <a:buSzPct val="127999"/>
        <a:buFontTx/>
        <a:buChar char="•"/>
        <a:tabLst/>
        <a:defRPr sz="2400" b="1" i="0" u="none" strike="noStrike" cap="none" spc="0" baseline="0">
          <a:ln>
            <a:noFill/>
          </a:ln>
          <a:solidFill>
            <a:srgbClr val="CC2F00"/>
          </a:solidFill>
          <a:uFill>
            <a:solidFill>
              <a:srgbClr val="CC2F00"/>
            </a:solidFill>
          </a:uFill>
          <a:latin typeface="Helvetica Neue"/>
          <a:ea typeface="Helvetica Neue"/>
          <a:cs typeface="Helvetica Neue"/>
          <a:sym typeface="Helvetica Neue"/>
        </a:defRPr>
      </a:lvl7pPr>
      <a:lvl8pPr marL="1981200" marR="57799" indent="-304800" algn="l" defTabSz="1295400" latinLnBrk="0">
        <a:lnSpc>
          <a:spcPct val="100000"/>
        </a:lnSpc>
        <a:spcBef>
          <a:spcPts val="3000"/>
        </a:spcBef>
        <a:spcAft>
          <a:spcPts val="0"/>
        </a:spcAft>
        <a:buClrTx/>
        <a:buSzPct val="127999"/>
        <a:buFontTx/>
        <a:buChar char="•"/>
        <a:tabLst/>
        <a:defRPr sz="2400" b="1" i="0" u="none" strike="noStrike" cap="none" spc="0" baseline="0">
          <a:ln>
            <a:noFill/>
          </a:ln>
          <a:solidFill>
            <a:srgbClr val="CC2F00"/>
          </a:solidFill>
          <a:uFill>
            <a:solidFill>
              <a:srgbClr val="CC2F00"/>
            </a:solidFill>
          </a:uFill>
          <a:latin typeface="Helvetica Neue"/>
          <a:ea typeface="Helvetica Neue"/>
          <a:cs typeface="Helvetica Neue"/>
          <a:sym typeface="Helvetica Neue"/>
        </a:defRPr>
      </a:lvl8pPr>
      <a:lvl9pPr marL="2235200" marR="57799" indent="-304800" algn="l" defTabSz="1295400" latinLnBrk="0">
        <a:lnSpc>
          <a:spcPct val="100000"/>
        </a:lnSpc>
        <a:spcBef>
          <a:spcPts val="3000"/>
        </a:spcBef>
        <a:spcAft>
          <a:spcPts val="0"/>
        </a:spcAft>
        <a:buClrTx/>
        <a:buSzPct val="127999"/>
        <a:buFontTx/>
        <a:buChar char="•"/>
        <a:tabLst/>
        <a:defRPr sz="2400" b="1" i="0" u="none" strike="noStrike" cap="none" spc="0" baseline="0">
          <a:ln>
            <a:noFill/>
          </a:ln>
          <a:solidFill>
            <a:srgbClr val="CC2F00"/>
          </a:solidFill>
          <a:uFill>
            <a:solidFill>
              <a:srgbClr val="CC2F00"/>
            </a:solidFill>
          </a:uFill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microsoft.com/office/2007/relationships/hdphoto" Target="../media/hdphoto1.wdp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ctrTitle"/>
          </p:nvPr>
        </p:nvSpPr>
        <p:spPr>
          <a:xfrm>
            <a:off x="733606" y="3899390"/>
            <a:ext cx="8571662" cy="345675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30000"/>
              </a:srgbClr>
            </a:outerShdw>
          </a:effectLst>
        </p:spPr>
        <p:txBody>
          <a:bodyPr anchor="t"/>
          <a:lstStyle/>
          <a:p>
            <a:pPr>
              <a:lnSpc>
                <a:spcPct val="100000"/>
              </a:lnSpc>
              <a:defRPr sz="4600"/>
            </a:pPr>
            <a:r>
              <a:rPr dirty="0"/>
              <a:t>Progress at Tri Alpha </a:t>
            </a:r>
            <a:r>
              <a:rPr dirty="0" smtClean="0"/>
              <a:t>Energy</a:t>
            </a:r>
            <a:endParaRPr dirty="0"/>
          </a:p>
          <a:p>
            <a:pPr>
              <a:lnSpc>
                <a:spcPct val="100000"/>
              </a:lnSpc>
              <a:spcBef>
                <a:spcPts val="3100"/>
              </a:spcBef>
              <a:defRPr sz="3600"/>
            </a:pPr>
            <a:r>
              <a:rPr dirty="0"/>
              <a:t>Michl Binderbauer</a:t>
            </a:r>
          </a:p>
          <a:p>
            <a:pPr>
              <a:lnSpc>
                <a:spcPct val="100000"/>
              </a:lnSpc>
              <a:defRPr sz="2600"/>
            </a:pPr>
            <a:r>
              <a:rPr dirty="0"/>
              <a:t>Tri Alpha Energy</a:t>
            </a:r>
          </a:p>
          <a:p>
            <a:pPr>
              <a:lnSpc>
                <a:spcPct val="100000"/>
              </a:lnSpc>
              <a:spcBef>
                <a:spcPts val="5500"/>
              </a:spcBef>
              <a:defRPr sz="1200"/>
            </a:pPr>
            <a:r>
              <a:rPr sz="1800" dirty="0"/>
              <a:t>Fusion Power Associates </a:t>
            </a:r>
            <a:r>
              <a:rPr sz="1800" dirty="0" smtClean="0"/>
              <a:t>3</a:t>
            </a:r>
            <a:r>
              <a:rPr lang="en-US" sz="1800" dirty="0" smtClean="0"/>
              <a:t>7</a:t>
            </a:r>
            <a:r>
              <a:rPr sz="1800" baseline="31999" dirty="0" smtClean="0"/>
              <a:t>th</a:t>
            </a:r>
            <a:r>
              <a:rPr sz="1800" dirty="0" smtClean="0"/>
              <a:t> </a:t>
            </a:r>
            <a:r>
              <a:rPr sz="1800" dirty="0"/>
              <a:t>Annual Meeting – Washington, DC</a:t>
            </a:r>
          </a:p>
          <a:p>
            <a:pPr>
              <a:lnSpc>
                <a:spcPct val="100000"/>
              </a:lnSpc>
              <a:defRPr sz="18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December </a:t>
            </a:r>
            <a:r>
              <a:rPr dirty="0" smtClean="0"/>
              <a:t>1</a:t>
            </a:r>
            <a:r>
              <a:rPr lang="en-US" dirty="0" smtClean="0"/>
              <a:t>3-14</a:t>
            </a:r>
            <a:r>
              <a:rPr dirty="0" smtClean="0"/>
              <a:t>, 201</a:t>
            </a:r>
            <a:r>
              <a:rPr lang="en-US" dirty="0" smtClean="0"/>
              <a:t>6</a:t>
            </a:r>
            <a:endParaRPr dirty="0"/>
          </a:p>
        </p:txBody>
      </p:sp>
      <p:pic>
        <p:nvPicPr>
          <p:cNvPr id="5" name="C-2U-center.jpg"/>
          <p:cNvPicPr>
            <a:picLocks noChangeAspect="1"/>
          </p:cNvPicPr>
          <p:nvPr/>
        </p:nvPicPr>
        <p:blipFill>
          <a:blip r:embed="rId3">
            <a:extLst/>
          </a:blip>
          <a:srcRect t="16290"/>
          <a:stretch>
            <a:fillRect/>
          </a:stretch>
        </p:blipFill>
        <p:spPr>
          <a:xfrm>
            <a:off x="78014" y="2017705"/>
            <a:ext cx="2833730" cy="158140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29845"/>
              </a:srgbClr>
            </a:outerShdw>
          </a:effectLst>
        </p:spPr>
      </p:pic>
      <p:pic>
        <p:nvPicPr>
          <p:cNvPr id="6" name="C-2U-Divertor.jp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7624060" y="2024452"/>
            <a:ext cx="2362201" cy="157480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29845"/>
              </a:srgbClr>
            </a:outerShdw>
          </a:effectLst>
        </p:spPr>
      </p:pic>
      <p:pic>
        <p:nvPicPr>
          <p:cNvPr id="7" name="C-2U-Insid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38937" y="2017705"/>
            <a:ext cx="2108730" cy="1581548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29845"/>
              </a:srgbClr>
            </a:outerShdw>
          </a:effectLst>
        </p:spPr>
      </p:pic>
      <p:pic>
        <p:nvPicPr>
          <p:cNvPr id="8" name="C-2U-Beam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88096" y="2017705"/>
            <a:ext cx="2374447" cy="1582966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2984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518827" y="488135"/>
            <a:ext cx="8913357" cy="917696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Agenda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518827" y="1542677"/>
            <a:ext cx="8913357" cy="5134849"/>
          </a:xfrm>
          <a:prstGeom prst="rect">
            <a:avLst/>
          </a:prstGeom>
        </p:spPr>
        <p:txBody>
          <a:bodyPr/>
          <a:lstStyle/>
          <a:p>
            <a:pPr lvl="1" indent="-345440">
              <a:spcBef>
                <a:spcPts val="32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/>
            </a:pPr>
            <a:r>
              <a:rPr dirty="0">
                <a:solidFill>
                  <a:srgbClr val="000000">
                    <a:alpha val="50000"/>
                  </a:srgbClr>
                </a:solidFill>
              </a:rPr>
              <a:t>Introduction </a:t>
            </a: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dirty="0">
                <a:solidFill>
                  <a:srgbClr val="000000">
                    <a:alpha val="50000"/>
                  </a:srgbClr>
                </a:solidFill>
              </a:rPr>
              <a:t>Concept and </a:t>
            </a:r>
            <a:r>
              <a:rPr lang="en-US" dirty="0" smtClean="0">
                <a:solidFill>
                  <a:srgbClr val="000000">
                    <a:alpha val="50000"/>
                  </a:srgbClr>
                </a:solidFill>
              </a:rPr>
              <a:t>recent efforts</a:t>
            </a:r>
            <a:endParaRPr dirty="0">
              <a:solidFill>
                <a:srgbClr val="000000">
                  <a:alpha val="50000"/>
                </a:srgbClr>
              </a:solidFill>
            </a:endParaRPr>
          </a:p>
          <a:p>
            <a:pPr lvl="1" indent="-345440">
              <a:spcBef>
                <a:spcPts val="30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>
                <a:solidFill>
                  <a:srgbClr val="000000">
                    <a:alpha val="50000"/>
                  </a:srgbClr>
                </a:solidFill>
              </a:defRPr>
            </a:pPr>
            <a:r>
              <a:rPr dirty="0"/>
              <a:t>C-2/C-2U </a:t>
            </a:r>
            <a:r>
              <a:rPr lang="en-US" dirty="0" smtClean="0"/>
              <a:t>Project Summary</a:t>
            </a:r>
            <a:endParaRPr dirty="0"/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Results &amp; achievements</a:t>
            </a:r>
          </a:p>
          <a:p>
            <a:pPr lvl="1" indent="-345440">
              <a:spcBef>
                <a:spcPts val="30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>
                <a:solidFill>
                  <a:schemeClr val="tx1"/>
                </a:solidFill>
              </a:rPr>
              <a:t>C-2W Project Preview</a:t>
            </a:r>
            <a:endParaRPr lang="en-US" dirty="0">
              <a:solidFill>
                <a:schemeClr val="tx1"/>
              </a:solidFill>
            </a:endParaRP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>
                <a:solidFill>
                  <a:schemeClr val="tx1"/>
                </a:solidFill>
              </a:rPr>
              <a:t>Goals</a:t>
            </a: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>
                <a:solidFill>
                  <a:schemeClr val="tx1"/>
                </a:solidFill>
              </a:rPr>
              <a:t>Construction progress</a:t>
            </a: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>
                <a:solidFill>
                  <a:schemeClr val="tx1"/>
                </a:solidFill>
              </a:rPr>
              <a:t>Schedule</a:t>
            </a:r>
            <a:endParaRPr dirty="0">
              <a:solidFill>
                <a:schemeClr val="tx1"/>
              </a:solidFill>
            </a:endParaRPr>
          </a:p>
          <a:p>
            <a:pPr lvl="1" indent="-345440">
              <a:spcBef>
                <a:spcPts val="30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Miscellaneous Initiatives</a:t>
            </a: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Technology spin-offs – BNCT, non-destructive testing</a:t>
            </a:r>
            <a:endParaRPr lang="en-US" dirty="0"/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Whole device modeling </a:t>
            </a:r>
          </a:p>
          <a:p>
            <a:pPr lvl="1" indent="-345440">
              <a:spcBef>
                <a:spcPts val="30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>
                <a:solidFill>
                  <a:srgbClr val="000000">
                    <a:alpha val="50000"/>
                  </a:srgbClr>
                </a:solidFill>
              </a:defRPr>
            </a:pPr>
            <a:endParaRPr dirty="0"/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5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9613768" y="7053005"/>
            <a:ext cx="161414" cy="22681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475892" y="205528"/>
            <a:ext cx="8913357" cy="917696"/>
          </a:xfrm>
          <a:prstGeom prst="rect">
            <a:avLst/>
          </a:prstGeom>
        </p:spPr>
        <p:txBody>
          <a:bodyPr/>
          <a:lstStyle/>
          <a:p>
            <a:pPr>
              <a:defRPr sz="3000"/>
            </a:pPr>
            <a:r>
              <a:rPr lang="en-US" dirty="0" smtClean="0"/>
              <a:t>C-2W Goals</a:t>
            </a:r>
            <a:endParaRPr dirty="0"/>
          </a:p>
          <a:p>
            <a:pPr>
              <a:defRPr sz="2600">
                <a:solidFill>
                  <a:srgbClr val="BE1B04"/>
                </a:solidFill>
                <a:uFill>
                  <a:solidFill>
                    <a:srgbClr val="BE1B04"/>
                  </a:solidFill>
                </a:uFill>
              </a:defRPr>
            </a:pPr>
            <a:r>
              <a:rPr lang="en-US" sz="2800" dirty="0" smtClean="0"/>
              <a:t>Explore beam driven FRCs at 10x stored energy</a:t>
            </a:r>
            <a:endParaRPr sz="2800" dirty="0"/>
          </a:p>
        </p:txBody>
      </p:sp>
      <p:sp>
        <p:nvSpPr>
          <p:cNvPr id="89" name="Shape 89"/>
          <p:cNvSpPr/>
          <p:nvPr/>
        </p:nvSpPr>
        <p:spPr>
          <a:xfrm>
            <a:off x="325351" y="1379137"/>
            <a:ext cx="9407698" cy="541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50800" rIns="50800" bIns="50800"/>
          <a:lstStyle/>
          <a:p>
            <a:pPr marL="350226" marR="0" indent="-293076" defTabSz="1015008">
              <a:spcBef>
                <a:spcPts val="18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400" dirty="0" smtClean="0"/>
              <a:t>Principal </a:t>
            </a:r>
            <a:r>
              <a:rPr lang="en-US" sz="2400" dirty="0"/>
              <a:t>physics focus in C-2W is to </a:t>
            </a:r>
            <a:r>
              <a:rPr lang="en-US" sz="2400" dirty="0" smtClean="0"/>
              <a:t>study</a:t>
            </a:r>
          </a:p>
          <a:p>
            <a:pPr marL="695325" marR="0" lvl="1" indent="-238125" defTabSz="1015008">
              <a:spcBef>
                <a:spcPts val="700"/>
              </a:spcBef>
              <a:buClr>
                <a:srgbClr val="BE1B04"/>
              </a:buClr>
              <a:buSzPct val="80000"/>
              <a:buFont typeface="Lucida Grande"/>
              <a:buChar char="◼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200" dirty="0">
                <a:latin typeface="Helvetica Neue" charset="0"/>
                <a:ea typeface="Helvetica Neue" charset="0"/>
                <a:cs typeface="Helvetica Neue" charset="0"/>
              </a:rPr>
              <a:t>s</a:t>
            </a: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crape off layer and </a:t>
            </a:r>
            <a:r>
              <a:rPr lang="en-US" sz="2200" dirty="0" err="1" smtClean="0">
                <a:latin typeface="Helvetica Neue" charset="0"/>
                <a:ea typeface="Helvetica Neue" charset="0"/>
                <a:cs typeface="Helvetica Neue" charset="0"/>
              </a:rPr>
              <a:t>divertor</a:t>
            </a: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 behavior</a:t>
            </a:r>
          </a:p>
          <a:p>
            <a:pPr marL="695325" marR="0" lvl="1" indent="-238125" defTabSz="1015008">
              <a:spcBef>
                <a:spcPts val="700"/>
              </a:spcBef>
              <a:buClr>
                <a:srgbClr val="BE1B04"/>
              </a:buClr>
              <a:buSzPct val="80000"/>
              <a:buFont typeface="Lucida Grande"/>
              <a:buChar char="◼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200" dirty="0">
                <a:latin typeface="Helvetica Neue" charset="0"/>
                <a:ea typeface="Helvetica Neue" charset="0"/>
                <a:cs typeface="Helvetica Neue" charset="0"/>
              </a:rPr>
              <a:t>ramp-up characteristics</a:t>
            </a:r>
          </a:p>
          <a:p>
            <a:pPr marL="695325" marR="0" lvl="1" indent="-238125" defTabSz="1015008">
              <a:spcBef>
                <a:spcPts val="700"/>
              </a:spcBef>
              <a:buClr>
                <a:srgbClr val="BE1B04"/>
              </a:buClr>
              <a:buSzPct val="80000"/>
              <a:buFont typeface="Lucida Grande"/>
              <a:buChar char="◼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200" dirty="0">
                <a:latin typeface="Helvetica Neue" charset="0"/>
                <a:ea typeface="Helvetica Neue" charset="0"/>
                <a:cs typeface="Helvetica Neue" charset="0"/>
              </a:rPr>
              <a:t>transport regimes </a:t>
            </a:r>
            <a:endParaRPr lang="en-US" sz="22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350226" marR="0" indent="-293076" defTabSz="1015008">
              <a:spcBef>
                <a:spcPts val="18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400" dirty="0"/>
              <a:t>Specific programmatic goals</a:t>
            </a:r>
          </a:p>
          <a:p>
            <a:pPr marL="695325" marR="0" lvl="1" indent="-238125" defTabSz="1015008">
              <a:spcBef>
                <a:spcPts val="600"/>
              </a:spcBef>
              <a:buClr>
                <a:srgbClr val="BE1B04"/>
              </a:buClr>
              <a:buSzPct val="80000"/>
              <a:buFont typeface="Lucida Grande"/>
              <a:buChar char="◼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200" dirty="0">
                <a:latin typeface="Helvetica Neue" charset="0"/>
                <a:ea typeface="Helvetica Neue" charset="0"/>
                <a:cs typeface="Helvetica Neue" charset="0"/>
              </a:rPr>
              <a:t>demonstrate ramp-up and sustainment for times well in excess of characteristic confinement and wall times</a:t>
            </a:r>
          </a:p>
          <a:p>
            <a:pPr marL="695325" marR="0" lvl="1" indent="-238125" defTabSz="1015008">
              <a:spcBef>
                <a:spcPts val="600"/>
              </a:spcBef>
              <a:buClr>
                <a:srgbClr val="BE1B04"/>
              </a:buClr>
              <a:buSzPct val="80000"/>
              <a:buFont typeface="Lucida Grande"/>
              <a:buChar char="◼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explore </a:t>
            </a:r>
            <a:r>
              <a:rPr lang="en-US" sz="2200" dirty="0">
                <a:latin typeface="Helvetica Neue" charset="0"/>
                <a:ea typeface="Helvetica Neue" charset="0"/>
                <a:cs typeface="Helvetica Neue" charset="0"/>
              </a:rPr>
              <a:t>energy confinement scaling over a broad range of plasma </a:t>
            </a: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parameters</a:t>
            </a:r>
          </a:p>
          <a:p>
            <a:pPr marL="1039813" marR="0" lvl="8" indent="-242888" defTabSz="1015008">
              <a:spcBef>
                <a:spcPts val="600"/>
              </a:spcBef>
              <a:buClr>
                <a:srgbClr val="BE1B04"/>
              </a:buClr>
              <a:buSzPct val="80000"/>
              <a:buFont typeface="Lucida Grande"/>
              <a:buChar char="◼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core </a:t>
            </a:r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and edge confinement scaling and </a:t>
            </a:r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coupling</a:t>
            </a:r>
          </a:p>
          <a:p>
            <a:pPr marL="1039813" marR="0" lvl="3" indent="-242888" defTabSz="1015008">
              <a:spcBef>
                <a:spcPts val="600"/>
              </a:spcBef>
              <a:buClr>
                <a:srgbClr val="BE1B04"/>
              </a:buClr>
              <a:buSzPct val="80000"/>
              <a:buFont typeface="Lucida Grande"/>
              <a:buChar char="◼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consolidated </a:t>
            </a:r>
            <a:r>
              <a:rPr lang="en-US" sz="2000" dirty="0">
                <a:latin typeface="Helvetica Neue Light" charset="0"/>
                <a:ea typeface="Helvetica Neue Light" charset="0"/>
                <a:cs typeface="Helvetica Neue Light" charset="0"/>
              </a:rPr>
              <a:t>picture between theory and </a:t>
            </a:r>
            <a:r>
              <a:rPr lang="en-US" sz="2000" dirty="0" smtClean="0">
                <a:latin typeface="Helvetica Neue Light" charset="0"/>
                <a:ea typeface="Helvetica Neue Light" charset="0"/>
                <a:cs typeface="Helvetica Neue Light" charset="0"/>
              </a:rPr>
              <a:t>experiment</a:t>
            </a:r>
          </a:p>
          <a:p>
            <a:pPr marL="695325" marR="0" lvl="1" indent="-238125" defTabSz="1015008">
              <a:spcBef>
                <a:spcPts val="600"/>
              </a:spcBef>
              <a:buClr>
                <a:srgbClr val="BE1B04"/>
              </a:buClr>
              <a:buSzPct val="80000"/>
              <a:buFont typeface="Lucida Grande"/>
              <a:buChar char="◼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200" dirty="0" smtClean="0">
                <a:latin typeface="Helvetica Neue" charset="0"/>
                <a:ea typeface="Helvetica Neue" charset="0"/>
                <a:cs typeface="Helvetica Neue" charset="0"/>
              </a:rPr>
              <a:t>operational goal to develop and demonstrate first order active plasma control</a:t>
            </a:r>
          </a:p>
        </p:txBody>
      </p:sp>
    </p:spTree>
    <p:extLst>
      <p:ext uri="{BB962C8B-B14F-4D97-AF65-F5344CB8AC3E}">
        <p14:creationId xmlns:p14="http://schemas.microsoft.com/office/powerpoint/2010/main" val="69457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669152" y="329980"/>
            <a:ext cx="8673539" cy="965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57799" marR="57799" defTabSz="1295400"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smtClean="0"/>
              <a:t>C-2U Operations completed April 2016</a:t>
            </a:r>
            <a:endParaRPr dirty="0"/>
          </a:p>
        </p:txBody>
      </p:sp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xfrm>
            <a:off x="9584512" y="7053005"/>
            <a:ext cx="219927" cy="2327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 sz="1000" smtClean="0"/>
              <a:t>12</a:t>
            </a:fld>
            <a:endParaRPr sz="10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71" y="1110139"/>
            <a:ext cx="8039100" cy="5359400"/>
          </a:xfrm>
          <a:prstGeom prst="rect">
            <a:avLst/>
          </a:prstGeom>
          <a:noFill/>
          <a:ln w="3175">
            <a:solidFill>
              <a:srgbClr val="929292"/>
            </a:solidFill>
            <a:miter lim="800000"/>
            <a:headEnd/>
            <a:tailEnd/>
          </a:ln>
          <a:effectLst>
            <a:outerShdw blurRad="88900" dist="25400" dir="54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xfrm>
            <a:off x="9584511" y="7053005"/>
            <a:ext cx="219928" cy="2327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 sz="1000"/>
              <a:t>13</a:t>
            </a:fld>
            <a:endParaRPr sz="1000" dirty="0"/>
          </a:p>
        </p:txBody>
      </p:sp>
      <p:sp>
        <p:nvSpPr>
          <p:cNvPr id="5" name="Shape 137"/>
          <p:cNvSpPr/>
          <p:nvPr/>
        </p:nvSpPr>
        <p:spPr>
          <a:xfrm>
            <a:off x="661816" y="220060"/>
            <a:ext cx="8684278" cy="959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C-2U </a:t>
            </a:r>
            <a:r>
              <a:rPr lang="en-US" dirty="0" smtClean="0"/>
              <a:t>Dismantlement Time-Lapse</a:t>
            </a:r>
            <a:endParaRPr dirty="0"/>
          </a:p>
          <a:p>
            <a:pPr marL="44431" marR="44431" defTabSz="984554">
              <a:defRPr sz="2200" b="1">
                <a:solidFill>
                  <a:srgbClr val="BE1B04"/>
                </a:solidFill>
                <a:uFill>
                  <a:solidFill>
                    <a:srgbClr val="3C46C6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smtClean="0"/>
              <a:t>30 days to take “7 years” apart </a:t>
            </a:r>
            <a:r>
              <a:rPr lang="is-IS" dirty="0" smtClean="0"/>
              <a:t>…</a:t>
            </a:r>
            <a:endParaRPr dirty="0"/>
          </a:p>
        </p:txBody>
      </p:sp>
      <p:pic>
        <p:nvPicPr>
          <p:cNvPr id="6" name="Nort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190" y="1400175"/>
            <a:ext cx="9661267" cy="5093970"/>
          </a:xfrm>
          <a:prstGeom prst="rect">
            <a:avLst/>
          </a:prstGeom>
          <a:ln w="0">
            <a:solidFill>
              <a:srgbClr val="929292"/>
            </a:solidFill>
          </a:ln>
          <a:effectLst>
            <a:outerShdw blurRad="88900" dist="25400" dir="5400000" algn="ctr" rotWithShape="0">
              <a:schemeClr val="tx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84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1069" y="1671453"/>
            <a:ext cx="6542239" cy="4429097"/>
          </a:xfrm>
          <a:prstGeom prst="rect">
            <a:avLst/>
          </a:prstGeom>
          <a:solidFill>
            <a:schemeClr val="bg1"/>
          </a:solidFill>
          <a:ln w="9525" cap="flat">
            <a:solidFill>
              <a:srgbClr val="929292"/>
            </a:solidFill>
            <a:prstDash val="solid"/>
            <a:round/>
          </a:ln>
          <a:effectLst>
            <a:outerShdw blurRad="88900" dist="25400" dir="5400000" algn="ctr" rotWithShape="0">
              <a:schemeClr val="tx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xfrm>
            <a:off x="7927000" y="3098114"/>
            <a:ext cx="248782" cy="26352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rPr sz="1200">
                <a:latin typeface="Helvetica Neue" charset="0"/>
                <a:ea typeface="Helvetica Neue" charset="0"/>
                <a:cs typeface="Helvetica Neue" charset="0"/>
              </a:rPr>
              <a:t>14</a:t>
            </a:fld>
            <a:endParaRPr sz="120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661816" y="340148"/>
            <a:ext cx="8684278" cy="959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600" dirty="0" smtClean="0"/>
              <a:t>C-2</a:t>
            </a:r>
            <a:r>
              <a:rPr lang="en-US" sz="3600" dirty="0" smtClean="0"/>
              <a:t>W Under Construction</a:t>
            </a:r>
            <a:endParaRPr sz="3600" dirty="0"/>
          </a:p>
          <a:p>
            <a:pPr marL="44431" marR="44431" defTabSz="984554">
              <a:defRPr sz="2200" b="1">
                <a:solidFill>
                  <a:srgbClr val="BE1B04"/>
                </a:solidFill>
                <a:uFill>
                  <a:solidFill>
                    <a:srgbClr val="3C46C6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800" dirty="0" smtClean="0"/>
              <a:t>10x stored </a:t>
            </a:r>
            <a:r>
              <a:rPr lang="en-US" sz="2800" dirty="0" smtClean="0">
                <a:solidFill>
                  <a:srgbClr val="BE1B04"/>
                </a:solidFill>
              </a:rPr>
              <a:t>energy</a:t>
            </a:r>
            <a:endParaRPr sz="2800" dirty="0">
              <a:solidFill>
                <a:srgbClr val="BE1B04"/>
              </a:solidFill>
            </a:endParaRPr>
          </a:p>
        </p:txBody>
      </p:sp>
      <p:pic>
        <p:nvPicPr>
          <p:cNvPr id="9" name="Picture 2" descr="W:\BOD Slides\2016\Month 10\Inputs &amp; Pictures\TL-ST-01577 C2W MAIN MACHINE ASSEMBLY 927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8" t="9404" r="2773" b="6508"/>
          <a:stretch/>
        </p:blipFill>
        <p:spPr bwMode="auto">
          <a:xfrm>
            <a:off x="387091" y="2114102"/>
            <a:ext cx="6095735" cy="381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293680" y="792691"/>
            <a:ext cx="3819312" cy="5808344"/>
            <a:chOff x="18348008" y="1457086"/>
            <a:chExt cx="6063478" cy="10523558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20646198" y="1623654"/>
              <a:ext cx="0" cy="10356990"/>
            </a:xfrm>
            <a:prstGeom prst="lin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00" scaled="1"/>
            </a:gradFill>
            <a:ln w="31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2" name="Shape 637"/>
            <p:cNvSpPr/>
            <p:nvPr/>
          </p:nvSpPr>
          <p:spPr>
            <a:xfrm>
              <a:off x="20830753" y="9559365"/>
              <a:ext cx="2641322" cy="6133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l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rgbClr val="BDB6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Last shot on C-2</a:t>
              </a:r>
              <a:endParaRPr lang="en-US" sz="1600" cap="none" dirty="0">
                <a:solidFill>
                  <a:srgbClr val="BDB6B9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  <p:sp>
          <p:nvSpPr>
            <p:cNvPr id="13" name="Shape 637"/>
            <p:cNvSpPr/>
            <p:nvPr/>
          </p:nvSpPr>
          <p:spPr>
            <a:xfrm>
              <a:off x="18383658" y="9557657"/>
              <a:ext cx="2061015" cy="6311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r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rgbClr val="42857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August </a:t>
              </a:r>
              <a:endParaRPr lang="en-US" sz="1600" cap="none" dirty="0">
                <a:solidFill>
                  <a:srgbClr val="428571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  <p:sp>
          <p:nvSpPr>
            <p:cNvPr id="14" name="Shape 637"/>
            <p:cNvSpPr/>
            <p:nvPr/>
          </p:nvSpPr>
          <p:spPr>
            <a:xfrm>
              <a:off x="18348008" y="7556602"/>
              <a:ext cx="2096667" cy="6311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r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rgbClr val="42857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March </a:t>
              </a:r>
              <a:endParaRPr lang="en-US" sz="1600" cap="none" dirty="0">
                <a:solidFill>
                  <a:srgbClr val="428571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  <p:sp>
          <p:nvSpPr>
            <p:cNvPr id="15" name="Shape 637"/>
            <p:cNvSpPr/>
            <p:nvPr/>
          </p:nvSpPr>
          <p:spPr>
            <a:xfrm>
              <a:off x="20830753" y="7569125"/>
              <a:ext cx="2641322" cy="6133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l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rgbClr val="BDB6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1</a:t>
              </a:r>
              <a:r>
                <a:rPr lang="en-US" sz="1600" cap="none" baseline="30000" dirty="0" smtClean="0">
                  <a:solidFill>
                    <a:srgbClr val="BDB6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st</a:t>
              </a:r>
              <a:r>
                <a:rPr lang="en-US" sz="1600" cap="none" dirty="0" smtClean="0">
                  <a:solidFill>
                    <a:srgbClr val="BDB6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 shot on C-2U</a:t>
              </a:r>
              <a:endParaRPr lang="en-US" sz="1600" cap="none" dirty="0">
                <a:solidFill>
                  <a:srgbClr val="BDB6B9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 rot="16200000">
              <a:off x="20413296" y="11370883"/>
              <a:ext cx="459103" cy="325510"/>
              <a:chOff x="-62852" y="3358132"/>
              <a:chExt cx="269452" cy="215439"/>
            </a:xfrm>
            <a:solidFill>
              <a:srgbClr val="428571"/>
            </a:solidFill>
          </p:grpSpPr>
          <p:sp>
            <p:nvSpPr>
              <p:cNvPr id="42" name="Chevron 41"/>
              <p:cNvSpPr/>
              <p:nvPr/>
            </p:nvSpPr>
            <p:spPr>
              <a:xfrm rot="15987">
                <a:off x="-62852" y="3358132"/>
                <a:ext cx="166452" cy="213753"/>
              </a:xfrm>
              <a:prstGeom prst="chevron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43" name="Chevron 42"/>
              <p:cNvSpPr/>
              <p:nvPr/>
            </p:nvSpPr>
            <p:spPr>
              <a:xfrm rot="15987">
                <a:off x="40148" y="3359818"/>
                <a:ext cx="166452" cy="213753"/>
              </a:xfrm>
              <a:prstGeom prst="chevron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7" name="Shape 637"/>
            <p:cNvSpPr/>
            <p:nvPr/>
          </p:nvSpPr>
          <p:spPr>
            <a:xfrm>
              <a:off x="18348008" y="7011098"/>
              <a:ext cx="2096667" cy="6311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r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rgbClr val="428571"/>
                  </a:solidFill>
                  <a:latin typeface="Helvetica Neue" charset="0"/>
                  <a:ea typeface="Helvetica Neue" charset="0"/>
                  <a:cs typeface="Helvetica Neue" charset="0"/>
                </a:rPr>
                <a:t>June</a:t>
              </a:r>
              <a:r>
                <a:rPr lang="en-US" sz="1600" cap="none" dirty="0" smtClean="0">
                  <a:solidFill>
                    <a:srgbClr val="42857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 </a:t>
              </a:r>
              <a:endParaRPr lang="en-US" sz="1600" cap="none" dirty="0">
                <a:solidFill>
                  <a:srgbClr val="428571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  <p:sp>
          <p:nvSpPr>
            <p:cNvPr id="18" name="Shape 637"/>
            <p:cNvSpPr/>
            <p:nvPr/>
          </p:nvSpPr>
          <p:spPr>
            <a:xfrm>
              <a:off x="20851571" y="7033383"/>
              <a:ext cx="3071856" cy="6133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l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rgbClr val="BDB6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5+ </a:t>
              </a:r>
              <a:r>
                <a:rPr lang="en-US" sz="1600" cap="none" dirty="0" err="1" smtClean="0">
                  <a:solidFill>
                    <a:srgbClr val="BDB6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ms</a:t>
              </a:r>
              <a:r>
                <a:rPr lang="en-US" sz="1600" cap="none" dirty="0" smtClean="0">
                  <a:solidFill>
                    <a:srgbClr val="BDB6B9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 sustainment</a:t>
              </a:r>
              <a:endParaRPr lang="en-US" sz="1600" cap="none" dirty="0">
                <a:solidFill>
                  <a:srgbClr val="BDB6B9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  <p:sp>
          <p:nvSpPr>
            <p:cNvPr id="19" name="Shape 637"/>
            <p:cNvSpPr/>
            <p:nvPr/>
          </p:nvSpPr>
          <p:spPr>
            <a:xfrm>
              <a:off x="19146608" y="5842310"/>
              <a:ext cx="1298065" cy="6311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r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rgbClr val="42857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2016</a:t>
              </a:r>
              <a:endParaRPr lang="en-US" sz="1600" cap="none" dirty="0">
                <a:solidFill>
                  <a:srgbClr val="428571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  <p:sp>
          <p:nvSpPr>
            <p:cNvPr id="20" name="Shape 637"/>
            <p:cNvSpPr/>
            <p:nvPr/>
          </p:nvSpPr>
          <p:spPr>
            <a:xfrm>
              <a:off x="20830751" y="4750775"/>
              <a:ext cx="3071856" cy="6133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l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Last shot on C-2U</a:t>
              </a:r>
              <a:endParaRPr lang="en-US" sz="1600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  <p:sp>
          <p:nvSpPr>
            <p:cNvPr id="21" name="Shape 637"/>
            <p:cNvSpPr/>
            <p:nvPr/>
          </p:nvSpPr>
          <p:spPr>
            <a:xfrm>
              <a:off x="19110957" y="3290499"/>
              <a:ext cx="1333718" cy="6311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r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rgbClr val="42857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2017</a:t>
              </a:r>
              <a:endParaRPr lang="en-US" sz="1600" cap="none" dirty="0">
                <a:solidFill>
                  <a:srgbClr val="428571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  <p:sp>
          <p:nvSpPr>
            <p:cNvPr id="22" name="Shape 637"/>
            <p:cNvSpPr/>
            <p:nvPr/>
          </p:nvSpPr>
          <p:spPr>
            <a:xfrm>
              <a:off x="20830753" y="1457086"/>
              <a:ext cx="2849532" cy="10728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l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C-2W commissioning</a:t>
              </a:r>
              <a:endParaRPr lang="en-US" sz="1600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 rot="16200000">
              <a:off x="20414412" y="8715923"/>
              <a:ext cx="459103" cy="325510"/>
              <a:chOff x="-62852" y="3358132"/>
              <a:chExt cx="269452" cy="215439"/>
            </a:xfrm>
            <a:solidFill>
              <a:srgbClr val="428571"/>
            </a:solidFill>
          </p:grpSpPr>
          <p:sp>
            <p:nvSpPr>
              <p:cNvPr id="40" name="Chevron 39"/>
              <p:cNvSpPr/>
              <p:nvPr/>
            </p:nvSpPr>
            <p:spPr>
              <a:xfrm rot="15987">
                <a:off x="-62852" y="3358132"/>
                <a:ext cx="166452" cy="213753"/>
              </a:xfrm>
              <a:prstGeom prst="chevron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41" name="Chevron 40"/>
              <p:cNvSpPr/>
              <p:nvPr/>
            </p:nvSpPr>
            <p:spPr>
              <a:xfrm rot="15987">
                <a:off x="40148" y="3359818"/>
                <a:ext cx="166452" cy="213753"/>
              </a:xfrm>
              <a:prstGeom prst="chevron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rot="16200000">
              <a:off x="20416573" y="5926032"/>
              <a:ext cx="459103" cy="325521"/>
              <a:chOff x="-62852" y="3358132"/>
              <a:chExt cx="269452" cy="215447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38" name="Chevron 37"/>
              <p:cNvSpPr/>
              <p:nvPr/>
            </p:nvSpPr>
            <p:spPr>
              <a:xfrm rot="15987">
                <a:off x="-62852" y="3358132"/>
                <a:ext cx="166452" cy="213753"/>
              </a:xfrm>
              <a:prstGeom prst="chevron">
                <a:avLst/>
              </a:prstGeom>
              <a:solidFill>
                <a:srgbClr val="42857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9" name="Chevron 38"/>
              <p:cNvSpPr/>
              <p:nvPr/>
            </p:nvSpPr>
            <p:spPr>
              <a:xfrm rot="15987">
                <a:off x="40148" y="3359825"/>
                <a:ext cx="166452" cy="213754"/>
              </a:xfrm>
              <a:prstGeom prst="chevron">
                <a:avLst/>
              </a:prstGeom>
              <a:solidFill>
                <a:srgbClr val="42857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 rot="16200000">
              <a:off x="20415641" y="3354053"/>
              <a:ext cx="459103" cy="325510"/>
              <a:chOff x="-62852" y="3358132"/>
              <a:chExt cx="269452" cy="215439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36" name="Chevron 35"/>
              <p:cNvSpPr/>
              <p:nvPr/>
            </p:nvSpPr>
            <p:spPr>
              <a:xfrm rot="15987">
                <a:off x="-62852" y="3358132"/>
                <a:ext cx="166452" cy="213753"/>
              </a:xfrm>
              <a:prstGeom prst="chevron">
                <a:avLst/>
              </a:prstGeom>
              <a:solidFill>
                <a:srgbClr val="42857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schemeClr val="accent3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" name="Chevron 36"/>
              <p:cNvSpPr/>
              <p:nvPr/>
            </p:nvSpPr>
            <p:spPr>
              <a:xfrm rot="15987">
                <a:off x="40148" y="3359818"/>
                <a:ext cx="166452" cy="213753"/>
              </a:xfrm>
              <a:prstGeom prst="chevron">
                <a:avLst/>
              </a:prstGeom>
              <a:solidFill>
                <a:srgbClr val="42857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schemeClr val="accent3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26" name="Shape 637"/>
            <p:cNvSpPr/>
            <p:nvPr/>
          </p:nvSpPr>
          <p:spPr>
            <a:xfrm>
              <a:off x="18383658" y="11272027"/>
              <a:ext cx="2061015" cy="6311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r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rgbClr val="42857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2014</a:t>
              </a:r>
              <a:endParaRPr lang="en-US" sz="1600" cap="none" dirty="0">
                <a:solidFill>
                  <a:srgbClr val="428571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  <p:sp>
          <p:nvSpPr>
            <p:cNvPr id="27" name="Shape 637"/>
            <p:cNvSpPr/>
            <p:nvPr/>
          </p:nvSpPr>
          <p:spPr>
            <a:xfrm>
              <a:off x="18383658" y="8646558"/>
              <a:ext cx="2061015" cy="6311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r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rgbClr val="42857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2015</a:t>
              </a:r>
              <a:endParaRPr lang="en-US" sz="1600" cap="none" dirty="0">
                <a:solidFill>
                  <a:srgbClr val="428571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  <p:sp>
          <p:nvSpPr>
            <p:cNvPr id="28" name="Shape 637"/>
            <p:cNvSpPr/>
            <p:nvPr/>
          </p:nvSpPr>
          <p:spPr>
            <a:xfrm>
              <a:off x="18348008" y="4743323"/>
              <a:ext cx="2096667" cy="6311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r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rgbClr val="42857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April</a:t>
              </a:r>
              <a:r>
                <a:rPr lang="en-US" sz="1600" cap="none" dirty="0" smtClean="0">
                  <a:solidFill>
                    <a:srgbClr val="428571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 Medium"/>
                </a:rPr>
                <a:t> </a:t>
              </a:r>
              <a:endParaRPr lang="en-US" sz="1600" cap="none" dirty="0">
                <a:solidFill>
                  <a:srgbClr val="428571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  <p:sp>
          <p:nvSpPr>
            <p:cNvPr id="29" name="Shape 637"/>
            <p:cNvSpPr/>
            <p:nvPr/>
          </p:nvSpPr>
          <p:spPr>
            <a:xfrm>
              <a:off x="18348008" y="1849859"/>
              <a:ext cx="2096667" cy="6311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r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rgbClr val="42857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May</a:t>
              </a:r>
              <a:endParaRPr lang="en-US" sz="1600" cap="none" dirty="0">
                <a:solidFill>
                  <a:srgbClr val="428571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21173335" y="8092345"/>
              <a:ext cx="0" cy="1636291"/>
            </a:xfrm>
            <a:prstGeom prst="lin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00" scaled="1"/>
            </a:gradFill>
            <a:ln w="9525" cap="flat" cmpd="sng" algn="ctr">
              <a:solidFill>
                <a:schemeClr val="accent3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1" name="Shape 637"/>
            <p:cNvSpPr/>
            <p:nvPr/>
          </p:nvSpPr>
          <p:spPr>
            <a:xfrm>
              <a:off x="21277432" y="8593277"/>
              <a:ext cx="3127388" cy="6133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l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rgbClr val="BDB6B9"/>
                  </a:solidFill>
                  <a:latin typeface="Helvetica Neue" charset="0"/>
                  <a:ea typeface="Helvetica Neue" charset="0"/>
                  <a:cs typeface="Helvetica Neue" charset="0"/>
                </a:rPr>
                <a:t>C-2U construction</a:t>
              </a:r>
              <a:endParaRPr lang="en-US" sz="1600" cap="none" dirty="0">
                <a:solidFill>
                  <a:srgbClr val="BDB6B9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 flipH="1">
              <a:off x="21173335" y="5329805"/>
              <a:ext cx="6667" cy="1828492"/>
            </a:xfrm>
            <a:prstGeom prst="lin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00" scaled="1"/>
            </a:gradFill>
            <a:ln w="9525" cap="flat" cmpd="sng" algn="ctr">
              <a:solidFill>
                <a:schemeClr val="accent3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3" name="Shape 637"/>
            <p:cNvSpPr/>
            <p:nvPr/>
          </p:nvSpPr>
          <p:spPr>
            <a:xfrm>
              <a:off x="21284098" y="5893202"/>
              <a:ext cx="3127388" cy="6311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l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rgbClr val="BDB6B9"/>
                  </a:solidFill>
                  <a:latin typeface="Helvetica Neue" charset="0"/>
                  <a:ea typeface="Helvetica Neue" charset="0"/>
                  <a:cs typeface="Helvetica Neue" charset="0"/>
                </a:rPr>
                <a:t>C-2U campaign</a:t>
              </a:r>
              <a:endParaRPr lang="en-US" sz="1600" cap="none" dirty="0">
                <a:solidFill>
                  <a:srgbClr val="BDB6B9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 flipH="1">
              <a:off x="21173335" y="2484999"/>
              <a:ext cx="1" cy="2265776"/>
            </a:xfrm>
            <a:prstGeom prst="lin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00" scaled="1"/>
            </a:gradFill>
            <a:ln w="9525" cap="flat" cmpd="sng" algn="ctr">
              <a:solidFill>
                <a:schemeClr val="accent3">
                  <a:lumMod val="50000"/>
                </a:schemeClr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5" name="Shape 637"/>
            <p:cNvSpPr/>
            <p:nvPr/>
          </p:nvSpPr>
          <p:spPr>
            <a:xfrm>
              <a:off x="21277432" y="3277427"/>
              <a:ext cx="3127388" cy="6133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 defTabSz="1018851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l">
                <a:spcBef>
                  <a:spcPts val="0"/>
                </a:spcBef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sz="1600" cap="none" dirty="0" smtClean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C-2W construction</a:t>
              </a:r>
              <a:endParaRPr lang="en-US" sz="1600" cap="none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  <a:sym typeface="Helvetica Neue Medium"/>
              </a:endParaRPr>
            </a:p>
          </p:txBody>
        </p:sp>
      </p:grpSp>
      <p:sp>
        <p:nvSpPr>
          <p:cNvPr id="46" name="Shape 628"/>
          <p:cNvSpPr/>
          <p:nvPr/>
        </p:nvSpPr>
        <p:spPr>
          <a:xfrm flipV="1">
            <a:off x="5057720" y="2475743"/>
            <a:ext cx="0" cy="2162850"/>
          </a:xfrm>
          <a:prstGeom prst="line">
            <a:avLst/>
          </a:prstGeom>
          <a:ln w="3175">
            <a:solidFill>
              <a:srgbClr val="000000"/>
            </a:solidFill>
            <a:bevel/>
          </a:ln>
        </p:spPr>
        <p:txBody>
          <a:bodyPr lIns="45719" rIns="45719"/>
          <a:lstStyle/>
          <a:p>
            <a:pPr marL="0" marR="0" algn="l" defTabSz="457200">
              <a:spcBef>
                <a:spcPts val="0"/>
              </a:spcBef>
              <a:defRPr sz="1200">
                <a:uFillTx/>
                <a:latin typeface="+mn-lt"/>
                <a:ea typeface="+mn-ea"/>
                <a:cs typeface="+mn-cs"/>
                <a:sym typeface="Helvetica"/>
              </a:defRPr>
            </a:pPr>
            <a:endParaRPr lang="en-US" sz="1600" cap="none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7" name="Shape 629"/>
          <p:cNvSpPr/>
          <p:nvPr/>
        </p:nvSpPr>
        <p:spPr>
          <a:xfrm>
            <a:off x="3098164" y="1911665"/>
            <a:ext cx="186605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0" marR="0" defTabSz="1018851">
              <a:defRPr sz="150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l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/>
              </a:rPr>
              <a:t>Upgraded </a:t>
            </a: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NB</a:t>
            </a: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/>
              </a:rPr>
              <a:t>’s </a:t>
            </a:r>
          </a:p>
          <a:p>
            <a:pPr algn="l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/>
              </a:rPr>
              <a:t>Phase 1: 13 MW, 30 </a:t>
            </a:r>
            <a:r>
              <a:rPr lang="en-US" sz="1200" cap="none" dirty="0" err="1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/>
              </a:rPr>
              <a:t>ms</a:t>
            </a: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  <a:sym typeface="Calibri"/>
              </a:rPr>
              <a:t> </a:t>
            </a:r>
          </a:p>
          <a:p>
            <a:pPr algn="l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Phase 2: 21 MW, 30 </a:t>
            </a:r>
            <a:r>
              <a:rPr lang="en-US" sz="1200" cap="none" dirty="0" err="1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ms</a:t>
            </a: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/>
              </a:rPr>
              <a:t> </a:t>
            </a:r>
            <a:endParaRPr lang="en-US" sz="1200" cap="none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  <a:sym typeface="Helvetica Neue Medium"/>
            </a:endParaRPr>
          </a:p>
        </p:txBody>
      </p:sp>
      <p:sp>
        <p:nvSpPr>
          <p:cNvPr id="48" name="Shape 630"/>
          <p:cNvSpPr/>
          <p:nvPr/>
        </p:nvSpPr>
        <p:spPr>
          <a:xfrm>
            <a:off x="430718" y="4030345"/>
            <a:ext cx="172557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algn="l" defTabSz="1018851">
              <a:spcBef>
                <a:spcPts val="0"/>
              </a:spcBef>
              <a:defRPr sz="1800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/>
              </a:rPr>
              <a:t>Plasma-guns and biasing electrodes</a:t>
            </a:r>
          </a:p>
          <a:p>
            <a:pPr marL="0" marR="0" algn="l" defTabSz="1018851">
              <a:spcBef>
                <a:spcPts val="0"/>
              </a:spcBef>
              <a:defRPr sz="1800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/>
              </a:rPr>
              <a:t>(In both inner and end </a:t>
            </a:r>
            <a:r>
              <a:rPr lang="en-US" sz="1200" cap="none" dirty="0" err="1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/>
              </a:rPr>
              <a:t>divertors</a:t>
            </a: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/>
              </a:rPr>
              <a:t>)</a:t>
            </a:r>
            <a:endParaRPr lang="en-US" sz="1200" cap="none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  <a:sym typeface="Helvetica Neue Medium"/>
            </a:endParaRPr>
          </a:p>
        </p:txBody>
      </p:sp>
      <p:sp>
        <p:nvSpPr>
          <p:cNvPr id="49" name="Shape 631"/>
          <p:cNvSpPr/>
          <p:nvPr/>
        </p:nvSpPr>
        <p:spPr>
          <a:xfrm flipV="1">
            <a:off x="928148" y="2692888"/>
            <a:ext cx="0" cy="1361079"/>
          </a:xfrm>
          <a:prstGeom prst="line">
            <a:avLst/>
          </a:prstGeom>
          <a:ln w="3175">
            <a:solidFill>
              <a:srgbClr val="000000"/>
            </a:solidFill>
            <a:bevel/>
          </a:ln>
        </p:spPr>
        <p:txBody>
          <a:bodyPr lIns="45719" rIns="45719"/>
          <a:lstStyle/>
          <a:p>
            <a:pPr marL="0" marR="0" algn="l" defTabSz="457200">
              <a:spcBef>
                <a:spcPts val="0"/>
              </a:spcBef>
              <a:defRPr sz="1200">
                <a:uFillTx/>
                <a:latin typeface="+mn-lt"/>
                <a:ea typeface="+mn-ea"/>
                <a:cs typeface="+mn-cs"/>
                <a:sym typeface="Helvetica"/>
              </a:defRPr>
            </a:pPr>
            <a:endParaRPr lang="en-US" sz="1600" cap="none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0" name="Shape 632"/>
          <p:cNvSpPr/>
          <p:nvPr/>
        </p:nvSpPr>
        <p:spPr>
          <a:xfrm>
            <a:off x="1629061" y="5018024"/>
            <a:ext cx="172338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0" marR="0" defTabSz="1018851">
              <a:defRPr sz="150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l">
              <a:spcBef>
                <a:spcPts val="0"/>
              </a:spcBef>
              <a:defRPr sz="1800"/>
            </a:pP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New confinement vessel, skin</a:t>
            </a:r>
          </a:p>
          <a:p>
            <a:pPr algn="l">
              <a:spcBef>
                <a:spcPts val="0"/>
              </a:spcBef>
              <a:defRPr sz="1800"/>
            </a:pP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time &lt; 3 </a:t>
            </a:r>
            <a:r>
              <a:rPr lang="en-US" sz="1200" cap="none" dirty="0" err="1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ms</a:t>
            </a:r>
            <a:endParaRPr lang="en-US" sz="1200" cap="none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1" name="Shape 633"/>
          <p:cNvSpPr/>
          <p:nvPr/>
        </p:nvSpPr>
        <p:spPr>
          <a:xfrm flipV="1">
            <a:off x="2717759" y="4144760"/>
            <a:ext cx="0" cy="902672"/>
          </a:xfrm>
          <a:prstGeom prst="line">
            <a:avLst/>
          </a:prstGeom>
          <a:ln w="3175">
            <a:solidFill>
              <a:srgbClr val="000000"/>
            </a:solidFill>
            <a:bevel/>
          </a:ln>
        </p:spPr>
        <p:txBody>
          <a:bodyPr lIns="45719" rIns="45719"/>
          <a:lstStyle/>
          <a:p>
            <a:pPr marL="0" marR="0" algn="l" defTabSz="457200">
              <a:spcBef>
                <a:spcPts val="0"/>
              </a:spcBef>
              <a:defRPr sz="1200">
                <a:uFillTx/>
                <a:latin typeface="+mn-lt"/>
                <a:ea typeface="+mn-ea"/>
                <a:cs typeface="+mn-cs"/>
                <a:sym typeface="Helvetica"/>
              </a:defRPr>
            </a:pPr>
            <a:endParaRPr lang="en-US" sz="1600" cap="none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2" name="Shape 634"/>
          <p:cNvSpPr/>
          <p:nvPr/>
        </p:nvSpPr>
        <p:spPr>
          <a:xfrm>
            <a:off x="3648578" y="2533416"/>
            <a:ext cx="0" cy="357048"/>
          </a:xfrm>
          <a:prstGeom prst="line">
            <a:avLst/>
          </a:prstGeom>
          <a:ln w="3175">
            <a:solidFill>
              <a:srgbClr val="000000"/>
            </a:solidFill>
            <a:bevel/>
          </a:ln>
        </p:spPr>
        <p:txBody>
          <a:bodyPr lIns="45719" rIns="45719"/>
          <a:lstStyle/>
          <a:p>
            <a:pPr marL="0" marR="0" algn="l" defTabSz="457200">
              <a:spcBef>
                <a:spcPts val="0"/>
              </a:spcBef>
              <a:defRPr sz="1200">
                <a:uFillTx/>
                <a:latin typeface="+mn-lt"/>
                <a:ea typeface="+mn-ea"/>
                <a:cs typeface="+mn-cs"/>
                <a:sym typeface="Helvetica"/>
              </a:defRPr>
            </a:pPr>
            <a:endParaRPr lang="en-US" sz="1600" cap="none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3" name="Shape 635"/>
          <p:cNvSpPr/>
          <p:nvPr/>
        </p:nvSpPr>
        <p:spPr>
          <a:xfrm>
            <a:off x="5448598" y="3812129"/>
            <a:ext cx="105840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algn="l" defTabSz="1018851">
              <a:spcBef>
                <a:spcPts val="0"/>
              </a:spcBef>
              <a:defRPr sz="180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End </a:t>
            </a:r>
            <a:r>
              <a:rPr lang="en-US" sz="1200" cap="none" dirty="0" err="1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divertor</a:t>
            </a:r>
            <a:endParaRPr lang="en-US" sz="1200" cap="none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4" name="Shape 636"/>
          <p:cNvSpPr/>
          <p:nvPr/>
        </p:nvSpPr>
        <p:spPr>
          <a:xfrm>
            <a:off x="5699096" y="4226004"/>
            <a:ext cx="0" cy="496299"/>
          </a:xfrm>
          <a:prstGeom prst="line">
            <a:avLst/>
          </a:prstGeom>
          <a:ln w="3175">
            <a:solidFill>
              <a:srgbClr val="000000"/>
            </a:solidFill>
            <a:bevel/>
          </a:ln>
        </p:spPr>
        <p:txBody>
          <a:bodyPr lIns="45719" rIns="45719"/>
          <a:lstStyle/>
          <a:p>
            <a:pPr marL="0" marR="0" algn="l" defTabSz="457200">
              <a:spcBef>
                <a:spcPts val="0"/>
              </a:spcBef>
              <a:defRPr sz="1200">
                <a:uFillTx/>
                <a:latin typeface="+mn-lt"/>
                <a:ea typeface="+mn-ea"/>
                <a:cs typeface="+mn-cs"/>
                <a:sym typeface="Helvetica"/>
              </a:defRPr>
            </a:pPr>
            <a:endParaRPr lang="en-US" sz="1600" cap="none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5" name="Shape 637"/>
          <p:cNvSpPr/>
          <p:nvPr/>
        </p:nvSpPr>
        <p:spPr>
          <a:xfrm>
            <a:off x="1817657" y="2185823"/>
            <a:ext cx="115755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0" marR="0" defTabSz="1018851">
              <a:defRPr sz="150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l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/>
              </a:rPr>
              <a:t>Inner </a:t>
            </a:r>
            <a:r>
              <a:rPr lang="en-US" sz="1200" cap="none" dirty="0" err="1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/>
              </a:rPr>
              <a:t>divertor</a:t>
            </a:r>
            <a:endParaRPr lang="en-US" sz="1200" cap="none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  <a:sym typeface="Helvetica Neue Medium"/>
            </a:endParaRPr>
          </a:p>
        </p:txBody>
      </p:sp>
      <p:sp>
        <p:nvSpPr>
          <p:cNvPr id="56" name="Shape 638"/>
          <p:cNvSpPr/>
          <p:nvPr/>
        </p:nvSpPr>
        <p:spPr>
          <a:xfrm>
            <a:off x="2376095" y="2489973"/>
            <a:ext cx="4" cy="806236"/>
          </a:xfrm>
          <a:prstGeom prst="line">
            <a:avLst/>
          </a:prstGeom>
          <a:ln w="3175">
            <a:solidFill>
              <a:srgbClr val="000000"/>
            </a:solidFill>
            <a:bevel/>
          </a:ln>
        </p:spPr>
        <p:txBody>
          <a:bodyPr lIns="45719" rIns="45719"/>
          <a:lstStyle/>
          <a:p>
            <a:pPr marL="0" marR="0" algn="l" defTabSz="457200">
              <a:spcBef>
                <a:spcPts val="0"/>
              </a:spcBef>
              <a:defRPr sz="1200">
                <a:uFillTx/>
                <a:latin typeface="+mn-lt"/>
                <a:ea typeface="+mn-ea"/>
                <a:cs typeface="+mn-cs"/>
                <a:sym typeface="Helvetica"/>
              </a:defRPr>
            </a:pPr>
            <a:endParaRPr lang="en-US" sz="1600" cap="none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7" name="Shape 639"/>
          <p:cNvSpPr/>
          <p:nvPr/>
        </p:nvSpPr>
        <p:spPr>
          <a:xfrm>
            <a:off x="3148303" y="5164912"/>
            <a:ext cx="162435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algn="l" defTabSz="1018851">
              <a:spcBef>
                <a:spcPts val="0"/>
              </a:spcBef>
              <a:defRPr sz="180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New magnet </a:t>
            </a:r>
          </a:p>
          <a:p>
            <a:pPr marL="0" marR="0" algn="l" defTabSz="1018851">
              <a:spcBef>
                <a:spcPts val="0"/>
              </a:spcBef>
              <a:defRPr sz="180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cap="none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</a:t>
            </a: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ystem for field</a:t>
            </a:r>
          </a:p>
          <a:p>
            <a:pPr marL="0" marR="0" algn="l" defTabSz="1018851">
              <a:spcBef>
                <a:spcPts val="0"/>
              </a:spcBef>
              <a:defRPr sz="180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ramp &amp; active control</a:t>
            </a:r>
            <a:endParaRPr lang="en-US" sz="1200" cap="none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8" name="Shape 640"/>
          <p:cNvSpPr/>
          <p:nvPr/>
        </p:nvSpPr>
        <p:spPr>
          <a:xfrm flipV="1">
            <a:off x="3605583" y="4053966"/>
            <a:ext cx="0" cy="1151889"/>
          </a:xfrm>
          <a:prstGeom prst="line">
            <a:avLst/>
          </a:prstGeom>
          <a:ln w="3175">
            <a:solidFill>
              <a:srgbClr val="000000"/>
            </a:solidFill>
            <a:bevel/>
          </a:ln>
        </p:spPr>
        <p:txBody>
          <a:bodyPr lIns="45719" rIns="45719"/>
          <a:lstStyle/>
          <a:p>
            <a:pPr marL="0" marR="0" algn="l" defTabSz="457200">
              <a:spcBef>
                <a:spcPts val="0"/>
              </a:spcBef>
              <a:defRPr sz="1200">
                <a:uFillTx/>
                <a:latin typeface="+mn-lt"/>
                <a:ea typeface="+mn-ea"/>
                <a:cs typeface="+mn-cs"/>
                <a:sym typeface="Helvetica"/>
              </a:defRPr>
            </a:pPr>
            <a:endParaRPr lang="en-US" sz="1600" cap="none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754127" y="1938664"/>
            <a:ext cx="1838927" cy="61555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algn="l" defTabSz="1018851">
              <a:spcBef>
                <a:spcPts val="0"/>
              </a:spcBef>
              <a:defRPr sz="180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/>
              </a:rPr>
              <a:t>Upgraded formation, </a:t>
            </a:r>
          </a:p>
          <a:p>
            <a:pPr algn="l" defTabSz="1018851">
              <a:spcBef>
                <a:spcPts val="0"/>
              </a:spcBef>
              <a:defRPr sz="1800"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/>
              </a:rPr>
              <a:t>15 </a:t>
            </a:r>
            <a:r>
              <a:rPr lang="en-US" sz="1200" cap="none" dirty="0" err="1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/>
              </a:rPr>
              <a:t>mWb</a:t>
            </a:r>
            <a:r>
              <a:rPr lang="en-US" sz="1200" cap="none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  <a:sym typeface="Helvetica Neue Medium"/>
              </a:rPr>
              <a:t> trapped flux</a:t>
            </a:r>
            <a:endParaRPr lang="en-US" sz="1200" cap="none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  <a:sym typeface="Helvetica Neue Medium"/>
            </a:endParaRPr>
          </a:p>
        </p:txBody>
      </p:sp>
      <p:sp>
        <p:nvSpPr>
          <p:cNvPr id="61" name="Shape 443"/>
          <p:cNvSpPr/>
          <p:nvPr/>
        </p:nvSpPr>
        <p:spPr>
          <a:xfrm>
            <a:off x="228600" y="6258874"/>
            <a:ext cx="6504708" cy="5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026" tIns="39026" rIns="39026" bIns="39026"/>
          <a:lstStyle/>
          <a:p>
            <a:pPr marL="292100" marR="64391" lvl="1" indent="-215900" defTabSz="917111">
              <a:spcBef>
                <a:spcPts val="300"/>
              </a:spcBef>
              <a:buClr>
                <a:srgbClr val="E4384B"/>
              </a:buClr>
              <a:buSzPct val="75000"/>
              <a:buFont typeface="Wingdings"/>
              <a:buChar char=""/>
              <a:defRPr sz="1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000" dirty="0" smtClean="0"/>
              <a:t>worldwide sourcing </a:t>
            </a:r>
            <a:r>
              <a:rPr lang="en-US" sz="2000" smtClean="0"/>
              <a:t>and procurement effort</a:t>
            </a:r>
            <a:endParaRPr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9567081" y="6142625"/>
            <a:ext cx="184666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Shape 99"/>
          <p:cNvSpPr txBox="1">
            <a:spLocks/>
          </p:cNvSpPr>
          <p:nvPr/>
        </p:nvSpPr>
        <p:spPr>
          <a:xfrm>
            <a:off x="9584511" y="7053005"/>
            <a:ext cx="219928" cy="232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050" tIns="39050" rIns="39050" bIns="3905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86CB4B4D-7CA3-9044-876B-883B54F8677D}" type="slidenum">
              <a:rPr lang="cs-CZ" sz="1000" smtClean="0"/>
              <a:pPr/>
              <a:t>14</a:t>
            </a:fld>
            <a:endParaRPr lang="cs-CZ" sz="1000" dirty="0"/>
          </a:p>
        </p:txBody>
      </p:sp>
      <p:sp>
        <p:nvSpPr>
          <p:cNvPr id="66" name="Shape 135"/>
          <p:cNvSpPr txBox="1">
            <a:spLocks/>
          </p:cNvSpPr>
          <p:nvPr/>
        </p:nvSpPr>
        <p:spPr>
          <a:xfrm>
            <a:off x="9574549" y="7046291"/>
            <a:ext cx="239852" cy="244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050" tIns="39050" rIns="39050" bIns="3905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345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86CB4B4D-7CA3-9044-876B-883B54F8677D}" type="slidenum">
              <a:rPr lang="fi-FI" smtClean="0"/>
              <a:pPr/>
              <a:t>14</a:t>
            </a:fld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607225" y="264766"/>
            <a:ext cx="8684278" cy="959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 smtClean="0"/>
              <a:t>C-2W Structures and Platforms</a:t>
            </a:r>
            <a:endParaRPr sz="3600" dirty="0"/>
          </a:p>
        </p:txBody>
      </p:sp>
      <p:pic>
        <p:nvPicPr>
          <p:cNvPr id="60" name="Picture 2" descr="W:\BOD Slides\2016\Month 10\Inputs &amp; Pictures\TL-ST-01577 C2W MAIN MACHINE ASSEMBLY 92716 cut no wes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4" t="24503" r="7168" b="24847"/>
          <a:stretch/>
        </p:blipFill>
        <p:spPr bwMode="auto">
          <a:xfrm>
            <a:off x="471468" y="1383605"/>
            <a:ext cx="8955791" cy="3822463"/>
          </a:xfrm>
          <a:prstGeom prst="rect">
            <a:avLst/>
          </a:prstGeom>
          <a:noFill/>
          <a:ln w="3175">
            <a:noFill/>
          </a:ln>
          <a:effectLst>
            <a:outerShdw blurRad="88900" dist="25400" dir="54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 descr="C:\Users\acheung\Documents\TriAlpha Energy\Prototype Project\Commercial Machine\FTC Demo\9. Meetings\FTC DEMO High level presentation\Materials to be used\IMG_38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36" y="1033759"/>
            <a:ext cx="3285025" cy="2261077"/>
          </a:xfrm>
          <a:prstGeom prst="rect">
            <a:avLst/>
          </a:prstGeom>
          <a:noFill/>
          <a:ln w="3175">
            <a:solidFill>
              <a:srgbClr val="929292"/>
            </a:solidFill>
          </a:ln>
          <a:effectLst>
            <a:outerShdw blurRad="88900" dist="25400" dir="54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C:\Users\acheung\Documents\TriAlpha Energy\Prototype Project\Commercial Machine\FTC Demo\9. Meetings\FTC DEMO High level presentation\Materials to be used\IMG_38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9" y="4372988"/>
            <a:ext cx="2884237" cy="1985215"/>
          </a:xfrm>
          <a:prstGeom prst="rect">
            <a:avLst/>
          </a:prstGeom>
          <a:noFill/>
          <a:ln w="3175">
            <a:solidFill>
              <a:srgbClr val="929292"/>
            </a:solidFill>
          </a:ln>
          <a:effectLst>
            <a:outerShdw blurRad="88900" dist="25400" dir="54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mcappello\Pictures\IMG01505-20161130-08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431" y="4878862"/>
            <a:ext cx="2673800" cy="1840371"/>
          </a:xfrm>
          <a:prstGeom prst="rect">
            <a:avLst/>
          </a:prstGeom>
          <a:noFill/>
          <a:ln w="3175">
            <a:solidFill>
              <a:srgbClr val="929292"/>
            </a:solidFill>
          </a:ln>
          <a:effectLst>
            <a:outerShdw blurRad="88900" dist="25400" dir="54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Shape 135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35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607225" y="329099"/>
            <a:ext cx="8684278" cy="959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 smtClean="0"/>
              <a:t>C-2W Confinement Vessel</a:t>
            </a:r>
          </a:p>
        </p:txBody>
      </p:sp>
      <p:sp>
        <p:nvSpPr>
          <p:cNvPr id="9" name="Shape 136"/>
          <p:cNvSpPr/>
          <p:nvPr/>
        </p:nvSpPr>
        <p:spPr>
          <a:xfrm>
            <a:off x="5853748" y="1434270"/>
            <a:ext cx="3918046" cy="1704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9288" tIns="29288" rIns="29288" bIns="29288"/>
          <a:lstStyle/>
          <a:p>
            <a:pPr marL="257175" marR="64391" indent="-257175" defTabSz="917694">
              <a:spcBef>
                <a:spcPts val="800"/>
              </a:spcBef>
              <a:buClr>
                <a:srgbClr val="E4384B"/>
              </a:buClr>
              <a:buSzPct val="95000"/>
              <a:buFont typeface="Wingdings"/>
              <a:buChar char="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200" dirty="0" smtClean="0">
                <a:solidFill>
                  <a:schemeClr val="tx1"/>
                </a:solidFill>
              </a:rPr>
              <a:t>¼” Inconel 625 vessel</a:t>
            </a:r>
          </a:p>
          <a:p>
            <a:pPr marL="257175" marR="64391" indent="-257175" defTabSz="917694">
              <a:spcBef>
                <a:spcPts val="800"/>
              </a:spcBef>
              <a:buClr>
                <a:srgbClr val="E4384B"/>
              </a:buClr>
              <a:buSzPct val="95000"/>
              <a:buFont typeface="Wingdings"/>
              <a:buChar char="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200" dirty="0" smtClean="0"/>
              <a:t>resistive wall time                  constant &lt; 3ms</a:t>
            </a:r>
          </a:p>
          <a:p>
            <a:pPr marL="257175" marR="64391" indent="-257175" defTabSz="917694">
              <a:spcBef>
                <a:spcPts val="800"/>
              </a:spcBef>
              <a:buClr>
                <a:srgbClr val="E4384B"/>
              </a:buClr>
              <a:buSzPct val="95000"/>
              <a:buFont typeface="Wingdings"/>
              <a:buChar char="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200" dirty="0" smtClean="0"/>
              <a:t>339 penetrations and ports</a:t>
            </a:r>
            <a:endParaRPr sz="2200" dirty="0"/>
          </a:p>
        </p:txBody>
      </p:sp>
      <p:pic>
        <p:nvPicPr>
          <p:cNvPr id="10" name="Picture 2" descr="C:\Users\acheung\Documents\TriAlpha Energy\Prototype Project\Commercial Machine\FTC Demo\9. Meetings\FTC DEMO High level presentation\Materials to be used\Vessel Loading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 t="19153" r="4418" b="18232"/>
          <a:stretch/>
        </p:blipFill>
        <p:spPr bwMode="auto">
          <a:xfrm>
            <a:off x="315034" y="1288410"/>
            <a:ext cx="5117910" cy="2688609"/>
          </a:xfrm>
          <a:prstGeom prst="rect">
            <a:avLst/>
          </a:prstGeom>
          <a:noFill/>
          <a:ln w="3175">
            <a:solidFill>
              <a:srgbClr val="929292"/>
            </a:solidFill>
          </a:ln>
          <a:effectLst>
            <a:outerShdw blurRad="88900" dist="25400" dir="54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cheung\Documents\TriAlpha Energy\Prototype Project\Commercial Machine\FTC Demo\9. Meetings\FTC DEMO High level presentation\Materials to be used\DSC009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1" b="13964"/>
          <a:stretch/>
        </p:blipFill>
        <p:spPr bwMode="auto">
          <a:xfrm>
            <a:off x="1720180" y="3498709"/>
            <a:ext cx="7989627" cy="3170161"/>
          </a:xfrm>
          <a:prstGeom prst="rect">
            <a:avLst/>
          </a:prstGeom>
          <a:noFill/>
          <a:ln w="3175">
            <a:solidFill>
              <a:srgbClr val="929292"/>
            </a:solidFill>
          </a:ln>
          <a:effectLst>
            <a:outerShdw blurRad="88900" dist="25400" dir="54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135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881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483234" y="205022"/>
            <a:ext cx="8684278" cy="959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 smtClean="0"/>
              <a:t>C-2W </a:t>
            </a:r>
            <a:r>
              <a:rPr lang="en-US" sz="3200" dirty="0" err="1" smtClean="0"/>
              <a:t>Divertors</a:t>
            </a:r>
            <a:endParaRPr lang="en-US" sz="3600" dirty="0" smtClean="0"/>
          </a:p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800" dirty="0">
              <a:solidFill>
                <a:srgbClr val="C01B04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7546" y="1064524"/>
            <a:ext cx="9640531" cy="5486400"/>
            <a:chOff x="197546" y="1160060"/>
            <a:chExt cx="9640531" cy="5486400"/>
          </a:xfrm>
        </p:grpSpPr>
        <p:sp>
          <p:nvSpPr>
            <p:cNvPr id="10" name="Rectangle 9"/>
            <p:cNvSpPr/>
            <p:nvPr/>
          </p:nvSpPr>
          <p:spPr>
            <a:xfrm>
              <a:off x="197546" y="1160060"/>
              <a:ext cx="6126480" cy="5486400"/>
            </a:xfrm>
            <a:prstGeom prst="rect">
              <a:avLst/>
            </a:prstGeom>
            <a:solidFill>
              <a:schemeClr val="bg1"/>
            </a:solidFill>
            <a:ln w="3175" cap="flat">
              <a:solidFill>
                <a:srgbClr val="929292"/>
              </a:solidFill>
              <a:prstDash val="solid"/>
              <a:round/>
            </a:ln>
            <a:effectLst>
              <a:outerShdw blurRad="88900" dist="25400" dir="5400000" algn="ctr" rotWithShape="0">
                <a:schemeClr val="tx1">
                  <a:alpha val="5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" t="10565" r="4290"/>
            <a:stretch/>
          </p:blipFill>
          <p:spPr bwMode="auto">
            <a:xfrm>
              <a:off x="6568649" y="1160060"/>
              <a:ext cx="3269428" cy="5486400"/>
            </a:xfrm>
            <a:prstGeom prst="rect">
              <a:avLst/>
            </a:prstGeom>
            <a:noFill/>
            <a:ln w="3175">
              <a:solidFill>
                <a:srgbClr val="929292"/>
              </a:solidFill>
              <a:miter lim="800000"/>
              <a:headEnd/>
              <a:tailEnd/>
            </a:ln>
            <a:effectLst>
              <a:outerShdw blurRad="88900" dist="25400" dir="54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13" descr="W:\Science Panel\2016 Month 04\Divertor Pics\DIVERTOR ASSY C2W cut with ma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9" t="2778" r="39369" b="4040"/>
            <a:stretch/>
          </p:blipFill>
          <p:spPr bwMode="auto">
            <a:xfrm>
              <a:off x="305879" y="1579215"/>
              <a:ext cx="4217557" cy="4940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095103" y="4110216"/>
              <a:ext cx="2107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Funnel Limiters</a:t>
              </a:r>
            </a:p>
            <a:p>
              <a:pPr>
                <a:buClr>
                  <a:srgbClr val="C00000"/>
                </a:buClr>
                <a:buSzPct val="75000"/>
              </a:pPr>
              <a:endParaRPr lang="en-US" sz="1600"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40129" y="3208597"/>
              <a:ext cx="17599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latin typeface="Helvetica Neue Medium" charset="0"/>
                  <a:ea typeface="Helvetica Neue Medium" charset="0"/>
                  <a:cs typeface="Helvetica Neue Medium" charset="0"/>
                </a:rPr>
                <a:t>Fast-Switching</a:t>
              </a:r>
            </a:p>
            <a:p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Magnet Coils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16583" y="5690320"/>
              <a:ext cx="21074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latin typeface="Helvetica Neue Medium" charset="0"/>
                  <a:ea typeface="Helvetica Neue Medium" charset="0"/>
                  <a:cs typeface="Helvetica Neue Medium" charset="0"/>
                </a:rPr>
                <a:t>Divertor</a:t>
              </a:r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 Electrodes</a:t>
              </a:r>
            </a:p>
            <a:p>
              <a:r>
                <a:rPr lang="en-US" sz="12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(20 kV voltage standoff, tested in C-2U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2603412" y="5149671"/>
              <a:ext cx="1920024" cy="521664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680434" y="3507241"/>
              <a:ext cx="1508414" cy="400659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188121" y="4259185"/>
              <a:ext cx="952008" cy="11617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62203" y="2372377"/>
              <a:ext cx="14762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latin typeface="Helvetica Neue Medium" charset="0"/>
                  <a:ea typeface="Helvetica Neue Medium" charset="0"/>
                  <a:cs typeface="Helvetica Neue Medium" charset="0"/>
                </a:rPr>
                <a:t>Cryopanels</a:t>
              </a:r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 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1356377" y="2723587"/>
              <a:ext cx="2385126" cy="48501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1356377" y="2728944"/>
              <a:ext cx="929201" cy="360671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578678" y="4216860"/>
              <a:ext cx="90" cy="160567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16200000">
              <a:off x="-28752" y="4715736"/>
              <a:ext cx="8337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5’ 10”</a:t>
              </a:r>
              <a:endParaRPr lang="en-US" sz="1200"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8614" y="1501814"/>
              <a:ext cx="15056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LN2 Supply</a:t>
              </a:r>
            </a:p>
            <a:p>
              <a:pPr marL="171450" indent="-171450">
                <a:buClr>
                  <a:srgbClr val="C00000"/>
                </a:buClr>
                <a:buSzPct val="75000"/>
                <a:buFont typeface="Wingdings" panose="05000000000000000000" pitchFamily="2" charset="2"/>
                <a:buChar char="§"/>
              </a:pPr>
              <a:endParaRPr lang="en-US" sz="1600" dirty="0">
                <a:latin typeface="Helvetica Neue"/>
                <a:cs typeface="Arial" pitchFamily="34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1356377" y="1880579"/>
              <a:ext cx="857379" cy="318246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hape 135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17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312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483234" y="27599"/>
            <a:ext cx="8684278" cy="545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 smtClean="0"/>
              <a:t>C-2W Magnetic Coils (106 total)</a:t>
            </a:r>
            <a:endParaRPr sz="2800" dirty="0">
              <a:solidFill>
                <a:srgbClr val="C01B04"/>
              </a:solidFill>
            </a:endParaRPr>
          </a:p>
        </p:txBody>
      </p:sp>
      <p:sp>
        <p:nvSpPr>
          <p:cNvPr id="65" name="Shape 135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18</a:t>
            </a:fld>
            <a:endParaRPr dirty="0"/>
          </a:p>
        </p:txBody>
      </p:sp>
      <p:grpSp>
        <p:nvGrpSpPr>
          <p:cNvPr id="22" name="Group 21"/>
          <p:cNvGrpSpPr/>
          <p:nvPr/>
        </p:nvGrpSpPr>
        <p:grpSpPr>
          <a:xfrm>
            <a:off x="196868" y="600036"/>
            <a:ext cx="9794979" cy="6108056"/>
            <a:chOff x="251459" y="722865"/>
            <a:chExt cx="9751207" cy="6080760"/>
          </a:xfrm>
        </p:grpSpPr>
        <p:sp>
          <p:nvSpPr>
            <p:cNvPr id="21" name="Rectangle 20"/>
            <p:cNvSpPr/>
            <p:nvPr/>
          </p:nvSpPr>
          <p:spPr>
            <a:xfrm>
              <a:off x="251459" y="722865"/>
              <a:ext cx="9612631" cy="6080760"/>
            </a:xfrm>
            <a:prstGeom prst="rect">
              <a:avLst/>
            </a:prstGeom>
            <a:solidFill>
              <a:schemeClr val="bg1"/>
            </a:solidFill>
            <a:ln w="3175" cap="flat">
              <a:solidFill>
                <a:srgbClr val="929292"/>
              </a:solidFill>
              <a:prstDash val="solid"/>
              <a:round/>
            </a:ln>
            <a:effectLst>
              <a:outerShdw blurRad="88900" dist="25400" dir="5400000" algn="ctr" rotWithShape="0">
                <a:schemeClr val="tx1">
                  <a:alpha val="5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38319" y="846254"/>
              <a:ext cx="9438911" cy="5895792"/>
              <a:chOff x="95250" y="896375"/>
              <a:chExt cx="9867900" cy="6163750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46" t="7763" r="6780" b="9286"/>
              <a:stretch/>
            </p:blipFill>
            <p:spPr bwMode="auto">
              <a:xfrm>
                <a:off x="95250" y="896376"/>
                <a:ext cx="9867900" cy="61637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3" descr="C:\Users\dlieurance\Documents\TAE\Science Panel\Science Panel Mar 2016\EQ1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6445" y="896376"/>
                <a:ext cx="3254070" cy="3218425"/>
              </a:xfrm>
              <a:prstGeom prst="rect">
                <a:avLst/>
              </a:prstGeom>
              <a:noFill/>
              <a:ln w="3175">
                <a:solidFill>
                  <a:srgbClr val="929292"/>
                </a:solidFill>
              </a:ln>
              <a:effectLst>
                <a:outerShdw blurRad="88900" dist="25400" dir="5400000" algn="ctr" rotWithShape="0">
                  <a:srgbClr val="00000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\\vmware-host\Shared Folders\Documents\C2-W Files\C2W Coil Procurement Documents\Coil Pictures\Saddle Overview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897" b="9874"/>
              <a:stretch/>
            </p:blipFill>
            <p:spPr bwMode="auto">
              <a:xfrm>
                <a:off x="109455" y="3552991"/>
                <a:ext cx="2798934" cy="1600199"/>
              </a:xfrm>
              <a:prstGeom prst="rect">
                <a:avLst/>
              </a:prstGeom>
              <a:noFill/>
              <a:ln w="3175">
                <a:solidFill>
                  <a:srgbClr val="929292"/>
                </a:solidFill>
              </a:ln>
              <a:effectLst>
                <a:outerShdw blurRad="88900" dist="25400" dir="5400000" algn="ctr" rotWithShape="0">
                  <a:srgbClr val="00000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7" t="20994" r="9965" b="8552"/>
              <a:stretch/>
            </p:blipFill>
            <p:spPr bwMode="auto">
              <a:xfrm>
                <a:off x="3657601" y="896375"/>
                <a:ext cx="2895600" cy="1558966"/>
              </a:xfrm>
              <a:prstGeom prst="rect">
                <a:avLst/>
              </a:prstGeom>
              <a:noFill/>
              <a:ln w="3175">
                <a:solidFill>
                  <a:srgbClr val="929292"/>
                </a:solidFill>
                <a:miter lim="800000"/>
                <a:headEnd/>
                <a:tailEnd/>
              </a:ln>
              <a:effectLst>
                <a:outerShdw blurRad="88900" dist="25400" dir="5400000" algn="ctr" rotWithShape="0">
                  <a:srgbClr val="00000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1" t="16885" r="5934" b="6925"/>
              <a:stretch/>
            </p:blipFill>
            <p:spPr bwMode="auto">
              <a:xfrm>
                <a:off x="109455" y="5257800"/>
                <a:ext cx="2798934" cy="1776549"/>
              </a:xfrm>
              <a:prstGeom prst="rect">
                <a:avLst/>
              </a:prstGeom>
              <a:noFill/>
              <a:ln w="3175">
                <a:solidFill>
                  <a:srgbClr val="929292"/>
                </a:solidFill>
                <a:miter lim="800000"/>
                <a:headEnd/>
                <a:tailEnd/>
              </a:ln>
              <a:effectLst>
                <a:outerShdw blurRad="88900" dist="25400" dir="5400000" algn="ctr" rotWithShape="0">
                  <a:srgbClr val="00000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61" name="Picture 2" descr="C:\Users\dmadura\AppData\Local\Microsoft\Windows\Temporary Internet Files\Content.Outlook\WXKQ2A1G\IMG_2498.JP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1" t="27200" r="6406" b="14400"/>
              <a:stretch/>
            </p:blipFill>
            <p:spPr bwMode="auto">
              <a:xfrm>
                <a:off x="4800600" y="5907169"/>
                <a:ext cx="2346829" cy="1127180"/>
              </a:xfrm>
              <a:prstGeom prst="rect">
                <a:avLst/>
              </a:prstGeom>
              <a:noFill/>
              <a:ln w="3175">
                <a:solidFill>
                  <a:srgbClr val="929292"/>
                </a:solidFill>
              </a:ln>
              <a:effectLst>
                <a:outerShdw blurRad="88900" dist="25400" dir="5400000" algn="ctr" rotWithShape="0">
                  <a:srgbClr val="000000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4963800" y="2506254"/>
              <a:ext cx="1829644" cy="584765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Equilibrium/</a:t>
              </a:r>
            </a:p>
            <a:p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External Trim (8)</a:t>
              </a:r>
              <a:endParaRPr lang="en-US" sz="1600"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17078" y="5877716"/>
              <a:ext cx="1149932" cy="584765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r>
                <a:rPr lang="en-US" sz="1600" dirty="0">
                  <a:latin typeface="Helvetica Neue Medium" charset="0"/>
                  <a:ea typeface="Helvetica Neue Medium" charset="0"/>
                  <a:cs typeface="Helvetica Neue Medium" charset="0"/>
                </a:rPr>
                <a:t>Mirror </a:t>
              </a:r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(</a:t>
              </a:r>
              <a:r>
                <a:rPr lang="en-US" sz="1600" dirty="0">
                  <a:latin typeface="Helvetica Neue Medium" charset="0"/>
                  <a:ea typeface="Helvetica Neue Medium" charset="0"/>
                  <a:cs typeface="Helvetica Neue Medium" charset="0"/>
                </a:rPr>
                <a:t>4</a:t>
              </a:r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)</a:t>
              </a:r>
              <a:endParaRPr lang="en-US" sz="1600"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  <a:p>
              <a:pPr marL="117461" indent="-117461">
                <a:buClr>
                  <a:srgbClr val="C00000"/>
                </a:buClr>
                <a:buSzPct val="75000"/>
                <a:buFont typeface="Wingdings" panose="05000000000000000000" pitchFamily="2" charset="2"/>
                <a:buChar char="§"/>
              </a:pPr>
              <a:endParaRPr lang="en-US" sz="1600"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4129394" y="4640389"/>
              <a:ext cx="2060112" cy="1237327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3239689" y="4489703"/>
              <a:ext cx="2009775" cy="769431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r>
                <a:rPr lang="en-US" sz="1600" dirty="0">
                  <a:latin typeface="Helvetica Neue Medium" charset="0"/>
                  <a:ea typeface="Helvetica Neue Medium" charset="0"/>
                  <a:cs typeface="Helvetica Neue Medium" charset="0"/>
                </a:rPr>
                <a:t>Saddle </a:t>
              </a:r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(32)</a:t>
              </a:r>
              <a:endParaRPr lang="en-US" sz="1600"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  <a:p>
              <a:r>
                <a:rPr lang="en-US" sz="14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16 Active</a:t>
              </a:r>
            </a:p>
            <a:p>
              <a:r>
                <a:rPr lang="en-US" sz="14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16 Passive</a:t>
              </a:r>
              <a:endParaRPr lang="en-US" sz="1400"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1165860" y="2489038"/>
              <a:ext cx="342899" cy="398373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51459" y="2887411"/>
              <a:ext cx="2020143" cy="338544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r>
                <a:rPr lang="en-US" sz="1600" dirty="0">
                  <a:latin typeface="Helvetica Neue Medium" charset="0"/>
                  <a:ea typeface="Helvetica Neue Medium" charset="0"/>
                  <a:cs typeface="Helvetica Neue Medium" charset="0"/>
                </a:rPr>
                <a:t>DC </a:t>
              </a:r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Formation (18</a:t>
              </a:r>
              <a:r>
                <a:rPr lang="en-US" sz="1600" dirty="0">
                  <a:latin typeface="Helvetica Neue Medium" charset="0"/>
                  <a:ea typeface="Helvetica Neue Medium" charset="0"/>
                  <a:cs typeface="Helvetica Neue Medium" charset="0"/>
                </a:rPr>
                <a:t>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08759" y="876518"/>
              <a:ext cx="2286000" cy="338544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Necking </a:t>
              </a:r>
              <a:r>
                <a:rPr lang="en-US" sz="1600" dirty="0">
                  <a:latin typeface="Helvetica Neue Medium" charset="0"/>
                  <a:ea typeface="Helvetica Neue Medium" charset="0"/>
                  <a:cs typeface="Helvetica Neue Medium" charset="0"/>
                </a:rPr>
                <a:t>(4</a:t>
              </a:r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)</a:t>
              </a:r>
              <a:endParaRPr lang="en-US" sz="1600"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391400" y="6249109"/>
              <a:ext cx="1600200" cy="338544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r>
                <a:rPr lang="en-US" sz="1600" dirty="0" err="1">
                  <a:latin typeface="Helvetica Neue Medium" charset="0"/>
                  <a:ea typeface="Helvetica Neue Medium" charset="0"/>
                  <a:cs typeface="Helvetica Neue Medium" charset="0"/>
                </a:rPr>
                <a:t>Divertor</a:t>
              </a:r>
              <a:r>
                <a:rPr lang="en-US" sz="1600" dirty="0">
                  <a:latin typeface="Helvetica Neue Medium" charset="0"/>
                  <a:ea typeface="Helvetica Neue Medium" charset="0"/>
                  <a:cs typeface="Helvetica Neue Medium" charset="0"/>
                </a:rPr>
                <a:t> </a:t>
              </a:r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(4</a:t>
              </a:r>
              <a:r>
                <a:rPr lang="en-US" sz="1600" dirty="0">
                  <a:latin typeface="Helvetica Neue Medium" charset="0"/>
                  <a:ea typeface="Helvetica Neue Medium" charset="0"/>
                  <a:cs typeface="Helvetica Neue Medium" charset="0"/>
                </a:rPr>
                <a:t>)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8610599" y="6388384"/>
              <a:ext cx="411153" cy="28638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 flipV="1">
              <a:off x="6934200" y="4327262"/>
              <a:ext cx="1143000" cy="59695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1165860" y="2791913"/>
              <a:ext cx="952499" cy="95498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8077200" y="4205835"/>
              <a:ext cx="1925466" cy="584765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r>
                <a:rPr lang="en-US" sz="1600" dirty="0">
                  <a:latin typeface="Helvetica Neue Medium" charset="0"/>
                  <a:ea typeface="Helvetica Neue Medium" charset="0"/>
                  <a:cs typeface="Helvetica Neue Medium" charset="0"/>
                </a:rPr>
                <a:t>Fast </a:t>
              </a:r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Switching </a:t>
              </a:r>
              <a:r>
                <a:rPr lang="en-US" sz="1600" dirty="0">
                  <a:latin typeface="Helvetica Neue Medium" charset="0"/>
                  <a:ea typeface="Helvetica Neue Medium" charset="0"/>
                  <a:cs typeface="Helvetica Neue Medium" charset="0"/>
                </a:rPr>
                <a:t>(8</a:t>
              </a:r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)</a:t>
              </a:r>
              <a:endParaRPr lang="en-US" sz="1600"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>
              <a:off x="5256615" y="3037645"/>
              <a:ext cx="122941" cy="178658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8850988" y="4962585"/>
              <a:ext cx="1013102" cy="584765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/>
            <a:p>
              <a:r>
                <a:rPr lang="en-US" sz="1600" smtClean="0">
                  <a:latin typeface="Helvetica Neue Medium" charset="0"/>
                  <a:ea typeface="Helvetica Neue Medium" charset="0"/>
                  <a:cs typeface="Helvetica Neue Medium" charset="0"/>
                </a:rPr>
                <a:t>Mirror</a:t>
              </a:r>
            </a:p>
            <a:p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Plug (</a:t>
              </a:r>
              <a:r>
                <a:rPr lang="en-US" sz="1600" dirty="0">
                  <a:latin typeface="Helvetica Neue Medium" charset="0"/>
                  <a:ea typeface="Helvetica Neue Medium" charset="0"/>
                  <a:cs typeface="Helvetica Neue Medium" charset="0"/>
                </a:rPr>
                <a:t>2</a:t>
              </a:r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)</a:t>
              </a:r>
              <a:endParaRPr lang="en-US" sz="1600"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H="1">
              <a:off x="8800812" y="5489188"/>
              <a:ext cx="266700" cy="331551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 flipV="1">
              <a:off x="2691305" y="3924765"/>
              <a:ext cx="625775" cy="593884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4430899" y="3800715"/>
              <a:ext cx="581958" cy="773509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 flipV="1">
              <a:off x="2220342" y="5916176"/>
              <a:ext cx="1129660" cy="58051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6162818" y="5164268"/>
              <a:ext cx="464186" cy="864134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>
              <a:off x="6731492" y="6403502"/>
              <a:ext cx="659908" cy="1352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5379556" y="1974724"/>
              <a:ext cx="347087" cy="587976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1642109" y="1185148"/>
              <a:ext cx="34837" cy="278937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6352996" y="2387953"/>
              <a:ext cx="856204" cy="299788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607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251222" y="110795"/>
            <a:ext cx="8684278" cy="959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 smtClean="0"/>
              <a:t>C-2W Power Supplies</a:t>
            </a:r>
          </a:p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400" dirty="0" smtClean="0">
                <a:solidFill>
                  <a:srgbClr val="C01B04"/>
                </a:solidFill>
              </a:rPr>
              <a:t>&gt; 200 MW on tap for each shot (125 PSUs, 350 cabinets)</a:t>
            </a:r>
            <a:endParaRPr lang="en-US" sz="2800" dirty="0" smtClean="0">
              <a:solidFill>
                <a:srgbClr val="C01B04"/>
              </a:solidFill>
            </a:endParaRPr>
          </a:p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800" dirty="0">
              <a:solidFill>
                <a:srgbClr val="C01B04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294263"/>
            <a:ext cx="10064750" cy="5334000"/>
            <a:chOff x="-6350" y="1676400"/>
            <a:chExt cx="10064750" cy="5334000"/>
          </a:xfrm>
          <a:effectLst>
            <a:outerShdw blurRad="88900" dist="25400" dir="5400000" algn="ctr" rotWithShape="0">
              <a:schemeClr val="tx1">
                <a:alpha val="50000"/>
              </a:schemeClr>
            </a:outerShdw>
          </a:effectLst>
        </p:grpSpPr>
        <p:pic>
          <p:nvPicPr>
            <p:cNvPr id="57" name="Picture 2" descr="W:\BOD Slides\2016\Month 10\Inputs &amp; Pictures\TL-S-01401 C2W MAIN MACHINE SYSTEMS 9271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3" t="22959" b="15910"/>
            <a:stretch/>
          </p:blipFill>
          <p:spPr bwMode="auto">
            <a:xfrm>
              <a:off x="-6350" y="1676400"/>
              <a:ext cx="10064750" cy="5334000"/>
            </a:xfrm>
            <a:prstGeom prst="rect">
              <a:avLst/>
            </a:prstGeom>
            <a:noFill/>
            <a:ln w="3175">
              <a:solidFill>
                <a:srgbClr val="92929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6153142" y="2149718"/>
              <a:ext cx="3206672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Equilibrium Magnets PSUs (8)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9988" y="5633222"/>
              <a:ext cx="2518654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Neutral Beam PSUs (8)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995297" y="3040281"/>
              <a:ext cx="1715688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Mirror PSUs (4)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802121" y="6097255"/>
              <a:ext cx="1492623" cy="5847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Flywheel Controls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V="1">
              <a:off x="1802121" y="4876801"/>
              <a:ext cx="641401" cy="756421"/>
            </a:xfrm>
            <a:prstGeom prst="straightConnector1">
              <a:avLst/>
            </a:prstGeom>
            <a:ln w="3175">
              <a:solidFill>
                <a:srgbClr val="929292"/>
              </a:solidFill>
              <a:headEnd type="none" w="med" len="lg"/>
              <a:tailEnd type="none" w="med" len="lg"/>
            </a:ln>
            <a:effectLst>
              <a:outerShdw blurRad="12700" dir="4800000" sx="102000" sy="102000" algn="ctr" rotWithShape="0">
                <a:schemeClr val="bg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H="1">
              <a:off x="6481391" y="3454569"/>
              <a:ext cx="131522" cy="559713"/>
            </a:xfrm>
            <a:prstGeom prst="straightConnector1">
              <a:avLst/>
            </a:prstGeom>
            <a:ln w="3175">
              <a:solidFill>
                <a:srgbClr val="929292"/>
              </a:solidFill>
              <a:headEnd type="none" w="med" len="lg"/>
              <a:tailEnd type="none" w="med" len="lg"/>
            </a:ln>
            <a:effectLst>
              <a:outerShdw blurRad="12700" dir="4800000" sx="102000" sy="102000" algn="ctr" rotWithShape="0">
                <a:schemeClr val="bg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2895600" y="6389643"/>
              <a:ext cx="1465152" cy="169101"/>
            </a:xfrm>
            <a:prstGeom prst="straightConnector1">
              <a:avLst/>
            </a:prstGeom>
            <a:ln w="3175">
              <a:solidFill>
                <a:srgbClr val="929292"/>
              </a:solidFill>
              <a:headEnd type="none" w="med" len="lg"/>
              <a:tailEnd type="none" w="med" len="lg"/>
            </a:ln>
            <a:effectLst>
              <a:outerShdw blurRad="12700" dir="4800000" sx="102000" sy="102000" algn="ctr" rotWithShape="0">
                <a:schemeClr val="bg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129988" y="3355634"/>
              <a:ext cx="2007057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Saddle PSUs (16)</a:t>
              </a: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>
              <a:off x="1371600" y="3730079"/>
              <a:ext cx="1524000" cy="1146721"/>
            </a:xfrm>
            <a:prstGeom prst="straightConnector1">
              <a:avLst/>
            </a:prstGeom>
            <a:ln w="3175">
              <a:solidFill>
                <a:srgbClr val="929292"/>
              </a:solidFill>
              <a:headEnd type="none" w="med" len="lg"/>
              <a:tailEnd type="none" w="med" len="lg"/>
            </a:ln>
            <a:effectLst>
              <a:outerShdw blurRad="12700" dir="4800000" sx="102000" sy="102000" algn="ctr" rotWithShape="0">
                <a:schemeClr val="bg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3491022" y="2008971"/>
              <a:ext cx="2204677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 Neue Medium" charset="0"/>
                  <a:ea typeface="Helvetica Neue Medium" charset="0"/>
                  <a:cs typeface="Helvetica Neue Medium" charset="0"/>
                </a:rPr>
                <a:t>Trim PSUs (8)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3690311" y="2306472"/>
              <a:ext cx="195889" cy="1306129"/>
            </a:xfrm>
            <a:prstGeom prst="straightConnector1">
              <a:avLst/>
            </a:prstGeom>
            <a:ln w="3175">
              <a:solidFill>
                <a:srgbClr val="929292"/>
              </a:solidFill>
              <a:headEnd type="none" w="med" len="lg"/>
              <a:tailEnd type="none" w="med" len="lg"/>
            </a:ln>
            <a:effectLst>
              <a:outerShdw blurRad="12700" dir="4800000" sx="102000" sy="102000" algn="ctr" rotWithShape="0">
                <a:schemeClr val="bg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7471991" y="2488272"/>
              <a:ext cx="1341129" cy="1071534"/>
            </a:xfrm>
            <a:prstGeom prst="straightConnector1">
              <a:avLst/>
            </a:prstGeom>
            <a:ln w="3175">
              <a:solidFill>
                <a:srgbClr val="929292"/>
              </a:solidFill>
              <a:headEnd type="none" w="med" len="lg"/>
              <a:tailEnd type="none" w="med" len="lg"/>
            </a:ln>
            <a:effectLst>
              <a:outerShdw blurRad="12700" dir="4800000" sx="102000" sy="102000" algn="ctr" rotWithShape="0">
                <a:schemeClr val="bg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Shape 135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19</a:t>
            </a:fld>
            <a:endParaRPr dirty="0"/>
          </a:p>
        </p:txBody>
      </p:sp>
      <p:sp>
        <p:nvSpPr>
          <p:cNvPr id="75" name="TextBox 74"/>
          <p:cNvSpPr txBox="1"/>
          <p:nvPr/>
        </p:nvSpPr>
        <p:spPr>
          <a:xfrm>
            <a:off x="6958938" y="5175028"/>
            <a:ext cx="34819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 Neue"/>
              </a:rPr>
              <a:t>Other Power Supply Units (PSUs)</a:t>
            </a:r>
          </a:p>
          <a:p>
            <a:pPr marL="171450" indent="-171450"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Helvetica Neue"/>
              </a:rPr>
              <a:t>Electrode PSUs (2)</a:t>
            </a:r>
          </a:p>
          <a:p>
            <a:pPr marL="171450" indent="-171450"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Helvetica Neue"/>
              </a:rPr>
              <a:t>Fast Switching PSUs (4)</a:t>
            </a:r>
          </a:p>
          <a:p>
            <a:pPr marL="171450" indent="-171450"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Helvetica Neue"/>
              </a:rPr>
              <a:t>Mirror Plug PS</a:t>
            </a:r>
          </a:p>
          <a:p>
            <a:pPr marL="171450" indent="-171450"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Helvetica Neue"/>
              </a:rPr>
              <a:t>Funnel Limiters (optional active))</a:t>
            </a:r>
          </a:p>
          <a:p>
            <a:pPr marL="171450" indent="-171450">
              <a:buClr>
                <a:srgbClr val="C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Helvetica Neue"/>
              </a:rPr>
              <a:t>Getters (multiplexed – 8/PSU)</a:t>
            </a:r>
          </a:p>
        </p:txBody>
      </p:sp>
    </p:spTree>
    <p:extLst>
      <p:ext uri="{BB962C8B-B14F-4D97-AF65-F5344CB8AC3E}">
        <p14:creationId xmlns:p14="http://schemas.microsoft.com/office/powerpoint/2010/main" val="16654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2</a:t>
            </a:fld>
            <a:endParaRPr dirty="0"/>
          </a:p>
        </p:txBody>
      </p:sp>
      <p:sp>
        <p:nvSpPr>
          <p:cNvPr id="137" name="Shape 137"/>
          <p:cNvSpPr/>
          <p:nvPr/>
        </p:nvSpPr>
        <p:spPr>
          <a:xfrm>
            <a:off x="661816" y="400483"/>
            <a:ext cx="8684278" cy="959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 smtClean="0"/>
              <a:t>2016 at Tri Alpha Energy (TAE)</a:t>
            </a:r>
          </a:p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400" dirty="0" smtClean="0">
                <a:solidFill>
                  <a:srgbClr val="C01B04"/>
                </a:solidFill>
              </a:rPr>
              <a:t>Year of change </a:t>
            </a:r>
            <a:endParaRPr sz="2400" dirty="0">
              <a:solidFill>
                <a:srgbClr val="C01B04"/>
              </a:solidFill>
            </a:endParaRPr>
          </a:p>
        </p:txBody>
      </p:sp>
      <p:sp>
        <p:nvSpPr>
          <p:cNvPr id="6" name="Shape 89"/>
          <p:cNvSpPr/>
          <p:nvPr/>
        </p:nvSpPr>
        <p:spPr>
          <a:xfrm>
            <a:off x="406703" y="1712247"/>
            <a:ext cx="9407698" cy="5062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400" dirty="0" smtClean="0">
                <a:solidFill>
                  <a:schemeClr val="tx1"/>
                </a:solidFill>
              </a:rPr>
              <a:t>Finished last campaign of C-2U in April</a:t>
            </a: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400" dirty="0" smtClean="0">
                <a:solidFill>
                  <a:schemeClr val="tx1"/>
                </a:solidFill>
              </a:rPr>
              <a:t>Dismantled C-2U in May</a:t>
            </a: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400" dirty="0" smtClean="0">
                <a:solidFill>
                  <a:schemeClr val="tx1"/>
                </a:solidFill>
              </a:rPr>
              <a:t>On schedule with construction of new C-2W installation</a:t>
            </a: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400" dirty="0" smtClean="0">
                <a:solidFill>
                  <a:schemeClr val="tx1"/>
                </a:solidFill>
              </a:rPr>
              <a:t>1</a:t>
            </a:r>
            <a:r>
              <a:rPr lang="en-US" sz="2400" baseline="30000" dirty="0" smtClean="0">
                <a:solidFill>
                  <a:schemeClr val="tx1"/>
                </a:solidFill>
              </a:rPr>
              <a:t>st</a:t>
            </a:r>
            <a:r>
              <a:rPr lang="en-US" sz="2400" dirty="0" smtClean="0">
                <a:solidFill>
                  <a:schemeClr val="tx1"/>
                </a:solidFill>
              </a:rPr>
              <a:t> plasma on C-2W by early Summer 2017</a:t>
            </a:r>
            <a:endParaRPr lang="en-US" sz="2400" dirty="0">
              <a:solidFill>
                <a:schemeClr val="tx1"/>
              </a:solidFill>
            </a:endParaRP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400" dirty="0" smtClean="0">
                <a:solidFill>
                  <a:schemeClr val="tx1"/>
                </a:solidFill>
              </a:rPr>
              <a:t>Launched efforts to commercialize spin-off technologies</a:t>
            </a:r>
            <a:endParaRPr lang="en-US" sz="2400" dirty="0">
              <a:solidFill>
                <a:schemeClr val="tx1"/>
              </a:solidFill>
            </a:endParaRP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400" dirty="0" smtClean="0">
                <a:solidFill>
                  <a:schemeClr val="tx1"/>
                </a:solidFill>
              </a:rPr>
              <a:t>Good progress simulation progress – first principle turbulence modeling, transport simulations, </a:t>
            </a:r>
            <a:r>
              <a:rPr lang="en-US" sz="2400" dirty="0" err="1" smtClean="0">
                <a:solidFill>
                  <a:schemeClr val="tx1"/>
                </a:solidFill>
              </a:rPr>
              <a:t>divertor</a:t>
            </a:r>
            <a:r>
              <a:rPr lang="en-US" sz="2400" dirty="0" smtClean="0">
                <a:solidFill>
                  <a:schemeClr val="tx1"/>
                </a:solidFill>
              </a:rPr>
              <a:t> modeling</a:t>
            </a: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400" dirty="0" smtClean="0">
                <a:solidFill>
                  <a:schemeClr val="tx1"/>
                </a:solidFill>
              </a:rPr>
              <a:t>Plans </a:t>
            </a:r>
            <a:r>
              <a:rPr lang="en-US" sz="2400" dirty="0" smtClean="0">
                <a:solidFill>
                  <a:schemeClr val="tx1"/>
                </a:solidFill>
              </a:rPr>
              <a:t>under way to develop community wide whole device modeling of compact tori</a:t>
            </a:r>
            <a:endParaRPr lang="en-US" sz="2400" dirty="0">
              <a:solidFill>
                <a:schemeClr val="tx1"/>
              </a:solidFill>
            </a:endParaRP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dirty="0">
              <a:solidFill>
                <a:srgbClr val="00B050"/>
              </a:solidFill>
            </a:endParaRP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82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20</a:t>
            </a:fld>
            <a:endParaRPr dirty="0"/>
          </a:p>
        </p:txBody>
      </p:sp>
      <p:sp>
        <p:nvSpPr>
          <p:cNvPr id="137" name="Shape 137"/>
          <p:cNvSpPr/>
          <p:nvPr/>
        </p:nvSpPr>
        <p:spPr>
          <a:xfrm>
            <a:off x="661816" y="162908"/>
            <a:ext cx="8684278" cy="959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smtClean="0"/>
              <a:t>Neutral Beam System</a:t>
            </a:r>
            <a:endParaRPr dirty="0"/>
          </a:p>
          <a:p>
            <a:pPr marL="44431" marR="44431" defTabSz="984554">
              <a:defRPr sz="2200" b="1">
                <a:solidFill>
                  <a:srgbClr val="BE1B04"/>
                </a:solidFill>
                <a:uFill>
                  <a:solidFill>
                    <a:srgbClr val="3C46C6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Performance Markers and Design Philosophy</a:t>
            </a:r>
          </a:p>
        </p:txBody>
      </p:sp>
      <p:pic>
        <p:nvPicPr>
          <p:cNvPr id="9" name="Picture 8" descr="nb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/>
          <a:stretch/>
        </p:blipFill>
        <p:spPr>
          <a:xfrm>
            <a:off x="232011" y="1236911"/>
            <a:ext cx="5419822" cy="5486400"/>
          </a:xfrm>
          <a:prstGeom prst="rect">
            <a:avLst/>
          </a:prstGeom>
          <a:ln w="3175">
            <a:solidFill>
              <a:srgbClr val="929292"/>
            </a:solidFill>
          </a:ln>
          <a:effectLst>
            <a:outerShdw blurRad="88900" dist="25400" dir="54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909435" y="4390125"/>
            <a:ext cx="4173638" cy="221593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384" tIns="45691" rIns="91384" bIns="45691">
            <a:spAutoFit/>
          </a:bodyPr>
          <a:lstStyle>
            <a:lvl1pPr marL="230188" indent="-2301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  <a:buClr>
                <a:srgbClr val="DA0000"/>
              </a:buClr>
              <a:buSzPct val="130000"/>
              <a:buFont typeface="Wingdings" charset="0"/>
              <a:buChar char="§"/>
              <a:defRPr/>
            </a:pPr>
            <a:r>
              <a:rPr lang="en-US" sz="1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Manufacturing of all components complete</a:t>
            </a:r>
          </a:p>
          <a:p>
            <a:pPr eaLnBrk="1" hangingPunct="1">
              <a:spcBef>
                <a:spcPts val="1200"/>
              </a:spcBef>
              <a:buClr>
                <a:srgbClr val="DA0000"/>
              </a:buClr>
              <a:buSzPct val="130000"/>
              <a:buFont typeface="Wingdings" charset="0"/>
              <a:buChar char="§"/>
              <a:defRPr/>
            </a:pPr>
            <a:r>
              <a:rPr lang="en-US" sz="1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Acceptance testing successful</a:t>
            </a:r>
          </a:p>
          <a:p>
            <a:pPr eaLnBrk="1" hangingPunct="1">
              <a:spcBef>
                <a:spcPts val="1200"/>
              </a:spcBef>
              <a:buClr>
                <a:srgbClr val="DA0000"/>
              </a:buClr>
              <a:buSzPct val="130000"/>
              <a:buFont typeface="Wingdings" charset="0"/>
              <a:buChar char="§"/>
              <a:defRPr/>
            </a:pPr>
            <a:r>
              <a:rPr lang="en-US" sz="1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NBs in final assembly</a:t>
            </a:r>
          </a:p>
          <a:p>
            <a:pPr eaLnBrk="1" hangingPunct="1">
              <a:spcBef>
                <a:spcPts val="1200"/>
              </a:spcBef>
              <a:buClr>
                <a:srgbClr val="DA0000"/>
              </a:buClr>
              <a:buSzPct val="130000"/>
              <a:buFont typeface="Wingdings" charset="0"/>
              <a:buChar char="§"/>
              <a:defRPr/>
            </a:pPr>
            <a:r>
              <a:rPr lang="en-US" sz="18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Tunable energy neutral beams under design (15 keV to 40 keV) </a:t>
            </a:r>
          </a:p>
        </p:txBody>
      </p:sp>
      <p:graphicFrame>
        <p:nvGraphicFramePr>
          <p:cNvPr id="8" name="Table 141"/>
          <p:cNvGraphicFramePr/>
          <p:nvPr>
            <p:extLst>
              <p:ext uri="{D42A27DB-BD31-4B8C-83A1-F6EECF244321}">
                <p14:modId xmlns:p14="http://schemas.microsoft.com/office/powerpoint/2010/main" val="2126506468"/>
              </p:ext>
            </p:extLst>
          </p:nvPr>
        </p:nvGraphicFramePr>
        <p:xfrm>
          <a:off x="5946277" y="1359161"/>
          <a:ext cx="3884183" cy="275743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72034"/>
                <a:gridCol w="1612149"/>
              </a:tblGrid>
              <a:tr h="320374">
                <a:tc gridSpan="2">
                  <a:txBody>
                    <a:bodyPr/>
                    <a:lstStyle/>
                    <a:p>
                      <a:pPr defTabSz="509149">
                        <a:defRPr sz="1800" b="0">
                          <a:uFillTx/>
                        </a:defRPr>
                      </a:pPr>
                      <a:r>
                        <a:rPr sz="1500" dirty="0">
                          <a:solidFill>
                            <a:srgbClr val="BE1B04"/>
                          </a:solidFill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rPr>
                        <a:t>Neutral Beam System Specification</a:t>
                      </a:r>
                    </a:p>
                  </a:txBody>
                  <a:tcPr marL="12700" marR="12700" marT="12700" marB="12700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3624">
                <a:tc>
                  <a:txBody>
                    <a:bodyPr/>
                    <a:lstStyle/>
                    <a:p>
                      <a:pPr defTabSz="509149">
                        <a:defRPr sz="1500" b="0">
                          <a:solidFill>
                            <a:srgbClr val="FFFFFF"/>
                          </a:solidFill>
                          <a:uFillTx/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r>
                        <a:rPr dirty="0"/>
                        <a:t> Parameter</a:t>
                      </a:r>
                    </a:p>
                  </a:txBody>
                  <a:tcPr marL="12700" marR="12700" marT="12700" marB="12700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solidFill>
                      <a:srgbClr val="BE1B04"/>
                    </a:solidFill>
                  </a:tcPr>
                </a:tc>
                <a:tc>
                  <a:txBody>
                    <a:bodyPr/>
                    <a:lstStyle/>
                    <a:p>
                      <a:pPr defTabSz="509149">
                        <a:defRPr sz="1500" b="0">
                          <a:solidFill>
                            <a:srgbClr val="FFFFFF"/>
                          </a:solidFill>
                          <a:uFillTx/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r>
                        <a:rPr dirty="0"/>
                        <a:t>Value</a:t>
                      </a:r>
                    </a:p>
                  </a:txBody>
                  <a:tcPr marL="12700" marR="12700" marT="12700" marB="12700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solidFill>
                      <a:srgbClr val="BE1B04"/>
                    </a:solidFill>
                  </a:tcPr>
                </a:tc>
              </a:tr>
              <a:tr h="303624">
                <a:tc>
                  <a:txBody>
                    <a:bodyPr/>
                    <a:lstStyle/>
                    <a:p>
                      <a:pPr algn="l" defTabSz="509149">
                        <a:defRPr sz="1500" b="0">
                          <a:uFillTx/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r>
                        <a:rPr dirty="0"/>
                        <a:t>  Beam energy</a:t>
                      </a:r>
                    </a:p>
                  </a:txBody>
                  <a:tcPr marL="38088" marR="38088" marT="38088" marB="38088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defTabSz="509149">
                        <a:defRPr sz="1500" b="0">
                          <a:uFillTx/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r>
                        <a:rPr dirty="0" smtClean="0"/>
                        <a:t>15</a:t>
                      </a:r>
                      <a:r>
                        <a:rPr lang="en-US" sz="800" dirty="0" smtClean="0"/>
                        <a:t> </a:t>
                      </a:r>
                      <a:r>
                        <a:rPr lang="en-US" dirty="0" smtClean="0"/>
                        <a:t>/</a:t>
                      </a:r>
                      <a:r>
                        <a:rPr lang="en-US" sz="800" dirty="0" smtClean="0"/>
                        <a:t> </a:t>
                      </a:r>
                      <a:r>
                        <a:rPr lang="en-US" dirty="0" smtClean="0"/>
                        <a:t>15-40 keV</a:t>
                      </a:r>
                      <a:endParaRPr dirty="0"/>
                    </a:p>
                  </a:txBody>
                  <a:tcPr marL="38088" marR="38088" marT="38088" marB="38088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</a:tr>
              <a:tr h="303624">
                <a:tc>
                  <a:txBody>
                    <a:bodyPr/>
                    <a:lstStyle/>
                    <a:p>
                      <a:pPr algn="l" defTabSz="509149">
                        <a:defRPr sz="1500" b="0">
                          <a:uFillTx/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r>
                        <a:rPr lang="en-US" baseline="0" dirty="0" smtClean="0"/>
                        <a:t>  Total beam power</a:t>
                      </a:r>
                      <a:endParaRPr dirty="0"/>
                    </a:p>
                  </a:txBody>
                  <a:tcPr marL="38088" marR="38088" marT="38088" marB="38088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defTabSz="509149">
                        <a:defRPr sz="1500" b="0">
                          <a:uFillTx/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r>
                        <a:rPr lang="en-US" dirty="0" smtClean="0"/>
                        <a:t>13</a:t>
                      </a:r>
                      <a:r>
                        <a:rPr lang="en-US" sz="800" dirty="0" smtClean="0"/>
                        <a:t> </a:t>
                      </a:r>
                      <a:r>
                        <a:rPr lang="en-US" dirty="0" smtClean="0"/>
                        <a:t>/</a:t>
                      </a:r>
                      <a:r>
                        <a:rPr lang="en-US" sz="800" dirty="0" smtClean="0"/>
                        <a:t> </a:t>
                      </a:r>
                      <a:r>
                        <a:rPr lang="en-US" dirty="0" smtClean="0"/>
                        <a:t>21 </a:t>
                      </a:r>
                      <a:r>
                        <a:rPr dirty="0" smtClean="0"/>
                        <a:t>MW</a:t>
                      </a:r>
                      <a:endParaRPr dirty="0"/>
                    </a:p>
                  </a:txBody>
                  <a:tcPr marL="38088" marR="38088" marT="38088" marB="38088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solidFill>
                      <a:srgbClr val="C0C0C0"/>
                    </a:solidFill>
                  </a:tcPr>
                </a:tc>
              </a:tr>
              <a:tr h="303624">
                <a:tc>
                  <a:txBody>
                    <a:bodyPr/>
                    <a:lstStyle/>
                    <a:p>
                      <a:pPr algn="l" defTabSz="457200">
                        <a:defRPr sz="1500" b="0">
                          <a:uFillTx/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r>
                        <a:rPr dirty="0"/>
                        <a:t>  # of injectors</a:t>
                      </a:r>
                    </a:p>
                  </a:txBody>
                  <a:tcPr marL="38088" marR="38088" marT="38088" marB="38088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defTabSz="509149">
                        <a:defRPr sz="1500" b="0">
                          <a:uFillTx/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r>
                        <a:rPr lang="en-US" dirty="0" smtClean="0"/>
                        <a:t>8, 4+4</a:t>
                      </a:r>
                      <a:endParaRPr dirty="0"/>
                    </a:p>
                  </a:txBody>
                  <a:tcPr marL="38088" marR="38088" marT="38088" marB="38088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</a:tr>
              <a:tr h="303624">
                <a:tc>
                  <a:txBody>
                    <a:bodyPr/>
                    <a:lstStyle/>
                    <a:p>
                      <a:pPr algn="l" defTabSz="509149">
                        <a:defRPr sz="1500" b="0">
                          <a:uFillTx/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r>
                        <a:rPr dirty="0"/>
                        <a:t>  Pulse duration</a:t>
                      </a:r>
                    </a:p>
                  </a:txBody>
                  <a:tcPr marL="38088" marR="38088" marT="38088" marB="38088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defTabSz="509149">
                        <a:defRPr sz="1500" b="0">
                          <a:uFillTx/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r>
                        <a:rPr lang="en-US" dirty="0" smtClean="0"/>
                        <a:t>30 </a:t>
                      </a:r>
                      <a:r>
                        <a:rPr lang="en-US" dirty="0" err="1" smtClean="0"/>
                        <a:t>ms</a:t>
                      </a:r>
                      <a:endParaRPr dirty="0"/>
                    </a:p>
                  </a:txBody>
                  <a:tcPr marL="38088" marR="38088" marT="38088" marB="38088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solidFill>
                      <a:srgbClr val="C0C0C0"/>
                    </a:solidFill>
                  </a:tcPr>
                </a:tc>
              </a:tr>
              <a:tr h="303624">
                <a:tc>
                  <a:txBody>
                    <a:bodyPr/>
                    <a:lstStyle/>
                    <a:p>
                      <a:pPr algn="l" defTabSz="509149">
                        <a:defRPr sz="1500" b="0">
                          <a:uFillTx/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r>
                        <a:t>  Beam radial e-fold. size </a:t>
                      </a:r>
                    </a:p>
                  </a:txBody>
                  <a:tcPr marL="38088" marR="38088" marT="38088" marB="38088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defTabSz="509149">
                        <a:defRPr sz="1500" b="0">
                          <a:uFillTx/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r>
                        <a:rPr lang="en-US" dirty="0" smtClean="0"/>
                        <a:t>16 (z), 4.2</a:t>
                      </a:r>
                      <a:r>
                        <a:rPr lang="en-US" baseline="0" dirty="0" smtClean="0"/>
                        <a:t> (r) cm</a:t>
                      </a:r>
                      <a:endParaRPr dirty="0"/>
                    </a:p>
                  </a:txBody>
                  <a:tcPr marL="38088" marR="38088" marT="38088" marB="38088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</a:tr>
              <a:tr h="303624">
                <a:tc>
                  <a:txBody>
                    <a:bodyPr/>
                    <a:lstStyle/>
                    <a:p>
                      <a:pPr algn="l" defTabSz="509149">
                        <a:defRPr sz="1500" b="0">
                          <a:uFillTx/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r>
                        <a:t>  Beam divergence</a:t>
                      </a:r>
                    </a:p>
                  </a:txBody>
                  <a:tcPr marL="38088" marR="38088" marT="38088" marB="38088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500" b="0">
                          <a:uFillTx/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r>
                        <a:rPr lang="en-US" dirty="0" smtClean="0"/>
                        <a:t>38 (z),</a:t>
                      </a:r>
                      <a:r>
                        <a:rPr lang="en-US" baseline="0" dirty="0" smtClean="0"/>
                        <a:t> 11(r) </a:t>
                      </a:r>
                      <a:r>
                        <a:rPr dirty="0" err="1" smtClean="0"/>
                        <a:t>mrad</a:t>
                      </a:r>
                      <a:endParaRPr dirty="0"/>
                    </a:p>
                  </a:txBody>
                  <a:tcPr marL="38088" marR="38088" marT="38088" marB="38088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solidFill>
                      <a:srgbClr val="C0C0C0"/>
                    </a:solidFill>
                  </a:tcPr>
                </a:tc>
              </a:tr>
              <a:tr h="303624">
                <a:tc>
                  <a:txBody>
                    <a:bodyPr/>
                    <a:lstStyle/>
                    <a:p>
                      <a:pPr algn="l" defTabSz="509149">
                        <a:defRPr sz="1500" b="0">
                          <a:uFillTx/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r>
                        <a:rPr dirty="0"/>
                        <a:t>  Ion current per source</a:t>
                      </a:r>
                    </a:p>
                  </a:txBody>
                  <a:tcPr marL="38088" marR="38088" marT="38088" marB="38088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defTabSz="509149">
                        <a:defRPr sz="1500" b="0">
                          <a:uFillTx/>
                          <a:latin typeface="Helvetica Neue Medium"/>
                          <a:ea typeface="Helvetica Neue Medium"/>
                          <a:cs typeface="Helvetica Neue Medium"/>
                          <a:sym typeface="Helvetica Neue Medium"/>
                        </a:defRPr>
                      </a:pPr>
                      <a:r>
                        <a:rPr dirty="0" smtClean="0"/>
                        <a:t>1</a:t>
                      </a:r>
                      <a:r>
                        <a:rPr lang="en-US" dirty="0" smtClean="0"/>
                        <a:t>30</a:t>
                      </a:r>
                      <a:r>
                        <a:rPr dirty="0" smtClean="0"/>
                        <a:t> </a:t>
                      </a:r>
                      <a:r>
                        <a:rPr dirty="0"/>
                        <a:t>A</a:t>
                      </a:r>
                    </a:p>
                  </a:txBody>
                  <a:tcPr marL="38088" marR="38088" marT="38088" marB="38088" anchor="ctr" horzOverflow="overflow">
                    <a:lnL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FFFFFF">
                          <a:alpha val="0"/>
                        </a:srgbClr>
                      </a:solidFill>
                      <a:miter lim="400000"/>
                    </a:lnB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21</a:t>
            </a:fld>
            <a:endParaRPr dirty="0"/>
          </a:p>
        </p:txBody>
      </p:sp>
      <p:sp>
        <p:nvSpPr>
          <p:cNvPr id="137" name="Shape 137"/>
          <p:cNvSpPr/>
          <p:nvPr/>
        </p:nvSpPr>
        <p:spPr>
          <a:xfrm>
            <a:off x="661816" y="353981"/>
            <a:ext cx="8684278" cy="519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 smtClean="0"/>
              <a:t>C-2W </a:t>
            </a:r>
            <a:r>
              <a:rPr lang="en-US" sz="3600" smtClean="0"/>
              <a:t>Diagnostics Zones</a:t>
            </a:r>
            <a:endParaRPr sz="3600" dirty="0"/>
          </a:p>
        </p:txBody>
      </p:sp>
      <p:sp>
        <p:nvSpPr>
          <p:cNvPr id="6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4741" y="4444370"/>
            <a:ext cx="9319101" cy="237471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609"/>
              </a:spcAft>
            </a:pPr>
            <a:r>
              <a:rPr lang="en-US" sz="2000" b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Diagnostics </a:t>
            </a:r>
            <a:r>
              <a:rPr lang="en-US" sz="2000" b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requirements </a:t>
            </a:r>
            <a:r>
              <a:rPr lang="en-US" sz="2000" b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and plans are sorted into four </a:t>
            </a:r>
            <a:r>
              <a:rPr lang="en-US" sz="2000" b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regional groups </a:t>
            </a:r>
            <a:r>
              <a:rPr lang="en-US" sz="2000" b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based on the plasma area they focus </a:t>
            </a:r>
            <a:r>
              <a:rPr lang="en-US" sz="2000" b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on</a:t>
            </a:r>
            <a:endParaRPr lang="en-US" sz="2000" b="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 indent="-345440">
              <a:spcBef>
                <a:spcPts val="1200"/>
              </a:spcBef>
              <a:buClr>
                <a:srgbClr val="C01B04"/>
              </a:buClr>
              <a:buSzPct val="80000"/>
            </a:pPr>
            <a:r>
              <a:rPr lang="en-US" dirty="0">
                <a:solidFill>
                  <a:srgbClr val="3C46C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Core</a:t>
            </a:r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 plasma inside the FRC </a:t>
            </a:r>
            <a:r>
              <a:rPr lang="en-US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separatrix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 indent="-345440">
              <a:spcBef>
                <a:spcPts val="1200"/>
              </a:spcBef>
              <a:buClr>
                <a:srgbClr val="C01B04"/>
              </a:buClr>
              <a:buSzPct val="80000"/>
            </a:pPr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Open-field-line mirror-confined plasma in the </a:t>
            </a:r>
            <a:r>
              <a:rPr lang="en-US" dirty="0">
                <a:solidFill>
                  <a:srgbClr val="3C46C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scrape-off layer</a:t>
            </a:r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 (</a:t>
            </a:r>
            <a:r>
              <a:rPr lang="en-US" dirty="0">
                <a:solidFill>
                  <a:srgbClr val="3C46C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SOL</a:t>
            </a:r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) and </a:t>
            </a:r>
            <a:r>
              <a:rPr lang="en-US" dirty="0" smtClean="0">
                <a:solidFill>
                  <a:srgbClr val="3C46C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jet</a:t>
            </a:r>
            <a:endParaRPr lang="en-US" dirty="0">
              <a:solidFill>
                <a:srgbClr val="3C46C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 indent="-345440">
              <a:spcBef>
                <a:spcPts val="1200"/>
              </a:spcBef>
              <a:buClr>
                <a:srgbClr val="C01B04"/>
              </a:buClr>
              <a:buSzPct val="80000"/>
            </a:pPr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Rapidly expanding plasma in the </a:t>
            </a:r>
            <a:r>
              <a:rPr lang="en-US" dirty="0">
                <a:solidFill>
                  <a:srgbClr val="3C46C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inner divertors </a:t>
            </a:r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and/or </a:t>
            </a:r>
            <a:r>
              <a:rPr lang="en-US" dirty="0">
                <a:solidFill>
                  <a:srgbClr val="3C46C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end </a:t>
            </a:r>
            <a:r>
              <a:rPr lang="en-US" dirty="0" err="1" smtClean="0">
                <a:solidFill>
                  <a:srgbClr val="3C46C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divertor</a:t>
            </a:r>
            <a:endParaRPr lang="en-US" dirty="0">
              <a:solidFill>
                <a:srgbClr val="3C46C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0672" y="1231403"/>
            <a:ext cx="9509760" cy="2985757"/>
            <a:chOff x="274320" y="1122219"/>
            <a:chExt cx="9509760" cy="2985757"/>
          </a:xfrm>
        </p:grpSpPr>
        <p:sp>
          <p:nvSpPr>
            <p:cNvPr id="3" name="Rectangle 2"/>
            <p:cNvSpPr/>
            <p:nvPr/>
          </p:nvSpPr>
          <p:spPr>
            <a:xfrm>
              <a:off x="274320" y="1122219"/>
              <a:ext cx="9509760" cy="292608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E0E0E0"/>
                </a:gs>
              </a:gsLst>
              <a:lin ang="5400000" scaled="0"/>
            </a:gradFill>
            <a:ln w="3175" cap="flat">
              <a:solidFill>
                <a:srgbClr val="929292"/>
              </a:solidFill>
              <a:prstDash val="solid"/>
              <a:round/>
            </a:ln>
            <a:effectLst>
              <a:outerShdw blurRad="88900" dist="25400" dir="5400000" algn="ctr" rotWithShape="0">
                <a:schemeClr val="tx1">
                  <a:alpha val="5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62" name="Picture 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41" y="1327964"/>
              <a:ext cx="9128918" cy="2780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887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22</a:t>
            </a:fld>
            <a:endParaRPr dirty="0"/>
          </a:p>
        </p:txBody>
      </p:sp>
      <p:sp>
        <p:nvSpPr>
          <p:cNvPr id="137" name="Shape 137"/>
          <p:cNvSpPr/>
          <p:nvPr/>
        </p:nvSpPr>
        <p:spPr>
          <a:xfrm>
            <a:off x="661816" y="162909"/>
            <a:ext cx="8684278" cy="564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600" dirty="0" smtClean="0"/>
              <a:t>C-2W Diagnostics Suite</a:t>
            </a:r>
            <a:endParaRPr sz="3600" dirty="0"/>
          </a:p>
        </p:txBody>
      </p:sp>
      <p:grpSp>
        <p:nvGrpSpPr>
          <p:cNvPr id="6" name="Group 5"/>
          <p:cNvGrpSpPr/>
          <p:nvPr/>
        </p:nvGrpSpPr>
        <p:grpSpPr>
          <a:xfrm>
            <a:off x="3386478" y="850697"/>
            <a:ext cx="3234295" cy="5837621"/>
            <a:chOff x="3271671" y="932585"/>
            <a:chExt cx="3234295" cy="5837621"/>
          </a:xfrm>
        </p:grpSpPr>
        <p:sp>
          <p:nvSpPr>
            <p:cNvPr id="154" name="Rounded Rectangle 153"/>
            <p:cNvSpPr/>
            <p:nvPr/>
          </p:nvSpPr>
          <p:spPr>
            <a:xfrm>
              <a:off x="3462354" y="932585"/>
              <a:ext cx="2852928" cy="5837621"/>
            </a:xfrm>
            <a:prstGeom prst="roundRect">
              <a:avLst>
                <a:gd name="adj" fmla="val 4229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BB4965"/>
                </a:gs>
              </a:gsLst>
              <a:lin ang="2700000" scaled="1"/>
              <a:tileRect/>
            </a:gradFill>
            <a:ln w="3175">
              <a:solidFill>
                <a:srgbClr val="929292"/>
              </a:solidFill>
            </a:ln>
            <a:effectLst>
              <a:outerShdw blurRad="889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271671" y="936987"/>
              <a:ext cx="3234295" cy="5309990"/>
              <a:chOff x="3271671" y="936987"/>
              <a:chExt cx="3234295" cy="5309990"/>
            </a:xfrm>
          </p:grpSpPr>
          <p:sp>
            <p:nvSpPr>
              <p:cNvPr id="159" name="TextBox 158"/>
              <p:cNvSpPr txBox="1"/>
              <p:nvPr/>
            </p:nvSpPr>
            <p:spPr>
              <a:xfrm>
                <a:off x="3976581" y="936987"/>
                <a:ext cx="18244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latin typeface="Helvetica Neue" charset="0"/>
                    <a:ea typeface="Helvetica Neue" charset="0"/>
                    <a:cs typeface="Helvetica Neue" charset="0"/>
                  </a:rPr>
                  <a:t>SOL / Jet</a:t>
                </a:r>
                <a:endParaRPr lang="en-US" sz="2400" b="1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3271671" y="1430169"/>
                <a:ext cx="3234295" cy="4816808"/>
                <a:chOff x="3271671" y="1430169"/>
                <a:chExt cx="3234295" cy="4816808"/>
              </a:xfrm>
            </p:grpSpPr>
            <p:sp>
              <p:nvSpPr>
                <p:cNvPr id="126" name="TextBox 125"/>
                <p:cNvSpPr txBox="1"/>
                <p:nvPr/>
              </p:nvSpPr>
              <p:spPr>
                <a:xfrm>
                  <a:off x="3686324" y="1430169"/>
                  <a:ext cx="24049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Magnetic Diagnostics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  <p:sp>
              <p:nvSpPr>
                <p:cNvPr id="127" name="TextBox 126"/>
                <p:cNvSpPr txBox="1"/>
                <p:nvPr/>
              </p:nvSpPr>
              <p:spPr>
                <a:xfrm>
                  <a:off x="3561928" y="2119131"/>
                  <a:ext cx="26537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Thomson Scattering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3976581" y="1774650"/>
                  <a:ext cx="182447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Interferometry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  <p:sp>
              <p:nvSpPr>
                <p:cNvPr id="129" name="TextBox 128"/>
                <p:cNvSpPr txBox="1"/>
                <p:nvPr/>
              </p:nvSpPr>
              <p:spPr>
                <a:xfrm>
                  <a:off x="3561928" y="3497055"/>
                  <a:ext cx="26537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Lyman/</a:t>
                  </a:r>
                  <a:r>
                    <a:rPr lang="en-US" sz="1600" dirty="0" err="1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Balmer</a:t>
                  </a:r>
                  <a:r>
                    <a:rPr lang="en-US" sz="1600" dirty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 </a:t>
                  </a:r>
                  <a:r>
                    <a:rPr lang="en-US" sz="1600" dirty="0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Alpha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  <p:sp>
              <p:nvSpPr>
                <p:cNvPr id="130" name="TextBox 129"/>
                <p:cNvSpPr txBox="1"/>
                <p:nvPr/>
              </p:nvSpPr>
              <p:spPr>
                <a:xfrm>
                  <a:off x="3850543" y="2463612"/>
                  <a:ext cx="20765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Visible Imaging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3389088" y="5908423"/>
                  <a:ext cx="2999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Microwave Radiometry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  <p:sp>
              <p:nvSpPr>
                <p:cNvPr id="132" name="TextBox 131"/>
                <p:cNvSpPr txBox="1"/>
                <p:nvPr/>
              </p:nvSpPr>
              <p:spPr>
                <a:xfrm>
                  <a:off x="3478825" y="4530498"/>
                  <a:ext cx="281998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Neutral Particle Analyzers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  <p:sp>
              <p:nvSpPr>
                <p:cNvPr id="133" name="TextBox 132"/>
                <p:cNvSpPr txBox="1"/>
                <p:nvPr/>
              </p:nvSpPr>
              <p:spPr>
                <a:xfrm>
                  <a:off x="3271671" y="4874979"/>
                  <a:ext cx="32342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Diagnostic Neutral Beam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  <p:sp>
              <p:nvSpPr>
                <p:cNvPr id="134" name="TextBox 133"/>
                <p:cNvSpPr txBox="1"/>
                <p:nvPr/>
              </p:nvSpPr>
              <p:spPr>
                <a:xfrm>
                  <a:off x="3603393" y="4186017"/>
                  <a:ext cx="25708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err="1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Reflectometry</a:t>
                  </a:r>
                  <a:r>
                    <a:rPr lang="en-US" sz="1600" dirty="0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 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  <p:sp>
              <p:nvSpPr>
                <p:cNvPr id="136" name="TextBox 135"/>
                <p:cNvSpPr txBox="1"/>
                <p:nvPr/>
              </p:nvSpPr>
              <p:spPr>
                <a:xfrm>
                  <a:off x="3593027" y="3152574"/>
                  <a:ext cx="259158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Visible Spectrometry 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3366918" y="2808093"/>
                  <a:ext cx="304380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err="1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Bolometery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  <p:sp>
              <p:nvSpPr>
                <p:cNvPr id="139" name="TextBox 138"/>
                <p:cNvSpPr txBox="1"/>
                <p:nvPr/>
              </p:nvSpPr>
              <p:spPr>
                <a:xfrm>
                  <a:off x="3587843" y="3841536"/>
                  <a:ext cx="26019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Bremsstrahlung 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  <p:sp>
              <p:nvSpPr>
                <p:cNvPr id="140" name="TextBox 139"/>
                <p:cNvSpPr txBox="1"/>
                <p:nvPr/>
              </p:nvSpPr>
              <p:spPr>
                <a:xfrm>
                  <a:off x="3561928" y="5563941"/>
                  <a:ext cx="26537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err="1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Insertable</a:t>
                  </a:r>
                  <a:r>
                    <a:rPr lang="en-US" sz="1600" dirty="0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 Bolometer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  <p:sp>
              <p:nvSpPr>
                <p:cNvPr id="141" name="TextBox 140"/>
                <p:cNvSpPr txBox="1"/>
                <p:nvPr/>
              </p:nvSpPr>
              <p:spPr>
                <a:xfrm>
                  <a:off x="3438443" y="5219460"/>
                  <a:ext cx="29007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err="1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Insertable</a:t>
                  </a:r>
                  <a:r>
                    <a:rPr lang="en-US" sz="1600" dirty="0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 Electric Probes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</p:grpSp>
        </p:grpSp>
      </p:grpSp>
      <p:grpSp>
        <p:nvGrpSpPr>
          <p:cNvPr id="3" name="Group 2"/>
          <p:cNvGrpSpPr/>
          <p:nvPr/>
        </p:nvGrpSpPr>
        <p:grpSpPr>
          <a:xfrm>
            <a:off x="186492" y="850696"/>
            <a:ext cx="3165610" cy="5837621"/>
            <a:chOff x="458628" y="932585"/>
            <a:chExt cx="3165610" cy="5837621"/>
          </a:xfrm>
        </p:grpSpPr>
        <p:sp>
          <p:nvSpPr>
            <p:cNvPr id="153" name="Rounded Rectangle 152"/>
            <p:cNvSpPr/>
            <p:nvPr/>
          </p:nvSpPr>
          <p:spPr>
            <a:xfrm>
              <a:off x="611530" y="932585"/>
              <a:ext cx="2854331" cy="5837621"/>
            </a:xfrm>
            <a:prstGeom prst="roundRect">
              <a:avLst>
                <a:gd name="adj" fmla="val 4713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B7BC74"/>
                </a:gs>
              </a:gsLst>
              <a:lin ang="2700000" scaled="1"/>
              <a:tileRect/>
            </a:gradFill>
            <a:ln w="3175">
              <a:solidFill>
                <a:srgbClr val="929292"/>
              </a:solidFill>
            </a:ln>
            <a:effectLst>
              <a:outerShdw blurRad="889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129196" y="936987"/>
              <a:ext cx="1824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Helvetica Neue" charset="0"/>
                  <a:ea typeface="Helvetica Neue" charset="0"/>
                  <a:cs typeface="Helvetica Neue" charset="0"/>
                </a:rPr>
                <a:t>Core</a:t>
              </a:r>
              <a:endParaRPr lang="en-US" sz="2400" b="1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58628" y="1430169"/>
              <a:ext cx="3165610" cy="5145290"/>
              <a:chOff x="458628" y="1430169"/>
              <a:chExt cx="3165610" cy="5145290"/>
            </a:xfrm>
          </p:grpSpPr>
          <p:sp>
            <p:nvSpPr>
              <p:cNvPr id="112" name="TextBox 111"/>
              <p:cNvSpPr txBox="1"/>
              <p:nvPr/>
            </p:nvSpPr>
            <p:spPr>
              <a:xfrm>
                <a:off x="487858" y="1430169"/>
                <a:ext cx="31071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Helvetica Neue Medium" charset="0"/>
                    <a:ea typeface="Helvetica Neue Medium" charset="0"/>
                    <a:cs typeface="Helvetica Neue Medium" charset="0"/>
                  </a:rPr>
                  <a:t>Magnetic Diagnostics</a:t>
                </a:r>
                <a:endParaRPr lang="en-US" sz="1600" dirty="0">
                  <a:latin typeface="Helvetica Neue Medium" charset="0"/>
                  <a:ea typeface="Helvetica Neue Medium" charset="0"/>
                  <a:cs typeface="Helvetica Neue Medium" charset="0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714543" y="2116845"/>
                <a:ext cx="26537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Helvetica Neue Medium" charset="0"/>
                    <a:ea typeface="Helvetica Neue Medium" charset="0"/>
                    <a:cs typeface="Helvetica Neue Medium" charset="0"/>
                  </a:rPr>
                  <a:t>Thomson Scattering</a:t>
                </a:r>
                <a:endParaRPr lang="en-US" sz="1600" dirty="0">
                  <a:latin typeface="Helvetica Neue Medium" charset="0"/>
                  <a:ea typeface="Helvetica Neue Medium" charset="0"/>
                  <a:cs typeface="Helvetica Neue Medium" charset="0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1129196" y="1773507"/>
                <a:ext cx="182447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Helvetica Neue Medium" charset="0"/>
                    <a:ea typeface="Helvetica Neue Medium" charset="0"/>
                    <a:cs typeface="Helvetica Neue Medium" charset="0"/>
                  </a:rPr>
                  <a:t>Interferometry</a:t>
                </a:r>
                <a:endParaRPr lang="en-US" sz="1600" dirty="0">
                  <a:latin typeface="Helvetica Neue Medium" charset="0"/>
                  <a:ea typeface="Helvetica Neue Medium" charset="0"/>
                  <a:cs typeface="Helvetica Neue Medium" charset="0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714543" y="3490197"/>
                <a:ext cx="26537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rPr>
                  <a:t>Lyman/</a:t>
                </a:r>
                <a:r>
                  <a:rPr lang="en-US" sz="1600" dirty="0" err="1">
                    <a:latin typeface="Helvetica Neue Medium" charset="0"/>
                    <a:ea typeface="Helvetica Neue Medium" charset="0"/>
                    <a:cs typeface="Helvetica Neue Medium" charset="0"/>
                  </a:rPr>
                  <a:t>Balmer</a:t>
                </a:r>
                <a:r>
                  <a: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rPr>
                  <a:t> </a:t>
                </a:r>
                <a:r>
                  <a:rPr lang="en-US" sz="1600" dirty="0" smtClean="0">
                    <a:latin typeface="Helvetica Neue Medium" charset="0"/>
                    <a:ea typeface="Helvetica Neue Medium" charset="0"/>
                    <a:cs typeface="Helvetica Neue Medium" charset="0"/>
                  </a:rPr>
                  <a:t>Alpha</a:t>
                </a:r>
                <a:endParaRPr lang="en-US" sz="1600" dirty="0">
                  <a:latin typeface="Helvetica Neue Medium" charset="0"/>
                  <a:ea typeface="Helvetica Neue Medium" charset="0"/>
                  <a:cs typeface="Helvetica Neue Medium" charset="0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03158" y="2460183"/>
                <a:ext cx="20765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Helvetica Neue Medium" charset="0"/>
                    <a:ea typeface="Helvetica Neue Medium" charset="0"/>
                    <a:cs typeface="Helvetica Neue Medium" charset="0"/>
                  </a:rPr>
                  <a:t>Visible Imaging</a:t>
                </a:r>
                <a:endParaRPr lang="en-US" sz="1600" dirty="0">
                  <a:latin typeface="Helvetica Neue Medium" charset="0"/>
                  <a:ea typeface="Helvetica Neue Medium" charset="0"/>
                  <a:cs typeface="Helvetica Neue Medium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756008" y="6236905"/>
                <a:ext cx="25708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>
                    <a:latin typeface="Helvetica Neue Medium" charset="0"/>
                    <a:ea typeface="Helvetica Neue Medium" charset="0"/>
                    <a:cs typeface="Helvetica Neue Medium" charset="0"/>
                  </a:rPr>
                  <a:t>Polarimetry</a:t>
                </a:r>
                <a:endParaRPr lang="en-US" sz="1600" dirty="0">
                  <a:latin typeface="Helvetica Neue Medium" charset="0"/>
                  <a:ea typeface="Helvetica Neue Medium" charset="0"/>
                  <a:cs typeface="Helvetica Neue Medium" charset="0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673078" y="5550225"/>
                <a:ext cx="273671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Helvetica Neue Medium" charset="0"/>
                    <a:ea typeface="Helvetica Neue Medium" charset="0"/>
                    <a:cs typeface="Helvetica Neue Medium" charset="0"/>
                  </a:rPr>
                  <a:t>Neutron Detectors</a:t>
                </a:r>
                <a:endParaRPr lang="en-US" sz="1600" dirty="0">
                  <a:latin typeface="Helvetica Neue Medium" charset="0"/>
                  <a:ea typeface="Helvetica Neue Medium" charset="0"/>
                  <a:cs typeface="Helvetica Neue Medium" charset="0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502209" y="4520211"/>
                <a:ext cx="30784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Helvetica Neue Medium" charset="0"/>
                    <a:ea typeface="Helvetica Neue Medium" charset="0"/>
                    <a:cs typeface="Helvetica Neue Medium" charset="0"/>
                  </a:rPr>
                  <a:t>Neutral Particle Analyzers</a:t>
                </a:r>
                <a:endParaRPr lang="en-US" sz="1600" dirty="0">
                  <a:latin typeface="Helvetica Neue Medium" charset="0"/>
                  <a:ea typeface="Helvetica Neue Medium" charset="0"/>
                  <a:cs typeface="Helvetica Neue Medium" charset="0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458628" y="4863549"/>
                <a:ext cx="31656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Helvetica Neue Medium" charset="0"/>
                    <a:ea typeface="Helvetica Neue Medium" charset="0"/>
                    <a:cs typeface="Helvetica Neue Medium" charset="0"/>
                  </a:rPr>
                  <a:t>Diagnostic Neutral Beam</a:t>
                </a:r>
                <a:endParaRPr lang="en-US" sz="1600" dirty="0">
                  <a:latin typeface="Helvetica Neue Medium" charset="0"/>
                  <a:ea typeface="Helvetica Neue Medium" charset="0"/>
                  <a:cs typeface="Helvetica Neue Medium" charset="0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756008" y="4176873"/>
                <a:ext cx="25708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>
                    <a:latin typeface="Helvetica Neue Medium" charset="0"/>
                    <a:ea typeface="Helvetica Neue Medium" charset="0"/>
                    <a:cs typeface="Helvetica Neue Medium" charset="0"/>
                  </a:rPr>
                  <a:t>Reflectometry</a:t>
                </a:r>
                <a:r>
                  <a:rPr lang="en-US" sz="1600" dirty="0" smtClean="0">
                    <a:latin typeface="Helvetica Neue Medium" charset="0"/>
                    <a:ea typeface="Helvetica Neue Medium" charset="0"/>
                    <a:cs typeface="Helvetica Neue Medium" charset="0"/>
                  </a:rPr>
                  <a:t> </a:t>
                </a:r>
                <a:endParaRPr lang="en-US" sz="1600" dirty="0">
                  <a:latin typeface="Helvetica Neue Medium" charset="0"/>
                  <a:ea typeface="Helvetica Neue Medium" charset="0"/>
                  <a:cs typeface="Helvetica Neue Medium" charset="0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745642" y="3146859"/>
                <a:ext cx="25915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Helvetica Neue Medium" charset="0"/>
                    <a:ea typeface="Helvetica Neue Medium" charset="0"/>
                    <a:cs typeface="Helvetica Neue Medium" charset="0"/>
                  </a:rPr>
                  <a:t>Visible Spectrometry </a:t>
                </a:r>
                <a:endParaRPr lang="en-US" sz="1600" dirty="0">
                  <a:latin typeface="Helvetica Neue Medium" charset="0"/>
                  <a:ea typeface="Helvetica Neue Medium" charset="0"/>
                  <a:cs typeface="Helvetica Neue Medium" charset="0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745642" y="5206887"/>
                <a:ext cx="25915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Helvetica Neue Medium" charset="0"/>
                    <a:ea typeface="Helvetica Neue Medium" charset="0"/>
                    <a:cs typeface="Helvetica Neue Medium" charset="0"/>
                  </a:rPr>
                  <a:t>VUV Spectrometry</a:t>
                </a:r>
                <a:endParaRPr lang="en-US" sz="1600" dirty="0">
                  <a:latin typeface="Helvetica Neue Medium" charset="0"/>
                  <a:ea typeface="Helvetica Neue Medium" charset="0"/>
                  <a:cs typeface="Helvetica Neue Medium" charset="0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519533" y="2803521"/>
                <a:ext cx="30438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 smtClean="0">
                    <a:latin typeface="Helvetica Neue Medium" charset="0"/>
                    <a:ea typeface="Helvetica Neue Medium" charset="0"/>
                    <a:cs typeface="Helvetica Neue Medium" charset="0"/>
                  </a:rPr>
                  <a:t>Bolometery</a:t>
                </a:r>
                <a:endParaRPr lang="en-US" sz="1600" dirty="0">
                  <a:latin typeface="Helvetica Neue Medium" charset="0"/>
                  <a:ea typeface="Helvetica Neue Medium" charset="0"/>
                  <a:cs typeface="Helvetica Neue Medium" charset="0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740458" y="3833535"/>
                <a:ext cx="26019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Helvetica Neue Medium" charset="0"/>
                    <a:ea typeface="Helvetica Neue Medium" charset="0"/>
                    <a:cs typeface="Helvetica Neue Medium" charset="0"/>
                  </a:rPr>
                  <a:t>Bremsstrahlung </a:t>
                </a:r>
                <a:endParaRPr lang="en-US" sz="1600" dirty="0">
                  <a:latin typeface="Helvetica Neue Medium" charset="0"/>
                  <a:ea typeface="Helvetica Neue Medium" charset="0"/>
                  <a:cs typeface="Helvetica Neue Medium" charset="0"/>
                </a:endParaRPr>
              </a:p>
            </p:txBody>
          </p:sp>
          <p:sp>
            <p:nvSpPr>
              <p:cNvPr id="210" name="TextBox 209"/>
              <p:cNvSpPr txBox="1"/>
              <p:nvPr/>
            </p:nvSpPr>
            <p:spPr>
              <a:xfrm>
                <a:off x="756008" y="5893563"/>
                <a:ext cx="25708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Helvetica Neue Medium" charset="0"/>
                    <a:ea typeface="Helvetica Neue Medium" charset="0"/>
                    <a:cs typeface="Helvetica Neue Medium" charset="0"/>
                  </a:rPr>
                  <a:t>Proton Detectors</a:t>
                </a:r>
                <a:endParaRPr lang="en-US" sz="1600" dirty="0">
                  <a:latin typeface="Helvetica Neue Medium" charset="0"/>
                  <a:ea typeface="Helvetica Neue Medium" charset="0"/>
                  <a:cs typeface="Helvetica Neue Medium" charset="0"/>
                </a:endParaRPr>
              </a:p>
            </p:txBody>
          </p:sp>
        </p:grpSp>
      </p:grpSp>
      <p:grpSp>
        <p:nvGrpSpPr>
          <p:cNvPr id="215" name="Group 214"/>
          <p:cNvGrpSpPr/>
          <p:nvPr/>
        </p:nvGrpSpPr>
        <p:grpSpPr>
          <a:xfrm>
            <a:off x="6764332" y="837501"/>
            <a:ext cx="2928552" cy="5834320"/>
            <a:chOff x="7306176" y="932688"/>
            <a:chExt cx="2928552" cy="5834320"/>
          </a:xfrm>
        </p:grpSpPr>
        <p:grpSp>
          <p:nvGrpSpPr>
            <p:cNvPr id="212" name="Group 211"/>
            <p:cNvGrpSpPr/>
            <p:nvPr/>
          </p:nvGrpSpPr>
          <p:grpSpPr>
            <a:xfrm>
              <a:off x="7319166" y="932688"/>
              <a:ext cx="2902572" cy="4148990"/>
              <a:chOff x="7278436" y="932688"/>
              <a:chExt cx="2902572" cy="4148990"/>
            </a:xfrm>
          </p:grpSpPr>
          <p:sp>
            <p:nvSpPr>
              <p:cNvPr id="155" name="Rounded Rectangle 154"/>
              <p:cNvSpPr/>
              <p:nvPr/>
            </p:nvSpPr>
            <p:spPr>
              <a:xfrm>
                <a:off x="7303258" y="932688"/>
                <a:ext cx="2852928" cy="4148990"/>
              </a:xfrm>
              <a:prstGeom prst="roundRect">
                <a:avLst>
                  <a:gd name="adj" fmla="val 3751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5F88BE"/>
                  </a:gs>
                </a:gsLst>
                <a:lin ang="2700000" scaled="1"/>
                <a:tileRect/>
              </a:gradFill>
              <a:ln w="3175">
                <a:solidFill>
                  <a:srgbClr val="929292"/>
                </a:solidFill>
              </a:ln>
              <a:effectLst>
                <a:outerShdw blurRad="88900" dist="25400" dir="5400000" rotWithShape="0">
                  <a:srgbClr val="000000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7278436" y="932688"/>
                <a:ext cx="2902572" cy="3932146"/>
                <a:chOff x="7278436" y="932688"/>
                <a:chExt cx="2902572" cy="3932146"/>
              </a:xfrm>
            </p:grpSpPr>
            <p:sp>
              <p:nvSpPr>
                <p:cNvPr id="158" name="TextBox 157"/>
                <p:cNvSpPr txBox="1"/>
                <p:nvPr/>
              </p:nvSpPr>
              <p:spPr>
                <a:xfrm>
                  <a:off x="7817485" y="932688"/>
                  <a:ext cx="182447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err="1" smtClean="0">
                      <a:latin typeface="Helvetica Neue" charset="0"/>
                      <a:ea typeface="Helvetica Neue" charset="0"/>
                      <a:cs typeface="Helvetica Neue" charset="0"/>
                    </a:rPr>
                    <a:t>Divertor</a:t>
                  </a:r>
                  <a:r>
                    <a:rPr lang="en-US" sz="2800" b="1" dirty="0" smtClean="0">
                      <a:latin typeface="Helvetica Neue" charset="0"/>
                      <a:ea typeface="Helvetica Neue" charset="0"/>
                      <a:cs typeface="Helvetica Neue" charset="0"/>
                    </a:rPr>
                    <a:t> </a:t>
                  </a:r>
                  <a:endParaRPr lang="en-US" sz="2800" b="1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grpSp>
              <p:nvGrpSpPr>
                <p:cNvPr id="7" name="Group 6"/>
                <p:cNvGrpSpPr/>
                <p:nvPr/>
              </p:nvGrpSpPr>
              <p:grpSpPr>
                <a:xfrm>
                  <a:off x="7278436" y="1426464"/>
                  <a:ext cx="2902572" cy="3438370"/>
                  <a:chOff x="7278436" y="1426464"/>
                  <a:chExt cx="2902572" cy="3438370"/>
                </a:xfrm>
              </p:grpSpPr>
              <p:sp>
                <p:nvSpPr>
                  <p:cNvPr id="142" name="TextBox 141"/>
                  <p:cNvSpPr txBox="1"/>
                  <p:nvPr/>
                </p:nvSpPr>
                <p:spPr>
                  <a:xfrm>
                    <a:off x="7535932" y="1426464"/>
                    <a:ext cx="238758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Helvetica Neue Medium" charset="0"/>
                        <a:ea typeface="Helvetica Neue Medium" charset="0"/>
                        <a:cs typeface="Helvetica Neue Medium" charset="0"/>
                      </a:rPr>
                      <a:t>Magnetic Diagnostics</a:t>
                    </a:r>
                    <a:endParaRPr lang="en-US" sz="1600" dirty="0">
                      <a:latin typeface="Helvetica Neue Medium" charset="0"/>
                      <a:ea typeface="Helvetica Neue Medium" charset="0"/>
                      <a:cs typeface="Helvetica Neue Medium" charset="0"/>
                    </a:endParaRPr>
                  </a:p>
                </p:txBody>
              </p:sp>
              <p:sp>
                <p:nvSpPr>
                  <p:cNvPr id="143" name="TextBox 142"/>
                  <p:cNvSpPr txBox="1"/>
                  <p:nvPr/>
                </p:nvSpPr>
                <p:spPr>
                  <a:xfrm>
                    <a:off x="7817485" y="1770888"/>
                    <a:ext cx="182447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Helvetica Neue Medium" charset="0"/>
                        <a:ea typeface="Helvetica Neue Medium" charset="0"/>
                        <a:cs typeface="Helvetica Neue Medium" charset="0"/>
                      </a:rPr>
                      <a:t>Interferometry</a:t>
                    </a:r>
                    <a:endParaRPr lang="en-US" sz="1600" dirty="0">
                      <a:latin typeface="Helvetica Neue Medium" charset="0"/>
                      <a:ea typeface="Helvetica Neue Medium" charset="0"/>
                      <a:cs typeface="Helvetica Neue Medium" charset="0"/>
                    </a:endParaRPr>
                  </a:p>
                </p:txBody>
              </p:sp>
              <p:sp>
                <p:nvSpPr>
                  <p:cNvPr id="144" name="TextBox 143"/>
                  <p:cNvSpPr txBox="1"/>
                  <p:nvPr/>
                </p:nvSpPr>
                <p:spPr>
                  <a:xfrm>
                    <a:off x="7402832" y="3493008"/>
                    <a:ext cx="265378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>
                        <a:latin typeface="Helvetica Neue Medium" charset="0"/>
                        <a:ea typeface="Helvetica Neue Medium" charset="0"/>
                        <a:cs typeface="Helvetica Neue Medium" charset="0"/>
                      </a:rPr>
                      <a:t>Lyman/</a:t>
                    </a:r>
                    <a:r>
                      <a:rPr lang="en-US" sz="1600" dirty="0" err="1">
                        <a:latin typeface="Helvetica Neue Medium" charset="0"/>
                        <a:ea typeface="Helvetica Neue Medium" charset="0"/>
                        <a:cs typeface="Helvetica Neue Medium" charset="0"/>
                      </a:rPr>
                      <a:t>Balmer</a:t>
                    </a:r>
                    <a:r>
                      <a:rPr lang="en-US" sz="1600" dirty="0">
                        <a:latin typeface="Helvetica Neue Medium" charset="0"/>
                        <a:ea typeface="Helvetica Neue Medium" charset="0"/>
                        <a:cs typeface="Helvetica Neue Medium" charset="0"/>
                      </a:rPr>
                      <a:t> </a:t>
                    </a:r>
                    <a:r>
                      <a:rPr lang="en-US" sz="1600" dirty="0" smtClean="0">
                        <a:latin typeface="Helvetica Neue Medium" charset="0"/>
                        <a:ea typeface="Helvetica Neue Medium" charset="0"/>
                        <a:cs typeface="Helvetica Neue Medium" charset="0"/>
                      </a:rPr>
                      <a:t>Alpha</a:t>
                    </a:r>
                    <a:endParaRPr lang="en-US" sz="1600" dirty="0">
                      <a:latin typeface="Helvetica Neue Medium" charset="0"/>
                      <a:ea typeface="Helvetica Neue Medium" charset="0"/>
                      <a:cs typeface="Helvetica Neue Medium" charset="0"/>
                    </a:endParaRPr>
                  </a:p>
                </p:txBody>
              </p:sp>
              <p:sp>
                <p:nvSpPr>
                  <p:cNvPr id="145" name="TextBox 144"/>
                  <p:cNvSpPr txBox="1"/>
                  <p:nvPr/>
                </p:nvSpPr>
                <p:spPr>
                  <a:xfrm>
                    <a:off x="7562689" y="2459736"/>
                    <a:ext cx="233406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Helvetica Neue Medium" charset="0"/>
                        <a:ea typeface="Helvetica Neue Medium" charset="0"/>
                        <a:cs typeface="Helvetica Neue Medium" charset="0"/>
                      </a:rPr>
                      <a:t>Visible &amp; IR Imaging</a:t>
                    </a:r>
                    <a:endParaRPr lang="en-US" sz="1600" dirty="0">
                      <a:latin typeface="Helvetica Neue Medium" charset="0"/>
                      <a:ea typeface="Helvetica Neue Medium" charset="0"/>
                      <a:cs typeface="Helvetica Neue Medium" charset="0"/>
                    </a:endParaRPr>
                  </a:p>
                </p:txBody>
              </p:sp>
              <p:sp>
                <p:nvSpPr>
                  <p:cNvPr id="146" name="TextBox 145"/>
                  <p:cNvSpPr txBox="1"/>
                  <p:nvPr/>
                </p:nvSpPr>
                <p:spPr>
                  <a:xfrm>
                    <a:off x="7433931" y="3148584"/>
                    <a:ext cx="259158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Helvetica Neue Medium" charset="0"/>
                        <a:ea typeface="Helvetica Neue Medium" charset="0"/>
                        <a:cs typeface="Helvetica Neue Medium" charset="0"/>
                      </a:rPr>
                      <a:t>Visible Spectrometry </a:t>
                    </a:r>
                    <a:endParaRPr lang="en-US" sz="1600" dirty="0">
                      <a:latin typeface="Helvetica Neue Medium" charset="0"/>
                      <a:ea typeface="Helvetica Neue Medium" charset="0"/>
                      <a:cs typeface="Helvetica Neue Medium" charset="0"/>
                    </a:endParaRPr>
                  </a:p>
                </p:txBody>
              </p:sp>
              <p:sp>
                <p:nvSpPr>
                  <p:cNvPr id="147" name="TextBox 146"/>
                  <p:cNvSpPr txBox="1"/>
                  <p:nvPr/>
                </p:nvSpPr>
                <p:spPr>
                  <a:xfrm>
                    <a:off x="7280624" y="2115312"/>
                    <a:ext cx="289819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err="1" smtClean="0">
                        <a:latin typeface="Helvetica Neue Medium" charset="0"/>
                        <a:ea typeface="Helvetica Neue Medium" charset="0"/>
                        <a:cs typeface="Helvetica Neue Medium" charset="0"/>
                      </a:rPr>
                      <a:t>Insertable</a:t>
                    </a:r>
                    <a:r>
                      <a:rPr lang="en-US" sz="1600" dirty="0" smtClean="0">
                        <a:latin typeface="Helvetica Neue Medium" charset="0"/>
                        <a:ea typeface="Helvetica Neue Medium" charset="0"/>
                        <a:cs typeface="Helvetica Neue Medium" charset="0"/>
                      </a:rPr>
                      <a:t> Electric Probes</a:t>
                    </a:r>
                    <a:endParaRPr lang="en-US" sz="1600" dirty="0">
                      <a:latin typeface="Helvetica Neue Medium" charset="0"/>
                      <a:ea typeface="Helvetica Neue Medium" charset="0"/>
                      <a:cs typeface="Helvetica Neue Medium" charset="0"/>
                    </a:endParaRPr>
                  </a:p>
                </p:txBody>
              </p:sp>
              <p:sp>
                <p:nvSpPr>
                  <p:cNvPr id="148" name="TextBox 147"/>
                  <p:cNvSpPr txBox="1"/>
                  <p:nvPr/>
                </p:nvSpPr>
                <p:spPr>
                  <a:xfrm>
                    <a:off x="7444297" y="4526280"/>
                    <a:ext cx="257085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Helvetica Neue Medium" charset="0"/>
                        <a:ea typeface="Helvetica Neue Medium" charset="0"/>
                        <a:cs typeface="Helvetica Neue Medium" charset="0"/>
                      </a:rPr>
                      <a:t>Wall Electric Probes</a:t>
                    </a:r>
                    <a:endParaRPr lang="en-US" sz="1600" dirty="0">
                      <a:latin typeface="Helvetica Neue Medium" charset="0"/>
                      <a:ea typeface="Helvetica Neue Medium" charset="0"/>
                      <a:cs typeface="Helvetica Neue Medium" charset="0"/>
                    </a:endParaRPr>
                  </a:p>
                </p:txBody>
              </p:sp>
              <p:sp>
                <p:nvSpPr>
                  <p:cNvPr id="149" name="TextBox 148"/>
                  <p:cNvSpPr txBox="1"/>
                  <p:nvPr/>
                </p:nvSpPr>
                <p:spPr>
                  <a:xfrm>
                    <a:off x="7444297" y="2804160"/>
                    <a:ext cx="257085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Helvetica Neue Medium" charset="0"/>
                        <a:ea typeface="Helvetica Neue Medium" charset="0"/>
                        <a:cs typeface="Helvetica Neue Medium" charset="0"/>
                      </a:rPr>
                      <a:t>End Loss Analyzer</a:t>
                    </a:r>
                    <a:endParaRPr lang="en-US" sz="1600" dirty="0">
                      <a:latin typeface="Helvetica Neue Medium" charset="0"/>
                      <a:ea typeface="Helvetica Neue Medium" charset="0"/>
                      <a:cs typeface="Helvetica Neue Medium" charset="0"/>
                    </a:endParaRPr>
                  </a:p>
                </p:txBody>
              </p:sp>
              <p:sp>
                <p:nvSpPr>
                  <p:cNvPr id="150" name="TextBox 149"/>
                  <p:cNvSpPr txBox="1"/>
                  <p:nvPr/>
                </p:nvSpPr>
                <p:spPr>
                  <a:xfrm>
                    <a:off x="7319902" y="4181856"/>
                    <a:ext cx="281964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Helvetica Neue Medium" charset="0"/>
                        <a:ea typeface="Helvetica Neue Medium" charset="0"/>
                        <a:cs typeface="Helvetica Neue Medium" charset="0"/>
                      </a:rPr>
                      <a:t>Residual Gas Analyzer</a:t>
                    </a:r>
                    <a:endParaRPr lang="en-US" sz="1600" dirty="0">
                      <a:latin typeface="Helvetica Neue Medium" charset="0"/>
                      <a:ea typeface="Helvetica Neue Medium" charset="0"/>
                      <a:cs typeface="Helvetica Neue Medium" charset="0"/>
                    </a:endParaRPr>
                  </a:p>
                </p:txBody>
              </p:sp>
              <p:sp>
                <p:nvSpPr>
                  <p:cNvPr id="151" name="TextBox 150"/>
                  <p:cNvSpPr txBox="1"/>
                  <p:nvPr/>
                </p:nvSpPr>
                <p:spPr>
                  <a:xfrm>
                    <a:off x="7278436" y="3837432"/>
                    <a:ext cx="290257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 smtClean="0">
                        <a:latin typeface="Helvetica Neue Medium" charset="0"/>
                        <a:ea typeface="Helvetica Neue Medium" charset="0"/>
                        <a:cs typeface="Helvetica Neue Medium" charset="0"/>
                      </a:rPr>
                      <a:t>Fast Ionization Gauges</a:t>
                    </a:r>
                    <a:endParaRPr lang="en-US" sz="1600" dirty="0">
                      <a:latin typeface="Helvetica Neue Medium" charset="0"/>
                      <a:ea typeface="Helvetica Neue Medium" charset="0"/>
                      <a:cs typeface="Helvetica Neue Medium" charset="0"/>
                    </a:endParaRPr>
                  </a:p>
                </p:txBody>
              </p:sp>
            </p:grpSp>
          </p:grpSp>
        </p:grpSp>
        <p:grpSp>
          <p:nvGrpSpPr>
            <p:cNvPr id="214" name="Group 213"/>
            <p:cNvGrpSpPr/>
            <p:nvPr/>
          </p:nvGrpSpPr>
          <p:grpSpPr>
            <a:xfrm>
              <a:off x="7306176" y="5208930"/>
              <a:ext cx="2928552" cy="1558078"/>
              <a:chOff x="7333917" y="5127042"/>
              <a:chExt cx="2928552" cy="1558078"/>
            </a:xfrm>
          </p:grpSpPr>
          <p:sp>
            <p:nvSpPr>
              <p:cNvPr id="156" name="Rounded Rectangle 155"/>
              <p:cNvSpPr/>
              <p:nvPr/>
            </p:nvSpPr>
            <p:spPr>
              <a:xfrm>
                <a:off x="7371729" y="5127042"/>
                <a:ext cx="2852928" cy="1558078"/>
              </a:xfrm>
              <a:prstGeom prst="roundRect">
                <a:avLst>
                  <a:gd name="adj" fmla="val 7032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AB94BE"/>
                  </a:gs>
                </a:gsLst>
                <a:lin ang="2700000" scaled="1"/>
                <a:tileRect/>
              </a:gradFill>
              <a:ln w="3175">
                <a:solidFill>
                  <a:srgbClr val="929292"/>
                </a:solidFill>
              </a:ln>
              <a:effectLst>
                <a:outerShdw blurRad="88900" dist="25400" dir="5400000" rotWithShape="0">
                  <a:srgbClr val="000000">
                    <a:alpha val="5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3" name="Group 212"/>
              <p:cNvGrpSpPr/>
              <p:nvPr/>
            </p:nvGrpSpPr>
            <p:grpSpPr>
              <a:xfrm>
                <a:off x="7333917" y="5204386"/>
                <a:ext cx="2928552" cy="1123366"/>
                <a:chOff x="7345747" y="5204386"/>
                <a:chExt cx="2928552" cy="1123366"/>
              </a:xfrm>
            </p:grpSpPr>
            <p:sp>
              <p:nvSpPr>
                <p:cNvPr id="157" name="TextBox 156"/>
                <p:cNvSpPr txBox="1"/>
                <p:nvPr/>
              </p:nvSpPr>
              <p:spPr>
                <a:xfrm>
                  <a:off x="7773078" y="5204386"/>
                  <a:ext cx="207389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smtClean="0">
                      <a:latin typeface="+mn-lt"/>
                    </a:rPr>
                    <a:t>Formation</a:t>
                  </a:r>
                  <a:endParaRPr lang="en-US" sz="2800" b="1" dirty="0">
                    <a:latin typeface="+mn-lt"/>
                  </a:endParaRPr>
                </a:p>
              </p:txBody>
            </p:sp>
            <p:sp>
              <p:nvSpPr>
                <p:cNvPr id="152" name="TextBox 151"/>
                <p:cNvSpPr txBox="1"/>
                <p:nvPr/>
              </p:nvSpPr>
              <p:spPr>
                <a:xfrm>
                  <a:off x="7629156" y="5989198"/>
                  <a:ext cx="23617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Magnetic Diagnostics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  <p:sp>
              <p:nvSpPr>
                <p:cNvPr id="211" name="TextBox 210"/>
                <p:cNvSpPr txBox="1"/>
                <p:nvPr/>
              </p:nvSpPr>
              <p:spPr>
                <a:xfrm>
                  <a:off x="7345747" y="5706829"/>
                  <a:ext cx="292855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Opaque Tubes: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647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23</a:t>
            </a:fld>
            <a:endParaRPr dirty="0"/>
          </a:p>
        </p:txBody>
      </p:sp>
      <p:sp>
        <p:nvSpPr>
          <p:cNvPr id="137" name="Shape 137"/>
          <p:cNvSpPr/>
          <p:nvPr/>
        </p:nvSpPr>
        <p:spPr>
          <a:xfrm>
            <a:off x="661816" y="231148"/>
            <a:ext cx="8684278" cy="959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200" dirty="0" smtClean="0"/>
              <a:t>Key C-2W Milestones</a:t>
            </a:r>
          </a:p>
          <a:p>
            <a:pPr marL="44431" marR="44431" defTabSz="984554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400" dirty="0" smtClean="0">
                <a:solidFill>
                  <a:srgbClr val="C01B04"/>
                </a:solidFill>
              </a:rPr>
              <a:t>1 year construction phase</a:t>
            </a:r>
            <a:endParaRPr sz="2400" dirty="0">
              <a:solidFill>
                <a:srgbClr val="C01B04"/>
              </a:solidFill>
            </a:endParaRPr>
          </a:p>
        </p:txBody>
      </p:sp>
      <p:sp>
        <p:nvSpPr>
          <p:cNvPr id="6" name="Shape 89"/>
          <p:cNvSpPr/>
          <p:nvPr/>
        </p:nvSpPr>
        <p:spPr>
          <a:xfrm>
            <a:off x="406703" y="1542912"/>
            <a:ext cx="9407698" cy="5062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400" dirty="0" smtClean="0">
                <a:solidFill>
                  <a:srgbClr val="3C46C6"/>
                </a:solidFill>
              </a:rPr>
              <a:t>April </a:t>
            </a:r>
            <a:r>
              <a:rPr lang="en-US" sz="2400" dirty="0">
                <a:solidFill>
                  <a:srgbClr val="3C46C6"/>
                </a:solidFill>
              </a:rPr>
              <a:t>11, </a:t>
            </a:r>
            <a:r>
              <a:rPr lang="en-US" sz="2400" dirty="0" smtClean="0">
                <a:solidFill>
                  <a:srgbClr val="3C46C6"/>
                </a:solidFill>
              </a:rPr>
              <a:t>2016 – C-2U </a:t>
            </a:r>
            <a:r>
              <a:rPr lang="en-US" sz="2400" dirty="0">
                <a:solidFill>
                  <a:srgbClr val="3C46C6"/>
                </a:solidFill>
              </a:rPr>
              <a:t>Dismantlement/C-2W Construction </a:t>
            </a:r>
            <a:r>
              <a:rPr lang="en-US" sz="2400" dirty="0" smtClean="0">
                <a:solidFill>
                  <a:srgbClr val="3C46C6"/>
                </a:solidFill>
              </a:rPr>
              <a:t>Start</a:t>
            </a: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400" dirty="0">
                <a:solidFill>
                  <a:srgbClr val="3C46C6"/>
                </a:solidFill>
              </a:rPr>
              <a:t>November </a:t>
            </a:r>
            <a:r>
              <a:rPr lang="en-US" sz="2400" dirty="0" smtClean="0">
                <a:solidFill>
                  <a:srgbClr val="3C46C6"/>
                </a:solidFill>
              </a:rPr>
              <a:t>2016 – Confinement </a:t>
            </a:r>
            <a:r>
              <a:rPr lang="en-US" sz="2400" dirty="0">
                <a:solidFill>
                  <a:srgbClr val="3C46C6"/>
                </a:solidFill>
              </a:rPr>
              <a:t>Vessel </a:t>
            </a:r>
            <a:r>
              <a:rPr lang="en-US" sz="2400" dirty="0" smtClean="0">
                <a:solidFill>
                  <a:srgbClr val="3C46C6"/>
                </a:solidFill>
              </a:rPr>
              <a:t>Delivery, initial power supply shipments</a:t>
            </a: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400" dirty="0" smtClean="0">
                <a:solidFill>
                  <a:srgbClr val="3C46C6"/>
                </a:solidFill>
              </a:rPr>
              <a:t>December – begin of final beams assembly and commencement of training</a:t>
            </a: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400" dirty="0">
                <a:solidFill>
                  <a:schemeClr val="tx1"/>
                </a:solidFill>
              </a:rPr>
              <a:t>January </a:t>
            </a:r>
            <a:r>
              <a:rPr lang="en-US" sz="2400" dirty="0" smtClean="0">
                <a:solidFill>
                  <a:schemeClr val="tx1"/>
                </a:solidFill>
              </a:rPr>
              <a:t>2017 – </a:t>
            </a:r>
            <a:r>
              <a:rPr lang="en-US" sz="2400" dirty="0" err="1" smtClean="0">
                <a:solidFill>
                  <a:schemeClr val="tx1"/>
                </a:solidFill>
              </a:rPr>
              <a:t>Divertor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Vessels Delivery Complete</a:t>
            </a: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400" dirty="0">
                <a:solidFill>
                  <a:schemeClr val="tx1"/>
                </a:solidFill>
              </a:rPr>
              <a:t>April </a:t>
            </a:r>
            <a:r>
              <a:rPr lang="en-US" sz="2400" dirty="0" smtClean="0">
                <a:solidFill>
                  <a:schemeClr val="tx1"/>
                </a:solidFill>
              </a:rPr>
              <a:t>2017 – Integrated </a:t>
            </a:r>
            <a:r>
              <a:rPr lang="en-US" sz="2400" dirty="0">
                <a:solidFill>
                  <a:schemeClr val="tx1"/>
                </a:solidFill>
              </a:rPr>
              <a:t>Subsystems Commissioning </a:t>
            </a:r>
            <a:r>
              <a:rPr lang="en-US" sz="2400" dirty="0" smtClean="0">
                <a:solidFill>
                  <a:schemeClr val="tx1"/>
                </a:solidFill>
              </a:rPr>
              <a:t>Start</a:t>
            </a: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400" dirty="0" smtClean="0">
                <a:solidFill>
                  <a:schemeClr val="tx1"/>
                </a:solidFill>
              </a:rPr>
              <a:t>Early Summer 2017 – First Plasma</a:t>
            </a: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400" dirty="0" smtClean="0">
                <a:solidFill>
                  <a:schemeClr val="tx1"/>
                </a:solidFill>
              </a:rPr>
              <a:t>Summer 2017 – Initial Scientific Campaigns</a:t>
            </a:r>
            <a:endParaRPr lang="en-US" sz="2400" dirty="0">
              <a:solidFill>
                <a:schemeClr val="tx1"/>
              </a:solidFill>
            </a:endParaRP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2400" dirty="0">
              <a:solidFill>
                <a:srgbClr val="00B050"/>
              </a:solidFill>
            </a:endParaRP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2400" dirty="0">
              <a:solidFill>
                <a:srgbClr val="00B050"/>
              </a:solidFill>
            </a:endParaRPr>
          </a:p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51459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518827" y="488135"/>
            <a:ext cx="8913357" cy="917696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Agenda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518827" y="1542677"/>
            <a:ext cx="8913357" cy="5134849"/>
          </a:xfrm>
          <a:prstGeom prst="rect">
            <a:avLst/>
          </a:prstGeom>
        </p:spPr>
        <p:txBody>
          <a:bodyPr/>
          <a:lstStyle/>
          <a:p>
            <a:pPr lvl="1" indent="-345440">
              <a:spcBef>
                <a:spcPts val="32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/>
            </a:pPr>
            <a:r>
              <a:rPr dirty="0">
                <a:solidFill>
                  <a:srgbClr val="000000">
                    <a:alpha val="50000"/>
                  </a:srgbClr>
                </a:solidFill>
              </a:rPr>
              <a:t>Introduction </a:t>
            </a: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dirty="0">
                <a:solidFill>
                  <a:srgbClr val="000000">
                    <a:alpha val="50000"/>
                  </a:srgbClr>
                </a:solidFill>
              </a:rPr>
              <a:t>Concept and </a:t>
            </a:r>
            <a:r>
              <a:rPr lang="en-US" dirty="0" smtClean="0">
                <a:solidFill>
                  <a:srgbClr val="000000">
                    <a:alpha val="50000"/>
                  </a:srgbClr>
                </a:solidFill>
              </a:rPr>
              <a:t>recent efforts</a:t>
            </a:r>
            <a:endParaRPr dirty="0">
              <a:solidFill>
                <a:srgbClr val="000000">
                  <a:alpha val="50000"/>
                </a:srgbClr>
              </a:solidFill>
            </a:endParaRPr>
          </a:p>
          <a:p>
            <a:pPr lvl="1" indent="-345440">
              <a:spcBef>
                <a:spcPts val="30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>
                <a:solidFill>
                  <a:srgbClr val="000000">
                    <a:alpha val="50000"/>
                  </a:srgbClr>
                </a:solidFill>
              </a:defRPr>
            </a:pPr>
            <a:r>
              <a:rPr dirty="0"/>
              <a:t>C-2/C-2U </a:t>
            </a:r>
            <a:r>
              <a:rPr lang="en-US" dirty="0" smtClean="0"/>
              <a:t>Project Summary</a:t>
            </a:r>
            <a:endParaRPr dirty="0"/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Results &amp; achievements</a:t>
            </a:r>
          </a:p>
          <a:p>
            <a:pPr lvl="1" indent="-345440">
              <a:spcBef>
                <a:spcPts val="30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C-2W Project Preview</a:t>
            </a:r>
            <a:endParaRPr lang="en-US" dirty="0"/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Goals</a:t>
            </a: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Construction progress</a:t>
            </a: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Schedule</a:t>
            </a:r>
            <a:endParaRPr dirty="0"/>
          </a:p>
          <a:p>
            <a:pPr lvl="1" indent="-345440">
              <a:spcBef>
                <a:spcPts val="30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>
                <a:solidFill>
                  <a:schemeClr val="tx1"/>
                </a:solidFill>
              </a:rPr>
              <a:t>Miscellaneous Initiatives</a:t>
            </a: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>
                <a:solidFill>
                  <a:schemeClr val="tx1"/>
                </a:solidFill>
              </a:rPr>
              <a:t>Technology spin-offs – BNCT, non-destructive testing</a:t>
            </a:r>
            <a:endParaRPr lang="en-US" dirty="0">
              <a:solidFill>
                <a:schemeClr val="tx1"/>
              </a:solidFill>
            </a:endParaRP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>
                <a:solidFill>
                  <a:schemeClr val="tx1"/>
                </a:solidFill>
              </a:rPr>
              <a:t>Whole device modeling </a:t>
            </a:r>
          </a:p>
          <a:p>
            <a:pPr lvl="1" indent="-345440">
              <a:spcBef>
                <a:spcPts val="30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>
                <a:solidFill>
                  <a:srgbClr val="000000">
                    <a:alpha val="50000"/>
                  </a:srgbClr>
                </a:solidFill>
              </a:defRPr>
            </a:pPr>
            <a:endParaRPr dirty="0"/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6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25</a:t>
            </a:fld>
            <a:endParaRPr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9479280" cy="12192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Boron Neutron Capture Therapy (BNCT) </a:t>
            </a:r>
            <a:br>
              <a:rPr lang="en-US" sz="3200" dirty="0" smtClean="0"/>
            </a:br>
            <a:r>
              <a:rPr lang="en-US" sz="2400" dirty="0" smtClean="0">
                <a:solidFill>
                  <a:srgbClr val="BE1B04"/>
                </a:solidFill>
              </a:rPr>
              <a:t>A highly promising targeted </a:t>
            </a:r>
            <a:r>
              <a:rPr lang="en-US" sz="2400" dirty="0">
                <a:solidFill>
                  <a:srgbClr val="BE1B04"/>
                </a:solidFill>
              </a:rPr>
              <a:t>c</a:t>
            </a:r>
            <a:r>
              <a:rPr lang="en-US" sz="2400" dirty="0" smtClean="0">
                <a:solidFill>
                  <a:srgbClr val="BE1B04"/>
                </a:solidFill>
              </a:rPr>
              <a:t>ancer </a:t>
            </a:r>
            <a:r>
              <a:rPr lang="en-US" sz="2400" dirty="0">
                <a:solidFill>
                  <a:srgbClr val="BE1B04"/>
                </a:solidFill>
              </a:rPr>
              <a:t>t</a:t>
            </a:r>
            <a:r>
              <a:rPr lang="en-US" sz="2400" dirty="0" smtClean="0">
                <a:solidFill>
                  <a:srgbClr val="BE1B04"/>
                </a:solidFill>
              </a:rPr>
              <a:t>herapy</a:t>
            </a:r>
            <a:endParaRPr lang="en-US" sz="2400" dirty="0">
              <a:solidFill>
                <a:srgbClr val="BE1B04"/>
              </a:solidFill>
            </a:endParaRPr>
          </a:p>
        </p:txBody>
      </p:sp>
      <p:sp>
        <p:nvSpPr>
          <p:cNvPr id="42" name="Content Placeholder 3"/>
          <p:cNvSpPr txBox="1">
            <a:spLocks/>
          </p:cNvSpPr>
          <p:nvPr/>
        </p:nvSpPr>
        <p:spPr>
          <a:xfrm>
            <a:off x="5334000" y="1676400"/>
            <a:ext cx="4724400" cy="502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050" tIns="39050" rIns="39050" bIns="39050">
            <a:noAutofit/>
          </a:bodyPr>
          <a:lstStyle>
            <a:lvl1pPr marL="0" marR="57799" indent="0" algn="l" defTabSz="129540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rgbClr val="CC2F00"/>
                </a:solidFill>
                <a:uFill>
                  <a:solidFill>
                    <a:srgbClr val="CC2F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254000" marR="57799" indent="-254000" algn="l" defTabSz="129540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CC2F00"/>
              </a:buClr>
              <a:buSzPct val="127999"/>
              <a:buFontTx/>
              <a:buChar char="■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584200" marR="57799" indent="-228600" algn="l" defTabSz="12954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2F00"/>
              </a:buClr>
              <a:buSzPct val="127999"/>
              <a:buFontTx/>
              <a:buChar char="■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838200" marR="57799" indent="-177800" algn="l" defTabSz="12954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2F00"/>
              </a:buClr>
              <a:buSzPct val="127999"/>
              <a:buFontTx/>
              <a:buChar char="■"/>
              <a:tabLst/>
              <a:defRPr sz="1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1066800" marR="57799" indent="-152400" algn="l" defTabSz="129540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C2F00"/>
              </a:buClr>
              <a:buSzPct val="127999"/>
              <a:buFontTx/>
              <a:buChar char="■"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1473200" marR="57799" indent="-304800" algn="l" defTabSz="129540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Pct val="127999"/>
              <a:buFontTx/>
              <a:buChar char="•"/>
              <a:tabLst/>
              <a:defRPr sz="2400" b="1" i="0" u="none" strike="noStrike" cap="none" spc="0" baseline="0">
                <a:ln>
                  <a:noFill/>
                </a:ln>
                <a:solidFill>
                  <a:srgbClr val="CC2F00"/>
                </a:solidFill>
                <a:uFill>
                  <a:solidFill>
                    <a:srgbClr val="CC2F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727200" marR="57799" indent="-304800" algn="l" defTabSz="129540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Pct val="127999"/>
              <a:buFontTx/>
              <a:buChar char="•"/>
              <a:tabLst/>
              <a:defRPr sz="2400" b="1" i="0" u="none" strike="noStrike" cap="none" spc="0" baseline="0">
                <a:ln>
                  <a:noFill/>
                </a:ln>
                <a:solidFill>
                  <a:srgbClr val="CC2F00"/>
                </a:solidFill>
                <a:uFill>
                  <a:solidFill>
                    <a:srgbClr val="CC2F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81200" marR="57799" indent="-304800" algn="l" defTabSz="129540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Pct val="127999"/>
              <a:buFontTx/>
              <a:buChar char="•"/>
              <a:tabLst/>
              <a:defRPr sz="2400" b="1" i="0" u="none" strike="noStrike" cap="none" spc="0" baseline="0">
                <a:ln>
                  <a:noFill/>
                </a:ln>
                <a:solidFill>
                  <a:srgbClr val="CC2F00"/>
                </a:solidFill>
                <a:uFill>
                  <a:solidFill>
                    <a:srgbClr val="CC2F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235200" marR="57799" indent="-304800" algn="l" defTabSz="129540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Pct val="127999"/>
              <a:buFontTx/>
              <a:buChar char="•"/>
              <a:tabLst/>
              <a:defRPr sz="2400" b="1" i="0" u="none" strike="noStrike" cap="none" spc="0" baseline="0">
                <a:ln>
                  <a:noFill/>
                </a:ln>
                <a:solidFill>
                  <a:srgbClr val="CC2F00"/>
                </a:solidFill>
                <a:uFill>
                  <a:solidFill>
                    <a:srgbClr val="CC2F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indent="-342900" hangingPunct="1">
              <a:lnSpc>
                <a:spcPct val="120000"/>
              </a:lnSpc>
              <a:spcBef>
                <a:spcPts val="1800"/>
              </a:spcBef>
              <a:buClr>
                <a:srgbClr val="BE1B04"/>
              </a:buClr>
              <a:buSzPct val="90000"/>
              <a:buFont typeface="AppleMyungjo" charset="-127"/>
              <a:buChar char="◼"/>
            </a:pPr>
            <a:r>
              <a:rPr lang="en-US" sz="2200" b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Combined action of vector drugs and </a:t>
            </a:r>
            <a:r>
              <a:rPr lang="en-US" sz="2200" b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neutron </a:t>
            </a:r>
            <a:r>
              <a:rPr lang="en-US" sz="2200" b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radiation selectively kills cancer </a:t>
            </a:r>
            <a:r>
              <a:rPr lang="en-US" sz="2200" b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cells</a:t>
            </a:r>
          </a:p>
          <a:p>
            <a:pPr marL="342900" indent="-342900" hangingPunct="1">
              <a:lnSpc>
                <a:spcPct val="120000"/>
              </a:lnSpc>
              <a:spcBef>
                <a:spcPts val="1800"/>
              </a:spcBef>
              <a:buClr>
                <a:srgbClr val="BE1B04"/>
              </a:buClr>
              <a:buSzPct val="90000"/>
              <a:buFont typeface="AppleMyungjo" charset="-127"/>
              <a:buChar char="◼"/>
            </a:pPr>
            <a:r>
              <a:rPr lang="en-US" sz="2200" b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delivers </a:t>
            </a:r>
            <a:r>
              <a:rPr lang="en-US" sz="2200" b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spectacular increase in survival and quality of life for most severe types of </a:t>
            </a:r>
            <a:r>
              <a:rPr lang="en-US" sz="2200" b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cancer</a:t>
            </a:r>
          </a:p>
          <a:p>
            <a:pPr marL="342900" indent="-342900" hangingPunct="1">
              <a:lnSpc>
                <a:spcPct val="120000"/>
              </a:lnSpc>
              <a:spcBef>
                <a:spcPts val="1800"/>
              </a:spcBef>
              <a:buClr>
                <a:srgbClr val="BE1B04"/>
              </a:buClr>
              <a:buSzPct val="90000"/>
              <a:buFont typeface="AppleMyungjo" charset="-127"/>
              <a:buChar char="◼"/>
            </a:pPr>
            <a:r>
              <a:rPr lang="en-US" sz="2200" b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TAE accelerator technology is ideal neutron delivery method</a:t>
            </a:r>
          </a:p>
          <a:p>
            <a:pPr marL="342900" indent="-342900" hangingPunct="1">
              <a:lnSpc>
                <a:spcPct val="110000"/>
              </a:lnSpc>
              <a:spcBef>
                <a:spcPts val="1800"/>
              </a:spcBef>
              <a:buClr>
                <a:srgbClr val="BE1B04"/>
              </a:buClr>
              <a:buSzPct val="90000"/>
              <a:buFont typeface="AppleMyungjo" charset="-127"/>
              <a:buChar char="◼"/>
            </a:pPr>
            <a:r>
              <a:rPr lang="en-US" sz="2200" b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Clinical BNCT system deployable in 24 months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40544" y="1580694"/>
            <a:ext cx="4836423" cy="4947482"/>
            <a:chOff x="240544" y="1758118"/>
            <a:chExt cx="4836423" cy="4947482"/>
          </a:xfrm>
        </p:grpSpPr>
        <p:sp>
          <p:nvSpPr>
            <p:cNvPr id="43" name="Rectangle 42"/>
            <p:cNvSpPr/>
            <p:nvPr/>
          </p:nvSpPr>
          <p:spPr>
            <a:xfrm>
              <a:off x="240544" y="3338950"/>
              <a:ext cx="4836423" cy="3366650"/>
            </a:xfrm>
            <a:prstGeom prst="rect">
              <a:avLst/>
            </a:prstGeom>
            <a:solidFill>
              <a:schemeClr val="bg1"/>
            </a:solidFill>
            <a:ln w="3175" cap="flat">
              <a:solidFill>
                <a:srgbClr val="929292"/>
              </a:solidFill>
              <a:prstDash val="solid"/>
              <a:round/>
            </a:ln>
            <a:effectLst>
              <a:outerShdw blurRad="88900" dist="25400" dir="5400000" algn="ctr" rotWithShape="0">
                <a:schemeClr val="tx1">
                  <a:alpha val="5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0639" marR="40639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234181" y="1758118"/>
              <a:ext cx="2438400" cy="1638073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00FF"/>
              </a:solidFill>
            </a:ln>
            <a:effectLst>
              <a:outerShdw blurRad="889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40544" y="3435201"/>
              <a:ext cx="4788656" cy="3241962"/>
              <a:chOff x="4637656" y="1874221"/>
              <a:chExt cx="4963543" cy="288144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4637656" y="1874221"/>
                <a:ext cx="4963543" cy="2874596"/>
                <a:chOff x="4170111" y="1630062"/>
                <a:chExt cx="5278689" cy="3118754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4572000" y="2133600"/>
                  <a:ext cx="4876800" cy="2615216"/>
                  <a:chOff x="4572000" y="2133600"/>
                  <a:chExt cx="4876800" cy="2615216"/>
                </a:xfrm>
              </p:grpSpPr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4572000" y="2133600"/>
                    <a:ext cx="4876800" cy="2615216"/>
                    <a:chOff x="4572000" y="2133600"/>
                    <a:chExt cx="4876800" cy="2615216"/>
                  </a:xfrm>
                </p:grpSpPr>
                <p:grpSp>
                  <p:nvGrpSpPr>
                    <p:cNvPr id="26" name="Group 25"/>
                    <p:cNvGrpSpPr/>
                    <p:nvPr/>
                  </p:nvGrpSpPr>
                  <p:grpSpPr>
                    <a:xfrm>
                      <a:off x="4572000" y="2133600"/>
                      <a:ext cx="4876800" cy="2615216"/>
                      <a:chOff x="4572000" y="2133600"/>
                      <a:chExt cx="4876800" cy="2615216"/>
                    </a:xfrm>
                  </p:grpSpPr>
                  <p:grpSp>
                    <p:nvGrpSpPr>
                      <p:cNvPr id="29" name="Group 28"/>
                      <p:cNvGrpSpPr/>
                      <p:nvPr/>
                    </p:nvGrpSpPr>
                    <p:grpSpPr>
                      <a:xfrm>
                        <a:off x="4572000" y="2133600"/>
                        <a:ext cx="4876800" cy="2615216"/>
                        <a:chOff x="4572000" y="2133600"/>
                        <a:chExt cx="4876800" cy="2615216"/>
                      </a:xfrm>
                    </p:grpSpPr>
                    <p:pic>
                      <p:nvPicPr>
                        <p:cNvPr id="31" name="Picture 3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029200" y="2133600"/>
                          <a:ext cx="4419600" cy="2615216"/>
                        </a:xfrm>
                        <a:prstGeom prst="rect">
                          <a:avLst/>
                        </a:prstGeom>
                      </p:spPr>
                    </p:pic>
                    <p:cxnSp>
                      <p:nvCxnSpPr>
                        <p:cNvPr id="32" name="Straight Connector 31"/>
                        <p:cNvCxnSpPr/>
                        <p:nvPr/>
                      </p:nvCxnSpPr>
                      <p:spPr>
                        <a:xfrm>
                          <a:off x="4572000" y="3401568"/>
                          <a:ext cx="685800" cy="0"/>
                        </a:xfrm>
                        <a:prstGeom prst="line">
                          <a:avLst/>
                        </a:prstGeom>
                        <a:ln w="19050" cmpd="sng">
                          <a:solidFill>
                            <a:srgbClr val="FF0000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30" name="Straight Connector 29"/>
                      <p:cNvCxnSpPr/>
                      <p:nvPr/>
                    </p:nvCxnSpPr>
                    <p:spPr>
                      <a:xfrm>
                        <a:off x="5248656" y="3401568"/>
                        <a:ext cx="914400" cy="0"/>
                      </a:xfrm>
                      <a:prstGeom prst="line">
                        <a:avLst/>
                      </a:prstGeom>
                      <a:ln w="12700" cmpd="sng">
                        <a:solidFill>
                          <a:srgbClr val="FF0000"/>
                        </a:solidFill>
                        <a:headEnd type="none"/>
                        <a:tailEnd type="triangle" w="sm" len="sm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 rot="21480000" flipV="1">
                      <a:off x="5257800" y="3227832"/>
                      <a:ext cx="914400" cy="15240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  <a:headEnd type="none"/>
                      <a:tailEnd type="triangle" w="sm" len="sm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/>
                    <p:cNvCxnSpPr/>
                    <p:nvPr/>
                  </p:nvCxnSpPr>
                  <p:spPr>
                    <a:xfrm rot="120000">
                      <a:off x="5260181" y="3419856"/>
                      <a:ext cx="914400" cy="15240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  <a:headEnd type="none"/>
                      <a:tailEnd type="triangle" w="sm" len="sm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9" name="Straight Connector 18"/>
                  <p:cNvCxnSpPr/>
                  <p:nvPr/>
                </p:nvCxnSpPr>
                <p:spPr>
                  <a:xfrm rot="21480000">
                    <a:off x="6629400" y="3163824"/>
                    <a:ext cx="533400" cy="152400"/>
                  </a:xfrm>
                  <a:prstGeom prst="line">
                    <a:avLst/>
                  </a:prstGeom>
                  <a:ln w="1270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 rot="120000" flipV="1">
                    <a:off x="6638544" y="3474720"/>
                    <a:ext cx="533400" cy="152400"/>
                  </a:xfrm>
                  <a:prstGeom prst="line">
                    <a:avLst/>
                  </a:prstGeom>
                  <a:ln w="1270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 rot="60000">
                    <a:off x="6629400" y="3255264"/>
                    <a:ext cx="538394" cy="76108"/>
                  </a:xfrm>
                  <a:prstGeom prst="line">
                    <a:avLst/>
                  </a:prstGeom>
                  <a:ln w="1270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 rot="21540000" flipV="1">
                    <a:off x="6630024" y="3465576"/>
                    <a:ext cx="538394" cy="76108"/>
                  </a:xfrm>
                  <a:prstGeom prst="line">
                    <a:avLst/>
                  </a:prstGeom>
                  <a:ln w="1270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rot="21360000">
                    <a:off x="6630023" y="3310128"/>
                    <a:ext cx="538394" cy="76108"/>
                  </a:xfrm>
                  <a:prstGeom prst="line">
                    <a:avLst/>
                  </a:prstGeom>
                  <a:ln w="1270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 rot="240000" flipV="1">
                    <a:off x="6631399" y="3410406"/>
                    <a:ext cx="538394" cy="76108"/>
                  </a:xfrm>
                  <a:prstGeom prst="line">
                    <a:avLst/>
                  </a:prstGeom>
                  <a:ln w="1270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 rot="21360000">
                    <a:off x="6629400" y="3374136"/>
                    <a:ext cx="533400" cy="38643"/>
                  </a:xfrm>
                  <a:prstGeom prst="line">
                    <a:avLst/>
                  </a:prstGeom>
                  <a:ln w="12700" cmpd="sng"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" name="TextBox 14"/>
                <p:cNvSpPr txBox="1"/>
                <p:nvPr/>
              </p:nvSpPr>
              <p:spPr>
                <a:xfrm>
                  <a:off x="5385152" y="1630062"/>
                  <a:ext cx="1965219" cy="563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Neutron generator</a:t>
                  </a:r>
                  <a:endParaRPr lang="en-US" sz="1600" dirty="0"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6110654" y="3172890"/>
                  <a:ext cx="1142999" cy="348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  <a:latin typeface="Helvetica Neue"/>
                    </a:rPr>
                    <a:t>Neutrons</a:t>
                  </a:r>
                  <a:endParaRPr lang="en-US" sz="1200" b="1" dirty="0">
                    <a:solidFill>
                      <a:schemeClr val="bg1"/>
                    </a:solidFill>
                    <a:latin typeface="Helvetica Neue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4170111" y="2241653"/>
                  <a:ext cx="1489579" cy="8013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0000"/>
                      </a:solidFill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Proton </a:t>
                  </a:r>
                </a:p>
                <a:p>
                  <a:r>
                    <a:rPr lang="en-US" sz="1600" dirty="0">
                      <a:solidFill>
                        <a:srgbClr val="000000"/>
                      </a:solidFill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b</a:t>
                  </a:r>
                  <a:r>
                    <a:rPr lang="en-US" sz="1600" dirty="0" smtClean="0">
                      <a:solidFill>
                        <a:srgbClr val="000000"/>
                      </a:solidFill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eam from</a:t>
                  </a:r>
                </a:p>
                <a:p>
                  <a:r>
                    <a:rPr lang="en-US" sz="1600" dirty="0" smtClean="0">
                      <a:solidFill>
                        <a:srgbClr val="000000"/>
                      </a:solidFill>
                      <a:latin typeface="Helvetica Neue Medium" charset="0"/>
                      <a:ea typeface="Helvetica Neue Medium" charset="0"/>
                      <a:cs typeface="Helvetica Neue Medium" charset="0"/>
                    </a:rPr>
                    <a:t>accelerator</a:t>
                  </a:r>
                  <a:endParaRPr lang="en-US" sz="1600" dirty="0">
                    <a:solidFill>
                      <a:srgbClr val="000000"/>
                    </a:solidFill>
                    <a:latin typeface="Helvetica Neue Medium" charset="0"/>
                    <a:ea typeface="Helvetica Neue Medium" charset="0"/>
                    <a:cs typeface="Helvetica Neue Medium" charset="0"/>
                  </a:endParaRP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5445456" y="3561735"/>
                <a:ext cx="153775" cy="11939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234181" y="1785534"/>
              <a:ext cx="2286000" cy="1600200"/>
              <a:chOff x="609600" y="2311401"/>
              <a:chExt cx="3733800" cy="2412999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761718" y="2311401"/>
                <a:ext cx="3581682" cy="2412999"/>
                <a:chOff x="777240" y="2242104"/>
                <a:chExt cx="3947160" cy="2685495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52501" y="2242104"/>
                  <a:ext cx="3771899" cy="2685495"/>
                </a:xfrm>
                <a:prstGeom prst="rect">
                  <a:avLst/>
                </a:prstGeom>
              </p:spPr>
            </p:pic>
            <p:sp>
              <p:nvSpPr>
                <p:cNvPr id="38" name="Oval 37"/>
                <p:cNvSpPr/>
                <p:nvPr/>
              </p:nvSpPr>
              <p:spPr>
                <a:xfrm>
                  <a:off x="777240" y="4087368"/>
                  <a:ext cx="182880" cy="18288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777240" y="3163824"/>
                  <a:ext cx="182880" cy="18288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609600" y="2761652"/>
                <a:ext cx="414867" cy="370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Helvetica Neue"/>
                    <a:cs typeface="Helvetica Neue"/>
                  </a:rPr>
                  <a:t>n</a:t>
                </a:r>
                <a:endParaRPr lang="en-US" sz="1200" dirty="0">
                  <a:latin typeface="Helvetica Neue"/>
                  <a:cs typeface="Helvetica Neue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09600" y="3583267"/>
                <a:ext cx="414867" cy="370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Helvetica Neue"/>
                    <a:cs typeface="Helvetica Neue"/>
                  </a:rPr>
                  <a:t>n</a:t>
                </a:r>
                <a:endParaRPr lang="en-US" sz="1200" dirty="0">
                  <a:latin typeface="Helvetica Neue"/>
                  <a:cs typeface="Helvetica Neue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 flipH="1" flipV="1">
              <a:off x="2989404" y="3388417"/>
              <a:ext cx="70131" cy="1782752"/>
            </a:xfrm>
            <a:prstGeom prst="line">
              <a:avLst/>
            </a:prstGeom>
            <a:noFill/>
            <a:ln w="22225" cap="flat">
              <a:solidFill>
                <a:srgbClr val="0432FF"/>
              </a:solidFill>
              <a:prstDash val="solid"/>
              <a:round/>
            </a:ln>
            <a:effectLst>
              <a:outerShdw blurRad="88900" dist="25400" dir="5400000" algn="ctr" rotWithShape="0">
                <a:schemeClr val="tx1">
                  <a:alpha val="5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56115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502920" y="411368"/>
            <a:ext cx="9479280" cy="1076238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Neutron Imaging</a:t>
            </a:r>
            <a:br>
              <a:rPr lang="en-US" dirty="0" smtClean="0"/>
            </a:br>
            <a:r>
              <a:rPr lang="en-US" sz="2600" dirty="0" smtClean="0">
                <a:solidFill>
                  <a:srgbClr val="BE1B04"/>
                </a:solidFill>
              </a:rPr>
              <a:t>Only </a:t>
            </a:r>
            <a:r>
              <a:rPr lang="en-US" sz="2600" dirty="0">
                <a:solidFill>
                  <a:srgbClr val="BE1B04"/>
                </a:solidFill>
              </a:rPr>
              <a:t>v</a:t>
            </a:r>
            <a:r>
              <a:rPr lang="en-US" sz="2600" dirty="0" smtClean="0">
                <a:solidFill>
                  <a:srgbClr val="BE1B04"/>
                </a:solidFill>
              </a:rPr>
              <a:t>iable solution for</a:t>
            </a:r>
            <a:r>
              <a:rPr lang="en-US" sz="2600" dirty="0">
                <a:solidFill>
                  <a:srgbClr val="BE1B04"/>
                </a:solidFill>
              </a:rPr>
              <a:t> i</a:t>
            </a:r>
            <a:r>
              <a:rPr lang="en-US" sz="2600" dirty="0" smtClean="0">
                <a:solidFill>
                  <a:srgbClr val="BE1B04"/>
                </a:solidFill>
              </a:rPr>
              <a:t>maging of composite materials</a:t>
            </a:r>
            <a:endParaRPr lang="en-US" sz="2600" dirty="0">
              <a:solidFill>
                <a:srgbClr val="BE1B04"/>
              </a:solidFill>
            </a:endParaRPr>
          </a:p>
        </p:txBody>
      </p:sp>
      <p:sp>
        <p:nvSpPr>
          <p:cNvPr id="44" name="Content Placeholder 3"/>
          <p:cNvSpPr txBox="1">
            <a:spLocks/>
          </p:cNvSpPr>
          <p:nvPr/>
        </p:nvSpPr>
        <p:spPr>
          <a:xfrm>
            <a:off x="502920" y="1834488"/>
            <a:ext cx="5334000" cy="471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050" tIns="39050" rIns="39050" bIns="39050">
            <a:noAutofit/>
          </a:bodyPr>
          <a:lstStyle>
            <a:lvl1pPr marL="0" marR="57799" indent="0" algn="l" defTabSz="129540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rgbClr val="CC2F00"/>
                </a:solidFill>
                <a:uFill>
                  <a:solidFill>
                    <a:srgbClr val="CC2F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254000" marR="57799" indent="-254000" algn="l" defTabSz="129540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CC2F00"/>
              </a:buClr>
              <a:buSzPct val="127999"/>
              <a:buFontTx/>
              <a:buChar char="■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584200" marR="57799" indent="-228600" algn="l" defTabSz="12954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2F00"/>
              </a:buClr>
              <a:buSzPct val="127999"/>
              <a:buFontTx/>
              <a:buChar char="■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838200" marR="57799" indent="-177800" algn="l" defTabSz="12954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2F00"/>
              </a:buClr>
              <a:buSzPct val="127999"/>
              <a:buFontTx/>
              <a:buChar char="■"/>
              <a:tabLst/>
              <a:defRPr sz="1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1066800" marR="57799" indent="-152400" algn="l" defTabSz="129540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C2F00"/>
              </a:buClr>
              <a:buSzPct val="127999"/>
              <a:buFontTx/>
              <a:buChar char="■"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1473200" marR="57799" indent="-304800" algn="l" defTabSz="129540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Pct val="127999"/>
              <a:buFontTx/>
              <a:buChar char="•"/>
              <a:tabLst/>
              <a:defRPr sz="2400" b="1" i="0" u="none" strike="noStrike" cap="none" spc="0" baseline="0">
                <a:ln>
                  <a:noFill/>
                </a:ln>
                <a:solidFill>
                  <a:srgbClr val="CC2F00"/>
                </a:solidFill>
                <a:uFill>
                  <a:solidFill>
                    <a:srgbClr val="CC2F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727200" marR="57799" indent="-304800" algn="l" defTabSz="129540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Pct val="127999"/>
              <a:buFontTx/>
              <a:buChar char="•"/>
              <a:tabLst/>
              <a:defRPr sz="2400" b="1" i="0" u="none" strike="noStrike" cap="none" spc="0" baseline="0">
                <a:ln>
                  <a:noFill/>
                </a:ln>
                <a:solidFill>
                  <a:srgbClr val="CC2F00"/>
                </a:solidFill>
                <a:uFill>
                  <a:solidFill>
                    <a:srgbClr val="CC2F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81200" marR="57799" indent="-304800" algn="l" defTabSz="129540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Pct val="127999"/>
              <a:buFontTx/>
              <a:buChar char="•"/>
              <a:tabLst/>
              <a:defRPr sz="2400" b="1" i="0" u="none" strike="noStrike" cap="none" spc="0" baseline="0">
                <a:ln>
                  <a:noFill/>
                </a:ln>
                <a:solidFill>
                  <a:srgbClr val="CC2F00"/>
                </a:solidFill>
                <a:uFill>
                  <a:solidFill>
                    <a:srgbClr val="CC2F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235200" marR="57799" indent="-304800" algn="l" defTabSz="129540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Pct val="127999"/>
              <a:buFontTx/>
              <a:buChar char="•"/>
              <a:tabLst/>
              <a:defRPr sz="2400" b="1" i="0" u="none" strike="noStrike" cap="none" spc="0" baseline="0">
                <a:ln>
                  <a:noFill/>
                </a:ln>
                <a:solidFill>
                  <a:srgbClr val="CC2F00"/>
                </a:solidFill>
                <a:uFill>
                  <a:solidFill>
                    <a:srgbClr val="CC2F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indent="-384048" hangingPunct="1">
              <a:lnSpc>
                <a:spcPct val="110000"/>
              </a:lnSpc>
              <a:spcBef>
                <a:spcPts val="0"/>
              </a:spcBef>
              <a:buClr>
                <a:srgbClr val="BE1B04"/>
              </a:buClr>
              <a:buSzPct val="90000"/>
              <a:buFont typeface="AppleMyungjo" charset="-127"/>
              <a:buChar char="◼"/>
            </a:pPr>
            <a:r>
              <a:rPr lang="en-US" b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Large untapped market </a:t>
            </a:r>
          </a:p>
          <a:p>
            <a:pPr marL="742950" lvl="1" indent="-325438" hangingPunct="1">
              <a:lnSpc>
                <a:spcPct val="110000"/>
              </a:lnSpc>
              <a:spcBef>
                <a:spcPts val="600"/>
              </a:spcBef>
              <a:buClr>
                <a:srgbClr val="BE1B04"/>
              </a:buClr>
              <a:buSzPct val="90000"/>
              <a:buFont typeface="AppleMyungjo" charset="-127"/>
              <a:buChar char="◼"/>
            </a:pPr>
            <a:r>
              <a:rPr lang="en-US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</a:t>
            </a:r>
            <a:r>
              <a:rPr lang="en-US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erospace</a:t>
            </a:r>
            <a:endPara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742950" lvl="1" indent="-325438" hangingPunct="1">
              <a:lnSpc>
                <a:spcPct val="110000"/>
              </a:lnSpc>
              <a:spcBef>
                <a:spcPts val="600"/>
              </a:spcBef>
              <a:buClr>
                <a:srgbClr val="BE1B04"/>
              </a:buClr>
              <a:buSzPct val="90000"/>
              <a:buFont typeface="AppleMyungjo" charset="-127"/>
              <a:buChar char="◼"/>
            </a:pPr>
            <a:r>
              <a:rPr lang="en-US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</a:t>
            </a:r>
            <a:r>
              <a:rPr lang="en-US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urbine blades</a:t>
            </a:r>
          </a:p>
          <a:p>
            <a:pPr marL="742950" lvl="1" indent="-325438" hangingPunct="1">
              <a:lnSpc>
                <a:spcPct val="110000"/>
              </a:lnSpc>
              <a:spcBef>
                <a:spcPts val="600"/>
              </a:spcBef>
              <a:buClr>
                <a:srgbClr val="BE1B04"/>
              </a:buClr>
              <a:buSzPct val="90000"/>
              <a:buFont typeface="AppleMyungjo" charset="-127"/>
              <a:buChar char="◼"/>
            </a:pPr>
            <a:r>
              <a:rPr lang="en-US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b</a:t>
            </a:r>
            <a:r>
              <a:rPr lang="en-US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atteries/Fuel cells</a:t>
            </a:r>
          </a:p>
          <a:p>
            <a:pPr marL="742950" lvl="1" indent="-325438" hangingPunct="1">
              <a:lnSpc>
                <a:spcPct val="110000"/>
              </a:lnSpc>
              <a:spcBef>
                <a:spcPts val="600"/>
              </a:spcBef>
              <a:buClr>
                <a:srgbClr val="BE1B04"/>
              </a:buClr>
              <a:buSzPct val="90000"/>
              <a:buFont typeface="AppleMyungjo" charset="-127"/>
              <a:buChar char="◼"/>
            </a:pPr>
            <a:r>
              <a:rPr lang="en-US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</a:t>
            </a:r>
            <a:r>
              <a:rPr lang="en-US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utomotive</a:t>
            </a:r>
          </a:p>
          <a:p>
            <a:pPr marL="742950" lvl="1" indent="-325438" hangingPunct="1">
              <a:lnSpc>
                <a:spcPct val="110000"/>
              </a:lnSpc>
              <a:spcBef>
                <a:spcPts val="600"/>
              </a:spcBef>
              <a:buClr>
                <a:srgbClr val="BE1B04"/>
              </a:buClr>
              <a:buSzPct val="90000"/>
              <a:buFont typeface="AppleMyungjo" charset="-127"/>
              <a:buChar char="◼"/>
            </a:pPr>
            <a:r>
              <a:rPr lang="en-US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m</a:t>
            </a:r>
            <a:r>
              <a:rPr lang="en-US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unitions</a:t>
            </a:r>
            <a:endParaRPr lang="en-US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84048" hangingPunct="1">
              <a:lnSpc>
                <a:spcPct val="110000"/>
              </a:lnSpc>
              <a:spcBef>
                <a:spcPts val="1800"/>
              </a:spcBef>
              <a:buClr>
                <a:srgbClr val="BE1B04"/>
              </a:buClr>
              <a:buSzPct val="90000"/>
              <a:buFont typeface="AppleMyungjo" charset="-127"/>
              <a:buChar char="◼"/>
            </a:pPr>
            <a:r>
              <a:rPr lang="en-US" b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Access to nuclear reactors limited</a:t>
            </a:r>
            <a:endParaRPr lang="en-US" b="0" dirty="0" smtClean="0">
              <a:solidFill>
                <a:srgbClr val="B40208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377825" indent="-377825" hangingPunct="1">
              <a:lnSpc>
                <a:spcPct val="110000"/>
              </a:lnSpc>
              <a:spcBef>
                <a:spcPts val="1800"/>
              </a:spcBef>
              <a:buClr>
                <a:srgbClr val="BE1B04"/>
              </a:buClr>
              <a:buSzPct val="90000"/>
              <a:buFont typeface="AppleMyungjo" charset="-127"/>
              <a:buChar char="◼"/>
            </a:pPr>
            <a:r>
              <a:rPr lang="en-US" b="0" dirty="0" smtClean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TAE high-intensity beam based neutron source provides fast exposure images</a:t>
            </a:r>
            <a:endParaRPr lang="en-US" b="0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45" name="Picture 44" descr="WideBodyAirShowFactoryTour-13-1020x6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70535"/>
            <a:ext cx="2971800" cy="1844265"/>
          </a:xfrm>
          <a:prstGeom prst="rect">
            <a:avLst/>
          </a:prstGeom>
          <a:ln w="3175">
            <a:solidFill>
              <a:srgbClr val="929292"/>
            </a:solidFill>
          </a:ln>
          <a:effectLst>
            <a:outerShdw blurRad="88900" dist="25400" dir="54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572000"/>
            <a:ext cx="3048000" cy="2022505"/>
          </a:xfrm>
          <a:prstGeom prst="rect">
            <a:avLst/>
          </a:prstGeom>
          <a:ln w="3175">
            <a:solidFill>
              <a:srgbClr val="929292"/>
            </a:solidFill>
          </a:ln>
          <a:effectLst>
            <a:outerShdw blurRad="88900" dist="25400" dir="54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505701" y="2191603"/>
            <a:ext cx="2666999" cy="1676400"/>
          </a:xfrm>
          <a:prstGeom prst="rect">
            <a:avLst/>
          </a:prstGeom>
          <a:ln w="3175">
            <a:solidFill>
              <a:srgbClr val="929292"/>
            </a:solidFill>
          </a:ln>
          <a:effectLst>
            <a:outerShdw blurRad="88900" dist="25400" dir="54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7" name="Shape 135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26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0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27</a:t>
            </a:fld>
            <a:endParaRPr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867629"/>
            <a:ext cx="9753600" cy="586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050" tIns="39050" rIns="39050" bIns="39050">
            <a:noAutofit/>
          </a:bodyPr>
          <a:lstStyle>
            <a:lvl1pPr marL="0" marR="57799" indent="0" algn="l" defTabSz="129540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rgbClr val="CC2F00"/>
                </a:solidFill>
                <a:uFill>
                  <a:solidFill>
                    <a:srgbClr val="CC2F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254000" marR="57799" indent="-254000" algn="l" defTabSz="129540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CC2F00"/>
              </a:buClr>
              <a:buSzPct val="127999"/>
              <a:buFontTx/>
              <a:buChar char="■"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584200" marR="57799" indent="-228600" algn="l" defTabSz="129540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C2F00"/>
              </a:buClr>
              <a:buSzPct val="127999"/>
              <a:buFontTx/>
              <a:buChar char="■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838200" marR="57799" indent="-177800" algn="l" defTabSz="12954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2F00"/>
              </a:buClr>
              <a:buSzPct val="127999"/>
              <a:buFontTx/>
              <a:buChar char="■"/>
              <a:tabLst/>
              <a:defRPr sz="1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1066800" marR="57799" indent="-152400" algn="l" defTabSz="129540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C2F00"/>
              </a:buClr>
              <a:buSzPct val="127999"/>
              <a:buFontTx/>
              <a:buChar char="■"/>
              <a:tabLst/>
              <a:defRPr sz="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1473200" marR="57799" indent="-304800" algn="l" defTabSz="129540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Pct val="127999"/>
              <a:buFontTx/>
              <a:buChar char="•"/>
              <a:tabLst/>
              <a:defRPr sz="2400" b="1" i="0" u="none" strike="noStrike" cap="none" spc="0" baseline="0">
                <a:ln>
                  <a:noFill/>
                </a:ln>
                <a:solidFill>
                  <a:srgbClr val="CC2F00"/>
                </a:solidFill>
                <a:uFill>
                  <a:solidFill>
                    <a:srgbClr val="CC2F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727200" marR="57799" indent="-304800" algn="l" defTabSz="129540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Pct val="127999"/>
              <a:buFontTx/>
              <a:buChar char="•"/>
              <a:tabLst/>
              <a:defRPr sz="2400" b="1" i="0" u="none" strike="noStrike" cap="none" spc="0" baseline="0">
                <a:ln>
                  <a:noFill/>
                </a:ln>
                <a:solidFill>
                  <a:srgbClr val="CC2F00"/>
                </a:solidFill>
                <a:uFill>
                  <a:solidFill>
                    <a:srgbClr val="CC2F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81200" marR="57799" indent="-304800" algn="l" defTabSz="129540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Pct val="127999"/>
              <a:buFontTx/>
              <a:buChar char="•"/>
              <a:tabLst/>
              <a:defRPr sz="2400" b="1" i="0" u="none" strike="noStrike" cap="none" spc="0" baseline="0">
                <a:ln>
                  <a:noFill/>
                </a:ln>
                <a:solidFill>
                  <a:srgbClr val="CC2F00"/>
                </a:solidFill>
                <a:uFill>
                  <a:solidFill>
                    <a:srgbClr val="CC2F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235200" marR="57799" indent="-304800" algn="l" defTabSz="1295400" latinLnBrk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Pct val="127999"/>
              <a:buFontTx/>
              <a:buChar char="•"/>
              <a:tabLst/>
              <a:defRPr sz="2400" b="1" i="0" u="none" strike="noStrike" cap="none" spc="0" baseline="0">
                <a:ln>
                  <a:noFill/>
                </a:ln>
                <a:solidFill>
                  <a:srgbClr val="CC2F00"/>
                </a:solidFill>
                <a:uFill>
                  <a:solidFill>
                    <a:srgbClr val="CC2F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287338" indent="-252413" hangingPunct="1">
              <a:spcBef>
                <a:spcPts val="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sz="1800" b="0" dirty="0" smtClean="0">
                <a:solidFill>
                  <a:srgbClr val="3C46C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TAE </a:t>
            </a:r>
            <a:r>
              <a:rPr lang="en-US" sz="1800" b="0" dirty="0" smtClean="0">
                <a:solidFill>
                  <a:srgbClr val="3C46C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self-funded, funds </a:t>
            </a:r>
            <a:r>
              <a:rPr lang="en-US" sz="1800" b="0" dirty="0" smtClean="0">
                <a:solidFill>
                  <a:srgbClr val="3C46C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some</a:t>
            </a:r>
            <a:r>
              <a:rPr lang="en-US" sz="1800" b="0" dirty="0" smtClean="0">
                <a:solidFill>
                  <a:srgbClr val="3C46C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sz="1800" b="0" dirty="0" smtClean="0">
                <a:solidFill>
                  <a:srgbClr val="3C46C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public-private partnerships</a:t>
            </a:r>
          </a:p>
          <a:p>
            <a:pPr lvl="2" hangingPunct="1">
              <a:spcBef>
                <a:spcPts val="60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PPPL, LLNL, TUNL, UC Irvine, UCLA, U. Wisconsin, U. Washington, </a:t>
            </a:r>
            <a:r>
              <a:rPr lang="en-US" sz="1600" dirty="0" err="1" smtClean="0">
                <a:latin typeface="Helvetica Neue" charset="0"/>
                <a:ea typeface="Helvetica Neue" charset="0"/>
                <a:cs typeface="Helvetica Neue" charset="0"/>
              </a:rPr>
              <a:t>Budker</a:t>
            </a: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 INP, U. Pisa, Nihon U.</a:t>
            </a:r>
          </a:p>
          <a:p>
            <a:pPr marL="342900" indent="-251460" hangingPunct="1">
              <a:spcBef>
                <a:spcPts val="120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sz="1800" b="0" dirty="0" smtClean="0">
                <a:solidFill>
                  <a:srgbClr val="3C46C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TAE seeks to enhance public funding of non-TAE collaborators to serve wider community of high beta physics and deepen collaboration </a:t>
            </a:r>
          </a:p>
          <a:p>
            <a:pPr marL="342900" indent="-251460" hangingPunct="1">
              <a:spcBef>
                <a:spcPts val="120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sz="1800" b="0" dirty="0" smtClean="0">
                <a:solidFill>
                  <a:srgbClr val="3C46C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Motivation &amp; Objectives</a:t>
            </a:r>
          </a:p>
          <a:p>
            <a:pPr lvl="2" hangingPunct="1">
              <a:spcBef>
                <a:spcPts val="60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e</a:t>
            </a: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nergy confinement times τ</a:t>
            </a:r>
            <a:r>
              <a:rPr lang="en-US" sz="1600" baseline="-25000" dirty="0" smtClean="0">
                <a:latin typeface="Helvetica Neue" charset="0"/>
                <a:ea typeface="Helvetica Neue" charset="0"/>
                <a:cs typeface="Helvetica Neue" charset="0"/>
              </a:rPr>
              <a:t>Ee</a:t>
            </a: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~1/</a:t>
            </a:r>
            <a:r>
              <a:rPr lang="en-US" sz="1600" dirty="0" err="1" smtClean="0">
                <a:latin typeface="Helvetica Neue" charset="0"/>
                <a:ea typeface="Helvetica Neue" charset="0"/>
                <a:cs typeface="Helvetica Neue" charset="0"/>
              </a:rPr>
              <a:t>ν</a:t>
            </a:r>
            <a:r>
              <a:rPr lang="en-US" sz="1600" baseline="-25000" dirty="0" err="1" smtClean="0">
                <a:latin typeface="Helvetica Neue" charset="0"/>
                <a:ea typeface="Helvetica Neue" charset="0"/>
                <a:cs typeface="Helvetica Neue" charset="0"/>
              </a:rPr>
              <a:t>e</a:t>
            </a: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* for NSTX and τ</a:t>
            </a:r>
            <a:r>
              <a:rPr lang="en-US" sz="1600" baseline="-25000" dirty="0" smtClean="0">
                <a:latin typeface="Helvetica Neue" charset="0"/>
                <a:ea typeface="Helvetica Neue" charset="0"/>
                <a:cs typeface="Helvetica Neue" charset="0"/>
              </a:rPr>
              <a:t>Ee</a:t>
            </a: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~1/</a:t>
            </a:r>
            <a:r>
              <a:rPr lang="en-US" sz="1600" dirty="0" err="1" smtClean="0">
                <a:latin typeface="Helvetica Neue" charset="0"/>
                <a:ea typeface="Helvetica Neue" charset="0"/>
                <a:cs typeface="Helvetica Neue" charset="0"/>
              </a:rPr>
              <a:t>ν</a:t>
            </a:r>
            <a:r>
              <a:rPr lang="en-US" sz="1600" baseline="-25000" dirty="0" err="1" smtClean="0">
                <a:latin typeface="Helvetica Neue" charset="0"/>
                <a:ea typeface="Helvetica Neue" charset="0"/>
                <a:cs typeface="Helvetica Neue" charset="0"/>
              </a:rPr>
              <a:t>e</a:t>
            </a: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 for C-2U</a:t>
            </a:r>
          </a:p>
          <a:p>
            <a:pPr lvl="2" hangingPunct="1">
              <a:spcBef>
                <a:spcPts val="60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C-2W experiment (under construction) to test ~1/</a:t>
            </a:r>
            <a:r>
              <a:rPr lang="en-US" sz="1600" dirty="0" err="1" smtClean="0">
                <a:latin typeface="Helvetica Neue" charset="0"/>
                <a:ea typeface="Helvetica Neue" charset="0"/>
                <a:cs typeface="Helvetica Neue" charset="0"/>
              </a:rPr>
              <a:t>ν</a:t>
            </a:r>
            <a:r>
              <a:rPr lang="en-US" sz="1600" baseline="-25000" dirty="0" err="1" smtClean="0">
                <a:latin typeface="Helvetica Neue" charset="0"/>
                <a:ea typeface="Helvetica Neue" charset="0"/>
                <a:cs typeface="Helvetica Neue" charset="0"/>
              </a:rPr>
              <a:t>e</a:t>
            </a: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 scaling in FRC at high </a:t>
            </a:r>
            <a:r>
              <a:rPr lang="en-US" sz="1600" dirty="0" err="1" smtClean="0">
                <a:latin typeface="Helvetica Neue" charset="0"/>
                <a:ea typeface="Helvetica Neue" charset="0"/>
                <a:cs typeface="Helvetica Neue" charset="0"/>
              </a:rPr>
              <a:t>T</a:t>
            </a:r>
            <a:r>
              <a:rPr lang="en-US" sz="1600" baseline="-25000" dirty="0" err="1" smtClean="0">
                <a:latin typeface="Helvetica Neue" charset="0"/>
                <a:ea typeface="Helvetica Neue" charset="0"/>
                <a:cs typeface="Helvetica Neue" charset="0"/>
              </a:rPr>
              <a:t>e</a:t>
            </a:r>
            <a:endParaRPr lang="en-US" sz="1600" baseline="-250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lvl="2" hangingPunct="1">
              <a:spcBef>
                <a:spcPts val="60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w</a:t>
            </a: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hole </a:t>
            </a: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d</a:t>
            </a: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evice </a:t>
            </a: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m</a:t>
            </a: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odel for compact </a:t>
            </a: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t</a:t>
            </a: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ori</a:t>
            </a:r>
          </a:p>
          <a:p>
            <a:pPr lvl="3" indent="-210312" hangingPunct="1">
              <a:spcBef>
                <a:spcPts val="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h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ierarchical set of models; 0D, 1D, 2D reduced models to 3D kinetic 1</a:t>
            </a:r>
            <a:r>
              <a:rPr lang="en-US" baseline="30000" dirty="0" smtClean="0">
                <a:latin typeface="Helvetica Neue Light" charset="0"/>
                <a:ea typeface="Helvetica Neue Light" charset="0"/>
                <a:cs typeface="Helvetica Neue Light" charset="0"/>
              </a:rPr>
              <a:t>st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 principles</a:t>
            </a:r>
          </a:p>
          <a:p>
            <a:pPr lvl="3" indent="-210312" hangingPunct="1">
              <a:spcBef>
                <a:spcPts val="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h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igh beta work complementary to main tokamak programs – algorithms and physics, e.g. fully kinetic ion push, non-inductive current drive, electron kinetics in SOL, may assist tokamak</a:t>
            </a:r>
          </a:p>
          <a:p>
            <a:pPr lvl="3" indent="-210312" hangingPunct="1">
              <a:spcBef>
                <a:spcPts val="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WDM for CT could act as “high beta extension” to WDM for tokamak</a:t>
            </a:r>
          </a:p>
          <a:p>
            <a:pPr lvl="3" indent="-210312" hangingPunct="1">
              <a:spcBef>
                <a:spcPts val="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l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everage shared components of WDM, such as PMI, boundary, workflow tools</a:t>
            </a:r>
          </a:p>
          <a:p>
            <a:pPr marL="342900" indent="-251460" hangingPunct="1">
              <a:spcBef>
                <a:spcPts val="120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sz="1800" b="0" dirty="0" smtClean="0">
                <a:solidFill>
                  <a:srgbClr val="3C46C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Participants</a:t>
            </a:r>
          </a:p>
          <a:p>
            <a:pPr lvl="2" hangingPunct="1">
              <a:spcBef>
                <a:spcPts val="60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d</a:t>
            </a: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iverse leaders in Simulation</a:t>
            </a:r>
          </a:p>
          <a:p>
            <a:pPr lvl="3" indent="-210312" hangingPunct="1">
              <a:spcBef>
                <a:spcPts val="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Z. Lin, UC Irvine; E. </a:t>
            </a:r>
            <a:r>
              <a:rPr lang="en-US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Belova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, PPPL; W. Horton, IFS; Y. </a:t>
            </a:r>
            <a:r>
              <a:rPr lang="en-US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Kishimoto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, Kyoto U.; T. Tajima, UC Irvine</a:t>
            </a:r>
          </a:p>
          <a:p>
            <a:pPr lvl="2" hangingPunct="1">
              <a:spcBef>
                <a:spcPts val="60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experimental validation of model components and WDM on multiple machines</a:t>
            </a:r>
          </a:p>
          <a:p>
            <a:pPr lvl="3" indent="-210312" hangingPunct="1">
              <a:spcBef>
                <a:spcPts val="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M. Yamada, MRX, PPPL; C. Forest, </a:t>
            </a:r>
            <a:r>
              <a:rPr lang="en-US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UWisc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; T. </a:t>
            </a:r>
            <a:r>
              <a:rPr lang="en-US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Asai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, NUCTE-III, Nihon U; A. Ivanov, GDT, </a:t>
            </a:r>
            <a:r>
              <a:rPr lang="en-US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Budker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 INP; C-2W, TAE</a:t>
            </a:r>
          </a:p>
          <a:p>
            <a:pPr lvl="2" hangingPunct="1">
              <a:spcBef>
                <a:spcPts val="60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v</a:t>
            </a: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alidated WDM of CT and model components can act as cross-pollination and validation tool across DOE-sponsored high-beta and CT plasma physics community</a:t>
            </a:r>
            <a:endParaRPr lang="en-US" sz="1400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26720" y="52204"/>
            <a:ext cx="9479280" cy="1076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57799" marR="57799" indent="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7799" marR="57799" indent="2286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57799" marR="57799" indent="4572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57799" marR="57799" indent="6858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57799" marR="57799" indent="9144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57799" marR="57799" indent="11430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57799" marR="57799" indent="13716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7799" marR="57799" indent="16002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799" marR="57799" indent="1828800" algn="l" defTabSz="1295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sz="2800" dirty="0"/>
              <a:t>Whole Device Modeling of Compact Tori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>
                <a:solidFill>
                  <a:srgbClr val="BE1B04"/>
                </a:solidFill>
              </a:rPr>
              <a:t>“Numerical CT” initiative</a:t>
            </a:r>
            <a:endParaRPr lang="en-US" sz="2000" dirty="0">
              <a:solidFill>
                <a:srgbClr val="BE1B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9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>
            <a:spLocks noGrp="1"/>
          </p:cNvSpPr>
          <p:nvPr>
            <p:ph type="ctrTitle"/>
          </p:nvPr>
        </p:nvSpPr>
        <p:spPr>
          <a:xfrm>
            <a:off x="886448" y="6242413"/>
            <a:ext cx="3996634" cy="904742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29845"/>
              </a:srgbClr>
            </a:outerShdw>
          </a:effectLst>
        </p:spPr>
        <p:txBody>
          <a:bodyPr anchor="t"/>
          <a:lstStyle>
            <a:lvl1pPr>
              <a:lnSpc>
                <a:spcPct val="100000"/>
              </a:lnSpc>
              <a:defRPr sz="4600"/>
            </a:lvl1pPr>
          </a:lstStyle>
          <a:p>
            <a:r>
              <a:t>Thank you</a:t>
            </a:r>
          </a:p>
        </p:txBody>
      </p:sp>
      <p:pic>
        <p:nvPicPr>
          <p:cNvPr id="647" name="DSC06655.jpeg"/>
          <p:cNvPicPr>
            <a:picLocks noChangeAspect="1"/>
          </p:cNvPicPr>
          <p:nvPr/>
        </p:nvPicPr>
        <p:blipFill>
          <a:blip r:embed="rId2">
            <a:extLst/>
          </a:blip>
          <a:srcRect l="6639" t="7851" r="3069" b="16346"/>
          <a:stretch>
            <a:fillRect/>
          </a:stretch>
        </p:blipFill>
        <p:spPr>
          <a:xfrm>
            <a:off x="978654" y="1760555"/>
            <a:ext cx="8081577" cy="452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518827" y="488135"/>
            <a:ext cx="8913357" cy="917696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Agenda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518827" y="1542677"/>
            <a:ext cx="8913357" cy="5134849"/>
          </a:xfrm>
          <a:prstGeom prst="rect">
            <a:avLst/>
          </a:prstGeom>
        </p:spPr>
        <p:txBody>
          <a:bodyPr/>
          <a:lstStyle/>
          <a:p>
            <a:pPr lvl="1" indent="-345440">
              <a:spcBef>
                <a:spcPts val="32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/>
            </a:pPr>
            <a:r>
              <a:rPr dirty="0"/>
              <a:t>Introduction </a:t>
            </a: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dirty="0"/>
              <a:t>Concept and </a:t>
            </a:r>
            <a:r>
              <a:rPr lang="en-US" dirty="0" smtClean="0"/>
              <a:t>recent efforts</a:t>
            </a:r>
            <a:endParaRPr dirty="0"/>
          </a:p>
          <a:p>
            <a:pPr lvl="1" indent="-345440">
              <a:spcBef>
                <a:spcPts val="30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>
                <a:solidFill>
                  <a:srgbClr val="000000">
                    <a:alpha val="50000"/>
                  </a:srgbClr>
                </a:solidFill>
              </a:defRPr>
            </a:pPr>
            <a:r>
              <a:rPr dirty="0"/>
              <a:t>C-2/C-2U </a:t>
            </a:r>
            <a:r>
              <a:rPr lang="en-US" dirty="0" smtClean="0"/>
              <a:t>Project Summary</a:t>
            </a:r>
            <a:endParaRPr dirty="0"/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Results &amp; achievements</a:t>
            </a:r>
          </a:p>
          <a:p>
            <a:pPr lvl="1" indent="-345440">
              <a:spcBef>
                <a:spcPts val="30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C-2W Project Preview</a:t>
            </a:r>
            <a:endParaRPr lang="en-US" dirty="0"/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Goals</a:t>
            </a: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Construction progress</a:t>
            </a: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Schedule</a:t>
            </a:r>
            <a:endParaRPr dirty="0"/>
          </a:p>
          <a:p>
            <a:pPr lvl="1" indent="-345440">
              <a:spcBef>
                <a:spcPts val="30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Miscellaneous Initiatives</a:t>
            </a: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Technology spin-offs – BNCT, non-destructive testing</a:t>
            </a:r>
            <a:endParaRPr lang="en-US" dirty="0"/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Whole device modeling </a:t>
            </a:r>
          </a:p>
          <a:p>
            <a:pPr lvl="1" indent="-345440">
              <a:spcBef>
                <a:spcPts val="30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>
                <a:solidFill>
                  <a:srgbClr val="000000">
                    <a:alpha val="50000"/>
                  </a:srgbClr>
                </a:solidFill>
              </a:defRPr>
            </a:pPr>
            <a:endParaRPr dirty="0"/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xfrm>
            <a:off x="518827" y="384387"/>
            <a:ext cx="8913357" cy="917696"/>
          </a:xfrm>
          <a:prstGeom prst="rect">
            <a:avLst/>
          </a:prstGeom>
        </p:spPr>
        <p:txBody>
          <a:bodyPr/>
          <a:lstStyle/>
          <a:p>
            <a:pPr>
              <a:defRPr sz="3000"/>
            </a:pPr>
            <a:r>
              <a:rPr lang="en-US" dirty="0" smtClean="0"/>
              <a:t>TAE </a:t>
            </a:r>
            <a:r>
              <a:rPr dirty="0" smtClean="0"/>
              <a:t>Concept</a:t>
            </a:r>
            <a:endParaRPr dirty="0"/>
          </a:p>
          <a:p>
            <a:pPr>
              <a:defRPr sz="2600">
                <a:solidFill>
                  <a:srgbClr val="BE1B04"/>
                </a:solidFill>
                <a:uFill>
                  <a:solidFill>
                    <a:srgbClr val="BE1B04"/>
                  </a:solidFill>
                </a:uFill>
              </a:defRPr>
            </a:pPr>
            <a:r>
              <a:rPr dirty="0"/>
              <a:t>Advanced beam driven </a:t>
            </a:r>
            <a:r>
              <a:rPr dirty="0" smtClean="0"/>
              <a:t>FRCs</a:t>
            </a:r>
            <a:r>
              <a:rPr lang="en-US" dirty="0" smtClean="0"/>
              <a:t> offer reactor advantages</a:t>
            </a:r>
            <a:endParaRPr dirty="0"/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4</a:t>
            </a:fld>
            <a:endParaRPr/>
          </a:p>
        </p:txBody>
      </p:sp>
      <p:grpSp>
        <p:nvGrpSpPr>
          <p:cNvPr id="82" name="Group 82"/>
          <p:cNvGrpSpPr/>
          <p:nvPr/>
        </p:nvGrpSpPr>
        <p:grpSpPr>
          <a:xfrm>
            <a:off x="396014" y="1953441"/>
            <a:ext cx="4704050" cy="4278913"/>
            <a:chOff x="0" y="0"/>
            <a:chExt cx="4704049" cy="3796480"/>
          </a:xfrm>
        </p:grpSpPr>
        <p:sp>
          <p:nvSpPr>
            <p:cNvPr id="79" name="Shape 79"/>
            <p:cNvSpPr/>
            <p:nvPr/>
          </p:nvSpPr>
          <p:spPr>
            <a:xfrm>
              <a:off x="4079" y="0"/>
              <a:ext cx="4699970" cy="379648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E0E0E0"/>
                </a:gs>
              </a:gsLst>
              <a:lin ang="5400000" scaled="0"/>
            </a:gradFill>
            <a:ln w="3175" cap="flat">
              <a:solidFill>
                <a:srgbClr val="919191"/>
              </a:solidFill>
              <a:prstDash val="solid"/>
              <a:round/>
            </a:ln>
            <a:effectLst>
              <a:outerShdw blurRad="889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97898">
                <a:defRPr sz="12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0" y="0"/>
              <a:ext cx="4699969" cy="3796480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97898">
                <a:defRPr sz="12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83" name="Shape 83"/>
          <p:cNvSpPr/>
          <p:nvPr/>
        </p:nvSpPr>
        <p:spPr>
          <a:xfrm>
            <a:off x="5351771" y="1557423"/>
            <a:ext cx="4415759" cy="5302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050" tIns="39050" rIns="39050" bIns="39050"/>
          <a:lstStyle/>
          <a:p>
            <a:pPr marL="277090" marR="57799" lvl="2" indent="-277090" defTabSz="1295400">
              <a:spcBef>
                <a:spcPts val="300"/>
              </a:spcBef>
              <a:buClr>
                <a:srgbClr val="CC2F00"/>
              </a:buClr>
              <a:buSzPct val="80000"/>
              <a:buChar char="■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High plasma β~1</a:t>
            </a:r>
          </a:p>
          <a:p>
            <a:pPr marL="629919" marR="57799" lvl="3" indent="-274319" defTabSz="1295400">
              <a:spcBef>
                <a:spcPts val="400"/>
              </a:spcBef>
              <a:buClr>
                <a:srgbClr val="BE1B04"/>
              </a:buClr>
              <a:buSzPct val="80000"/>
              <a:buChar char="■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compact and high power density</a:t>
            </a:r>
          </a:p>
          <a:p>
            <a:pPr marL="629919" marR="57799" lvl="3" indent="-274319" defTabSz="1295400">
              <a:spcBef>
                <a:spcPts val="400"/>
              </a:spcBef>
              <a:buClr>
                <a:srgbClr val="CC2F00"/>
              </a:buClr>
              <a:buSzPct val="80000"/>
              <a:buChar char="■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aneutronic fuel capability</a:t>
            </a:r>
          </a:p>
          <a:p>
            <a:pPr marL="629919" marR="57799" lvl="3" indent="-274319" defTabSz="1295400">
              <a:spcBef>
                <a:spcPts val="400"/>
              </a:spcBef>
              <a:buClr>
                <a:srgbClr val="CC2F00"/>
              </a:buClr>
              <a:buSzPct val="80000"/>
              <a:buChar char="■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indigenous </a:t>
            </a:r>
            <a:r>
              <a:rPr lang="en-US" dirty="0" smtClean="0"/>
              <a:t>large orbit</a:t>
            </a:r>
            <a:r>
              <a:rPr dirty="0" smtClean="0"/>
              <a:t> </a:t>
            </a:r>
            <a:r>
              <a:rPr dirty="0"/>
              <a:t>particles</a:t>
            </a:r>
          </a:p>
          <a:p>
            <a:pPr marL="277090" marR="57799" lvl="2" indent="-277090" defTabSz="1295400">
              <a:spcBef>
                <a:spcPts val="2300"/>
              </a:spcBef>
              <a:buClr>
                <a:srgbClr val="CC2F00"/>
              </a:buClr>
              <a:buSzPct val="80000"/>
              <a:buChar char="■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Tangential beam injection</a:t>
            </a:r>
          </a:p>
          <a:p>
            <a:pPr marL="629919" marR="57799" lvl="3" indent="-274319" defTabSz="1295400">
              <a:spcBef>
                <a:spcPts val="400"/>
              </a:spcBef>
              <a:buClr>
                <a:srgbClr val="CC2F00"/>
              </a:buClr>
              <a:buSzPct val="80000"/>
              <a:buChar char="■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large orbit ion population</a:t>
            </a:r>
          </a:p>
          <a:p>
            <a:pPr marL="629919" marR="57799" lvl="3" indent="-274319" defTabSz="1295400">
              <a:spcBef>
                <a:spcPts val="400"/>
              </a:spcBef>
              <a:buClr>
                <a:srgbClr val="CC2F00"/>
              </a:buClr>
              <a:buSzPct val="80000"/>
              <a:buChar char="■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dirty="0" smtClean="0"/>
              <a:t>better</a:t>
            </a:r>
            <a:r>
              <a:rPr dirty="0" smtClean="0"/>
              <a:t> </a:t>
            </a:r>
            <a:r>
              <a:rPr dirty="0"/>
              <a:t>stability and </a:t>
            </a:r>
            <a:r>
              <a:rPr lang="en-US" dirty="0" smtClean="0"/>
              <a:t>confinement</a:t>
            </a:r>
            <a:endParaRPr dirty="0"/>
          </a:p>
          <a:p>
            <a:pPr marL="277090" marR="57799" lvl="2" indent="-277090" defTabSz="1295400">
              <a:spcBef>
                <a:spcPts val="2300"/>
              </a:spcBef>
              <a:buClr>
                <a:srgbClr val="CC2F00"/>
              </a:buClr>
              <a:buSzPct val="80000"/>
              <a:buChar char="■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Simple geometry</a:t>
            </a:r>
          </a:p>
          <a:p>
            <a:pPr marL="629919" marR="57799" lvl="3" indent="-274319" defTabSz="1295400">
              <a:spcBef>
                <a:spcPts val="400"/>
              </a:spcBef>
              <a:buClr>
                <a:srgbClr val="CC2F00"/>
              </a:buClr>
              <a:buSzPct val="80000"/>
              <a:buChar char="■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only diamagnetic currents</a:t>
            </a:r>
          </a:p>
          <a:p>
            <a:pPr marL="629919" marR="57799" lvl="3" indent="-274319" defTabSz="1295400">
              <a:spcBef>
                <a:spcPts val="400"/>
              </a:spcBef>
              <a:buClr>
                <a:srgbClr val="CC2F00"/>
              </a:buClr>
              <a:buSzPct val="80000"/>
              <a:buChar char="■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easier design &amp; maintenance</a:t>
            </a:r>
          </a:p>
          <a:p>
            <a:pPr marL="277090" marR="57799" lvl="2" indent="-277090" defTabSz="1295400">
              <a:spcBef>
                <a:spcPts val="2300"/>
              </a:spcBef>
              <a:buClr>
                <a:srgbClr val="CC2F00"/>
              </a:buClr>
              <a:buSzPct val="80000"/>
              <a:buChar char="■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Linear unrestricted divertor </a:t>
            </a:r>
          </a:p>
          <a:p>
            <a:pPr marL="629919" marR="57799" lvl="3" indent="-274319" defTabSz="1295400">
              <a:spcBef>
                <a:spcPts val="400"/>
              </a:spcBef>
              <a:buClr>
                <a:srgbClr val="CC2F00"/>
              </a:buClr>
              <a:buSzPct val="80000"/>
              <a:buChar char="■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facilitates impurity, ash and power removal</a:t>
            </a:r>
          </a:p>
        </p:txBody>
      </p:sp>
      <p:pic>
        <p:nvPicPr>
          <p:cNvPr id="9" name="Picture 8" descr="FRC Schemati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8" y="2091362"/>
            <a:ext cx="3791819" cy="26711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203" y="4931940"/>
            <a:ext cx="2283720" cy="1045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29" y="4824498"/>
            <a:ext cx="1285233" cy="130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9613768" y="7053005"/>
            <a:ext cx="161414" cy="22681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489539" y="297720"/>
            <a:ext cx="8913357" cy="917696"/>
          </a:xfrm>
          <a:prstGeom prst="rect">
            <a:avLst/>
          </a:prstGeom>
        </p:spPr>
        <p:txBody>
          <a:bodyPr/>
          <a:lstStyle/>
          <a:p>
            <a:pPr>
              <a:defRPr sz="3000"/>
            </a:pPr>
            <a:r>
              <a:rPr dirty="0"/>
              <a:t>TAE’s </a:t>
            </a:r>
            <a:r>
              <a:rPr lang="en-US" dirty="0" smtClean="0"/>
              <a:t>Efforts to Now</a:t>
            </a:r>
            <a:endParaRPr dirty="0"/>
          </a:p>
          <a:p>
            <a:pPr>
              <a:defRPr sz="2600">
                <a:solidFill>
                  <a:srgbClr val="BE1B04"/>
                </a:solidFill>
                <a:uFill>
                  <a:solidFill>
                    <a:srgbClr val="BE1B04"/>
                  </a:solidFill>
                </a:uFill>
              </a:defRPr>
            </a:pPr>
            <a:r>
              <a:rPr lang="en-US" dirty="0" smtClean="0"/>
              <a:t>Explore beam driven FRC physics</a:t>
            </a:r>
            <a:endParaRPr dirty="0"/>
          </a:p>
        </p:txBody>
      </p:sp>
      <p:sp>
        <p:nvSpPr>
          <p:cNvPr id="89" name="Shape 89"/>
          <p:cNvSpPr/>
          <p:nvPr/>
        </p:nvSpPr>
        <p:spPr>
          <a:xfrm>
            <a:off x="325351" y="1379137"/>
            <a:ext cx="9407698" cy="541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350226" marR="0" indent="-293076" defTabSz="1015008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>
                <a:solidFill>
                  <a:srgbClr val="3C46C6"/>
                </a:solidFill>
              </a:rPr>
              <a:t>Test for </a:t>
            </a:r>
            <a:r>
              <a:rPr dirty="0"/>
              <a:t>failure early and at reduced cost while reducing most critical risks</a:t>
            </a:r>
          </a:p>
          <a:p>
            <a:pPr marL="350226" marR="0" indent="-293076" defTabSz="1015008">
              <a:spcBef>
                <a:spcPts val="18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Establish beam driven high-β, large orbit FRC physics test bed to </a:t>
            </a:r>
          </a:p>
          <a:p>
            <a:pPr marL="695325" marR="0" lvl="1" indent="-238125" defTabSz="1015008">
              <a:spcBef>
                <a:spcPts val="700"/>
              </a:spcBef>
              <a:buClr>
                <a:srgbClr val="BE1B04"/>
              </a:buClr>
              <a:buSzPct val="80000"/>
              <a:buFont typeface="Lucida Grande"/>
              <a:buChar char="◼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provide fast learning cycles and large experimental dataset (~50,000 shots)</a:t>
            </a:r>
          </a:p>
          <a:p>
            <a:pPr marL="695325" marR="0" lvl="1" indent="-238125" defTabSz="1015008">
              <a:spcBef>
                <a:spcPts val="700"/>
              </a:spcBef>
              <a:buClr>
                <a:srgbClr val="BE1B04"/>
              </a:buClr>
              <a:buSzPct val="80000"/>
              <a:buFont typeface="Lucida Grande"/>
              <a:buChar char="◼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demonstrate sustainment via neutral beam injection (NBI) for &gt;5 ms (longer than critical timescales) with high repeatability</a:t>
            </a:r>
          </a:p>
          <a:p>
            <a:pPr marL="695325" marR="0" lvl="1" indent="-238125" defTabSz="1015008">
              <a:spcBef>
                <a:spcPts val="700"/>
              </a:spcBef>
              <a:buClr>
                <a:srgbClr val="BE1B04"/>
              </a:buClr>
              <a:buSzPct val="80000"/>
              <a:buFont typeface="Lucida Grande"/>
              <a:buChar char="◼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study tangential NBI and fast particle effects on stability and transport </a:t>
            </a:r>
          </a:p>
          <a:p>
            <a:pPr marL="695325" marR="0" lvl="1" indent="-238125" defTabSz="1015008">
              <a:spcBef>
                <a:spcPts val="700"/>
              </a:spcBef>
              <a:buClr>
                <a:srgbClr val="BE1B04"/>
              </a:buClr>
              <a:buSzPct val="80000"/>
              <a:buFont typeface="Lucida Grande"/>
              <a:buChar char="◼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measure scaling and study fluctuations and transport</a:t>
            </a:r>
          </a:p>
          <a:p>
            <a:pPr marL="350226" marR="0" indent="-293076" defTabSz="1015008">
              <a:spcBef>
                <a:spcPts val="18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Provide opportunity to</a:t>
            </a:r>
          </a:p>
          <a:p>
            <a:pPr marL="695325" marR="0" lvl="1" indent="-238125" defTabSz="1015008">
              <a:spcBef>
                <a:spcPts val="600"/>
              </a:spcBef>
              <a:buClr>
                <a:srgbClr val="BE1B04"/>
              </a:buClr>
              <a:buSzPct val="80000"/>
              <a:buFont typeface="Lucida Grande"/>
              <a:buChar char="◼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tightly integrate theory/modeling with experimentation </a:t>
            </a:r>
          </a:p>
          <a:p>
            <a:pPr marL="695325" marR="0" lvl="1" indent="-238125" defTabSz="1015008">
              <a:spcBef>
                <a:spcPts val="600"/>
              </a:spcBef>
              <a:buClr>
                <a:srgbClr val="BE1B04"/>
              </a:buClr>
              <a:buSzPct val="80000"/>
              <a:buFont typeface="Lucida Grande"/>
              <a:buChar char="◼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develop engineering knowhow and integration</a:t>
            </a:r>
          </a:p>
          <a:p>
            <a:pPr marL="350226" marR="0" indent="-293076" defTabSz="1015008">
              <a:spcBef>
                <a:spcPts val="1800"/>
              </a:spcBef>
              <a:buClr>
                <a:srgbClr val="BE1B04"/>
              </a:buClr>
              <a:buSzPct val="80000"/>
              <a:buFont typeface="Lucida Grande"/>
              <a:buChar char="◼"/>
              <a:defRPr sz="2000">
                <a:solidFill>
                  <a:srgbClr val="3C46C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Invite collaboration to accelerate progress</a:t>
            </a:r>
          </a:p>
          <a:p>
            <a:pPr marL="695325" marR="0" lvl="1" indent="-238125" defTabSz="1015008">
              <a:spcBef>
                <a:spcPts val="800"/>
              </a:spcBef>
              <a:buClr>
                <a:srgbClr val="BE1B04"/>
              </a:buClr>
              <a:buSzPct val="80000"/>
              <a:buFont typeface="Lucida Grande"/>
              <a:buChar char="◼"/>
              <a:defRPr sz="1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Budker Institute, PPPL, UCI, UCLA, LLNL, Univ. of Pisa, Univ. of Wisconsin,  Nihon Univ., Univ. of Washington, Industrial partners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518827" y="488135"/>
            <a:ext cx="8913357" cy="917696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Agenda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518827" y="1542677"/>
            <a:ext cx="8913357" cy="5134849"/>
          </a:xfrm>
          <a:prstGeom prst="rect">
            <a:avLst/>
          </a:prstGeom>
        </p:spPr>
        <p:txBody>
          <a:bodyPr/>
          <a:lstStyle/>
          <a:p>
            <a:pPr lvl="1" indent="-345440">
              <a:spcBef>
                <a:spcPts val="32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/>
            </a:pPr>
            <a:r>
              <a:rPr dirty="0">
                <a:solidFill>
                  <a:srgbClr val="000000">
                    <a:alpha val="50000"/>
                  </a:srgbClr>
                </a:solidFill>
              </a:rPr>
              <a:t>Introduction </a:t>
            </a: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</a:pPr>
            <a:r>
              <a:rPr dirty="0">
                <a:solidFill>
                  <a:srgbClr val="000000">
                    <a:alpha val="50000"/>
                  </a:srgbClr>
                </a:solidFill>
              </a:rPr>
              <a:t>Concept and </a:t>
            </a:r>
            <a:r>
              <a:rPr lang="en-US" dirty="0" smtClean="0">
                <a:solidFill>
                  <a:srgbClr val="000000">
                    <a:alpha val="50000"/>
                  </a:srgbClr>
                </a:solidFill>
              </a:rPr>
              <a:t>recent efforts</a:t>
            </a:r>
            <a:endParaRPr dirty="0">
              <a:solidFill>
                <a:srgbClr val="000000">
                  <a:alpha val="50000"/>
                </a:srgbClr>
              </a:solidFill>
            </a:endParaRPr>
          </a:p>
          <a:p>
            <a:pPr lvl="1" indent="-345440">
              <a:spcBef>
                <a:spcPts val="30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>
                <a:solidFill>
                  <a:srgbClr val="000000">
                    <a:alpha val="50000"/>
                  </a:srgbClr>
                </a:solidFill>
              </a:defRPr>
            </a:pPr>
            <a:r>
              <a:rPr dirty="0">
                <a:solidFill>
                  <a:schemeClr val="tx1"/>
                </a:solidFill>
              </a:rPr>
              <a:t>C-2/C-2U </a:t>
            </a:r>
            <a:r>
              <a:rPr lang="en-US" dirty="0" smtClean="0">
                <a:solidFill>
                  <a:schemeClr val="tx1"/>
                </a:solidFill>
              </a:rPr>
              <a:t>Project Summary</a:t>
            </a:r>
            <a:endParaRPr dirty="0">
              <a:solidFill>
                <a:schemeClr val="tx1"/>
              </a:solidFill>
            </a:endParaRP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>
                <a:solidFill>
                  <a:schemeClr val="tx1"/>
                </a:solidFill>
              </a:rPr>
              <a:t>Results &amp; achievements</a:t>
            </a:r>
          </a:p>
          <a:p>
            <a:pPr lvl="1" indent="-345440">
              <a:spcBef>
                <a:spcPts val="30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C-2W Project Preview</a:t>
            </a:r>
            <a:endParaRPr lang="en-US" dirty="0"/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Goals</a:t>
            </a: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Construction progress</a:t>
            </a: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Schedule</a:t>
            </a:r>
            <a:endParaRPr dirty="0"/>
          </a:p>
          <a:p>
            <a:pPr lvl="1" indent="-345440">
              <a:spcBef>
                <a:spcPts val="30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Miscellaneous Initiatives</a:t>
            </a:r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Technology spin-offs – BNCT, non-destructive testing</a:t>
            </a:r>
            <a:endParaRPr lang="en-US" dirty="0"/>
          </a:p>
          <a:p>
            <a:pPr marL="692150" lvl="2" indent="-269875">
              <a:spcBef>
                <a:spcPts val="3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>
                <a:solidFill>
                  <a:srgbClr val="000000">
                    <a:alpha val="50000"/>
                  </a:srgbClr>
                </a:solidFill>
              </a:defRPr>
            </a:pPr>
            <a:r>
              <a:rPr lang="en-US" dirty="0" smtClean="0"/>
              <a:t>Whole device modeling </a:t>
            </a:r>
          </a:p>
          <a:p>
            <a:pPr lvl="1" indent="-345440">
              <a:spcBef>
                <a:spcPts val="3000"/>
              </a:spcBef>
              <a:buClr>
                <a:srgbClr val="BE1B04"/>
              </a:buClr>
              <a:buSzPct val="80000"/>
              <a:buFont typeface="AppleMyungjo" charset="-127"/>
              <a:buChar char="◼"/>
              <a:defRPr sz="2400">
                <a:solidFill>
                  <a:srgbClr val="000000">
                    <a:alpha val="50000"/>
                  </a:srgbClr>
                </a:solidFill>
              </a:defRPr>
            </a:pPr>
            <a:endParaRPr dirty="0"/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xfrm>
            <a:off x="9574549" y="7046291"/>
            <a:ext cx="239852" cy="2440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34576"/>
          </a:lstStyle>
          <a:p>
            <a:fld id="{86CB4B4D-7CA3-9044-876B-883B54F8677D}" type="slidenum"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93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282"/>
          <p:cNvSpPr/>
          <p:nvPr/>
        </p:nvSpPr>
        <p:spPr>
          <a:xfrm>
            <a:off x="528639" y="1326027"/>
            <a:ext cx="6735722" cy="3275759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0E0E0"/>
              </a:gs>
            </a:gsLst>
            <a:lin ang="5400000"/>
          </a:gradFill>
          <a:ln w="3175">
            <a:solidFill>
              <a:srgbClr val="929292"/>
            </a:solidFill>
          </a:ln>
          <a:effectLst>
            <a:outerShdw blurRad="88900" dist="25400" dir="5400000" rotWithShape="0">
              <a:srgbClr val="000000">
                <a:alpha val="50000"/>
              </a:srgbClr>
            </a:outerShdw>
          </a:effectLst>
        </p:spPr>
        <p:txBody>
          <a:bodyPr lIns="39050" tIns="39050" rIns="39050" bIns="39050" anchor="ctr"/>
          <a:lstStyle/>
          <a:p>
            <a:pPr marL="57799" marR="57799" defTabSz="1295400"/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654864" y="272828"/>
            <a:ext cx="8673539" cy="965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57799" marR="57799" defTabSz="1295400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C-2U Research Facility (4</a:t>
            </a:r>
            <a:r>
              <a:rPr baseline="31999" dirty="0"/>
              <a:t>th</a:t>
            </a:r>
            <a:r>
              <a:rPr dirty="0"/>
              <a:t> Generation Device)</a:t>
            </a:r>
          </a:p>
          <a:p>
            <a:pPr marL="57799" marR="57799" defTabSz="1295400">
              <a:defRPr sz="2400" b="1">
                <a:solidFill>
                  <a:srgbClr val="BE1B04"/>
                </a:solidFill>
                <a:uFill>
                  <a:solidFill>
                    <a:srgbClr val="3C46C6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smtClean="0"/>
              <a:t>Hybrid FRC/Mirror Machine</a:t>
            </a:r>
            <a:endParaRPr dirty="0"/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9619777" y="7053005"/>
            <a:ext cx="149395" cy="2327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rPr sz="1000"/>
              <a:t>7</a:t>
            </a:fld>
            <a:endParaRPr sz="1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641963" y="1358309"/>
            <a:ext cx="6579534" cy="3243477"/>
            <a:chOff x="1286367" y="2498981"/>
            <a:chExt cx="13010444" cy="6413692"/>
          </a:xfrm>
        </p:grpSpPr>
        <p:pic>
          <p:nvPicPr>
            <p:cNvPr id="26" name="Picture 25" descr="C-2U Model_clea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6367" y="2996628"/>
              <a:ext cx="13010444" cy="5734016"/>
            </a:xfrm>
            <a:prstGeom prst="rect">
              <a:avLst/>
            </a:prstGeom>
          </p:spPr>
        </p:pic>
        <p:sp>
          <p:nvSpPr>
            <p:cNvPr id="27" name="Shape 112"/>
            <p:cNvSpPr/>
            <p:nvPr/>
          </p:nvSpPr>
          <p:spPr>
            <a:xfrm>
              <a:off x="9080139" y="7999771"/>
              <a:ext cx="2828190" cy="9129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lvl="0" algn="l">
                <a:spcBef>
                  <a:spcPts val="0"/>
                </a:spcBef>
                <a:defRPr sz="1800"/>
              </a:pPr>
              <a:r>
                <a:rPr lang="en-US" sz="1200" cap="none" dirty="0" smtClean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Plasma formation </a:t>
              </a:r>
            </a:p>
            <a:p>
              <a:pPr lvl="0" algn="l">
                <a:spcBef>
                  <a:spcPts val="0"/>
                </a:spcBef>
                <a:defRPr sz="1800"/>
              </a:pPr>
              <a:r>
                <a:rPr lang="en-US" sz="1200" cap="none" dirty="0" smtClean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sections</a:t>
              </a:r>
              <a:endParaRPr lang="en-US" sz="1200" cap="none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28" name="Shape 114"/>
            <p:cNvSpPr/>
            <p:nvPr/>
          </p:nvSpPr>
          <p:spPr>
            <a:xfrm>
              <a:off x="2635525" y="2873820"/>
              <a:ext cx="2835641" cy="5477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lvl="0">
                <a:spcBef>
                  <a:spcPts val="0"/>
                </a:spcBef>
                <a:defRPr sz="1800"/>
              </a:pPr>
              <a:r>
                <a:rPr lang="en-US" sz="1200" cap="none" dirty="0" smtClean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Mirror plugs</a:t>
              </a:r>
              <a:endParaRPr lang="en-US" sz="1200" cap="none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29" name="Shape 115"/>
            <p:cNvSpPr/>
            <p:nvPr/>
          </p:nvSpPr>
          <p:spPr>
            <a:xfrm>
              <a:off x="4169037" y="3380463"/>
              <a:ext cx="2" cy="914400"/>
            </a:xfrm>
            <a:prstGeom prst="line">
              <a:avLst/>
            </a:prstGeom>
            <a:ln w="3175">
              <a:solidFill/>
            </a:ln>
          </p:spPr>
          <p:txBody>
            <a:bodyPr lIns="45719" rIns="45719">
              <a:spAutoFit/>
            </a:bodyPr>
            <a:lstStyle/>
            <a:p>
              <a:pPr marL="0" marR="0" lvl="0" defTabSz="457200">
                <a:spcBef>
                  <a:spcPts val="0"/>
                </a:spcBef>
                <a:defRPr sz="12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lang="en-US" cap="none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30" name="Shape 118"/>
            <p:cNvSpPr/>
            <p:nvPr/>
          </p:nvSpPr>
          <p:spPr>
            <a:xfrm flipV="1">
              <a:off x="3172178" y="4510577"/>
              <a:ext cx="0" cy="1828800"/>
            </a:xfrm>
            <a:prstGeom prst="line">
              <a:avLst/>
            </a:prstGeom>
            <a:ln w="3175">
              <a:solidFill/>
            </a:ln>
          </p:spPr>
          <p:txBody>
            <a:bodyPr wrap="square" lIns="45719" rIns="45719">
              <a:spAutoFit/>
            </a:bodyPr>
            <a:lstStyle/>
            <a:p>
              <a:pPr marL="0" marR="0" lvl="0" defTabSz="457200">
                <a:spcBef>
                  <a:spcPts val="0"/>
                </a:spcBef>
                <a:defRPr sz="12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lang="en-US" cap="none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31" name="Shape 119"/>
            <p:cNvSpPr/>
            <p:nvPr/>
          </p:nvSpPr>
          <p:spPr>
            <a:xfrm>
              <a:off x="4569688" y="7368330"/>
              <a:ext cx="3036194" cy="5477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lvl="0" algn="l">
                <a:spcBef>
                  <a:spcPts val="0"/>
                </a:spcBef>
                <a:defRPr sz="1800"/>
              </a:pPr>
              <a:r>
                <a:rPr lang="en-US" sz="1200" cap="none" dirty="0" smtClean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Central chamber</a:t>
              </a:r>
              <a:endParaRPr lang="en-US" sz="1200" cap="none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32" name="Shape 121"/>
            <p:cNvSpPr/>
            <p:nvPr/>
          </p:nvSpPr>
          <p:spPr>
            <a:xfrm>
              <a:off x="6347180" y="3674699"/>
              <a:ext cx="0" cy="1371600"/>
            </a:xfrm>
            <a:prstGeom prst="line">
              <a:avLst/>
            </a:prstGeom>
            <a:ln w="3175">
              <a:solidFill/>
            </a:ln>
          </p:spPr>
          <p:txBody>
            <a:bodyPr wrap="square" lIns="45719" rIns="45719">
              <a:spAutoFit/>
            </a:bodyPr>
            <a:lstStyle/>
            <a:p>
              <a:pPr marL="0" marR="0" lvl="0" defTabSz="457200">
                <a:spcBef>
                  <a:spcPts val="0"/>
                </a:spcBef>
                <a:defRPr sz="12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lang="en-US" cap="none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33" name="Shape 123"/>
            <p:cNvSpPr/>
            <p:nvPr/>
          </p:nvSpPr>
          <p:spPr>
            <a:xfrm flipV="1">
              <a:off x="10434067" y="4209879"/>
              <a:ext cx="2" cy="1554480"/>
            </a:xfrm>
            <a:prstGeom prst="line">
              <a:avLst/>
            </a:prstGeom>
            <a:ln w="3175">
              <a:solidFill/>
            </a:ln>
          </p:spPr>
          <p:txBody>
            <a:bodyPr lIns="45719" rIns="45719">
              <a:spAutoFit/>
            </a:bodyPr>
            <a:lstStyle/>
            <a:p>
              <a:pPr marL="0" marR="0" lvl="0" defTabSz="457200">
                <a:spcBef>
                  <a:spcPts val="0"/>
                </a:spcBef>
                <a:defRPr sz="12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lang="en-US" cap="none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34" name="Shape 124"/>
            <p:cNvSpPr/>
            <p:nvPr/>
          </p:nvSpPr>
          <p:spPr>
            <a:xfrm>
              <a:off x="10117667" y="3425443"/>
              <a:ext cx="1770598" cy="9129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lvl="0" algn="l">
                <a:spcBef>
                  <a:spcPts val="0"/>
                </a:spcBef>
                <a:defRPr sz="1800"/>
              </a:pPr>
              <a:r>
                <a:rPr lang="en-US" sz="1200" cap="none" dirty="0" smtClean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Start-up </a:t>
              </a:r>
            </a:p>
            <a:p>
              <a:pPr lvl="0" algn="l">
                <a:spcBef>
                  <a:spcPts val="0"/>
                </a:spcBef>
                <a:defRPr sz="1800"/>
              </a:pPr>
              <a:r>
                <a:rPr lang="en-US" sz="1200" cap="none" dirty="0" smtClean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coils</a:t>
              </a:r>
              <a:endParaRPr lang="en-US" sz="1200" cap="none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35" name="Shape 126"/>
            <p:cNvSpPr/>
            <p:nvPr/>
          </p:nvSpPr>
          <p:spPr>
            <a:xfrm>
              <a:off x="11764639" y="4608977"/>
              <a:ext cx="1861290" cy="5477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lvl="0">
                <a:spcBef>
                  <a:spcPts val="0"/>
                </a:spcBef>
                <a:defRPr sz="1800"/>
              </a:pPr>
              <a:r>
                <a:rPr lang="en-US" sz="1200" cap="none" dirty="0" err="1" smtClean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Divertor</a:t>
              </a:r>
              <a:endParaRPr lang="en-US" sz="1200" cap="none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36" name="Shape 127"/>
            <p:cNvSpPr/>
            <p:nvPr/>
          </p:nvSpPr>
          <p:spPr>
            <a:xfrm>
              <a:off x="12290777" y="5088933"/>
              <a:ext cx="2" cy="1371600"/>
            </a:xfrm>
            <a:prstGeom prst="line">
              <a:avLst/>
            </a:prstGeom>
            <a:ln w="3175">
              <a:solidFill/>
            </a:ln>
          </p:spPr>
          <p:txBody>
            <a:bodyPr lIns="45719" rIns="45719">
              <a:spAutoFit/>
            </a:bodyPr>
            <a:lstStyle/>
            <a:p>
              <a:pPr marL="0" marR="0" lvl="0" defTabSz="457200">
                <a:spcBef>
                  <a:spcPts val="0"/>
                </a:spcBef>
                <a:defRPr sz="12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lang="en-US" cap="none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37" name="Shape 114"/>
            <p:cNvSpPr/>
            <p:nvPr/>
          </p:nvSpPr>
          <p:spPr>
            <a:xfrm>
              <a:off x="4753665" y="3236825"/>
              <a:ext cx="2276920" cy="5477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lvl="0">
                <a:spcBef>
                  <a:spcPts val="0"/>
                </a:spcBef>
                <a:defRPr sz="1800"/>
              </a:pPr>
              <a:r>
                <a:rPr lang="en-US" sz="1200" cap="none" dirty="0" smtClean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Mirror coils</a:t>
              </a:r>
              <a:endParaRPr lang="en-US" sz="1200" cap="none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38" name="Shape 114"/>
            <p:cNvSpPr/>
            <p:nvPr/>
          </p:nvSpPr>
          <p:spPr>
            <a:xfrm>
              <a:off x="7927487" y="2498981"/>
              <a:ext cx="2506586" cy="9129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lvl="0" algn="l">
                <a:spcBef>
                  <a:spcPts val="0"/>
                </a:spcBef>
                <a:defRPr sz="1800"/>
              </a:pPr>
              <a:r>
                <a:rPr lang="en-US" sz="1200" cap="none" dirty="0" smtClean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Neutral Beam </a:t>
              </a:r>
            </a:p>
            <a:p>
              <a:pPr lvl="0" algn="l">
                <a:spcBef>
                  <a:spcPts val="0"/>
                </a:spcBef>
                <a:defRPr sz="1800"/>
              </a:pPr>
              <a:r>
                <a:rPr lang="en-US" sz="1200" cap="none" dirty="0" smtClean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Injectors</a:t>
              </a:r>
              <a:endParaRPr lang="en-US" sz="1200" cap="none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39" name="Shape 115"/>
            <p:cNvSpPr/>
            <p:nvPr/>
          </p:nvSpPr>
          <p:spPr>
            <a:xfrm>
              <a:off x="8269763" y="3354300"/>
              <a:ext cx="2" cy="914401"/>
            </a:xfrm>
            <a:prstGeom prst="line">
              <a:avLst/>
            </a:prstGeom>
            <a:ln w="3175">
              <a:solidFill/>
            </a:ln>
          </p:spPr>
          <p:txBody>
            <a:bodyPr lIns="45719" rIns="45719">
              <a:spAutoFit/>
            </a:bodyPr>
            <a:lstStyle/>
            <a:p>
              <a:pPr marL="0" marR="0" lvl="0" defTabSz="457200">
                <a:spcBef>
                  <a:spcPts val="0"/>
                </a:spcBef>
                <a:defRPr sz="12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lang="en-US" cap="none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40" name="Shape 114"/>
            <p:cNvSpPr/>
            <p:nvPr/>
          </p:nvSpPr>
          <p:spPr>
            <a:xfrm>
              <a:off x="1333398" y="6332137"/>
              <a:ext cx="2835641" cy="12780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lvl="0" algn="l">
                <a:spcBef>
                  <a:spcPts val="0"/>
                </a:spcBef>
                <a:defRPr sz="1800"/>
              </a:pPr>
              <a:r>
                <a:rPr lang="en-US" sz="1200" cap="none" dirty="0" smtClean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Plasma guns and biasing electrodes (in </a:t>
              </a:r>
              <a:r>
                <a:rPr lang="en-US" sz="1200" cap="none" dirty="0" err="1" smtClean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divertors</a:t>
              </a:r>
              <a:r>
                <a:rPr lang="en-US" sz="1200" cap="none" dirty="0" smtClean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)</a:t>
              </a:r>
              <a:endParaRPr lang="en-US" sz="1200" cap="none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1" name="Shape 118"/>
            <p:cNvSpPr/>
            <p:nvPr/>
          </p:nvSpPr>
          <p:spPr>
            <a:xfrm flipV="1">
              <a:off x="6598356" y="5255644"/>
              <a:ext cx="0" cy="2194560"/>
            </a:xfrm>
            <a:prstGeom prst="line">
              <a:avLst/>
            </a:prstGeom>
            <a:ln w="3175">
              <a:solidFill/>
            </a:ln>
          </p:spPr>
          <p:txBody>
            <a:bodyPr wrap="square" lIns="45719" rIns="45719">
              <a:spAutoFit/>
            </a:bodyPr>
            <a:lstStyle/>
            <a:p>
              <a:pPr marL="0" marR="0" lvl="0" defTabSz="457200">
                <a:spcBef>
                  <a:spcPts val="0"/>
                </a:spcBef>
                <a:defRPr sz="12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lang="en-US" cap="none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42" name="Shape 119"/>
            <p:cNvSpPr/>
            <p:nvPr/>
          </p:nvSpPr>
          <p:spPr>
            <a:xfrm>
              <a:off x="7365995" y="7492377"/>
              <a:ext cx="1998666" cy="9129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marL="0" marR="0">
                <a:defRPr sz="1500"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lvl="0" algn="l">
                <a:spcBef>
                  <a:spcPts val="0"/>
                </a:spcBef>
                <a:defRPr sz="1800"/>
              </a:pPr>
              <a:r>
                <a:rPr lang="en-US" sz="1200" cap="none" dirty="0" smtClean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External field </a:t>
              </a:r>
            </a:p>
            <a:p>
              <a:pPr lvl="0" algn="l">
                <a:spcBef>
                  <a:spcPts val="0"/>
                </a:spcBef>
                <a:defRPr sz="1800"/>
              </a:pPr>
              <a:r>
                <a:rPr lang="en-US" sz="1200" cap="none" dirty="0" smtClean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coils</a:t>
              </a:r>
              <a:endParaRPr lang="en-US" sz="1200" cap="none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3" name="Shape 118"/>
            <p:cNvSpPr/>
            <p:nvPr/>
          </p:nvSpPr>
          <p:spPr>
            <a:xfrm flipV="1">
              <a:off x="8418689" y="5764359"/>
              <a:ext cx="0" cy="1828800"/>
            </a:xfrm>
            <a:prstGeom prst="line">
              <a:avLst/>
            </a:prstGeom>
            <a:ln w="3175">
              <a:solidFill/>
            </a:ln>
          </p:spPr>
          <p:txBody>
            <a:bodyPr wrap="square" lIns="45719" rIns="45719">
              <a:spAutoFit/>
            </a:bodyPr>
            <a:lstStyle/>
            <a:p>
              <a:pPr marL="0" marR="0" lvl="0" defTabSz="457200">
                <a:spcBef>
                  <a:spcPts val="0"/>
                </a:spcBef>
                <a:defRPr sz="12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lang="en-US" cap="none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44" name="Shape 118"/>
            <p:cNvSpPr/>
            <p:nvPr/>
          </p:nvSpPr>
          <p:spPr>
            <a:xfrm flipV="1">
              <a:off x="10334979" y="5998279"/>
              <a:ext cx="0" cy="2011679"/>
            </a:xfrm>
            <a:prstGeom prst="line">
              <a:avLst/>
            </a:prstGeom>
            <a:ln w="3175">
              <a:solidFill/>
            </a:ln>
          </p:spPr>
          <p:txBody>
            <a:bodyPr wrap="square" lIns="45719" rIns="45719">
              <a:spAutoFit/>
            </a:bodyPr>
            <a:lstStyle/>
            <a:p>
              <a:pPr marL="0" marR="0" lvl="0" defTabSz="457200">
                <a:spcBef>
                  <a:spcPts val="0"/>
                </a:spcBef>
                <a:defRPr sz="1200">
                  <a:uFillTx/>
                  <a:latin typeface="+mn-lt"/>
                  <a:ea typeface="+mn-ea"/>
                  <a:cs typeface="+mn-cs"/>
                  <a:sym typeface="Helvetica"/>
                </a:defRPr>
              </a:pPr>
              <a:endParaRPr lang="en-US" cap="none" dirty="0">
                <a:solidFill>
                  <a:schemeClr val="accent6"/>
                </a:solidFill>
                <a:latin typeface="+mj-lt"/>
              </a:endParaRPr>
            </a:p>
          </p:txBody>
        </p:sp>
      </p:grpSp>
      <p:graphicFrame>
        <p:nvGraphicFramePr>
          <p:cNvPr id="45" name="Group 1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1666171"/>
              </p:ext>
            </p:extLst>
          </p:nvPr>
        </p:nvGraphicFramePr>
        <p:xfrm>
          <a:off x="7613749" y="1512009"/>
          <a:ext cx="1985896" cy="2928156"/>
        </p:xfrm>
        <a:graphic>
          <a:graphicData uri="http://schemas.openxmlformats.org/drawingml/2006/table">
            <a:tbl>
              <a:tblPr/>
              <a:tblGrid>
                <a:gridCol w="1064115"/>
                <a:gridCol w="921781"/>
              </a:tblGrid>
              <a:tr h="2661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Parameter</a:t>
                      </a: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1B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Value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1B04"/>
                    </a:solidFill>
                  </a:tcPr>
                </a:tc>
              </a:tr>
              <a:tr h="2661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B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ext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,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kG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 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~ 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2661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R</a:t>
                      </a:r>
                      <a:r>
                        <a:rPr kumimoji="0" lang="en-US" sz="12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s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, cm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~ 35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661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L, 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2 – 3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2661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P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NB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, MW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10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661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E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NB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,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keV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15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2661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  <a:sym typeface="Symbol" charset="0"/>
                        </a:rPr>
                        <a:t>N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  <a:sym typeface="Symbol" charset="0"/>
                        </a:rPr>
                        <a:t>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  <a:sym typeface="Symbol" charset="0"/>
                        </a:rPr>
                        <a:t>, 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  <a:sym typeface="Symbol" charset="0"/>
                        </a:rPr>
                        <a:t>-3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  <a:sym typeface="Symbol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~ 3×10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13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661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T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i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,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eV</a:t>
                      </a:r>
                      <a:endParaRPr kumimoji="0" lang="en-US" sz="12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500 – 800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2661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T</a:t>
                      </a:r>
                      <a:r>
                        <a:rPr kumimoji="0" lang="en-US" sz="12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,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eV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100 – 150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661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Wall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gettering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Ti or Li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26619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Z</a:t>
                      </a:r>
                      <a:r>
                        <a:rPr kumimoji="0" lang="en-US" sz="12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eff</a:t>
                      </a:r>
                      <a:endParaRPr kumimoji="0" lang="en-US" sz="12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 Medium" charset="0"/>
                          <a:ea typeface="Helvetica Neue Medium" charset="0"/>
                          <a:cs typeface="Helvetica Neue Medium" charset="0"/>
                        </a:rPr>
                        <a:t>&lt; 1.3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 Medium" charset="0"/>
                        <a:ea typeface="Helvetica Neue Medium" charset="0"/>
                        <a:cs typeface="Helvetica Neue Medium" charset="0"/>
                      </a:endParaRPr>
                    </a:p>
                  </a:txBody>
                  <a:tcPr marL="44049" marR="44049" marT="22024" marB="22024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149" name="Shape 282"/>
          <p:cNvSpPr/>
          <p:nvPr/>
        </p:nvSpPr>
        <p:spPr>
          <a:xfrm>
            <a:off x="699115" y="4700511"/>
            <a:ext cx="8747388" cy="204453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0E0E0"/>
              </a:gs>
            </a:gsLst>
            <a:lin ang="5400000"/>
          </a:gradFill>
          <a:ln w="3175">
            <a:solidFill>
              <a:srgbClr val="929292"/>
            </a:solidFill>
          </a:ln>
          <a:effectLst>
            <a:outerShdw blurRad="88900" dist="25400" dir="5400000" rotWithShape="0">
              <a:srgbClr val="000000">
                <a:alpha val="50000"/>
              </a:srgbClr>
            </a:outerShdw>
          </a:effectLst>
        </p:spPr>
        <p:txBody>
          <a:bodyPr lIns="39050" tIns="39050" rIns="39050" bIns="39050" anchor="ctr"/>
          <a:lstStyle/>
          <a:p>
            <a:pPr marL="57799" marR="57799" defTabSz="1295400"/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01" y="4824407"/>
            <a:ext cx="8586216" cy="1856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9613768" y="7053005"/>
            <a:ext cx="161414" cy="22681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6" name="Shape 233"/>
          <p:cNvSpPr/>
          <p:nvPr/>
        </p:nvSpPr>
        <p:spPr>
          <a:xfrm>
            <a:off x="451814" y="368392"/>
            <a:ext cx="8679052" cy="966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57799" marR="57799" defTabSz="1295400"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C-2/C-2U Summary Performance</a:t>
            </a:r>
          </a:p>
          <a:p>
            <a:pPr marL="57799" marR="57799" defTabSz="1295400">
              <a:defRPr sz="2400" b="1">
                <a:solidFill>
                  <a:srgbClr val="BE1B04"/>
                </a:solidFill>
                <a:uFill>
                  <a:solidFill>
                    <a:srgbClr val="3C46C6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Major Program Accomplishments</a:t>
            </a:r>
          </a:p>
        </p:txBody>
      </p:sp>
      <p:sp>
        <p:nvSpPr>
          <p:cNvPr id="7" name="Shape 234"/>
          <p:cNvSpPr/>
          <p:nvPr/>
        </p:nvSpPr>
        <p:spPr>
          <a:xfrm>
            <a:off x="399340" y="3503044"/>
            <a:ext cx="9259721" cy="3258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050" tIns="39050" rIns="39050" bIns="39050"/>
          <a:lstStyle/>
          <a:p>
            <a:pPr marL="420831" marR="0" indent="-363681" defTabSz="780255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dirty="0"/>
              <a:t>Discovered High Performance FRC (HPF) Regime – </a:t>
            </a:r>
            <a:r>
              <a:rPr lang="en-US" dirty="0">
                <a:solidFill>
                  <a:srgbClr val="3C46C6"/>
                </a:solidFill>
              </a:rPr>
              <a:t>substantial reduction in transport losses up to factor &gt; 10</a:t>
            </a:r>
          </a:p>
          <a:p>
            <a:pPr marL="420831" marR="0" indent="-363681" defTabSz="780255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dirty="0"/>
              <a:t>Perfected </a:t>
            </a:r>
            <a:r>
              <a:rPr lang="en-US" dirty="0">
                <a:solidFill>
                  <a:srgbClr val="3C46C6"/>
                </a:solidFill>
              </a:rPr>
              <a:t>edge control</a:t>
            </a:r>
            <a:r>
              <a:rPr lang="en-US" dirty="0"/>
              <a:t> and plasma stabilization, achieved </a:t>
            </a:r>
            <a:r>
              <a:rPr lang="en-US" dirty="0">
                <a:solidFill>
                  <a:srgbClr val="3C46C6"/>
                </a:solidFill>
              </a:rPr>
              <a:t>stable</a:t>
            </a:r>
            <a:r>
              <a:rPr lang="en-US" dirty="0"/>
              <a:t> discharges with diamagnetic </a:t>
            </a:r>
            <a:r>
              <a:rPr lang="en-US" dirty="0">
                <a:solidFill>
                  <a:srgbClr val="3C46C6"/>
                </a:solidFill>
              </a:rPr>
              <a:t>lifetimes &gt; 10 </a:t>
            </a:r>
            <a:r>
              <a:rPr lang="en-US" dirty="0" err="1">
                <a:solidFill>
                  <a:srgbClr val="3C46C6"/>
                </a:solidFill>
              </a:rPr>
              <a:t>ms</a:t>
            </a:r>
            <a:endParaRPr lang="en-US" dirty="0">
              <a:solidFill>
                <a:srgbClr val="3C46C6"/>
              </a:solidFill>
            </a:endParaRPr>
          </a:p>
          <a:p>
            <a:pPr marL="420831" marR="0" indent="-363681" defTabSz="780255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 smtClean="0"/>
              <a:t>Mastered </a:t>
            </a:r>
            <a:r>
              <a:rPr dirty="0"/>
              <a:t>NBI, established </a:t>
            </a:r>
            <a:r>
              <a:rPr dirty="0">
                <a:solidFill>
                  <a:srgbClr val="3C46C6"/>
                </a:solidFill>
              </a:rPr>
              <a:t>fast ion benefits and beam driven state</a:t>
            </a:r>
          </a:p>
          <a:p>
            <a:pPr marL="420831" marR="0" indent="-363681" defTabSz="780255">
              <a:spcBef>
                <a:spcPts val="2000"/>
              </a:spcBef>
              <a:buClr>
                <a:srgbClr val="BE1B04"/>
              </a:buClr>
              <a:buSzPct val="80000"/>
              <a:buFont typeface="Lucida Grande"/>
              <a:buChar char="◼"/>
              <a:defRPr sz="2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 smtClean="0"/>
              <a:t>Demonstrated</a:t>
            </a:r>
            <a:r>
              <a:rPr dirty="0" smtClean="0">
                <a:solidFill>
                  <a:srgbClr val="3C46C6"/>
                </a:solidFill>
              </a:rPr>
              <a:t> </a:t>
            </a:r>
            <a:r>
              <a:rPr dirty="0">
                <a:solidFill>
                  <a:srgbClr val="3C46C6"/>
                </a:solidFill>
              </a:rPr>
              <a:t>current drive </a:t>
            </a:r>
            <a:r>
              <a:rPr dirty="0"/>
              <a:t>and </a:t>
            </a:r>
            <a:r>
              <a:rPr dirty="0">
                <a:solidFill>
                  <a:srgbClr val="3C46C6"/>
                </a:solidFill>
              </a:rPr>
              <a:t>FRC sustainment </a:t>
            </a:r>
            <a:r>
              <a:rPr dirty="0"/>
              <a:t>via NBI for 5+ ms, only limited by hardware and stored energy constraints</a:t>
            </a:r>
          </a:p>
        </p:txBody>
      </p:sp>
      <p:sp>
        <p:nvSpPr>
          <p:cNvPr id="8" name="Shape 235"/>
          <p:cNvSpPr/>
          <p:nvPr/>
        </p:nvSpPr>
        <p:spPr>
          <a:xfrm>
            <a:off x="122312" y="1626159"/>
            <a:ext cx="9794250" cy="1540814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0E0E0"/>
              </a:gs>
            </a:gsLst>
            <a:lin ang="5400000"/>
          </a:gradFill>
          <a:ln w="3175">
            <a:solidFill>
              <a:srgbClr val="929292"/>
            </a:solidFill>
          </a:ln>
          <a:effectLst>
            <a:outerShdw blurRad="88900" dist="25400" dir="5400000" rotWithShape="0">
              <a:srgbClr val="000000">
                <a:alpha val="50000"/>
              </a:srgbClr>
            </a:outerShdw>
          </a:effectLst>
        </p:spPr>
        <p:txBody>
          <a:bodyPr lIns="39050" tIns="39050" rIns="39050" bIns="39050" anchor="ctr"/>
          <a:lstStyle/>
          <a:p>
            <a:pPr marL="57799" marR="57799" defTabSz="1295400"/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" y="1702053"/>
            <a:ext cx="9728001" cy="140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8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0" y="1241258"/>
            <a:ext cx="9757954" cy="4408198"/>
          </a:xfrm>
          <a:prstGeom prst="rect">
            <a:avLst/>
          </a:prstGeom>
          <a:ln w="3175">
            <a:solidFill>
              <a:srgbClr val="929292"/>
            </a:solidFill>
          </a:ln>
          <a:effectLst>
            <a:outerShdw blurRad="88900" dist="25400" dir="54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438" name="Shape 438"/>
          <p:cNvSpPr/>
          <p:nvPr/>
        </p:nvSpPr>
        <p:spPr>
          <a:xfrm>
            <a:off x="669152" y="170857"/>
            <a:ext cx="8857581" cy="965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57799" marR="57799" defTabSz="1295400">
              <a:defRPr sz="2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C-2U Sustainment Experiments</a:t>
            </a:r>
          </a:p>
          <a:p>
            <a:pPr marL="57799" marR="57799" defTabSz="1295400">
              <a:defRPr sz="2400" b="1">
                <a:solidFill>
                  <a:srgbClr val="BE1B04"/>
                </a:solidFill>
                <a:uFill>
                  <a:solidFill>
                    <a:srgbClr val="3C46C6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Correlation between beam drive and plasma characteristics</a:t>
            </a:r>
          </a:p>
        </p:txBody>
      </p:sp>
      <p:sp>
        <p:nvSpPr>
          <p:cNvPr id="440" name="Shape 4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441" name="Shape 441"/>
          <p:cNvSpPr/>
          <p:nvPr/>
        </p:nvSpPr>
        <p:spPr>
          <a:xfrm>
            <a:off x="482408" y="5366431"/>
            <a:ext cx="1751293" cy="25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>
                <a:solidFill>
                  <a:srgbClr val="CC2F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* all quantities normalized</a:t>
            </a:r>
          </a:p>
        </p:txBody>
      </p:sp>
      <p:sp>
        <p:nvSpPr>
          <p:cNvPr id="443" name="Shape 443"/>
          <p:cNvSpPr/>
          <p:nvPr/>
        </p:nvSpPr>
        <p:spPr>
          <a:xfrm>
            <a:off x="228600" y="5793082"/>
            <a:ext cx="9688034" cy="902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026" tIns="39026" rIns="39026" bIns="39026"/>
          <a:lstStyle/>
          <a:p>
            <a:pPr marL="292100" marR="64391" lvl="1" indent="-215900" defTabSz="917111">
              <a:spcBef>
                <a:spcPts val="300"/>
              </a:spcBef>
              <a:buClr>
                <a:srgbClr val="E4384B"/>
              </a:buClr>
              <a:buSzPct val="75000"/>
              <a:buFont typeface="Wingdings"/>
              <a:buChar char=""/>
              <a:defRPr sz="1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000" dirty="0"/>
              <a:t>pulse length limited by hardware and stored supply energy (biasing, beams) </a:t>
            </a:r>
          </a:p>
          <a:p>
            <a:pPr marL="292100" marR="64391" lvl="1" indent="-215900" defTabSz="917111">
              <a:spcBef>
                <a:spcPts val="1200"/>
              </a:spcBef>
              <a:buClr>
                <a:srgbClr val="E4384B"/>
              </a:buClr>
              <a:buSzPct val="75000"/>
              <a:buFont typeface="Wingdings"/>
              <a:buChar char=""/>
              <a:defRPr sz="1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000" dirty="0"/>
              <a:t>flux maintained (up to 5-5.5 ms) – showcases ability to drive current by </a:t>
            </a:r>
            <a:r>
              <a:rPr sz="2000" dirty="0" smtClean="0"/>
              <a:t>beam</a:t>
            </a:r>
            <a:r>
              <a:rPr lang="en-US" sz="2000" dirty="0" smtClean="0"/>
              <a:t>s</a:t>
            </a:r>
            <a:endParaRPr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D2A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1693</Words>
  <Application>Microsoft Macintosh PowerPoint</Application>
  <PresentationFormat>Custom</PresentationFormat>
  <Paragraphs>379</Paragraphs>
  <Slides>28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AppleMyungjo</vt:lpstr>
      <vt:lpstr>Calibri</vt:lpstr>
      <vt:lpstr>Helvetica</vt:lpstr>
      <vt:lpstr>Helvetica Neue</vt:lpstr>
      <vt:lpstr>Helvetica Neue Light</vt:lpstr>
      <vt:lpstr>Helvetica Neue Medium</vt:lpstr>
      <vt:lpstr>Lucida Grande</vt:lpstr>
      <vt:lpstr>Symbol</vt:lpstr>
      <vt:lpstr>Times New Roman</vt:lpstr>
      <vt:lpstr>Wingdings</vt:lpstr>
      <vt:lpstr>Arial</vt:lpstr>
      <vt:lpstr>White</vt:lpstr>
      <vt:lpstr>Progress at Tri Alpha Energy Michl Binderbauer Tri Alpha Energy Fusion Power Associates 37th Annual Meeting – Washington, DC December 13-14, 2016</vt:lpstr>
      <vt:lpstr>PowerPoint Presentation</vt:lpstr>
      <vt:lpstr>Agenda</vt:lpstr>
      <vt:lpstr>TAE Concept Advanced beam driven FRCs offer reactor advantages</vt:lpstr>
      <vt:lpstr>TAE’s Efforts to Now Explore beam driven FRC physics</vt:lpstr>
      <vt:lpstr>Agenda</vt:lpstr>
      <vt:lpstr>PowerPoint Presentation</vt:lpstr>
      <vt:lpstr>PowerPoint Presentation</vt:lpstr>
      <vt:lpstr>PowerPoint Presentation</vt:lpstr>
      <vt:lpstr>Agenda</vt:lpstr>
      <vt:lpstr>C-2W Goals Explore beam driven FRCs at 10x stored energy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Boron Neutron Capture Therapy (BNCT)  A highly promising targeted cancer therapy</vt:lpstr>
      <vt:lpstr>Neutron Imaging Only viable solution for imaging of composite materials</vt:lpstr>
      <vt:lpstr>PowerPoint Presentation</vt:lpstr>
      <vt:lpstr>Thank you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at Tri Alpha Energy  Michl Binderbauer Tri Alpha Energy Fusion Power Associates 37th Annual Meeting – Washington, DC December 13-14, 2016</dc:title>
  <cp:lastModifiedBy>Michl Binderbauer</cp:lastModifiedBy>
  <cp:revision>79</cp:revision>
  <cp:lastPrinted>2016-12-13T17:59:47Z</cp:lastPrinted>
  <dcterms:modified xsi:type="dcterms:W3CDTF">2016-12-13T18:00:01Z</dcterms:modified>
</cp:coreProperties>
</file>