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93455" r:id="rId6"/>
  </p:sldMasterIdLst>
  <p:notesMasterIdLst>
    <p:notesMasterId r:id="rId35"/>
  </p:notesMasterIdLst>
  <p:handoutMasterIdLst>
    <p:handoutMasterId r:id="rId36"/>
  </p:handoutMasterIdLst>
  <p:sldIdLst>
    <p:sldId id="1182" r:id="rId7"/>
    <p:sldId id="1141" r:id="rId8"/>
    <p:sldId id="1186" r:id="rId9"/>
    <p:sldId id="1184" r:id="rId10"/>
    <p:sldId id="1135" r:id="rId11"/>
    <p:sldId id="1203" r:id="rId12"/>
    <p:sldId id="1174" r:id="rId13"/>
    <p:sldId id="1204" r:id="rId14"/>
    <p:sldId id="1193" r:id="rId15"/>
    <p:sldId id="1226" r:id="rId16"/>
    <p:sldId id="1227" r:id="rId17"/>
    <p:sldId id="1228" r:id="rId18"/>
    <p:sldId id="1177" r:id="rId19"/>
    <p:sldId id="1208" r:id="rId20"/>
    <p:sldId id="1127" r:id="rId21"/>
    <p:sldId id="1213" r:id="rId22"/>
    <p:sldId id="1209" r:id="rId23"/>
    <p:sldId id="1214" r:id="rId24"/>
    <p:sldId id="1217" r:id="rId25"/>
    <p:sldId id="1194" r:id="rId26"/>
    <p:sldId id="1224" r:id="rId27"/>
    <p:sldId id="1199" r:id="rId28"/>
    <p:sldId id="1218" r:id="rId29"/>
    <p:sldId id="1216" r:id="rId30"/>
    <p:sldId id="1222" r:id="rId31"/>
    <p:sldId id="1223" r:id="rId32"/>
    <p:sldId id="1225" r:id="rId33"/>
    <p:sldId id="1219" r:id="rId34"/>
  </p:sldIdLst>
  <p:sldSz cx="9144000" cy="6858000" type="screen4x3"/>
  <p:notesSz cx="6858000" cy="9144000"/>
  <p:defaultTextStyle>
    <a:defPPr>
      <a:defRPr lang="en-US"/>
    </a:defPPr>
    <a:lvl1pPr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03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07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11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15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5199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2237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199278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6316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yne Solomon" initials="WMS" lastIdx="1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FFF786"/>
    <a:srgbClr val="00FFFF"/>
    <a:srgbClr val="C1514F"/>
    <a:srgbClr val="FF2A00"/>
    <a:srgbClr val="FF3700"/>
    <a:srgbClr val="4DA04D"/>
    <a:srgbClr val="FFFDC1"/>
    <a:srgbClr val="4E0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1" autoAdjust="0"/>
    <p:restoredTop sz="94959" autoAdjust="0"/>
  </p:normalViewPr>
  <p:slideViewPr>
    <p:cSldViewPr snapToGrid="0" snapToObjects="1">
      <p:cViewPr>
        <p:scale>
          <a:sx n="80" d="100"/>
          <a:sy n="80" d="100"/>
        </p:scale>
        <p:origin x="1968" y="936"/>
      </p:cViewPr>
      <p:guideLst>
        <p:guide orient="horz" pos="17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7" d="100"/>
        <a:sy n="157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8C56F-3631-2A41-B547-673AB5B2F287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34B38-474F-1B48-9357-B7EB25E04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07576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6A94B-8109-414B-B0FC-A61F743A11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" y="8975498"/>
            <a:ext cx="1219200" cy="21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542" tIns="45272" rIns="90542" bIns="45272">
            <a:spAutoFit/>
          </a:bodyPr>
          <a:lstStyle/>
          <a:p>
            <a:pPr algn="l" defTabSz="905475"/>
            <a:r>
              <a:rPr lang="en-US" sz="800" dirty="0">
                <a:latin typeface="Tahoma" pitchFamily="34" charset="0"/>
              </a:rPr>
              <a:t>Approx </a:t>
            </a:r>
            <a:r>
              <a:rPr lang="en-US" sz="800" dirty="0" smtClean="0">
                <a:latin typeface="Tahoma" pitchFamily="34" charset="0"/>
              </a:rPr>
              <a:t>8 </a:t>
            </a:r>
            <a:r>
              <a:rPr lang="en-US" sz="800" dirty="0">
                <a:latin typeface="Tahoma" pitchFamily="34" charset="0"/>
              </a:rPr>
              <a:t>s / line </a:t>
            </a:r>
            <a:r>
              <a:rPr lang="en-US" sz="800" dirty="0" smtClean="0">
                <a:latin typeface="Tahoma" pitchFamily="34" charset="0"/>
              </a:rPr>
              <a:t>talk</a:t>
            </a:r>
            <a:endParaRPr lang="en-US" sz="800" dirty="0">
              <a:latin typeface="Tahoma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37" y="3686492"/>
            <a:ext cx="141064" cy="512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defTabSz="905475"/>
            <a:r>
              <a:rPr lang="en-US" sz="1100" dirty="0">
                <a:latin typeface="Times New Roman" pitchFamily="18" charset="0"/>
              </a:rPr>
              <a:t>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10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20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30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3666" y="3645260"/>
            <a:ext cx="6396633" cy="53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49BE7-86DC-CF40-8380-1105A91F13C4}" type="datetimeFigureOut">
              <a:rPr lang="en-US" smtClean="0"/>
              <a:t>12/13/16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8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1pPr>
    <a:lvl2pPr marL="45703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2pPr>
    <a:lvl3pPr marL="91407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3pPr>
    <a:lvl4pPr marL="137111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4pPr>
    <a:lvl5pPr marL="182815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5pPr>
    <a:lvl6pPr marL="228519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10795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6E342D5A-A5D6-4C4F-8B9E-D2753CB4934A}" type="slidenum">
              <a:rPr lang="en-US" sz="1200"/>
              <a:pPr eaLnBrk="1" hangingPunct="1"/>
              <a:t>0</a:t>
            </a:fld>
            <a:endParaRPr lang="en-US" sz="120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8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9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1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10795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5D253EF8-6375-C748-862F-0B4C976EBCD9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810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14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buClr>
                <a:srgbClr val="1F497D"/>
              </a:buClr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414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15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buClr>
                <a:srgbClr val="1F497D"/>
              </a:buClr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5529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with 12-element phased-array antenna at &lt; 0.4 kW (476 MHz)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6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9C910-B048-1441-AE31-2C62C32251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9C910-B048-1441-AE31-2C62C32251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67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7B3A-1562-A441-B581-38E6BC112C8A}" type="slidenum">
              <a:rPr lang="en-US" smtClean="0"/>
              <a:t>25</a:t>
            </a:fld>
            <a:endParaRPr lang="en-US"/>
          </a:p>
        </p:txBody>
      </p:sp>
      <p:sp>
        <p:nvSpPr>
          <p:cNvPr id="6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07950"/>
            <a:ext cx="4572000" cy="3429000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37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7B3A-1562-A441-B581-38E6BC112C8A}" type="slidenum">
              <a:rPr lang="en-US" smtClean="0"/>
              <a:t>1</a:t>
            </a:fld>
            <a:endParaRPr lang="en-US"/>
          </a:p>
        </p:txBody>
      </p:sp>
      <p:sp>
        <p:nvSpPr>
          <p:cNvPr id="6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07950"/>
            <a:ext cx="4572000" cy="3429000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9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7B3A-1562-A441-B581-38E6BC112C8A}" type="slidenum">
              <a:rPr lang="en-US" smtClean="0"/>
              <a:t>26</a:t>
            </a:fld>
            <a:endParaRPr lang="en-US"/>
          </a:p>
        </p:txBody>
      </p:sp>
      <p:sp>
        <p:nvSpPr>
          <p:cNvPr id="6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07950"/>
            <a:ext cx="4572000" cy="3429000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854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8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OVERLAY RMP? CONTEXT SLIDE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2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5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10795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8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full_photo.tif"/>
          <p:cNvPicPr>
            <a:picLocks noChangeAspect="1"/>
          </p:cNvPicPr>
          <p:nvPr userDrawn="1"/>
        </p:nvPicPr>
        <p:blipFill>
          <a:blip r:embed="rId2" cstate="hqprint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36"/>
          <a:stretch>
            <a:fillRect/>
          </a:stretch>
        </p:blipFill>
        <p:spPr bwMode="auto">
          <a:xfrm>
            <a:off x="0" y="912420"/>
            <a:ext cx="9144000" cy="597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395791"/>
            <a:ext cx="9144000" cy="24622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7" name="Picture 10" descr="D3D_logo_Revised.tif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84" y="6134121"/>
            <a:ext cx="1212851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2890870" y="6538638"/>
            <a:ext cx="3359151" cy="2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" b="1" dirty="0" smtClean="0">
                <a:solidFill>
                  <a:srgbClr val="000090"/>
                </a:solidFill>
                <a:cs typeface="Century Gothic" charset="0"/>
              </a:rPr>
              <a:t>D.N. Hill/FPA</a:t>
            </a:r>
            <a:r>
              <a:rPr lang="en-US" sz="800" b="1" baseline="0" dirty="0" smtClean="0">
                <a:solidFill>
                  <a:srgbClr val="000090"/>
                </a:solidFill>
                <a:cs typeface="Century Gothic" charset="0"/>
              </a:rPr>
              <a:t> Symposium/December 2016</a:t>
            </a:r>
            <a:endParaRPr lang="en-US" sz="800" b="1" dirty="0" smtClean="0">
              <a:solidFill>
                <a:srgbClr val="000090"/>
              </a:solidFill>
              <a:cs typeface="Century Gothic" charset="0"/>
            </a:endParaRPr>
          </a:p>
        </p:txBody>
      </p:sp>
      <p:pic>
        <p:nvPicPr>
          <p:cNvPr id="11" name="Picture 20" descr="GA_logo_2_blu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525" y="6334578"/>
            <a:ext cx="1827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 userDrawn="1"/>
        </p:nvSpPr>
        <p:spPr bwMode="auto">
          <a:xfrm>
            <a:off x="8151164" y="6548270"/>
            <a:ext cx="559449" cy="12311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800" smtClean="0">
                <a:solidFill>
                  <a:srgbClr val="00217B"/>
                </a:solidFill>
                <a:latin typeface="Arial Narrow" charset="0"/>
                <a:cs typeface="Arial Narrow" charset="0"/>
              </a:rPr>
              <a:t>082-16/DNH/</a:t>
            </a:r>
            <a:r>
              <a:rPr lang="en-US" sz="800" dirty="0" err="1" smtClean="0">
                <a:solidFill>
                  <a:srgbClr val="00217B"/>
                </a:solidFill>
                <a:latin typeface="Arial Narrow" charset="0"/>
                <a:cs typeface="Arial Narrow" charset="0"/>
              </a:rPr>
              <a:t>rs</a:t>
            </a:r>
            <a:endParaRPr lang="en-US" sz="800" dirty="0" smtClean="0">
              <a:solidFill>
                <a:srgbClr val="00217B"/>
              </a:solidFill>
              <a:latin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7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760" marR="0" indent="-223760" algn="l" defTabSz="4570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12" y="217260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7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0013"/>
            <a:ext cx="8534400" cy="7620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3" y="1066800"/>
            <a:ext cx="86106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1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8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16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20805"/>
            <a:ext cx="8229600" cy="4754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Century gothic 20 bold</a:t>
            </a:r>
          </a:p>
          <a:p>
            <a:pPr lvl="0"/>
            <a:r>
              <a:rPr lang="en-US" dirty="0"/>
              <a:t>Century gothic 20 bold</a:t>
            </a:r>
          </a:p>
          <a:p>
            <a:pPr lvl="1"/>
            <a:r>
              <a:rPr lang="en-US" dirty="0"/>
              <a:t>Century gothic 18</a:t>
            </a:r>
          </a:p>
          <a:p>
            <a:pPr lvl="1"/>
            <a:r>
              <a:rPr lang="en-US" dirty="0"/>
              <a:t>Century gothic 18</a:t>
            </a:r>
          </a:p>
          <a:p>
            <a:pPr lvl="2"/>
            <a:r>
              <a:rPr lang="en-US" dirty="0"/>
              <a:t>Century gothic 16</a:t>
            </a:r>
          </a:p>
          <a:p>
            <a:pPr lvl="2"/>
            <a:r>
              <a:rPr lang="en-US" dirty="0"/>
              <a:t>Century gothic 16</a:t>
            </a:r>
          </a:p>
          <a:p>
            <a:pPr lvl="0"/>
            <a:r>
              <a:rPr lang="en-US" dirty="0"/>
              <a:t>Century gothic 20 bold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0" y="6484955"/>
            <a:ext cx="8382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/>
          <a:p>
            <a:pPr algn="ctr"/>
            <a:fld id="{C3A3D8F9-C842-6841-9ABB-DA51B3B6DFFE}" type="slidenum">
              <a:rPr lang="en-US" sz="1000">
                <a:solidFill>
                  <a:srgbClr val="000090"/>
                </a:solidFill>
              </a:rPr>
              <a:pPr algn="ctr"/>
              <a:t>‹#›</a:t>
            </a:fld>
            <a:endParaRPr lang="en-US" sz="1000">
              <a:solidFill>
                <a:srgbClr val="000090"/>
              </a:solidFill>
            </a:endParaRPr>
          </a:p>
        </p:txBody>
      </p:sp>
      <p:pic>
        <p:nvPicPr>
          <p:cNvPr id="8" name="Picture 10" descr="D3D_logo_Revised.tif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84" y="6134121"/>
            <a:ext cx="1212851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90870" y="6538638"/>
            <a:ext cx="3359151" cy="2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" b="1" dirty="0" smtClean="0">
                <a:solidFill>
                  <a:srgbClr val="000090"/>
                </a:solidFill>
                <a:cs typeface="Century Gothic" charset="0"/>
              </a:rPr>
              <a:t>D.N. Hill</a:t>
            </a:r>
            <a:r>
              <a:rPr lang="en-US" sz="800" b="1" baseline="0" dirty="0" smtClean="0">
                <a:solidFill>
                  <a:srgbClr val="000090"/>
                </a:solidFill>
                <a:cs typeface="Century Gothic" charset="0"/>
              </a:rPr>
              <a:t>/FPA Symposium / December 2016</a:t>
            </a:r>
            <a:endParaRPr lang="en-US" sz="800" b="1" dirty="0" smtClean="0">
              <a:solidFill>
                <a:srgbClr val="000090"/>
              </a:solidFill>
              <a:cs typeface="Century Gothic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8151164" y="6548270"/>
            <a:ext cx="559449" cy="12311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800" smtClean="0">
                <a:solidFill>
                  <a:srgbClr val="00217B"/>
                </a:solidFill>
                <a:latin typeface="Arial Narrow" charset="0"/>
                <a:cs typeface="Arial Narrow" charset="0"/>
              </a:rPr>
              <a:t>082-16/DNH/</a:t>
            </a:r>
            <a:r>
              <a:rPr lang="en-US" sz="800" dirty="0" err="1" smtClean="0">
                <a:solidFill>
                  <a:srgbClr val="00217B"/>
                </a:solidFill>
                <a:latin typeface="Arial Narrow" charset="0"/>
                <a:cs typeface="Arial Narrow" charset="0"/>
              </a:rPr>
              <a:t>rs</a:t>
            </a:r>
            <a:endParaRPr lang="en-US" sz="800" dirty="0" smtClean="0">
              <a:solidFill>
                <a:srgbClr val="00217B"/>
              </a:solidFill>
              <a:latin typeface="Arial Narrow" charset="0"/>
              <a:cs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11" r:id="rId1"/>
    <p:sldLayoutId id="2147493602" r:id="rId2"/>
    <p:sldLayoutId id="2147493621" r:id="rId3"/>
    <p:sldLayoutId id="2147493622" r:id="rId4"/>
  </p:sldLayoutIdLst>
  <p:hf hdr="0" ftr="0" dt="0"/>
  <p:txStyles>
    <p:titleStyle>
      <a:lvl1pPr algn="l" defTabSz="457039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03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07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11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15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2172" indent="-222172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2387" indent="-225347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599" indent="-228519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638" indent="-228519" algn="l" defTabSz="45703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678" indent="-228519" algn="l" defTabSz="45703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718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file://localhost/Users/wsolomon/Documents/Powerpoint/aps15/model_illustration_132010_s5_2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file://localhost/Users/wsolomon/Documents/Powerpoint/aps15/model_illustration_132010_dec_kbm.png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file://localhost/Users/wsolomon/Documents/Powerpoint/aps15/model_illustration_132010_inc_pb.png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.png"/><Relationship Id="rId5" Type="http://schemas.openxmlformats.org/officeDocument/2006/relationships/image" Target="../media/image44.emf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t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jpeg"/><Relationship Id="rId1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tiff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0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tiff"/><Relationship Id="rId12" Type="http://schemas.openxmlformats.org/officeDocument/2006/relationships/image" Target="../media/image85.jpeg"/><Relationship Id="rId13" Type="http://schemas.openxmlformats.org/officeDocument/2006/relationships/image" Target="../media/image86.png"/><Relationship Id="rId14" Type="http://schemas.microsoft.com/office/2007/relationships/hdphoto" Target="../media/hdphoto6.wdp"/><Relationship Id="rId15" Type="http://schemas.openxmlformats.org/officeDocument/2006/relationships/image" Target="../media/image87.png"/><Relationship Id="rId16" Type="http://schemas.openxmlformats.org/officeDocument/2006/relationships/image" Target="../media/image88.jpeg"/><Relationship Id="rId17" Type="http://schemas.microsoft.com/office/2007/relationships/hdphoto" Target="../media/hdphoto7.wdp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Relationship Id="rId3" Type="http://schemas.microsoft.com/office/2007/relationships/hdphoto" Target="../media/hdphoto4.wdp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microsoft.com/office/2007/relationships/hdphoto" Target="../media/hdphoto5.wdp"/><Relationship Id="rId8" Type="http://schemas.openxmlformats.org/officeDocument/2006/relationships/image" Target="../media/image81.png"/><Relationship Id="rId9" Type="http://schemas.openxmlformats.org/officeDocument/2006/relationships/image" Target="../media/image82.tiff"/><Relationship Id="rId10" Type="http://schemas.openxmlformats.org/officeDocument/2006/relationships/image" Target="../media/image8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64122" y="23448"/>
            <a:ext cx="8871880" cy="914400"/>
          </a:xfrm>
        </p:spPr>
        <p:txBody>
          <a:bodyPr/>
          <a:lstStyle/>
          <a:p>
            <a:pPr algn="l">
              <a:lnSpc>
                <a:spcPts val="3140"/>
              </a:lnSpc>
            </a:pPr>
            <a:r>
              <a:rPr lang="en-US" dirty="0" smtClean="0"/>
              <a:t>Progress and Plans for the DIII-D Program</a:t>
            </a:r>
            <a:endParaRPr lang="en-US" dirty="0">
              <a:latin typeface="Century Gothic" charset="0"/>
            </a:endParaRPr>
          </a:p>
        </p:txBody>
      </p:sp>
      <p:pic>
        <p:nvPicPr>
          <p:cNvPr id="4101" name="Picture 1026" descr="new_PAC_d3d_cover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617" y="975471"/>
            <a:ext cx="4007497" cy="242797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01613" y="1103798"/>
            <a:ext cx="4862512" cy="447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>
            <a:spAutoFit/>
          </a:bodyPr>
          <a:lstStyle/>
          <a:p>
            <a:pPr defTabSz="896264">
              <a:defRPr/>
            </a:pPr>
            <a:r>
              <a:rPr lang="en-US" sz="16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by</a:t>
            </a:r>
          </a:p>
          <a:p>
            <a:pPr defTabSz="896264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D.N. Hill</a:t>
            </a:r>
            <a:endParaRPr lang="en-US" sz="2400" b="1" baseline="30000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endParaRPr lang="en-US" sz="2400" b="1" baseline="30000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endParaRPr lang="en-US" sz="2400" b="1" baseline="30000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r>
              <a:rPr lang="en-US" sz="16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Presented </a:t>
            </a:r>
            <a:r>
              <a:rPr lang="en-US" sz="1600" b="1" dirty="0" smtClean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at </a:t>
            </a:r>
            <a:r>
              <a:rPr lang="en-US" sz="16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the</a:t>
            </a:r>
          </a:p>
          <a:p>
            <a:pPr defTabSz="896264">
              <a:defRPr/>
            </a:pPr>
            <a:r>
              <a:rPr lang="en-US" sz="24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Fusion Power Associates Annual Symposium</a:t>
            </a:r>
          </a:p>
          <a:p>
            <a:pPr defTabSz="896264">
              <a:defRPr/>
            </a:pPr>
            <a:endParaRPr lang="en-US" sz="2400" b="1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endParaRPr lang="en-US" sz="2400" b="1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endParaRPr lang="en-US" sz="2400" b="1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r>
              <a:rPr lang="en-US" sz="2400" b="1" dirty="0" smtClean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Washington, D.C.</a:t>
            </a:r>
          </a:p>
          <a:p>
            <a:pPr defTabSz="896264">
              <a:defRPr/>
            </a:pPr>
            <a:endParaRPr lang="en-US" sz="2400" b="1" dirty="0">
              <a:solidFill>
                <a:srgbClr val="0B1C71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defTabSz="896264">
              <a:defRPr/>
            </a:pPr>
            <a:r>
              <a:rPr lang="en-US" sz="2400" b="1" dirty="0">
                <a:solidFill>
                  <a:srgbClr val="0B1C71"/>
                </a:solidFill>
                <a:latin typeface="Century Gothic"/>
                <a:ea typeface="ＭＳ Ｐゴシック" charset="-128"/>
                <a:cs typeface="Century Gothic"/>
              </a:rPr>
              <a:t>December 13, 2016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213508" y="4769613"/>
            <a:ext cx="1698936" cy="1475049"/>
            <a:chOff x="4625003" y="2899844"/>
            <a:chExt cx="1327143" cy="129115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 descr="DTS_Te_b01_lowDens.png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5003" y="2899844"/>
              <a:ext cx="1327143" cy="1230122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</a:ln>
            <a:effectLst>
              <a:outerShdw blurRad="292100" dist="139700" dir="2700000" algn="tl" rotWithShape="0">
                <a:srgbClr val="000000">
                  <a:alpha val="64000"/>
                </a:srgbClr>
              </a:outerShdw>
            </a:effectLst>
          </p:spPr>
        </p:pic>
        <p:grpSp>
          <p:nvGrpSpPr>
            <p:cNvPr id="31" name="Group 30"/>
            <p:cNvGrpSpPr/>
            <p:nvPr/>
          </p:nvGrpSpPr>
          <p:grpSpPr>
            <a:xfrm>
              <a:off x="4774046" y="3007907"/>
              <a:ext cx="1128703" cy="1183094"/>
              <a:chOff x="4587772" y="2804699"/>
              <a:chExt cx="1128703" cy="1228608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4777409" y="2804699"/>
                <a:ext cx="939066" cy="1228608"/>
              </a:xfrm>
              <a:custGeom>
                <a:avLst/>
                <a:gdLst>
                  <a:gd name="connsiteX0" fmla="*/ 0 w 939066"/>
                  <a:gd name="connsiteY0" fmla="*/ 0 h 1228608"/>
                  <a:gd name="connsiteX1" fmla="*/ 355770 w 939066"/>
                  <a:gd name="connsiteY1" fmla="*/ 616372 h 1228608"/>
                  <a:gd name="connsiteX2" fmla="*/ 682581 w 939066"/>
                  <a:gd name="connsiteY2" fmla="*/ 984541 h 1228608"/>
                  <a:gd name="connsiteX3" fmla="*/ 939066 w 939066"/>
                  <a:gd name="connsiteY3" fmla="*/ 1228608 h 1228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9066" h="1228608">
                    <a:moveTo>
                      <a:pt x="0" y="0"/>
                    </a:moveTo>
                    <a:cubicBezTo>
                      <a:pt x="121003" y="226141"/>
                      <a:pt x="242007" y="452282"/>
                      <a:pt x="355770" y="616372"/>
                    </a:cubicBezTo>
                    <a:cubicBezTo>
                      <a:pt x="469534" y="780462"/>
                      <a:pt x="585365" y="882502"/>
                      <a:pt x="682581" y="984541"/>
                    </a:cubicBezTo>
                    <a:cubicBezTo>
                      <a:pt x="779797" y="1086580"/>
                      <a:pt x="939066" y="1228608"/>
                      <a:pt x="939066" y="1228608"/>
                    </a:cubicBezTo>
                  </a:path>
                </a:pathLst>
              </a:custGeom>
              <a:ln w="9525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587772" y="2899844"/>
                <a:ext cx="1087993" cy="1125189"/>
              </a:xfrm>
              <a:custGeom>
                <a:avLst/>
                <a:gdLst>
                  <a:gd name="connsiteX0" fmla="*/ 1087993 w 1087993"/>
                  <a:gd name="connsiteY0" fmla="*/ 0 h 1125189"/>
                  <a:gd name="connsiteX1" fmla="*/ 765318 w 1087993"/>
                  <a:gd name="connsiteY1" fmla="*/ 397126 h 1125189"/>
                  <a:gd name="connsiteX2" fmla="*/ 616391 w 1087993"/>
                  <a:gd name="connsiteY2" fmla="*/ 575005 h 1125189"/>
                  <a:gd name="connsiteX3" fmla="*/ 508833 w 1087993"/>
                  <a:gd name="connsiteY3" fmla="*/ 678423 h 1125189"/>
                  <a:gd name="connsiteX4" fmla="*/ 223390 w 1087993"/>
                  <a:gd name="connsiteY4" fmla="*/ 922490 h 1125189"/>
                  <a:gd name="connsiteX5" fmla="*/ 0 w 1087993"/>
                  <a:gd name="connsiteY5" fmla="*/ 1125189 h 112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7993" h="1125189">
                    <a:moveTo>
                      <a:pt x="1087993" y="0"/>
                    </a:moveTo>
                    <a:lnTo>
                      <a:pt x="765318" y="397126"/>
                    </a:lnTo>
                    <a:cubicBezTo>
                      <a:pt x="686718" y="492960"/>
                      <a:pt x="659138" y="528122"/>
                      <a:pt x="616391" y="575005"/>
                    </a:cubicBezTo>
                    <a:cubicBezTo>
                      <a:pt x="573643" y="621888"/>
                      <a:pt x="574333" y="620509"/>
                      <a:pt x="508833" y="678423"/>
                    </a:cubicBezTo>
                    <a:cubicBezTo>
                      <a:pt x="443333" y="736337"/>
                      <a:pt x="308195" y="848029"/>
                      <a:pt x="223390" y="922490"/>
                    </a:cubicBezTo>
                    <a:cubicBezTo>
                      <a:pt x="138585" y="996951"/>
                      <a:pt x="0" y="1125189"/>
                      <a:pt x="0" y="1125189"/>
                    </a:cubicBezTo>
                  </a:path>
                </a:pathLst>
              </a:custGeom>
              <a:ln w="9525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 descr="DIII-D LAYOUT 3-23-15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617" y="3489078"/>
            <a:ext cx="2162462" cy="115412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High Z Vessel Section-1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1869" y="3480134"/>
            <a:ext cx="1777670" cy="1158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71403" y="4638984"/>
            <a:ext cx="2305569" cy="1731739"/>
            <a:chOff x="4827181" y="4795285"/>
            <a:chExt cx="2392324" cy="1796902"/>
          </a:xfrm>
        </p:grpSpPr>
        <p:sp>
          <p:nvSpPr>
            <p:cNvPr id="3" name="Rectangle 2"/>
            <p:cNvSpPr/>
            <p:nvPr/>
          </p:nvSpPr>
          <p:spPr>
            <a:xfrm>
              <a:off x="4827181" y="4795285"/>
              <a:ext cx="2392324" cy="1796902"/>
            </a:xfrm>
            <a:prstGeom prst="rect">
              <a:avLst/>
            </a:prstGeom>
            <a:solidFill>
              <a:schemeClr val="bg1">
                <a:lumMod val="85000"/>
                <a:alpha val="73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Case B-hg20160314.d3d.1a_DNH2.eps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529" r="12765"/>
            <a:stretch/>
          </p:blipFill>
          <p:spPr>
            <a:xfrm>
              <a:off x="4844281" y="4933507"/>
              <a:ext cx="2326227" cy="1481399"/>
            </a:xfrm>
            <a:prstGeom prst="rect">
              <a:avLst/>
            </a:prstGeom>
            <a:effectLst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11240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5"/>
    </mc:Choice>
    <mc:Fallback xmlns="">
      <p:transition spd="slow" advTm="829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137979" y="70937"/>
            <a:ext cx="8868042" cy="75270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EPED </a:t>
            </a:r>
            <a:r>
              <a:rPr lang="en-US" sz="2400" dirty="0">
                <a:solidFill>
                  <a:schemeClr val="bg1"/>
                </a:solidFill>
              </a:rPr>
              <a:t>Model </a:t>
            </a:r>
            <a:r>
              <a:rPr lang="en-US" sz="2400" dirty="0" smtClean="0">
                <a:solidFill>
                  <a:schemeClr val="bg1"/>
                </a:solidFill>
              </a:rPr>
              <a:t>Is Providing a </a:t>
            </a:r>
            <a:r>
              <a:rPr lang="en-US" sz="2400" dirty="0">
                <a:solidFill>
                  <a:schemeClr val="bg1"/>
                </a:solidFill>
              </a:rPr>
              <a:t>Framework for </a:t>
            </a:r>
            <a:r>
              <a:rPr lang="en-US" sz="2400" dirty="0" smtClean="0">
                <a:solidFill>
                  <a:schemeClr val="bg1"/>
                </a:solidFill>
              </a:rPr>
              <a:t>Optimizing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bg1"/>
                </a:solidFill>
              </a:rPr>
              <a:t>Edge Pedestal to Avoid ELMs and Increase Confinement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26" name="Content Placeholder 2"/>
          <p:cNvSpPr>
            <a:spLocks noGrp="1"/>
          </p:cNvSpPr>
          <p:nvPr>
            <p:ph sz="quarter" idx="11"/>
          </p:nvPr>
        </p:nvSpPr>
        <p:spPr>
          <a:xfrm>
            <a:off x="97776" y="3843508"/>
            <a:ext cx="9046223" cy="2206418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Increasing pedestal stability supports higher core plasma performance</a:t>
            </a:r>
          </a:p>
        </p:txBody>
      </p:sp>
      <p:pic>
        <p:nvPicPr>
          <p:cNvPr id="27" name="model_illustration_132010_s5_2.png" descr="/Users/wsolomon/Documents/Powerpoint/aps15/model_illustration_132010_s5_2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58" y="1088450"/>
            <a:ext cx="3058687" cy="28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8"/>
    </mc:Choice>
    <mc:Fallback xmlns="">
      <p:transition spd="slow" advTm="7602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137979" y="70937"/>
            <a:ext cx="8868042" cy="75270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EPED </a:t>
            </a:r>
            <a:r>
              <a:rPr lang="en-US" sz="2400" dirty="0">
                <a:solidFill>
                  <a:schemeClr val="bg1"/>
                </a:solidFill>
              </a:rPr>
              <a:t>Model </a:t>
            </a:r>
            <a:r>
              <a:rPr lang="en-US" sz="2400" dirty="0" smtClean="0">
                <a:solidFill>
                  <a:schemeClr val="bg1"/>
                </a:solidFill>
              </a:rPr>
              <a:t>Is Providing a </a:t>
            </a:r>
            <a:r>
              <a:rPr lang="en-US" sz="2400" dirty="0">
                <a:solidFill>
                  <a:schemeClr val="bg1"/>
                </a:solidFill>
              </a:rPr>
              <a:t>Framework for </a:t>
            </a:r>
            <a:r>
              <a:rPr lang="en-US" sz="2400" dirty="0" smtClean="0">
                <a:solidFill>
                  <a:schemeClr val="bg1"/>
                </a:solidFill>
              </a:rPr>
              <a:t>Optimizing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bg1"/>
                </a:solidFill>
              </a:rPr>
              <a:t>Edge Pedestal to Avoid ELMs and Increase Confinement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8" name="model_illustration_132010_dec_kbm.png" descr="/Users/wsolomon/Documents/Powerpoint/aps15/model_illustration_132010_dec_kbm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4" y="1236550"/>
            <a:ext cx="3055411" cy="2692425"/>
          </a:xfrm>
          <a:prstGeom prst="rect">
            <a:avLst/>
          </a:prstGeom>
        </p:spPr>
      </p:pic>
      <p:sp>
        <p:nvSpPr>
          <p:cNvPr id="52" name="Content Placeholder 2"/>
          <p:cNvSpPr>
            <a:spLocks noGrp="1"/>
          </p:cNvSpPr>
          <p:nvPr>
            <p:ph sz="quarter" idx="11"/>
          </p:nvPr>
        </p:nvSpPr>
        <p:spPr>
          <a:xfrm>
            <a:off x="97776" y="3843508"/>
            <a:ext cx="9046223" cy="2206418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Increasing pedestal stability supports higher core plasma performance</a:t>
            </a:r>
          </a:p>
          <a:p>
            <a:pPr>
              <a:spcBef>
                <a:spcPts val="2000"/>
              </a:spcBef>
            </a:pPr>
            <a:r>
              <a:rPr lang="en-US" dirty="0" smtClean="0"/>
              <a:t>QH-mode maintains high pedestal without exceeding ELM threshold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60160" y="1188376"/>
            <a:ext cx="2749755" cy="2497119"/>
            <a:chOff x="354223" y="2752172"/>
            <a:chExt cx="3122143" cy="2609088"/>
          </a:xfrm>
        </p:grpSpPr>
        <p:sp>
          <p:nvSpPr>
            <p:cNvPr id="27" name="TextBox 6"/>
            <p:cNvSpPr txBox="1">
              <a:spLocks noChangeArrowheads="1"/>
            </p:cNvSpPr>
            <p:nvPr/>
          </p:nvSpPr>
          <p:spPr bwMode="auto">
            <a:xfrm>
              <a:off x="1975743" y="2894013"/>
              <a:ext cx="269566" cy="26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823" tIns="44912" rIns="89823" bIns="449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47" b="1">
                  <a:solidFill>
                    <a:schemeClr val="bg1"/>
                  </a:solidFill>
                </a:rPr>
                <a:t>•</a:t>
              </a:r>
              <a:endParaRPr lang="en-US" sz="1147" b="1" baseline="-25000">
                <a:solidFill>
                  <a:schemeClr val="bg1"/>
                </a:solidFill>
                <a:latin typeface="Symbol" charset="0"/>
                <a:cs typeface="Symbol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54223" y="2752172"/>
              <a:ext cx="3122143" cy="2609088"/>
              <a:chOff x="5853430" y="1285818"/>
              <a:chExt cx="3420904" cy="3146621"/>
            </a:xfrm>
          </p:grpSpPr>
          <p:pic>
            <p:nvPicPr>
              <p:cNvPr id="55" name="Picture 1" descr="p163518_2350_4300_rho_edge copy.tif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3430" y="1285818"/>
                <a:ext cx="3324860" cy="2686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6055995" y="3956369"/>
                <a:ext cx="3200877" cy="176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9896" tIns="44948" rIns="89896" bIns="44948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7" name="TextBox 2"/>
              <p:cNvSpPr txBox="1">
                <a:spLocks noChangeArrowheads="1"/>
              </p:cNvSpPr>
              <p:nvPr/>
            </p:nvSpPr>
            <p:spPr bwMode="auto">
              <a:xfrm>
                <a:off x="6454141" y="3902394"/>
                <a:ext cx="689769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0.85</a:t>
                </a:r>
              </a:p>
            </p:txBody>
          </p:sp>
          <p:sp>
            <p:nvSpPr>
              <p:cNvPr id="58" name="TextBox 10"/>
              <p:cNvSpPr txBox="1">
                <a:spLocks noChangeArrowheads="1"/>
              </p:cNvSpPr>
              <p:nvPr/>
            </p:nvSpPr>
            <p:spPr bwMode="auto">
              <a:xfrm>
                <a:off x="7119462" y="3902394"/>
                <a:ext cx="729933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0.90</a:t>
                </a:r>
              </a:p>
            </p:txBody>
          </p:sp>
          <p:sp>
            <p:nvSpPr>
              <p:cNvPr id="59" name="TextBox 11"/>
              <p:cNvSpPr txBox="1">
                <a:spLocks noChangeArrowheads="1"/>
              </p:cNvSpPr>
              <p:nvPr/>
            </p:nvSpPr>
            <p:spPr bwMode="auto">
              <a:xfrm>
                <a:off x="7823201" y="3891599"/>
                <a:ext cx="729933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0.95</a:t>
                </a:r>
              </a:p>
            </p:txBody>
          </p:sp>
          <p:sp>
            <p:nvSpPr>
              <p:cNvPr id="60" name="TextBox 12"/>
              <p:cNvSpPr txBox="1">
                <a:spLocks noChangeArrowheads="1"/>
              </p:cNvSpPr>
              <p:nvPr/>
            </p:nvSpPr>
            <p:spPr bwMode="auto">
              <a:xfrm>
                <a:off x="8540909" y="3891598"/>
                <a:ext cx="733425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1.00</a:t>
                </a:r>
              </a:p>
            </p:txBody>
          </p:sp>
          <p:sp>
            <p:nvSpPr>
              <p:cNvPr id="61" name="TextBox 13"/>
              <p:cNvSpPr txBox="1">
                <a:spLocks noChangeArrowheads="1"/>
              </p:cNvSpPr>
              <p:nvPr/>
            </p:nvSpPr>
            <p:spPr bwMode="auto">
              <a:xfrm>
                <a:off x="7372668" y="4048126"/>
                <a:ext cx="522129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Symbol" charset="0"/>
                    <a:cs typeface="Symbol" charset="0"/>
                  </a:rPr>
                  <a:t>r</a:t>
                </a: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703237" y="3809457"/>
              <a:ext cx="42534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961816">
              <a:off x="1034948" y="3865261"/>
              <a:ext cx="42534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6035" y="3835417"/>
              <a:ext cx="1545931" cy="82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Previous</a:t>
              </a:r>
              <a:br>
                <a:rPr lang="en-US" sz="1500" b="1" dirty="0" smtClean="0"/>
              </a:br>
              <a:r>
                <a:rPr lang="en-US" sz="1500" b="1" dirty="0" smtClean="0"/>
                <a:t>high torque QH-mode</a:t>
              </a:r>
              <a:endParaRPr lang="en-US" sz="1500" b="1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17236" y="3011066"/>
              <a:ext cx="75850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5664" y="2890229"/>
              <a:ext cx="2372986" cy="82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FF0000"/>
                  </a:solidFill>
                </a:rPr>
                <a:t>Low-torque </a:t>
              </a:r>
              <a:br>
                <a:rPr lang="en-US" sz="1500" b="1" dirty="0" smtClean="0">
                  <a:solidFill>
                    <a:srgbClr val="FF0000"/>
                  </a:solidFill>
                </a:rPr>
              </a:br>
              <a:r>
                <a:rPr lang="en-US" sz="1500" b="1" dirty="0" smtClean="0">
                  <a:solidFill>
                    <a:srgbClr val="FF0000"/>
                  </a:solidFill>
                </a:rPr>
                <a:t>        Wide pedestal</a:t>
              </a:r>
              <a:br>
                <a:rPr lang="en-US" sz="1500" b="1" dirty="0" smtClean="0">
                  <a:solidFill>
                    <a:srgbClr val="FF0000"/>
                  </a:solidFill>
                </a:rPr>
              </a:br>
              <a:r>
                <a:rPr lang="en-US" sz="1500" b="1" dirty="0" smtClean="0">
                  <a:solidFill>
                    <a:srgbClr val="FF0000"/>
                  </a:solidFill>
                </a:rPr>
                <a:t>              QH mode</a:t>
              </a:r>
              <a:endParaRPr lang="en-US" sz="15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3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8"/>
    </mc:Choice>
    <mc:Fallback xmlns="">
      <p:transition spd="slow" advTm="7602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137979" y="70937"/>
            <a:ext cx="8868042" cy="75270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EPED </a:t>
            </a:r>
            <a:r>
              <a:rPr lang="en-US" sz="2400" dirty="0">
                <a:solidFill>
                  <a:schemeClr val="bg1"/>
                </a:solidFill>
              </a:rPr>
              <a:t>Model </a:t>
            </a:r>
            <a:r>
              <a:rPr lang="en-US" sz="2400" dirty="0" smtClean="0">
                <a:solidFill>
                  <a:schemeClr val="bg1"/>
                </a:solidFill>
              </a:rPr>
              <a:t>Is Providing a </a:t>
            </a:r>
            <a:r>
              <a:rPr lang="en-US" sz="2400" dirty="0">
                <a:solidFill>
                  <a:schemeClr val="bg1"/>
                </a:solidFill>
              </a:rPr>
              <a:t>Framework for </a:t>
            </a:r>
            <a:r>
              <a:rPr lang="en-US" sz="2400" dirty="0" smtClean="0">
                <a:solidFill>
                  <a:schemeClr val="bg1"/>
                </a:solidFill>
              </a:rPr>
              <a:t>Optimizing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bg1"/>
                </a:solidFill>
              </a:rPr>
              <a:t>Edge Pedestal to Avoid ELMs and Increase Performance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4" name="model_illustration_132010_inc_pb.png" descr="/Users/wsolomon/Documents/Powerpoint/aps15/model_illustration_132010_inc_pb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63" y="1081395"/>
            <a:ext cx="3055597" cy="2846718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3260160" y="1188376"/>
            <a:ext cx="2749755" cy="2497119"/>
            <a:chOff x="354223" y="2752172"/>
            <a:chExt cx="3122143" cy="2609088"/>
          </a:xfrm>
        </p:grpSpPr>
        <p:sp>
          <p:nvSpPr>
            <p:cNvPr id="74" name="TextBox 6"/>
            <p:cNvSpPr txBox="1">
              <a:spLocks noChangeArrowheads="1"/>
            </p:cNvSpPr>
            <p:nvPr/>
          </p:nvSpPr>
          <p:spPr bwMode="auto">
            <a:xfrm>
              <a:off x="1975743" y="2894013"/>
              <a:ext cx="269566" cy="26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823" tIns="44912" rIns="89823" bIns="449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47" b="1">
                  <a:solidFill>
                    <a:schemeClr val="bg1"/>
                  </a:solidFill>
                </a:rPr>
                <a:t>•</a:t>
              </a:r>
              <a:endParaRPr lang="en-US" sz="1147" b="1" baseline="-25000">
                <a:solidFill>
                  <a:schemeClr val="bg1"/>
                </a:solidFill>
                <a:latin typeface="Symbol" charset="0"/>
                <a:cs typeface="Symbol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354223" y="2752172"/>
              <a:ext cx="3122143" cy="2609088"/>
              <a:chOff x="5853430" y="1285818"/>
              <a:chExt cx="3420904" cy="3146621"/>
            </a:xfrm>
          </p:grpSpPr>
          <p:pic>
            <p:nvPicPr>
              <p:cNvPr id="81" name="Picture 1" descr="p163518_2350_4300_rho_edge copy.tif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3430" y="1285818"/>
                <a:ext cx="3324860" cy="2686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Rectangle 81"/>
              <p:cNvSpPr/>
              <p:nvPr/>
            </p:nvSpPr>
            <p:spPr>
              <a:xfrm>
                <a:off x="6055995" y="3956369"/>
                <a:ext cx="3200877" cy="176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9896" tIns="44948" rIns="89896" bIns="44948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3" name="TextBox 2"/>
              <p:cNvSpPr txBox="1">
                <a:spLocks noChangeArrowheads="1"/>
              </p:cNvSpPr>
              <p:nvPr/>
            </p:nvSpPr>
            <p:spPr bwMode="auto">
              <a:xfrm>
                <a:off x="6454141" y="3902394"/>
                <a:ext cx="689769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0.85</a:t>
                </a:r>
              </a:p>
            </p:txBody>
          </p:sp>
          <p:sp>
            <p:nvSpPr>
              <p:cNvPr id="84" name="TextBox 10"/>
              <p:cNvSpPr txBox="1">
                <a:spLocks noChangeArrowheads="1"/>
              </p:cNvSpPr>
              <p:nvPr/>
            </p:nvSpPr>
            <p:spPr bwMode="auto">
              <a:xfrm>
                <a:off x="7119462" y="3902394"/>
                <a:ext cx="729933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0.90</a:t>
                </a:r>
              </a:p>
            </p:txBody>
          </p:sp>
          <p:sp>
            <p:nvSpPr>
              <p:cNvPr id="85" name="TextBox 11"/>
              <p:cNvSpPr txBox="1">
                <a:spLocks noChangeArrowheads="1"/>
              </p:cNvSpPr>
              <p:nvPr/>
            </p:nvSpPr>
            <p:spPr bwMode="auto">
              <a:xfrm>
                <a:off x="7823201" y="3891599"/>
                <a:ext cx="729933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0.95</a:t>
                </a:r>
              </a:p>
            </p:txBody>
          </p:sp>
          <p:sp>
            <p:nvSpPr>
              <p:cNvPr id="86" name="TextBox 12"/>
              <p:cNvSpPr txBox="1">
                <a:spLocks noChangeArrowheads="1"/>
              </p:cNvSpPr>
              <p:nvPr/>
            </p:nvSpPr>
            <p:spPr bwMode="auto">
              <a:xfrm>
                <a:off x="8540909" y="3891598"/>
                <a:ext cx="733425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N Helvetica Narrow" charset="0"/>
                    <a:cs typeface="N Helvetica Narrow" charset="0"/>
                  </a:rPr>
                  <a:t>1.00</a:t>
                </a:r>
              </a:p>
            </p:txBody>
          </p:sp>
          <p:sp>
            <p:nvSpPr>
              <p:cNvPr id="87" name="TextBox 13"/>
              <p:cNvSpPr txBox="1">
                <a:spLocks noChangeArrowheads="1"/>
              </p:cNvSpPr>
              <p:nvPr/>
            </p:nvSpPr>
            <p:spPr bwMode="auto">
              <a:xfrm>
                <a:off x="7372668" y="4048126"/>
                <a:ext cx="522129" cy="38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96" tIns="44948" rIns="89896" bIns="4494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12" b="1">
                    <a:latin typeface="Symbol" charset="0"/>
                    <a:cs typeface="Symbol" charset="0"/>
                  </a:rPr>
                  <a:t>r</a:t>
                </a: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703237" y="3809457"/>
              <a:ext cx="42534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961816">
              <a:off x="1034948" y="3865261"/>
              <a:ext cx="42534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06035" y="3835417"/>
              <a:ext cx="1545931" cy="82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Previous</a:t>
              </a:r>
              <a:br>
                <a:rPr lang="en-US" sz="1500" b="1" dirty="0" smtClean="0"/>
              </a:br>
              <a:r>
                <a:rPr lang="en-US" sz="1500" b="1" dirty="0" smtClean="0"/>
                <a:t>high torque QH-mode</a:t>
              </a:r>
              <a:endParaRPr lang="en-US" sz="1500" b="1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217236" y="3011066"/>
              <a:ext cx="758507" cy="357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5664" y="2890229"/>
              <a:ext cx="2372986" cy="82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FF0000"/>
                  </a:solidFill>
                </a:rPr>
                <a:t>Low-torque </a:t>
              </a:r>
              <a:br>
                <a:rPr lang="en-US" sz="1500" b="1" dirty="0" smtClean="0">
                  <a:solidFill>
                    <a:srgbClr val="FF0000"/>
                  </a:solidFill>
                </a:rPr>
              </a:br>
              <a:r>
                <a:rPr lang="en-US" sz="1500" b="1" dirty="0" smtClean="0">
                  <a:solidFill>
                    <a:srgbClr val="FF0000"/>
                  </a:solidFill>
                </a:rPr>
                <a:t>        Wide pedestal</a:t>
              </a:r>
              <a:br>
                <a:rPr lang="en-US" sz="1500" b="1" dirty="0" smtClean="0">
                  <a:solidFill>
                    <a:srgbClr val="FF0000"/>
                  </a:solidFill>
                </a:rPr>
              </a:br>
              <a:r>
                <a:rPr lang="en-US" sz="1500" b="1" dirty="0" smtClean="0">
                  <a:solidFill>
                    <a:srgbClr val="FF0000"/>
                  </a:solidFill>
                </a:rPr>
                <a:t>              QH mode</a:t>
              </a:r>
              <a:endParaRPr lang="en-US" sz="15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5" name="Content Placeholder 2"/>
          <p:cNvSpPr>
            <a:spLocks noGrp="1"/>
          </p:cNvSpPr>
          <p:nvPr>
            <p:ph sz="quarter" idx="11"/>
          </p:nvPr>
        </p:nvSpPr>
        <p:spPr>
          <a:xfrm>
            <a:off x="97776" y="3843508"/>
            <a:ext cx="9046223" cy="2206418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Increasing pedestal stability supports higher core plasma performance</a:t>
            </a:r>
          </a:p>
          <a:p>
            <a:pPr>
              <a:spcBef>
                <a:spcPts val="2000"/>
              </a:spcBef>
            </a:pPr>
            <a:r>
              <a:rPr lang="en-US" dirty="0" smtClean="0"/>
              <a:t>QH-mode maintains high pedestal without exceeding ELM threshold</a:t>
            </a:r>
            <a:endParaRPr lang="en-US" spc="-60" dirty="0" smtClean="0"/>
          </a:p>
          <a:p>
            <a:pPr>
              <a:spcBef>
                <a:spcPts val="2000"/>
              </a:spcBef>
            </a:pPr>
            <a:r>
              <a:rPr lang="en-US" spc="-60" dirty="0" smtClean="0"/>
              <a:t>Extending Super H-mode may yield further increases in performance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18" y="1290968"/>
            <a:ext cx="2730500" cy="23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8"/>
    </mc:Choice>
    <mc:Fallback xmlns="">
      <p:transition spd="slow" advTm="7602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Content Placeholder 1"/>
          <p:cNvSpPr>
            <a:spLocks noGrp="1"/>
          </p:cNvSpPr>
          <p:nvPr>
            <p:ph idx="1"/>
          </p:nvPr>
        </p:nvSpPr>
        <p:spPr>
          <a:xfrm>
            <a:off x="98425" y="1038225"/>
            <a:ext cx="4651375" cy="4754563"/>
          </a:xfrm>
        </p:spPr>
        <p:txBody>
          <a:bodyPr>
            <a:normAutofit/>
          </a:bodyPr>
          <a:lstStyle/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Self-consistent coupling of core &amp; pedestal theoretical models </a:t>
            </a:r>
          </a:p>
          <a:p>
            <a:pPr lvl="1">
              <a:lnSpc>
                <a:spcPct val="90000"/>
              </a:lnSpc>
            </a:pPr>
            <a:r>
              <a:rPr lang="en-US" altLang="en-US" sz="1700" dirty="0">
                <a:ea typeface="ＭＳ Ｐゴシック" charset="-128"/>
              </a:rPr>
              <a:t>No free or fit parameters</a:t>
            </a:r>
          </a:p>
          <a:p>
            <a:pPr lvl="1">
              <a:lnSpc>
                <a:spcPct val="90000"/>
              </a:lnSpc>
            </a:pPr>
            <a:endParaRPr lang="en-US" altLang="en-US" sz="1600" dirty="0">
              <a:ea typeface="ＭＳ Ｐゴシック" charset="-128"/>
            </a:endParaRPr>
          </a:p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Whole profile iteration converges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to unique solution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charset="-128"/>
              </a:rPr>
              <a:t>Predicts </a:t>
            </a:r>
            <a:r>
              <a:rPr lang="el-GR" altLang="en-US" dirty="0">
                <a:ea typeface="ＭＳ Ｐゴシック" charset="-128"/>
              </a:rPr>
              <a:t>β</a:t>
            </a:r>
            <a:r>
              <a:rPr lang="en-US" altLang="en-US" baseline="-25000" dirty="0">
                <a:ea typeface="ＭＳ Ｐゴシック" charset="-128"/>
              </a:rPr>
              <a:t>N</a:t>
            </a:r>
            <a:r>
              <a:rPr lang="en-US" altLang="en-US" dirty="0">
                <a:ea typeface="ＭＳ Ｐゴシック" charset="-128"/>
              </a:rPr>
              <a:t> to  ~15% in </a:t>
            </a:r>
            <a:r>
              <a:rPr lang="en-US" altLang="en-US" dirty="0" smtClean="0">
                <a:ea typeface="ＭＳ Ｐゴシック" charset="-128"/>
              </a:rPr>
              <a:t/>
            </a:r>
            <a:br>
              <a:rPr lang="en-US" altLang="en-US" dirty="0" smtClean="0">
                <a:ea typeface="ＭＳ Ｐゴシック" charset="-128"/>
              </a:rPr>
            </a:br>
            <a:r>
              <a:rPr lang="en-US" altLang="en-US" dirty="0" smtClean="0">
                <a:ea typeface="ＭＳ Ｐゴシック" charset="-128"/>
              </a:rPr>
              <a:t>200 </a:t>
            </a:r>
            <a:r>
              <a:rPr lang="en-US" altLang="en-US" dirty="0">
                <a:ea typeface="ＭＳ Ｐゴシック" charset="-128"/>
              </a:rPr>
              <a:t>DIII-D cases</a:t>
            </a:r>
          </a:p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endParaRPr lang="en-US" altLang="en-US" dirty="0">
              <a:ea typeface="ＭＳ Ｐゴシック" charset="-128"/>
            </a:endParaRPr>
          </a:p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Enables prediction and optimization of ITER fusion gain:  Q~12 possible</a:t>
            </a:r>
          </a:p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endParaRPr lang="en-US" altLang="en-US" dirty="0">
              <a:ea typeface="ＭＳ Ｐゴシック" charset="-128"/>
            </a:endParaRPr>
          </a:p>
          <a:p>
            <a:pPr marL="12700" indent="-1270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i="1" dirty="0">
                <a:ea typeface="ＭＳ Ｐゴシック" charset="-128"/>
              </a:rPr>
              <a:t>New </a:t>
            </a:r>
            <a:r>
              <a:rPr lang="en-US" altLang="en-US" i="1" dirty="0" smtClean="0">
                <a:ea typeface="ＭＳ Ｐゴシック" charset="-128"/>
              </a:rPr>
              <a:t>computing frontier</a:t>
            </a:r>
            <a:r>
              <a:rPr lang="en-US" altLang="en-US" i="1" dirty="0">
                <a:ea typeface="ＭＳ Ｐゴシック" charset="-128"/>
              </a:rPr>
              <a:t>:  Multi-scale turbulence </a:t>
            </a:r>
            <a:r>
              <a:rPr lang="en-US" altLang="en-US" i="1" dirty="0" smtClean="0">
                <a:ea typeface="ＭＳ Ｐゴシック" charset="-128"/>
              </a:rPr>
              <a:t>simulations</a:t>
            </a:r>
            <a:endParaRPr lang="en-US" altLang="en-US" i="1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US" altLang="en-US" sz="1600" dirty="0">
              <a:ea typeface="ＭＳ Ｐゴシック" charset="-128"/>
            </a:endParaRPr>
          </a:p>
          <a:p>
            <a:pPr marL="222250" indent="-222250" defTabSz="455613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21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600" dirty="0">
                <a:ea typeface="ＭＳ Ｐゴシック" charset="-128"/>
              </a:rPr>
              <a:t>Theory-Experiment Validation Has Increased Confidence in ITER Achieving its Q=10 mission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122488" y="5749925"/>
            <a:ext cx="2274887" cy="669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6D9F1"/>
              </a:gs>
              <a:gs pos="100000">
                <a:srgbClr val="8EB4E3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dirty="0" smtClean="0"/>
              <a:t>Results reported at IAEA FEC 2016</a:t>
            </a:r>
            <a:endParaRPr lang="en-US" altLang="en-US" sz="1400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1038225"/>
            <a:ext cx="45212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TGYRO+EPED_betan_iteratio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350" y="3273425"/>
            <a:ext cx="46926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6311900" y="2357438"/>
            <a:ext cx="1360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FF"/>
                </a:solidFill>
              </a:rPr>
              <a:t>(TGLF+NEO)</a:t>
            </a:r>
          </a:p>
        </p:txBody>
      </p:sp>
    </p:spTree>
    <p:extLst>
      <p:ext uri="{BB962C8B-B14F-4D97-AF65-F5344CB8AC3E}">
        <p14:creationId xmlns:p14="http://schemas.microsoft.com/office/powerpoint/2010/main" val="107265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7"/>
    </mc:Choice>
    <mc:Fallback xmlns="">
      <p:transition spd="slow" advTm="10224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496" y="3753293"/>
            <a:ext cx="1287273" cy="993756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35" name="Picture 4" descr="High Z Vessel Section-1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749" y="4694357"/>
            <a:ext cx="2764465" cy="18021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Pages from 05-01-Canik-2.eps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94" b="50550"/>
          <a:stretch/>
        </p:blipFill>
        <p:spPr>
          <a:xfrm>
            <a:off x="4986670" y="1418562"/>
            <a:ext cx="1858198" cy="1581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5689" y="95001"/>
            <a:ext cx="8946432" cy="762000"/>
          </a:xfrm>
          <a:prstGeom prst="rect">
            <a:avLst/>
          </a:prstGeom>
        </p:spPr>
        <p:txBody>
          <a:bodyPr lIns="81531" tIns="40763" rIns="81531" bIns="40763"/>
          <a:lstStyle/>
          <a:p>
            <a:r>
              <a:rPr lang="en-US" sz="2600" dirty="0"/>
              <a:t>DIII-D Boundary/PMI Center Is Developing </a:t>
            </a:r>
            <a:br>
              <a:rPr lang="en-US" sz="2600" dirty="0"/>
            </a:br>
            <a:r>
              <a:rPr lang="en-US" sz="2600" dirty="0"/>
              <a:t>the Scientific </a:t>
            </a:r>
            <a:r>
              <a:rPr lang="en-US" sz="2600" dirty="0" smtClean="0"/>
              <a:t>Basis for </a:t>
            </a:r>
            <a:r>
              <a:rPr lang="en-US" sz="2600" dirty="0"/>
              <a:t>Advanced </a:t>
            </a:r>
            <a:r>
              <a:rPr lang="en-US" sz="2600" dirty="0" err="1"/>
              <a:t>Divertor</a:t>
            </a:r>
            <a:r>
              <a:rPr lang="en-US" sz="2600" dirty="0"/>
              <a:t> Solutions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5685" y="949376"/>
            <a:ext cx="4928916" cy="2361256"/>
          </a:xfrm>
        </p:spPr>
        <p:txBody>
          <a:bodyPr/>
          <a:lstStyle/>
          <a:p>
            <a:pPr marL="0" indent="0">
              <a:spcBef>
                <a:spcPts val="529"/>
              </a:spcBef>
              <a:buClr>
                <a:srgbClr val="0B1C71"/>
              </a:buClr>
              <a:buNone/>
            </a:pPr>
            <a:r>
              <a:rPr lang="en-US" u="sng" dirty="0" smtClean="0"/>
              <a:t>Research Goals</a:t>
            </a:r>
            <a:endParaRPr lang="en-US" u="sng" dirty="0"/>
          </a:p>
          <a:p>
            <a:pPr marL="236538" indent="-236538">
              <a:spcBef>
                <a:spcPts val="529"/>
              </a:spcBef>
              <a:buClr>
                <a:srgbClr val="0B1C71"/>
              </a:buClr>
            </a:pPr>
            <a:r>
              <a:rPr lang="en-US" sz="1800" dirty="0" smtClean="0"/>
              <a:t>Use enhanced diagnostics to identify</a:t>
            </a:r>
            <a:br>
              <a:rPr lang="en-US" sz="1800" dirty="0" smtClean="0"/>
            </a:br>
            <a:r>
              <a:rPr lang="en-US" sz="1800" dirty="0" smtClean="0"/>
              <a:t>physics and  validate models</a:t>
            </a:r>
            <a:endParaRPr lang="en-US" sz="1800" dirty="0"/>
          </a:p>
          <a:p>
            <a:pPr marL="236538" indent="-236538">
              <a:spcBef>
                <a:spcPts val="1077"/>
              </a:spcBef>
              <a:buClr>
                <a:srgbClr val="0B1C71"/>
              </a:buClr>
            </a:pPr>
            <a:r>
              <a:rPr lang="en-US" sz="1800" dirty="0" smtClean="0"/>
              <a:t>Vary geometry and configuration: </a:t>
            </a:r>
            <a:br>
              <a:rPr lang="en-US" sz="1800" dirty="0" smtClean="0"/>
            </a:br>
            <a:r>
              <a:rPr lang="en-US" sz="1800" dirty="0" smtClean="0"/>
              <a:t>to test predictive capability</a:t>
            </a:r>
            <a:endParaRPr lang="en-US" sz="1800" dirty="0"/>
          </a:p>
          <a:p>
            <a:pPr marL="236538" indent="-236538">
              <a:spcBef>
                <a:spcPts val="1077"/>
              </a:spcBef>
              <a:buClr>
                <a:srgbClr val="0B1C71"/>
              </a:buClr>
            </a:pPr>
            <a:r>
              <a:rPr lang="en-US" sz="1800" dirty="0" smtClean="0"/>
              <a:t>Work with materials community </a:t>
            </a:r>
            <a:br>
              <a:rPr lang="en-US" sz="1800" dirty="0" smtClean="0"/>
            </a:br>
            <a:r>
              <a:rPr lang="en-US" sz="1800" dirty="0" smtClean="0"/>
              <a:t>to assess </a:t>
            </a:r>
            <a:r>
              <a:rPr lang="en-US" sz="1800" dirty="0"/>
              <a:t>candidate </a:t>
            </a:r>
            <a:r>
              <a:rPr lang="en-US" sz="1800" dirty="0" smtClean="0"/>
              <a:t>materials</a:t>
            </a:r>
            <a:endParaRPr lang="en-US" altLang="zh-CN" sz="1800" dirty="0">
              <a:latin typeface="Century Gothic" charset="0"/>
              <a:ea typeface="ＭＳ Ｐゴシック" charset="-128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801" y="3878240"/>
            <a:ext cx="1592743" cy="101302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82" y="3700132"/>
            <a:ext cx="2599744" cy="24579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3532756" y="3889050"/>
            <a:ext cx="1039244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Tungsten </a:t>
            </a:r>
            <a:br>
              <a:rPr lang="en-US" b="1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</a:br>
            <a:r>
              <a:rPr lang="en-US" b="1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W</a:t>
            </a:r>
            <a:r>
              <a:rPr lang="en-US" b="1" baseline="3000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182</a:t>
            </a:r>
            <a:endParaRPr lang="en-US" sz="1400" b="1" baseline="30000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63478" y="3049962"/>
            <a:ext cx="271154" cy="5052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97" tIns="40846" rIns="81697" bIns="40846" numCol="1" rtlCol="0" anchor="t" anchorCtr="0" compatLnSpc="1">
            <a:prstTxWarp prst="textNoShape">
              <a:avLst/>
            </a:prstTxWarp>
          </a:bodyPr>
          <a:lstStyle/>
          <a:p>
            <a:pPr defTabSz="816842"/>
            <a:endParaRPr lang="en-US" sz="2200">
              <a:solidFill>
                <a:srgbClr val="000000"/>
              </a:solidFill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553958" y="4491144"/>
            <a:ext cx="1267755" cy="2615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035" tIns="45520" rIns="91035" bIns="45520" rtlCol="0">
            <a:spAutoFit/>
          </a:bodyPr>
          <a:lstStyle/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DiMES</a:t>
            </a:r>
            <a:endParaRPr lang="en-US" sz="1100" b="1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334234" y="3489075"/>
            <a:ext cx="1671499" cy="1294234"/>
            <a:chOff x="4665459" y="3690846"/>
            <a:chExt cx="1403324" cy="1086587"/>
          </a:xfrm>
        </p:grpSpPr>
        <p:pic>
          <p:nvPicPr>
            <p:cNvPr id="24" name="Picture 23"/>
            <p:cNvPicPr/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665459" y="3780546"/>
              <a:ext cx="1403324" cy="99688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9" name="Rectangle 18"/>
            <p:cNvSpPr/>
            <p:nvPr/>
          </p:nvSpPr>
          <p:spPr bwMode="auto">
            <a:xfrm>
              <a:off x="5512748" y="3690846"/>
              <a:ext cx="337791" cy="4026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72" eaLnBrk="0" hangingPunct="0"/>
              <a:endParaRPr lang="en-US" sz="2400">
                <a:latin typeface="Times" pitchFamily="-65" charset="0"/>
              </a:endParaRPr>
            </a:p>
          </p:txBody>
        </p:sp>
      </p:grpSp>
      <p:pic>
        <p:nvPicPr>
          <p:cNvPr id="27" name="Picture 26" descr="Case B-hg20160314.d3d.1a_DNH2.eps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29" r="28835" b="15443"/>
          <a:stretch/>
        </p:blipFill>
        <p:spPr>
          <a:xfrm>
            <a:off x="6407206" y="4791823"/>
            <a:ext cx="2249281" cy="14419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5454501" y="3321146"/>
            <a:ext cx="359380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Divertor</a:t>
            </a:r>
            <a:r>
              <a:rPr lang="en-US" sz="2000" b="1" u="sng" dirty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 Closure Experiments</a:t>
            </a:r>
          </a:p>
        </p:txBody>
      </p:sp>
      <p:pic>
        <p:nvPicPr>
          <p:cNvPr id="30" name="Picture 29" descr="Pages from 05-01-Canik-2.eps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32" t="49900"/>
          <a:stretch/>
        </p:blipFill>
        <p:spPr>
          <a:xfrm>
            <a:off x="7011722" y="1376029"/>
            <a:ext cx="1831769" cy="157982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4752753" y="1067136"/>
            <a:ext cx="427428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Model Validation: Helium Detachment</a:t>
            </a:r>
            <a:endParaRPr lang="en-US" sz="1400" b="1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518151" y="1429195"/>
            <a:ext cx="1224701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Measured</a:t>
            </a:r>
          </a:p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P</a:t>
            </a:r>
            <a:r>
              <a:rPr lang="en-US" b="1" baseline="-25000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rad</a:t>
            </a:r>
            <a:endParaRPr lang="en-US" b="1" baseline="-25000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7529561" y="2651940"/>
            <a:ext cx="1388389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SOLPS </a:t>
            </a:r>
            <a:r>
              <a:rPr lang="en-US" b="1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P</a:t>
            </a:r>
            <a:r>
              <a:rPr lang="en-US" b="1" baseline="-25000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rad</a:t>
            </a:r>
            <a:endParaRPr lang="en-US" b="1" baseline="-25000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572000" y="4508205"/>
            <a:ext cx="404037" cy="1258080"/>
          </a:xfrm>
          <a:prstGeom prst="straightConnector1">
            <a:avLst/>
          </a:prstGeom>
          <a:ln w="76200" cap="rnd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563527" y="3400098"/>
            <a:ext cx="4008474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45353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err="1">
                <a:solidFill>
                  <a:srgbClr val="000000"/>
                </a:solidFill>
                <a:latin typeface="Century Gothic" charset="0"/>
                <a:cs typeface="Century Gothic" charset="0"/>
              </a:rPr>
              <a:t>Divertor</a:t>
            </a:r>
            <a:r>
              <a:rPr lang="en-US" sz="2000" b="1" u="sng" dirty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b="1" u="sng" dirty="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Erosion and Migration</a:t>
            </a:r>
            <a:endParaRPr lang="en-US" sz="2000" b="1" u="sng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Drifts Produce Strong </a:t>
            </a:r>
            <a:r>
              <a:rPr lang="en-US" dirty="0"/>
              <a:t>Divertor Asymmetries </a:t>
            </a:r>
            <a:r>
              <a:rPr lang="en-US" dirty="0" smtClean="0"/>
              <a:t>in Particle Flux and Detachment Threshold Density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934154"/>
            <a:ext cx="8999034" cy="1219203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∇B drift into divertor: Asymmetric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, 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and detachment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623" y="2006631"/>
            <a:ext cx="4636008" cy="4258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27" y="2006602"/>
            <a:ext cx="4142232" cy="27416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2121" y="1722473"/>
            <a:ext cx="4284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Divertor</a:t>
            </a:r>
            <a:r>
              <a:rPr lang="en-US" sz="2000" b="1" u="sng" dirty="0" smtClean="0"/>
              <a:t> Thomson Scattering Data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58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5"/>
    </mc:Choice>
    <mc:Fallback xmlns="">
      <p:transition spd="slow" advTm="4087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43176" y="5203503"/>
            <a:ext cx="3588582" cy="680648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18" tIns="40553" rIns="81118" bIns="40553" spcCol="0" rtlCol="0" anchor="ctr"/>
          <a:lstStyle/>
          <a:p>
            <a:pPr algn="ctr" defTabSz="451792" eaLnBrk="1" hangingPunct="1"/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Drifts Produce Strong </a:t>
            </a:r>
            <a:r>
              <a:rPr lang="en-US" dirty="0"/>
              <a:t>Divertor Asymmetries </a:t>
            </a:r>
            <a:r>
              <a:rPr lang="en-US" dirty="0" smtClean="0"/>
              <a:t>in Particle Flux and Detachment Threshold Density</a:t>
            </a:r>
            <a:endParaRPr lang="en-US" dirty="0"/>
          </a:p>
        </p:txBody>
      </p:sp>
      <p:pic>
        <p:nvPicPr>
          <p:cNvPr id="8" name="Picture 7" descr="Drif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27" y="2006602"/>
            <a:ext cx="41402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623" y="2006631"/>
            <a:ext cx="4634501" cy="425733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01838" y="5187102"/>
            <a:ext cx="3344861" cy="68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0806" rIns="0" bIns="50806" numCol="1" anchor="t" anchorCtr="0" compatLnSpc="1">
            <a:prstTxWarp prst="textNoShape">
              <a:avLst/>
            </a:prstTxWarp>
          </a:bodyPr>
          <a:lstStyle>
            <a:lvl1pPr marL="336224" indent="-336224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941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8816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81408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588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69044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17340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46564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3939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2236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053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Including drifts in models reproduces major features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0" y="934154"/>
            <a:ext cx="8999034" cy="1219203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∇B drift into divertor: Asymmetric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, 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and detachment</a:t>
            </a:r>
          </a:p>
          <a:p>
            <a:r>
              <a:rPr lang="en-US" sz="2000" dirty="0"/>
              <a:t>∇B drift </a:t>
            </a:r>
            <a:r>
              <a:rPr lang="en-US" sz="2000" dirty="0" smtClean="0"/>
              <a:t>out of divertor</a:t>
            </a:r>
            <a:r>
              <a:rPr lang="en-US" sz="2000" dirty="0"/>
              <a:t>: S</a:t>
            </a:r>
            <a:r>
              <a:rPr lang="en-US" sz="2000" dirty="0" smtClean="0"/>
              <a:t>ymmetric </a:t>
            </a: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r>
              <a:rPr lang="en-US" sz="2000" dirty="0"/>
              <a:t>, n</a:t>
            </a:r>
            <a:r>
              <a:rPr lang="en-US" sz="2000" baseline="-25000" dirty="0"/>
              <a:t>e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detachment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42121" y="1722473"/>
            <a:ext cx="4284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Divertor</a:t>
            </a:r>
            <a:r>
              <a:rPr lang="en-US" sz="2000" b="1" u="sng" dirty="0" smtClean="0"/>
              <a:t> Thomson Scattering Data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20602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5"/>
    </mc:Choice>
    <mc:Fallback xmlns="">
      <p:transition spd="slow" advTm="4087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860" y="1120422"/>
            <a:ext cx="3461556" cy="46076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Obtained First Evidence that Non-Axisymmetric Inter-ELM Heat Flux Is Eliminated During Detachment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23434" y="3746635"/>
            <a:ext cx="5430979" cy="2228166"/>
          </a:xfrm>
        </p:spPr>
        <p:txBody>
          <a:bodyPr>
            <a:normAutofit fontScale="85000" lnSpcReduction="10000"/>
          </a:bodyPr>
          <a:lstStyle/>
          <a:p>
            <a:pPr marL="228600" indent="-228600">
              <a:spcBef>
                <a:spcPts val="8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dirty="0"/>
              <a:t>Heat flux profile is broadened with RMP, exhibiting a structure indicative of non-axisymmetric striations, </a:t>
            </a:r>
            <a:r>
              <a:rPr lang="en-US" i="1" dirty="0">
                <a:solidFill>
                  <a:srgbClr val="0432FF"/>
                </a:solidFill>
              </a:rPr>
              <a:t>also seen in </a:t>
            </a:r>
            <a:r>
              <a:rPr lang="en-US" i="1" dirty="0" err="1">
                <a:solidFill>
                  <a:srgbClr val="0432FF"/>
                </a:solidFill>
              </a:rPr>
              <a:t>T</a:t>
            </a:r>
            <a:r>
              <a:rPr lang="en-US" i="1" baseline="-25000" dirty="0" err="1">
                <a:solidFill>
                  <a:srgbClr val="0432FF"/>
                </a:solidFill>
              </a:rPr>
              <a:t>e</a:t>
            </a:r>
            <a:r>
              <a:rPr lang="en-US" i="1" dirty="0">
                <a:solidFill>
                  <a:srgbClr val="0432FF"/>
                </a:solidFill>
              </a:rPr>
              <a:t> profile </a:t>
            </a:r>
            <a:endParaRPr lang="en-US" i="1" dirty="0" smtClean="0">
              <a:solidFill>
                <a:srgbClr val="0432FF"/>
              </a:solidFill>
            </a:endParaRPr>
          </a:p>
          <a:p>
            <a:pPr marL="228600" indent="-228600">
              <a:spcBef>
                <a:spcPts val="800"/>
              </a:spcBef>
              <a:buClr>
                <a:srgbClr val="1F497D"/>
              </a:buClr>
              <a:buFont typeface="Arial" charset="0"/>
              <a:buChar char="•"/>
            </a:pPr>
            <a:endParaRPr lang="en-US" sz="900" spc="-10" dirty="0" smtClean="0"/>
          </a:p>
          <a:p>
            <a:pPr marL="228600" indent="-228600">
              <a:spcBef>
                <a:spcPts val="8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pc="-10" dirty="0" smtClean="0"/>
              <a:t>3D </a:t>
            </a:r>
            <a:r>
              <a:rPr lang="en-US" spc="-10" dirty="0"/>
              <a:t>heat flux striations between </a:t>
            </a:r>
            <a:r>
              <a:rPr lang="en-US" spc="-10" dirty="0" smtClean="0"/>
              <a:t>ELMs are eliminated at high density</a:t>
            </a:r>
          </a:p>
          <a:p>
            <a:pPr lvl="1">
              <a:spcBef>
                <a:spcPts val="800"/>
              </a:spcBef>
              <a:buClr>
                <a:srgbClr val="1F497D"/>
              </a:buClr>
              <a:buFont typeface=".AppleSystemUIFont" charset="-120"/>
              <a:buChar char="–"/>
            </a:pPr>
            <a:r>
              <a:rPr lang="en-US" spc="-10" dirty="0"/>
              <a:t>Before partial detachment and continuing through to detachment</a:t>
            </a:r>
            <a:endParaRPr lang="en-US" spc="-10" dirty="0" smtClean="0"/>
          </a:p>
          <a:p>
            <a:pPr marL="0" indent="0">
              <a:spcBef>
                <a:spcPts val="800"/>
              </a:spcBef>
              <a:buClr>
                <a:srgbClr val="1F497D"/>
              </a:buClr>
              <a:buNone/>
            </a:pPr>
            <a:endParaRPr lang="en-US" spc="-10" dirty="0" smtClean="0"/>
          </a:p>
          <a:p>
            <a:pPr marL="0" indent="0">
              <a:spcBef>
                <a:spcPts val="800"/>
              </a:spcBef>
              <a:buClr>
                <a:srgbClr val="1F497D"/>
              </a:buClr>
              <a:buNone/>
            </a:pPr>
            <a:endParaRPr lang="en-US" spc="-10" dirty="0" smtClean="0"/>
          </a:p>
          <a:p>
            <a:pPr marL="0" indent="0">
              <a:spcBef>
                <a:spcPts val="800"/>
              </a:spcBef>
              <a:buClr>
                <a:srgbClr val="1F497D"/>
              </a:buClr>
              <a:buNone/>
            </a:pPr>
            <a:endParaRPr lang="en-US" spc="-10" dirty="0" smtClean="0"/>
          </a:p>
          <a:p>
            <a:pPr marL="803115" lvl="1" indent="-342900">
              <a:spcBef>
                <a:spcPts val="800"/>
              </a:spcBef>
              <a:buClr>
                <a:srgbClr val="1F497D"/>
              </a:buClr>
              <a:buFont typeface="Arial" charset="0"/>
              <a:buChar char="•"/>
            </a:pPr>
            <a:endParaRPr lang="en-US" spc="-1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173566" y="1140326"/>
            <a:ext cx="206189" cy="263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3566" y="2308726"/>
            <a:ext cx="206189" cy="263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1655" y="1851158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smtClean="0">
                <a:solidFill>
                  <a:srgbClr val="0070C0"/>
                </a:solidFill>
              </a:rPr>
              <a:t>Low density</a:t>
            </a:r>
            <a:endParaRPr lang="en-US" sz="1600" b="1" i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1655" y="2363000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High density, detached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72" y="1174700"/>
            <a:ext cx="3204409" cy="24756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3078" y="894965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Heat flux (MW/m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106" y="1702533"/>
            <a:ext cx="352818" cy="1137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1573" y="1318782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91573" y="1646490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/>
              <a:t>1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91573" y="2035823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573" y="2402726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91573" y="2730434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1573" y="3119767"/>
            <a:ext cx="211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96061" y="3317112"/>
            <a:ext cx="2674986" cy="351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40341" y="3292260"/>
            <a:ext cx="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1.38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8770" y="3292260"/>
            <a:ext cx="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1.42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677199" y="3292260"/>
            <a:ext cx="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1.46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445627" y="3292260"/>
            <a:ext cx="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1.50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286621" y="3457816"/>
            <a:ext cx="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R(m)</a:t>
            </a:r>
            <a:endParaRPr lang="en-US" sz="14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2759240" y="5845187"/>
            <a:ext cx="5005139" cy="680648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18" tIns="40553" rIns="81118" bIns="40553" spcCol="0" rtlCol="0" anchor="ctr"/>
          <a:lstStyle/>
          <a:p>
            <a:pPr algn="ctr" defTabSz="451792" eaLnBrk="1" hangingPunct="1"/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32909" y="5796650"/>
            <a:ext cx="5047512" cy="69574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31" tIns="36564" rIns="73131" bIns="36564" spcCol="0" rtlCol="0" anchor="ctr"/>
          <a:lstStyle/>
          <a:p>
            <a:pPr algn="ctr">
              <a:spcBef>
                <a:spcPts val="714"/>
              </a:spcBef>
              <a:spcAft>
                <a:spcPts val="536"/>
              </a:spcAft>
              <a:tabLst>
                <a:tab pos="460094" algn="l"/>
              </a:tabLst>
            </a:pP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Suggests ITER should not see </a:t>
            </a:r>
            <a:r>
              <a:rPr lang="en-US" sz="2000" b="1" i="1" dirty="0" err="1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divertor</a:t>
            </a: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 asymmetries from RMP ELM suppression</a:t>
            </a:r>
          </a:p>
        </p:txBody>
      </p:sp>
    </p:spTree>
    <p:extLst>
      <p:ext uri="{BB962C8B-B14F-4D97-AF65-F5344CB8AC3E}">
        <p14:creationId xmlns:p14="http://schemas.microsoft.com/office/powerpoint/2010/main" val="2093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5230" y="1481251"/>
            <a:ext cx="3867040" cy="4589940"/>
          </a:xfrm>
        </p:spPr>
        <p:txBody>
          <a:bodyPr/>
          <a:lstStyle/>
          <a:p>
            <a:r>
              <a:rPr lang="en-US" dirty="0" smtClean="0"/>
              <a:t>Best results with on-axis ECH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Accumulation highly sensitive to profiles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Tungsten radiation sensitive to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profile and time history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rad</a:t>
            </a:r>
            <a:r>
              <a:rPr lang="en-US" dirty="0" smtClean="0"/>
              <a:t> sensitive to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=3-4keV</a:t>
            </a:r>
          </a:p>
          <a:p>
            <a:pPr lvl="1"/>
            <a:r>
              <a:rPr lang="en-US" dirty="0" smtClean="0"/>
              <a:t>Recombination slower than ionization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6959" y="116958"/>
            <a:ext cx="9144000" cy="685800"/>
          </a:xfrm>
        </p:spPr>
        <p:txBody>
          <a:bodyPr/>
          <a:lstStyle/>
          <a:p>
            <a:r>
              <a:rPr lang="en-US" sz="2600" dirty="0" smtClean="0"/>
              <a:t>AT Operation With Tungsten </a:t>
            </a:r>
            <a:r>
              <a:rPr lang="en-US" sz="2600" dirty="0" err="1" smtClean="0"/>
              <a:t>Divertor</a:t>
            </a:r>
            <a:r>
              <a:rPr lang="en-US" sz="2600" dirty="0" smtClean="0"/>
              <a:t> Target Achieved Similar Performance As With Carbon (With Caveats)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72" y="1063255"/>
            <a:ext cx="5045905" cy="5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4"/>
    </mc:Choice>
    <mc:Fallback xmlns="">
      <p:transition spd="slow" advTm="1016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4487" y="1226210"/>
            <a:ext cx="6413086" cy="2217875"/>
          </a:xfrm>
        </p:spPr>
        <p:txBody>
          <a:bodyPr/>
          <a:lstStyle/>
          <a:p>
            <a:r>
              <a:rPr lang="en-US" sz="2400" dirty="0" smtClean="0"/>
              <a:t>ITER success</a:t>
            </a:r>
          </a:p>
          <a:p>
            <a:pPr lvl="1">
              <a:spcBef>
                <a:spcPts val="1032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Operational basis for rapid progress to Q=10</a:t>
            </a:r>
          </a:p>
          <a:p>
            <a:pPr lvl="1">
              <a:spcBef>
                <a:spcPts val="1032"/>
              </a:spcBef>
            </a:pPr>
            <a:r>
              <a:rPr lang="en-US" sz="2000" b="1" dirty="0">
                <a:solidFill>
                  <a:srgbClr val="0000FF"/>
                </a:solidFill>
              </a:rPr>
              <a:t>Resolve (few) remaining design issues</a:t>
            </a:r>
          </a:p>
          <a:p>
            <a:pPr lvl="1">
              <a:spcBef>
                <a:spcPts val="1032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Scientific basis </a:t>
            </a:r>
            <a:r>
              <a:rPr lang="en-US" sz="2000" b="1" smtClean="0">
                <a:solidFill>
                  <a:srgbClr val="0000FF"/>
                </a:solidFill>
              </a:rPr>
              <a:t>for confident projection </a:t>
            </a:r>
            <a:br>
              <a:rPr lang="en-US" sz="2000" b="1" smtClean="0">
                <a:solidFill>
                  <a:srgbClr val="0000FF"/>
                </a:solidFill>
              </a:rPr>
            </a:br>
            <a:r>
              <a:rPr lang="en-US" sz="2000" b="1" smtClean="0">
                <a:solidFill>
                  <a:srgbClr val="0000FF"/>
                </a:solidFill>
              </a:rPr>
              <a:t>and </a:t>
            </a:r>
            <a:r>
              <a:rPr lang="en-US" sz="2000" b="1" dirty="0" smtClean="0">
                <a:solidFill>
                  <a:srgbClr val="0000FF"/>
                </a:solidFill>
              </a:rPr>
              <a:t>exploitation of ITER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76463" y="0"/>
            <a:ext cx="8967537" cy="914400"/>
          </a:xfrm>
        </p:spPr>
        <p:txBody>
          <a:bodyPr/>
          <a:lstStyle/>
          <a:p>
            <a:r>
              <a:rPr lang="en-US" sz="2800" dirty="0" smtClean="0"/>
              <a:t>DIII-D Targets Key Priorities in Fusion Development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93" y="1098203"/>
            <a:ext cx="2356210" cy="2413680"/>
          </a:xfrm>
          <a:prstGeom prst="rect">
            <a:avLst/>
          </a:prstGeom>
        </p:spPr>
      </p:pic>
      <p:pic>
        <p:nvPicPr>
          <p:cNvPr id="5" name="Picture 4" descr="f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44" y="3508062"/>
            <a:ext cx="3003203" cy="204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96093" y="3837953"/>
            <a:ext cx="5477882" cy="1564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223838" marR="0" indent="-2238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625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Path to Fusion Energy</a:t>
            </a:r>
            <a:endParaRPr lang="en-US" sz="2400" b="0" i="1" dirty="0" smtClean="0"/>
          </a:p>
          <a:p>
            <a:pPr lvl="1">
              <a:spcBef>
                <a:spcPts val="1032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High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 </a:t>
            </a:r>
            <a:r>
              <a:rPr lang="en-US" sz="2000" b="1" dirty="0" smtClean="0">
                <a:solidFill>
                  <a:srgbClr val="0000FF"/>
                </a:solidFill>
              </a:rPr>
              <a:t>Advanced Tokamak</a:t>
            </a:r>
            <a:endParaRPr lang="en-US" sz="2000" b="1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pPr lvl="1">
              <a:spcBef>
                <a:spcPts val="1032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Power handling: divertor &amp; materials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5124" y="5684400"/>
            <a:ext cx="463275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Address through focus on underlying physics &amp; exploration</a:t>
            </a:r>
            <a:endParaRPr lang="en-US" sz="2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248693" y="5724498"/>
            <a:ext cx="4205270" cy="680648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18" tIns="40553" rIns="81118" bIns="40553" spcCol="0" rtlCol="0" anchor="ctr"/>
          <a:lstStyle/>
          <a:p>
            <a:pPr algn="ctr" defTabSz="451792" eaLnBrk="1" hangingPunct="1"/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377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08423"/>
              </p:ext>
            </p:extLst>
          </p:nvPr>
        </p:nvGraphicFramePr>
        <p:xfrm>
          <a:off x="0" y="1148476"/>
          <a:ext cx="9144000" cy="488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6768"/>
                <a:gridCol w="6277232"/>
              </a:tblGrid>
              <a:tr h="41956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0000"/>
                          </a:solidFill>
                        </a:rPr>
                        <a:t>DIII-D Research Elements</a:t>
                      </a:r>
                      <a:endParaRPr lang="en-US" sz="1700" dirty="0">
                        <a:solidFill>
                          <a:srgbClr val="000000"/>
                        </a:solidFill>
                      </a:endParaRPr>
                    </a:p>
                  </a:txBody>
                  <a:tcPr marL="86188" marR="86188" marT="42311" marB="42311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Enabled by DIII-D Enhancements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86188" marR="86188" marT="42311" marB="42311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91917">
                <a:tc>
                  <a:txBody>
                    <a:bodyPr/>
                    <a:lstStyle/>
                    <a:p>
                      <a:pPr marL="0" marR="0" lvl="0" indent="0" algn="l" defTabSz="457039" rtl="0" eaLnBrk="1" fontAlgn="base" latinLnBrk="0" hangingPunct="1">
                        <a:lnSpc>
                          <a:spcPct val="110000"/>
                        </a:lnSpc>
                        <a:spcBef>
                          <a:spcPts val="501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entury Gothic" pitchFamily="-108" charset="0"/>
                          <a:ea typeface="Century Gothic" pitchFamily="-108" charset="0"/>
                          <a:cs typeface="Century Gothic" pitchFamily="-108" charset="0"/>
                        </a:rPr>
                        <a:t>Control Transient Behavior</a:t>
                      </a:r>
                    </a:p>
                  </a:txBody>
                  <a:tcPr marL="86188" marR="86188" marT="42311" marB="42311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700" dirty="0">
                        <a:solidFill>
                          <a:srgbClr val="CCFFCC"/>
                        </a:solidFill>
                      </a:endParaRPr>
                    </a:p>
                  </a:txBody>
                  <a:tcPr marL="86188" marR="86188" marT="42311" marB="42311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10000"/>
                      </a:srgbClr>
                    </a:solidFill>
                  </a:tcPr>
                </a:tc>
              </a:tr>
              <a:tr h="1067960">
                <a:tc>
                  <a:txBody>
                    <a:bodyPr/>
                    <a:lstStyle/>
                    <a:p>
                      <a:pPr marL="0" marR="0" lvl="0" indent="0" algn="l" defTabSz="457039" rtl="0" eaLnBrk="1" fontAlgn="base" latinLnBrk="0" hangingPunct="1">
                        <a:lnSpc>
                          <a:spcPct val="110000"/>
                        </a:lnSpc>
                        <a:spcBef>
                          <a:spcPts val="667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entury Gothic" pitchFamily="-108" charset="0"/>
                          <a:ea typeface="Century Gothic" pitchFamily="-108" charset="0"/>
                          <a:cs typeface="Century Gothic" pitchFamily="-108" charset="0"/>
                        </a:rPr>
                        <a:t>Strengthen the Scientific Basis for Fusion Energy</a:t>
                      </a:r>
                    </a:p>
                  </a:txBody>
                  <a:tcPr marL="86188" marR="86188" marT="42311" marB="42311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6188" marR="86188" marT="42311" marB="42311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000"/>
                      </a:srgbClr>
                    </a:solidFill>
                  </a:tcPr>
                </a:tc>
              </a:tr>
              <a:tr h="1067960">
                <a:tc>
                  <a:txBody>
                    <a:bodyPr/>
                    <a:lstStyle/>
                    <a:p>
                      <a:pPr marL="0" marR="0" lvl="0" indent="0" algn="l" defTabSz="457039" rtl="0" eaLnBrk="1" fontAlgn="base" latinLnBrk="0" hangingPunct="1">
                        <a:lnSpc>
                          <a:spcPct val="110000"/>
                        </a:lnSpc>
                        <a:spcBef>
                          <a:spcPts val="667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itchFamily="-108" charset="0"/>
                          <a:ea typeface="Century Gothic" pitchFamily="-108" charset="0"/>
                          <a:cs typeface="Century Gothic" pitchFamily="-108" charset="0"/>
                        </a:rPr>
                        <a:t>Develop Relevant Boundary Solutions</a:t>
                      </a:r>
                    </a:p>
                  </a:txBody>
                  <a:tcPr marL="86188" marR="86188" marT="42311" marB="42311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6188" marR="86188" marT="42311" marB="42311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0000"/>
                      </a:srgbClr>
                    </a:solidFill>
                  </a:tcPr>
                </a:tc>
              </a:tr>
              <a:tr h="1134378">
                <a:tc>
                  <a:txBody>
                    <a:bodyPr/>
                    <a:lstStyle/>
                    <a:p>
                      <a:pPr marL="0" marR="0" lvl="0" indent="0" algn="l" defTabSz="457039" rtl="0" eaLnBrk="1" fontAlgn="base" latinLnBrk="0" hangingPunct="1">
                        <a:lnSpc>
                          <a:spcPct val="110000"/>
                        </a:lnSpc>
                        <a:spcBef>
                          <a:spcPts val="1336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entury Gothic" pitchFamily="-108" charset="0"/>
                          <a:ea typeface="Century Gothic" pitchFamily="-108" charset="0"/>
                          <a:cs typeface="Century Gothic" pitchFamily="-108" charset="0"/>
                        </a:rPr>
                        <a:t>Determine Path to Steady-State</a:t>
                      </a:r>
                    </a:p>
                  </a:txBody>
                  <a:tcPr marL="86188" marR="86188" marT="42311" marB="42311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6188" marR="86188" marT="42311" marB="42311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74424" y="31899"/>
            <a:ext cx="8995145" cy="898839"/>
          </a:xfrm>
          <a:prstGeom prst="rect">
            <a:avLst/>
          </a:prstGeom>
        </p:spPr>
        <p:txBody>
          <a:bodyPr lIns="91440" rIns="91440" anchor="ctr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itchFamily="-108" charset="0"/>
                <a:ea typeface="Century Gothic" pitchFamily="-108" charset="0"/>
                <a:cs typeface="Century Gothic" pitchFamily="-108" charset="0"/>
              </a:rPr>
              <a:t>The DIII-D National Fusion Program 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-108" charset="0"/>
                <a:ea typeface="Century Gothic" pitchFamily="-108" charset="0"/>
                <a:cs typeface="Century Gothic" pitchFamily="-108" charset="0"/>
              </a:rPr>
              <a:t>Advances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charset="0"/>
                <a:cs typeface="Century Gothic" charset="0"/>
              </a:rPr>
              <a:t>Fusion Energy Development By Focusing on Four Research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  <a:cs typeface="Century Gothic" charset="0"/>
              </a:rPr>
              <a:t>Elements</a:t>
            </a:r>
            <a:endParaRPr lang="en-US" sz="2400" dirty="0">
              <a:solidFill>
                <a:schemeClr val="bg1"/>
              </a:solidFill>
              <a:latin typeface="Century Gothic" pitchFamily="-108" charset="0"/>
              <a:ea typeface="Century Gothic" pitchFamily="-108" charset="0"/>
              <a:cs typeface="Century Gothic" pitchFamily="-10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877022">
            <a:off x="7040730" y="4915721"/>
            <a:ext cx="298289" cy="899007"/>
          </a:xfrm>
          <a:prstGeom prst="rect">
            <a:avLst/>
          </a:prstGeom>
          <a:effectLst>
            <a:glow rad="38100">
              <a:schemeClr val="bg1">
                <a:alpha val="75000"/>
              </a:schemeClr>
            </a:glow>
          </a:effectLst>
        </p:spPr>
      </p:pic>
      <p:pic>
        <p:nvPicPr>
          <p:cNvPr id="17" name="Picture 37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7052" y="1769929"/>
            <a:ext cx="1521236" cy="8128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042640" y="1768760"/>
            <a:ext cx="1047971" cy="462341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smtClean="0">
                <a:solidFill>
                  <a:srgbClr val="0000FF"/>
                </a:solidFill>
              </a:rPr>
              <a:t>Improved </a:t>
            </a:r>
            <a:br>
              <a:rPr lang="en-US" sz="1210" b="1" smtClean="0">
                <a:solidFill>
                  <a:srgbClr val="0000FF"/>
                </a:solidFill>
              </a:rPr>
            </a:br>
            <a:r>
              <a:rPr lang="en-US" sz="1210" b="1" smtClean="0">
                <a:solidFill>
                  <a:srgbClr val="0000FF"/>
                </a:solidFill>
              </a:rPr>
              <a:t>3D </a:t>
            </a:r>
            <a:r>
              <a:rPr lang="en-US" sz="1210" b="1" dirty="0" smtClean="0">
                <a:solidFill>
                  <a:srgbClr val="0000FF"/>
                </a:solidFill>
              </a:rPr>
              <a:t>control</a:t>
            </a:r>
            <a:endParaRPr lang="en-US" sz="1210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80" y="5624452"/>
            <a:ext cx="1863046" cy="462341"/>
          </a:xfrm>
          <a:prstGeom prst="rect">
            <a:avLst/>
          </a:prstGeom>
        </p:spPr>
        <p:txBody>
          <a:bodyPr wrap="none" lIns="89077" tIns="44531" rIns="89077" bIns="44531">
            <a:spAutoFit/>
          </a:bodyPr>
          <a:lstStyle/>
          <a:p>
            <a:pPr algn="ctr" defTabSz="495644"/>
            <a:r>
              <a:rPr lang="en-US" sz="1210" b="1" dirty="0">
                <a:solidFill>
                  <a:srgbClr val="0000FF"/>
                </a:solidFill>
              </a:rPr>
              <a:t>Increased co-current, </a:t>
            </a:r>
          </a:p>
          <a:p>
            <a:pPr algn="ctr" defTabSz="495644"/>
            <a:r>
              <a:rPr lang="en-US" sz="1210" b="1" dirty="0">
                <a:solidFill>
                  <a:srgbClr val="0000FF"/>
                </a:solidFill>
              </a:rPr>
              <a:t>off-axis current drive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378" y="4942185"/>
            <a:ext cx="1682462" cy="927940"/>
          </a:xfrm>
          <a:prstGeom prst="rect">
            <a:avLst/>
          </a:prstGeom>
          <a:effectLst>
            <a:glow rad="12700">
              <a:schemeClr val="tx1">
                <a:lumMod val="65000"/>
                <a:lumOff val="35000"/>
                <a:alpha val="50000"/>
              </a:schemeClr>
            </a:glow>
            <a:outerShdw blurRad="76200" dist="76200" dir="8040000" algn="tl" rotWithShape="0">
              <a:schemeClr val="tx1">
                <a:lumMod val="85000"/>
                <a:lumOff val="15000"/>
                <a:alpha val="67000"/>
              </a:schemeClr>
            </a:outerShdw>
            <a:softEdge rad="12700"/>
          </a:effectLst>
        </p:spPr>
      </p:pic>
      <p:pic>
        <p:nvPicPr>
          <p:cNvPr id="2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1600" y="2855494"/>
            <a:ext cx="1384632" cy="888945"/>
          </a:xfrm>
          <a:prstGeom prst="rect">
            <a:avLst/>
          </a:prstGeom>
          <a:solidFill>
            <a:srgbClr val="FFFF00">
              <a:alpha val="7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6877983" y="3425889"/>
            <a:ext cx="1447869" cy="462341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smtClean="0">
                <a:solidFill>
                  <a:srgbClr val="0000FF"/>
                </a:solidFill>
              </a:rPr>
              <a:t>Bolometer upgrades</a:t>
            </a:r>
            <a:endParaRPr lang="en-US" sz="1210" b="1" dirty="0" smtClean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464" y="3906731"/>
            <a:ext cx="1138828" cy="8686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5895100" y="4001772"/>
            <a:ext cx="1275908" cy="648546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dirty="0" err="1" smtClean="0">
                <a:solidFill>
                  <a:srgbClr val="0000FF"/>
                </a:solidFill>
              </a:rPr>
              <a:t>Divertor</a:t>
            </a:r>
            <a:r>
              <a:rPr lang="en-US" sz="1210" b="1" dirty="0" smtClean="0">
                <a:solidFill>
                  <a:srgbClr val="0000FF"/>
                </a:solidFill>
              </a:rPr>
              <a:t> closure modifications</a:t>
            </a:r>
            <a:endParaRPr lang="en-US" sz="1210" b="1" dirty="0">
              <a:solidFill>
                <a:srgbClr val="0000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281" y="2617803"/>
            <a:ext cx="1249408" cy="93705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/>
          <p:cNvSpPr/>
          <p:nvPr/>
        </p:nvSpPr>
        <p:spPr>
          <a:xfrm>
            <a:off x="4639964" y="2978799"/>
            <a:ext cx="1071026" cy="462341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dirty="0" smtClean="0">
                <a:solidFill>
                  <a:srgbClr val="0000FF"/>
                </a:solidFill>
              </a:rPr>
              <a:t>Improved diagnostics</a:t>
            </a:r>
            <a:endParaRPr lang="en-US" sz="1210" b="1" dirty="0">
              <a:solidFill>
                <a:srgbClr val="0000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25836" y="4713282"/>
            <a:ext cx="750563" cy="276137"/>
          </a:xfrm>
          <a:prstGeom prst="rect">
            <a:avLst/>
          </a:prstGeom>
        </p:spPr>
        <p:txBody>
          <a:bodyPr wrap="none" lIns="89077" tIns="44531" rIns="89077" bIns="44531">
            <a:spAutoFit/>
          </a:bodyPr>
          <a:lstStyle/>
          <a:p>
            <a:pPr algn="ctr" defTabSz="495644"/>
            <a:r>
              <a:rPr lang="en-US" sz="1210" b="1" dirty="0" smtClean="0">
                <a:solidFill>
                  <a:srgbClr val="0000FF"/>
                </a:solidFill>
              </a:rPr>
              <a:t>Helicon</a:t>
            </a:r>
            <a:endParaRPr lang="en-US" sz="121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6" b="-7121"/>
          <a:stretch/>
        </p:blipFill>
        <p:spPr>
          <a:xfrm>
            <a:off x="3418456" y="1609119"/>
            <a:ext cx="548640" cy="8686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3907513" y="1929182"/>
            <a:ext cx="736840" cy="276137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smtClean="0">
                <a:solidFill>
                  <a:srgbClr val="0000FF"/>
                </a:solidFill>
              </a:rPr>
              <a:t>2</a:t>
            </a:r>
            <a:r>
              <a:rPr lang="en-US" sz="1210" b="1" baseline="30000" smtClean="0">
                <a:solidFill>
                  <a:srgbClr val="0000FF"/>
                </a:solidFill>
              </a:rPr>
              <a:t>nd</a:t>
            </a:r>
            <a:r>
              <a:rPr lang="en-US" sz="1210" b="1" smtClean="0">
                <a:solidFill>
                  <a:srgbClr val="0000FF"/>
                </a:solidFill>
              </a:rPr>
              <a:t> SPI</a:t>
            </a:r>
            <a:endParaRPr lang="en-US" sz="1210" b="1" dirty="0">
              <a:solidFill>
                <a:srgbClr val="0000FF"/>
              </a:solidFill>
            </a:endParaRPr>
          </a:p>
        </p:txBody>
      </p:sp>
      <p:pic>
        <p:nvPicPr>
          <p:cNvPr id="23" name="Picture 4" descr="High Z Vessel Section-1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835" y="3994173"/>
            <a:ext cx="1238660" cy="8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40317" y="3758314"/>
            <a:ext cx="1927935" cy="250997"/>
          </a:xfrm>
          <a:prstGeom prst="rect">
            <a:avLst/>
          </a:prstGeom>
        </p:spPr>
        <p:txBody>
          <a:bodyPr wrap="square" lIns="80943" tIns="40465" rIns="80943" bIns="40465">
            <a:spAutoFit/>
          </a:bodyPr>
          <a:lstStyle/>
          <a:p>
            <a:pPr algn="ctr" defTabSz="450585"/>
            <a:r>
              <a:rPr lang="en-US" sz="1100" b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Tungstencoated</a:t>
            </a:r>
            <a:r>
              <a:rPr lang="en-US" sz="1100" b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rings</a:t>
            </a:r>
            <a:endParaRPr lang="en-US" sz="1100" b="1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747" y="4940967"/>
            <a:ext cx="490965" cy="87288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61686" y="4908885"/>
            <a:ext cx="581310" cy="1041294"/>
            <a:chOff x="9448800" y="1976705"/>
            <a:chExt cx="1645061" cy="294677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00"/>
            <a:stretch/>
          </p:blipFill>
          <p:spPr>
            <a:xfrm>
              <a:off x="9448800" y="1976705"/>
              <a:ext cx="1644020" cy="294677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42236" y="1978308"/>
              <a:ext cx="1551625" cy="13226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898304" y="5750472"/>
            <a:ext cx="1787706" cy="462341"/>
          </a:xfrm>
          <a:prstGeom prst="rect">
            <a:avLst/>
          </a:prstGeom>
        </p:spPr>
        <p:txBody>
          <a:bodyPr wrap="none" lIns="89077" tIns="44531" rIns="89077" bIns="44531">
            <a:spAutoFit/>
          </a:bodyPr>
          <a:lstStyle/>
          <a:p>
            <a:pPr algn="ctr" defTabSz="495644"/>
            <a:r>
              <a:rPr lang="en-US" sz="1210" b="1" dirty="0">
                <a:solidFill>
                  <a:srgbClr val="0000FF"/>
                </a:solidFill>
              </a:rPr>
              <a:t>Increased electron</a:t>
            </a:r>
          </a:p>
          <a:p>
            <a:pPr algn="ctr" defTabSz="495644"/>
            <a:r>
              <a:rPr lang="en-US" sz="1210" b="1" dirty="0">
                <a:solidFill>
                  <a:srgbClr val="0000FF"/>
                </a:solidFill>
              </a:rPr>
              <a:t>Heating/current drive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81142" y="4637069"/>
            <a:ext cx="1062858" cy="276137"/>
          </a:xfrm>
          <a:prstGeom prst="rect">
            <a:avLst/>
          </a:prstGeom>
        </p:spPr>
        <p:txBody>
          <a:bodyPr wrap="square" lIns="89077" tIns="44531" rIns="89077" bIns="44531">
            <a:spAutoFit/>
          </a:bodyPr>
          <a:lstStyle/>
          <a:p>
            <a:pPr algn="ctr" defTabSz="495644"/>
            <a:r>
              <a:rPr lang="en-US" sz="1210" b="1" smtClean="0">
                <a:solidFill>
                  <a:srgbClr val="0000FF"/>
                </a:solidFill>
              </a:rPr>
              <a:t>HFS </a:t>
            </a:r>
            <a:r>
              <a:rPr lang="en-US" sz="1210" b="1" smtClean="0">
                <a:solidFill>
                  <a:srgbClr val="0000FF"/>
                </a:solidFill>
              </a:rPr>
              <a:t>LHCD?</a:t>
            </a:r>
            <a:endParaRPr lang="en-US" sz="1210" b="1" dirty="0" smtClean="0">
              <a:solidFill>
                <a:srgbClr val="0000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87" y="1692782"/>
            <a:ext cx="1278134" cy="9702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7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3257" y="0"/>
            <a:ext cx="8684905" cy="9144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Profile Flexibility Will Enable DIII-D to Study the Physics of High </a:t>
            </a:r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Operation For Attractive Reactor Solutions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450" y="1185448"/>
            <a:ext cx="4889865" cy="2971882"/>
          </a:xfrm>
        </p:spPr>
        <p:txBody>
          <a:bodyPr/>
          <a:lstStyle/>
          <a:p>
            <a:r>
              <a:rPr lang="en-US" dirty="0" smtClean="0"/>
              <a:t>Research will explore key profile</a:t>
            </a:r>
            <a:br>
              <a:rPr lang="en-US" dirty="0" smtClean="0"/>
            </a:br>
            <a:r>
              <a:rPr lang="en-US" dirty="0" smtClean="0"/>
              <a:t>dependencies in high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regime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Stability above the no-wall limit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dirty="0" smtClean="0"/>
              <a:t>Turbulence modification by magnetic shear</a:t>
            </a:r>
          </a:p>
          <a:p>
            <a:pPr lvl="1">
              <a:spcBef>
                <a:spcPts val="800"/>
              </a:spcBef>
              <a:spcAft>
                <a:spcPts val="1800"/>
              </a:spcAft>
            </a:pPr>
            <a:r>
              <a:rPr lang="en-US" dirty="0" smtClean="0"/>
              <a:t>Fast ion redistribution physics</a:t>
            </a:r>
            <a:endParaRPr lang="en-US" dirty="0"/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dirty="0" smtClean="0"/>
              <a:t>Enabled </a:t>
            </a:r>
            <a:r>
              <a:rPr lang="en-US" dirty="0"/>
              <a:t>by </a:t>
            </a:r>
            <a:r>
              <a:rPr lang="en-US" dirty="0" smtClean="0"/>
              <a:t>increased off-axis </a:t>
            </a:r>
            <a:r>
              <a:rPr lang="en-US" dirty="0"/>
              <a:t>current drive and </a:t>
            </a:r>
            <a:r>
              <a:rPr lang="en-US" dirty="0" smtClean="0"/>
              <a:t>electron </a:t>
            </a:r>
            <a:r>
              <a:rPr lang="en-US" dirty="0"/>
              <a:t>heating: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dirty="0">
                <a:latin typeface="Century Gothic" charset="0"/>
              </a:rPr>
              <a:t>One-year shutdown to add 2</a:t>
            </a:r>
            <a:r>
              <a:rPr lang="en-US" baseline="30000" dirty="0">
                <a:latin typeface="Century Gothic" charset="0"/>
              </a:rPr>
              <a:t>nd</a:t>
            </a:r>
            <a:r>
              <a:rPr lang="en-US" dirty="0">
                <a:latin typeface="Century Gothic" charset="0"/>
              </a:rPr>
              <a:t>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off-axis beam for current drive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dirty="0">
                <a:latin typeface="Century Gothic" charset="0"/>
              </a:rPr>
              <a:t>Increased ECH (1.5MW 117Ghz) for H&amp;CD and mode control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5293770" y="5060543"/>
            <a:ext cx="2952750" cy="1593746"/>
            <a:chOff x="1548784" y="2078552"/>
            <a:chExt cx="2480088" cy="2393605"/>
          </a:xfrm>
        </p:grpSpPr>
        <p:sp>
          <p:nvSpPr>
            <p:cNvPr id="23" name="Freeform 22"/>
            <p:cNvSpPr/>
            <p:nvPr/>
          </p:nvSpPr>
          <p:spPr>
            <a:xfrm>
              <a:off x="1675456" y="3152695"/>
              <a:ext cx="2053406" cy="865868"/>
            </a:xfrm>
            <a:custGeom>
              <a:avLst/>
              <a:gdLst>
                <a:gd name="connsiteX0" fmla="*/ 0 w 2053167"/>
                <a:gd name="connsiteY0" fmla="*/ 727859 h 867559"/>
                <a:gd name="connsiteX1" fmla="*/ 220133 w 2053167"/>
                <a:gd name="connsiteY1" fmla="*/ 592392 h 867559"/>
                <a:gd name="connsiteX2" fmla="*/ 440267 w 2053167"/>
                <a:gd name="connsiteY2" fmla="*/ 287592 h 867559"/>
                <a:gd name="connsiteX3" fmla="*/ 651933 w 2053167"/>
                <a:gd name="connsiteY3" fmla="*/ 84392 h 867559"/>
                <a:gd name="connsiteX4" fmla="*/ 867833 w 2053167"/>
                <a:gd name="connsiteY4" fmla="*/ 3959 h 867559"/>
                <a:gd name="connsiteX5" fmla="*/ 1083733 w 2053167"/>
                <a:gd name="connsiteY5" fmla="*/ 25126 h 867559"/>
                <a:gd name="connsiteX6" fmla="*/ 1303867 w 2053167"/>
                <a:gd name="connsiteY6" fmla="*/ 135192 h 867559"/>
                <a:gd name="connsiteX7" fmla="*/ 1519767 w 2053167"/>
                <a:gd name="connsiteY7" fmla="*/ 342626 h 867559"/>
                <a:gd name="connsiteX8" fmla="*/ 1659467 w 2053167"/>
                <a:gd name="connsiteY8" fmla="*/ 562759 h 867559"/>
                <a:gd name="connsiteX9" fmla="*/ 1769533 w 2053167"/>
                <a:gd name="connsiteY9" fmla="*/ 736326 h 867559"/>
                <a:gd name="connsiteX10" fmla="*/ 1866900 w 2053167"/>
                <a:gd name="connsiteY10" fmla="*/ 808292 h 867559"/>
                <a:gd name="connsiteX11" fmla="*/ 1955800 w 2053167"/>
                <a:gd name="connsiteY11" fmla="*/ 854859 h 867559"/>
                <a:gd name="connsiteX12" fmla="*/ 2053167 w 2053167"/>
                <a:gd name="connsiteY12" fmla="*/ 867559 h 8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3167" h="867559">
                  <a:moveTo>
                    <a:pt x="0" y="727859"/>
                  </a:moveTo>
                  <a:cubicBezTo>
                    <a:pt x="73377" y="696814"/>
                    <a:pt x="146755" y="665770"/>
                    <a:pt x="220133" y="592392"/>
                  </a:cubicBezTo>
                  <a:cubicBezTo>
                    <a:pt x="293511" y="519014"/>
                    <a:pt x="368300" y="372259"/>
                    <a:pt x="440267" y="287592"/>
                  </a:cubicBezTo>
                  <a:cubicBezTo>
                    <a:pt x="512234" y="202925"/>
                    <a:pt x="580672" y="131664"/>
                    <a:pt x="651933" y="84392"/>
                  </a:cubicBezTo>
                  <a:cubicBezTo>
                    <a:pt x="723194" y="37120"/>
                    <a:pt x="795866" y="13837"/>
                    <a:pt x="867833" y="3959"/>
                  </a:cubicBezTo>
                  <a:cubicBezTo>
                    <a:pt x="939800" y="-5919"/>
                    <a:pt x="1011061" y="3254"/>
                    <a:pt x="1083733" y="25126"/>
                  </a:cubicBezTo>
                  <a:cubicBezTo>
                    <a:pt x="1156405" y="46998"/>
                    <a:pt x="1231195" y="82275"/>
                    <a:pt x="1303867" y="135192"/>
                  </a:cubicBezTo>
                  <a:cubicBezTo>
                    <a:pt x="1376539" y="188109"/>
                    <a:pt x="1460500" y="271365"/>
                    <a:pt x="1519767" y="342626"/>
                  </a:cubicBezTo>
                  <a:cubicBezTo>
                    <a:pt x="1579034" y="413887"/>
                    <a:pt x="1659467" y="562759"/>
                    <a:pt x="1659467" y="562759"/>
                  </a:cubicBezTo>
                  <a:cubicBezTo>
                    <a:pt x="1701095" y="628376"/>
                    <a:pt x="1734961" y="695404"/>
                    <a:pt x="1769533" y="736326"/>
                  </a:cubicBezTo>
                  <a:cubicBezTo>
                    <a:pt x="1804105" y="777248"/>
                    <a:pt x="1835856" y="788537"/>
                    <a:pt x="1866900" y="808292"/>
                  </a:cubicBezTo>
                  <a:cubicBezTo>
                    <a:pt x="1897944" y="828047"/>
                    <a:pt x="1924756" y="844981"/>
                    <a:pt x="1955800" y="854859"/>
                  </a:cubicBezTo>
                  <a:cubicBezTo>
                    <a:pt x="1986844" y="864737"/>
                    <a:pt x="2053167" y="867559"/>
                    <a:pt x="2053167" y="867559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49011" eaLnBrk="1" hangingPunct="1">
                <a:defRPr/>
              </a:pPr>
              <a:endParaRPr lang="en-US" sz="16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659455" y="2523187"/>
              <a:ext cx="2149410" cy="1521119"/>
            </a:xfrm>
            <a:custGeom>
              <a:avLst/>
              <a:gdLst>
                <a:gd name="connsiteX0" fmla="*/ 0 w 2150533"/>
                <a:gd name="connsiteY0" fmla="*/ 265133 h 1523165"/>
                <a:gd name="connsiteX1" fmla="*/ 88900 w 2150533"/>
                <a:gd name="connsiteY1" fmla="*/ 133900 h 1523165"/>
                <a:gd name="connsiteX2" fmla="*/ 177800 w 2150533"/>
                <a:gd name="connsiteY2" fmla="*/ 15366 h 1523165"/>
                <a:gd name="connsiteX3" fmla="*/ 292100 w 2150533"/>
                <a:gd name="connsiteY3" fmla="*/ 11133 h 1523165"/>
                <a:gd name="connsiteX4" fmla="*/ 427566 w 2150533"/>
                <a:gd name="connsiteY4" fmla="*/ 104266 h 1523165"/>
                <a:gd name="connsiteX5" fmla="*/ 588433 w 2150533"/>
                <a:gd name="connsiteY5" fmla="*/ 341333 h 1523165"/>
                <a:gd name="connsiteX6" fmla="*/ 719666 w 2150533"/>
                <a:gd name="connsiteY6" fmla="*/ 591100 h 1523165"/>
                <a:gd name="connsiteX7" fmla="*/ 867833 w 2150533"/>
                <a:gd name="connsiteY7" fmla="*/ 845100 h 1523165"/>
                <a:gd name="connsiteX8" fmla="*/ 1032933 w 2150533"/>
                <a:gd name="connsiteY8" fmla="*/ 1027133 h 1523165"/>
                <a:gd name="connsiteX9" fmla="*/ 1312333 w 2150533"/>
                <a:gd name="connsiteY9" fmla="*/ 1141433 h 1523165"/>
                <a:gd name="connsiteX10" fmla="*/ 1524000 w 2150533"/>
                <a:gd name="connsiteY10" fmla="*/ 1188000 h 1523165"/>
                <a:gd name="connsiteX11" fmla="*/ 1727200 w 2150533"/>
                <a:gd name="connsiteY11" fmla="*/ 1348866 h 1523165"/>
                <a:gd name="connsiteX12" fmla="*/ 1943100 w 2150533"/>
                <a:gd name="connsiteY12" fmla="*/ 1509733 h 1523165"/>
                <a:gd name="connsiteX13" fmla="*/ 2150533 w 2150533"/>
                <a:gd name="connsiteY13" fmla="*/ 1513966 h 1523165"/>
                <a:gd name="connsiteX14" fmla="*/ 2150533 w 2150533"/>
                <a:gd name="connsiteY14" fmla="*/ 1513966 h 1523165"/>
                <a:gd name="connsiteX0" fmla="*/ 0 w 2150533"/>
                <a:gd name="connsiteY0" fmla="*/ 265133 h 1523165"/>
                <a:gd name="connsiteX1" fmla="*/ 88900 w 2150533"/>
                <a:gd name="connsiteY1" fmla="*/ 133900 h 1523165"/>
                <a:gd name="connsiteX2" fmla="*/ 177800 w 2150533"/>
                <a:gd name="connsiteY2" fmla="*/ 15366 h 1523165"/>
                <a:gd name="connsiteX3" fmla="*/ 292100 w 2150533"/>
                <a:gd name="connsiteY3" fmla="*/ 11133 h 1523165"/>
                <a:gd name="connsiteX4" fmla="*/ 427566 w 2150533"/>
                <a:gd name="connsiteY4" fmla="*/ 104266 h 1523165"/>
                <a:gd name="connsiteX5" fmla="*/ 588433 w 2150533"/>
                <a:gd name="connsiteY5" fmla="*/ 341333 h 1523165"/>
                <a:gd name="connsiteX6" fmla="*/ 719666 w 2150533"/>
                <a:gd name="connsiteY6" fmla="*/ 591100 h 1523165"/>
                <a:gd name="connsiteX7" fmla="*/ 867833 w 2150533"/>
                <a:gd name="connsiteY7" fmla="*/ 845100 h 1523165"/>
                <a:gd name="connsiteX8" fmla="*/ 1032933 w 2150533"/>
                <a:gd name="connsiteY8" fmla="*/ 1027133 h 1523165"/>
                <a:gd name="connsiteX9" fmla="*/ 1312333 w 2150533"/>
                <a:gd name="connsiteY9" fmla="*/ 1141433 h 1523165"/>
                <a:gd name="connsiteX10" fmla="*/ 1524000 w 2150533"/>
                <a:gd name="connsiteY10" fmla="*/ 1188000 h 1523165"/>
                <a:gd name="connsiteX11" fmla="*/ 1727200 w 2150533"/>
                <a:gd name="connsiteY11" fmla="*/ 1348866 h 1523165"/>
                <a:gd name="connsiteX12" fmla="*/ 1943100 w 2150533"/>
                <a:gd name="connsiteY12" fmla="*/ 1509733 h 1523165"/>
                <a:gd name="connsiteX13" fmla="*/ 2150533 w 2150533"/>
                <a:gd name="connsiteY13" fmla="*/ 1513966 h 1523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50533" h="1523165">
                  <a:moveTo>
                    <a:pt x="0" y="265133"/>
                  </a:moveTo>
                  <a:cubicBezTo>
                    <a:pt x="29633" y="220330"/>
                    <a:pt x="59267" y="175528"/>
                    <a:pt x="88900" y="133900"/>
                  </a:cubicBezTo>
                  <a:cubicBezTo>
                    <a:pt x="118533" y="92272"/>
                    <a:pt x="143933" y="35827"/>
                    <a:pt x="177800" y="15366"/>
                  </a:cubicBezTo>
                  <a:cubicBezTo>
                    <a:pt x="211667" y="-5095"/>
                    <a:pt x="250472" y="-3684"/>
                    <a:pt x="292100" y="11133"/>
                  </a:cubicBezTo>
                  <a:cubicBezTo>
                    <a:pt x="333728" y="25950"/>
                    <a:pt x="378177" y="49233"/>
                    <a:pt x="427566" y="104266"/>
                  </a:cubicBezTo>
                  <a:cubicBezTo>
                    <a:pt x="476955" y="159299"/>
                    <a:pt x="539750" y="260194"/>
                    <a:pt x="588433" y="341333"/>
                  </a:cubicBezTo>
                  <a:cubicBezTo>
                    <a:pt x="637116" y="422472"/>
                    <a:pt x="673099" y="507139"/>
                    <a:pt x="719666" y="591100"/>
                  </a:cubicBezTo>
                  <a:cubicBezTo>
                    <a:pt x="766233" y="675061"/>
                    <a:pt x="815622" y="772428"/>
                    <a:pt x="867833" y="845100"/>
                  </a:cubicBezTo>
                  <a:cubicBezTo>
                    <a:pt x="920044" y="917772"/>
                    <a:pt x="958850" y="977744"/>
                    <a:pt x="1032933" y="1027133"/>
                  </a:cubicBezTo>
                  <a:cubicBezTo>
                    <a:pt x="1107016" y="1076522"/>
                    <a:pt x="1230489" y="1114622"/>
                    <a:pt x="1312333" y="1141433"/>
                  </a:cubicBezTo>
                  <a:cubicBezTo>
                    <a:pt x="1394177" y="1168244"/>
                    <a:pt x="1454856" y="1153428"/>
                    <a:pt x="1524000" y="1188000"/>
                  </a:cubicBezTo>
                  <a:cubicBezTo>
                    <a:pt x="1593145" y="1222572"/>
                    <a:pt x="1657350" y="1295244"/>
                    <a:pt x="1727200" y="1348866"/>
                  </a:cubicBezTo>
                  <a:cubicBezTo>
                    <a:pt x="1797050" y="1402488"/>
                    <a:pt x="1872545" y="1482216"/>
                    <a:pt x="1943100" y="1509733"/>
                  </a:cubicBezTo>
                  <a:cubicBezTo>
                    <a:pt x="2013655" y="1537250"/>
                    <a:pt x="2150533" y="1513966"/>
                    <a:pt x="2150533" y="1513966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49011" eaLnBrk="1" hangingPunct="1">
                <a:defRPr/>
              </a:pPr>
              <a:endParaRPr lang="en-US" sz="16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91481" y="3014625"/>
              <a:ext cx="804029" cy="1020320"/>
            </a:xfrm>
            <a:custGeom>
              <a:avLst/>
              <a:gdLst>
                <a:gd name="connsiteX0" fmla="*/ 0 w 804334"/>
                <a:gd name="connsiteY0" fmla="*/ 1008125 h 1020165"/>
                <a:gd name="connsiteX1" fmla="*/ 80434 w 804334"/>
                <a:gd name="connsiteY1" fmla="*/ 957325 h 1020165"/>
                <a:gd name="connsiteX2" fmla="*/ 203200 w 804334"/>
                <a:gd name="connsiteY2" fmla="*/ 521292 h 1020165"/>
                <a:gd name="connsiteX3" fmla="*/ 304800 w 804334"/>
                <a:gd name="connsiteY3" fmla="*/ 186859 h 1020165"/>
                <a:gd name="connsiteX4" fmla="*/ 359834 w 804334"/>
                <a:gd name="connsiteY4" fmla="*/ 119125 h 1020165"/>
                <a:gd name="connsiteX5" fmla="*/ 431800 w 804334"/>
                <a:gd name="connsiteY5" fmla="*/ 195325 h 1020165"/>
                <a:gd name="connsiteX6" fmla="*/ 495300 w 804334"/>
                <a:gd name="connsiteY6" fmla="*/ 114892 h 1020165"/>
                <a:gd name="connsiteX7" fmla="*/ 537634 w 804334"/>
                <a:gd name="connsiteY7" fmla="*/ 21759 h 1020165"/>
                <a:gd name="connsiteX8" fmla="*/ 571500 w 804334"/>
                <a:gd name="connsiteY8" fmla="*/ 17525 h 1020165"/>
                <a:gd name="connsiteX9" fmla="*/ 605367 w 804334"/>
                <a:gd name="connsiteY9" fmla="*/ 220725 h 1020165"/>
                <a:gd name="connsiteX10" fmla="*/ 668867 w 804334"/>
                <a:gd name="connsiteY10" fmla="*/ 631359 h 1020165"/>
                <a:gd name="connsiteX11" fmla="*/ 723900 w 804334"/>
                <a:gd name="connsiteY11" fmla="*/ 927692 h 1020165"/>
                <a:gd name="connsiteX12" fmla="*/ 804334 w 804334"/>
                <a:gd name="connsiteY12" fmla="*/ 1008125 h 102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4334" h="1020165">
                  <a:moveTo>
                    <a:pt x="0" y="1008125"/>
                  </a:moveTo>
                  <a:cubicBezTo>
                    <a:pt x="23283" y="1023294"/>
                    <a:pt x="46567" y="1038464"/>
                    <a:pt x="80434" y="957325"/>
                  </a:cubicBezTo>
                  <a:cubicBezTo>
                    <a:pt x="114301" y="876186"/>
                    <a:pt x="165806" y="649703"/>
                    <a:pt x="203200" y="521292"/>
                  </a:cubicBezTo>
                  <a:cubicBezTo>
                    <a:pt x="240594" y="392881"/>
                    <a:pt x="278694" y="253887"/>
                    <a:pt x="304800" y="186859"/>
                  </a:cubicBezTo>
                  <a:cubicBezTo>
                    <a:pt x="330906" y="119831"/>
                    <a:pt x="338667" y="117714"/>
                    <a:pt x="359834" y="119125"/>
                  </a:cubicBezTo>
                  <a:cubicBezTo>
                    <a:pt x="381001" y="120536"/>
                    <a:pt x="409222" y="196030"/>
                    <a:pt x="431800" y="195325"/>
                  </a:cubicBezTo>
                  <a:cubicBezTo>
                    <a:pt x="454378" y="194619"/>
                    <a:pt x="477661" y="143820"/>
                    <a:pt x="495300" y="114892"/>
                  </a:cubicBezTo>
                  <a:cubicBezTo>
                    <a:pt x="512939" y="85964"/>
                    <a:pt x="524934" y="37987"/>
                    <a:pt x="537634" y="21759"/>
                  </a:cubicBezTo>
                  <a:cubicBezTo>
                    <a:pt x="550334" y="5531"/>
                    <a:pt x="560211" y="-15636"/>
                    <a:pt x="571500" y="17525"/>
                  </a:cubicBezTo>
                  <a:cubicBezTo>
                    <a:pt x="582789" y="50686"/>
                    <a:pt x="589139" y="118419"/>
                    <a:pt x="605367" y="220725"/>
                  </a:cubicBezTo>
                  <a:cubicBezTo>
                    <a:pt x="621595" y="323031"/>
                    <a:pt x="649112" y="513531"/>
                    <a:pt x="668867" y="631359"/>
                  </a:cubicBezTo>
                  <a:cubicBezTo>
                    <a:pt x="688622" y="749187"/>
                    <a:pt x="701322" y="864898"/>
                    <a:pt x="723900" y="927692"/>
                  </a:cubicBezTo>
                  <a:cubicBezTo>
                    <a:pt x="746478" y="990486"/>
                    <a:pt x="804334" y="1008125"/>
                    <a:pt x="804334" y="100812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49011" eaLnBrk="1" hangingPunct="1">
                <a:defRPr/>
              </a:pPr>
              <a:endParaRPr lang="en-US" sz="16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54121" y="2490424"/>
              <a:ext cx="2168077" cy="153750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9011" eaLnBrk="1" hangingPunct="1">
                <a:defRPr/>
              </a:pPr>
              <a:endParaRPr lang="en-US" sz="16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9" name="TextBox 10"/>
            <p:cNvSpPr txBox="1">
              <a:spLocks noChangeArrowheads="1"/>
            </p:cNvSpPr>
            <p:nvPr/>
          </p:nvSpPr>
          <p:spPr bwMode="auto">
            <a:xfrm>
              <a:off x="1726433" y="4009915"/>
              <a:ext cx="2053167" cy="46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defTabSz="449011" eaLnBrk="1" hangingPunct="1"/>
              <a:r>
                <a:rPr lang="en-US" sz="1400" b="1" dirty="0">
                  <a:solidFill>
                    <a:srgbClr val="404040"/>
                  </a:solidFill>
                </a:rPr>
                <a:t>Normalized radius</a:t>
              </a:r>
            </a:p>
          </p:txBody>
        </p:sp>
        <p:sp>
          <p:nvSpPr>
            <p:cNvPr id="30" name="TextBox 11"/>
            <p:cNvSpPr txBox="1">
              <a:spLocks noChangeArrowheads="1"/>
            </p:cNvSpPr>
            <p:nvPr/>
          </p:nvSpPr>
          <p:spPr bwMode="auto">
            <a:xfrm>
              <a:off x="1548784" y="3956954"/>
              <a:ext cx="347134" cy="41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defTabSz="449011" eaLnBrk="1" hangingPunct="1"/>
              <a:r>
                <a:rPr lang="en-US" sz="12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1" name="TextBox 12"/>
            <p:cNvSpPr txBox="1">
              <a:spLocks noChangeArrowheads="1"/>
            </p:cNvSpPr>
            <p:nvPr/>
          </p:nvSpPr>
          <p:spPr bwMode="auto">
            <a:xfrm>
              <a:off x="3681738" y="3970854"/>
              <a:ext cx="347134" cy="41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defTabSz="449011" eaLnBrk="1" hangingPunct="1"/>
              <a:r>
                <a:rPr lang="en-US" sz="1200" b="1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03534" y="2678846"/>
              <a:ext cx="1828064" cy="7858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49011" eaLnBrk="1" hangingPunct="1">
                <a:defRPr/>
              </a:pPr>
              <a:r>
                <a:rPr lang="en-US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On axis </a:t>
              </a:r>
              <a:br>
                <a:rPr lang="en-US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beam</a:t>
              </a:r>
            </a:p>
          </p:txBody>
        </p:sp>
        <p:sp>
          <p:nvSpPr>
            <p:cNvPr id="33" name="TextBox 15"/>
            <p:cNvSpPr txBox="1">
              <a:spLocks noChangeArrowheads="1"/>
            </p:cNvSpPr>
            <p:nvPr/>
          </p:nvSpPr>
          <p:spPr bwMode="auto">
            <a:xfrm>
              <a:off x="2317335" y="2507869"/>
              <a:ext cx="1395638" cy="66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defTabSz="449011" eaLnBrk="1" hangingPunct="1">
                <a:lnSpc>
                  <a:spcPct val="80000"/>
                </a:lnSpc>
              </a:pPr>
              <a:r>
                <a:rPr lang="en-US" sz="1400" b="1" dirty="0">
                  <a:solidFill>
                    <a:srgbClr val="0000FF"/>
                  </a:solidFill>
                </a:rPr>
                <a:t>Off axis </a:t>
              </a:r>
              <a:br>
                <a:rPr lang="en-US" sz="1400" b="1" dirty="0">
                  <a:solidFill>
                    <a:srgbClr val="0000FF"/>
                  </a:solidFill>
                </a:rPr>
              </a:br>
              <a:r>
                <a:rPr lang="en-US" sz="1400" b="1" dirty="0">
                  <a:solidFill>
                    <a:srgbClr val="0000FF"/>
                  </a:solidFill>
                </a:rPr>
                <a:t>beam</a:t>
              </a:r>
            </a:p>
          </p:txBody>
        </p:sp>
        <p:sp>
          <p:nvSpPr>
            <p:cNvPr id="34" name="TextBox 16"/>
            <p:cNvSpPr txBox="1">
              <a:spLocks noChangeArrowheads="1"/>
            </p:cNvSpPr>
            <p:nvPr/>
          </p:nvSpPr>
          <p:spPr bwMode="auto">
            <a:xfrm>
              <a:off x="2938350" y="2807860"/>
              <a:ext cx="702509" cy="46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defTabSz="449011" eaLnBrk="1" hangingPunct="1"/>
              <a:r>
                <a:rPr lang="en-US" sz="1400" b="1" dirty="0">
                  <a:solidFill>
                    <a:srgbClr val="FF0000"/>
                  </a:solidFill>
                </a:rPr>
                <a:t>ECCD</a:t>
              </a:r>
            </a:p>
          </p:txBody>
        </p:sp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3376039" y="2482166"/>
              <a:ext cx="467966" cy="46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r" defTabSz="449011" eaLnBrk="1" hangingPunct="1"/>
              <a:r>
                <a:rPr lang="en-US" sz="1400">
                  <a:solidFill>
                    <a:prstClr val="black"/>
                  </a:solidFill>
                </a:rPr>
                <a:t>J</a:t>
              </a:r>
              <a:r>
                <a:rPr lang="en-US" sz="1400" baseline="-25000">
                  <a:solidFill>
                    <a:prstClr val="black"/>
                  </a:solidFill>
                </a:rPr>
                <a:t>||</a:t>
              </a:r>
            </a:p>
          </p:txBody>
        </p:sp>
        <p:sp>
          <p:nvSpPr>
            <p:cNvPr id="36" name="TextBox 32"/>
            <p:cNvSpPr txBox="1">
              <a:spLocks noChangeArrowheads="1"/>
            </p:cNvSpPr>
            <p:nvPr/>
          </p:nvSpPr>
          <p:spPr bwMode="auto">
            <a:xfrm>
              <a:off x="1625732" y="2078552"/>
              <a:ext cx="2333102" cy="46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defTabSz="449011" eaLnBrk="1" hangingPunct="1"/>
              <a:r>
                <a:rPr lang="en-US" sz="1400" i="1" dirty="0">
                  <a:solidFill>
                    <a:srgbClr val="000090"/>
                  </a:solidFill>
                </a:rPr>
                <a:t>Flexible profile tools: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696485" y="1050372"/>
            <a:ext cx="2768951" cy="2192670"/>
            <a:chOff x="4583241" y="1153138"/>
            <a:chExt cx="2768951" cy="21926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256"/>
            <a:stretch/>
          </p:blipFill>
          <p:spPr>
            <a:xfrm>
              <a:off x="4630088" y="1153138"/>
              <a:ext cx="2321708" cy="184194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46830" y="3068811"/>
              <a:ext cx="126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200" b="1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Current Profile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5513102" y="3052567"/>
              <a:ext cx="97956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082209" y="2911918"/>
              <a:ext cx="12699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100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Broad</a:t>
              </a:r>
              <a:endParaRPr lang="en-US" sz="1200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83241" y="2909085"/>
              <a:ext cx="12699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100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Peaked</a:t>
              </a:r>
              <a:endParaRPr lang="en-US" sz="1200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55001" y="938045"/>
            <a:ext cx="2887628" cy="2342183"/>
            <a:chOff x="6732736" y="1047750"/>
            <a:chExt cx="2758368" cy="22684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177"/>
            <a:stretch/>
          </p:blipFill>
          <p:spPr>
            <a:xfrm>
              <a:off x="6867599" y="1047750"/>
              <a:ext cx="2156330" cy="191055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10086" y="3039193"/>
              <a:ext cx="126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200" b="1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Current Profile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652014" y="3029853"/>
              <a:ext cx="97956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221121" y="2889204"/>
              <a:ext cx="12699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100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Broad</a:t>
              </a:r>
              <a:endParaRPr lang="en-US" sz="1200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32736" y="2896954"/>
              <a:ext cx="12699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9011" eaLnBrk="1" hangingPunct="1"/>
              <a:r>
                <a:rPr lang="en-US" sz="1100" dirty="0">
                  <a:solidFill>
                    <a:prstClr val="black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Peaked</a:t>
              </a:r>
              <a:endParaRPr lang="en-US" sz="1200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8622" y="5395554"/>
            <a:ext cx="4269688" cy="659966"/>
            <a:chOff x="782365" y="6021934"/>
            <a:chExt cx="3093197" cy="747961"/>
          </a:xfrm>
        </p:grpSpPr>
        <p:sp>
          <p:nvSpPr>
            <p:cNvPr id="53" name="Rounded Rectangle 52"/>
            <p:cNvSpPr/>
            <p:nvPr/>
          </p:nvSpPr>
          <p:spPr>
            <a:xfrm>
              <a:off x="782365" y="6021934"/>
              <a:ext cx="3063017" cy="67883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9011" eaLnBrk="1" hangingPunct="1"/>
              <a:endParaRPr lang="en-US" sz="16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89576" y="6024114"/>
              <a:ext cx="3085986" cy="7457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02" tIns="45701" rIns="91402" bIns="45701" numCol="1" rtlCol="0" anchor="t" anchorCtr="0" compatLnSpc="1">
              <a:prstTxWarp prst="textNoShape">
                <a:avLst/>
              </a:prstTxWarp>
            </a:bodyPr>
            <a:lstStyle/>
            <a:p>
              <a:pPr defTabSz="449011" eaLnBrk="1" hangingPunct="1">
                <a:spcBef>
                  <a:spcPts val="855"/>
                </a:spcBef>
                <a:spcAft>
                  <a:spcPts val="642"/>
                </a:spcAft>
                <a:tabLst>
                  <a:tab pos="544844" algn="l"/>
                </a:tabLst>
              </a:pPr>
              <a:r>
                <a:rPr lang="en-US" sz="1600" b="1" i="1" dirty="0">
                  <a:solidFill>
                    <a:srgbClr val="FF0000"/>
                  </a:solidFill>
                  <a:latin typeface="Century Gothic"/>
                  <a:ea typeface="ＭＳ Ｐゴシック" charset="-128"/>
                  <a:cs typeface="Century Gothic"/>
                </a:rPr>
                <a:t>Will determine scientific foundations and existence proofs for viable steady state</a:t>
              </a:r>
            </a:p>
          </p:txBody>
        </p:sp>
      </p:grpSp>
      <p:pic>
        <p:nvPicPr>
          <p:cNvPr id="50" name="Picture 49" descr="DIII-D LAYOUT 3-23-15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950" y="3410630"/>
            <a:ext cx="3166694" cy="165975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87341" y="4720856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Co-</a:t>
            </a:r>
            <a:r>
              <a:rPr lang="en-US" sz="2000" b="1" dirty="0" err="1" smtClean="0">
                <a:solidFill>
                  <a:schemeClr val="bg1"/>
                </a:solidFill>
              </a:rPr>
              <a:t>cntr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56523" y="3455581"/>
            <a:ext cx="148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LTO3: 2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nd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OANBI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472" y="1464908"/>
            <a:ext cx="1191386" cy="2118168"/>
          </a:xfrm>
          <a:prstGeom prst="rect">
            <a:avLst/>
          </a:prstGeom>
        </p:spPr>
      </p:pic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297416" y="85245"/>
            <a:ext cx="8534400" cy="762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Actively Investigating Alternative Approaches to </a:t>
            </a:r>
            <a:b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800" dirty="0" smtClean="0">
                <a:ea typeface="ＭＳ Ｐゴシック" pitchFamily="-109" charset="-128"/>
                <a:cs typeface="ＭＳ Ｐゴシック" pitchFamily="-109" charset="-128"/>
              </a:rPr>
              <a:t>Potentially Reactor-Relevant Off-axis Current Drive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5122" name="Text Placeholder 4"/>
          <p:cNvSpPr>
            <a:spLocks noGrp="1"/>
          </p:cNvSpPr>
          <p:nvPr>
            <p:ph sz="quarter" idx="11"/>
          </p:nvPr>
        </p:nvSpPr>
        <p:spPr>
          <a:xfrm>
            <a:off x="359553" y="4179576"/>
            <a:ext cx="4212447" cy="1768043"/>
          </a:xfrm>
        </p:spPr>
        <p:txBody>
          <a:bodyPr>
            <a:noAutofit/>
          </a:bodyPr>
          <a:lstStyle/>
          <a:p>
            <a:pPr marL="285891" indent="-285891"/>
            <a:r>
              <a:rPr lang="en-US" altLang="en-US" sz="1800" dirty="0" smtClean="0"/>
              <a:t>High efficiency at high density</a:t>
            </a:r>
          </a:p>
          <a:p>
            <a:pPr marL="285891" indent="-285891"/>
            <a:r>
              <a:rPr lang="en-US" altLang="en-US" sz="1800" dirty="0" smtClean="0"/>
              <a:t>Challenge: adequate coupling</a:t>
            </a:r>
          </a:p>
          <a:p>
            <a:pPr marL="285891" indent="-285891"/>
            <a:r>
              <a:rPr lang="en-US" altLang="en-US" sz="1800" dirty="0" smtClean="0"/>
              <a:t>Low power test: good </a:t>
            </a:r>
            <a:r>
              <a:rPr lang="en-US" sz="1800" dirty="0" smtClean="0"/>
              <a:t>loading </a:t>
            </a:r>
            <a:r>
              <a:rPr lang="en-US" sz="1800" dirty="0"/>
              <a:t>in high beta AT </a:t>
            </a:r>
            <a:r>
              <a:rPr lang="en-US" sz="1800" dirty="0" smtClean="0"/>
              <a:t>plasma </a:t>
            </a:r>
          </a:p>
          <a:p>
            <a:pPr marL="285891" indent="-285891"/>
            <a:r>
              <a:rPr lang="en-US" sz="1800" dirty="0" smtClean="0"/>
              <a:t>Planning for 1 MW test</a:t>
            </a:r>
            <a:endParaRPr lang="en-US" sz="1800" dirty="0"/>
          </a:p>
        </p:txBody>
      </p:sp>
      <p:sp>
        <p:nvSpPr>
          <p:cNvPr id="20" name="Text Placeholder 4"/>
          <p:cNvSpPr txBox="1">
            <a:spLocks/>
          </p:cNvSpPr>
          <p:nvPr/>
        </p:nvSpPr>
        <p:spPr bwMode="auto">
          <a:xfrm>
            <a:off x="648182" y="917607"/>
            <a:ext cx="3682518" cy="3290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>
            <a:lvl1pPr marL="222172" indent="-222172" algn="l" defTabSz="457039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/>
              <a:t>Helicon Wave Current Drive</a:t>
            </a:r>
            <a:endParaRPr lang="en-US" dirty="0"/>
          </a:p>
        </p:txBody>
      </p:sp>
      <p:sp>
        <p:nvSpPr>
          <p:cNvPr id="21" name="Text Placeholder 4"/>
          <p:cNvSpPr txBox="1">
            <a:spLocks/>
          </p:cNvSpPr>
          <p:nvPr/>
        </p:nvSpPr>
        <p:spPr bwMode="auto">
          <a:xfrm>
            <a:off x="5273875" y="922912"/>
            <a:ext cx="3362767" cy="3290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>
            <a:lvl1pPr marL="222172" indent="-222172" algn="l" defTabSz="457039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/>
              <a:t>High-field Side LHCD (MIT)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4632" y="1371604"/>
            <a:ext cx="3200400" cy="2280859"/>
            <a:chOff x="1270000" y="1371604"/>
            <a:chExt cx="3200400" cy="2280859"/>
          </a:xfrm>
        </p:grpSpPr>
        <p:pic>
          <p:nvPicPr>
            <p:cNvPr id="10" name="Picture 9" descr="Helicon in DIII-D 20151102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1729770" y="911834"/>
              <a:ext cx="2280859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Placeholder 4"/>
            <p:cNvSpPr txBox="1">
              <a:spLocks/>
            </p:cNvSpPr>
            <p:nvPr/>
          </p:nvSpPr>
          <p:spPr bwMode="auto">
            <a:xfrm>
              <a:off x="1580908" y="3145412"/>
              <a:ext cx="2787891" cy="359788"/>
            </a:xfrm>
            <a:prstGeom prst="rect">
              <a:avLst/>
            </a:prstGeom>
            <a:solidFill>
              <a:schemeClr val="bg1">
                <a:lumMod val="85000"/>
                <a:alpha val="63000"/>
              </a:schemeClr>
            </a:solidFill>
            <a:ln>
              <a:noFill/>
            </a:ln>
            <a:effectLst>
              <a:softEdge rad="50800"/>
            </a:effectLst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04" rIns="0" bIns="45704" numCol="1" anchor="ctr" anchorCtr="0" compatLnSpc="1">
              <a:prstTxWarp prst="textNoShape">
                <a:avLst/>
              </a:prstTxWarp>
              <a:noAutofit/>
            </a:bodyPr>
            <a:lstStyle>
              <a:lvl1pPr marL="222172" indent="-222172" algn="l" defTabSz="457039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682387" indent="-225347" algn="l" defTabSz="457039" rtl="0" eaLnBrk="0" fontAlgn="base" hangingPunct="0">
                <a:spcBef>
                  <a:spcPts val="9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2599" indent="-228519" algn="l" defTabSz="45703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599638" indent="-228519" algn="l" defTabSz="45703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6678" indent="-228519" algn="l" defTabSz="45703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3718" indent="-228519" algn="l" defTabSz="45703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758" indent="-228519" algn="l" defTabSz="45703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97" indent="-228519" algn="l" defTabSz="45703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837" indent="-228519" algn="l" defTabSz="45703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en-US" sz="1800" smtClean="0"/>
                <a:t> Low </a:t>
              </a:r>
              <a:r>
                <a:rPr lang="en-US" altLang="en-US" sz="1800" dirty="0" smtClean="0"/>
                <a:t>power test antenna</a:t>
              </a:r>
              <a:endParaRPr lang="en-US" sz="18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38324" y="1286894"/>
            <a:ext cx="2319831" cy="2946779"/>
            <a:chOff x="5306265" y="1735667"/>
            <a:chExt cx="2701805" cy="34125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6265" y="1735667"/>
              <a:ext cx="2700594" cy="34125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0961" y="1737523"/>
              <a:ext cx="1807109" cy="153176"/>
            </a:xfrm>
            <a:prstGeom prst="rect">
              <a:avLst/>
            </a:prstGeom>
          </p:spPr>
        </p:pic>
      </p:grpSp>
      <p:sp>
        <p:nvSpPr>
          <p:cNvPr id="24" name="Text Placeholder 4"/>
          <p:cNvSpPr txBox="1">
            <a:spLocks/>
          </p:cNvSpPr>
          <p:nvPr/>
        </p:nvSpPr>
        <p:spPr bwMode="auto">
          <a:xfrm>
            <a:off x="4768767" y="4185207"/>
            <a:ext cx="4247908" cy="2122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04" rIns="0" bIns="45704" numCol="1" anchor="t" anchorCtr="0" compatLnSpc="1">
            <a:prstTxWarp prst="textNoShape">
              <a:avLst/>
            </a:prstTxWarp>
            <a:noAutofit/>
          </a:bodyPr>
          <a:lstStyle>
            <a:lvl1pPr marL="222172" indent="-222172" algn="l" defTabSz="457039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91" indent="-285891"/>
            <a:r>
              <a:rPr lang="en-US" altLang="en-US" sz="1800" dirty="0" smtClean="0"/>
              <a:t>High efficiency, proven technology</a:t>
            </a:r>
          </a:p>
          <a:p>
            <a:pPr marL="285891" indent="-285891"/>
            <a:r>
              <a:rPr lang="en-US" altLang="en-US" sz="1800" dirty="0" smtClean="0"/>
              <a:t>Quiescent inner SOL should allow smaller gaps, good coupling</a:t>
            </a:r>
            <a:endParaRPr lang="en-US" sz="1800" dirty="0" smtClean="0"/>
          </a:p>
          <a:p>
            <a:pPr marL="285891" indent="-285891"/>
            <a:r>
              <a:rPr lang="en-US" sz="1800" dirty="0" smtClean="0"/>
              <a:t>Evaluating possible launcher locations and waveguide routing, using C-Mod hardware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1675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257608" y="1291382"/>
            <a:ext cx="5067300" cy="4621443"/>
          </a:xfrm>
        </p:spPr>
        <p:txBody>
          <a:bodyPr lIns="0" rIns="91440"/>
          <a:lstStyle/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800" dirty="0">
                <a:latin typeface="Century Gothic" charset="0"/>
              </a:rPr>
              <a:t>ASIPP </a:t>
            </a:r>
            <a:r>
              <a:rPr lang="en-US" sz="1800" dirty="0" smtClean="0">
                <a:latin typeface="Century Gothic" charset="0"/>
              </a:rPr>
              <a:t>poloidal field AC power </a:t>
            </a:r>
            <a:r>
              <a:rPr lang="en-US" sz="1800" dirty="0">
                <a:latin typeface="Century Gothic" charset="0"/>
              </a:rPr>
              <a:t>supply increases </a:t>
            </a:r>
            <a:r>
              <a:rPr lang="en-US" sz="1800" dirty="0" smtClean="0">
                <a:latin typeface="Century Gothic" charset="0"/>
              </a:rPr>
              <a:t>shaping flexibility and capability </a:t>
            </a:r>
            <a:r>
              <a:rPr lang="en-US" sz="1800" dirty="0">
                <a:latin typeface="Century Gothic" charset="0"/>
              </a:rPr>
              <a:t>for high-current, multi-mode </a:t>
            </a:r>
            <a:r>
              <a:rPr lang="en-US" sz="1800" dirty="0" smtClean="0">
                <a:latin typeface="Century Gothic" charset="0"/>
              </a:rPr>
              <a:t>3D fields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endParaRPr lang="en-US" sz="1600" dirty="0">
              <a:latin typeface="Century Gothic" charset="0"/>
              <a:sym typeface="Wingdings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800" dirty="0">
                <a:latin typeface="Century Gothic" charset="0"/>
                <a:sym typeface="Wingdings" charset="0"/>
              </a:rPr>
              <a:t>New physics &amp; control </a:t>
            </a:r>
            <a:r>
              <a:rPr lang="en-US" sz="1800" dirty="0" smtClean="0">
                <a:latin typeface="Century Gothic" charset="0"/>
                <a:sym typeface="Wingdings" charset="0"/>
              </a:rPr>
              <a:t>includes</a:t>
            </a:r>
            <a:endParaRPr lang="en-US" sz="1800" dirty="0">
              <a:latin typeface="Century Gothic" charset="0"/>
              <a:sym typeface="Wingdings" charset="0"/>
            </a:endParaRPr>
          </a:p>
          <a:p>
            <a:pPr lvl="1">
              <a:defRPr/>
            </a:pPr>
            <a:r>
              <a:rPr lang="en-US" sz="1600" dirty="0" smtClean="0">
                <a:latin typeface="Century Gothic" charset="0"/>
                <a:sym typeface="Wingdings" charset="0"/>
              </a:rPr>
              <a:t>Multiple-n </a:t>
            </a:r>
            <a:r>
              <a:rPr lang="en-US" sz="1600" dirty="0">
                <a:latin typeface="Century Gothic" charset="0"/>
                <a:sym typeface="Wingdings" charset="0"/>
              </a:rPr>
              <a:t>excitation of plasma modes</a:t>
            </a:r>
          </a:p>
          <a:p>
            <a:pPr lvl="1">
              <a:spcAft>
                <a:spcPts val="1200"/>
              </a:spcAft>
              <a:defRPr/>
            </a:pPr>
            <a:r>
              <a:rPr lang="en-US" sz="1600" dirty="0">
                <a:latin typeface="Century Gothic" charset="0"/>
              </a:rPr>
              <a:t>Actuator sharing for ELM control, </a:t>
            </a:r>
            <a:r>
              <a:rPr lang="en-US" sz="1600" dirty="0" smtClean="0">
                <a:latin typeface="Century Gothic" charset="0"/>
              </a:rPr>
              <a:t>error </a:t>
            </a:r>
            <a:r>
              <a:rPr lang="en-US" sz="1600" dirty="0">
                <a:latin typeface="Century Gothic" charset="0"/>
              </a:rPr>
              <a:t>field correction</a:t>
            </a:r>
            <a:r>
              <a:rPr lang="en-US" sz="1600" dirty="0" smtClean="0">
                <a:latin typeface="Century Gothic" charset="0"/>
              </a:rPr>
              <a:t>, MHD spectroscopy, </a:t>
            </a:r>
            <a:r>
              <a:rPr lang="en-US" sz="1600" dirty="0">
                <a:latin typeface="Century Gothic" charset="0"/>
              </a:rPr>
              <a:t>etc.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latin typeface="Century Gothic" charset="0"/>
                <a:sym typeface="Wingdings" charset="0"/>
              </a:rPr>
              <a:t>New Coils will advance </a:t>
            </a:r>
            <a:r>
              <a:rPr lang="en-US" sz="1800" dirty="0">
                <a:latin typeface="Century Gothic" charset="0"/>
                <a:sym typeface="Wingdings" charset="0"/>
              </a:rPr>
              <a:t>physics &amp; </a:t>
            </a:r>
            <a:r>
              <a:rPr lang="en-US" sz="1800" dirty="0" smtClean="0">
                <a:latin typeface="Century Gothic" charset="0"/>
                <a:sym typeface="Wingdings" charset="0"/>
              </a:rPr>
              <a:t>control</a:t>
            </a:r>
            <a:endParaRPr lang="en-US" sz="1800" dirty="0">
              <a:latin typeface="Century Gothic" charset="0"/>
              <a:sym typeface="Wingdings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sym typeface="Wingdings" charset="0"/>
              </a:rPr>
              <a:t>Broader n-spectrum: n </a:t>
            </a:r>
            <a:r>
              <a:rPr lang="en-US" sz="1600" dirty="0">
                <a:latin typeface="Century Gothic" charset="0"/>
                <a:sym typeface="Wingdings"/>
              </a:rPr>
              <a:t> 6</a:t>
            </a:r>
            <a:endParaRPr lang="en-US" sz="1600" dirty="0">
              <a:latin typeface="Century Gothic" charset="0"/>
              <a:sym typeface="Wingdings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sym typeface="Wingdings" charset="0"/>
              </a:rPr>
              <a:t>Greater selectivity in m-spectrum</a:t>
            </a:r>
          </a:p>
          <a:p>
            <a:pPr lvl="1">
              <a:spcAft>
                <a:spcPts val="1200"/>
              </a:spcAft>
              <a:buFont typeface="Wingdings" charset="0"/>
              <a:buChar char="à"/>
              <a:defRPr/>
            </a:pPr>
            <a:r>
              <a:rPr lang="en-US" sz="1600" dirty="0">
                <a:latin typeface="Century Gothic" charset="0"/>
                <a:sym typeface="Wingdings" charset="0"/>
              </a:rPr>
              <a:t>for Torque control, ELM control, </a:t>
            </a:r>
            <a:r>
              <a:rPr lang="is-IS" sz="1600" dirty="0" smtClean="0">
                <a:latin typeface="Century Gothic" charset="0"/>
                <a:sym typeface="Wingdings" charset="0"/>
              </a:rPr>
              <a:t>…</a:t>
            </a:r>
            <a:endParaRPr lang="en-US" sz="1800" dirty="0" smtClean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800" dirty="0" smtClean="0">
                <a:latin typeface="Century Gothic" charset="0"/>
              </a:rPr>
              <a:t>Further 3D </a:t>
            </a:r>
            <a:r>
              <a:rPr lang="en-US" sz="1800" dirty="0">
                <a:latin typeface="Century Gothic" charset="0"/>
              </a:rPr>
              <a:t>coil </a:t>
            </a:r>
            <a:r>
              <a:rPr lang="en-US" sz="1800" dirty="0" smtClean="0">
                <a:latin typeface="Century Gothic" charset="0"/>
              </a:rPr>
              <a:t>sets are being considered</a:t>
            </a:r>
            <a:endParaRPr lang="en-US" sz="1600" dirty="0">
              <a:latin typeface="Century Gothic" charset="0"/>
              <a:sym typeface="Wingdings" charset="0"/>
            </a:endParaRPr>
          </a:p>
          <a:p>
            <a:pPr lvl="1">
              <a:defRPr/>
            </a:pPr>
            <a:endParaRPr lang="en-US" sz="1600" dirty="0">
              <a:latin typeface="Century Gothic" charset="0"/>
            </a:endParaRPr>
          </a:p>
        </p:txBody>
      </p:sp>
      <p:sp>
        <p:nvSpPr>
          <p:cNvPr id="25603" name="Title 2"/>
          <p:cNvSpPr>
            <a:spLocks noGrp="1"/>
          </p:cNvSpPr>
          <p:nvPr>
            <p:ph type="title" idx="4294967295"/>
          </p:nvPr>
        </p:nvSpPr>
        <p:spPr>
          <a:xfrm>
            <a:off x="214313" y="217488"/>
            <a:ext cx="8472487" cy="492125"/>
          </a:xfrm>
        </p:spPr>
        <p:txBody>
          <a:bodyPr/>
          <a:lstStyle/>
          <a:p>
            <a:r>
              <a:rPr lang="en-US" sz="2600" dirty="0" smtClean="0">
                <a:latin typeface="Century Gothic" charset="0"/>
              </a:rPr>
              <a:t>EAST Collaboration Provides New Power Supplies to Advance Physics of 3D Fields</a:t>
            </a:r>
            <a:endParaRPr lang="en-US" sz="2600" dirty="0">
              <a:latin typeface="Century Gothic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31219" y="4086486"/>
            <a:ext cx="3778804" cy="2410009"/>
            <a:chOff x="5252484" y="3459163"/>
            <a:chExt cx="3778804" cy="2410009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252484" y="3459163"/>
              <a:ext cx="3778804" cy="2410009"/>
            </a:xfrm>
            <a:prstGeom prst="roundRect">
              <a:avLst>
                <a:gd name="adj" fmla="val 12943"/>
              </a:avLst>
            </a:prstGeom>
            <a:solidFill>
              <a:srgbClr val="EEECE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5610" name="Picture 5" descr="OcoilGeo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570" y="4522646"/>
              <a:ext cx="1728879" cy="120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6" descr="NewCcoilGeo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755" y="3556198"/>
              <a:ext cx="1737740" cy="8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Content Placeholder 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107" t="8567" r="9166" b="14563"/>
            <a:stretch/>
          </p:blipFill>
          <p:spPr bwMode="auto">
            <a:xfrm>
              <a:off x="5380073" y="3575328"/>
              <a:ext cx="1648045" cy="2134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837272" y="3721397"/>
            <a:ext cx="271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Possible New Coil Sets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44" y="1048193"/>
            <a:ext cx="3511107" cy="26652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94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69957" y="5490582"/>
            <a:ext cx="5147934" cy="680648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18" tIns="40553" rIns="81118" bIns="40553" spcCol="0" rtlCol="0" anchor="ctr"/>
          <a:lstStyle/>
          <a:p>
            <a:pPr algn="ctr" defTabSz="451792" eaLnBrk="1" hangingPunct="1"/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482" name="Title 1"/>
          <p:cNvSpPr txBox="1">
            <a:spLocks/>
          </p:cNvSpPr>
          <p:nvPr/>
        </p:nvSpPr>
        <p:spPr bwMode="auto">
          <a:xfrm>
            <a:off x="150334" y="100349"/>
            <a:ext cx="8992079" cy="733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8" tIns="45383" rIns="90758" bIns="45383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451792"/>
            <a:r>
              <a:rPr lang="en-US" sz="2500" b="1" dirty="0">
                <a:solidFill>
                  <a:srgbClr val="FFFFFF"/>
                </a:solidFill>
              </a:rPr>
              <a:t>Advanced </a:t>
            </a:r>
            <a:r>
              <a:rPr lang="en-US" sz="2500" b="1" dirty="0" err="1">
                <a:solidFill>
                  <a:srgbClr val="FFFFFF"/>
                </a:solidFill>
              </a:rPr>
              <a:t>Divertors</a:t>
            </a: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dirty="0" smtClean="0">
                <a:solidFill>
                  <a:srgbClr val="FFFFFF"/>
                </a:solidFill>
              </a:rPr>
              <a:t>Should Minimize and </a:t>
            </a:r>
            <a:r>
              <a:rPr lang="en-US" sz="2500" b="1" dirty="0">
                <a:solidFill>
                  <a:srgbClr val="FFFFFF"/>
                </a:solidFill>
              </a:rPr>
              <a:t>Simplify the Volume Needed for Reliable Dissipation of Plasma Losses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4294967295"/>
          </p:nvPr>
        </p:nvSpPr>
        <p:spPr>
          <a:xfrm>
            <a:off x="117755" y="1082202"/>
            <a:ext cx="7884178" cy="4424549"/>
          </a:xfrm>
        </p:spPr>
        <p:txBody>
          <a:bodyPr/>
          <a:lstStyle/>
          <a:p>
            <a:pPr marL="453798" indent="-453798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dirty="0" smtClean="0">
                <a:ea typeface="ＭＳ Ｐゴシック" charset="-128"/>
              </a:rPr>
              <a:t>Improve physics understanding to </a:t>
            </a:r>
            <a:br>
              <a:rPr lang="en-US" altLang="en-US" dirty="0" smtClean="0">
                <a:ea typeface="ＭＳ Ｐゴシック" charset="-128"/>
              </a:rPr>
            </a:br>
            <a:r>
              <a:rPr lang="en-US" altLang="en-US" dirty="0" smtClean="0">
                <a:ea typeface="ＭＳ Ｐゴシック" charset="-128"/>
              </a:rPr>
              <a:t>develop improved divertor concepts</a:t>
            </a:r>
          </a:p>
          <a:p>
            <a:pPr marL="849313" lvl="1" indent="-331788" eaLnBrk="1" hangingPunct="1">
              <a:spcBef>
                <a:spcPts val="600"/>
              </a:spcBef>
            </a:pPr>
            <a:r>
              <a:rPr lang="en-US" altLang="en-US" sz="1700" dirty="0">
                <a:ea typeface="ＭＳ Ｐゴシック" charset="-128"/>
              </a:rPr>
              <a:t>Enhanced measurements to isolate physics</a:t>
            </a:r>
          </a:p>
          <a:p>
            <a:pPr marL="849313" lvl="1" indent="-331788" eaLnBrk="1" hangingPunct="1">
              <a:spcBef>
                <a:spcPts val="600"/>
              </a:spcBef>
            </a:pPr>
            <a:r>
              <a:rPr lang="en-US" altLang="en-US" sz="1700" dirty="0">
                <a:ea typeface="ＭＳ Ｐゴシック" charset="-128"/>
              </a:rPr>
              <a:t>Systematic </a:t>
            </a:r>
            <a:r>
              <a:rPr lang="en-US" altLang="en-US" sz="1700" dirty="0" err="1">
                <a:ea typeface="ＭＳ Ｐゴシック" charset="-128"/>
              </a:rPr>
              <a:t>divertor</a:t>
            </a:r>
            <a:r>
              <a:rPr lang="en-US" altLang="en-US" sz="1700" dirty="0">
                <a:ea typeface="ＭＳ Ｐゴシック" charset="-128"/>
              </a:rPr>
              <a:t> modifications to</a:t>
            </a:r>
            <a:br>
              <a:rPr lang="en-US" altLang="en-US" sz="1700" dirty="0">
                <a:ea typeface="ＭＳ Ｐゴシック" charset="-128"/>
              </a:rPr>
            </a:br>
            <a:r>
              <a:rPr lang="en-US" altLang="en-US" sz="1700" dirty="0">
                <a:ea typeface="ＭＳ Ｐゴシック" charset="-128"/>
              </a:rPr>
              <a:t>determine key dependencies </a:t>
            </a:r>
          </a:p>
          <a:p>
            <a:pPr marL="849313" lvl="1" indent="-331788" eaLnBrk="1" hangingPunct="1">
              <a:spcBef>
                <a:spcPts val="600"/>
              </a:spcBef>
            </a:pPr>
            <a:r>
              <a:rPr lang="en-US" altLang="en-US" sz="1700" dirty="0">
                <a:ea typeface="ＭＳ Ｐゴシック" charset="-128"/>
              </a:rPr>
              <a:t>Compare against state-of-the art </a:t>
            </a:r>
            <a:br>
              <a:rPr lang="en-US" altLang="en-US" sz="1700" dirty="0">
                <a:ea typeface="ＭＳ Ｐゴシック" charset="-128"/>
              </a:rPr>
            </a:br>
            <a:r>
              <a:rPr lang="en-US" altLang="en-US" sz="1700" dirty="0">
                <a:ea typeface="ＭＳ Ｐゴシック" charset="-128"/>
              </a:rPr>
              <a:t>numerical simulation</a:t>
            </a:r>
          </a:p>
          <a:p>
            <a:pPr marL="453798" indent="-453798" eaLnBrk="1" hangingPunct="1">
              <a:spcBef>
                <a:spcPts val="1861"/>
              </a:spcBef>
              <a:buFont typeface="+mj-lt"/>
              <a:buAutoNum type="arabicPeriod" startAt="2"/>
            </a:pPr>
            <a:r>
              <a:rPr lang="en-US" altLang="zh-CN" dirty="0">
                <a:latin typeface="Century Gothic" charset="0"/>
                <a:ea typeface="ＭＳ Ｐゴシック" charset="-128"/>
              </a:rPr>
              <a:t>Test Advanced Materials for fusion</a:t>
            </a:r>
          </a:p>
          <a:p>
            <a:pPr marL="849313" lvl="1" indent="-331788" eaLnBrk="1" hangingPunct="1">
              <a:spcBef>
                <a:spcPts val="600"/>
              </a:spcBef>
            </a:pPr>
            <a:r>
              <a:rPr lang="en-US" altLang="zh-CN" sz="1700" dirty="0">
                <a:latin typeface="Century Gothic" charset="0"/>
                <a:ea typeface="ＭＳ Ｐゴシック" charset="-128"/>
              </a:rPr>
              <a:t>Evaluate erosion, migration and re-deposition </a:t>
            </a:r>
            <a:br>
              <a:rPr lang="en-US" altLang="zh-CN" sz="1700" dirty="0">
                <a:latin typeface="Century Gothic" charset="0"/>
                <a:ea typeface="ＭＳ Ｐゴシック" charset="-128"/>
              </a:rPr>
            </a:br>
            <a:r>
              <a:rPr lang="en-US" altLang="zh-CN" sz="1700" dirty="0">
                <a:latin typeface="Century Gothic" charset="0"/>
                <a:ea typeface="ＭＳ Ｐゴシック" charset="-128"/>
              </a:rPr>
              <a:t>on a variety of scales</a:t>
            </a:r>
          </a:p>
          <a:p>
            <a:pPr marL="849313" lvl="1" indent="-331788" eaLnBrk="1" hangingPunct="1">
              <a:spcBef>
                <a:spcPts val="600"/>
              </a:spcBef>
            </a:pPr>
            <a:r>
              <a:rPr lang="en-US" altLang="zh-CN" sz="1700" dirty="0">
                <a:latin typeface="Century Gothic" charset="0"/>
                <a:ea typeface="ＭＳ Ｐゴシック" charset="-128"/>
              </a:rPr>
              <a:t>Assess impact and mitigate impacts on core plasma</a:t>
            </a:r>
          </a:p>
          <a:p>
            <a:pPr marL="397065" lvl="1" indent="0" eaLnBrk="1" hangingPunct="1">
              <a:spcBef>
                <a:spcPts val="600"/>
              </a:spcBef>
              <a:buNone/>
            </a:pPr>
            <a:endParaRPr lang="en-US" altLang="zh-CN" sz="900" dirty="0">
              <a:latin typeface="Century Gothic" charset="0"/>
              <a:ea typeface="ＭＳ Ｐゴシック" charset="-128"/>
            </a:endParaRPr>
          </a:p>
          <a:p>
            <a:pPr marL="453798" indent="-453798" eaLnBrk="1" hangingPunct="1">
              <a:spcBef>
                <a:spcPts val="660"/>
              </a:spcBef>
              <a:buFont typeface="+mj-lt"/>
              <a:buAutoNum type="arabicPeriod" startAt="2"/>
            </a:pPr>
            <a:r>
              <a:rPr lang="en-US" altLang="zh-CN" dirty="0">
                <a:latin typeface="Century Gothic" charset="0"/>
                <a:ea typeface="ＭＳ Ｐゴシック" charset="-128"/>
              </a:rPr>
              <a:t>Assess compatibility with high performance core</a:t>
            </a:r>
          </a:p>
          <a:p>
            <a:pPr marL="850860" lvl="1" indent="-453798" eaLnBrk="1" hangingPunct="1">
              <a:spcBef>
                <a:spcPts val="600"/>
              </a:spcBef>
            </a:pPr>
            <a:endParaRPr lang="en-US" altLang="en-US" dirty="0" smtClean="0">
              <a:ea typeface="ＭＳ Ｐゴシック" charset="-128"/>
            </a:endParaRPr>
          </a:p>
        </p:txBody>
      </p:sp>
      <p:pic>
        <p:nvPicPr>
          <p:cNvPr id="9" name="Picture 8" descr="18 - requested iso 3 cassettes assy-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173" y="1011194"/>
            <a:ext cx="2777142" cy="2611973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53444" y="3403619"/>
            <a:ext cx="2354848" cy="636265"/>
          </a:xfrm>
          <a:prstGeom prst="rect">
            <a:avLst/>
          </a:prstGeom>
          <a:noFill/>
        </p:spPr>
        <p:txBody>
          <a:bodyPr wrap="square" lIns="81477" tIns="40736" rIns="81477" bIns="40736" rtlCol="0">
            <a:spAutoFit/>
          </a:bodyPr>
          <a:lstStyle/>
          <a:p>
            <a:pPr algn="r" defTabSz="451792" eaLnBrk="1" hangingPunct="1"/>
            <a:r>
              <a:rPr lang="en-US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ITER </a:t>
            </a:r>
            <a:br>
              <a:rPr lang="en-US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</a:br>
            <a:r>
              <a:rPr lang="en-US" b="1" dirty="0" err="1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divertor</a:t>
            </a:r>
            <a:r>
              <a:rPr lang="en-US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 module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067283" y="5506551"/>
            <a:ext cx="5512748" cy="6580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442" tIns="40719" rIns="81442" bIns="40719" numCol="1" rtlCol="0" anchor="t" anchorCtr="0" compatLnSpc="1">
            <a:prstTxWarp prst="textNoShape">
              <a:avLst/>
            </a:prstTxWarp>
          </a:bodyPr>
          <a:lstStyle/>
          <a:p>
            <a:pPr algn="ctr" defTabSz="451792" eaLnBrk="1" hangingPunct="1"/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Validated models are essential for extrapolating to </a:t>
            </a:r>
            <a:r>
              <a:rPr lang="en-US" altLang="en-US" sz="1600" b="1" dirty="0" smtClean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/>
            </a:r>
            <a:br>
              <a:rPr lang="en-US" altLang="en-US" sz="1600" b="1" dirty="0" smtClean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</a:br>
            <a:r>
              <a:rPr lang="en-US" altLang="en-US" sz="1600" b="1" dirty="0" smtClean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future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devices and to design optimized </a:t>
            </a:r>
            <a:r>
              <a:rPr lang="en-US" altLang="en-US" sz="1600" b="1" dirty="0" err="1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divertors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 </a:t>
            </a:r>
            <a:endParaRPr lang="en-US" sz="1600" b="1" dirty="0">
              <a:solidFill>
                <a:prstClr val="black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31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150301" y="-1466"/>
            <a:ext cx="8748272" cy="944661"/>
          </a:xfrm>
        </p:spPr>
        <p:txBody>
          <a:bodyPr/>
          <a:lstStyle/>
          <a:p>
            <a:pPr lvl="1"/>
            <a:r>
              <a:rPr lang="en-US" sz="2471" kern="1200" dirty="0"/>
              <a:t>New </a:t>
            </a:r>
            <a:r>
              <a:rPr lang="en-US" sz="2471" kern="1200" dirty="0" err="1" smtClean="0"/>
              <a:t>Divertor</a:t>
            </a:r>
            <a:r>
              <a:rPr lang="en-US" sz="2471" kern="1200" dirty="0" smtClean="0"/>
              <a:t> Is </a:t>
            </a:r>
            <a:r>
              <a:rPr lang="en-US" sz="2471" kern="1200" dirty="0"/>
              <a:t>Being </a:t>
            </a:r>
            <a:r>
              <a:rPr lang="en-US" sz="2471" kern="1200" dirty="0" smtClean="0"/>
              <a:t>Installed for FY17 Experiments to Increase Operating Window for </a:t>
            </a:r>
            <a:r>
              <a:rPr lang="en-US" sz="2471" kern="1200" dirty="0" err="1" smtClean="0"/>
              <a:t>Divertor</a:t>
            </a:r>
            <a:r>
              <a:rPr lang="en-US" sz="2471" kern="1200" dirty="0" smtClean="0"/>
              <a:t> Detachment</a:t>
            </a:r>
            <a:endParaRPr lang="en-US" sz="2471" kern="1200" dirty="0"/>
          </a:p>
        </p:txBody>
      </p:sp>
      <p:sp>
        <p:nvSpPr>
          <p:cNvPr id="11" name="Rectangle 10"/>
          <p:cNvSpPr/>
          <p:nvPr/>
        </p:nvSpPr>
        <p:spPr>
          <a:xfrm>
            <a:off x="325530" y="1151050"/>
            <a:ext cx="492695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360" indent="-277360">
              <a:spcBef>
                <a:spcPts val="1165"/>
              </a:spcBef>
              <a:buClr>
                <a:srgbClr val="0B1C71"/>
              </a:buClr>
              <a:buFont typeface="Arial" charset="0"/>
              <a:buChar char="•"/>
            </a:pPr>
            <a:r>
              <a:rPr lang="en-US" b="1" dirty="0"/>
              <a:t>Phase </a:t>
            </a:r>
            <a:r>
              <a:rPr lang="en-US" b="1" dirty="0" smtClean="0"/>
              <a:t>IA (FY16-17): SAS prototype test </a:t>
            </a:r>
            <a:endParaRPr lang="en-US" b="1" i="1" dirty="0" smtClean="0">
              <a:solidFill>
                <a:srgbClr val="0432FF"/>
              </a:solidFill>
            </a:endParaRP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</a:rPr>
              <a:t>Reshape the upper divertor tiles to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increase </a:t>
            </a:r>
            <a:r>
              <a:rPr lang="en-US" dirty="0" err="1" smtClean="0">
                <a:solidFill>
                  <a:prstClr val="black"/>
                </a:solidFill>
              </a:rPr>
              <a:t>divertor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closure (SOLPS)</a:t>
            </a:r>
            <a:endParaRPr lang="en-US" dirty="0" smtClean="0">
              <a:solidFill>
                <a:prstClr val="black"/>
              </a:solidFill>
            </a:endParaRP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/>
              <a:t>Essential diagnostics (Langmuir Probes, TC, spectroscopy, DTS)</a:t>
            </a: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Compatible with AT </a:t>
            </a:r>
            <a:r>
              <a:rPr lang="en-US" dirty="0" smtClean="0">
                <a:solidFill>
                  <a:prstClr val="black"/>
                </a:solidFill>
              </a:rPr>
              <a:t>shaping</a:t>
            </a:r>
            <a:r>
              <a:rPr lang="en-US" dirty="0" smtClean="0"/>
              <a:t> 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42" y="1330779"/>
            <a:ext cx="3363409" cy="2200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22400" y="3487648"/>
            <a:ext cx="3280228" cy="25293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850" y="3632171"/>
            <a:ext cx="3423683" cy="23455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08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5530" y="1151050"/>
            <a:ext cx="4926953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360" indent="-277360">
              <a:spcBef>
                <a:spcPts val="1165"/>
              </a:spcBef>
              <a:buClr>
                <a:srgbClr val="0B1C71"/>
              </a:buClr>
              <a:buFont typeface="Arial" charset="0"/>
              <a:buChar char="•"/>
            </a:pPr>
            <a:r>
              <a:rPr lang="en-US" b="1" dirty="0"/>
              <a:t>Phase </a:t>
            </a:r>
            <a:r>
              <a:rPr lang="en-US" b="1" dirty="0" smtClean="0"/>
              <a:t>IA (FY16-17): SAS prototype test </a:t>
            </a:r>
            <a:endParaRPr lang="en-US" b="1" i="1" dirty="0" smtClean="0">
              <a:solidFill>
                <a:srgbClr val="0432FF"/>
              </a:solidFill>
            </a:endParaRP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</a:rPr>
              <a:t>Reshape the upper divertor tiles to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increase </a:t>
            </a:r>
            <a:r>
              <a:rPr lang="en-US" dirty="0" err="1" smtClean="0">
                <a:solidFill>
                  <a:prstClr val="black"/>
                </a:solidFill>
              </a:rPr>
              <a:t>divertor</a:t>
            </a:r>
            <a:r>
              <a:rPr lang="en-US" dirty="0" smtClean="0">
                <a:solidFill>
                  <a:prstClr val="black"/>
                </a:solidFill>
              </a:rPr>
              <a:t> closure (SOLPS)</a:t>
            </a: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/>
              <a:t>Essential diagnostics (Langmuir Probes, TC, spectroscopy, DTS)</a:t>
            </a: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Compatible with AT </a:t>
            </a:r>
            <a:r>
              <a:rPr lang="en-US" dirty="0" smtClean="0">
                <a:solidFill>
                  <a:prstClr val="black"/>
                </a:solidFill>
              </a:rPr>
              <a:t>shaping</a:t>
            </a:r>
            <a:r>
              <a:rPr lang="en-US" dirty="0" smtClean="0"/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pPr marL="277360" indent="-277360">
              <a:spcBef>
                <a:spcPts val="1747"/>
              </a:spcBef>
              <a:buClr>
                <a:srgbClr val="0B1C71"/>
              </a:buClr>
              <a:buFont typeface="Arial" charset="0"/>
              <a:buChar char="•"/>
            </a:pPr>
            <a:r>
              <a:rPr lang="en-US" b="1" dirty="0"/>
              <a:t>Phase </a:t>
            </a:r>
            <a:r>
              <a:rPr lang="en-US" b="1" dirty="0" smtClean="0"/>
              <a:t>IB (LTO3): Validation of SAS physics basis</a:t>
            </a:r>
            <a:endParaRPr lang="en-US" b="1" dirty="0"/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Complete significant diagnostic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enhancements</a:t>
            </a:r>
            <a:endParaRPr lang="en-US" dirty="0"/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mprove tile shaping if needed</a:t>
            </a:r>
            <a:endParaRPr lang="en-US" dirty="0">
              <a:solidFill>
                <a:prstClr val="black"/>
              </a:solidFill>
            </a:endParaRPr>
          </a:p>
          <a:p>
            <a:pPr marL="277360" indent="-277360">
              <a:spcBef>
                <a:spcPts val="1747"/>
              </a:spcBef>
              <a:buClr>
                <a:srgbClr val="0B1C71"/>
              </a:buClr>
              <a:buFont typeface="Arial" charset="0"/>
              <a:buChar char="•"/>
            </a:pPr>
            <a:r>
              <a:rPr lang="en-US" b="1" dirty="0"/>
              <a:t>Phase </a:t>
            </a:r>
            <a:r>
              <a:rPr lang="en-US" b="1" dirty="0" smtClean="0"/>
              <a:t>II (FY19): Improved divertor </a:t>
            </a:r>
            <a:endParaRPr lang="en-US" b="1" dirty="0"/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</a:rPr>
              <a:t>Demonstrate improved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detachment with </a:t>
            </a:r>
            <a:r>
              <a:rPr lang="en-US" b="1" dirty="0" smtClean="0">
                <a:solidFill>
                  <a:schemeClr val="accent5"/>
                </a:solidFill>
              </a:rPr>
              <a:t>Pumping</a:t>
            </a:r>
          </a:p>
          <a:p>
            <a:pPr marL="725760" lvl="1" indent="-220348" eaLnBrk="0" hangingPunct="0">
              <a:spcBef>
                <a:spcPts val="582"/>
              </a:spcBef>
              <a:buClr>
                <a:srgbClr val="0B1C71"/>
              </a:buClr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</a:rPr>
              <a:t>Test compatibility </a:t>
            </a:r>
            <a:r>
              <a:rPr lang="en-US" dirty="0">
                <a:solidFill>
                  <a:prstClr val="black"/>
                </a:solidFill>
              </a:rPr>
              <a:t>with </a:t>
            </a:r>
            <a:r>
              <a:rPr lang="en-US" b="1" dirty="0" smtClean="0">
                <a:solidFill>
                  <a:srgbClr val="00B050"/>
                </a:solidFill>
              </a:rPr>
              <a:t>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42" y="1330779"/>
            <a:ext cx="3363409" cy="220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43" y="4023228"/>
            <a:ext cx="3217439" cy="20942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50301" y="-1466"/>
            <a:ext cx="8748272" cy="944661"/>
          </a:xfrm>
        </p:spPr>
        <p:txBody>
          <a:bodyPr/>
          <a:lstStyle/>
          <a:p>
            <a:pPr lvl="1"/>
            <a:r>
              <a:rPr lang="en-US" sz="2471" kern="1200" dirty="0"/>
              <a:t>New </a:t>
            </a:r>
            <a:r>
              <a:rPr lang="en-US" sz="2471" kern="1200" dirty="0" err="1" smtClean="0"/>
              <a:t>Divertor</a:t>
            </a:r>
            <a:r>
              <a:rPr lang="en-US" sz="2471" kern="1200" dirty="0" smtClean="0"/>
              <a:t> Is </a:t>
            </a:r>
            <a:r>
              <a:rPr lang="en-US" sz="2471" kern="1200" dirty="0"/>
              <a:t>Being </a:t>
            </a:r>
            <a:r>
              <a:rPr lang="en-US" sz="2471" kern="1200" dirty="0" smtClean="0"/>
              <a:t>Installed for FY17 Experiments to Increase Operating Window for </a:t>
            </a:r>
            <a:r>
              <a:rPr lang="en-US" sz="2471" kern="1200" dirty="0" err="1" smtClean="0"/>
              <a:t>Divertor</a:t>
            </a:r>
            <a:r>
              <a:rPr lang="en-US" sz="2471" kern="1200" dirty="0" smtClean="0"/>
              <a:t> Detachment</a:t>
            </a:r>
            <a:endParaRPr lang="en-US" sz="2471" kern="1200" dirty="0"/>
          </a:p>
        </p:txBody>
      </p:sp>
    </p:spTree>
    <p:extLst>
      <p:ext uri="{BB962C8B-B14F-4D97-AF65-F5344CB8AC3E}">
        <p14:creationId xmlns:p14="http://schemas.microsoft.com/office/powerpoint/2010/main" val="9935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Autofit/>
          </a:bodyPr>
          <a:lstStyle/>
          <a:p>
            <a:r>
              <a:rPr lang="en-US" dirty="0" smtClean="0"/>
              <a:t>New Boundary Diagnostics Target Key Parameters for Boundary Model Validation Studies</a:t>
            </a:r>
            <a:endParaRPr lang="en-US" dirty="0"/>
          </a:p>
        </p:txBody>
      </p:sp>
      <p:sp>
        <p:nvSpPr>
          <p:cNvPr id="25" name="Content Placeholder 1"/>
          <p:cNvSpPr>
            <a:spLocks noGrp="1"/>
          </p:cNvSpPr>
          <p:nvPr>
            <p:ph idx="4294967295"/>
          </p:nvPr>
        </p:nvSpPr>
        <p:spPr>
          <a:xfrm>
            <a:off x="5379253" y="1076827"/>
            <a:ext cx="3003573" cy="42508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Lyman-alpha imaging</a:t>
            </a:r>
          </a:p>
        </p:txBody>
      </p:sp>
      <p:pic>
        <p:nvPicPr>
          <p:cNvPr id="28" name="Picture 27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75" y="3709779"/>
            <a:ext cx="3077029" cy="1959427"/>
          </a:xfrm>
          <a:prstGeom prst="rect">
            <a:avLst/>
          </a:prstGeom>
        </p:spPr>
      </p:pic>
      <p:pic>
        <p:nvPicPr>
          <p:cNvPr id="29" name="Picture 28" descr="upper_chords_11_34.5-39_15_32.5-35.5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304" y="1572549"/>
            <a:ext cx="3237714" cy="1701801"/>
          </a:xfrm>
          <a:prstGeom prst="rect">
            <a:avLst/>
          </a:prstGeom>
        </p:spPr>
      </p:pic>
      <p:sp>
        <p:nvSpPr>
          <p:cNvPr id="30" name="Content Placeholder 1"/>
          <p:cNvSpPr>
            <a:spLocks noGrp="1"/>
          </p:cNvSpPr>
          <p:nvPr>
            <p:ph idx="4294967295"/>
          </p:nvPr>
        </p:nvSpPr>
        <p:spPr>
          <a:xfrm>
            <a:off x="2626133" y="2943609"/>
            <a:ext cx="1312658" cy="1012913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buNone/>
            </a:pPr>
            <a:r>
              <a:rPr lang="en-US" sz="1800" dirty="0" smtClean="0"/>
              <a:t>New bolometer view chords</a:t>
            </a:r>
          </a:p>
        </p:txBody>
      </p:sp>
      <p:sp>
        <p:nvSpPr>
          <p:cNvPr id="32" name="Content Placeholder 1"/>
          <p:cNvSpPr>
            <a:spLocks noGrp="1"/>
          </p:cNvSpPr>
          <p:nvPr>
            <p:ph idx="4294967295"/>
          </p:nvPr>
        </p:nvSpPr>
        <p:spPr>
          <a:xfrm>
            <a:off x="1210989" y="1122069"/>
            <a:ext cx="3018086" cy="410566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buNone/>
            </a:pPr>
            <a:r>
              <a:rPr lang="en-US" sz="1800" dirty="0" smtClean="0"/>
              <a:t>New VUV Spectrometer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95731" y="1500546"/>
            <a:ext cx="2926051" cy="1581151"/>
            <a:chOff x="830161" y="1304924"/>
            <a:chExt cx="2926051" cy="1581151"/>
          </a:xfrm>
        </p:grpSpPr>
        <p:pic>
          <p:nvPicPr>
            <p:cNvPr id="34" name="Picture 33" descr="euvq1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161" y="1304924"/>
              <a:ext cx="1485815" cy="158115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281258" y="1319981"/>
              <a:ext cx="87043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Detached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06759" y="1575297"/>
              <a:ext cx="74058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/>
                <a:t>160380.3180</a:t>
              </a:r>
              <a:endParaRPr lang="en-US" sz="1000" dirty="0"/>
            </a:p>
          </p:txBody>
        </p:sp>
        <p:pic>
          <p:nvPicPr>
            <p:cNvPr id="37" name="Picture 36" descr="euvq1.png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0397" y="1307094"/>
              <a:ext cx="1485815" cy="146468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64359" y="1319212"/>
              <a:ext cx="81753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Attached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92826" y="1569084"/>
              <a:ext cx="74058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/>
                <a:t>160380.1680</a:t>
              </a:r>
              <a:endParaRPr lang="en-US" sz="1000" dirty="0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2109989" y="1503607"/>
            <a:ext cx="0" cy="3410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576735" y="2844147"/>
            <a:ext cx="325555" cy="2342896"/>
            <a:chOff x="1164917" y="2820997"/>
            <a:chExt cx="325555" cy="2342896"/>
          </a:xfrm>
        </p:grpSpPr>
        <p:grpSp>
          <p:nvGrpSpPr>
            <p:cNvPr id="43" name="Group 42"/>
            <p:cNvGrpSpPr/>
            <p:nvPr/>
          </p:nvGrpSpPr>
          <p:grpSpPr>
            <a:xfrm>
              <a:off x="1350845" y="2820997"/>
              <a:ext cx="139627" cy="2342896"/>
              <a:chOff x="4194629" y="2464381"/>
              <a:chExt cx="139627" cy="234289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4194629" y="2467429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4246445" y="2464381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4292165" y="2464381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4334256" y="2470477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1164917" y="2820997"/>
              <a:ext cx="139627" cy="2342896"/>
              <a:chOff x="4194629" y="2458285"/>
              <a:chExt cx="139627" cy="234289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4194629" y="2458285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246445" y="2464381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4292165" y="2464381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334256" y="2461333"/>
                <a:ext cx="0" cy="23368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Content Placeholder 1"/>
          <p:cNvSpPr>
            <a:spLocks noGrp="1"/>
          </p:cNvSpPr>
          <p:nvPr>
            <p:ph idx="4294967295"/>
          </p:nvPr>
        </p:nvSpPr>
        <p:spPr>
          <a:xfrm>
            <a:off x="186455" y="3140613"/>
            <a:ext cx="1868969" cy="691418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buNone/>
            </a:pPr>
            <a:r>
              <a:rPr lang="en-US" sz="1800" dirty="0" smtClean="0"/>
              <a:t>New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Thomson Chords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396056" y="3898240"/>
            <a:ext cx="4459187" cy="1884286"/>
            <a:chOff x="4572519" y="4539916"/>
            <a:chExt cx="4459187" cy="1884286"/>
          </a:xfrm>
        </p:grpSpPr>
        <p:pic>
          <p:nvPicPr>
            <p:cNvPr id="56" name="Picture 55" descr="166934_360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519" y="4539916"/>
              <a:ext cx="2206449" cy="1884286"/>
            </a:xfrm>
            <a:prstGeom prst="rect">
              <a:avLst/>
            </a:prstGeom>
          </p:spPr>
        </p:pic>
        <p:pic>
          <p:nvPicPr>
            <p:cNvPr id="55" name="Picture 54" descr="166826_540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6468" y="4541336"/>
              <a:ext cx="2295238" cy="1867638"/>
            </a:xfrm>
            <a:prstGeom prst="rect">
              <a:avLst/>
            </a:prstGeom>
          </p:spPr>
        </p:pic>
      </p:grpSp>
      <p:sp>
        <p:nvSpPr>
          <p:cNvPr id="58" name="Content Placeholder 1"/>
          <p:cNvSpPr>
            <a:spLocks noGrp="1"/>
          </p:cNvSpPr>
          <p:nvPr>
            <p:ph idx="4294967295"/>
          </p:nvPr>
        </p:nvSpPr>
        <p:spPr>
          <a:xfrm>
            <a:off x="5339148" y="3651588"/>
            <a:ext cx="2762115" cy="42508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 err="1" smtClean="0"/>
              <a:t>Divertor</a:t>
            </a:r>
            <a:r>
              <a:rPr lang="en-US" sz="1800" dirty="0" smtClean="0"/>
              <a:t> Flow Imaging</a:t>
            </a:r>
          </a:p>
        </p:txBody>
      </p:sp>
      <p:sp>
        <p:nvSpPr>
          <p:cNvPr id="59" name="Content Placeholder 1"/>
          <p:cNvSpPr>
            <a:spLocks noGrp="1"/>
          </p:cNvSpPr>
          <p:nvPr>
            <p:ph idx="4294967295"/>
          </p:nvPr>
        </p:nvSpPr>
        <p:spPr>
          <a:xfrm>
            <a:off x="5170706" y="4028576"/>
            <a:ext cx="1165925" cy="42508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Rev </a:t>
            </a:r>
            <a:r>
              <a:rPr lang="en-US" sz="1800" dirty="0" err="1" smtClean="0"/>
              <a:t>Btor</a:t>
            </a:r>
            <a:endParaRPr lang="en-US" sz="1800" dirty="0" smtClean="0"/>
          </a:p>
        </p:txBody>
      </p:sp>
      <p:sp>
        <p:nvSpPr>
          <p:cNvPr id="60" name="Content Placeholder 1"/>
          <p:cNvSpPr>
            <a:spLocks noGrp="1"/>
          </p:cNvSpPr>
          <p:nvPr>
            <p:ph idx="4294967295"/>
          </p:nvPr>
        </p:nvSpPr>
        <p:spPr>
          <a:xfrm>
            <a:off x="6919295" y="4028577"/>
            <a:ext cx="1117799" cy="42508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 err="1" smtClean="0"/>
              <a:t>Fwd</a:t>
            </a:r>
            <a:r>
              <a:rPr lang="en-US" sz="1800" dirty="0" smtClean="0"/>
              <a:t> </a:t>
            </a:r>
            <a:r>
              <a:rPr lang="en-US" sz="1800" dirty="0" err="1" smtClean="0"/>
              <a:t>Btor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225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5"/>
    </mc:Choice>
    <mc:Fallback xmlns="">
      <p:transition spd="slow" advTm="2829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>
            <a:noAutofit/>
          </a:bodyPr>
          <a:lstStyle/>
          <a:p>
            <a:r>
              <a:rPr lang="en-US" dirty="0" smtClean="0"/>
              <a:t>DIII-D Expects To Operate 14+3 Weeks in FY17 (Depending on Funding)</a:t>
            </a:r>
            <a:endParaRPr lang="en-US" dirty="0"/>
          </a:p>
        </p:txBody>
      </p:sp>
      <p:pic>
        <p:nvPicPr>
          <p:cNvPr id="4" name="Picture 20" descr="GA_logo_2_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525" y="6334578"/>
            <a:ext cx="1827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321803" y="975450"/>
            <a:ext cx="8708065" cy="5034503"/>
          </a:xfrm>
          <a:prstGeom prst="rect">
            <a:avLst/>
          </a:prstGeom>
        </p:spPr>
        <p:txBody>
          <a:bodyPr/>
          <a:lstStyle/>
          <a:p>
            <a:pPr marL="284163" indent="-284163">
              <a:spcBef>
                <a:spcPts val="1200"/>
              </a:spcBef>
            </a:pPr>
            <a:r>
              <a:rPr lang="en-US" dirty="0" smtClean="0"/>
              <a:t>Vessel is open now for upper-</a:t>
            </a:r>
            <a:r>
              <a:rPr lang="en-US" dirty="0" err="1" smtClean="0"/>
              <a:t>divertor</a:t>
            </a:r>
            <a:r>
              <a:rPr lang="en-US" dirty="0" smtClean="0"/>
              <a:t> modifications, diagnostic improvements, and system refurbishments.</a:t>
            </a:r>
          </a:p>
          <a:p>
            <a:pPr marL="284163" indent="-284163">
              <a:spcBef>
                <a:spcPts val="1200"/>
              </a:spcBef>
            </a:pPr>
            <a:r>
              <a:rPr lang="en-US" dirty="0" smtClean="0"/>
              <a:t>Near-term operating schedule (FY17-18) awaits budget and DOE guidance (present guidance is 14 weeks)</a:t>
            </a:r>
          </a:p>
          <a:p>
            <a:pPr marL="284163" indent="-284163">
              <a:spcBef>
                <a:spcPts val="1200"/>
              </a:spcBef>
            </a:pPr>
            <a:r>
              <a:rPr lang="en-US" dirty="0" smtClean="0"/>
              <a:t>Working toward year-long torus opening (LTO3) starting Aug. 2017 to modify a beam-line for Co-counter Off-Axis </a:t>
            </a:r>
            <a:r>
              <a:rPr lang="en-US" dirty="0"/>
              <a:t>i</a:t>
            </a:r>
            <a:r>
              <a:rPr lang="en-US" dirty="0" smtClean="0"/>
              <a:t>njection</a:t>
            </a:r>
          </a:p>
          <a:p>
            <a:pPr marL="284163" indent="-284163">
              <a:spcBef>
                <a:spcPts val="1200"/>
              </a:spcBef>
            </a:pPr>
            <a:r>
              <a:rPr lang="en-US" dirty="0" smtClean="0"/>
              <a:t>Now developing plans for two special research campaigns:</a:t>
            </a:r>
          </a:p>
          <a:p>
            <a:pPr marL="744378" lvl="1" indent="-284163"/>
            <a:r>
              <a:rPr lang="en-US" dirty="0" smtClean="0"/>
              <a:t>NSTX-U National Campaign  (39 proposals for 2 operating weeks)</a:t>
            </a:r>
          </a:p>
          <a:p>
            <a:pPr marL="744378" lvl="1" indent="-284163"/>
            <a:r>
              <a:rPr lang="en-US" dirty="0" smtClean="0"/>
              <a:t>Frontier Science Evaluation Campaign (fundamental plasma physics)</a:t>
            </a:r>
          </a:p>
          <a:p>
            <a:pPr marL="1206177" lvl="2" indent="-285750">
              <a:buFont typeface="Courier New" charset="0"/>
              <a:buChar char="o"/>
            </a:pPr>
            <a:r>
              <a:rPr lang="en-US" dirty="0" smtClean="0"/>
              <a:t>Engage university programs for non-fusion plasma research</a:t>
            </a:r>
          </a:p>
          <a:p>
            <a:pPr marL="1206177" lvl="2" indent="-285750">
              <a:buFont typeface="Courier New" charset="0"/>
              <a:buChar char="o"/>
            </a:pPr>
            <a:r>
              <a:rPr lang="en-US" dirty="0" smtClean="0"/>
              <a:t>Small working group now evaluating ideas for 1 additional run week. </a:t>
            </a:r>
          </a:p>
          <a:p>
            <a:pPr marL="284163" indent="-284163">
              <a:spcBef>
                <a:spcPts val="1200"/>
              </a:spcBef>
            </a:pPr>
            <a:r>
              <a:rPr lang="en-US" dirty="0" smtClean="0"/>
              <a:t>Now starting preparation of the research plan for FY 2019-2024</a:t>
            </a:r>
          </a:p>
          <a:p>
            <a:pPr marL="744378" lvl="1" indent="-284163"/>
            <a:r>
              <a:rPr lang="en-US" dirty="0" smtClean="0"/>
              <a:t>Evaluating research emphases and potential facility upgrades</a:t>
            </a:r>
          </a:p>
          <a:p>
            <a:pPr marL="744378" lvl="1" indent="-284163"/>
            <a:r>
              <a:rPr lang="en-US" dirty="0" smtClean="0"/>
              <a:t>Will discuss at a Program Advisory Committee meeting in March 2017</a:t>
            </a:r>
          </a:p>
          <a:p>
            <a:pPr marL="744378" lvl="1" indent="-284163"/>
            <a:endParaRPr lang="en-US" dirty="0" smtClean="0"/>
          </a:p>
          <a:p>
            <a:pPr marL="284163" indent="-28416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5"/>
    </mc:Choice>
    <mc:Fallback xmlns="">
      <p:transition spd="slow" advTm="2829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71872" y="5632312"/>
            <a:ext cx="7697973" cy="409887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285" y="81171"/>
            <a:ext cx="8888819" cy="795454"/>
          </a:xfrm>
        </p:spPr>
        <p:txBody>
          <a:bodyPr/>
          <a:lstStyle/>
          <a:p>
            <a:r>
              <a:rPr lang="en-US" dirty="0" smtClean="0"/>
              <a:t>DIII-D Program Will Continue Working With World Tokamak Programs to Prepare for ITER and Future Next-step Devices</a:t>
            </a:r>
            <a:endParaRPr lang="en-US" dirty="0"/>
          </a:p>
        </p:txBody>
      </p:sp>
      <p:pic>
        <p:nvPicPr>
          <p:cNvPr id="3" name="Picture 2" descr="map22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9638"/>
          <a:stretch/>
        </p:blipFill>
        <p:spPr>
          <a:xfrm>
            <a:off x="134471" y="1973557"/>
            <a:ext cx="8875059" cy="292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0151" y="4427237"/>
            <a:ext cx="834661" cy="8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041123" y="5262094"/>
            <a:ext cx="907186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NSTX-U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9" y="1126362"/>
            <a:ext cx="1133049" cy="8614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1" b="97608" l="0" r="99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7" y="4398321"/>
            <a:ext cx="1299140" cy="947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45013" y="5255420"/>
            <a:ext cx="916892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DIII-D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643628" y="1936026"/>
            <a:ext cx="1042823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JET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332" y="1114974"/>
            <a:ext cx="1104837" cy="8042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2292583" y="1922266"/>
            <a:ext cx="1095285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MAST-U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4273886" y="1978753"/>
            <a:ext cx="628864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ITER</a:t>
            </a:r>
          </a:p>
        </p:txBody>
      </p:sp>
      <p:pic>
        <p:nvPicPr>
          <p:cNvPr id="12" name="Picture 11" descr="ASDEX_small.t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67" y="1123098"/>
            <a:ext cx="1091667" cy="7370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5972560" y="1928214"/>
            <a:ext cx="1088607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ASDEX-U</a:t>
            </a:r>
          </a:p>
        </p:txBody>
      </p:sp>
      <p:pic>
        <p:nvPicPr>
          <p:cNvPr id="14" name="Picture 13" descr="SST-1_small.t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313" y="4469611"/>
            <a:ext cx="1025005" cy="8076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4981689" y="5257039"/>
            <a:ext cx="1025005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SST-1</a:t>
            </a:r>
          </a:p>
        </p:txBody>
      </p:sp>
      <p:pic>
        <p:nvPicPr>
          <p:cNvPr id="16" name="Picture 15" descr="EAST_small.ti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471" y="4463944"/>
            <a:ext cx="1099873" cy="8006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6208470" y="5254653"/>
            <a:ext cx="1099873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EAST</a:t>
            </a:r>
          </a:p>
        </p:txBody>
      </p:sp>
      <p:pic>
        <p:nvPicPr>
          <p:cNvPr id="18" name="Picture 17" descr="KSTAR_small.tif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547" y="4447420"/>
            <a:ext cx="1136688" cy="8199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 bwMode="auto">
          <a:xfrm>
            <a:off x="7519725" y="5252242"/>
            <a:ext cx="1136687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KSTAR</a:t>
            </a:r>
          </a:p>
        </p:txBody>
      </p:sp>
      <p:pic>
        <p:nvPicPr>
          <p:cNvPr id="20" name="Picture 19" descr="jt-60sa.tif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377" l="388" r="99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718" y="971983"/>
            <a:ext cx="987627" cy="10275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7628365" y="1935436"/>
            <a:ext cx="939551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JT-60SA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194" y="4489703"/>
            <a:ext cx="1057668" cy="7699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 bwMode="auto">
          <a:xfrm>
            <a:off x="3475499" y="5254403"/>
            <a:ext cx="1025005" cy="289582"/>
          </a:xfrm>
          <a:prstGeom prst="rect">
            <a:avLst/>
          </a:prstGeom>
          <a:noFill/>
        </p:spPr>
        <p:txBody>
          <a:bodyPr wrap="square" lIns="79645" tIns="39822" rIns="79645" bIns="39822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359" b="1" dirty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TCV</a:t>
            </a:r>
          </a:p>
        </p:txBody>
      </p:sp>
      <p:pic>
        <p:nvPicPr>
          <p:cNvPr id="52" name="Content Placeholder 3" descr="tomakak-fusion-iter.jpg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39"/>
          <a:stretch>
            <a:fillRect/>
          </a:stretch>
        </p:blipFill>
        <p:spPr bwMode="auto">
          <a:xfrm>
            <a:off x="3840062" y="952042"/>
            <a:ext cx="1463349" cy="10767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581815" y="2741446"/>
            <a:ext cx="2604291" cy="1112195"/>
            <a:chOff x="3700" y="1427357"/>
            <a:chExt cx="2683209" cy="1275668"/>
          </a:xfrm>
          <a:solidFill>
            <a:srgbClr val="FFF2BB">
              <a:alpha val="48000"/>
            </a:srgbClr>
          </a:solidFill>
        </p:grpSpPr>
        <p:sp>
          <p:nvSpPr>
            <p:cNvPr id="66" name="Rounded Rectangle 65"/>
            <p:cNvSpPr/>
            <p:nvPr/>
          </p:nvSpPr>
          <p:spPr>
            <a:xfrm>
              <a:off x="3700" y="1427357"/>
              <a:ext cx="2683209" cy="127566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7" name="Rounded Rectangle 4"/>
            <p:cNvSpPr/>
            <p:nvPr/>
          </p:nvSpPr>
          <p:spPr>
            <a:xfrm>
              <a:off x="65973" y="1489630"/>
              <a:ext cx="2558663" cy="11511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563" tIns="66563" rIns="66563" bIns="66563" numCol="1" spcCol="1270" anchor="ctr" anchorCtr="0">
              <a:noAutofit/>
            </a:bodyPr>
            <a:lstStyle/>
            <a:p>
              <a:pPr algn="ctr" defTabSz="776609">
                <a:lnSpc>
                  <a:spcPct val="90000"/>
                </a:lnSpc>
                <a:spcAft>
                  <a:spcPts val="0"/>
                </a:spcAft>
              </a:pPr>
              <a:r>
                <a:rPr lang="en-US" sz="1747" b="1" dirty="0">
                  <a:solidFill>
                    <a:schemeClr val="tx1"/>
                  </a:solidFill>
                </a:rPr>
                <a:t>Develop physics basis for controlled high performance scenarios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197725" y="2750250"/>
            <a:ext cx="2442718" cy="1139355"/>
            <a:chOff x="2939664" y="1411781"/>
            <a:chExt cx="2516740" cy="1306820"/>
          </a:xfrm>
          <a:solidFill>
            <a:srgbClr val="FFF2BB">
              <a:alpha val="48000"/>
            </a:srgbClr>
          </a:solidFill>
        </p:grpSpPr>
        <p:sp>
          <p:nvSpPr>
            <p:cNvPr id="69" name="Rounded Rectangle 68"/>
            <p:cNvSpPr/>
            <p:nvPr/>
          </p:nvSpPr>
          <p:spPr>
            <a:xfrm>
              <a:off x="2939664" y="1411781"/>
              <a:ext cx="2516740" cy="130682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70" name="Rounded Rectangle 6"/>
            <p:cNvSpPr/>
            <p:nvPr/>
          </p:nvSpPr>
          <p:spPr>
            <a:xfrm>
              <a:off x="3003458" y="1475575"/>
              <a:ext cx="2389152" cy="11792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563" tIns="66563" rIns="66563" bIns="66563" numCol="1" spcCol="1270" anchor="ctr" anchorCtr="0">
              <a:noAutofit/>
            </a:bodyPr>
            <a:lstStyle/>
            <a:p>
              <a:pPr algn="ctr" defTabSz="776609">
                <a:lnSpc>
                  <a:spcPct val="90000"/>
                </a:lnSpc>
                <a:spcAft>
                  <a:spcPts val="0"/>
                </a:spcAft>
              </a:pPr>
              <a:r>
                <a:rPr lang="en-US" sz="1747" b="1" dirty="0">
                  <a:solidFill>
                    <a:schemeClr val="tx1"/>
                  </a:solidFill>
                </a:rPr>
                <a:t>Extend to long-pulse operation on superconducting devices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484250" y="2743200"/>
            <a:ext cx="2442718" cy="1130285"/>
            <a:chOff x="5709159" y="1416983"/>
            <a:chExt cx="2516740" cy="1296417"/>
          </a:xfrm>
          <a:solidFill>
            <a:srgbClr val="FFF2BB">
              <a:alpha val="48000"/>
            </a:srgbClr>
          </a:solidFill>
        </p:grpSpPr>
        <p:sp>
          <p:nvSpPr>
            <p:cNvPr id="72" name="Rounded Rectangle 71"/>
            <p:cNvSpPr/>
            <p:nvPr/>
          </p:nvSpPr>
          <p:spPr>
            <a:xfrm>
              <a:off x="5709159" y="1416983"/>
              <a:ext cx="2516740" cy="1296417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73" name="Rounded Rectangle 8"/>
            <p:cNvSpPr/>
            <p:nvPr/>
          </p:nvSpPr>
          <p:spPr>
            <a:xfrm>
              <a:off x="5772445" y="1480269"/>
              <a:ext cx="2390168" cy="11698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563" tIns="66563" rIns="66563" bIns="66563" numCol="1" spcCol="1270" anchor="ctr" anchorCtr="0">
              <a:noAutofit/>
            </a:bodyPr>
            <a:lstStyle/>
            <a:p>
              <a:pPr algn="ctr" defTabSz="776609">
                <a:lnSpc>
                  <a:spcPct val="90000"/>
                </a:lnSpc>
                <a:spcAft>
                  <a:spcPts val="0"/>
                </a:spcAft>
              </a:pPr>
              <a:r>
                <a:rPr lang="en-US" sz="1747" b="1" dirty="0">
                  <a:solidFill>
                    <a:schemeClr val="tx1"/>
                  </a:solidFill>
                </a:rPr>
                <a:t>Develop and evaluate new materials and boundary solutions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71876" y="5641429"/>
            <a:ext cx="7729870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b="1" dirty="0" smtClean="0">
                <a:cs typeface="Century Gothic" charset="0"/>
              </a:rPr>
              <a:t>International </a:t>
            </a:r>
            <a:r>
              <a:rPr lang="en-US" b="1" smtClean="0">
                <a:cs typeface="Century Gothic" charset="0"/>
              </a:rPr>
              <a:t>Collaboration Accelerates </a:t>
            </a:r>
            <a:r>
              <a:rPr lang="en-US" b="1" dirty="0" smtClean="0">
                <a:cs typeface="Century Gothic" charset="0"/>
              </a:rPr>
              <a:t>Fusion Energy Development</a:t>
            </a:r>
            <a:endParaRPr lang="en-US" b="1" dirty="0">
              <a:cs typeface="Century Gothic" charset="0"/>
            </a:endParaRPr>
          </a:p>
        </p:txBody>
      </p:sp>
      <p:pic>
        <p:nvPicPr>
          <p:cNvPr id="53" name="Picture 20" descr="GA_logo_2_blue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525" y="6334578"/>
            <a:ext cx="1827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3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8085" y="4542883"/>
            <a:ext cx="3251200" cy="14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2"/>
          <p:cNvSpPr>
            <a:spLocks noGrp="1"/>
          </p:cNvSpPr>
          <p:nvPr>
            <p:ph type="title" idx="4294967295"/>
          </p:nvPr>
        </p:nvSpPr>
        <p:spPr>
          <a:xfrm>
            <a:off x="457605" y="34"/>
            <a:ext cx="8530052" cy="918677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DIII-D Goal: Establish </a:t>
            </a:r>
            <a:r>
              <a:rPr lang="en-US" dirty="0">
                <a:ea typeface="ＭＳ Ｐゴシック" charset="0"/>
              </a:rPr>
              <a:t>the Physics Basis for Avoiding Transient Events </a:t>
            </a:r>
            <a:r>
              <a:rPr lang="en-US" dirty="0" smtClean="0">
                <a:ea typeface="ＭＳ Ｐゴシック" charset="0"/>
              </a:rPr>
              <a:t>Due to Disruptions (Integrated Strategy)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51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355" y="999320"/>
            <a:ext cx="2816860" cy="166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7314" y="1121000"/>
            <a:ext cx="46974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486" indent="-336486">
              <a:spcBef>
                <a:spcPts val="3000"/>
              </a:spcBef>
              <a:buClr>
                <a:srgbClr val="0C2D84"/>
              </a:buClr>
              <a:buFontTx/>
              <a:buChar char="•"/>
              <a:defRPr/>
            </a:pPr>
            <a:r>
              <a:rPr lang="en-US" sz="2000" b="1" dirty="0" smtClean="0">
                <a:cs typeface="Helvetica" charset="0"/>
              </a:rPr>
              <a:t>High </a:t>
            </a:r>
            <a:r>
              <a:rPr lang="en-US" sz="2000" b="1" dirty="0">
                <a:cs typeface="Helvetica" charset="0"/>
              </a:rPr>
              <a:t>performance steady-state regimes offer improved </a:t>
            </a:r>
            <a:r>
              <a:rPr lang="en-US" sz="2000" b="1" dirty="0" smtClean="0">
                <a:cs typeface="Helvetica" charset="0"/>
              </a:rPr>
              <a:t>stability</a:t>
            </a:r>
          </a:p>
          <a:p>
            <a:pPr marL="334963" indent="-334963">
              <a:spcBef>
                <a:spcPts val="3000"/>
              </a:spcBef>
              <a:buClr>
                <a:srgbClr val="0C2D84"/>
              </a:buClr>
              <a:buFontTx/>
              <a:buChar char="•"/>
              <a:tabLst>
                <a:tab pos="736600" algn="l"/>
              </a:tabLs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entury Gothic" charset="0"/>
                <a:cs typeface="Helvetica" charset="0"/>
              </a:rPr>
              <a:t>R</a:t>
            </a:r>
            <a:r>
              <a:rPr lang="en-US" sz="2000" b="1" dirty="0" smtClean="0">
                <a:ea typeface="ヒラギノ角ゴ Pro W3" charset="0"/>
                <a:cs typeface="Helvetica" charset="0"/>
              </a:rPr>
              <a:t>eal-time </a:t>
            </a:r>
            <a:r>
              <a:rPr lang="en-US" sz="2000" b="1" dirty="0">
                <a:ea typeface="ヒラギノ角ゴ Pro W3" charset="0"/>
                <a:cs typeface="Helvetica" charset="0"/>
              </a:rPr>
              <a:t>warning of </a:t>
            </a:r>
            <a:r>
              <a:rPr lang="en-US" sz="2000" b="1" dirty="0" smtClean="0">
                <a:ea typeface="ヒラギノ角ゴ Pro W3" charset="0"/>
                <a:cs typeface="Helvetica" charset="0"/>
              </a:rPr>
              <a:t>approach to stability </a:t>
            </a:r>
            <a:r>
              <a:rPr lang="en-US" sz="2000" b="1" dirty="0">
                <a:ea typeface="ヒラギノ角ゴ Pro W3" charset="0"/>
                <a:cs typeface="Helvetica" charset="0"/>
              </a:rPr>
              <a:t>limits enables corrective </a:t>
            </a:r>
            <a:r>
              <a:rPr lang="en-US" sz="2000" b="1" dirty="0" smtClean="0">
                <a:ea typeface="ヒラギノ角ゴ Pro W3" charset="0"/>
                <a:cs typeface="Helvetica" charset="0"/>
              </a:rPr>
              <a:t>actio</a:t>
            </a:r>
            <a:r>
              <a:rPr lang="en-US" sz="2000" b="1" kern="0" dirty="0" smtClean="0">
                <a:solidFill>
                  <a:srgbClr val="000000"/>
                </a:solidFill>
                <a:latin typeface="Century Gothic" charset="0"/>
                <a:cs typeface="Helvetica" charset="0"/>
              </a:rPr>
              <a:t>n</a:t>
            </a:r>
            <a:br>
              <a:rPr lang="en-US" sz="2000" b="1" kern="0" dirty="0" smtClean="0">
                <a:solidFill>
                  <a:srgbClr val="000000"/>
                </a:solidFill>
                <a:latin typeface="Century Gothic" charset="0"/>
                <a:cs typeface="Helvetica" charset="0"/>
              </a:rPr>
            </a:br>
            <a:r>
              <a:rPr lang="en-US" dirty="0" smtClean="0">
                <a:ea typeface="ヒラギノ角ゴ Pro W3" charset="0"/>
                <a:cs typeface="Helvetica" charset="0"/>
              </a:rPr>
              <a:t>→</a:t>
            </a:r>
            <a:r>
              <a:rPr lang="en-US" dirty="0">
                <a:ea typeface="ヒラギノ角ゴ Pro W3" charset="0"/>
                <a:cs typeface="Helvetica" charset="0"/>
              </a:rPr>
              <a:t>	Localized current profile </a:t>
            </a:r>
            <a:r>
              <a:rPr lang="en-US" dirty="0" smtClean="0">
                <a:ea typeface="ヒラギノ角ゴ Pro W3" charset="0"/>
                <a:cs typeface="Helvetica" charset="0"/>
              </a:rPr>
              <a:t>control</a:t>
            </a:r>
            <a:br>
              <a:rPr lang="en-US" dirty="0" smtClean="0">
                <a:ea typeface="ヒラギノ角ゴ Pro W3" charset="0"/>
                <a:cs typeface="Helvetica" charset="0"/>
              </a:rPr>
            </a:br>
            <a:r>
              <a:rPr lang="en-US" dirty="0" smtClean="0">
                <a:ea typeface="ヒラギノ角ゴ Pro W3" charset="0"/>
                <a:cs typeface="Helvetica" charset="0"/>
              </a:rPr>
              <a:t>	(</a:t>
            </a:r>
            <a:r>
              <a:rPr lang="en-US" dirty="0">
                <a:ea typeface="ヒラギノ角ゴ Pro W3" charset="0"/>
                <a:cs typeface="Helvetica" charset="0"/>
              </a:rPr>
              <a:t>ECCD) and 3D </a:t>
            </a:r>
            <a:r>
              <a:rPr lang="en-US" dirty="0" smtClean="0">
                <a:ea typeface="ヒラギノ角ゴ Pro W3" charset="0"/>
                <a:cs typeface="Helvetica" charset="0"/>
              </a:rPr>
              <a:t>fields</a:t>
            </a:r>
            <a:endParaRPr lang="en-US" sz="2000" dirty="0">
              <a:cs typeface="Helvetica" charset="0"/>
            </a:endParaRPr>
          </a:p>
          <a:p>
            <a:pPr marL="336486" indent="-336486">
              <a:spcBef>
                <a:spcPts val="3000"/>
              </a:spcBef>
              <a:buClr>
                <a:srgbClr val="0C2D84"/>
              </a:buClr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cs typeface="Helvetica" charset="0"/>
              </a:rPr>
              <a:t>Ensure </a:t>
            </a:r>
            <a:r>
              <a:rPr lang="en-US" sz="2000" b="1" kern="0" dirty="0">
                <a:solidFill>
                  <a:srgbClr val="000000"/>
                </a:solidFill>
                <a:cs typeface="Helvetica" charset="0"/>
              </a:rPr>
              <a:t>disruption mitigation works as last line of </a:t>
            </a:r>
            <a:r>
              <a:rPr lang="en-US" sz="2000" b="1" kern="0" dirty="0" smtClean="0">
                <a:solidFill>
                  <a:srgbClr val="000000"/>
                </a:solidFill>
                <a:cs typeface="Helvetica" charset="0"/>
              </a:rPr>
              <a:t>defense</a:t>
            </a:r>
            <a:endParaRPr lang="en-US" dirty="0"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2125" y="4921001"/>
            <a:ext cx="1672275" cy="553998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latin typeface="Century Gothic"/>
                <a:cs typeface="Century Gothic"/>
              </a:rPr>
              <a:t>ITER-prototype </a:t>
            </a:r>
            <a:r>
              <a:rPr lang="en-US" b="1" smtClean="0">
                <a:latin typeface="Century Gothic"/>
                <a:cs typeface="Century Gothic"/>
              </a:rPr>
              <a:t/>
            </a:r>
            <a:br>
              <a:rPr lang="en-US" b="1" smtClean="0">
                <a:latin typeface="Century Gothic"/>
                <a:cs typeface="Century Gothic"/>
              </a:rPr>
            </a:br>
            <a:r>
              <a:rPr lang="en-US" b="1" smtClean="0">
                <a:latin typeface="Century Gothic"/>
                <a:cs typeface="Century Gothic"/>
              </a:rPr>
              <a:t>2</a:t>
            </a:r>
            <a:r>
              <a:rPr lang="en-US" b="1" baseline="30000" smtClean="0">
                <a:latin typeface="Century Gothic"/>
                <a:cs typeface="Century Gothic"/>
              </a:rPr>
              <a:t>nd</a:t>
            </a:r>
            <a:r>
              <a:rPr lang="en-US" b="1" smtClean="0">
                <a:latin typeface="Century Gothic"/>
                <a:cs typeface="Century Gothic"/>
              </a:rPr>
              <a:t> SPI </a:t>
            </a:r>
            <a:endParaRPr lang="en-US" b="1" dirty="0">
              <a:latin typeface="Century Gothic"/>
              <a:cs typeface="Century Gothic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13837" y="4936442"/>
            <a:ext cx="2081732" cy="1705804"/>
            <a:chOff x="6359356" y="4824210"/>
            <a:chExt cx="2081732" cy="1705804"/>
          </a:xfrm>
        </p:grpSpPr>
        <p:grpSp>
          <p:nvGrpSpPr>
            <p:cNvPr id="6" name="Group 5"/>
            <p:cNvGrpSpPr/>
            <p:nvPr/>
          </p:nvGrpSpPr>
          <p:grpSpPr>
            <a:xfrm>
              <a:off x="6359356" y="4824210"/>
              <a:ext cx="2081732" cy="1705804"/>
              <a:chOff x="6359356" y="4824210"/>
              <a:chExt cx="2081732" cy="170580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1456" y="4830409"/>
                <a:ext cx="1789632" cy="16996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59356" y="4824210"/>
                <a:ext cx="292100" cy="1699605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648505" y="4911402"/>
              <a:ext cx="1488861" cy="5832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Tearing mode amplitude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48505" y="5591919"/>
              <a:ext cx="11375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 smtClean="0"/>
                <a:t>Response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4402" y="5672852"/>
              <a:ext cx="2563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600" smtClean="0"/>
                <a:t>   </a:t>
              </a:r>
              <a:endParaRPr lang="en-US" sz="1600" dirty="0"/>
            </a:p>
          </p:txBody>
        </p:sp>
      </p:grpSp>
      <p:pic>
        <p:nvPicPr>
          <p:cNvPr id="17" name="Picture 16" descr="x-3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889" y="2835205"/>
            <a:ext cx="2817628" cy="2052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98906">
            <a:off x="6963987" y="5574328"/>
            <a:ext cx="914400" cy="669851"/>
          </a:xfrm>
          <a:custGeom>
            <a:avLst/>
            <a:gdLst>
              <a:gd name="connsiteX0" fmla="*/ 0 w 935665"/>
              <a:gd name="connsiteY0" fmla="*/ 648586 h 680214"/>
              <a:gd name="connsiteX1" fmla="*/ 584791 w 935665"/>
              <a:gd name="connsiteY1" fmla="*/ 606055 h 680214"/>
              <a:gd name="connsiteX2" fmla="*/ 935665 w 935665"/>
              <a:gd name="connsiteY2" fmla="*/ 0 h 680214"/>
              <a:gd name="connsiteX3" fmla="*/ 935665 w 935665"/>
              <a:gd name="connsiteY3" fmla="*/ 0 h 6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665" h="680214">
                <a:moveTo>
                  <a:pt x="0" y="648586"/>
                </a:moveTo>
                <a:cubicBezTo>
                  <a:pt x="214423" y="681369"/>
                  <a:pt x="428847" y="714153"/>
                  <a:pt x="584791" y="606055"/>
                </a:cubicBezTo>
                <a:cubicBezTo>
                  <a:pt x="740735" y="497957"/>
                  <a:pt x="935665" y="0"/>
                  <a:pt x="935665" y="0"/>
                </a:cubicBezTo>
                <a:lnTo>
                  <a:pt x="935665" y="0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2336" y="3434314"/>
            <a:ext cx="765544" cy="1169581"/>
          </a:xfrm>
          <a:prstGeom prst="rect">
            <a:avLst/>
          </a:prstGeom>
          <a:solidFill>
            <a:schemeClr val="accent2">
              <a:lumMod val="60000"/>
              <a:lumOff val="40000"/>
              <a:alpha val="33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220311" y="3742660"/>
            <a:ext cx="871869" cy="1339703"/>
          </a:xfrm>
          <a:custGeom>
            <a:avLst/>
            <a:gdLst>
              <a:gd name="connsiteX0" fmla="*/ 0 w 871869"/>
              <a:gd name="connsiteY0" fmla="*/ 0 h 1339703"/>
              <a:gd name="connsiteX1" fmla="*/ 212651 w 871869"/>
              <a:gd name="connsiteY1" fmla="*/ 627321 h 1339703"/>
              <a:gd name="connsiteX2" fmla="*/ 871869 w 871869"/>
              <a:gd name="connsiteY2" fmla="*/ 1339703 h 1339703"/>
              <a:gd name="connsiteX3" fmla="*/ 871869 w 871869"/>
              <a:gd name="connsiteY3" fmla="*/ 1339703 h 133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869" h="1339703">
                <a:moveTo>
                  <a:pt x="0" y="0"/>
                </a:moveTo>
                <a:cubicBezTo>
                  <a:pt x="33670" y="202018"/>
                  <a:pt x="67340" y="404037"/>
                  <a:pt x="212651" y="627321"/>
                </a:cubicBezTo>
                <a:cubicBezTo>
                  <a:pt x="357963" y="850605"/>
                  <a:pt x="871869" y="1339703"/>
                  <a:pt x="871869" y="1339703"/>
                </a:cubicBezTo>
                <a:lnTo>
                  <a:pt x="871869" y="1339703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0013"/>
            <a:ext cx="8750300" cy="762000"/>
          </a:xfrm>
        </p:spPr>
        <p:txBody>
          <a:bodyPr/>
          <a:lstStyle/>
          <a:p>
            <a:r>
              <a:rPr lang="en-US" dirty="0" smtClean="0"/>
              <a:t>Encouraging Results For Disruption Mitigation With Shattered Pellet Injection (Adopted by ITER)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3" y="1144438"/>
            <a:ext cx="5628569" cy="4062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cryogenic pellet shattered in guide tube provides pulse of tiny solid shards</a:t>
            </a:r>
          </a:p>
          <a:p>
            <a:endParaRPr lang="en-US" dirty="0" smtClean="0"/>
          </a:p>
          <a:p>
            <a:r>
              <a:rPr lang="en-US" dirty="0" smtClean="0"/>
              <a:t>Varying deuterium / neon mix provides control of disruption characteristics</a:t>
            </a:r>
          </a:p>
          <a:p>
            <a:endParaRPr lang="en-US" dirty="0" smtClean="0"/>
          </a:p>
          <a:p>
            <a:r>
              <a:rPr lang="en-US" dirty="0" smtClean="0"/>
              <a:t>Achieved first demonstration of runaway electron plateau dissipation with SPI</a:t>
            </a:r>
          </a:p>
          <a:p>
            <a:endParaRPr lang="en-US" dirty="0"/>
          </a:p>
          <a:p>
            <a:r>
              <a:rPr lang="en-US" dirty="0" smtClean="0"/>
              <a:t>Installing 2</a:t>
            </a:r>
            <a:r>
              <a:rPr lang="en-US" baseline="30000" dirty="0" smtClean="0"/>
              <a:t>nd</a:t>
            </a:r>
            <a:r>
              <a:rPr lang="en-US" dirty="0" smtClean="0"/>
              <a:t> SPI (ITER prototype) to study asymmetries</a:t>
            </a:r>
          </a:p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58800" y="5207001"/>
            <a:ext cx="5365630" cy="748568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31" tIns="36564" rIns="73131" bIns="36564" spcCol="0" rtlCol="0" anchor="ctr"/>
          <a:lstStyle/>
          <a:p>
            <a:pPr algn="ctr">
              <a:spcBef>
                <a:spcPts val="714"/>
              </a:spcBef>
              <a:spcAft>
                <a:spcPts val="536"/>
              </a:spcAft>
              <a:tabLst>
                <a:tab pos="460094" algn="l"/>
              </a:tabLst>
            </a:pP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Increases confidence that SPI will be an effective disruption mitigation tool for ITER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547" y="1144437"/>
            <a:ext cx="2919861" cy="48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53"/>
    </mc:Choice>
    <mc:Fallback xmlns="">
      <p:transition spd="slow" advTm="6595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3738"/>
            <a:ext cx="8699500" cy="762000"/>
          </a:xfrm>
        </p:spPr>
        <p:txBody>
          <a:bodyPr>
            <a:noAutofit/>
          </a:bodyPr>
          <a:lstStyle/>
          <a:p>
            <a:r>
              <a:rPr lang="en-US" dirty="0"/>
              <a:t>Gamma Ray Spectroscopy </a:t>
            </a:r>
            <a:r>
              <a:rPr lang="en-US" dirty="0" smtClean="0"/>
              <a:t>Reveals Growth of High Energy Runaway Electrons (REs) Is Matching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98859" y="4288121"/>
            <a:ext cx="6295796" cy="1229598"/>
          </a:xfrm>
        </p:spPr>
        <p:txBody>
          <a:bodyPr lIns="91440" rIns="0">
            <a:noAutofit/>
          </a:bodyPr>
          <a:lstStyle/>
          <a:p>
            <a:r>
              <a:rPr lang="en-US" dirty="0" smtClean="0"/>
              <a:t>High energy REs grow with electric fields E/E</a:t>
            </a:r>
            <a:r>
              <a:rPr lang="en-US" baseline="-25000" dirty="0" smtClean="0"/>
              <a:t>crit</a:t>
            </a:r>
            <a:r>
              <a:rPr lang="en-US" dirty="0" smtClean="0"/>
              <a:t>~2</a:t>
            </a:r>
          </a:p>
          <a:p>
            <a:pPr lvl="1"/>
            <a:r>
              <a:rPr lang="en-US" dirty="0" smtClean="0"/>
              <a:t>Theory predicts growth </a:t>
            </a:r>
            <a:r>
              <a:rPr lang="en-US" dirty="0"/>
              <a:t>at </a:t>
            </a:r>
            <a:r>
              <a:rPr lang="en-US" dirty="0" smtClean="0"/>
              <a:t>E/E</a:t>
            </a:r>
            <a:r>
              <a:rPr lang="en-US" baseline="-25000" dirty="0" smtClean="0"/>
              <a:t>crit</a:t>
            </a:r>
            <a:r>
              <a:rPr lang="en-US" dirty="0" smtClean="0"/>
              <a:t>~1.6</a:t>
            </a:r>
          </a:p>
          <a:p>
            <a:pPr lvl="1"/>
            <a:r>
              <a:rPr lang="en-US" dirty="0" smtClean="0"/>
              <a:t>Lower </a:t>
            </a:r>
            <a:r>
              <a:rPr lang="en-US" dirty="0"/>
              <a:t>energy RE growth at higher </a:t>
            </a:r>
            <a:r>
              <a:rPr lang="en-US" dirty="0" smtClean="0"/>
              <a:t>E/E</a:t>
            </a:r>
            <a:r>
              <a:rPr lang="en-US" baseline="-25000" dirty="0" smtClean="0"/>
              <a:t>crit</a:t>
            </a:r>
            <a:r>
              <a:rPr lang="en-US" dirty="0" smtClean="0"/>
              <a:t>~5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28402" y="5626625"/>
            <a:ext cx="5836448" cy="685800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31" tIns="36564" rIns="73131" bIns="36564" spcCol="0" rtlCol="0" anchor="ctr"/>
          <a:lstStyle/>
          <a:p>
            <a:pPr>
              <a:spcBef>
                <a:spcPts val="714"/>
              </a:spcBef>
              <a:spcAft>
                <a:spcPts val="536"/>
              </a:spcAft>
            </a:pPr>
            <a:r>
              <a:rPr lang="en-US" sz="2000" b="1" i="1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High </a:t>
            </a: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energy REs are more difficult to dissipate </a:t>
            </a:r>
            <a:b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</a:b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  <a:sym typeface="Wingdings"/>
              </a:rPr>
              <a:t> better to prevent initial growth</a:t>
            </a:r>
            <a:endParaRPr lang="en-US" sz="2000" b="1" i="1" dirty="0">
              <a:solidFill>
                <a:srgbClr val="FF0000"/>
              </a:solidFill>
              <a:ea typeface="ＭＳ Ｐゴシック" charset="-128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4412" y="962844"/>
            <a:ext cx="3965217" cy="3215503"/>
            <a:chOff x="5135212" y="1000944"/>
            <a:chExt cx="3965217" cy="32155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5212" y="1000944"/>
              <a:ext cx="3965217" cy="3215503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6536315" y="2085128"/>
              <a:ext cx="624840" cy="62484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9578" y="1020383"/>
            <a:ext cx="3001753" cy="2692523"/>
            <a:chOff x="5113256" y="2453134"/>
            <a:chExt cx="2149617" cy="217764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84457" y="2845128"/>
              <a:ext cx="1923690" cy="178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6356366" y="3737721"/>
              <a:ext cx="906507" cy="764584"/>
            </a:xfrm>
            <a:custGeom>
              <a:avLst/>
              <a:gdLst>
                <a:gd name="connsiteX0" fmla="*/ 211622 w 798382"/>
                <a:gd name="connsiteY0" fmla="*/ 780311 h 780311"/>
                <a:gd name="connsiteX1" fmla="*/ 91055 w 798382"/>
                <a:gd name="connsiteY1" fmla="*/ 675816 h 780311"/>
                <a:gd name="connsiteX2" fmla="*/ 2640 w 798382"/>
                <a:gd name="connsiteY2" fmla="*/ 478882 h 780311"/>
                <a:gd name="connsiteX3" fmla="*/ 34791 w 798382"/>
                <a:gd name="connsiteY3" fmla="*/ 281949 h 780311"/>
                <a:gd name="connsiteX4" fmla="*/ 151339 w 798382"/>
                <a:gd name="connsiteY4" fmla="*/ 129225 h 780311"/>
                <a:gd name="connsiteX5" fmla="*/ 356303 w 798382"/>
                <a:gd name="connsiteY5" fmla="*/ 28749 h 780311"/>
                <a:gd name="connsiteX6" fmla="*/ 529115 w 798382"/>
                <a:gd name="connsiteY6" fmla="*/ 616 h 780311"/>
                <a:gd name="connsiteX7" fmla="*/ 798382 w 798382"/>
                <a:gd name="connsiteY7" fmla="*/ 8654 h 780311"/>
                <a:gd name="connsiteX0" fmla="*/ 211622 w 798382"/>
                <a:gd name="connsiteY0" fmla="*/ 764235 h 764235"/>
                <a:gd name="connsiteX1" fmla="*/ 91055 w 798382"/>
                <a:gd name="connsiteY1" fmla="*/ 675816 h 764235"/>
                <a:gd name="connsiteX2" fmla="*/ 2640 w 798382"/>
                <a:gd name="connsiteY2" fmla="*/ 478882 h 764235"/>
                <a:gd name="connsiteX3" fmla="*/ 34791 w 798382"/>
                <a:gd name="connsiteY3" fmla="*/ 281949 h 764235"/>
                <a:gd name="connsiteX4" fmla="*/ 151339 w 798382"/>
                <a:gd name="connsiteY4" fmla="*/ 129225 h 764235"/>
                <a:gd name="connsiteX5" fmla="*/ 356303 w 798382"/>
                <a:gd name="connsiteY5" fmla="*/ 28749 h 764235"/>
                <a:gd name="connsiteX6" fmla="*/ 529115 w 798382"/>
                <a:gd name="connsiteY6" fmla="*/ 616 h 764235"/>
                <a:gd name="connsiteX7" fmla="*/ 798382 w 798382"/>
                <a:gd name="connsiteY7" fmla="*/ 8654 h 764235"/>
                <a:gd name="connsiteX0" fmla="*/ 210648 w 797408"/>
                <a:gd name="connsiteY0" fmla="*/ 764235 h 764235"/>
                <a:gd name="connsiteX1" fmla="*/ 74006 w 797408"/>
                <a:gd name="connsiteY1" fmla="*/ 647682 h 764235"/>
                <a:gd name="connsiteX2" fmla="*/ 1666 w 797408"/>
                <a:gd name="connsiteY2" fmla="*/ 478882 h 764235"/>
                <a:gd name="connsiteX3" fmla="*/ 33817 w 797408"/>
                <a:gd name="connsiteY3" fmla="*/ 281949 h 764235"/>
                <a:gd name="connsiteX4" fmla="*/ 150365 w 797408"/>
                <a:gd name="connsiteY4" fmla="*/ 129225 h 764235"/>
                <a:gd name="connsiteX5" fmla="*/ 355329 w 797408"/>
                <a:gd name="connsiteY5" fmla="*/ 28749 h 764235"/>
                <a:gd name="connsiteX6" fmla="*/ 528141 w 797408"/>
                <a:gd name="connsiteY6" fmla="*/ 616 h 764235"/>
                <a:gd name="connsiteX7" fmla="*/ 797408 w 797408"/>
                <a:gd name="connsiteY7" fmla="*/ 8654 h 764235"/>
                <a:gd name="connsiteX0" fmla="*/ 210648 w 797408"/>
                <a:gd name="connsiteY0" fmla="*/ 764235 h 764235"/>
                <a:gd name="connsiteX1" fmla="*/ 74006 w 797408"/>
                <a:gd name="connsiteY1" fmla="*/ 647682 h 764235"/>
                <a:gd name="connsiteX2" fmla="*/ 1666 w 797408"/>
                <a:gd name="connsiteY2" fmla="*/ 478882 h 764235"/>
                <a:gd name="connsiteX3" fmla="*/ 33817 w 797408"/>
                <a:gd name="connsiteY3" fmla="*/ 281949 h 764235"/>
                <a:gd name="connsiteX4" fmla="*/ 150365 w 797408"/>
                <a:gd name="connsiteY4" fmla="*/ 129225 h 764235"/>
                <a:gd name="connsiteX5" fmla="*/ 355329 w 797408"/>
                <a:gd name="connsiteY5" fmla="*/ 28749 h 764235"/>
                <a:gd name="connsiteX6" fmla="*/ 528141 w 797408"/>
                <a:gd name="connsiteY6" fmla="*/ 616 h 764235"/>
                <a:gd name="connsiteX7" fmla="*/ 797408 w 797408"/>
                <a:gd name="connsiteY7" fmla="*/ 8654 h 764235"/>
                <a:gd name="connsiteX0" fmla="*/ 210648 w 797408"/>
                <a:gd name="connsiteY0" fmla="*/ 764235 h 764235"/>
                <a:gd name="connsiteX1" fmla="*/ 74006 w 797408"/>
                <a:gd name="connsiteY1" fmla="*/ 647682 h 764235"/>
                <a:gd name="connsiteX2" fmla="*/ 1666 w 797408"/>
                <a:gd name="connsiteY2" fmla="*/ 478882 h 764235"/>
                <a:gd name="connsiteX3" fmla="*/ 33817 w 797408"/>
                <a:gd name="connsiteY3" fmla="*/ 281949 h 764235"/>
                <a:gd name="connsiteX4" fmla="*/ 150365 w 797408"/>
                <a:gd name="connsiteY4" fmla="*/ 129225 h 764235"/>
                <a:gd name="connsiteX5" fmla="*/ 355329 w 797408"/>
                <a:gd name="connsiteY5" fmla="*/ 28749 h 764235"/>
                <a:gd name="connsiteX6" fmla="*/ 528141 w 797408"/>
                <a:gd name="connsiteY6" fmla="*/ 616 h 764235"/>
                <a:gd name="connsiteX7" fmla="*/ 797408 w 797408"/>
                <a:gd name="connsiteY7" fmla="*/ 8654 h 764235"/>
                <a:gd name="connsiteX0" fmla="*/ 210648 w 797408"/>
                <a:gd name="connsiteY0" fmla="*/ 767786 h 767786"/>
                <a:gd name="connsiteX1" fmla="*/ 74006 w 797408"/>
                <a:gd name="connsiteY1" fmla="*/ 651233 h 767786"/>
                <a:gd name="connsiteX2" fmla="*/ 1666 w 797408"/>
                <a:gd name="connsiteY2" fmla="*/ 482433 h 767786"/>
                <a:gd name="connsiteX3" fmla="*/ 33817 w 797408"/>
                <a:gd name="connsiteY3" fmla="*/ 285500 h 767786"/>
                <a:gd name="connsiteX4" fmla="*/ 150365 w 797408"/>
                <a:gd name="connsiteY4" fmla="*/ 132776 h 767786"/>
                <a:gd name="connsiteX5" fmla="*/ 355329 w 797408"/>
                <a:gd name="connsiteY5" fmla="*/ 32300 h 767786"/>
                <a:gd name="connsiteX6" fmla="*/ 528141 w 797408"/>
                <a:gd name="connsiteY6" fmla="*/ 4167 h 767786"/>
                <a:gd name="connsiteX7" fmla="*/ 797408 w 797408"/>
                <a:gd name="connsiteY7" fmla="*/ 148 h 767786"/>
                <a:gd name="connsiteX0" fmla="*/ 218288 w 805048"/>
                <a:gd name="connsiteY0" fmla="*/ 767786 h 767786"/>
                <a:gd name="connsiteX1" fmla="*/ 81646 w 805048"/>
                <a:gd name="connsiteY1" fmla="*/ 651233 h 767786"/>
                <a:gd name="connsiteX2" fmla="*/ 1268 w 805048"/>
                <a:gd name="connsiteY2" fmla="*/ 446262 h 767786"/>
                <a:gd name="connsiteX3" fmla="*/ 41457 w 805048"/>
                <a:gd name="connsiteY3" fmla="*/ 285500 h 767786"/>
                <a:gd name="connsiteX4" fmla="*/ 158005 w 805048"/>
                <a:gd name="connsiteY4" fmla="*/ 132776 h 767786"/>
                <a:gd name="connsiteX5" fmla="*/ 362969 w 805048"/>
                <a:gd name="connsiteY5" fmla="*/ 32300 h 767786"/>
                <a:gd name="connsiteX6" fmla="*/ 535781 w 805048"/>
                <a:gd name="connsiteY6" fmla="*/ 4167 h 767786"/>
                <a:gd name="connsiteX7" fmla="*/ 805048 w 805048"/>
                <a:gd name="connsiteY7" fmla="*/ 148 h 767786"/>
                <a:gd name="connsiteX0" fmla="*/ 218288 w 805048"/>
                <a:gd name="connsiteY0" fmla="*/ 767786 h 767786"/>
                <a:gd name="connsiteX1" fmla="*/ 81646 w 805048"/>
                <a:gd name="connsiteY1" fmla="*/ 651233 h 767786"/>
                <a:gd name="connsiteX2" fmla="*/ 1268 w 805048"/>
                <a:gd name="connsiteY2" fmla="*/ 474395 h 767786"/>
                <a:gd name="connsiteX3" fmla="*/ 41457 w 805048"/>
                <a:gd name="connsiteY3" fmla="*/ 285500 h 767786"/>
                <a:gd name="connsiteX4" fmla="*/ 158005 w 805048"/>
                <a:gd name="connsiteY4" fmla="*/ 132776 h 767786"/>
                <a:gd name="connsiteX5" fmla="*/ 362969 w 805048"/>
                <a:gd name="connsiteY5" fmla="*/ 32300 h 767786"/>
                <a:gd name="connsiteX6" fmla="*/ 535781 w 805048"/>
                <a:gd name="connsiteY6" fmla="*/ 4167 h 767786"/>
                <a:gd name="connsiteX7" fmla="*/ 805048 w 805048"/>
                <a:gd name="connsiteY7" fmla="*/ 148 h 767786"/>
                <a:gd name="connsiteX0" fmla="*/ 218288 w 821124"/>
                <a:gd name="connsiteY0" fmla="*/ 797343 h 797343"/>
                <a:gd name="connsiteX1" fmla="*/ 81646 w 821124"/>
                <a:gd name="connsiteY1" fmla="*/ 680790 h 797343"/>
                <a:gd name="connsiteX2" fmla="*/ 1268 w 821124"/>
                <a:gd name="connsiteY2" fmla="*/ 503952 h 797343"/>
                <a:gd name="connsiteX3" fmla="*/ 41457 w 821124"/>
                <a:gd name="connsiteY3" fmla="*/ 315057 h 797343"/>
                <a:gd name="connsiteX4" fmla="*/ 158005 w 821124"/>
                <a:gd name="connsiteY4" fmla="*/ 162333 h 797343"/>
                <a:gd name="connsiteX5" fmla="*/ 362969 w 821124"/>
                <a:gd name="connsiteY5" fmla="*/ 61857 h 797343"/>
                <a:gd name="connsiteX6" fmla="*/ 535781 w 821124"/>
                <a:gd name="connsiteY6" fmla="*/ 33724 h 797343"/>
                <a:gd name="connsiteX7" fmla="*/ 821124 w 821124"/>
                <a:gd name="connsiteY7" fmla="*/ 548162 h 797343"/>
                <a:gd name="connsiteX0" fmla="*/ 218288 w 821124"/>
                <a:gd name="connsiteY0" fmla="*/ 790862 h 790862"/>
                <a:gd name="connsiteX1" fmla="*/ 81646 w 821124"/>
                <a:gd name="connsiteY1" fmla="*/ 674309 h 790862"/>
                <a:gd name="connsiteX2" fmla="*/ 1268 w 821124"/>
                <a:gd name="connsiteY2" fmla="*/ 497471 h 790862"/>
                <a:gd name="connsiteX3" fmla="*/ 41457 w 821124"/>
                <a:gd name="connsiteY3" fmla="*/ 308576 h 790862"/>
                <a:gd name="connsiteX4" fmla="*/ 158005 w 821124"/>
                <a:gd name="connsiteY4" fmla="*/ 155852 h 790862"/>
                <a:gd name="connsiteX5" fmla="*/ 362969 w 821124"/>
                <a:gd name="connsiteY5" fmla="*/ 55376 h 790862"/>
                <a:gd name="connsiteX6" fmla="*/ 535781 w 821124"/>
                <a:gd name="connsiteY6" fmla="*/ 27243 h 790862"/>
                <a:gd name="connsiteX7" fmla="*/ 748783 w 821124"/>
                <a:gd name="connsiteY7" fmla="*/ 43320 h 790862"/>
                <a:gd name="connsiteX8" fmla="*/ 821124 w 821124"/>
                <a:gd name="connsiteY8" fmla="*/ 541681 h 790862"/>
                <a:gd name="connsiteX0" fmla="*/ 218288 w 821124"/>
                <a:gd name="connsiteY0" fmla="*/ 763911 h 763911"/>
                <a:gd name="connsiteX1" fmla="*/ 81646 w 821124"/>
                <a:gd name="connsiteY1" fmla="*/ 647358 h 763911"/>
                <a:gd name="connsiteX2" fmla="*/ 1268 w 821124"/>
                <a:gd name="connsiteY2" fmla="*/ 470520 h 763911"/>
                <a:gd name="connsiteX3" fmla="*/ 41457 w 821124"/>
                <a:gd name="connsiteY3" fmla="*/ 281625 h 763911"/>
                <a:gd name="connsiteX4" fmla="*/ 158005 w 821124"/>
                <a:gd name="connsiteY4" fmla="*/ 128901 h 763911"/>
                <a:gd name="connsiteX5" fmla="*/ 362969 w 821124"/>
                <a:gd name="connsiteY5" fmla="*/ 28425 h 763911"/>
                <a:gd name="connsiteX6" fmla="*/ 535781 w 821124"/>
                <a:gd name="connsiteY6" fmla="*/ 292 h 763911"/>
                <a:gd name="connsiteX7" fmla="*/ 748783 w 821124"/>
                <a:gd name="connsiteY7" fmla="*/ 16369 h 763911"/>
                <a:gd name="connsiteX8" fmla="*/ 821124 w 821124"/>
                <a:gd name="connsiteY8" fmla="*/ 514730 h 763911"/>
                <a:gd name="connsiteX0" fmla="*/ 218288 w 821124"/>
                <a:gd name="connsiteY0" fmla="*/ 769032 h 769032"/>
                <a:gd name="connsiteX1" fmla="*/ 81646 w 821124"/>
                <a:gd name="connsiteY1" fmla="*/ 652479 h 769032"/>
                <a:gd name="connsiteX2" fmla="*/ 1268 w 821124"/>
                <a:gd name="connsiteY2" fmla="*/ 475641 h 769032"/>
                <a:gd name="connsiteX3" fmla="*/ 41457 w 821124"/>
                <a:gd name="connsiteY3" fmla="*/ 286746 h 769032"/>
                <a:gd name="connsiteX4" fmla="*/ 158005 w 821124"/>
                <a:gd name="connsiteY4" fmla="*/ 134022 h 769032"/>
                <a:gd name="connsiteX5" fmla="*/ 362969 w 821124"/>
                <a:gd name="connsiteY5" fmla="*/ 33546 h 769032"/>
                <a:gd name="connsiteX6" fmla="*/ 535781 w 821124"/>
                <a:gd name="connsiteY6" fmla="*/ 5413 h 769032"/>
                <a:gd name="connsiteX7" fmla="*/ 748783 w 821124"/>
                <a:gd name="connsiteY7" fmla="*/ 5414 h 769032"/>
                <a:gd name="connsiteX8" fmla="*/ 821124 w 821124"/>
                <a:gd name="connsiteY8" fmla="*/ 519851 h 769032"/>
                <a:gd name="connsiteX0" fmla="*/ 218288 w 821124"/>
                <a:gd name="connsiteY0" fmla="*/ 769032 h 769032"/>
                <a:gd name="connsiteX1" fmla="*/ 81646 w 821124"/>
                <a:gd name="connsiteY1" fmla="*/ 652479 h 769032"/>
                <a:gd name="connsiteX2" fmla="*/ 1268 w 821124"/>
                <a:gd name="connsiteY2" fmla="*/ 475641 h 769032"/>
                <a:gd name="connsiteX3" fmla="*/ 41457 w 821124"/>
                <a:gd name="connsiteY3" fmla="*/ 286746 h 769032"/>
                <a:gd name="connsiteX4" fmla="*/ 158005 w 821124"/>
                <a:gd name="connsiteY4" fmla="*/ 134022 h 769032"/>
                <a:gd name="connsiteX5" fmla="*/ 362969 w 821124"/>
                <a:gd name="connsiteY5" fmla="*/ 33546 h 769032"/>
                <a:gd name="connsiteX6" fmla="*/ 535781 w 821124"/>
                <a:gd name="connsiteY6" fmla="*/ 5413 h 769032"/>
                <a:gd name="connsiteX7" fmla="*/ 748783 w 821124"/>
                <a:gd name="connsiteY7" fmla="*/ 5414 h 769032"/>
                <a:gd name="connsiteX8" fmla="*/ 821124 w 821124"/>
                <a:gd name="connsiteY8" fmla="*/ 519851 h 769032"/>
                <a:gd name="connsiteX0" fmla="*/ 218288 w 821124"/>
                <a:gd name="connsiteY0" fmla="*/ 765133 h 765133"/>
                <a:gd name="connsiteX1" fmla="*/ 81646 w 821124"/>
                <a:gd name="connsiteY1" fmla="*/ 648580 h 765133"/>
                <a:gd name="connsiteX2" fmla="*/ 1268 w 821124"/>
                <a:gd name="connsiteY2" fmla="*/ 471742 h 765133"/>
                <a:gd name="connsiteX3" fmla="*/ 41457 w 821124"/>
                <a:gd name="connsiteY3" fmla="*/ 282847 h 765133"/>
                <a:gd name="connsiteX4" fmla="*/ 158005 w 821124"/>
                <a:gd name="connsiteY4" fmla="*/ 130123 h 765133"/>
                <a:gd name="connsiteX5" fmla="*/ 362969 w 821124"/>
                <a:gd name="connsiteY5" fmla="*/ 29647 h 765133"/>
                <a:gd name="connsiteX6" fmla="*/ 535781 w 821124"/>
                <a:gd name="connsiteY6" fmla="*/ 1514 h 765133"/>
                <a:gd name="connsiteX7" fmla="*/ 764859 w 821124"/>
                <a:gd name="connsiteY7" fmla="*/ 9553 h 765133"/>
                <a:gd name="connsiteX8" fmla="*/ 821124 w 821124"/>
                <a:gd name="connsiteY8" fmla="*/ 515952 h 765133"/>
                <a:gd name="connsiteX0" fmla="*/ 218288 w 821124"/>
                <a:gd name="connsiteY0" fmla="*/ 764584 h 764584"/>
                <a:gd name="connsiteX1" fmla="*/ 81646 w 821124"/>
                <a:gd name="connsiteY1" fmla="*/ 648031 h 764584"/>
                <a:gd name="connsiteX2" fmla="*/ 1268 w 821124"/>
                <a:gd name="connsiteY2" fmla="*/ 471193 h 764584"/>
                <a:gd name="connsiteX3" fmla="*/ 41457 w 821124"/>
                <a:gd name="connsiteY3" fmla="*/ 282298 h 764584"/>
                <a:gd name="connsiteX4" fmla="*/ 158005 w 821124"/>
                <a:gd name="connsiteY4" fmla="*/ 129574 h 764584"/>
                <a:gd name="connsiteX5" fmla="*/ 362969 w 821124"/>
                <a:gd name="connsiteY5" fmla="*/ 29098 h 764584"/>
                <a:gd name="connsiteX6" fmla="*/ 535781 w 821124"/>
                <a:gd name="connsiteY6" fmla="*/ 965 h 764584"/>
                <a:gd name="connsiteX7" fmla="*/ 764859 w 821124"/>
                <a:gd name="connsiteY7" fmla="*/ 9004 h 764584"/>
                <a:gd name="connsiteX8" fmla="*/ 821124 w 821124"/>
                <a:gd name="connsiteY8" fmla="*/ 515403 h 764584"/>
                <a:gd name="connsiteX0" fmla="*/ 218288 w 906507"/>
                <a:gd name="connsiteY0" fmla="*/ 764584 h 764584"/>
                <a:gd name="connsiteX1" fmla="*/ 81646 w 906507"/>
                <a:gd name="connsiteY1" fmla="*/ 648031 h 764584"/>
                <a:gd name="connsiteX2" fmla="*/ 1268 w 906507"/>
                <a:gd name="connsiteY2" fmla="*/ 471193 h 764584"/>
                <a:gd name="connsiteX3" fmla="*/ 41457 w 906507"/>
                <a:gd name="connsiteY3" fmla="*/ 282298 h 764584"/>
                <a:gd name="connsiteX4" fmla="*/ 158005 w 906507"/>
                <a:gd name="connsiteY4" fmla="*/ 129574 h 764584"/>
                <a:gd name="connsiteX5" fmla="*/ 362969 w 906507"/>
                <a:gd name="connsiteY5" fmla="*/ 29098 h 764584"/>
                <a:gd name="connsiteX6" fmla="*/ 535781 w 906507"/>
                <a:gd name="connsiteY6" fmla="*/ 965 h 764584"/>
                <a:gd name="connsiteX7" fmla="*/ 764859 w 906507"/>
                <a:gd name="connsiteY7" fmla="*/ 9004 h 764584"/>
                <a:gd name="connsiteX8" fmla="*/ 906507 w 906507"/>
                <a:gd name="connsiteY8" fmla="*/ 750183 h 76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507" h="764584">
                  <a:moveTo>
                    <a:pt x="218288" y="764584"/>
                  </a:moveTo>
                  <a:cubicBezTo>
                    <a:pt x="175419" y="737455"/>
                    <a:pt x="117816" y="696929"/>
                    <a:pt x="81646" y="648031"/>
                  </a:cubicBezTo>
                  <a:cubicBezTo>
                    <a:pt x="45476" y="599133"/>
                    <a:pt x="7966" y="532149"/>
                    <a:pt x="1268" y="471193"/>
                  </a:cubicBezTo>
                  <a:cubicBezTo>
                    <a:pt x="-5430" y="410238"/>
                    <a:pt x="15334" y="339235"/>
                    <a:pt x="41457" y="282298"/>
                  </a:cubicBezTo>
                  <a:cubicBezTo>
                    <a:pt x="67580" y="225362"/>
                    <a:pt x="104420" y="171774"/>
                    <a:pt x="158005" y="129574"/>
                  </a:cubicBezTo>
                  <a:cubicBezTo>
                    <a:pt x="211590" y="87374"/>
                    <a:pt x="300006" y="50533"/>
                    <a:pt x="362969" y="29098"/>
                  </a:cubicBezTo>
                  <a:cubicBezTo>
                    <a:pt x="425932" y="7663"/>
                    <a:pt x="468799" y="4314"/>
                    <a:pt x="535781" y="965"/>
                  </a:cubicBezTo>
                  <a:cubicBezTo>
                    <a:pt x="602763" y="-2384"/>
                    <a:pt x="480187" y="3645"/>
                    <a:pt x="764859" y="9004"/>
                  </a:cubicBezTo>
                  <a:cubicBezTo>
                    <a:pt x="812416" y="247468"/>
                    <a:pt x="876365" y="691907"/>
                    <a:pt x="906507" y="7501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8696" eaLnBrk="1" hangingPunct="1"/>
              <a:endParaRPr lang="en-US" sz="16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132268" y="3385522"/>
              <a:ext cx="1088041" cy="800826"/>
            </a:xfrm>
            <a:custGeom>
              <a:avLst/>
              <a:gdLst>
                <a:gd name="connsiteX0" fmla="*/ 973914 w 1088069"/>
                <a:gd name="connsiteY0" fmla="*/ 0 h 792646"/>
                <a:gd name="connsiteX1" fmla="*/ 731334 w 1088069"/>
                <a:gd name="connsiteY1" fmla="*/ 3567 h 792646"/>
                <a:gd name="connsiteX2" fmla="*/ 478052 w 1088069"/>
                <a:gd name="connsiteY2" fmla="*/ 39242 h 792646"/>
                <a:gd name="connsiteX3" fmla="*/ 224771 w 1088069"/>
                <a:gd name="connsiteY3" fmla="*/ 110591 h 792646"/>
                <a:gd name="connsiteX4" fmla="*/ 28 w 1088069"/>
                <a:gd name="connsiteY4" fmla="*/ 224750 h 792646"/>
                <a:gd name="connsiteX5" fmla="*/ 239040 w 1088069"/>
                <a:gd name="connsiteY5" fmla="*/ 784841 h 792646"/>
                <a:gd name="connsiteX6" fmla="*/ 1088069 w 1088069"/>
                <a:gd name="connsiteY6" fmla="*/ 567226 h 792646"/>
                <a:gd name="connsiteX0" fmla="*/ 973886 w 1088041"/>
                <a:gd name="connsiteY0" fmla="*/ 0 h 792646"/>
                <a:gd name="connsiteX1" fmla="*/ 731306 w 1088041"/>
                <a:gd name="connsiteY1" fmla="*/ 3567 h 792646"/>
                <a:gd name="connsiteX2" fmla="*/ 478024 w 1088041"/>
                <a:gd name="connsiteY2" fmla="*/ 39242 h 792646"/>
                <a:gd name="connsiteX3" fmla="*/ 224743 w 1088041"/>
                <a:gd name="connsiteY3" fmla="*/ 110591 h 792646"/>
                <a:gd name="connsiteX4" fmla="*/ 0 w 1088041"/>
                <a:gd name="connsiteY4" fmla="*/ 224750 h 792646"/>
                <a:gd name="connsiteX5" fmla="*/ 239012 w 1088041"/>
                <a:gd name="connsiteY5" fmla="*/ 784841 h 792646"/>
                <a:gd name="connsiteX6" fmla="*/ 1088041 w 1088041"/>
                <a:gd name="connsiteY6" fmla="*/ 567226 h 792646"/>
                <a:gd name="connsiteX0" fmla="*/ 973886 w 1088041"/>
                <a:gd name="connsiteY0" fmla="*/ 0 h 792646"/>
                <a:gd name="connsiteX1" fmla="*/ 731306 w 1088041"/>
                <a:gd name="connsiteY1" fmla="*/ 3567 h 792646"/>
                <a:gd name="connsiteX2" fmla="*/ 478024 w 1088041"/>
                <a:gd name="connsiteY2" fmla="*/ 39242 h 792646"/>
                <a:gd name="connsiteX3" fmla="*/ 224743 w 1088041"/>
                <a:gd name="connsiteY3" fmla="*/ 110591 h 792646"/>
                <a:gd name="connsiteX4" fmla="*/ 0 w 1088041"/>
                <a:gd name="connsiteY4" fmla="*/ 224750 h 792646"/>
                <a:gd name="connsiteX5" fmla="*/ 239012 w 1088041"/>
                <a:gd name="connsiteY5" fmla="*/ 784841 h 792646"/>
                <a:gd name="connsiteX6" fmla="*/ 1088041 w 1088041"/>
                <a:gd name="connsiteY6" fmla="*/ 567226 h 792646"/>
                <a:gd name="connsiteX0" fmla="*/ 973913 w 1088068"/>
                <a:gd name="connsiteY0" fmla="*/ 0 h 800826"/>
                <a:gd name="connsiteX1" fmla="*/ 731333 w 1088068"/>
                <a:gd name="connsiteY1" fmla="*/ 3567 h 800826"/>
                <a:gd name="connsiteX2" fmla="*/ 478051 w 1088068"/>
                <a:gd name="connsiteY2" fmla="*/ 39242 h 800826"/>
                <a:gd name="connsiteX3" fmla="*/ 224770 w 1088068"/>
                <a:gd name="connsiteY3" fmla="*/ 110591 h 800826"/>
                <a:gd name="connsiteX4" fmla="*/ 27 w 1088068"/>
                <a:gd name="connsiteY4" fmla="*/ 224750 h 800826"/>
                <a:gd name="connsiteX5" fmla="*/ 239039 w 1088068"/>
                <a:gd name="connsiteY5" fmla="*/ 793224 h 800826"/>
                <a:gd name="connsiteX6" fmla="*/ 1088068 w 1088068"/>
                <a:gd name="connsiteY6" fmla="*/ 567226 h 800826"/>
                <a:gd name="connsiteX0" fmla="*/ 973886 w 1088041"/>
                <a:gd name="connsiteY0" fmla="*/ 0 h 800826"/>
                <a:gd name="connsiteX1" fmla="*/ 731306 w 1088041"/>
                <a:gd name="connsiteY1" fmla="*/ 3567 h 800826"/>
                <a:gd name="connsiteX2" fmla="*/ 478024 w 1088041"/>
                <a:gd name="connsiteY2" fmla="*/ 39242 h 800826"/>
                <a:gd name="connsiteX3" fmla="*/ 224743 w 1088041"/>
                <a:gd name="connsiteY3" fmla="*/ 110591 h 800826"/>
                <a:gd name="connsiteX4" fmla="*/ 0 w 1088041"/>
                <a:gd name="connsiteY4" fmla="*/ 224750 h 800826"/>
                <a:gd name="connsiteX5" fmla="*/ 239012 w 1088041"/>
                <a:gd name="connsiteY5" fmla="*/ 793224 h 800826"/>
                <a:gd name="connsiteX6" fmla="*/ 1088041 w 1088041"/>
                <a:gd name="connsiteY6" fmla="*/ 567226 h 80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041" h="800826">
                  <a:moveTo>
                    <a:pt x="973886" y="0"/>
                  </a:moveTo>
                  <a:lnTo>
                    <a:pt x="731306" y="3567"/>
                  </a:lnTo>
                  <a:cubicBezTo>
                    <a:pt x="648662" y="10107"/>
                    <a:pt x="562451" y="21405"/>
                    <a:pt x="478024" y="39242"/>
                  </a:cubicBezTo>
                  <a:cubicBezTo>
                    <a:pt x="393597" y="57079"/>
                    <a:pt x="304414" y="79673"/>
                    <a:pt x="224743" y="110591"/>
                  </a:cubicBezTo>
                  <a:lnTo>
                    <a:pt x="0" y="224750"/>
                  </a:lnTo>
                  <a:cubicBezTo>
                    <a:pt x="2378" y="338522"/>
                    <a:pt x="159341" y="603733"/>
                    <a:pt x="239012" y="793224"/>
                  </a:cubicBezTo>
                  <a:cubicBezTo>
                    <a:pt x="420352" y="850303"/>
                    <a:pt x="1088041" y="567226"/>
                    <a:pt x="1088041" y="5672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8696" eaLnBrk="1" hangingPunct="1"/>
              <a:endParaRPr lang="en-US" sz="16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13256" y="2453134"/>
              <a:ext cx="2038022" cy="52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8696" eaLnBrk="1" hangingPunct="1"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008000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Gamma </a:t>
              </a:r>
              <a:r>
                <a:rPr lang="en-US" sz="2000" b="1" dirty="0">
                  <a:solidFill>
                    <a:srgbClr val="008000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ray imaging camera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68811" y="2224523"/>
            <a:ext cx="2660672" cy="2035563"/>
            <a:chOff x="6149751" y="2045655"/>
            <a:chExt cx="2603906" cy="1485378"/>
          </a:xfrm>
        </p:grpSpPr>
        <p:pic>
          <p:nvPicPr>
            <p:cNvPr id="9" name="Picture 4" descr="C:\Cooper\DIII-D\GRI\shot_162499_gri18_with_5zones_combo_bf.pn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49751" y="2045655"/>
              <a:ext cx="2603906" cy="14853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ight Arrow 9"/>
            <p:cNvSpPr/>
            <p:nvPr/>
          </p:nvSpPr>
          <p:spPr bwMode="auto">
            <a:xfrm rot="20452967">
              <a:off x="7097801" y="2839257"/>
              <a:ext cx="996728" cy="21577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1834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Times" pitchFamily="-65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948937" y="1614833"/>
            <a:ext cx="876300" cy="548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4437" y="1999361"/>
            <a:ext cx="674501" cy="3484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4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9"/>
    </mc:Choice>
    <mc:Fallback xmlns="">
      <p:transition spd="slow" advTm="524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DIII-D/ASDEX–U RMP-ELM Experiments Represent An Important Milestone for ELM Transient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16074" y="1228486"/>
            <a:ext cx="4869494" cy="3606561"/>
          </a:xfrm>
        </p:spPr>
        <p:txBody>
          <a:bodyPr/>
          <a:lstStyle/>
          <a:p>
            <a:r>
              <a:rPr lang="en-US" dirty="0" smtClean="0"/>
              <a:t>DIII-D experiments identified key elements in AUG compatible shape</a:t>
            </a:r>
          </a:p>
          <a:p>
            <a:pPr lvl="1"/>
            <a:r>
              <a:rPr lang="en-US" dirty="0" smtClean="0"/>
              <a:t>Low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* &amp; triangularity important</a:t>
            </a:r>
            <a:br>
              <a:rPr lang="en-US" dirty="0" smtClean="0"/>
            </a:br>
            <a:r>
              <a:rPr lang="en-US" dirty="0" smtClean="0"/>
              <a:t>(enhance plasma response)</a:t>
            </a:r>
          </a:p>
          <a:p>
            <a:pPr lvl="2"/>
            <a:endParaRPr lang="en-US" sz="1400" dirty="0"/>
          </a:p>
          <a:p>
            <a:r>
              <a:rPr lang="en-US" dirty="0" smtClean="0"/>
              <a:t>AUG established ELM suppression</a:t>
            </a:r>
          </a:p>
          <a:p>
            <a:pPr lvl="1"/>
            <a:r>
              <a:rPr lang="en-US" dirty="0" smtClean="0"/>
              <a:t>Raised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 increased performance</a:t>
            </a:r>
          </a:p>
          <a:p>
            <a:pPr lvl="2"/>
            <a:endParaRPr lang="en-US" dirty="0"/>
          </a:p>
          <a:p>
            <a:r>
              <a:rPr lang="en-US" dirty="0" smtClean="0"/>
              <a:t>Excellent confinement &amp; </a:t>
            </a:r>
            <a:br>
              <a:rPr lang="en-US" dirty="0" smtClean="0"/>
            </a:br>
            <a:r>
              <a:rPr lang="en-US" dirty="0" smtClean="0"/>
              <a:t>effective tungsten exhaust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90" y="5050715"/>
            <a:ext cx="3369214" cy="707886"/>
          </a:xfrm>
          <a:prstGeom prst="rect">
            <a:avLst/>
          </a:prstGeom>
          <a:solidFill>
            <a:srgbClr val="D1EFC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b="1" dirty="0" smtClean="0">
                <a:solidFill>
                  <a:srgbClr val="0000FF"/>
                </a:solidFill>
              </a:rPr>
              <a:t>RMP-ELM suppression </a:t>
            </a:r>
            <a:r>
              <a:rPr lang="en-US" sz="2000" b="1" dirty="0">
                <a:solidFill>
                  <a:srgbClr val="0000FF"/>
                </a:solidFill>
              </a:rPr>
              <a:t>proven with metal wall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094" y="1018057"/>
            <a:ext cx="3761950" cy="2492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01" y="3673365"/>
            <a:ext cx="4413895" cy="29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73" b="57405"/>
          <a:stretch/>
        </p:blipFill>
        <p:spPr bwMode="auto">
          <a:xfrm>
            <a:off x="4763390" y="1166598"/>
            <a:ext cx="4221126" cy="16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charset="0"/>
              </a:rPr>
              <a:t>Significant Fast Ion Transport &amp; Losses Result From Interplay of Energetic Particle Driven Modes</a:t>
            </a:r>
            <a:endParaRPr lang="en-US" altLang="en-US" sz="2400" dirty="0"/>
          </a:p>
        </p:txBody>
      </p:sp>
      <p:pic>
        <p:nvPicPr>
          <p:cNvPr id="18" name="Picture 4" descr="divflux_npa_theory_plot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63" y="1120723"/>
            <a:ext cx="4291013" cy="23844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122980" y="3754915"/>
            <a:ext cx="4916853" cy="251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36224" indent="-336224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941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8816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81408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588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69044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17340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46564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3939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2236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053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3" indent="-268288"/>
            <a:r>
              <a:rPr lang="en-US" sz="2000" dirty="0" smtClean="0">
                <a:latin typeface="Century Gothic" charset="0"/>
              </a:rPr>
              <a:t>DIII-D: enhanced transport when</a:t>
            </a:r>
            <a:br>
              <a:rPr lang="en-US" sz="2000" dirty="0" smtClean="0">
                <a:latin typeface="Century Gothic" charset="0"/>
              </a:rPr>
            </a:br>
            <a:r>
              <a:rPr lang="en-US" sz="2000" dirty="0" smtClean="0">
                <a:latin typeface="Century Gothic" charset="0"/>
              </a:rPr>
              <a:t>modes overlap</a:t>
            </a:r>
            <a:br>
              <a:rPr lang="en-US" sz="2000" dirty="0" smtClean="0">
                <a:latin typeface="Century Gothic" charset="0"/>
              </a:rPr>
            </a:br>
            <a:endParaRPr lang="en-US" baseline="30000" dirty="0">
              <a:latin typeface="Century Gothic" charset="0"/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5607902" y="2187940"/>
            <a:ext cx="3331873" cy="588816"/>
          </a:xfrm>
          <a:custGeom>
            <a:avLst/>
            <a:gdLst>
              <a:gd name="T0" fmla="*/ 6263 w 3551129"/>
              <a:gd name="T1" fmla="*/ 0 h 538620"/>
              <a:gd name="T2" fmla="*/ 0 w 3551129"/>
              <a:gd name="T3" fmla="*/ 513424 h 538620"/>
              <a:gd name="T4" fmla="*/ 231732 w 3551129"/>
              <a:gd name="T5" fmla="*/ 471634 h 538620"/>
              <a:gd name="T6" fmla="*/ 519830 w 3551129"/>
              <a:gd name="T7" fmla="*/ 394023 h 538620"/>
              <a:gd name="T8" fmla="*/ 1102291 w 3551129"/>
              <a:gd name="T9" fmla="*/ 423873 h 538620"/>
              <a:gd name="T10" fmla="*/ 1640910 w 3551129"/>
              <a:gd name="T11" fmla="*/ 435813 h 538620"/>
              <a:gd name="T12" fmla="*/ 1784959 w 3551129"/>
              <a:gd name="T13" fmla="*/ 441783 h 538620"/>
              <a:gd name="T14" fmla="*/ 1947797 w 3551129"/>
              <a:gd name="T15" fmla="*/ 399993 h 538620"/>
              <a:gd name="T16" fmla="*/ 2386208 w 3551129"/>
              <a:gd name="T17" fmla="*/ 399993 h 538620"/>
              <a:gd name="T18" fmla="*/ 2580362 w 3551129"/>
              <a:gd name="T19" fmla="*/ 423873 h 538620"/>
              <a:gd name="T20" fmla="*/ 2793304 w 3551129"/>
              <a:gd name="T21" fmla="*/ 429843 h 538620"/>
              <a:gd name="T22" fmla="*/ 2899776 w 3551129"/>
              <a:gd name="T23" fmla="*/ 399993 h 538620"/>
              <a:gd name="T24" fmla="*/ 3006247 w 3551129"/>
              <a:gd name="T25" fmla="*/ 417903 h 538620"/>
              <a:gd name="T26" fmla="*/ 3100192 w 3551129"/>
              <a:gd name="T27" fmla="*/ 405963 h 538620"/>
              <a:gd name="T28" fmla="*/ 3288082 w 3551129"/>
              <a:gd name="T29" fmla="*/ 417903 h 538620"/>
              <a:gd name="T30" fmla="*/ 3494762 w 3551129"/>
              <a:gd name="T31" fmla="*/ 417903 h 538620"/>
              <a:gd name="T32" fmla="*/ 3551129 w 3551129"/>
              <a:gd name="T33" fmla="*/ 417903 h 538620"/>
              <a:gd name="T34" fmla="*/ 3551129 w 3551129"/>
              <a:gd name="T35" fmla="*/ 17910 h 538620"/>
              <a:gd name="T36" fmla="*/ 3206663 w 3551129"/>
              <a:gd name="T37" fmla="*/ 35821 h 538620"/>
              <a:gd name="T38" fmla="*/ 2567836 w 3551129"/>
              <a:gd name="T39" fmla="*/ 89551 h 538620"/>
              <a:gd name="T40" fmla="*/ 2041743 w 3551129"/>
              <a:gd name="T41" fmla="*/ 119401 h 538620"/>
              <a:gd name="T42" fmla="*/ 1615858 w 3551129"/>
              <a:gd name="T43" fmla="*/ 125371 h 538620"/>
              <a:gd name="T44" fmla="*/ 1139869 w 3551129"/>
              <a:gd name="T45" fmla="*/ 131341 h 538620"/>
              <a:gd name="T46" fmla="*/ 901874 w 3551129"/>
              <a:gd name="T47" fmla="*/ 113431 h 538620"/>
              <a:gd name="T48" fmla="*/ 563671 w 3551129"/>
              <a:gd name="T49" fmla="*/ 107461 h 538620"/>
              <a:gd name="T50" fmla="*/ 206680 w 3551129"/>
              <a:gd name="T51" fmla="*/ 35821 h 538620"/>
              <a:gd name="T52" fmla="*/ 6263 w 3551129"/>
              <a:gd name="T53" fmla="*/ 0 h 53862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51129" h="538620">
                <a:moveTo>
                  <a:pt x="6263" y="0"/>
                </a:moveTo>
                <a:cubicBezTo>
                  <a:pt x="4175" y="179540"/>
                  <a:pt x="2088" y="359080"/>
                  <a:pt x="0" y="538620"/>
                </a:cubicBezTo>
                <a:lnTo>
                  <a:pt x="231732" y="494779"/>
                </a:lnTo>
                <a:lnTo>
                  <a:pt x="519830" y="413359"/>
                </a:lnTo>
                <a:lnTo>
                  <a:pt x="1102291" y="444674"/>
                </a:lnTo>
                <a:lnTo>
                  <a:pt x="1640910" y="457200"/>
                </a:lnTo>
                <a:lnTo>
                  <a:pt x="1784959" y="463463"/>
                </a:lnTo>
                <a:lnTo>
                  <a:pt x="1947797" y="419622"/>
                </a:lnTo>
                <a:lnTo>
                  <a:pt x="2386208" y="419622"/>
                </a:lnTo>
                <a:lnTo>
                  <a:pt x="2580362" y="444674"/>
                </a:lnTo>
                <a:lnTo>
                  <a:pt x="2793304" y="450937"/>
                </a:lnTo>
                <a:lnTo>
                  <a:pt x="2899776" y="419622"/>
                </a:lnTo>
                <a:lnTo>
                  <a:pt x="3006247" y="438411"/>
                </a:lnTo>
                <a:lnTo>
                  <a:pt x="3100192" y="425885"/>
                </a:lnTo>
                <a:lnTo>
                  <a:pt x="3288082" y="438411"/>
                </a:lnTo>
                <a:lnTo>
                  <a:pt x="3494762" y="438411"/>
                </a:lnTo>
                <a:lnTo>
                  <a:pt x="3551129" y="438411"/>
                </a:lnTo>
                <a:lnTo>
                  <a:pt x="3551129" y="18789"/>
                </a:lnTo>
                <a:lnTo>
                  <a:pt x="3206663" y="37579"/>
                </a:lnTo>
                <a:lnTo>
                  <a:pt x="2567836" y="93946"/>
                </a:lnTo>
                <a:lnTo>
                  <a:pt x="2041743" y="125261"/>
                </a:lnTo>
                <a:lnTo>
                  <a:pt x="1615858" y="131524"/>
                </a:lnTo>
                <a:lnTo>
                  <a:pt x="1139869" y="137787"/>
                </a:lnTo>
                <a:lnTo>
                  <a:pt x="901874" y="118998"/>
                </a:lnTo>
                <a:lnTo>
                  <a:pt x="563671" y="112735"/>
                </a:lnTo>
                <a:lnTo>
                  <a:pt x="206680" y="37579"/>
                </a:lnTo>
                <a:lnTo>
                  <a:pt x="6263" y="0"/>
                </a:lnTo>
                <a:close/>
              </a:path>
            </a:pathLst>
          </a:custGeom>
          <a:solidFill>
            <a:schemeClr val="bg1">
              <a:alpha val="4196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3390" y="2798922"/>
            <a:ext cx="4208223" cy="4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02133" y="2889499"/>
            <a:ext cx="423333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5823870" y="1835111"/>
            <a:ext cx="1036649" cy="45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f</a:t>
            </a:r>
            <a:r>
              <a:rPr lang="en-US" altLang="en-US" sz="1800" baseline="-25000"/>
              <a:t>TAE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6315385" y="2264002"/>
            <a:ext cx="1236234" cy="45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/>
              <a:t>f</a:t>
            </a:r>
            <a:r>
              <a:rPr lang="en-US" altLang="en-US" sz="1800" baseline="-25000" dirty="0" err="1"/>
              <a:t>RSAE</a:t>
            </a:r>
            <a:r>
              <a:rPr lang="en-US" altLang="en-US" sz="1800" baseline="-25000" dirty="0"/>
              <a:t>-min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5153" y="892341"/>
            <a:ext cx="37973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Multiple Interacting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RSAEs in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DIII-D 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8"/>
    </mc:Choice>
    <mc:Fallback xmlns="">
      <p:transition spd="slow" advTm="5882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charset="0"/>
              </a:rPr>
              <a:t>Significant Fast Ion Transport &amp; Losses Result From Interplay of Energetic Particle Driven Modes</a:t>
            </a:r>
            <a:endParaRPr lang="en-US" altLang="en-US" sz="2400" dirty="0"/>
          </a:p>
        </p:txBody>
      </p:sp>
      <p:pic>
        <p:nvPicPr>
          <p:cNvPr id="18" name="Picture 4" descr="divflux_npa_theory_plot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63" y="1120723"/>
            <a:ext cx="4291013" cy="23844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122980" y="3754915"/>
            <a:ext cx="4916853" cy="251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36224" indent="-336224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941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8816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81408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588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69044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17340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46564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3939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2236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053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3" indent="-268288"/>
            <a:r>
              <a:rPr lang="en-US" sz="2000" dirty="0" smtClean="0">
                <a:latin typeface="Century Gothic" charset="0"/>
              </a:rPr>
              <a:t>DIII-D: enhanced transport when</a:t>
            </a:r>
            <a:br>
              <a:rPr lang="en-US" sz="2000" dirty="0" smtClean="0">
                <a:latin typeface="Century Gothic" charset="0"/>
              </a:rPr>
            </a:br>
            <a:r>
              <a:rPr lang="en-US" sz="2000" dirty="0" smtClean="0">
                <a:latin typeface="Century Gothic" charset="0"/>
              </a:rPr>
              <a:t>modes overlap </a:t>
            </a:r>
          </a:p>
          <a:p>
            <a:pPr marL="334963" indent="-268288">
              <a:spcBef>
                <a:spcPts val="1200"/>
              </a:spcBef>
            </a:pPr>
            <a:r>
              <a:rPr lang="en-US" sz="2000" dirty="0" smtClean="0">
                <a:latin typeface="Century Gothic" charset="0"/>
              </a:rPr>
              <a:t>ECH changes temperature </a:t>
            </a:r>
            <a:br>
              <a:rPr lang="en-US" sz="2000" dirty="0" smtClean="0">
                <a:latin typeface="Century Gothic" charset="0"/>
              </a:rPr>
            </a:br>
            <a:r>
              <a:rPr lang="en-US" sz="2000" dirty="0" smtClean="0">
                <a:latin typeface="Century Gothic" charset="0"/>
              </a:rPr>
              <a:t>gradient, removing mode overlap</a:t>
            </a:r>
          </a:p>
          <a:p>
            <a:pPr marL="334963" indent="-268288">
              <a:spcBef>
                <a:spcPts val="1200"/>
              </a:spcBef>
            </a:pPr>
            <a:r>
              <a:rPr lang="en-US" altLang="en-US" sz="2000" dirty="0" smtClean="0"/>
              <a:t>Simulation now </a:t>
            </a:r>
            <a:r>
              <a:rPr lang="en-US" altLang="en-US" sz="2000" dirty="0"/>
              <a:t>predicts existence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and </a:t>
            </a:r>
            <a:r>
              <a:rPr lang="en-US" altLang="en-US" sz="2000" dirty="0"/>
              <a:t>evolution of </a:t>
            </a:r>
            <a:r>
              <a:rPr lang="en-US" altLang="en-US" sz="2000" dirty="0" smtClean="0"/>
              <a:t>RSAEs</a:t>
            </a:r>
            <a:r>
              <a:rPr lang="en-US" sz="2000" dirty="0" smtClean="0">
                <a:latin typeface="Century Gothic" charset="0"/>
              </a:rPr>
              <a:t> </a:t>
            </a:r>
            <a:br>
              <a:rPr lang="en-US" sz="2000" dirty="0" smtClean="0">
                <a:latin typeface="Century Gothic" charset="0"/>
              </a:rPr>
            </a:br>
            <a:endParaRPr lang="en-US" baseline="30000" dirty="0">
              <a:latin typeface="Century Gothic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63390" y="889000"/>
            <a:ext cx="4284921" cy="4079196"/>
            <a:chOff x="4465674" y="889000"/>
            <a:chExt cx="4284921" cy="4079196"/>
          </a:xfrm>
        </p:grpSpPr>
        <p:sp>
          <p:nvSpPr>
            <p:cNvPr id="16" name="TextBox 15"/>
            <p:cNvSpPr txBox="1"/>
            <p:nvPr/>
          </p:nvSpPr>
          <p:spPr>
            <a:xfrm>
              <a:off x="4897437" y="889000"/>
              <a:ext cx="37973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ECH modification of RSAEs in 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DIII-D 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172" name="Picture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773"/>
            <a:stretch/>
          </p:blipFill>
          <p:spPr bwMode="auto">
            <a:xfrm>
              <a:off x="4465674" y="1166332"/>
              <a:ext cx="4221126" cy="380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Box 11"/>
            <p:cNvSpPr txBox="1">
              <a:spLocks noChangeArrowheads="1"/>
            </p:cNvSpPr>
            <p:nvPr/>
          </p:nvSpPr>
          <p:spPr bwMode="auto">
            <a:xfrm>
              <a:off x="5426362" y="4086789"/>
              <a:ext cx="1236234" cy="45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RSAE-min</a:t>
              </a:r>
            </a:p>
          </p:txBody>
        </p:sp>
        <p:sp>
          <p:nvSpPr>
            <p:cNvPr id="7174" name="TextBox 12"/>
            <p:cNvSpPr txBox="1">
              <a:spLocks noChangeArrowheads="1"/>
            </p:cNvSpPr>
            <p:nvPr/>
          </p:nvSpPr>
          <p:spPr bwMode="auto">
            <a:xfrm>
              <a:off x="5341464" y="3554310"/>
              <a:ext cx="1036649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TAE</a:t>
              </a:r>
            </a:p>
          </p:txBody>
        </p:sp>
        <p:sp>
          <p:nvSpPr>
            <p:cNvPr id="7175" name="TextBox 14"/>
            <p:cNvSpPr txBox="1">
              <a:spLocks noChangeArrowheads="1"/>
            </p:cNvSpPr>
            <p:nvPr/>
          </p:nvSpPr>
          <p:spPr bwMode="auto">
            <a:xfrm>
              <a:off x="5526154" y="1835111"/>
              <a:ext cx="1036649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TAE</a:t>
              </a:r>
            </a:p>
          </p:txBody>
        </p:sp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5310186" y="2187674"/>
              <a:ext cx="3331873" cy="588816"/>
            </a:xfrm>
            <a:custGeom>
              <a:avLst/>
              <a:gdLst>
                <a:gd name="T0" fmla="*/ 6263 w 3551129"/>
                <a:gd name="T1" fmla="*/ 0 h 538620"/>
                <a:gd name="T2" fmla="*/ 0 w 3551129"/>
                <a:gd name="T3" fmla="*/ 513424 h 538620"/>
                <a:gd name="T4" fmla="*/ 231732 w 3551129"/>
                <a:gd name="T5" fmla="*/ 471634 h 538620"/>
                <a:gd name="T6" fmla="*/ 519830 w 3551129"/>
                <a:gd name="T7" fmla="*/ 394023 h 538620"/>
                <a:gd name="T8" fmla="*/ 1102291 w 3551129"/>
                <a:gd name="T9" fmla="*/ 423873 h 538620"/>
                <a:gd name="T10" fmla="*/ 1640910 w 3551129"/>
                <a:gd name="T11" fmla="*/ 435813 h 538620"/>
                <a:gd name="T12" fmla="*/ 1784959 w 3551129"/>
                <a:gd name="T13" fmla="*/ 441783 h 538620"/>
                <a:gd name="T14" fmla="*/ 1947797 w 3551129"/>
                <a:gd name="T15" fmla="*/ 399993 h 538620"/>
                <a:gd name="T16" fmla="*/ 2386208 w 3551129"/>
                <a:gd name="T17" fmla="*/ 399993 h 538620"/>
                <a:gd name="T18" fmla="*/ 2580362 w 3551129"/>
                <a:gd name="T19" fmla="*/ 423873 h 538620"/>
                <a:gd name="T20" fmla="*/ 2793304 w 3551129"/>
                <a:gd name="T21" fmla="*/ 429843 h 538620"/>
                <a:gd name="T22" fmla="*/ 2899776 w 3551129"/>
                <a:gd name="T23" fmla="*/ 399993 h 538620"/>
                <a:gd name="T24" fmla="*/ 3006247 w 3551129"/>
                <a:gd name="T25" fmla="*/ 417903 h 538620"/>
                <a:gd name="T26" fmla="*/ 3100192 w 3551129"/>
                <a:gd name="T27" fmla="*/ 405963 h 538620"/>
                <a:gd name="T28" fmla="*/ 3288082 w 3551129"/>
                <a:gd name="T29" fmla="*/ 417903 h 538620"/>
                <a:gd name="T30" fmla="*/ 3494762 w 3551129"/>
                <a:gd name="T31" fmla="*/ 417903 h 538620"/>
                <a:gd name="T32" fmla="*/ 3551129 w 3551129"/>
                <a:gd name="T33" fmla="*/ 417903 h 538620"/>
                <a:gd name="T34" fmla="*/ 3551129 w 3551129"/>
                <a:gd name="T35" fmla="*/ 17910 h 538620"/>
                <a:gd name="T36" fmla="*/ 3206663 w 3551129"/>
                <a:gd name="T37" fmla="*/ 35821 h 538620"/>
                <a:gd name="T38" fmla="*/ 2567836 w 3551129"/>
                <a:gd name="T39" fmla="*/ 89551 h 538620"/>
                <a:gd name="T40" fmla="*/ 2041743 w 3551129"/>
                <a:gd name="T41" fmla="*/ 119401 h 538620"/>
                <a:gd name="T42" fmla="*/ 1615858 w 3551129"/>
                <a:gd name="T43" fmla="*/ 125371 h 538620"/>
                <a:gd name="T44" fmla="*/ 1139869 w 3551129"/>
                <a:gd name="T45" fmla="*/ 131341 h 538620"/>
                <a:gd name="T46" fmla="*/ 901874 w 3551129"/>
                <a:gd name="T47" fmla="*/ 113431 h 538620"/>
                <a:gd name="T48" fmla="*/ 563671 w 3551129"/>
                <a:gd name="T49" fmla="*/ 107461 h 538620"/>
                <a:gd name="T50" fmla="*/ 206680 w 3551129"/>
                <a:gd name="T51" fmla="*/ 35821 h 538620"/>
                <a:gd name="T52" fmla="*/ 6263 w 3551129"/>
                <a:gd name="T53" fmla="*/ 0 h 5386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551129" h="538620">
                  <a:moveTo>
                    <a:pt x="6263" y="0"/>
                  </a:moveTo>
                  <a:cubicBezTo>
                    <a:pt x="4175" y="179540"/>
                    <a:pt x="2088" y="359080"/>
                    <a:pt x="0" y="538620"/>
                  </a:cubicBezTo>
                  <a:lnTo>
                    <a:pt x="231732" y="494779"/>
                  </a:lnTo>
                  <a:lnTo>
                    <a:pt x="519830" y="413359"/>
                  </a:lnTo>
                  <a:lnTo>
                    <a:pt x="1102291" y="444674"/>
                  </a:lnTo>
                  <a:lnTo>
                    <a:pt x="1640910" y="457200"/>
                  </a:lnTo>
                  <a:lnTo>
                    <a:pt x="1784959" y="463463"/>
                  </a:lnTo>
                  <a:lnTo>
                    <a:pt x="1947797" y="419622"/>
                  </a:lnTo>
                  <a:lnTo>
                    <a:pt x="2386208" y="419622"/>
                  </a:lnTo>
                  <a:lnTo>
                    <a:pt x="2580362" y="444674"/>
                  </a:lnTo>
                  <a:lnTo>
                    <a:pt x="2793304" y="450937"/>
                  </a:lnTo>
                  <a:lnTo>
                    <a:pt x="2899776" y="419622"/>
                  </a:lnTo>
                  <a:lnTo>
                    <a:pt x="3006247" y="438411"/>
                  </a:lnTo>
                  <a:lnTo>
                    <a:pt x="3100192" y="425885"/>
                  </a:lnTo>
                  <a:lnTo>
                    <a:pt x="3288082" y="438411"/>
                  </a:lnTo>
                  <a:lnTo>
                    <a:pt x="3494762" y="438411"/>
                  </a:lnTo>
                  <a:lnTo>
                    <a:pt x="3551129" y="438411"/>
                  </a:lnTo>
                  <a:lnTo>
                    <a:pt x="3551129" y="18789"/>
                  </a:lnTo>
                  <a:lnTo>
                    <a:pt x="3206663" y="37579"/>
                  </a:lnTo>
                  <a:lnTo>
                    <a:pt x="2567836" y="93946"/>
                  </a:lnTo>
                  <a:lnTo>
                    <a:pt x="2041743" y="125261"/>
                  </a:lnTo>
                  <a:lnTo>
                    <a:pt x="1615858" y="131524"/>
                  </a:lnTo>
                  <a:lnTo>
                    <a:pt x="1139869" y="137787"/>
                  </a:lnTo>
                  <a:lnTo>
                    <a:pt x="901874" y="118998"/>
                  </a:lnTo>
                  <a:lnTo>
                    <a:pt x="563671" y="112735"/>
                  </a:lnTo>
                  <a:lnTo>
                    <a:pt x="206680" y="37579"/>
                  </a:lnTo>
                  <a:lnTo>
                    <a:pt x="6263" y="0"/>
                  </a:lnTo>
                  <a:close/>
                </a:path>
              </a:pathLst>
            </a:custGeom>
            <a:solidFill>
              <a:schemeClr val="bg1">
                <a:alpha val="4196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" name="TextBox 13"/>
            <p:cNvSpPr txBox="1">
              <a:spLocks noChangeArrowheads="1"/>
            </p:cNvSpPr>
            <p:nvPr/>
          </p:nvSpPr>
          <p:spPr bwMode="auto">
            <a:xfrm>
              <a:off x="6017669" y="2264002"/>
              <a:ext cx="1236234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 err="1"/>
                <a:t>f</a:t>
              </a:r>
              <a:r>
                <a:rPr lang="en-US" altLang="en-US" sz="1800" baseline="-25000" dirty="0" err="1"/>
                <a:t>RSAE</a:t>
              </a:r>
              <a:r>
                <a:rPr lang="en-US" altLang="en-US" sz="1800" baseline="-25000" dirty="0"/>
                <a:t>-min</a:t>
              </a: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5249119" y="3839632"/>
              <a:ext cx="768550" cy="619711"/>
            </a:xfrm>
            <a:custGeom>
              <a:avLst/>
              <a:gdLst>
                <a:gd name="T0" fmla="*/ 17813 w 819397"/>
                <a:gd name="T1" fmla="*/ 0 h 540328"/>
                <a:gd name="T2" fmla="*/ 0 w 819397"/>
                <a:gd name="T3" fmla="*/ 540328 h 540328"/>
                <a:gd name="T4" fmla="*/ 160317 w 819397"/>
                <a:gd name="T5" fmla="*/ 320634 h 540328"/>
                <a:gd name="T6" fmla="*/ 397823 w 819397"/>
                <a:gd name="T7" fmla="*/ 231569 h 540328"/>
                <a:gd name="T8" fmla="*/ 587828 w 819397"/>
                <a:gd name="T9" fmla="*/ 225632 h 540328"/>
                <a:gd name="T10" fmla="*/ 718457 w 819397"/>
                <a:gd name="T11" fmla="*/ 237507 h 540328"/>
                <a:gd name="T12" fmla="*/ 819397 w 819397"/>
                <a:gd name="T13" fmla="*/ 219694 h 540328"/>
                <a:gd name="T14" fmla="*/ 819397 w 819397"/>
                <a:gd name="T15" fmla="*/ 219694 h 540328"/>
                <a:gd name="T16" fmla="*/ 374072 w 819397"/>
                <a:gd name="T17" fmla="*/ 136567 h 540328"/>
                <a:gd name="T18" fmla="*/ 17813 w 819397"/>
                <a:gd name="T19" fmla="*/ 0 h 540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9397" h="540328">
                  <a:moveTo>
                    <a:pt x="17813" y="0"/>
                  </a:moveTo>
                  <a:lnTo>
                    <a:pt x="0" y="540328"/>
                  </a:lnTo>
                  <a:lnTo>
                    <a:pt x="160317" y="320634"/>
                  </a:lnTo>
                  <a:lnTo>
                    <a:pt x="397823" y="231569"/>
                  </a:lnTo>
                  <a:lnTo>
                    <a:pt x="587828" y="225632"/>
                  </a:lnTo>
                  <a:lnTo>
                    <a:pt x="718457" y="237507"/>
                  </a:lnTo>
                  <a:lnTo>
                    <a:pt x="819397" y="219694"/>
                  </a:lnTo>
                  <a:lnTo>
                    <a:pt x="374072" y="136567"/>
                  </a:lnTo>
                  <a:lnTo>
                    <a:pt x="17813" y="0"/>
                  </a:lnTo>
                  <a:close/>
                </a:path>
              </a:pathLst>
            </a:custGeom>
            <a:solidFill>
              <a:schemeClr val="bg1">
                <a:alpha val="4196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463516" y="4561367"/>
              <a:ext cx="287079" cy="202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9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8"/>
    </mc:Choice>
    <mc:Fallback xmlns="">
      <p:transition spd="slow" advTm="5882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charset="0"/>
              </a:rPr>
              <a:t>Significant Fast Ion Transport &amp; Losses Result From Interplay of Energetic Particle Driven Modes</a:t>
            </a:r>
            <a:endParaRPr lang="en-US" altLang="en-US" sz="2400" dirty="0"/>
          </a:p>
        </p:txBody>
      </p:sp>
      <p:sp>
        <p:nvSpPr>
          <p:cNvPr id="36" name="Rounded Rectangle 35"/>
          <p:cNvSpPr/>
          <p:nvPr/>
        </p:nvSpPr>
        <p:spPr>
          <a:xfrm>
            <a:off x="5046977" y="5204014"/>
            <a:ext cx="3767416" cy="1064783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31" tIns="36564" rIns="73131" bIns="36564" spcCol="0" rtlCol="0" anchor="ctr"/>
          <a:lstStyle/>
          <a:p>
            <a:pPr algn="ctr">
              <a:spcBef>
                <a:spcPts val="714"/>
              </a:spcBef>
              <a:spcAft>
                <a:spcPts val="536"/>
              </a:spcAft>
              <a:tabLst>
                <a:tab pos="460094" algn="l"/>
              </a:tabLst>
            </a:pP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Experiments and </a:t>
            </a:r>
            <a:r>
              <a:rPr lang="en-US" sz="2000" b="1" i="1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simulation are </a:t>
            </a:r>
            <a:r>
              <a:rPr lang="en-US" sz="2000" b="1" i="1" dirty="0" smtClean="0">
                <a:solidFill>
                  <a:srgbClr val="0000FF"/>
                </a:solidFill>
                <a:ea typeface="ＭＳ Ｐゴシック" charset="-128"/>
                <a:cs typeface="Century Gothic"/>
              </a:rPr>
              <a:t>improving predictive capability for ITER </a:t>
            </a:r>
          </a:p>
        </p:txBody>
      </p:sp>
      <p:pic>
        <p:nvPicPr>
          <p:cNvPr id="18" name="Picture 4" descr="divflux_npa_theory_plot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63" y="1120723"/>
            <a:ext cx="4291013" cy="23844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122980" y="3754915"/>
            <a:ext cx="4916853" cy="251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36224" indent="-336224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941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8816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81408" indent="-222600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588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69044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17340" indent="-224156" algn="l" defTabSz="44830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4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46564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3939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2236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0531" indent="-224156" algn="l" defTabSz="448302" rtl="0" eaLnBrk="1" latinLnBrk="0" hangingPunct="1">
              <a:spcBef>
                <a:spcPct val="20000"/>
              </a:spcBef>
              <a:buFont typeface="Arial"/>
              <a:buChar char="•"/>
              <a:defRPr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3" indent="-268288"/>
            <a:r>
              <a:rPr lang="en-US" sz="2000" dirty="0" smtClean="0">
                <a:latin typeface="Century Gothic" charset="0"/>
              </a:rPr>
              <a:t>DIII-D: enhanced transport when</a:t>
            </a:r>
            <a:br>
              <a:rPr lang="en-US" sz="2000" dirty="0" smtClean="0">
                <a:latin typeface="Century Gothic" charset="0"/>
              </a:rPr>
            </a:br>
            <a:r>
              <a:rPr lang="en-US" sz="2000" dirty="0" smtClean="0">
                <a:latin typeface="Century Gothic" charset="0"/>
              </a:rPr>
              <a:t>modes overlap </a:t>
            </a:r>
          </a:p>
          <a:p>
            <a:pPr marL="334963" indent="-268288">
              <a:spcBef>
                <a:spcPts val="1200"/>
              </a:spcBef>
            </a:pPr>
            <a:r>
              <a:rPr lang="en-US" sz="2000" dirty="0" smtClean="0">
                <a:latin typeface="Century Gothic" charset="0"/>
              </a:rPr>
              <a:t>ECH changes temperature </a:t>
            </a:r>
            <a:br>
              <a:rPr lang="en-US" sz="2000" dirty="0" smtClean="0">
                <a:latin typeface="Century Gothic" charset="0"/>
              </a:rPr>
            </a:br>
            <a:r>
              <a:rPr lang="en-US" sz="2000" dirty="0" smtClean="0">
                <a:latin typeface="Century Gothic" charset="0"/>
              </a:rPr>
              <a:t>gradient, removing mode overlap</a:t>
            </a:r>
          </a:p>
          <a:p>
            <a:pPr marL="334963" indent="-268288">
              <a:spcBef>
                <a:spcPts val="1200"/>
              </a:spcBef>
            </a:pPr>
            <a:r>
              <a:rPr lang="en-US" altLang="en-US" sz="2000" dirty="0" smtClean="0"/>
              <a:t>Simulation now </a:t>
            </a:r>
            <a:r>
              <a:rPr lang="en-US" altLang="en-US" sz="2000" dirty="0"/>
              <a:t>predicts existence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and </a:t>
            </a:r>
            <a:r>
              <a:rPr lang="en-US" altLang="en-US" sz="2000" dirty="0"/>
              <a:t>evolution of </a:t>
            </a:r>
            <a:r>
              <a:rPr lang="en-US" altLang="en-US" sz="2000" dirty="0" smtClean="0"/>
              <a:t>RSAEs</a:t>
            </a:r>
            <a:r>
              <a:rPr lang="en-US" sz="2000" dirty="0" smtClean="0">
                <a:latin typeface="Century Gothic" charset="0"/>
              </a:rPr>
              <a:t> </a:t>
            </a:r>
            <a:br>
              <a:rPr lang="en-US" sz="2000" dirty="0" smtClean="0">
                <a:latin typeface="Century Gothic" charset="0"/>
              </a:rPr>
            </a:br>
            <a:endParaRPr lang="en-US" baseline="30000" dirty="0">
              <a:latin typeface="Century Gothic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63390" y="889000"/>
            <a:ext cx="4284921" cy="4079196"/>
            <a:chOff x="4465674" y="889000"/>
            <a:chExt cx="4284921" cy="4079196"/>
          </a:xfrm>
        </p:grpSpPr>
        <p:sp>
          <p:nvSpPr>
            <p:cNvPr id="16" name="TextBox 15"/>
            <p:cNvSpPr txBox="1"/>
            <p:nvPr/>
          </p:nvSpPr>
          <p:spPr>
            <a:xfrm>
              <a:off x="4897437" y="889000"/>
              <a:ext cx="37973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ECH modification of RSAEs in 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DIII-D 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172" name="Picture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773"/>
            <a:stretch/>
          </p:blipFill>
          <p:spPr bwMode="auto">
            <a:xfrm>
              <a:off x="4465674" y="1166332"/>
              <a:ext cx="4221126" cy="380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Box 11"/>
            <p:cNvSpPr txBox="1">
              <a:spLocks noChangeArrowheads="1"/>
            </p:cNvSpPr>
            <p:nvPr/>
          </p:nvSpPr>
          <p:spPr bwMode="auto">
            <a:xfrm>
              <a:off x="5426362" y="4086789"/>
              <a:ext cx="1236234" cy="45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RSAE-min</a:t>
              </a:r>
            </a:p>
          </p:txBody>
        </p:sp>
        <p:sp>
          <p:nvSpPr>
            <p:cNvPr id="7174" name="TextBox 12"/>
            <p:cNvSpPr txBox="1">
              <a:spLocks noChangeArrowheads="1"/>
            </p:cNvSpPr>
            <p:nvPr/>
          </p:nvSpPr>
          <p:spPr bwMode="auto">
            <a:xfrm>
              <a:off x="5341464" y="3554310"/>
              <a:ext cx="1036649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TAE</a:t>
              </a:r>
            </a:p>
          </p:txBody>
        </p:sp>
        <p:sp>
          <p:nvSpPr>
            <p:cNvPr id="7175" name="TextBox 14"/>
            <p:cNvSpPr txBox="1">
              <a:spLocks noChangeArrowheads="1"/>
            </p:cNvSpPr>
            <p:nvPr/>
          </p:nvSpPr>
          <p:spPr bwMode="auto">
            <a:xfrm>
              <a:off x="5526154" y="1835111"/>
              <a:ext cx="1036649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TAE</a:t>
              </a:r>
            </a:p>
          </p:txBody>
        </p:sp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5310186" y="2187674"/>
              <a:ext cx="3331873" cy="588816"/>
            </a:xfrm>
            <a:custGeom>
              <a:avLst/>
              <a:gdLst>
                <a:gd name="T0" fmla="*/ 6263 w 3551129"/>
                <a:gd name="T1" fmla="*/ 0 h 538620"/>
                <a:gd name="T2" fmla="*/ 0 w 3551129"/>
                <a:gd name="T3" fmla="*/ 513424 h 538620"/>
                <a:gd name="T4" fmla="*/ 231732 w 3551129"/>
                <a:gd name="T5" fmla="*/ 471634 h 538620"/>
                <a:gd name="T6" fmla="*/ 519830 w 3551129"/>
                <a:gd name="T7" fmla="*/ 394023 h 538620"/>
                <a:gd name="T8" fmla="*/ 1102291 w 3551129"/>
                <a:gd name="T9" fmla="*/ 423873 h 538620"/>
                <a:gd name="T10" fmla="*/ 1640910 w 3551129"/>
                <a:gd name="T11" fmla="*/ 435813 h 538620"/>
                <a:gd name="T12" fmla="*/ 1784959 w 3551129"/>
                <a:gd name="T13" fmla="*/ 441783 h 538620"/>
                <a:gd name="T14" fmla="*/ 1947797 w 3551129"/>
                <a:gd name="T15" fmla="*/ 399993 h 538620"/>
                <a:gd name="T16" fmla="*/ 2386208 w 3551129"/>
                <a:gd name="T17" fmla="*/ 399993 h 538620"/>
                <a:gd name="T18" fmla="*/ 2580362 w 3551129"/>
                <a:gd name="T19" fmla="*/ 423873 h 538620"/>
                <a:gd name="T20" fmla="*/ 2793304 w 3551129"/>
                <a:gd name="T21" fmla="*/ 429843 h 538620"/>
                <a:gd name="T22" fmla="*/ 2899776 w 3551129"/>
                <a:gd name="T23" fmla="*/ 399993 h 538620"/>
                <a:gd name="T24" fmla="*/ 3006247 w 3551129"/>
                <a:gd name="T25" fmla="*/ 417903 h 538620"/>
                <a:gd name="T26" fmla="*/ 3100192 w 3551129"/>
                <a:gd name="T27" fmla="*/ 405963 h 538620"/>
                <a:gd name="T28" fmla="*/ 3288082 w 3551129"/>
                <a:gd name="T29" fmla="*/ 417903 h 538620"/>
                <a:gd name="T30" fmla="*/ 3494762 w 3551129"/>
                <a:gd name="T31" fmla="*/ 417903 h 538620"/>
                <a:gd name="T32" fmla="*/ 3551129 w 3551129"/>
                <a:gd name="T33" fmla="*/ 417903 h 538620"/>
                <a:gd name="T34" fmla="*/ 3551129 w 3551129"/>
                <a:gd name="T35" fmla="*/ 17910 h 538620"/>
                <a:gd name="T36" fmla="*/ 3206663 w 3551129"/>
                <a:gd name="T37" fmla="*/ 35821 h 538620"/>
                <a:gd name="T38" fmla="*/ 2567836 w 3551129"/>
                <a:gd name="T39" fmla="*/ 89551 h 538620"/>
                <a:gd name="T40" fmla="*/ 2041743 w 3551129"/>
                <a:gd name="T41" fmla="*/ 119401 h 538620"/>
                <a:gd name="T42" fmla="*/ 1615858 w 3551129"/>
                <a:gd name="T43" fmla="*/ 125371 h 538620"/>
                <a:gd name="T44" fmla="*/ 1139869 w 3551129"/>
                <a:gd name="T45" fmla="*/ 131341 h 538620"/>
                <a:gd name="T46" fmla="*/ 901874 w 3551129"/>
                <a:gd name="T47" fmla="*/ 113431 h 538620"/>
                <a:gd name="T48" fmla="*/ 563671 w 3551129"/>
                <a:gd name="T49" fmla="*/ 107461 h 538620"/>
                <a:gd name="T50" fmla="*/ 206680 w 3551129"/>
                <a:gd name="T51" fmla="*/ 35821 h 538620"/>
                <a:gd name="T52" fmla="*/ 6263 w 3551129"/>
                <a:gd name="T53" fmla="*/ 0 h 5386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551129" h="538620">
                  <a:moveTo>
                    <a:pt x="6263" y="0"/>
                  </a:moveTo>
                  <a:cubicBezTo>
                    <a:pt x="4175" y="179540"/>
                    <a:pt x="2088" y="359080"/>
                    <a:pt x="0" y="538620"/>
                  </a:cubicBezTo>
                  <a:lnTo>
                    <a:pt x="231732" y="494779"/>
                  </a:lnTo>
                  <a:lnTo>
                    <a:pt x="519830" y="413359"/>
                  </a:lnTo>
                  <a:lnTo>
                    <a:pt x="1102291" y="444674"/>
                  </a:lnTo>
                  <a:lnTo>
                    <a:pt x="1640910" y="457200"/>
                  </a:lnTo>
                  <a:lnTo>
                    <a:pt x="1784959" y="463463"/>
                  </a:lnTo>
                  <a:lnTo>
                    <a:pt x="1947797" y="419622"/>
                  </a:lnTo>
                  <a:lnTo>
                    <a:pt x="2386208" y="419622"/>
                  </a:lnTo>
                  <a:lnTo>
                    <a:pt x="2580362" y="444674"/>
                  </a:lnTo>
                  <a:lnTo>
                    <a:pt x="2793304" y="450937"/>
                  </a:lnTo>
                  <a:lnTo>
                    <a:pt x="2899776" y="419622"/>
                  </a:lnTo>
                  <a:lnTo>
                    <a:pt x="3006247" y="438411"/>
                  </a:lnTo>
                  <a:lnTo>
                    <a:pt x="3100192" y="425885"/>
                  </a:lnTo>
                  <a:lnTo>
                    <a:pt x="3288082" y="438411"/>
                  </a:lnTo>
                  <a:lnTo>
                    <a:pt x="3494762" y="438411"/>
                  </a:lnTo>
                  <a:lnTo>
                    <a:pt x="3551129" y="438411"/>
                  </a:lnTo>
                  <a:lnTo>
                    <a:pt x="3551129" y="18789"/>
                  </a:lnTo>
                  <a:lnTo>
                    <a:pt x="3206663" y="37579"/>
                  </a:lnTo>
                  <a:lnTo>
                    <a:pt x="2567836" y="93946"/>
                  </a:lnTo>
                  <a:lnTo>
                    <a:pt x="2041743" y="125261"/>
                  </a:lnTo>
                  <a:lnTo>
                    <a:pt x="1615858" y="131524"/>
                  </a:lnTo>
                  <a:lnTo>
                    <a:pt x="1139869" y="137787"/>
                  </a:lnTo>
                  <a:lnTo>
                    <a:pt x="901874" y="118998"/>
                  </a:lnTo>
                  <a:lnTo>
                    <a:pt x="563671" y="112735"/>
                  </a:lnTo>
                  <a:lnTo>
                    <a:pt x="206680" y="37579"/>
                  </a:lnTo>
                  <a:lnTo>
                    <a:pt x="6263" y="0"/>
                  </a:lnTo>
                  <a:close/>
                </a:path>
              </a:pathLst>
            </a:custGeom>
            <a:solidFill>
              <a:schemeClr val="bg1">
                <a:alpha val="4196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" name="TextBox 13"/>
            <p:cNvSpPr txBox="1">
              <a:spLocks noChangeArrowheads="1"/>
            </p:cNvSpPr>
            <p:nvPr/>
          </p:nvSpPr>
          <p:spPr bwMode="auto">
            <a:xfrm>
              <a:off x="6017669" y="2264002"/>
              <a:ext cx="1236234" cy="45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 err="1"/>
                <a:t>f</a:t>
              </a:r>
              <a:r>
                <a:rPr lang="en-US" altLang="en-US" sz="1800" baseline="-25000" dirty="0" err="1"/>
                <a:t>RSAE</a:t>
              </a:r>
              <a:r>
                <a:rPr lang="en-US" altLang="en-US" sz="1800" baseline="-25000" dirty="0"/>
                <a:t>-min</a:t>
              </a: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5249119" y="3839632"/>
              <a:ext cx="768550" cy="619711"/>
            </a:xfrm>
            <a:custGeom>
              <a:avLst/>
              <a:gdLst>
                <a:gd name="T0" fmla="*/ 17813 w 819397"/>
                <a:gd name="T1" fmla="*/ 0 h 540328"/>
                <a:gd name="T2" fmla="*/ 0 w 819397"/>
                <a:gd name="T3" fmla="*/ 540328 h 540328"/>
                <a:gd name="T4" fmla="*/ 160317 w 819397"/>
                <a:gd name="T5" fmla="*/ 320634 h 540328"/>
                <a:gd name="T6" fmla="*/ 397823 w 819397"/>
                <a:gd name="T7" fmla="*/ 231569 h 540328"/>
                <a:gd name="T8" fmla="*/ 587828 w 819397"/>
                <a:gd name="T9" fmla="*/ 225632 h 540328"/>
                <a:gd name="T10" fmla="*/ 718457 w 819397"/>
                <a:gd name="T11" fmla="*/ 237507 h 540328"/>
                <a:gd name="T12" fmla="*/ 819397 w 819397"/>
                <a:gd name="T13" fmla="*/ 219694 h 540328"/>
                <a:gd name="T14" fmla="*/ 819397 w 819397"/>
                <a:gd name="T15" fmla="*/ 219694 h 540328"/>
                <a:gd name="T16" fmla="*/ 374072 w 819397"/>
                <a:gd name="T17" fmla="*/ 136567 h 540328"/>
                <a:gd name="T18" fmla="*/ 17813 w 819397"/>
                <a:gd name="T19" fmla="*/ 0 h 540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9397" h="540328">
                  <a:moveTo>
                    <a:pt x="17813" y="0"/>
                  </a:moveTo>
                  <a:lnTo>
                    <a:pt x="0" y="540328"/>
                  </a:lnTo>
                  <a:lnTo>
                    <a:pt x="160317" y="320634"/>
                  </a:lnTo>
                  <a:lnTo>
                    <a:pt x="397823" y="231569"/>
                  </a:lnTo>
                  <a:lnTo>
                    <a:pt x="587828" y="225632"/>
                  </a:lnTo>
                  <a:lnTo>
                    <a:pt x="718457" y="237507"/>
                  </a:lnTo>
                  <a:lnTo>
                    <a:pt x="819397" y="219694"/>
                  </a:lnTo>
                  <a:lnTo>
                    <a:pt x="374072" y="136567"/>
                  </a:lnTo>
                  <a:lnTo>
                    <a:pt x="17813" y="0"/>
                  </a:lnTo>
                  <a:close/>
                </a:path>
              </a:pathLst>
            </a:custGeom>
            <a:solidFill>
              <a:schemeClr val="bg1">
                <a:alpha val="4196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463516" y="4561367"/>
              <a:ext cx="287079" cy="202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21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8"/>
    </mc:Choice>
    <mc:Fallback xmlns="">
      <p:transition spd="slow" advTm="5882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118966</TotalTime>
  <Words>1398</Words>
  <Application>Microsoft Macintosh PowerPoint</Application>
  <PresentationFormat>On-screen Show (4:3)</PresentationFormat>
  <Paragraphs>326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.AppleSystemUIFont</vt:lpstr>
      <vt:lpstr>Arial Narrow</vt:lpstr>
      <vt:lpstr>Century Gothic</vt:lpstr>
      <vt:lpstr>Courier New</vt:lpstr>
      <vt:lpstr>Helvetica</vt:lpstr>
      <vt:lpstr>ＭＳ Ｐゴシック</vt:lpstr>
      <vt:lpstr>N Helvetica Narrow</vt:lpstr>
      <vt:lpstr>Symbol</vt:lpstr>
      <vt:lpstr>Tahoma</vt:lpstr>
      <vt:lpstr>Times</vt:lpstr>
      <vt:lpstr>Times New Roman</vt:lpstr>
      <vt:lpstr>Wingdings</vt:lpstr>
      <vt:lpstr>ヒラギノ角ゴ Pro W3</vt:lpstr>
      <vt:lpstr>Arial</vt:lpstr>
      <vt:lpstr>Office Theme</vt:lpstr>
      <vt:lpstr>Progress and Plans for the DIII-D Program</vt:lpstr>
      <vt:lpstr>The DIII-D National Fusion Program Advances Fusion Energy Development By Focusing on Four Research Elements</vt:lpstr>
      <vt:lpstr>DIII-D Goal: Establish the Physics Basis for Avoiding Transient Events Due to Disruptions (Integrated Strategy)</vt:lpstr>
      <vt:lpstr>Encouraging Results For Disruption Mitigation With Shattered Pellet Injection (Adopted by ITER)</vt:lpstr>
      <vt:lpstr>Gamma Ray Spectroscopy Reveals Growth of High Energy Runaway Electrons (REs) Is Matching Theory</vt:lpstr>
      <vt:lpstr>DIII-D/ASDEX–U RMP-ELM Experiments Represent An Important Milestone for ELM Transient Control</vt:lpstr>
      <vt:lpstr>Significant Fast Ion Transport &amp; Losses Result From Interplay of Energetic Particle Driven Modes</vt:lpstr>
      <vt:lpstr>Significant Fast Ion Transport &amp; Losses Result From Interplay of Energetic Particle Driven Modes</vt:lpstr>
      <vt:lpstr>Significant Fast Ion Transport &amp; Losses Result From Interplay of Energetic Particle Driven Modes</vt:lpstr>
      <vt:lpstr>EPED Model Is Providing a Framework for Optimizing the Edge Pedestal to Avoid ELMs and Increase Confinement</vt:lpstr>
      <vt:lpstr>EPED Model Is Providing a Framework for Optimizing the Edge Pedestal to Avoid ELMs and Increase Confinement</vt:lpstr>
      <vt:lpstr>EPED Model Is Providing a Framework for Optimizing the Edge Pedestal to Avoid ELMs and Increase Performance</vt:lpstr>
      <vt:lpstr>Theory-Experiment Validation Has Increased Confidence in ITER Achieving its Q=10 mission</vt:lpstr>
      <vt:lpstr>DIII-D Boundary/PMI Center Is Developing  the Scientific Basis for Advanced Divertor Solutions</vt:lpstr>
      <vt:lpstr>Ion Drifts Produce Strong Divertor Asymmetries in Particle Flux and Detachment Threshold Density</vt:lpstr>
      <vt:lpstr>Ion Drifts Produce Strong Divertor Asymmetries in Particle Flux and Detachment Threshold Density</vt:lpstr>
      <vt:lpstr>Obtained First Evidence that Non-Axisymmetric Inter-ELM Heat Flux Is Eliminated During Detachment</vt:lpstr>
      <vt:lpstr>AT Operation With Tungsten Divertor Target Achieved Similar Performance As With Carbon (With Caveats)</vt:lpstr>
      <vt:lpstr>DIII-D Targets Key Priorities in Fusion Development</vt:lpstr>
      <vt:lpstr>Profile Flexibility Will Enable DIII-D to Study the Physics of High bN Operation For Attractive Reactor Solutions</vt:lpstr>
      <vt:lpstr>Actively Investigating Alternative Approaches to  Potentially Reactor-Relevant Off-axis Current Drive</vt:lpstr>
      <vt:lpstr>EAST Collaboration Provides New Power Supplies to Advance Physics of 3D Fields</vt:lpstr>
      <vt:lpstr>PowerPoint Presentation</vt:lpstr>
      <vt:lpstr>New Divertor Is Being Installed for FY17 Experiments to Increase Operating Window for Divertor Detachment</vt:lpstr>
      <vt:lpstr>New Divertor Is Being Installed for FY17 Experiments to Increase Operating Window for Divertor Detachment</vt:lpstr>
      <vt:lpstr>New Boundary Diagnostics Target Key Parameters for Boundary Model Validation Studies</vt:lpstr>
      <vt:lpstr>DIII-D Expects To Operate 14+3 Weeks in FY17 (Depending on Funding)</vt:lpstr>
      <vt:lpstr>DIII-D Program Will Continue Working With World Tokamak Programs to Prepare for ITER and Future Next-step Devices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2722</cp:revision>
  <cp:lastPrinted>2016-12-13T16:09:54Z</cp:lastPrinted>
  <dcterms:created xsi:type="dcterms:W3CDTF">2010-04-12T23:12:02Z</dcterms:created>
  <dcterms:modified xsi:type="dcterms:W3CDTF">2016-12-13T19:11:08Z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