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96" r:id="rId1"/>
  </p:sldMasterIdLst>
  <p:notesMasterIdLst>
    <p:notesMasterId r:id="rId32"/>
  </p:notesMasterIdLst>
  <p:sldIdLst>
    <p:sldId id="256" r:id="rId2"/>
    <p:sldId id="388" r:id="rId3"/>
    <p:sldId id="392" r:id="rId4"/>
    <p:sldId id="336" r:id="rId5"/>
    <p:sldId id="380" r:id="rId6"/>
    <p:sldId id="376" r:id="rId7"/>
    <p:sldId id="381" r:id="rId8"/>
    <p:sldId id="383" r:id="rId9"/>
    <p:sldId id="382" r:id="rId10"/>
    <p:sldId id="386" r:id="rId11"/>
    <p:sldId id="387" r:id="rId12"/>
    <p:sldId id="377" r:id="rId13"/>
    <p:sldId id="396" r:id="rId14"/>
    <p:sldId id="393" r:id="rId15"/>
    <p:sldId id="394" r:id="rId16"/>
    <p:sldId id="378" r:id="rId17"/>
    <p:sldId id="399" r:id="rId18"/>
    <p:sldId id="400" r:id="rId19"/>
    <p:sldId id="397" r:id="rId20"/>
    <p:sldId id="398" r:id="rId21"/>
    <p:sldId id="395" r:id="rId22"/>
    <p:sldId id="379" r:id="rId23"/>
    <p:sldId id="370" r:id="rId24"/>
    <p:sldId id="401" r:id="rId25"/>
    <p:sldId id="389" r:id="rId26"/>
    <p:sldId id="391" r:id="rId27"/>
    <p:sldId id="390" r:id="rId28"/>
    <p:sldId id="369" r:id="rId29"/>
    <p:sldId id="402" r:id="rId30"/>
    <p:sldId id="385" r:id="rId31"/>
  </p:sldIdLst>
  <p:sldSz cx="9144000" cy="6858000" type="screen4x3"/>
  <p:notesSz cx="6797675" cy="987266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20533"/>
    <a:srgbClr val="008000"/>
    <a:srgbClr val="000099"/>
    <a:srgbClr val="0033CC"/>
    <a:srgbClr val="003A6D"/>
    <a:srgbClr val="D22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5383" autoAdjust="0"/>
  </p:normalViewPr>
  <p:slideViewPr>
    <p:cSldViewPr snapToGrid="0" snapToObjects="1">
      <p:cViewPr varScale="1">
        <p:scale>
          <a:sx n="100" d="100"/>
          <a:sy n="100" d="100"/>
        </p:scale>
        <p:origin x="261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38CFCB-ABD4-4847-AFF9-7F436CF83CAE}" type="doc">
      <dgm:prSet loTypeId="urn:microsoft.com/office/officeart/2005/8/layout/arrow2" loCatId="process" qsTypeId="urn:microsoft.com/office/officeart/2005/8/quickstyle/simple1#1" qsCatId="simple" csTypeId="urn:microsoft.com/office/officeart/2005/8/colors/accent2_4" csCatId="accent2" phldr="1"/>
      <dgm:spPr/>
    </dgm:pt>
    <dgm:pt modelId="{37BEB89B-8822-476C-AE60-98DA887067AE}">
      <dgm:prSet phldrT="[Text]"/>
      <dgm:spPr/>
      <dgm:t>
        <a:bodyPr/>
        <a:lstStyle/>
        <a:p>
          <a:r>
            <a:rPr lang="en-GB" dirty="0"/>
            <a:t>  </a:t>
          </a:r>
        </a:p>
      </dgm:t>
    </dgm:pt>
    <dgm:pt modelId="{9BE6D83C-B63D-48D6-AFF4-9E31E8B63873}" type="sibTrans" cxnId="{6BE63161-DC86-49AC-A7B4-DA863498501C}">
      <dgm:prSet/>
      <dgm:spPr/>
      <dgm:t>
        <a:bodyPr/>
        <a:lstStyle/>
        <a:p>
          <a:endParaRPr lang="en-GB"/>
        </a:p>
      </dgm:t>
    </dgm:pt>
    <dgm:pt modelId="{57409165-FB64-4D3F-974E-8EC6E2867DE2}" type="parTrans" cxnId="{6BE63161-DC86-49AC-A7B4-DA863498501C}">
      <dgm:prSet/>
      <dgm:spPr/>
      <dgm:t>
        <a:bodyPr/>
        <a:lstStyle/>
        <a:p>
          <a:endParaRPr lang="en-GB"/>
        </a:p>
      </dgm:t>
    </dgm:pt>
    <dgm:pt modelId="{49638975-3BCF-454D-A57C-98CE4B369DE9}" type="pres">
      <dgm:prSet presAssocID="{1B38CFCB-ABD4-4847-AFF9-7F436CF83CAE}" presName="arrowDiagram" presStyleCnt="0">
        <dgm:presLayoutVars>
          <dgm:chMax val="5"/>
          <dgm:dir/>
          <dgm:resizeHandles val="exact"/>
        </dgm:presLayoutVars>
      </dgm:prSet>
      <dgm:spPr/>
    </dgm:pt>
    <dgm:pt modelId="{44AA6E43-7D05-488A-B048-DF9C5F443338}" type="pres">
      <dgm:prSet presAssocID="{1B38CFCB-ABD4-4847-AFF9-7F436CF83CAE}" presName="arrow" presStyleLbl="bgShp" presStyleIdx="0" presStyleCnt="1" custScaleX="93971" custLinFactNeighborX="-15036" custLinFactNeighborY="32187"/>
      <dgm:spPr/>
    </dgm:pt>
    <dgm:pt modelId="{572C029F-C75E-47E7-8457-ED85C7897857}" type="pres">
      <dgm:prSet presAssocID="{1B38CFCB-ABD4-4847-AFF9-7F436CF83CAE}" presName="arrowDiagram1" presStyleCnt="0">
        <dgm:presLayoutVars>
          <dgm:bulletEnabled val="1"/>
        </dgm:presLayoutVars>
      </dgm:prSet>
      <dgm:spPr/>
    </dgm:pt>
    <dgm:pt modelId="{8D2658D7-D189-4A61-9913-BA09D96ACF35}" type="pres">
      <dgm:prSet presAssocID="{37BEB89B-8822-476C-AE60-98DA887067AE}" presName="bullet1" presStyleLbl="node1" presStyleIdx="0" presStyleCnt="1"/>
      <dgm:spPr/>
    </dgm:pt>
    <dgm:pt modelId="{C2045FCB-3FF5-42D8-B14A-E1030923E15C}" type="pres">
      <dgm:prSet presAssocID="{37BEB89B-8822-476C-AE60-98DA887067AE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00518708-87D4-4E65-BDD5-A2CA9F000B7B}" type="presOf" srcId="{1B38CFCB-ABD4-4847-AFF9-7F436CF83CAE}" destId="{49638975-3BCF-454D-A57C-98CE4B369DE9}" srcOrd="0" destOrd="0" presId="urn:microsoft.com/office/officeart/2005/8/layout/arrow2"/>
    <dgm:cxn modelId="{9675BD67-D92E-492C-ACCD-D089582D9529}" type="presOf" srcId="{37BEB89B-8822-476C-AE60-98DA887067AE}" destId="{C2045FCB-3FF5-42D8-B14A-E1030923E15C}" srcOrd="0" destOrd="0" presId="urn:microsoft.com/office/officeart/2005/8/layout/arrow2"/>
    <dgm:cxn modelId="{6BE63161-DC86-49AC-A7B4-DA863498501C}" srcId="{1B38CFCB-ABD4-4847-AFF9-7F436CF83CAE}" destId="{37BEB89B-8822-476C-AE60-98DA887067AE}" srcOrd="0" destOrd="0" parTransId="{57409165-FB64-4D3F-974E-8EC6E2867DE2}" sibTransId="{9BE6D83C-B63D-48D6-AFF4-9E31E8B63873}"/>
    <dgm:cxn modelId="{BF95D9FB-A0EA-4295-A9F1-8922DB163E48}" type="presParOf" srcId="{49638975-3BCF-454D-A57C-98CE4B369DE9}" destId="{44AA6E43-7D05-488A-B048-DF9C5F443338}" srcOrd="0" destOrd="0" presId="urn:microsoft.com/office/officeart/2005/8/layout/arrow2"/>
    <dgm:cxn modelId="{08F7B4F0-D714-4BD3-835B-C010C93E0D2E}" type="presParOf" srcId="{49638975-3BCF-454D-A57C-98CE4B369DE9}" destId="{572C029F-C75E-47E7-8457-ED85C7897857}" srcOrd="1" destOrd="0" presId="urn:microsoft.com/office/officeart/2005/8/layout/arrow2"/>
    <dgm:cxn modelId="{9A9CF056-E7E5-478C-8240-30ABEC9FD2DE}" type="presParOf" srcId="{572C029F-C75E-47E7-8457-ED85C7897857}" destId="{8D2658D7-D189-4A61-9913-BA09D96ACF35}" srcOrd="0" destOrd="0" presId="urn:microsoft.com/office/officeart/2005/8/layout/arrow2"/>
    <dgm:cxn modelId="{8D01AFB6-F6AF-412B-9172-16AC074F2B6D}" type="presParOf" srcId="{572C029F-C75E-47E7-8457-ED85C7897857}" destId="{C2045FCB-3FF5-42D8-B14A-E1030923E15C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A6E43-7D05-488A-B048-DF9C5F443338}">
      <dsp:nvSpPr>
        <dsp:cNvPr id="0" name=""/>
        <dsp:cNvSpPr/>
      </dsp:nvSpPr>
      <dsp:spPr>
        <a:xfrm>
          <a:off x="267979" y="0"/>
          <a:ext cx="6174816" cy="41068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658D7-D189-4A61-9913-BA09D96ACF35}">
      <dsp:nvSpPr>
        <dsp:cNvPr id="0" name=""/>
        <dsp:cNvSpPr/>
      </dsp:nvSpPr>
      <dsp:spPr>
        <a:xfrm>
          <a:off x="6071567" y="832871"/>
          <a:ext cx="486252" cy="486252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45FCB-3FF5-42D8-B14A-E1030923E15C}">
      <dsp:nvSpPr>
        <dsp:cNvPr id="0" name=""/>
        <dsp:cNvSpPr/>
      </dsp:nvSpPr>
      <dsp:spPr>
        <a:xfrm>
          <a:off x="3686301" y="1075998"/>
          <a:ext cx="2628392" cy="303086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55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 </a:t>
          </a:r>
        </a:p>
      </dsp:txBody>
      <dsp:txXfrm>
        <a:off x="3814609" y="1204306"/>
        <a:ext cx="2371776" cy="2774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A1F00-6AD5-4641-A28B-4722CFFD2898}" type="datetimeFigureOut">
              <a:rPr lang="en-GB" smtClean="0"/>
              <a:t>13/12/2016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CC07E-4325-4811-81FA-E3EBEFF578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8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CC07E-4325-4811-81FA-E3EBEFF578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7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F9726-C303-4CD4-ADF0-F3051A9B367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9EE7C-EF79-481B-A1AD-0C32E13C86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679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603D-08C8-4448-9860-609FD32087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161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15CA-0778-432A-AA16-9736ADCDBF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976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838"/>
            <a:ext cx="9144000" cy="539750"/>
          </a:xfrm>
          <a:prstGeom prst="rect">
            <a:avLst/>
          </a:prstGeom>
          <a:solidFill>
            <a:srgbClr val="E57C23"/>
          </a:solidFill>
          <a:ln>
            <a:solidFill>
              <a:srgbClr val="E57C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402388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2"/>
          <p:cNvSpPr txBox="1">
            <a:spLocks/>
          </p:cNvSpPr>
          <p:nvPr userDrawn="1"/>
        </p:nvSpPr>
        <p:spPr>
          <a:xfrm>
            <a:off x="1533525" y="6429375"/>
            <a:ext cx="6103938" cy="292100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Arial" charset="0"/>
              </a:defRPr>
            </a:lvl9pPr>
          </a:lstStyle>
          <a:p>
            <a:pPr>
              <a:defRPr/>
            </a:pPr>
            <a:r>
              <a:rPr lang="en-GB" b="0" dirty="0"/>
              <a:t> 14 October</a:t>
            </a:r>
            <a:r>
              <a:rPr lang="en-GB" b="0" baseline="0" dirty="0"/>
              <a:t> 2016: EPSRC Review Panel</a:t>
            </a:r>
          </a:p>
          <a:p>
            <a:pPr>
              <a:defRPr/>
            </a:pPr>
            <a:r>
              <a:rPr lang="en-GB" b="0" baseline="0" dirty="0"/>
              <a:t>Commercial in Confidence</a:t>
            </a:r>
            <a:endParaRPr lang="en-GB" b="0" dirty="0"/>
          </a:p>
        </p:txBody>
      </p:sp>
      <p:sp>
        <p:nvSpPr>
          <p:cNvPr id="7" name="Slide Number Placeholder 22"/>
          <p:cNvSpPr txBox="1">
            <a:spLocks/>
          </p:cNvSpPr>
          <p:nvPr userDrawn="1"/>
        </p:nvSpPr>
        <p:spPr>
          <a:xfrm>
            <a:off x="273050" y="6429375"/>
            <a:ext cx="1052513" cy="2921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fld id="{B5348D0F-4607-42E8-B11F-859600B62E14}" type="slidenum">
              <a:rPr lang="en-GB" altLang="en-US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GB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7144"/>
            <a:ext cx="8229600" cy="5217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666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19838"/>
            <a:ext cx="9144000" cy="539750"/>
          </a:xfrm>
          <a:prstGeom prst="rect">
            <a:avLst/>
          </a:prstGeom>
          <a:solidFill>
            <a:srgbClr val="E57C23"/>
          </a:solidFill>
          <a:ln>
            <a:solidFill>
              <a:srgbClr val="E57C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402388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52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OFFICIAL - SENSITIVE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96140" y="6082494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8B618-EB86-4511-A4CE-2B38091957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793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1E79-C4D0-4907-9E17-B0970001FD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982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7B3E-4FE4-4164-A337-B3C43B5A77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563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4125-8BB3-43E7-9CED-C91C564222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110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8DF83-C6EB-4234-A9C0-65CF429B73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398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7FEB-0F90-4971-B1EB-E5828E5CA9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915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C8AF-FDBF-4966-8B39-0FA07DA724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707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70E21-17EB-4ECB-8E49-A0B64EE444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755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3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54C900-B6AF-403B-A4E1-E3DEB2835F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992813"/>
            <a:ext cx="9144000" cy="865187"/>
          </a:xfrm>
          <a:prstGeom prst="rect">
            <a:avLst/>
          </a:prstGeom>
          <a:solidFill>
            <a:srgbClr val="003A6D"/>
          </a:solidFill>
          <a:ln w="9525">
            <a:solidFill>
              <a:srgbClr val="003A6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003A6D"/>
              </a:solidFill>
            </a:endParaRPr>
          </a:p>
        </p:txBody>
      </p:sp>
      <p:pic>
        <p:nvPicPr>
          <p:cNvPr id="1032" name="Picture 9" descr="UK AEA_WHITE_AW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6099175"/>
            <a:ext cx="6699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0" y="6242843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/>
              <a:t>Fusion Power Associates, 13 December 2016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56381" y="62403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88B618-EB86-4511-A4CE-2B3809195706}" type="slidenum">
              <a:rPr lang="en-GB" alt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B20533"/>
          </a:solidFill>
          <a:latin typeface="Arial" pitchFamily="34" charset="0"/>
          <a:ea typeface="ＭＳ Ｐゴシック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20533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2.wm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video" Target="../media/media1.wmv"/><Relationship Id="rId16" Type="http://schemas.openxmlformats.org/officeDocument/2006/relationships/image" Target="../media/image33.png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video" Target="../media/media2.wm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1441396" y="723736"/>
            <a:ext cx="71802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rgbClr val="B20533"/>
                </a:solidFill>
                <a:cs typeface="Arial" charset="0"/>
              </a:rPr>
              <a:t>The path to delivering nuclear fusion power</a:t>
            </a:r>
          </a:p>
          <a:p>
            <a:pPr algn="r" eaLnBrk="1" hangingPunct="1">
              <a:spcBef>
                <a:spcPct val="0"/>
              </a:spcBef>
              <a:buNone/>
            </a:pPr>
            <a:endParaRPr lang="en-GB" altLang="en-US" sz="2400" b="1" dirty="0">
              <a:solidFill>
                <a:srgbClr val="B20533"/>
              </a:solidFill>
              <a:cs typeface="Arial" charset="0"/>
            </a:endParaRP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136525" y="3626715"/>
            <a:ext cx="85502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cs typeface="Arial" charset="0"/>
              </a:rPr>
              <a:t>Ian Chapman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Where do Costs Lie?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2773" r="1453" b="2965"/>
          <a:stretch/>
        </p:blipFill>
        <p:spPr>
          <a:xfrm>
            <a:off x="1614487" y="723899"/>
            <a:ext cx="5724525" cy="4019551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34155" y="4743450"/>
            <a:ext cx="86756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PROCESS is really set up for power-producing plants, unlike ITER, but where the systems are similar the costs appear to be similar. Cost estimate using PROCESS was 3.5B$ direct cost, 5.5 B$ total cost (1989$). Using normal costing approach, inflation (CPI) would have increased this to a total of 9.5 B$ (2009).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248025" y="1471613"/>
            <a:ext cx="9525" cy="1066800"/>
          </a:xfrm>
          <a:prstGeom prst="straightConnector1">
            <a:avLst/>
          </a:prstGeom>
          <a:ln>
            <a:solidFill>
              <a:srgbClr val="66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11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Disruptive R&amp;D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14"/>
            <a:ext cx="8229600" cy="457835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Modularised Magnets</a:t>
            </a:r>
          </a:p>
          <a:p>
            <a:pPr marL="804863" lvl="1" indent="-266700">
              <a:defRPr/>
            </a:pPr>
            <a:r>
              <a:rPr lang="en-GB" dirty="0"/>
              <a:t>The inability to repair a damaged TF coil once in operation is an inherent weakness of current designs</a:t>
            </a:r>
          </a:p>
          <a:p>
            <a:pPr marL="804863" lvl="1" indent="-266700">
              <a:defRPr/>
            </a:pPr>
            <a:r>
              <a:rPr lang="en-GB" dirty="0"/>
              <a:t>&gt;25% ITER cost is magnets, FPP cost being a barrier to realisation </a:t>
            </a:r>
          </a:p>
          <a:p>
            <a:pPr marL="804863" lvl="1" indent="-266700">
              <a:defRPr/>
            </a:pPr>
            <a:r>
              <a:rPr lang="en-GB" dirty="0"/>
              <a:t>Modularised construction will reduce total installed cost</a:t>
            </a:r>
          </a:p>
          <a:p>
            <a:pPr marL="804863" lvl="1" indent="-266700">
              <a:defRPr/>
            </a:pPr>
            <a:r>
              <a:rPr lang="en-GB" dirty="0"/>
              <a:t>Removable magnets may facilitate remote handling</a:t>
            </a:r>
          </a:p>
          <a:p>
            <a:pPr marL="804863" lvl="1" indent="-266700">
              <a:defRPr/>
            </a:pPr>
            <a:endParaRPr lang="en-GB" dirty="0"/>
          </a:p>
          <a:p>
            <a:pPr marL="357188" indent="-357188">
              <a:defRPr/>
            </a:pPr>
            <a:r>
              <a:rPr lang="en-GB" dirty="0">
                <a:solidFill>
                  <a:srgbClr val="0000FF"/>
                </a:solidFill>
              </a:rPr>
              <a:t>Cheaper nuclear concrete</a:t>
            </a:r>
          </a:p>
          <a:p>
            <a:pPr marL="804863" lvl="1" indent="-266700">
              <a:defRPr/>
            </a:pPr>
            <a:r>
              <a:rPr lang="en-GB" dirty="0"/>
              <a:t>Many $</a:t>
            </a:r>
            <a:r>
              <a:rPr lang="en-GB" dirty="0" err="1"/>
              <a:t>Bns</a:t>
            </a:r>
            <a:r>
              <a:rPr lang="en-GB" dirty="0"/>
              <a:t> in ITER concrete and buildings</a:t>
            </a:r>
          </a:p>
          <a:p>
            <a:pPr marL="804863" lvl="1" indent="-266700">
              <a:defRPr/>
            </a:pPr>
            <a:r>
              <a:rPr lang="en-GB" dirty="0"/>
              <a:t>Big issue for fission new-build too</a:t>
            </a:r>
          </a:p>
          <a:p>
            <a:pPr marL="804863" lvl="1" indent="-266700">
              <a:defRPr/>
            </a:pPr>
            <a:r>
              <a:rPr lang="en-GB" dirty="0"/>
              <a:t>Should we have a nuclear concrete R&amp;D programme?!</a:t>
            </a:r>
          </a:p>
        </p:txBody>
      </p:sp>
    </p:spTree>
    <p:extLst>
      <p:ext uri="{BB962C8B-B14F-4D97-AF65-F5344CB8AC3E}">
        <p14:creationId xmlns:p14="http://schemas.microsoft.com/office/powerpoint/2010/main" val="343525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B20533"/>
                </a:solidFill>
              </a:rPr>
              <a:t>Power output</a:t>
            </a:r>
            <a:endParaRPr lang="en-GB" b="1" dirty="0">
              <a:solidFill>
                <a:srgbClr val="B20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0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JET scenarios for ITER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664" y="962026"/>
            <a:ext cx="4465112" cy="4745038"/>
          </a:xfrm>
        </p:spPr>
        <p:txBody>
          <a:bodyPr>
            <a:normAutofit/>
          </a:bodyPr>
          <a:lstStyle/>
          <a:p>
            <a:r>
              <a:rPr lang="en-GB" sz="2400" dirty="0"/>
              <a:t>JET plasmas being </a:t>
            </a:r>
            <a:br>
              <a:rPr lang="en-GB" sz="2400" dirty="0"/>
            </a:br>
            <a:r>
              <a:rPr lang="en-GB" sz="2400" dirty="0"/>
              <a:t>re-optimised to meet metal wall constraints</a:t>
            </a:r>
          </a:p>
          <a:p>
            <a:r>
              <a:rPr lang="en-GB" sz="2400" dirty="0"/>
              <a:t>Recent experiments have extended domain of good confinement </a:t>
            </a:r>
            <a:br>
              <a:rPr lang="en-GB" sz="2400" dirty="0"/>
            </a:br>
            <a:r>
              <a:rPr lang="en-GB" sz="2400" dirty="0"/>
              <a:t>(at or above scaling developed for ITER) to higher plasma current</a:t>
            </a:r>
          </a:p>
          <a:p>
            <a:r>
              <a:rPr lang="en-GB" sz="2400" dirty="0"/>
              <a:t>Set new records in stored energy </a:t>
            </a:r>
            <a:r>
              <a:rPr lang="en-GB" dirty="0"/>
              <a:t>&amp; neutron rate </a:t>
            </a:r>
            <a:r>
              <a:rPr lang="en-GB" sz="2400" dirty="0"/>
              <a:t>since ITER-like wall installed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62" y="907144"/>
            <a:ext cx="4000624" cy="464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070182" y="1018939"/>
            <a:ext cx="4762" cy="38814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940002" y="1018939"/>
            <a:ext cx="4762" cy="38814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70182" y="1018939"/>
            <a:ext cx="387934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65420" y="4900376"/>
            <a:ext cx="387934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61198" y="4954980"/>
            <a:ext cx="370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4669351" y="892184"/>
            <a:ext cx="3706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4668281" y="1664093"/>
            <a:ext cx="3706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" name="TextBox 10"/>
          <p:cNvSpPr txBox="1"/>
          <p:nvPr/>
        </p:nvSpPr>
        <p:spPr>
          <a:xfrm rot="16200000">
            <a:off x="3975598" y="2845103"/>
            <a:ext cx="126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(MJ)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5585369" y="5618284"/>
            <a:ext cx="2930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Litaudon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 IAEA-FEC 2016</a:t>
            </a:r>
          </a:p>
        </p:txBody>
      </p:sp>
    </p:spTree>
    <p:extLst>
      <p:ext uri="{BB962C8B-B14F-4D97-AF65-F5344CB8AC3E}">
        <p14:creationId xmlns:p14="http://schemas.microsoft.com/office/powerpoint/2010/main" val="50253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Disruptive R&amp;D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14"/>
            <a:ext cx="8229600" cy="457835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Disruption free plasmas</a:t>
            </a:r>
          </a:p>
          <a:p>
            <a:pPr marL="804863" lvl="1" indent="-266700">
              <a:defRPr/>
            </a:pPr>
            <a:r>
              <a:rPr lang="en-GB" dirty="0"/>
              <a:t>Experience tells us: Tokamak plasmas will always disrupt</a:t>
            </a:r>
          </a:p>
          <a:p>
            <a:pPr marL="804863" lvl="1" indent="-266700">
              <a:defRPr/>
            </a:pPr>
            <a:r>
              <a:rPr lang="en-GB" dirty="0"/>
              <a:t>Large disruptions in DEMO damage the blankets, resulting in unacceptable availability</a:t>
            </a:r>
          </a:p>
          <a:p>
            <a:pPr marL="804863" lvl="1" indent="-266700">
              <a:defRPr/>
            </a:pPr>
            <a:r>
              <a:rPr lang="en-GB" dirty="0"/>
              <a:t>Engineering design is hampered by assuming crippling disruption loads in normal operation</a:t>
            </a:r>
          </a:p>
          <a:p>
            <a:pPr marL="804863" lvl="1" indent="-266700">
              <a:defRPr/>
            </a:pPr>
            <a:r>
              <a:rPr lang="en-GB" dirty="0"/>
              <a:t>Prioritise advances in stable scenario development</a:t>
            </a:r>
          </a:p>
          <a:p>
            <a:pPr marL="357188" indent="-357188">
              <a:defRPr/>
            </a:pPr>
            <a:r>
              <a:rPr lang="en-GB" dirty="0" err="1">
                <a:solidFill>
                  <a:srgbClr val="0000FF"/>
                </a:solidFill>
              </a:rPr>
              <a:t>Divertor</a:t>
            </a:r>
            <a:r>
              <a:rPr lang="en-GB" dirty="0">
                <a:solidFill>
                  <a:srgbClr val="0000FF"/>
                </a:solidFill>
              </a:rPr>
              <a:t> solution</a:t>
            </a:r>
          </a:p>
          <a:p>
            <a:pPr marL="804863" lvl="1" indent="-266700">
              <a:defRPr/>
            </a:pPr>
            <a:r>
              <a:rPr lang="en-GB" dirty="0"/>
              <a:t>Erosion rate of current solid </a:t>
            </a:r>
            <a:r>
              <a:rPr lang="en-GB" dirty="0" err="1"/>
              <a:t>divertor</a:t>
            </a:r>
            <a:r>
              <a:rPr lang="en-GB" dirty="0"/>
              <a:t> targets is availability sapping</a:t>
            </a:r>
          </a:p>
          <a:p>
            <a:pPr marL="804863" lvl="1" indent="-266700">
              <a:defRPr/>
            </a:pPr>
            <a:r>
              <a:rPr lang="en-GB" dirty="0"/>
              <a:t>20MW/m</a:t>
            </a:r>
            <a:r>
              <a:rPr lang="en-GB" baseline="30000" dirty="0"/>
              <a:t>2</a:t>
            </a:r>
            <a:r>
              <a:rPr lang="en-GB" dirty="0"/>
              <a:t> may be the limit for conventional </a:t>
            </a:r>
            <a:r>
              <a:rPr lang="en-GB" dirty="0" err="1"/>
              <a:t>divertor</a:t>
            </a:r>
            <a:r>
              <a:rPr lang="en-GB" dirty="0"/>
              <a:t> target materials within current constraints</a:t>
            </a:r>
          </a:p>
          <a:p>
            <a:pPr marL="804863" lvl="1" indent="-266700">
              <a:defRPr/>
            </a:pPr>
            <a:r>
              <a:rPr lang="en-GB" dirty="0"/>
              <a:t>Can we relax constraints on materials by better configurations?</a:t>
            </a:r>
          </a:p>
        </p:txBody>
      </p:sp>
    </p:spTree>
    <p:extLst>
      <p:ext uri="{BB962C8B-B14F-4D97-AF65-F5344CB8AC3E}">
        <p14:creationId xmlns:p14="http://schemas.microsoft.com/office/powerpoint/2010/main" val="338899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Disruptive R&amp;D -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14"/>
            <a:ext cx="8229600" cy="457835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Advanced design methodology</a:t>
            </a:r>
          </a:p>
          <a:p>
            <a:pPr marL="804863" lvl="1" indent="-266700">
              <a:defRPr/>
            </a:pPr>
            <a:r>
              <a:rPr lang="en-GB" dirty="0"/>
              <a:t>Currently developing single design point optimisation over years based on short process code runs</a:t>
            </a:r>
          </a:p>
          <a:p>
            <a:pPr marL="804863" lvl="1" indent="-266700">
              <a:defRPr/>
            </a:pPr>
            <a:r>
              <a:rPr lang="en-GB" dirty="0"/>
              <a:t>Need simultaneous design point optimisation with faster iteration</a:t>
            </a:r>
          </a:p>
          <a:p>
            <a:pPr marL="804863" lvl="1" indent="-266700">
              <a:defRPr/>
            </a:pPr>
            <a:r>
              <a:rPr lang="en-GB" dirty="0"/>
              <a:t>Multi-physics modelling is central pillar, with closely coupled models allowing plug-ins to iterate designs quickly</a:t>
            </a:r>
          </a:p>
          <a:p>
            <a:pPr marL="804863" lvl="1" indent="-266700">
              <a:defRPr/>
            </a:pPr>
            <a:r>
              <a:rPr lang="en-GB" dirty="0"/>
              <a:t>Configuration is controlled with good visibility of reference</a:t>
            </a:r>
          </a:p>
          <a:p>
            <a:pPr marL="804863" lvl="1" indent="-266700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10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B20533"/>
                </a:solidFill>
              </a:rPr>
              <a:t>Availability</a:t>
            </a:r>
            <a:endParaRPr lang="en-GB" b="1" dirty="0">
              <a:solidFill>
                <a:srgbClr val="B20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7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997"/>
            <a:ext cx="8229600" cy="539094"/>
          </a:xfrm>
        </p:spPr>
        <p:txBody>
          <a:bodyPr/>
          <a:lstStyle/>
          <a:p>
            <a:r>
              <a:rPr lang="en-US" dirty="0"/>
              <a:t>ITER: Massive industrial robot solutions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475" y="966788"/>
            <a:ext cx="8229600" cy="4106863"/>
          </a:xfrm>
        </p:spPr>
        <p:txBody>
          <a:bodyPr/>
          <a:lstStyle/>
          <a:p>
            <a:r>
              <a:rPr lang="en-US" sz="2400" dirty="0" err="1"/>
              <a:t>Divertor</a:t>
            </a:r>
            <a:r>
              <a:rPr lang="en-US" sz="2400" dirty="0"/>
              <a:t> RHS </a:t>
            </a:r>
          </a:p>
          <a:p>
            <a:r>
              <a:rPr lang="en-US" sz="2400" dirty="0"/>
              <a:t>Neutral Beam RHS</a:t>
            </a:r>
          </a:p>
          <a:p>
            <a:r>
              <a:rPr lang="en-US" sz="2400" dirty="0"/>
              <a:t>Cask and Plug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882" y="3453039"/>
            <a:ext cx="3263900" cy="248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1" y="2534326"/>
            <a:ext cx="4095373" cy="3067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96" y="868894"/>
            <a:ext cx="3362857" cy="23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4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18" y="99861"/>
            <a:ext cx="8229600" cy="539094"/>
          </a:xfrm>
        </p:spPr>
        <p:txBody>
          <a:bodyPr/>
          <a:lstStyle/>
          <a:p>
            <a:r>
              <a:rPr lang="en-GB" dirty="0"/>
              <a:t>DEMO blanket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DEM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655" y="698684"/>
            <a:ext cx="1567527" cy="5087591"/>
          </a:xfrm>
          <a:prstGeom prst="rect">
            <a:avLst/>
          </a:prstGeom>
        </p:spPr>
      </p:pic>
      <p:pic>
        <p:nvPicPr>
          <p:cNvPr id="8" name="Picture 7" descr="DEMO small Deta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92" y="698684"/>
            <a:ext cx="2734968" cy="5087591"/>
          </a:xfrm>
          <a:prstGeom prst="rect">
            <a:avLst/>
          </a:prstGeom>
        </p:spPr>
      </p:pic>
      <p:pic>
        <p:nvPicPr>
          <p:cNvPr id="7" name="Picture 3" descr="T:\ROGER\Oliver Croft\Image 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89" y="719999"/>
            <a:ext cx="2840443" cy="5068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8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</a:t>
            </a:r>
            <a:r>
              <a:rPr lang="en-GB" dirty="0" err="1"/>
              <a:t>Divertor</a:t>
            </a:r>
            <a:r>
              <a:rPr lang="en-GB" dirty="0"/>
              <a:t> </a:t>
            </a:r>
            <a:r>
              <a:rPr lang="en-GB" dirty="0" err="1"/>
              <a:t>Monoblock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1" y="1085346"/>
            <a:ext cx="5009256" cy="453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818433"/>
            <a:ext cx="437197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90618" y="1085346"/>
            <a:ext cx="5778934" cy="3366582"/>
            <a:chOff x="3212811" y="1464037"/>
            <a:chExt cx="5778934" cy="336658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5697812" y="1464037"/>
              <a:ext cx="3293933" cy="329269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>
              <a:endCxn id="6" idx="4"/>
            </p:cNvCxnSpPr>
            <p:nvPr/>
          </p:nvCxnSpPr>
          <p:spPr>
            <a:xfrm flipV="1">
              <a:off x="3212811" y="4756727"/>
              <a:ext cx="4131968" cy="738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212811" y="2206852"/>
              <a:ext cx="2715666" cy="26237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865091" y="4922982"/>
            <a:ext cx="29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34" charset="-128"/>
              </a:rPr>
              <a:t>Vertical targets made from rows of cooled tungsten </a:t>
            </a:r>
            <a:r>
              <a:rPr lang="en-GB" dirty="0" err="1">
                <a:solidFill>
                  <a:prstClr val="black"/>
                </a:solidFill>
                <a:ea typeface="ＭＳ Ｐゴシック" pitchFamily="34" charset="-128"/>
              </a:rPr>
              <a:t>monoblocks</a:t>
            </a:r>
            <a:endParaRPr lang="en-GB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45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iter.org/img/crop-2000-90/all/content/com/gallery/media/4%20-%20aerial/2016/drone_riche_07_16_ok_light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b="7963"/>
          <a:stretch/>
        </p:blipFill>
        <p:spPr bwMode="auto">
          <a:xfrm>
            <a:off x="-67829" y="0"/>
            <a:ext cx="9211829" cy="60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32485" y="4641"/>
            <a:ext cx="9144000" cy="720725"/>
          </a:xfrm>
        </p:spPr>
        <p:txBody>
          <a:bodyPr/>
          <a:lstStyle/>
          <a:p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Now entering the ‘delivery era’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0" y="5258489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20533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Must ensure we deliver!</a:t>
            </a:r>
          </a:p>
        </p:txBody>
      </p:sp>
    </p:spTree>
    <p:extLst>
      <p:ext uri="{BB962C8B-B14F-4D97-AF65-F5344CB8AC3E}">
        <p14:creationId xmlns:p14="http://schemas.microsoft.com/office/powerpoint/2010/main" val="2665286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6379"/>
            <a:ext cx="8229600" cy="539094"/>
          </a:xfrm>
        </p:spPr>
        <p:txBody>
          <a:bodyPr/>
          <a:lstStyle/>
          <a:p>
            <a:r>
              <a:rPr lang="en-GB" sz="2800" dirty="0"/>
              <a:t>Prototyping Cycle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1693" y="1515542"/>
            <a:ext cx="2274005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870732" y="568198"/>
            <a:ext cx="2957080" cy="2343746"/>
            <a:chOff x="1870732" y="593583"/>
            <a:chExt cx="2957080" cy="2343746"/>
          </a:xfrm>
        </p:grpSpPr>
        <p:sp>
          <p:nvSpPr>
            <p:cNvPr id="6" name="TextBox 5"/>
            <p:cNvSpPr txBox="1"/>
            <p:nvPr/>
          </p:nvSpPr>
          <p:spPr>
            <a:xfrm>
              <a:off x="1870732" y="2414109"/>
              <a:ext cx="2957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Design Search Optimisation -“Thermal Break” solution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41" y="593583"/>
              <a:ext cx="1909306" cy="1825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638675" y="694612"/>
            <a:ext cx="1993900" cy="695325"/>
            <a:chOff x="2671988" y="719998"/>
            <a:chExt cx="1993900" cy="69532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988" y="719998"/>
              <a:ext cx="1158875" cy="592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63" y="719998"/>
              <a:ext cx="835025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179963" y="1603209"/>
            <a:ext cx="3714616" cy="1696172"/>
            <a:chOff x="5371989" y="310510"/>
            <a:chExt cx="3714616" cy="1696172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30" b="1621"/>
            <a:stretch/>
          </p:blipFill>
          <p:spPr bwMode="auto">
            <a:xfrm>
              <a:off x="7392321" y="310510"/>
              <a:ext cx="1694284" cy="1411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71989" y="1268018"/>
              <a:ext cx="26138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X-ray tomography of manufacture component shows flaws in contact </a:t>
              </a:r>
            </a:p>
          </p:txBody>
        </p:sp>
      </p:grpSp>
      <p:pic>
        <p:nvPicPr>
          <p:cNvPr id="18" name="debonded_stre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7852" t="3872" r="18881" b="3081"/>
          <a:stretch/>
        </p:blipFill>
        <p:spPr>
          <a:xfrm>
            <a:off x="4480747" y="3478667"/>
            <a:ext cx="2019567" cy="2160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715885" y="265083"/>
            <a:ext cx="2372357" cy="1322813"/>
            <a:chOff x="6703712" y="2317569"/>
            <a:chExt cx="2372357" cy="13228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055" y="2317569"/>
              <a:ext cx="1239014" cy="132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03712" y="2418616"/>
              <a:ext cx="13511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Final design pipe, break embedded in W </a:t>
              </a:r>
              <a:r>
                <a:rPr lang="en-GB" sz="1400" dirty="0" err="1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monoblock</a:t>
              </a:r>
              <a:endParaRPr lang="en-GB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87913" y="3577122"/>
            <a:ext cx="2130034" cy="1715146"/>
            <a:chOff x="2569152" y="3968789"/>
            <a:chExt cx="2416589" cy="19935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152" y="3968789"/>
              <a:ext cx="2318739" cy="1462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72883" y="5439152"/>
              <a:ext cx="1812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Test pieces manufactured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38675" y="5638667"/>
            <a:ext cx="175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Debonded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FEM</a:t>
            </a:r>
          </a:p>
        </p:txBody>
      </p:sp>
      <p:pic>
        <p:nvPicPr>
          <p:cNvPr id="19" name="bonded_stres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9528" t="3249" r="19091" b="4099"/>
          <a:stretch/>
        </p:blipFill>
        <p:spPr>
          <a:xfrm>
            <a:off x="6486908" y="3478667"/>
            <a:ext cx="1978151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2575" y="5697251"/>
            <a:ext cx="1974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Ideal FEM</a:t>
            </a:r>
          </a:p>
        </p:txBody>
      </p:sp>
      <p:sp>
        <p:nvSpPr>
          <p:cNvPr id="21" name="Multiply 20"/>
          <p:cNvSpPr/>
          <p:nvPr/>
        </p:nvSpPr>
        <p:spPr>
          <a:xfrm>
            <a:off x="4499302" y="350931"/>
            <a:ext cx="1298248" cy="1184373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5514639" y="350931"/>
            <a:ext cx="1298248" cy="1184373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7912" y="2924207"/>
            <a:ext cx="230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Revised Manufacturing Process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3229" y="418989"/>
            <a:ext cx="2097087" cy="2278232"/>
            <a:chOff x="43229" y="444374"/>
            <a:chExt cx="2097087" cy="22782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9" y="444374"/>
              <a:ext cx="2097087" cy="1974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13122" y="2199386"/>
              <a:ext cx="154090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Problem: reduce stress on pipe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75943" y="3185817"/>
            <a:ext cx="342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Virtual Prototyping of as-built component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5833" y="3447427"/>
            <a:ext cx="2961469" cy="2550278"/>
            <a:chOff x="-5833" y="3802372"/>
            <a:chExt cx="2961469" cy="2550278"/>
          </a:xfrm>
        </p:grpSpPr>
        <p:sp>
          <p:nvSpPr>
            <p:cNvPr id="22" name="Rectangle 21"/>
            <p:cNvSpPr/>
            <p:nvPr/>
          </p:nvSpPr>
          <p:spPr>
            <a:xfrm>
              <a:off x="-5833" y="5398543"/>
              <a:ext cx="296146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Testing</a:t>
              </a:r>
            </a:p>
            <a:p>
              <a:pPr marL="514350" indent="-457200" defTabSz="457200" fontAlgn="base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Ultrasonic - bond integrity  </a:t>
              </a:r>
            </a:p>
            <a:p>
              <a:pPr marL="514350" indent="-457200" defTabSz="457200" fontAlgn="base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SATIR thermographic testing</a:t>
              </a:r>
            </a:p>
            <a:p>
              <a:pPr marL="514350" indent="-457200" defTabSz="457200" fontAlgn="base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HHF-GLADIS/FE200/HIVE</a:t>
              </a: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22" y="3802372"/>
              <a:ext cx="1862017" cy="161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529441" y="1425257"/>
            <a:ext cx="2590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Various options tested for manufacturability</a:t>
            </a:r>
          </a:p>
        </p:txBody>
      </p:sp>
    </p:spTree>
    <p:extLst>
      <p:ext uri="{BB962C8B-B14F-4D97-AF65-F5344CB8AC3E}">
        <p14:creationId xmlns:p14="http://schemas.microsoft.com/office/powerpoint/2010/main" val="3349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6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1" grpId="0"/>
      <p:bldP spid="12" grpId="0"/>
      <p:bldP spid="21" grpId="0" animBg="1"/>
      <p:bldP spid="32" grpId="0" animBg="1"/>
      <p:bldP spid="9" grpId="0"/>
      <p:bldP spid="2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Disruptive R&amp;D -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14"/>
            <a:ext cx="8229600" cy="457835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Better remote maintenance solutions</a:t>
            </a:r>
          </a:p>
          <a:p>
            <a:pPr marL="804863" lvl="1" indent="-266700">
              <a:defRPr/>
            </a:pPr>
            <a:r>
              <a:rPr lang="en-GB" dirty="0"/>
              <a:t>Availability has strongest exponent for cost of electricity</a:t>
            </a:r>
          </a:p>
          <a:p>
            <a:pPr marL="804863" lvl="1" indent="-266700">
              <a:defRPr/>
            </a:pPr>
            <a:r>
              <a:rPr lang="en-GB" dirty="0"/>
              <a:t>Maintenance schemes are usually added as after thought, but are actually device defining drivers</a:t>
            </a:r>
          </a:p>
          <a:p>
            <a:pPr marL="804863" lvl="1" indent="-266700">
              <a:defRPr/>
            </a:pPr>
            <a:r>
              <a:rPr lang="en-GB" dirty="0"/>
              <a:t>Can we make more space, more robust, cheaper robots?</a:t>
            </a:r>
          </a:p>
          <a:p>
            <a:pPr marL="804863" lvl="1" indent="-266700">
              <a:defRPr/>
            </a:pPr>
            <a:r>
              <a:rPr lang="en-GB" dirty="0"/>
              <a:t>Can we benefit from massive robotics industry (transport, </a:t>
            </a:r>
            <a:r>
              <a:rPr lang="en-GB" dirty="0" err="1"/>
              <a:t>petrochem</a:t>
            </a:r>
            <a:r>
              <a:rPr lang="en-GB" dirty="0"/>
              <a:t>…)?</a:t>
            </a:r>
          </a:p>
          <a:p>
            <a:pPr marL="404813" indent="-266700">
              <a:defRPr/>
            </a:pPr>
            <a:r>
              <a:rPr lang="en-GB" dirty="0">
                <a:solidFill>
                  <a:srgbClr val="0000FF"/>
                </a:solidFill>
              </a:rPr>
              <a:t>Developing and fabricating better materials</a:t>
            </a:r>
          </a:p>
          <a:p>
            <a:pPr marL="804863" lvl="1" indent="-266700">
              <a:defRPr/>
            </a:pPr>
            <a:r>
              <a:rPr lang="en-GB" dirty="0"/>
              <a:t>Dealing with combined loads of extreme heat, neutrons and helium</a:t>
            </a:r>
          </a:p>
          <a:p>
            <a:pPr marL="804863" lvl="1" indent="-266700">
              <a:defRPr/>
            </a:pPr>
            <a:r>
              <a:rPr lang="en-GB" dirty="0"/>
              <a:t>Again, can we benefit from refractory metals and advanced manufacturing for other sectors?</a:t>
            </a:r>
          </a:p>
        </p:txBody>
      </p:sp>
    </p:spTree>
    <p:extLst>
      <p:ext uri="{BB962C8B-B14F-4D97-AF65-F5344CB8AC3E}">
        <p14:creationId xmlns:p14="http://schemas.microsoft.com/office/powerpoint/2010/main" val="266726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B20533"/>
                </a:solidFill>
              </a:rPr>
              <a:t>Implications for fusion programme</a:t>
            </a:r>
            <a:endParaRPr lang="en-GB" b="1" dirty="0">
              <a:solidFill>
                <a:srgbClr val="B20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47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fusion community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93" y="982865"/>
            <a:ext cx="8364208" cy="225099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Four distinct goals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/>
              <a:t>Make ITER a success, and soon!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/>
              <a:t>Earnest integrated fusion power plant design (to the standards of nuclear industry)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/>
              <a:t>Innovation to improve performance &amp; make reactors cheaper (and/or smaller, faster, easier, safer….)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/>
              <a:t>Exploitation of synergies with other sectors to reach critical mass of industrial engagement and benefit from best practice and tools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432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457200" y="56464"/>
            <a:ext cx="8229600" cy="539094"/>
          </a:xfrm>
        </p:spPr>
        <p:txBody>
          <a:bodyPr/>
          <a:lstStyle/>
          <a:p>
            <a:r>
              <a:rPr lang="en-GB" dirty="0">
                <a:latin typeface="Arial" charset="0"/>
                <a:ea typeface="MS PGothic"/>
              </a:rPr>
              <a:t>UKAEA is focussed on delivering fusion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82026"/>
          <a:ext cx="8686800" cy="410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9" name="Picture 15" descr="ITER_0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4475" y="945464"/>
            <a:ext cx="226695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DEM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25" y="861701"/>
            <a:ext cx="2862262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7"/>
          <p:cNvSpPr txBox="1">
            <a:spLocks noChangeArrowheads="1"/>
          </p:cNvSpPr>
          <p:nvPr/>
        </p:nvSpPr>
        <p:spPr bwMode="auto">
          <a:xfrm>
            <a:off x="4495800" y="813701"/>
            <a:ext cx="742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cs typeface="MS PGothic"/>
              </a:rPr>
              <a:t>ITER</a:t>
            </a:r>
          </a:p>
        </p:txBody>
      </p:sp>
      <p:sp>
        <p:nvSpPr>
          <p:cNvPr id="29706" name="TextBox 19"/>
          <p:cNvSpPr txBox="1">
            <a:spLocks noChangeArrowheads="1"/>
          </p:cNvSpPr>
          <p:nvPr/>
        </p:nvSpPr>
        <p:spPr bwMode="auto">
          <a:xfrm>
            <a:off x="8183562" y="635902"/>
            <a:ext cx="1006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cs typeface="MS PGothic"/>
              </a:rPr>
              <a:t>DEMO</a:t>
            </a:r>
          </a:p>
        </p:txBody>
      </p:sp>
      <p:sp>
        <p:nvSpPr>
          <p:cNvPr id="29707" name="TextBox 20"/>
          <p:cNvSpPr txBox="1">
            <a:spLocks noChangeArrowheads="1"/>
          </p:cNvSpPr>
          <p:nvPr/>
        </p:nvSpPr>
        <p:spPr bwMode="auto">
          <a:xfrm>
            <a:off x="1240716" y="5375347"/>
            <a:ext cx="1228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cs typeface="MS PGothic"/>
              </a:rPr>
              <a:t>MAST-U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68275" y="1348689"/>
            <a:ext cx="2513013" cy="120967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1. Understanding key physics issues for ITER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46887" y="3334713"/>
            <a:ext cx="2120900" cy="990108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2. DEMO &amp; reactor design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6099" y="4505131"/>
            <a:ext cx="3566104" cy="90634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3. Advancing fusion materials and technology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3" y="3456433"/>
            <a:ext cx="1468735" cy="150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 descr="\\fusnts5\users\jrh\My Documents\My Pictures\MUG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24" y="4520355"/>
            <a:ext cx="1168870" cy="12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563349" y="3378823"/>
            <a:ext cx="5902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cs typeface="MS PGothic"/>
              </a:rPr>
              <a:t>JET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07686" y="4346122"/>
            <a:ext cx="2570155" cy="152736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4. Innovation to improve reactors or make smaller</a:t>
            </a:r>
          </a:p>
          <a:p>
            <a:pPr algn="ctr">
              <a:defRPr/>
            </a:pPr>
            <a:r>
              <a:rPr lang="en-GB" sz="2400" dirty="0"/>
              <a:t> and/or cheaper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6230"/>
          <a:stretch/>
        </p:blipFill>
        <p:spPr bwMode="auto">
          <a:xfrm>
            <a:off x="2990404" y="2923263"/>
            <a:ext cx="1683696" cy="131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http://intranet.ccfe.ac.uk/images/RACE_Crop_RED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r="757"/>
          <a:stretch/>
        </p:blipFill>
        <p:spPr bwMode="auto">
          <a:xfrm>
            <a:off x="4674213" y="2918481"/>
            <a:ext cx="1495026" cy="13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29706" grpId="0"/>
      <p:bldP spid="23" grpId="0" animBg="1"/>
      <p:bldP spid="24" grpId="0" animBg="1"/>
      <p:bldP spid="2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4"/>
            <a:ext cx="8229600" cy="4692650"/>
          </a:xfrm>
        </p:spPr>
        <p:txBody>
          <a:bodyPr/>
          <a:lstStyle/>
          <a:p>
            <a:r>
              <a:rPr lang="en-GB" dirty="0"/>
              <a:t>We are simply too small a community to be credible in building 1000 power plants this century</a:t>
            </a:r>
          </a:p>
          <a:p>
            <a:r>
              <a:rPr lang="en-GB" dirty="0"/>
              <a:t>Need to upskill and transfer knowledge to industry</a:t>
            </a:r>
          </a:p>
          <a:p>
            <a:r>
              <a:rPr lang="en-GB" dirty="0"/>
              <a:t>Can mutually benefit in many ways:</a:t>
            </a:r>
          </a:p>
          <a:p>
            <a:pPr lvl="1"/>
            <a:r>
              <a:rPr lang="en-GB" dirty="0"/>
              <a:t>Critical mass – huge pools of skills and manpower</a:t>
            </a:r>
          </a:p>
          <a:p>
            <a:pPr lvl="1"/>
            <a:r>
              <a:rPr lang="en-GB" dirty="0"/>
              <a:t>Experience with qualification and regulatory frameworks</a:t>
            </a:r>
          </a:p>
          <a:p>
            <a:pPr lvl="1"/>
            <a:r>
              <a:rPr lang="en-GB" dirty="0"/>
              <a:t>State-of-the-art design and systems engineering tools</a:t>
            </a:r>
          </a:p>
          <a:p>
            <a:pPr lvl="1"/>
            <a:r>
              <a:rPr lang="en-GB" dirty="0"/>
              <a:t>Rigour, quality and safety standards</a:t>
            </a:r>
          </a:p>
          <a:p>
            <a:r>
              <a:rPr lang="en-GB" dirty="0"/>
              <a:t>We need to engage and encourage participation much more than we do today. ITER is helping</a:t>
            </a:r>
          </a:p>
        </p:txBody>
      </p:sp>
    </p:spTree>
    <p:extLst>
      <p:ext uri="{BB962C8B-B14F-4D97-AF65-F5344CB8AC3E}">
        <p14:creationId xmlns:p14="http://schemas.microsoft.com/office/powerpoint/2010/main" val="4073755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735513"/>
          </a:xfrm>
        </p:spPr>
        <p:txBody>
          <a:bodyPr/>
          <a:lstStyle/>
          <a:p>
            <a:r>
              <a:rPr lang="en-GB" dirty="0"/>
              <a:t>At the same time as working together on ITER, there is increasing inhomogeneity in </a:t>
            </a:r>
            <a:r>
              <a:rPr lang="en-GB" dirty="0" err="1"/>
              <a:t>powerplant</a:t>
            </a:r>
            <a:r>
              <a:rPr lang="en-GB" dirty="0"/>
              <a:t> design. Diversity is good, but lack of clarity (and more importantly) design credibility is damaging fusion</a:t>
            </a:r>
          </a:p>
          <a:p>
            <a:r>
              <a:rPr lang="en-GB" dirty="0"/>
              <a:t>There are big gaps to close on path to commercial power: in scale, integration, control, combined loads </a:t>
            </a:r>
            <a:r>
              <a:rPr lang="en-GB" dirty="0" err="1"/>
              <a:t>etc</a:t>
            </a:r>
            <a:endParaRPr lang="en-GB" dirty="0"/>
          </a:p>
          <a:p>
            <a:pPr lvl="1"/>
            <a:r>
              <a:rPr lang="en-GB" dirty="0"/>
              <a:t>How do we convince nuclear regulators without empirical qualification?</a:t>
            </a:r>
          </a:p>
          <a:p>
            <a:pPr lvl="1"/>
            <a:r>
              <a:rPr lang="en-GB" dirty="0"/>
              <a:t>How much can we use virtual engineering? Now? In 20 years?</a:t>
            </a:r>
          </a:p>
          <a:p>
            <a:pPr lvl="1"/>
            <a:endParaRPr lang="en-GB" dirty="0"/>
          </a:p>
          <a:p>
            <a:r>
              <a:rPr lang="en-GB" b="1" dirty="0"/>
              <a:t>Programme priorities should be set by factors affecting commercialisation</a:t>
            </a:r>
          </a:p>
        </p:txBody>
      </p:sp>
    </p:spTree>
    <p:extLst>
      <p:ext uri="{BB962C8B-B14F-4D97-AF65-F5344CB8AC3E}">
        <p14:creationId xmlns:p14="http://schemas.microsoft.com/office/powerpoint/2010/main" val="86395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B20533"/>
                </a:solidFill>
              </a:rPr>
              <a:t>Final thoughts</a:t>
            </a:r>
            <a:endParaRPr lang="en-GB" b="1" dirty="0">
              <a:solidFill>
                <a:srgbClr val="B20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3732"/>
            <a:ext cx="8229600" cy="5136829"/>
          </a:xfrm>
        </p:spPr>
        <p:txBody>
          <a:bodyPr/>
          <a:lstStyle/>
          <a:p>
            <a:r>
              <a:rPr lang="en-GB" dirty="0"/>
              <a:t>UKAEA age profile healthier than was, but still much to do in order to develop next generation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Also need to make transition from “operations” to sophisticated systems engineering design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54534" y="8137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790044"/>
            <a:ext cx="55245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45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C7FEB-0F90-4971-B1EB-E5828E5CA97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134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914400"/>
          </a:xfrm>
        </p:spPr>
        <p:txBody>
          <a:bodyPr/>
          <a:lstStyle/>
          <a:p>
            <a:r>
              <a:rPr lang="en-GB" dirty="0"/>
              <a:t>Why do we need fusion?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56887"/>
            <a:ext cx="8676456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+mn-lt"/>
              </a:rPr>
              <a:t>Assume a goal is to deploy fusion power to a level that</a:t>
            </a:r>
          </a:p>
          <a:p>
            <a:pPr marL="446088" lvl="1"/>
            <a:r>
              <a:rPr lang="en-GB" dirty="0">
                <a:latin typeface="+mn-lt"/>
              </a:rPr>
              <a:t>“replaces” a higher carbon source</a:t>
            </a:r>
          </a:p>
          <a:p>
            <a:pPr marL="446088" lvl="1"/>
            <a:r>
              <a:rPr lang="en-GB" dirty="0">
                <a:latin typeface="+mn-lt"/>
              </a:rPr>
              <a:t>provides back-up for renewable fluctuations</a:t>
            </a:r>
          </a:p>
          <a:p>
            <a:pPr marL="446088" lvl="1"/>
            <a:r>
              <a:rPr lang="en-GB" dirty="0">
                <a:latin typeface="+mn-lt"/>
              </a:rPr>
              <a:t>i.e. primarily strategic drive rather than pure COE competition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Globally implies that we need  ~1 TW(e) capacity by early next century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~10% of global demand. 1000 reliable fusion power plants?!</a:t>
            </a:r>
          </a:p>
          <a:p>
            <a:pPr marL="446088" lvl="1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Average growth of ~10-15%/year </a:t>
            </a:r>
            <a:b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implied when in industrial phase </a:t>
            </a:r>
            <a:b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after </a:t>
            </a:r>
            <a:r>
              <a:rPr lang="en-GB" dirty="0">
                <a:latin typeface="+mn-lt"/>
              </a:rPr>
              <a:t>DEMO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(tritium economy,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other resources: e.g.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superconductor strand)</a:t>
            </a:r>
          </a:p>
          <a:p>
            <a:pPr marL="446088" lvl="1"/>
            <a:r>
              <a:rPr lang="en-GB" dirty="0">
                <a:latin typeface="+mn-lt"/>
              </a:rPr>
              <a:t>COE needs to be reasonably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competitive by then</a:t>
            </a:r>
          </a:p>
        </p:txBody>
      </p:sp>
      <p:pic>
        <p:nvPicPr>
          <p:cNvPr id="7" name="Picture 6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6357"/>
          <a:stretch/>
        </p:blipFill>
        <p:spPr bwMode="auto">
          <a:xfrm>
            <a:off x="4529882" y="3073113"/>
            <a:ext cx="4438272" cy="28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862145" y="3155486"/>
            <a:ext cx="922323" cy="1100184"/>
            <a:chOff x="7667245" y="3521691"/>
            <a:chExt cx="922323" cy="1100184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956376" y="3796226"/>
              <a:ext cx="216024" cy="35285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978008" y="3521691"/>
              <a:ext cx="611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srgbClr val="00B050"/>
                  </a:solidFill>
                  <a:latin typeface="Calibri"/>
                </a:rPr>
                <a:t>Fusion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667245" y="4117819"/>
              <a:ext cx="360040" cy="504056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057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Implications for the R&amp;D Programme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414337" y="947738"/>
            <a:ext cx="8229600" cy="4106863"/>
          </a:xfrm>
        </p:spPr>
        <p:txBody>
          <a:bodyPr/>
          <a:lstStyle/>
          <a:p>
            <a:r>
              <a:rPr lang="en-GB" altLang="en-US" sz="2400" dirty="0"/>
              <a:t>Increase power density but not at the cost of overloading power handling systems. (</a:t>
            </a:r>
            <a:r>
              <a:rPr lang="en-GB" altLang="en-US" sz="2400" dirty="0">
                <a:solidFill>
                  <a:srgbClr val="0000FF"/>
                </a:solidFill>
              </a:rPr>
              <a:t>MAST-U is designed to contribute to this area</a:t>
            </a:r>
            <a:r>
              <a:rPr lang="en-GB" altLang="en-US" sz="2400" dirty="0"/>
              <a:t>).</a:t>
            </a:r>
          </a:p>
          <a:p>
            <a:r>
              <a:rPr lang="en-GB" altLang="en-US" sz="2400" dirty="0"/>
              <a:t>Increase technology work (</a:t>
            </a:r>
            <a:r>
              <a:rPr lang="en-GB" altLang="en-US" sz="2400" dirty="0">
                <a:solidFill>
                  <a:srgbClr val="0000FF"/>
                </a:solidFill>
              </a:rPr>
              <a:t>this is a key strategy at Culham</a:t>
            </a:r>
            <a:r>
              <a:rPr lang="en-GB" altLang="en-US" sz="2400" dirty="0"/>
              <a:t>).</a:t>
            </a:r>
          </a:p>
          <a:p>
            <a:r>
              <a:rPr lang="en-GB" altLang="en-US" sz="2400" dirty="0"/>
              <a:t>Increase potential plant availability by materials and Maintenance R&amp;D. (</a:t>
            </a:r>
            <a:r>
              <a:rPr lang="en-GB" altLang="en-US" sz="2400" dirty="0">
                <a:solidFill>
                  <a:srgbClr val="0000FF"/>
                </a:solidFill>
              </a:rPr>
              <a:t>Culham recently opened new facilities on both of these areas which also have synergies with fission</a:t>
            </a:r>
            <a:r>
              <a:rPr lang="en-GB" altLang="en-US" sz="2400" dirty="0"/>
              <a:t>).</a:t>
            </a:r>
          </a:p>
          <a:p>
            <a:r>
              <a:rPr lang="en-GB" altLang="en-US" sz="2400" dirty="0"/>
              <a:t>Follow but do not lead the development of magnet technologies as fusion is too small to impact magnet R&amp;D. (</a:t>
            </a:r>
            <a:r>
              <a:rPr lang="en-GB" altLang="en-US" sz="2400" dirty="0">
                <a:solidFill>
                  <a:srgbClr val="0000FF"/>
                </a:solidFill>
              </a:rPr>
              <a:t>Engage with University and industry experience</a:t>
            </a:r>
            <a:r>
              <a:rPr lang="en-GB" alt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712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0"/>
            <a:ext cx="8229600" cy="539094"/>
          </a:xfrm>
        </p:spPr>
        <p:txBody>
          <a:bodyPr>
            <a:normAutofit fontScale="90000"/>
          </a:bodyPr>
          <a:lstStyle/>
          <a:p>
            <a:r>
              <a:rPr lang="en-GB" dirty="0"/>
              <a:t>Fusion requires integrated solutions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2" y="513472"/>
            <a:ext cx="7988710" cy="54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511267"/>
            <a:ext cx="8153400" cy="5448166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1726" y="2523857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99"/>
                </a:solidFill>
              </a:rPr>
              <a:t>Plasma 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447175"/>
            <a:ext cx="107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99"/>
                </a:solidFill>
              </a:rPr>
              <a:t>Robotics</a:t>
            </a:r>
          </a:p>
        </p:txBody>
      </p:sp>
      <p:pic>
        <p:nvPicPr>
          <p:cNvPr id="10" name="Picture 4" descr="s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99" y="519568"/>
            <a:ext cx="2152828" cy="200428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2" descr="JG10"/>
          <p:cNvPicPr>
            <a:picLocks noChangeAspect="1" noChangeArrowheads="1"/>
          </p:cNvPicPr>
          <p:nvPr/>
        </p:nvPicPr>
        <p:blipFill rotWithShape="1">
          <a:blip r:embed="rId5"/>
          <a:srcRect l="10572" b="2875"/>
          <a:stretch/>
        </p:blipFill>
        <p:spPr>
          <a:xfrm>
            <a:off x="6868947" y="3807353"/>
            <a:ext cx="2226370" cy="17764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91414" y="3407243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99"/>
                </a:solidFill>
              </a:rPr>
              <a:t>Tritium</a:t>
            </a:r>
          </a:p>
        </p:txBody>
      </p:sp>
      <p:pic>
        <p:nvPicPr>
          <p:cNvPr id="13" name="Picture 17" descr="Shutt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r="12421" b="5400"/>
          <a:stretch/>
        </p:blipFill>
        <p:spPr bwMode="auto">
          <a:xfrm>
            <a:off x="43474" y="4005501"/>
            <a:ext cx="2331347" cy="17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948" y="3235350"/>
            <a:ext cx="1805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99"/>
                </a:solidFill>
              </a:rPr>
              <a:t>Exhaust and High Heat Flux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77" r="28476"/>
          <a:stretch/>
        </p:blipFill>
        <p:spPr bwMode="auto">
          <a:xfrm>
            <a:off x="2510295" y="4005501"/>
            <a:ext cx="2172064" cy="184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47411" y="3625899"/>
            <a:ext cx="2014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99"/>
                </a:solidFill>
              </a:rPr>
              <a:t>Materials Science</a:t>
            </a:r>
          </a:p>
        </p:txBody>
      </p: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2096571" y="2656975"/>
            <a:ext cx="1408629" cy="66937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849280" y="2809376"/>
            <a:ext cx="1655920" cy="586184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23440" y="2723912"/>
            <a:ext cx="0" cy="1024765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903076" y="3201827"/>
            <a:ext cx="2536347" cy="387467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343400" y="680699"/>
            <a:ext cx="2514600" cy="1366676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49804" y="3543126"/>
            <a:ext cx="135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99"/>
                </a:solidFill>
              </a:rPr>
              <a:t>Technology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67" y="3915306"/>
            <a:ext cx="2039963" cy="201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4057114" y="2942867"/>
            <a:ext cx="964506" cy="664432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Remote Handlin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22" y="874995"/>
            <a:ext cx="1799498" cy="228126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2" grpId="0"/>
      <p:bldP spid="14" grpId="0"/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/>
              <a:t>What Determines the Economics of  a Future Fusion Power Station?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4426"/>
            <a:ext cx="8229600" cy="4592638"/>
          </a:xfrm>
        </p:spPr>
        <p:txBody>
          <a:bodyPr/>
          <a:lstStyle/>
          <a:p>
            <a:r>
              <a:rPr lang="en-GB" altLang="en-US" b="1" dirty="0"/>
              <a:t>Cost of the power station</a:t>
            </a:r>
            <a:r>
              <a:rPr lang="en-GB" altLang="en-US" dirty="0"/>
              <a:t> – not cost of fuel which is very small</a:t>
            </a:r>
          </a:p>
          <a:p>
            <a:r>
              <a:rPr lang="en-GB" altLang="en-US" b="1" dirty="0"/>
              <a:t>Power output</a:t>
            </a:r>
            <a:r>
              <a:rPr lang="en-GB" altLang="en-US" dirty="0"/>
              <a:t> – depends on developments in plasma physics, materials, technology and engineering, as well as maximum tolerable for grid. </a:t>
            </a:r>
          </a:p>
          <a:p>
            <a:r>
              <a:rPr lang="en-GB" altLang="en-US" b="1" dirty="0"/>
              <a:t>Availability</a:t>
            </a:r>
            <a:r>
              <a:rPr lang="en-GB" altLang="en-US" dirty="0"/>
              <a:t> – what fraction of time the plant is running, depends on design, reliability, component lifetime and maintenance schemes.</a:t>
            </a:r>
          </a:p>
          <a:p>
            <a:r>
              <a:rPr lang="en-GB" altLang="en-US" b="1" dirty="0"/>
              <a:t>What is the point of considering this during R&amp;D phase?</a:t>
            </a:r>
          </a:p>
          <a:p>
            <a:pPr lvl="1"/>
            <a:r>
              <a:rPr lang="en-GB" altLang="en-US" dirty="0"/>
              <a:t>Identifying the main levers for improving economics helps to guide the fusion programme.</a:t>
            </a:r>
          </a:p>
        </p:txBody>
      </p:sp>
    </p:spTree>
    <p:extLst>
      <p:ext uri="{BB962C8B-B14F-4D97-AF65-F5344CB8AC3E}">
        <p14:creationId xmlns:p14="http://schemas.microsoft.com/office/powerpoint/2010/main" val="234693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B20533"/>
                </a:solidFill>
              </a:rPr>
              <a:t>Cost of plant</a:t>
            </a:r>
            <a:endParaRPr lang="en-GB" b="1" dirty="0">
              <a:solidFill>
                <a:srgbClr val="B20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4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What Empirical Data on Costs Exists?</a:t>
            </a:r>
          </a:p>
        </p:txBody>
      </p:sp>
      <p:pic>
        <p:nvPicPr>
          <p:cNvPr id="819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2206" r="1785" b="4003"/>
          <a:stretch/>
        </p:blipFill>
        <p:spPr>
          <a:xfrm>
            <a:off x="1476375" y="1009650"/>
            <a:ext cx="5872163" cy="4014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06375" y="5091503"/>
            <a:ext cx="9099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At GW scale predicts few $/</a:t>
            </a:r>
            <a:r>
              <a:rPr lang="en-GB" altLang="en-US" sz="2000" dirty="0" err="1">
                <a:latin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GB" altLang="en-US" sz="2000" baseline="-25000" dirty="0" err="1">
                <a:latin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(2000$)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These are one off experimental devices not including power conversion equipment</a:t>
            </a:r>
          </a:p>
        </p:txBody>
      </p:sp>
      <p:sp>
        <p:nvSpPr>
          <p:cNvPr id="2" name="Oval 1"/>
          <p:cNvSpPr/>
          <p:nvPr/>
        </p:nvSpPr>
        <p:spPr>
          <a:xfrm>
            <a:off x="6100765" y="2995597"/>
            <a:ext cx="185738" cy="185738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ITER Costs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457200" y="871538"/>
            <a:ext cx="8229600" cy="4835525"/>
          </a:xfrm>
        </p:spPr>
        <p:txBody>
          <a:bodyPr/>
          <a:lstStyle/>
          <a:p>
            <a:r>
              <a:rPr lang="en-GB" altLang="en-US" dirty="0"/>
              <a:t>In the earlier studies, power plant costs of around 2€/</a:t>
            </a:r>
            <a:r>
              <a:rPr lang="en-GB" altLang="en-US" dirty="0" err="1"/>
              <a:t>W</a:t>
            </a:r>
            <a:r>
              <a:rPr lang="en-GB" altLang="en-US" baseline="-25000" dirty="0" err="1"/>
              <a:t>f</a:t>
            </a:r>
            <a:r>
              <a:rPr lang="en-GB" altLang="en-US" dirty="0"/>
              <a:t> were typical with cost per W</a:t>
            </a:r>
            <a:r>
              <a:rPr lang="en-GB" altLang="en-US" baseline="-25000" dirty="0"/>
              <a:t>e</a:t>
            </a:r>
            <a:r>
              <a:rPr lang="en-GB" altLang="en-US" dirty="0"/>
              <a:t> depending on technology </a:t>
            </a:r>
          </a:p>
          <a:p>
            <a:r>
              <a:rPr lang="en-GB" altLang="en-US" dirty="0"/>
              <a:t>But ITER looks to be costing closer to 30€/</a:t>
            </a:r>
            <a:r>
              <a:rPr lang="en-GB" altLang="en-US" dirty="0" err="1"/>
              <a:t>W</a:t>
            </a:r>
            <a:r>
              <a:rPr lang="en-GB" altLang="en-US" baseline="-25000" dirty="0" err="1"/>
              <a:t>f</a:t>
            </a:r>
            <a:r>
              <a:rPr lang="en-GB" altLang="en-US" baseline="-25000" dirty="0"/>
              <a:t>.</a:t>
            </a:r>
            <a:r>
              <a:rPr lang="en-GB" altLang="en-US" dirty="0"/>
              <a:t> Why?</a:t>
            </a:r>
          </a:p>
          <a:p>
            <a:pPr lvl="1"/>
            <a:r>
              <a:rPr lang="en-GB" altLang="en-US" sz="2200" dirty="0">
                <a:solidFill>
                  <a:srgbClr val="0000FF"/>
                </a:solidFill>
              </a:rPr>
              <a:t>Economies of Scale</a:t>
            </a:r>
            <a:r>
              <a:rPr lang="en-GB" altLang="en-US" sz="2200" dirty="0"/>
              <a:t>. Expect ITER specific cost to be a factor of around 3 higher.</a:t>
            </a:r>
          </a:p>
          <a:p>
            <a:pPr lvl="1"/>
            <a:r>
              <a:rPr lang="en-GB" altLang="en-US" sz="2200" dirty="0">
                <a:solidFill>
                  <a:srgbClr val="0000FF"/>
                </a:solidFill>
              </a:rPr>
              <a:t>Technological learning</a:t>
            </a:r>
            <a:r>
              <a:rPr lang="en-GB" altLang="en-US" sz="2200" dirty="0"/>
              <a:t>. Expect ITER cost higher by factor of around 2.</a:t>
            </a:r>
          </a:p>
          <a:p>
            <a:pPr lvl="1"/>
            <a:r>
              <a:rPr lang="en-GB" altLang="en-US" sz="2200" dirty="0">
                <a:solidFill>
                  <a:srgbClr val="0000FF"/>
                </a:solidFill>
              </a:rPr>
              <a:t>Inflation in power sector</a:t>
            </a:r>
            <a:r>
              <a:rPr lang="en-GB" altLang="en-US" sz="2200" dirty="0"/>
              <a:t>. Expect cost increase of factor of around 2.</a:t>
            </a:r>
          </a:p>
          <a:p>
            <a:pPr lvl="1"/>
            <a:r>
              <a:rPr lang="en-GB" altLang="en-US" sz="2200" dirty="0">
                <a:solidFill>
                  <a:srgbClr val="0000FF"/>
                </a:solidFill>
              </a:rPr>
              <a:t>Project structure</a:t>
            </a:r>
            <a:r>
              <a:rPr lang="en-GB" altLang="en-US" sz="2200" dirty="0"/>
              <a:t>. Expect cost increase of factor P (value unknown to me).</a:t>
            </a:r>
          </a:p>
          <a:p>
            <a:pPr lvl="1"/>
            <a:r>
              <a:rPr lang="en-GB" altLang="en-US" sz="2200" dirty="0">
                <a:solidFill>
                  <a:srgbClr val="0000FF"/>
                </a:solidFill>
              </a:rPr>
              <a:t>Overall</a:t>
            </a:r>
            <a:r>
              <a:rPr lang="en-GB" altLang="en-US" sz="2200" dirty="0"/>
              <a:t>, expect ITER specific cost to be a factor of 12P higher than earlier </a:t>
            </a:r>
            <a:r>
              <a:rPr lang="en-GB" altLang="en-US" sz="2200" dirty="0" err="1"/>
              <a:t>powerplant</a:t>
            </a:r>
            <a:r>
              <a:rPr lang="en-GB" altLang="en-US" sz="2200" dirty="0"/>
              <a:t> estimates, and P &gt;&gt;1.25!</a:t>
            </a:r>
          </a:p>
          <a:p>
            <a:pPr lvl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694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Is there Evidence of Technological Learning?</a:t>
            </a:r>
          </a:p>
        </p:txBody>
      </p:sp>
      <p:graphicFrame>
        <p:nvGraphicFramePr>
          <p:cNvPr id="11269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667461"/>
              </p:ext>
            </p:extLst>
          </p:nvPr>
        </p:nvGraphicFramePr>
        <p:xfrm>
          <a:off x="1766888" y="1087588"/>
          <a:ext cx="5738812" cy="403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3" imgW="3971925" imgH="2795838" progId="Excel.Sheet.8">
                  <p:embed/>
                </p:oleObj>
              </mc:Choice>
              <mc:Fallback>
                <p:oleObj name="Worksheet" r:id="rId3" imgW="3971925" imgH="2795838" progId="Excel.Sheet.8">
                  <p:embed/>
                  <p:pic>
                    <p:nvPicPr>
                      <p:cNvPr id="11269" name="Content Placeholder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1087588"/>
                        <a:ext cx="5738812" cy="4039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504825" y="4929188"/>
            <a:ext cx="8391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Can only look to analogues. MRI scanner magnets approximately halved in price in 5 years as production ramped up</a:t>
            </a:r>
          </a:p>
        </p:txBody>
      </p:sp>
    </p:spTree>
    <p:extLst>
      <p:ext uri="{BB962C8B-B14F-4D97-AF65-F5344CB8AC3E}">
        <p14:creationId xmlns:p14="http://schemas.microsoft.com/office/powerpoint/2010/main" val="869816788"/>
      </p:ext>
    </p:extLst>
  </p:cSld>
  <p:clrMapOvr>
    <a:masterClrMapping/>
  </p:clrMapOvr>
</p:sld>
</file>

<file path=ppt/theme/theme1.xml><?xml version="1.0" encoding="utf-8"?>
<a:theme xmlns:a="http://schemas.openxmlformats.org/drawingml/2006/main" name="Authority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Authority Presentation</Template>
  <TotalTime>3704</TotalTime>
  <Words>1297</Words>
  <Application>Microsoft Office PowerPoint</Application>
  <PresentationFormat>On-screen Show (4:3)</PresentationFormat>
  <Paragraphs>165</Paragraphs>
  <Slides>30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MS PGothic</vt:lpstr>
      <vt:lpstr>MS PGothic</vt:lpstr>
      <vt:lpstr>Arial</vt:lpstr>
      <vt:lpstr>Calibri</vt:lpstr>
      <vt:lpstr>Wingdings</vt:lpstr>
      <vt:lpstr>Authority Presentation</vt:lpstr>
      <vt:lpstr>Worksheet</vt:lpstr>
      <vt:lpstr>PowerPoint Presentation</vt:lpstr>
      <vt:lpstr>Now entering the ‘delivery era’</vt:lpstr>
      <vt:lpstr>Why do we need fusion?</vt:lpstr>
      <vt:lpstr>Fusion requires integrated solutions</vt:lpstr>
      <vt:lpstr>What Determines the Economics of  a Future Fusion Power Station?</vt:lpstr>
      <vt:lpstr>PowerPoint Presentation</vt:lpstr>
      <vt:lpstr>What Empirical Data on Costs Exists?</vt:lpstr>
      <vt:lpstr>ITER Costs</vt:lpstr>
      <vt:lpstr>Is there Evidence of Technological Learning?</vt:lpstr>
      <vt:lpstr>Where do Costs Lie?</vt:lpstr>
      <vt:lpstr>Disruptive R&amp;D - I</vt:lpstr>
      <vt:lpstr>PowerPoint Presentation</vt:lpstr>
      <vt:lpstr>Developing JET scenarios for ITER</vt:lpstr>
      <vt:lpstr>Disruptive R&amp;D - II</vt:lpstr>
      <vt:lpstr>Disruptive R&amp;D - III</vt:lpstr>
      <vt:lpstr>PowerPoint Presentation</vt:lpstr>
      <vt:lpstr>ITER: Massive industrial robot solutions</vt:lpstr>
      <vt:lpstr>DEMO blanket handling</vt:lpstr>
      <vt:lpstr>Example: Divertor Monoblock</vt:lpstr>
      <vt:lpstr>Prototyping Cycle</vt:lpstr>
      <vt:lpstr>Disruptive R&amp;D - IV</vt:lpstr>
      <vt:lpstr>PowerPoint Presentation</vt:lpstr>
      <vt:lpstr>What should fusion community do?</vt:lpstr>
      <vt:lpstr>UKAEA is focussed on delivering fusion</vt:lpstr>
      <vt:lpstr>Role of industry</vt:lpstr>
      <vt:lpstr>Conclusions</vt:lpstr>
      <vt:lpstr>PowerPoint Presentation</vt:lpstr>
      <vt:lpstr>Training</vt:lpstr>
      <vt:lpstr>PowerPoint Presentation</vt:lpstr>
      <vt:lpstr>Implications for the R&amp;D Programme</vt:lpstr>
    </vt:vector>
  </TitlesOfParts>
  <Company>Culham Centre for Fusion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Chapman</dc:creator>
  <cp:lastModifiedBy>Chapman, Ian T</cp:lastModifiedBy>
  <cp:revision>222</cp:revision>
  <cp:lastPrinted>2016-06-14T08:02:38Z</cp:lastPrinted>
  <dcterms:created xsi:type="dcterms:W3CDTF">2016-02-18T11:13:34Z</dcterms:created>
  <dcterms:modified xsi:type="dcterms:W3CDTF">2016-12-13T12:18:48Z</dcterms:modified>
</cp:coreProperties>
</file>