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73" r:id="rId2"/>
    <p:sldId id="275" r:id="rId3"/>
    <p:sldId id="317" r:id="rId4"/>
    <p:sldId id="361" r:id="rId5"/>
    <p:sldId id="370" r:id="rId6"/>
    <p:sldId id="371" r:id="rId7"/>
    <p:sldId id="369" r:id="rId8"/>
    <p:sldId id="372" r:id="rId9"/>
    <p:sldId id="373" r:id="rId10"/>
    <p:sldId id="374" r:id="rId11"/>
    <p:sldId id="375" r:id="rId12"/>
    <p:sldId id="314" r:id="rId13"/>
    <p:sldId id="377" r:id="rId14"/>
    <p:sldId id="378" r:id="rId15"/>
    <p:sldId id="376" r:id="rId16"/>
    <p:sldId id="330" r:id="rId17"/>
    <p:sldId id="379" r:id="rId18"/>
    <p:sldId id="332" r:id="rId19"/>
    <p:sldId id="349" r:id="rId20"/>
    <p:sldId id="354" r:id="rId21"/>
    <p:sldId id="360" r:id="rId22"/>
    <p:sldId id="367" r:id="rId23"/>
    <p:sldId id="316" r:id="rId2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DDD7"/>
    <a:srgbClr val="007CC3"/>
    <a:srgbClr val="326CB3"/>
    <a:srgbClr val="0063B3"/>
    <a:srgbClr val="006EB4"/>
    <a:srgbClr val="3F7E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50" autoAdjust="0"/>
    <p:restoredTop sz="94660"/>
  </p:normalViewPr>
  <p:slideViewPr>
    <p:cSldViewPr snapToGrid="0">
      <p:cViewPr varScale="1">
        <p:scale>
          <a:sx n="73" d="100"/>
          <a:sy n="73" d="100"/>
        </p:scale>
        <p:origin x="750" y="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0716D5-ACEA-43FB-9282-292FC8262548}" type="datetimeFigureOut">
              <a:rPr lang="de-DE" smtClean="0"/>
              <a:t>03.12.2019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546895-DAEF-47E5-8529-7A3EBD8431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5632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7" Type="http://schemas.openxmlformats.org/officeDocument/2006/relationships/image" Target="../media/image6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emf"/><Relationship Id="rId5" Type="http://schemas.openxmlformats.org/officeDocument/2006/relationships/image" Target="../media/image3.wmf"/><Relationship Id="rId4" Type="http://schemas.openxmlformats.org/officeDocument/2006/relationships/image" Target="../media/image9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.emf"/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.emf"/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tiff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emf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emf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.emf"/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o mach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1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1107953" y="186366"/>
            <a:ext cx="603910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el 12"/>
          <p:cNvSpPr>
            <a:spLocks noGrp="1"/>
          </p:cNvSpPr>
          <p:nvPr>
            <p:ph type="title"/>
          </p:nvPr>
        </p:nvSpPr>
        <p:spPr>
          <a:xfrm>
            <a:off x="479425" y="188639"/>
            <a:ext cx="10463920" cy="640303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200" b="1">
                <a:solidFill>
                  <a:srgbClr val="326CB3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cxnSp>
        <p:nvCxnSpPr>
          <p:cNvPr id="11" name="Gerader Verbinder 10"/>
          <p:cNvCxnSpPr/>
          <p:nvPr userDrawn="1"/>
        </p:nvCxnSpPr>
        <p:spPr bwMode="auto">
          <a:xfrm>
            <a:off x="479425" y="909768"/>
            <a:ext cx="1123314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Textplatzhalter 22"/>
          <p:cNvSpPr>
            <a:spLocks noGrp="1"/>
          </p:cNvSpPr>
          <p:nvPr>
            <p:ph type="body" sz="quarter" idx="13"/>
          </p:nvPr>
        </p:nvSpPr>
        <p:spPr>
          <a:xfrm>
            <a:off x="479425" y="1092173"/>
            <a:ext cx="11233150" cy="5109247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chemeClr val="tx1"/>
                </a:solidFill>
              </a:defRPr>
            </a:lvl1pPr>
            <a:lvl2pPr>
              <a:defRPr sz="2000" b="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 smtClean="0"/>
              <a:t>Formatvorlagen des Textmasters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F4EBBD8-A576-4697-90A8-A3A1DA1E14A9}" type="datetime1">
              <a:rPr lang="de-DE" smtClean="0"/>
              <a:t>03.12.2019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4301682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W7-X w/o acknowledgement w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4247260"/>
            <a:ext cx="12209760" cy="2269181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2280" y="189217"/>
            <a:ext cx="576000" cy="512050"/>
          </a:xfrm>
          <a:prstGeom prst="rect">
            <a:avLst/>
          </a:prstGeom>
        </p:spPr>
      </p:pic>
      <p:sp>
        <p:nvSpPr>
          <p:cNvPr id="14" name="Datumsplatzhalter 2"/>
          <p:cNvSpPr>
            <a:spLocks noGrp="1"/>
          </p:cNvSpPr>
          <p:nvPr>
            <p:ph type="dt" sz="half" idx="10"/>
          </p:nvPr>
        </p:nvSpPr>
        <p:spPr>
          <a:xfrm>
            <a:off x="479425" y="6490520"/>
            <a:ext cx="1080000" cy="365125"/>
          </a:xfrm>
        </p:spPr>
        <p:txBody>
          <a:bodyPr/>
          <a:lstStyle>
            <a:lvl1pPr>
              <a:defRPr lang="de-DE" sz="1000" b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fld id="{9239386D-0DD8-4F47-AB93-DD4D12351C48}" type="datetime1">
              <a:rPr lang="de-DE" smtClean="0"/>
              <a:t>03.12.2019</a:t>
            </a:fld>
            <a:endParaRPr lang="de-DE" dirty="0"/>
          </a:p>
        </p:txBody>
      </p:sp>
      <p:sp>
        <p:nvSpPr>
          <p:cNvPr id="15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813845" y="6488564"/>
            <a:ext cx="8564310" cy="365125"/>
          </a:xfrm>
        </p:spPr>
        <p:txBody>
          <a:bodyPr/>
          <a:lstStyle>
            <a:lvl1pPr>
              <a:defRPr lang="en-US" sz="1000" b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16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10632575" y="6490519"/>
            <a:ext cx="1080000" cy="365125"/>
          </a:xfrm>
        </p:spPr>
        <p:txBody>
          <a:bodyPr/>
          <a:lstStyle>
            <a:lvl1pPr>
              <a:defRPr lang="de-DE" sz="1000" b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fld id="{31AA536C-85F5-4A1B-A111-7CE00A08BCBC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7" name="Untertitel 2"/>
          <p:cNvSpPr>
            <a:spLocks noGrp="1"/>
          </p:cNvSpPr>
          <p:nvPr>
            <p:ph type="subTitle" idx="1"/>
          </p:nvPr>
        </p:nvSpPr>
        <p:spPr>
          <a:xfrm>
            <a:off x="1524000" y="2510472"/>
            <a:ext cx="9144000" cy="7480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23" name="Titel 7"/>
          <p:cNvSpPr>
            <a:spLocks noGrp="1"/>
          </p:cNvSpPr>
          <p:nvPr>
            <p:ph type="title"/>
          </p:nvPr>
        </p:nvSpPr>
        <p:spPr>
          <a:xfrm>
            <a:off x="1524000" y="1136247"/>
            <a:ext cx="9144000" cy="1316396"/>
          </a:xfrm>
          <a:prstGeom prst="rect">
            <a:avLst/>
          </a:prstGeom>
        </p:spPr>
        <p:txBody>
          <a:bodyPr anchor="b"/>
          <a:lstStyle>
            <a:lvl1pPr algn="ctr">
              <a:defRPr b="1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grpSp>
        <p:nvGrpSpPr>
          <p:cNvPr id="24" name="Gruppierung 14"/>
          <p:cNvGrpSpPr/>
          <p:nvPr userDrawn="1"/>
        </p:nvGrpSpPr>
        <p:grpSpPr>
          <a:xfrm>
            <a:off x="2556644" y="3368453"/>
            <a:ext cx="7353189" cy="743526"/>
            <a:chOff x="2556095" y="5284515"/>
            <a:chExt cx="7353189" cy="743526"/>
          </a:xfrm>
        </p:grpSpPr>
        <p:pic>
          <p:nvPicPr>
            <p:cNvPr id="25" name="Picture 11"/>
            <p:cNvPicPr>
              <a:picLocks noChangeAspect="1" noChangeArrowheads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0785" y="5284515"/>
              <a:ext cx="729332" cy="743526"/>
            </a:xfrm>
            <a:prstGeom prst="rect">
              <a:avLst/>
            </a:prstGeom>
            <a:noFill/>
          </p:spPr>
        </p:pic>
        <p:pic>
          <p:nvPicPr>
            <p:cNvPr id="27" name="Grafik 26"/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56095" y="5432200"/>
              <a:ext cx="1452785" cy="495656"/>
            </a:xfrm>
            <a:prstGeom prst="rect">
              <a:avLst/>
            </a:prstGeom>
          </p:spPr>
        </p:pic>
        <p:pic>
          <p:nvPicPr>
            <p:cNvPr id="28" name="Grafik 27" descr="eurofusion_logo.png"/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08396" y="5410028"/>
              <a:ext cx="2000888" cy="517828"/>
            </a:xfrm>
            <a:prstGeom prst="rect">
              <a:avLst/>
            </a:prstGeom>
          </p:spPr>
        </p:pic>
      </p:grpSp>
      <p:pic>
        <p:nvPicPr>
          <p:cNvPr id="18" name="Grafik 17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6035" y="193095"/>
            <a:ext cx="2385016" cy="5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27793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UG w/o acknowledg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Untertitel 2"/>
          <p:cNvSpPr>
            <a:spLocks noGrp="1"/>
          </p:cNvSpPr>
          <p:nvPr>
            <p:ph type="subTitle" idx="1"/>
          </p:nvPr>
        </p:nvSpPr>
        <p:spPr>
          <a:xfrm>
            <a:off x="1533144" y="3690256"/>
            <a:ext cx="9144000" cy="11947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20" name="Titel 7"/>
          <p:cNvSpPr>
            <a:spLocks noGrp="1"/>
          </p:cNvSpPr>
          <p:nvPr>
            <p:ph type="title"/>
          </p:nvPr>
        </p:nvSpPr>
        <p:spPr>
          <a:xfrm>
            <a:off x="1533144" y="1501919"/>
            <a:ext cx="9144000" cy="2055378"/>
          </a:xfrm>
          <a:prstGeom prst="rect">
            <a:avLst/>
          </a:prstGeom>
        </p:spPr>
        <p:txBody>
          <a:bodyPr anchor="b"/>
          <a:lstStyle>
            <a:lvl1pPr algn="ctr">
              <a:defRPr b="1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grpSp>
        <p:nvGrpSpPr>
          <p:cNvPr id="13" name="Gruppierung 12"/>
          <p:cNvGrpSpPr/>
          <p:nvPr userDrawn="1"/>
        </p:nvGrpSpPr>
        <p:grpSpPr>
          <a:xfrm>
            <a:off x="2556095" y="5284515"/>
            <a:ext cx="7353189" cy="743526"/>
            <a:chOff x="2556095" y="5284515"/>
            <a:chExt cx="7353189" cy="743526"/>
          </a:xfrm>
        </p:grpSpPr>
        <p:pic>
          <p:nvPicPr>
            <p:cNvPr id="18" name="Picture 11"/>
            <p:cNvPicPr>
              <a:picLocks noChangeAspect="1" noChangeArrowheads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2595" y="5284515"/>
              <a:ext cx="729332" cy="743526"/>
            </a:xfrm>
            <a:prstGeom prst="rect">
              <a:avLst/>
            </a:prstGeom>
            <a:noFill/>
          </p:spPr>
        </p:pic>
        <p:pic>
          <p:nvPicPr>
            <p:cNvPr id="21" name="Grafik 20"/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56095" y="5432200"/>
              <a:ext cx="1452785" cy="495656"/>
            </a:xfrm>
            <a:prstGeom prst="rect">
              <a:avLst/>
            </a:prstGeom>
          </p:spPr>
        </p:pic>
        <p:pic>
          <p:nvPicPr>
            <p:cNvPr id="22" name="Grafik 21" descr="eurofusion_logo.png"/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08396" y="5410028"/>
              <a:ext cx="2000888" cy="517828"/>
            </a:xfrm>
            <a:prstGeom prst="rect">
              <a:avLst/>
            </a:prstGeom>
          </p:spPr>
        </p:pic>
      </p:grpSp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2280" y="191104"/>
            <a:ext cx="576000" cy="512049"/>
          </a:xfrm>
          <a:prstGeom prst="rect">
            <a:avLst/>
          </a:prstGeom>
        </p:spPr>
      </p:pic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EBBD8-A576-4697-90A8-A3A1DA1E14A9}" type="datetime1">
              <a:rPr lang="de-DE" smtClean="0"/>
              <a:t>03.12.2019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6035" y="193095"/>
            <a:ext cx="2385016" cy="5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86287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UG w/ acknowledg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2279" y="191103"/>
            <a:ext cx="576000" cy="512049"/>
          </a:xfrm>
          <a:prstGeom prst="rect">
            <a:avLst/>
          </a:prstGeom>
        </p:spPr>
      </p:pic>
      <p:sp>
        <p:nvSpPr>
          <p:cNvPr id="32" name="Untertitel 2"/>
          <p:cNvSpPr>
            <a:spLocks noGrp="1"/>
          </p:cNvSpPr>
          <p:nvPr userDrawn="1">
            <p:ph type="subTitle" idx="1"/>
          </p:nvPr>
        </p:nvSpPr>
        <p:spPr>
          <a:xfrm>
            <a:off x="1524000" y="3429000"/>
            <a:ext cx="9144000" cy="11947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33" name="Titel 7"/>
          <p:cNvSpPr>
            <a:spLocks noGrp="1"/>
          </p:cNvSpPr>
          <p:nvPr userDrawn="1">
            <p:ph type="title"/>
          </p:nvPr>
        </p:nvSpPr>
        <p:spPr>
          <a:xfrm>
            <a:off x="1524000" y="1240663"/>
            <a:ext cx="9144000" cy="2055378"/>
          </a:xfrm>
          <a:prstGeom prst="rect">
            <a:avLst/>
          </a:prstGeom>
        </p:spPr>
        <p:txBody>
          <a:bodyPr anchor="b"/>
          <a:lstStyle>
            <a:lvl1pPr algn="ctr">
              <a:defRPr b="1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grpSp>
        <p:nvGrpSpPr>
          <p:cNvPr id="34" name="Gruppierung 33"/>
          <p:cNvGrpSpPr/>
          <p:nvPr userDrawn="1"/>
        </p:nvGrpSpPr>
        <p:grpSpPr>
          <a:xfrm>
            <a:off x="2556095" y="4821379"/>
            <a:ext cx="7353189" cy="743526"/>
            <a:chOff x="2556095" y="5284515"/>
            <a:chExt cx="7353189" cy="743526"/>
          </a:xfrm>
        </p:grpSpPr>
        <p:pic>
          <p:nvPicPr>
            <p:cNvPr id="35" name="Picture 11"/>
            <p:cNvPicPr>
              <a:picLocks noChangeAspect="1" noChangeArrowheads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2595" y="5284515"/>
              <a:ext cx="729332" cy="743526"/>
            </a:xfrm>
            <a:prstGeom prst="rect">
              <a:avLst/>
            </a:prstGeom>
            <a:noFill/>
          </p:spPr>
        </p:pic>
        <p:pic>
          <p:nvPicPr>
            <p:cNvPr id="36" name="Grafik 20"/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56095" y="5432200"/>
              <a:ext cx="1452785" cy="495656"/>
            </a:xfrm>
            <a:prstGeom prst="rect">
              <a:avLst/>
            </a:prstGeom>
          </p:spPr>
        </p:pic>
        <p:pic>
          <p:nvPicPr>
            <p:cNvPr id="37" name="Grafik 21" descr="eurofusion_logo.png"/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08396" y="5410028"/>
              <a:ext cx="2000888" cy="517828"/>
            </a:xfrm>
            <a:prstGeom prst="rect">
              <a:avLst/>
            </a:prstGeom>
          </p:spPr>
        </p:pic>
      </p:grpSp>
      <p:grpSp>
        <p:nvGrpSpPr>
          <p:cNvPr id="14" name="Gruppieren 13"/>
          <p:cNvGrpSpPr/>
          <p:nvPr userDrawn="1"/>
        </p:nvGrpSpPr>
        <p:grpSpPr>
          <a:xfrm>
            <a:off x="1930906" y="5892965"/>
            <a:ext cx="8434419" cy="566770"/>
            <a:chOff x="507813" y="5834863"/>
            <a:chExt cx="8135786" cy="566770"/>
          </a:xfrm>
        </p:grpSpPr>
        <p:pic>
          <p:nvPicPr>
            <p:cNvPr id="15" name="Grafik 14"/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7813" y="5834863"/>
              <a:ext cx="560411" cy="373742"/>
            </a:xfrm>
            <a:prstGeom prst="rect">
              <a:avLst/>
            </a:prstGeom>
          </p:spPr>
        </p:pic>
        <p:sp>
          <p:nvSpPr>
            <p:cNvPr id="17" name="Subtitle 2"/>
            <p:cNvSpPr txBox="1">
              <a:spLocks/>
            </p:cNvSpPr>
            <p:nvPr userDrawn="1"/>
          </p:nvSpPr>
          <p:spPr>
            <a:xfrm>
              <a:off x="1068224" y="5834863"/>
              <a:ext cx="7575375" cy="56677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dirty="0" smtClean="0">
                  <a:latin typeface="Arial Narrow" panose="020B0606020202030204" pitchFamily="34" charset="0"/>
                </a:rPr>
                <a:t>This work has been carried out within the framework of the EUROfusion Consortium and has received funding from the </a:t>
              </a:r>
              <a:r>
                <a:rPr lang="en-US" sz="1000" dirty="0" err="1" smtClean="0">
                  <a:latin typeface="Arial Narrow" panose="020B0606020202030204" pitchFamily="34" charset="0"/>
                </a:rPr>
                <a:t>Euratom</a:t>
              </a:r>
              <a:r>
                <a:rPr lang="en-US" sz="1000" dirty="0" smtClean="0">
                  <a:latin typeface="Arial Narrow" panose="020B0606020202030204" pitchFamily="34" charset="0"/>
                </a:rPr>
                <a:t> research and training </a:t>
              </a:r>
              <a:r>
                <a:rPr lang="en-US" sz="1000" dirty="0" err="1" smtClean="0">
                  <a:latin typeface="Arial Narrow" panose="020B0606020202030204" pitchFamily="34" charset="0"/>
                </a:rPr>
                <a:t>programme</a:t>
              </a:r>
              <a:r>
                <a:rPr lang="en-US" sz="1000" dirty="0" smtClean="0">
                  <a:latin typeface="Arial Narrow" panose="020B0606020202030204" pitchFamily="34" charset="0"/>
                </a:rPr>
                <a:t> 2014-2018 and 2019-2020 under grant agreement No 633053. The views and opinions expressed herein do not necessarily reflect those of the European Commission.</a:t>
              </a:r>
              <a:endParaRPr lang="en-US" sz="1000" dirty="0">
                <a:latin typeface="Arial Narrow" panose="020B0606020202030204" pitchFamily="34" charset="0"/>
              </a:endParaRPr>
            </a:p>
          </p:txBody>
        </p:sp>
      </p:grp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EBBD8-A576-4697-90A8-A3A1DA1E14A9}" type="datetime1">
              <a:rPr lang="de-DE" smtClean="0"/>
              <a:t>03.12.2019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6" name="Grafik 15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6035" y="193095"/>
            <a:ext cx="2385016" cy="5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53046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UG w/o acknowledgement w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2281" y="191104"/>
            <a:ext cx="576000" cy="512050"/>
          </a:xfrm>
          <a:prstGeom prst="rect">
            <a:avLst/>
          </a:prstGeom>
        </p:spPr>
      </p:pic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79425" y="6490520"/>
            <a:ext cx="1080000" cy="365125"/>
          </a:xfrm>
        </p:spPr>
        <p:txBody>
          <a:bodyPr/>
          <a:lstStyle>
            <a:lvl1pPr>
              <a:defRPr lang="de-DE" sz="1000" b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fld id="{7F3EE8C1-2A12-4E67-A715-A772C72C27E6}" type="datetime1">
              <a:rPr lang="de-DE" smtClean="0"/>
              <a:t>03.12.2019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813845" y="6488564"/>
            <a:ext cx="8564310" cy="365125"/>
          </a:xfrm>
        </p:spPr>
        <p:txBody>
          <a:bodyPr/>
          <a:lstStyle>
            <a:lvl1pPr>
              <a:defRPr lang="en-US" sz="1000" b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10632575" y="6490519"/>
            <a:ext cx="1080000" cy="365125"/>
          </a:xfrm>
        </p:spPr>
        <p:txBody>
          <a:bodyPr/>
          <a:lstStyle>
            <a:lvl1pPr>
              <a:defRPr lang="de-DE" sz="1000" b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fld id="{31AA536C-85F5-4A1B-A111-7CE00A08BCBC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8" name="Untertitel 2"/>
          <p:cNvSpPr>
            <a:spLocks noGrp="1"/>
          </p:cNvSpPr>
          <p:nvPr>
            <p:ph type="subTitle" idx="1"/>
          </p:nvPr>
        </p:nvSpPr>
        <p:spPr>
          <a:xfrm>
            <a:off x="1524000" y="2510472"/>
            <a:ext cx="9144000" cy="67711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9" name="Titel 7"/>
          <p:cNvSpPr>
            <a:spLocks noGrp="1"/>
          </p:cNvSpPr>
          <p:nvPr>
            <p:ph type="title"/>
          </p:nvPr>
        </p:nvSpPr>
        <p:spPr>
          <a:xfrm>
            <a:off x="1524000" y="1136247"/>
            <a:ext cx="9144000" cy="1316396"/>
          </a:xfrm>
          <a:prstGeom prst="rect">
            <a:avLst/>
          </a:prstGeom>
        </p:spPr>
        <p:txBody>
          <a:bodyPr anchor="b"/>
          <a:lstStyle>
            <a:lvl1pPr algn="ctr">
              <a:defRPr b="1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grpSp>
        <p:nvGrpSpPr>
          <p:cNvPr id="13" name="Gruppierung 14"/>
          <p:cNvGrpSpPr/>
          <p:nvPr userDrawn="1"/>
        </p:nvGrpSpPr>
        <p:grpSpPr>
          <a:xfrm>
            <a:off x="2556644" y="3368453"/>
            <a:ext cx="7353189" cy="743526"/>
            <a:chOff x="2556095" y="5284515"/>
            <a:chExt cx="7353189" cy="743526"/>
          </a:xfrm>
        </p:grpSpPr>
        <p:pic>
          <p:nvPicPr>
            <p:cNvPr id="20" name="Picture 11"/>
            <p:cNvPicPr>
              <a:picLocks noChangeAspect="1" noChangeArrowheads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0785" y="5284515"/>
              <a:ext cx="729332" cy="743526"/>
            </a:xfrm>
            <a:prstGeom prst="rect">
              <a:avLst/>
            </a:prstGeom>
            <a:noFill/>
          </p:spPr>
        </p:pic>
        <p:pic>
          <p:nvPicPr>
            <p:cNvPr id="21" name="Grafik 20"/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56095" y="5432200"/>
              <a:ext cx="1452785" cy="495656"/>
            </a:xfrm>
            <a:prstGeom prst="rect">
              <a:avLst/>
            </a:prstGeom>
          </p:spPr>
        </p:pic>
        <p:pic>
          <p:nvPicPr>
            <p:cNvPr id="22" name="Grafik 21" descr="eurofusion_logo.png"/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08396" y="5410028"/>
              <a:ext cx="2000888" cy="517828"/>
            </a:xfrm>
            <a:prstGeom prst="rect">
              <a:avLst/>
            </a:prstGeom>
          </p:spPr>
        </p:pic>
      </p:grpSp>
      <p:pic>
        <p:nvPicPr>
          <p:cNvPr id="23" name="Grafik 22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4253956"/>
            <a:ext cx="12192001" cy="2262485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6035" y="193095"/>
            <a:ext cx="2385016" cy="5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42572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7-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/>
          <p:cNvSpPr>
            <a:spLocks noGrp="1"/>
          </p:cNvSpPr>
          <p:nvPr>
            <p:ph type="title"/>
          </p:nvPr>
        </p:nvSpPr>
        <p:spPr>
          <a:xfrm>
            <a:off x="479425" y="188639"/>
            <a:ext cx="9502775" cy="640303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200" b="1">
                <a:solidFill>
                  <a:srgbClr val="326CB3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pic>
        <p:nvPicPr>
          <p:cNvPr id="12" name="Grafik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6649" y="191123"/>
            <a:ext cx="607440" cy="540000"/>
          </a:xfrm>
          <a:prstGeom prst="rect">
            <a:avLst/>
          </a:prstGeom>
        </p:spPr>
      </p:pic>
      <p:cxnSp>
        <p:nvCxnSpPr>
          <p:cNvPr id="15" name="Gerader Verbinder 10"/>
          <p:cNvCxnSpPr/>
          <p:nvPr userDrawn="1"/>
        </p:nvCxnSpPr>
        <p:spPr bwMode="auto">
          <a:xfrm>
            <a:off x="479425" y="909768"/>
            <a:ext cx="1123314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Datumsplatzhalt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F4EBBD8-A576-4697-90A8-A3A1DA1E14A9}" type="datetime1">
              <a:rPr lang="de-DE" smtClean="0"/>
              <a:t>03.12.2019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1" name="Picture 11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1107953" y="186366"/>
            <a:ext cx="603910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platzhalter 22"/>
          <p:cNvSpPr>
            <a:spLocks noGrp="1"/>
          </p:cNvSpPr>
          <p:nvPr>
            <p:ph type="body" sz="quarter" idx="13"/>
          </p:nvPr>
        </p:nvSpPr>
        <p:spPr>
          <a:xfrm>
            <a:off x="479425" y="1092173"/>
            <a:ext cx="11233150" cy="5109247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chemeClr val="tx1"/>
                </a:solidFill>
              </a:defRPr>
            </a:lvl1pPr>
            <a:lvl2pPr>
              <a:defRPr sz="2000" b="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 smtClean="0"/>
              <a:t>Formatvorlagen des Textmasters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308001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8" pos="737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U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6649" y="191124"/>
            <a:ext cx="607443" cy="540000"/>
          </a:xfrm>
          <a:prstGeom prst="rect">
            <a:avLst/>
          </a:prstGeom>
        </p:spPr>
      </p:pic>
      <p:sp>
        <p:nvSpPr>
          <p:cNvPr id="13" name="Titel 12"/>
          <p:cNvSpPr>
            <a:spLocks noGrp="1"/>
          </p:cNvSpPr>
          <p:nvPr>
            <p:ph type="title"/>
          </p:nvPr>
        </p:nvSpPr>
        <p:spPr>
          <a:xfrm>
            <a:off x="479425" y="188639"/>
            <a:ext cx="9502775" cy="640303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200" b="1">
                <a:solidFill>
                  <a:srgbClr val="326CB3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14" name="Textplatzhalter 22"/>
          <p:cNvSpPr>
            <a:spLocks noGrp="1"/>
          </p:cNvSpPr>
          <p:nvPr>
            <p:ph type="body" sz="quarter" idx="13"/>
          </p:nvPr>
        </p:nvSpPr>
        <p:spPr>
          <a:xfrm>
            <a:off x="479425" y="1089025"/>
            <a:ext cx="11233150" cy="5111750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chemeClr val="tx1"/>
                </a:solidFill>
              </a:defRPr>
            </a:lvl1pPr>
            <a:lvl2pPr>
              <a:defRPr sz="2000" b="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 smtClean="0"/>
              <a:t>Formatvorlagen des Textmasters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cxnSp>
        <p:nvCxnSpPr>
          <p:cNvPr id="12" name="Gerader Verbinder 10"/>
          <p:cNvCxnSpPr/>
          <p:nvPr userDrawn="1"/>
        </p:nvCxnSpPr>
        <p:spPr bwMode="auto">
          <a:xfrm>
            <a:off x="479425" y="909768"/>
            <a:ext cx="1123314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F4EBBD8-A576-4697-90A8-A3A1DA1E14A9}" type="datetime1">
              <a:rPr lang="de-DE" smtClean="0"/>
              <a:t>03.12.2019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0" name="Picture 11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1107953" y="186366"/>
            <a:ext cx="603910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801669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MP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1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36466" y="147362"/>
            <a:ext cx="600317" cy="612000"/>
          </a:xfrm>
          <a:prstGeom prst="rect">
            <a:avLst/>
          </a:prstGeom>
          <a:noFill/>
        </p:spPr>
      </p:pic>
      <p:sp>
        <p:nvSpPr>
          <p:cNvPr id="13" name="Titel 12"/>
          <p:cNvSpPr>
            <a:spLocks noGrp="1"/>
          </p:cNvSpPr>
          <p:nvPr>
            <p:ph type="title"/>
          </p:nvPr>
        </p:nvSpPr>
        <p:spPr>
          <a:xfrm>
            <a:off x="479425" y="188639"/>
            <a:ext cx="9502775" cy="640303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200" b="1">
                <a:solidFill>
                  <a:srgbClr val="326CB3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16" name="Textplatzhalter 22"/>
          <p:cNvSpPr>
            <a:spLocks noGrp="1"/>
          </p:cNvSpPr>
          <p:nvPr>
            <p:ph type="body" sz="quarter" idx="13"/>
          </p:nvPr>
        </p:nvSpPr>
        <p:spPr>
          <a:xfrm>
            <a:off x="479425" y="1089026"/>
            <a:ext cx="11233150" cy="5111750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chemeClr val="tx1"/>
                </a:solidFill>
              </a:defRPr>
            </a:lvl1pPr>
            <a:lvl2pPr>
              <a:defRPr sz="2000" b="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 smtClean="0"/>
              <a:t>Formatvorlagen des Textmasters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cxnSp>
        <p:nvCxnSpPr>
          <p:cNvPr id="12" name="Gerader Verbinder 10"/>
          <p:cNvCxnSpPr/>
          <p:nvPr userDrawn="1"/>
        </p:nvCxnSpPr>
        <p:spPr bwMode="auto">
          <a:xfrm>
            <a:off x="479425" y="909768"/>
            <a:ext cx="1123314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Datumsplatzhalt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F4EBBD8-A576-4697-90A8-A3A1DA1E14A9}" type="datetime1">
              <a:rPr lang="de-DE" smtClean="0"/>
              <a:t>03.12.2019</a:t>
            </a:fld>
            <a:endParaRPr lang="de-DE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7" name="Picture 11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1107953" y="186366"/>
            <a:ext cx="603910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9039143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HEP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0371" y="277807"/>
            <a:ext cx="1110547" cy="333491"/>
          </a:xfrm>
          <a:prstGeom prst="rect">
            <a:avLst/>
          </a:prstGeom>
        </p:spPr>
      </p:pic>
      <p:sp>
        <p:nvSpPr>
          <p:cNvPr id="13" name="Titel 12"/>
          <p:cNvSpPr>
            <a:spLocks noGrp="1"/>
          </p:cNvSpPr>
          <p:nvPr>
            <p:ph type="title"/>
          </p:nvPr>
        </p:nvSpPr>
        <p:spPr>
          <a:xfrm>
            <a:off x="479424" y="188639"/>
            <a:ext cx="8334933" cy="640303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200" b="1">
                <a:solidFill>
                  <a:srgbClr val="326CB3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15" name="Textplatzhalter 22"/>
          <p:cNvSpPr>
            <a:spLocks noGrp="1"/>
          </p:cNvSpPr>
          <p:nvPr>
            <p:ph type="body" sz="quarter" idx="13"/>
          </p:nvPr>
        </p:nvSpPr>
        <p:spPr>
          <a:xfrm>
            <a:off x="479424" y="1089025"/>
            <a:ext cx="11233151" cy="5111750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chemeClr val="tx1"/>
                </a:solidFill>
              </a:defRPr>
            </a:lvl1pPr>
            <a:lvl2pPr>
              <a:defRPr sz="2000" b="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 smtClean="0"/>
              <a:t>Formatvorlagen des Textmasters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cxnSp>
        <p:nvCxnSpPr>
          <p:cNvPr id="12" name="Gerader Verbinder 10"/>
          <p:cNvCxnSpPr/>
          <p:nvPr userDrawn="1"/>
        </p:nvCxnSpPr>
        <p:spPr bwMode="auto">
          <a:xfrm>
            <a:off x="479425" y="909768"/>
            <a:ext cx="1123314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Datumsplatzhalter 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E8AFB9D-F2E6-4BBA-83FA-69EC431EA825}" type="datetime1">
              <a:rPr lang="de-DE" smtClean="0"/>
              <a:t>03.12.2019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0" name="Picture 11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1107953" y="186366"/>
            <a:ext cx="603910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097462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w/o machine w/o acknowledg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6035" y="193095"/>
            <a:ext cx="2385016" cy="511200"/>
          </a:xfrm>
          <a:prstGeom prst="rect">
            <a:avLst/>
          </a:prstGeom>
        </p:spPr>
      </p:pic>
      <p:grpSp>
        <p:nvGrpSpPr>
          <p:cNvPr id="2" name="Gruppierung 1"/>
          <p:cNvGrpSpPr/>
          <p:nvPr userDrawn="1"/>
        </p:nvGrpSpPr>
        <p:grpSpPr>
          <a:xfrm>
            <a:off x="2556095" y="5284515"/>
            <a:ext cx="7353189" cy="743526"/>
            <a:chOff x="2556095" y="5284515"/>
            <a:chExt cx="7353189" cy="743526"/>
          </a:xfrm>
        </p:grpSpPr>
        <p:pic>
          <p:nvPicPr>
            <p:cNvPr id="20" name="Picture 11"/>
            <p:cNvPicPr>
              <a:picLocks noChangeAspect="1" noChangeArrowheads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2595" y="5284515"/>
              <a:ext cx="729332" cy="743526"/>
            </a:xfrm>
            <a:prstGeom prst="rect">
              <a:avLst/>
            </a:prstGeom>
            <a:noFill/>
          </p:spPr>
        </p:pic>
        <p:pic>
          <p:nvPicPr>
            <p:cNvPr id="21" name="Grafik 20"/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56095" y="5432200"/>
              <a:ext cx="1452785" cy="495656"/>
            </a:xfrm>
            <a:prstGeom prst="rect">
              <a:avLst/>
            </a:prstGeom>
          </p:spPr>
        </p:pic>
        <p:pic>
          <p:nvPicPr>
            <p:cNvPr id="22" name="Grafik 21" descr="eurofusion_logo.png"/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08396" y="5410028"/>
              <a:ext cx="2000888" cy="517828"/>
            </a:xfrm>
            <a:prstGeom prst="rect">
              <a:avLst/>
            </a:prstGeom>
          </p:spPr>
        </p:pic>
      </p:grpSp>
      <p:sp>
        <p:nvSpPr>
          <p:cNvPr id="17" name="Untertitel 2"/>
          <p:cNvSpPr>
            <a:spLocks noGrp="1"/>
          </p:cNvSpPr>
          <p:nvPr>
            <p:ph type="subTitle" idx="1"/>
          </p:nvPr>
        </p:nvSpPr>
        <p:spPr>
          <a:xfrm>
            <a:off x="1533144" y="3690256"/>
            <a:ext cx="9144000" cy="11947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8" name="Titel 7"/>
          <p:cNvSpPr>
            <a:spLocks noGrp="1"/>
          </p:cNvSpPr>
          <p:nvPr>
            <p:ph type="title"/>
          </p:nvPr>
        </p:nvSpPr>
        <p:spPr>
          <a:xfrm>
            <a:off x="1533144" y="1501919"/>
            <a:ext cx="9144000" cy="2055378"/>
          </a:xfrm>
          <a:prstGeom prst="rect">
            <a:avLst/>
          </a:prstGeom>
        </p:spPr>
        <p:txBody>
          <a:bodyPr anchor="b"/>
          <a:lstStyle>
            <a:lvl1pPr algn="ctr">
              <a:defRPr b="1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EBBD8-A576-4697-90A8-A3A1DA1E14A9}" type="datetime1">
              <a:rPr lang="de-DE" smtClean="0"/>
              <a:t>03.12.2019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7610480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w/o machine w/ acknowledg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Untertitel 2"/>
          <p:cNvSpPr>
            <a:spLocks noGrp="1"/>
          </p:cNvSpPr>
          <p:nvPr userDrawn="1">
            <p:ph type="subTitle" idx="1"/>
          </p:nvPr>
        </p:nvSpPr>
        <p:spPr>
          <a:xfrm>
            <a:off x="1533144" y="3429000"/>
            <a:ext cx="9144000" cy="11947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27" name="Titel 7"/>
          <p:cNvSpPr>
            <a:spLocks noGrp="1"/>
          </p:cNvSpPr>
          <p:nvPr userDrawn="1">
            <p:ph type="title"/>
          </p:nvPr>
        </p:nvSpPr>
        <p:spPr>
          <a:xfrm>
            <a:off x="1533144" y="1240663"/>
            <a:ext cx="9144000" cy="2055378"/>
          </a:xfrm>
          <a:prstGeom prst="rect">
            <a:avLst/>
          </a:prstGeom>
        </p:spPr>
        <p:txBody>
          <a:bodyPr anchor="b"/>
          <a:lstStyle>
            <a:lvl1pPr algn="ctr">
              <a:defRPr b="1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grpSp>
        <p:nvGrpSpPr>
          <p:cNvPr id="15" name="Gruppierung 14"/>
          <p:cNvGrpSpPr/>
          <p:nvPr userDrawn="1"/>
        </p:nvGrpSpPr>
        <p:grpSpPr>
          <a:xfrm>
            <a:off x="2556095" y="4821379"/>
            <a:ext cx="7353189" cy="743526"/>
            <a:chOff x="2556095" y="5284515"/>
            <a:chExt cx="7353189" cy="743526"/>
          </a:xfrm>
        </p:grpSpPr>
        <p:pic>
          <p:nvPicPr>
            <p:cNvPr id="16" name="Picture 11"/>
            <p:cNvPicPr>
              <a:picLocks noChangeAspect="1" noChangeArrowheads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2595" y="5284515"/>
              <a:ext cx="729332" cy="743526"/>
            </a:xfrm>
            <a:prstGeom prst="rect">
              <a:avLst/>
            </a:prstGeom>
            <a:noFill/>
          </p:spPr>
        </p:pic>
        <p:pic>
          <p:nvPicPr>
            <p:cNvPr id="17" name="Grafik 20"/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56095" y="5432200"/>
              <a:ext cx="1452785" cy="495656"/>
            </a:xfrm>
            <a:prstGeom prst="rect">
              <a:avLst/>
            </a:prstGeom>
          </p:spPr>
        </p:pic>
        <p:pic>
          <p:nvPicPr>
            <p:cNvPr id="18" name="Grafik 21" descr="eurofusion_logo.png"/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08396" y="5410028"/>
              <a:ext cx="2000888" cy="517828"/>
            </a:xfrm>
            <a:prstGeom prst="rect">
              <a:avLst/>
            </a:prstGeom>
          </p:spPr>
        </p:pic>
      </p:grpSp>
      <p:grpSp>
        <p:nvGrpSpPr>
          <p:cNvPr id="14" name="Gruppieren 13"/>
          <p:cNvGrpSpPr/>
          <p:nvPr userDrawn="1"/>
        </p:nvGrpSpPr>
        <p:grpSpPr>
          <a:xfrm>
            <a:off x="1930906" y="5892965"/>
            <a:ext cx="8434419" cy="566770"/>
            <a:chOff x="507813" y="5834863"/>
            <a:chExt cx="8135786" cy="566770"/>
          </a:xfrm>
        </p:grpSpPr>
        <p:pic>
          <p:nvPicPr>
            <p:cNvPr id="19" name="Grafik 18"/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7813" y="5834863"/>
              <a:ext cx="560411" cy="373742"/>
            </a:xfrm>
            <a:prstGeom prst="rect">
              <a:avLst/>
            </a:prstGeom>
          </p:spPr>
        </p:pic>
        <p:sp>
          <p:nvSpPr>
            <p:cNvPr id="20" name="Subtitle 2"/>
            <p:cNvSpPr txBox="1">
              <a:spLocks/>
            </p:cNvSpPr>
            <p:nvPr userDrawn="1"/>
          </p:nvSpPr>
          <p:spPr>
            <a:xfrm>
              <a:off x="1068224" y="5834863"/>
              <a:ext cx="7575375" cy="56677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dirty="0" smtClean="0">
                  <a:latin typeface="Arial Narrow" panose="020B0606020202030204" pitchFamily="34" charset="0"/>
                </a:rPr>
                <a:t>This work has been carried out within the framework of the EUROfusion Consortium and has received funding from the </a:t>
              </a:r>
              <a:r>
                <a:rPr lang="en-US" sz="1000" dirty="0" err="1" smtClean="0">
                  <a:latin typeface="Arial Narrow" panose="020B0606020202030204" pitchFamily="34" charset="0"/>
                </a:rPr>
                <a:t>Euratom</a:t>
              </a:r>
              <a:r>
                <a:rPr lang="en-US" sz="1000" dirty="0" smtClean="0">
                  <a:latin typeface="Arial Narrow" panose="020B0606020202030204" pitchFamily="34" charset="0"/>
                </a:rPr>
                <a:t> research and training </a:t>
              </a:r>
              <a:r>
                <a:rPr lang="en-US" sz="1000" dirty="0" err="1" smtClean="0">
                  <a:latin typeface="Arial Narrow" panose="020B0606020202030204" pitchFamily="34" charset="0"/>
                </a:rPr>
                <a:t>programme</a:t>
              </a:r>
              <a:r>
                <a:rPr lang="en-US" sz="1000" dirty="0" smtClean="0">
                  <a:latin typeface="Arial Narrow" panose="020B0606020202030204" pitchFamily="34" charset="0"/>
                </a:rPr>
                <a:t> 2014-2018 and 2019-2020 under grant agreement No 633053. The views and opinions expressed herein do not necessarily reflect those of the European Commission.</a:t>
              </a:r>
              <a:endParaRPr lang="en-US" sz="1000" dirty="0">
                <a:latin typeface="Arial Narrow" panose="020B0606020202030204" pitchFamily="34" charset="0"/>
              </a:endParaRPr>
            </a:p>
          </p:txBody>
        </p:sp>
      </p:grp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EBBD8-A576-4697-90A8-A3A1DA1E14A9}" type="datetime1">
              <a:rPr lang="de-DE" smtClean="0"/>
              <a:t>03.12.2019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21" name="Grafik 20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6035" y="193095"/>
            <a:ext cx="2385016" cy="5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5098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W7-X w/o acknowledg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2281" y="189217"/>
            <a:ext cx="575532" cy="511634"/>
          </a:xfrm>
          <a:prstGeom prst="rect">
            <a:avLst/>
          </a:prstGeom>
        </p:spPr>
      </p:pic>
      <p:sp>
        <p:nvSpPr>
          <p:cNvPr id="19" name="Untertitel 2"/>
          <p:cNvSpPr>
            <a:spLocks noGrp="1"/>
          </p:cNvSpPr>
          <p:nvPr>
            <p:ph type="subTitle" idx="1"/>
          </p:nvPr>
        </p:nvSpPr>
        <p:spPr>
          <a:xfrm>
            <a:off x="1533144" y="3690256"/>
            <a:ext cx="9144000" cy="11947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20" name="Titel 7"/>
          <p:cNvSpPr>
            <a:spLocks noGrp="1"/>
          </p:cNvSpPr>
          <p:nvPr>
            <p:ph type="title"/>
          </p:nvPr>
        </p:nvSpPr>
        <p:spPr>
          <a:xfrm>
            <a:off x="1533144" y="1501919"/>
            <a:ext cx="9144000" cy="2055378"/>
          </a:xfrm>
          <a:prstGeom prst="rect">
            <a:avLst/>
          </a:prstGeom>
        </p:spPr>
        <p:txBody>
          <a:bodyPr anchor="b"/>
          <a:lstStyle>
            <a:lvl1pPr algn="ctr">
              <a:defRPr b="1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grpSp>
        <p:nvGrpSpPr>
          <p:cNvPr id="13" name="Gruppierung 12"/>
          <p:cNvGrpSpPr/>
          <p:nvPr userDrawn="1"/>
        </p:nvGrpSpPr>
        <p:grpSpPr>
          <a:xfrm>
            <a:off x="2556095" y="5284515"/>
            <a:ext cx="7353189" cy="743526"/>
            <a:chOff x="2556095" y="5284515"/>
            <a:chExt cx="7353189" cy="743526"/>
          </a:xfrm>
        </p:grpSpPr>
        <p:pic>
          <p:nvPicPr>
            <p:cNvPr id="18" name="Picture 11"/>
            <p:cNvPicPr>
              <a:picLocks noChangeAspect="1" noChangeArrowheads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2595" y="5284515"/>
              <a:ext cx="729332" cy="743526"/>
            </a:xfrm>
            <a:prstGeom prst="rect">
              <a:avLst/>
            </a:prstGeom>
            <a:noFill/>
          </p:spPr>
        </p:pic>
        <p:pic>
          <p:nvPicPr>
            <p:cNvPr id="21" name="Grafik 20"/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56095" y="5432200"/>
              <a:ext cx="1452785" cy="495656"/>
            </a:xfrm>
            <a:prstGeom prst="rect">
              <a:avLst/>
            </a:prstGeom>
          </p:spPr>
        </p:pic>
        <p:pic>
          <p:nvPicPr>
            <p:cNvPr id="22" name="Grafik 21" descr="eurofusion_logo.png"/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08396" y="5410028"/>
              <a:ext cx="2000888" cy="517828"/>
            </a:xfrm>
            <a:prstGeom prst="rect">
              <a:avLst/>
            </a:prstGeom>
          </p:spPr>
        </p:pic>
      </p:grp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EBBD8-A576-4697-90A8-A3A1DA1E14A9}" type="datetime1">
              <a:rPr lang="de-DE" smtClean="0"/>
              <a:t>03.12.2019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6035" y="193095"/>
            <a:ext cx="2385016" cy="5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2613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W7-X w/ acknowledg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2281" y="189217"/>
            <a:ext cx="576000" cy="512050"/>
          </a:xfrm>
          <a:prstGeom prst="rect">
            <a:avLst/>
          </a:prstGeom>
        </p:spPr>
      </p:pic>
      <p:sp>
        <p:nvSpPr>
          <p:cNvPr id="33" name="Untertitel 2"/>
          <p:cNvSpPr>
            <a:spLocks noGrp="1"/>
          </p:cNvSpPr>
          <p:nvPr userDrawn="1">
            <p:ph type="subTitle" idx="1"/>
          </p:nvPr>
        </p:nvSpPr>
        <p:spPr>
          <a:xfrm>
            <a:off x="1524000" y="3429000"/>
            <a:ext cx="9144000" cy="11947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34" name="Titel 7"/>
          <p:cNvSpPr>
            <a:spLocks noGrp="1"/>
          </p:cNvSpPr>
          <p:nvPr userDrawn="1">
            <p:ph type="title"/>
          </p:nvPr>
        </p:nvSpPr>
        <p:spPr>
          <a:xfrm>
            <a:off x="1524000" y="1240663"/>
            <a:ext cx="9144000" cy="2055378"/>
          </a:xfrm>
          <a:prstGeom prst="rect">
            <a:avLst/>
          </a:prstGeom>
        </p:spPr>
        <p:txBody>
          <a:bodyPr anchor="b"/>
          <a:lstStyle>
            <a:lvl1pPr algn="ctr">
              <a:defRPr b="1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grpSp>
        <p:nvGrpSpPr>
          <p:cNvPr id="35" name="Gruppierung 34"/>
          <p:cNvGrpSpPr/>
          <p:nvPr userDrawn="1"/>
        </p:nvGrpSpPr>
        <p:grpSpPr>
          <a:xfrm>
            <a:off x="2556095" y="4821379"/>
            <a:ext cx="7353189" cy="743526"/>
            <a:chOff x="2556095" y="5284515"/>
            <a:chExt cx="7353189" cy="743526"/>
          </a:xfrm>
        </p:grpSpPr>
        <p:pic>
          <p:nvPicPr>
            <p:cNvPr id="36" name="Picture 11"/>
            <p:cNvPicPr>
              <a:picLocks noChangeAspect="1" noChangeArrowheads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2595" y="5284515"/>
              <a:ext cx="729332" cy="743526"/>
            </a:xfrm>
            <a:prstGeom prst="rect">
              <a:avLst/>
            </a:prstGeom>
            <a:noFill/>
          </p:spPr>
        </p:pic>
        <p:pic>
          <p:nvPicPr>
            <p:cNvPr id="37" name="Grafik 20"/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56095" y="5432200"/>
              <a:ext cx="1452785" cy="495656"/>
            </a:xfrm>
            <a:prstGeom prst="rect">
              <a:avLst/>
            </a:prstGeom>
          </p:spPr>
        </p:pic>
        <p:pic>
          <p:nvPicPr>
            <p:cNvPr id="38" name="Grafik 21" descr="eurofusion_logo.png"/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08396" y="5410028"/>
              <a:ext cx="2000888" cy="517828"/>
            </a:xfrm>
            <a:prstGeom prst="rect">
              <a:avLst/>
            </a:prstGeom>
          </p:spPr>
        </p:pic>
      </p:grpSp>
      <p:grpSp>
        <p:nvGrpSpPr>
          <p:cNvPr id="14" name="Gruppieren 13"/>
          <p:cNvGrpSpPr/>
          <p:nvPr userDrawn="1"/>
        </p:nvGrpSpPr>
        <p:grpSpPr>
          <a:xfrm>
            <a:off x="1930906" y="5892965"/>
            <a:ext cx="8434419" cy="566770"/>
            <a:chOff x="507813" y="5834863"/>
            <a:chExt cx="8135786" cy="566770"/>
          </a:xfrm>
        </p:grpSpPr>
        <p:pic>
          <p:nvPicPr>
            <p:cNvPr id="15" name="Grafik 14"/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7813" y="5834863"/>
              <a:ext cx="560411" cy="373742"/>
            </a:xfrm>
            <a:prstGeom prst="rect">
              <a:avLst/>
            </a:prstGeom>
          </p:spPr>
        </p:pic>
        <p:sp>
          <p:nvSpPr>
            <p:cNvPr id="18" name="Subtitle 2"/>
            <p:cNvSpPr txBox="1">
              <a:spLocks/>
            </p:cNvSpPr>
            <p:nvPr userDrawn="1"/>
          </p:nvSpPr>
          <p:spPr>
            <a:xfrm>
              <a:off x="1068224" y="5834863"/>
              <a:ext cx="7575375" cy="56677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dirty="0" smtClean="0">
                  <a:latin typeface="Arial Narrow" panose="020B0606020202030204" pitchFamily="34" charset="0"/>
                </a:rPr>
                <a:t>This work has been carried out within the framework of the EUROfusion Consortium and has received funding from the </a:t>
              </a:r>
              <a:r>
                <a:rPr lang="en-US" sz="1000" dirty="0" err="1" smtClean="0">
                  <a:latin typeface="Arial Narrow" panose="020B0606020202030204" pitchFamily="34" charset="0"/>
                </a:rPr>
                <a:t>Euratom</a:t>
              </a:r>
              <a:r>
                <a:rPr lang="en-US" sz="1000" dirty="0" smtClean="0">
                  <a:latin typeface="Arial Narrow" panose="020B0606020202030204" pitchFamily="34" charset="0"/>
                </a:rPr>
                <a:t> research and training </a:t>
              </a:r>
              <a:r>
                <a:rPr lang="en-US" sz="1000" dirty="0" err="1" smtClean="0">
                  <a:latin typeface="Arial Narrow" panose="020B0606020202030204" pitchFamily="34" charset="0"/>
                </a:rPr>
                <a:t>programme</a:t>
              </a:r>
              <a:r>
                <a:rPr lang="en-US" sz="1000" dirty="0" smtClean="0">
                  <a:latin typeface="Arial Narrow" panose="020B0606020202030204" pitchFamily="34" charset="0"/>
                </a:rPr>
                <a:t> 2014-2018 and 2019-2020 under grant agreement No 633053. The views and opinions expressed herein do not necessarily reflect those of the European Commission.</a:t>
              </a:r>
              <a:endParaRPr lang="en-US" sz="1000" dirty="0">
                <a:latin typeface="Arial Narrow" panose="020B0606020202030204" pitchFamily="34" charset="0"/>
              </a:endParaRPr>
            </a:p>
          </p:txBody>
        </p:sp>
      </p:grp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EBBD8-A576-4697-90A8-A3A1DA1E14A9}" type="datetime1">
              <a:rPr lang="de-DE" smtClean="0"/>
              <a:t>03.12.2019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6" name="Grafik 15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6035" y="193095"/>
            <a:ext cx="2385016" cy="5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77018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79425" y="6356350"/>
            <a:ext cx="1115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fld id="{6F4EBBD8-A576-4697-90A8-A3A1DA1E14A9}" type="datetime1">
              <a:rPr lang="de-DE" smtClean="0"/>
              <a:t>03.12.2019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812000" y="6356350"/>
            <a:ext cx="8568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de-DE" sz="10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634400" y="6356350"/>
            <a:ext cx="108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de-DE" sz="1000" b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fld id="{31AA536C-85F5-4A1B-A111-7CE00A08BCBC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47171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61" r:id="rId2"/>
    <p:sldLayoutId id="2147483662" r:id="rId3"/>
    <p:sldLayoutId id="2147483663" r:id="rId4"/>
    <p:sldLayoutId id="2147483664" r:id="rId5"/>
    <p:sldLayoutId id="2147483655" r:id="rId6"/>
    <p:sldLayoutId id="2147483656" r:id="rId7"/>
    <p:sldLayoutId id="2147483657" r:id="rId8"/>
    <p:sldLayoutId id="2147483659" r:id="rId9"/>
    <p:sldLayoutId id="2147483665" r:id="rId10"/>
    <p:sldLayoutId id="2147483666" r:id="rId11"/>
    <p:sldLayoutId id="2147483660" r:id="rId12"/>
    <p:sldLayoutId id="2147483658" r:id="rId13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pos="7378" userDrawn="1">
          <p15:clr>
            <a:srgbClr val="F26B43"/>
          </p15:clr>
        </p15:guide>
        <p15:guide id="3" pos="302" userDrawn="1">
          <p15:clr>
            <a:srgbClr val="F26B43"/>
          </p15:clr>
        </p15:guide>
        <p15:guide id="4" orient="horz" pos="119" userDrawn="1">
          <p15:clr>
            <a:srgbClr val="F26B43"/>
          </p15:clr>
        </p15:guide>
        <p15:guide id="5" orient="horz" pos="3997" userDrawn="1">
          <p15:clr>
            <a:srgbClr val="F26B43"/>
          </p15:clr>
        </p15:guide>
        <p15:guide id="6" orient="horz" pos="572" userDrawn="1">
          <p15:clr>
            <a:srgbClr val="F26B43"/>
          </p15:clr>
        </p15:guide>
        <p15:guide id="7" orient="horz" pos="686" userDrawn="1">
          <p15:clr>
            <a:srgbClr val="F26B43"/>
          </p15:clr>
        </p15:guide>
        <p15:guide id="8" orient="horz" pos="2273" userDrawn="1">
          <p15:clr>
            <a:srgbClr val="F26B43"/>
          </p15:clr>
        </p15:guide>
        <p15:guide id="9" orient="horz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8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slide" Target="slide17.xml"/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slide" Target="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://www.youtube.com/plasmaphysik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slide" Target="slide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2F7BE-D151-4E0B-ADEA-4ACB555EF7AA}" type="datetime1">
              <a:rPr lang="de-DE" smtClean="0"/>
              <a:t>03.12.2019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SOFT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1</a:t>
            </a:fld>
            <a:endParaRPr lang="de-DE" dirty="0"/>
          </a:p>
        </p:txBody>
      </p:sp>
      <p:sp>
        <p:nvSpPr>
          <p:cNvPr id="8" name="Untertitel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Lutz Wegener on behalf of the </a:t>
            </a:r>
            <a:r>
              <a:rPr lang="en-US" dirty="0" err="1" smtClean="0"/>
              <a:t>Wendelstein</a:t>
            </a:r>
            <a:r>
              <a:rPr lang="en-US" dirty="0" smtClean="0"/>
              <a:t> 7-X team</a:t>
            </a:r>
            <a:endParaRPr lang="en-US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383177" y="1097273"/>
            <a:ext cx="11416937" cy="1094106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3600" dirty="0" smtClean="0"/>
              <a:t>Construction perspective on the future of the </a:t>
            </a:r>
            <a:r>
              <a:rPr lang="en-US" sz="3600" dirty="0" err="1" smtClean="0"/>
              <a:t>stellarator</a:t>
            </a:r>
            <a:r>
              <a:rPr lang="en-US" sz="3600" dirty="0" smtClean="0"/>
              <a:t> approach to fusion power</a:t>
            </a:r>
            <a:endParaRPr lang="de-DE" sz="3600" dirty="0"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87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Construction </a:t>
            </a:r>
            <a:r>
              <a:rPr lang="en-US" dirty="0"/>
              <a:t>– </a:t>
            </a:r>
            <a:r>
              <a:rPr lang="en-US" dirty="0" smtClean="0"/>
              <a:t>completed Magnet Module (MM)</a:t>
            </a:r>
            <a:endParaRPr lang="en-US" dirty="0">
              <a:solidFill>
                <a:srgbClr val="326CB3"/>
              </a:solidFill>
            </a:endParaRPr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3064DE1-3EDF-40F5-A939-355F8C4D4B0D}" type="datetime1">
              <a:rPr lang="de-DE" smtClean="0"/>
              <a:t>03.12.2019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FUSION POWER ASSOCIATES 40</a:t>
            </a:r>
            <a:r>
              <a:rPr lang="en-US" baseline="30000" dirty="0"/>
              <a:t>TH</a:t>
            </a:r>
            <a:r>
              <a:rPr lang="en-US" dirty="0"/>
              <a:t> ANNUAL MEETING, DECEMBER 3-4, 2019, Washington, DC 20001 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10</a:t>
            </a:fld>
            <a:endParaRPr lang="de-DE" dirty="0"/>
          </a:p>
        </p:txBody>
      </p:sp>
      <p:pic>
        <p:nvPicPr>
          <p:cNvPr id="6" name="Picture 2" descr="\\afs\ipp\u\btk\public\Fotos W7-X\Modul 5\Kryoverrohrung am Modul 5_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3833" y="1047303"/>
            <a:ext cx="7964333" cy="5309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AutoShape 8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10969612" y="6244431"/>
            <a:ext cx="204788" cy="223837"/>
          </a:xfrm>
          <a:prstGeom prst="actionButtonForwardNext">
            <a:avLst/>
          </a:prstGeom>
          <a:noFill/>
          <a:ln w="9360">
            <a:solidFill>
              <a:srgbClr val="00CC9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9008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Construction </a:t>
            </a:r>
            <a:r>
              <a:rPr lang="en-US" dirty="0" smtClean="0"/>
              <a:t>Challenges </a:t>
            </a:r>
            <a:r>
              <a:rPr lang="en-US" dirty="0"/>
              <a:t>– Cryostat and positioning of MM</a:t>
            </a:r>
            <a:endParaRPr lang="en-US" dirty="0">
              <a:solidFill>
                <a:srgbClr val="326CB3"/>
              </a:solidFill>
            </a:endParaRPr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3064DE1-3EDF-40F5-A939-355F8C4D4B0D}" type="datetime1">
              <a:rPr lang="de-DE" smtClean="0"/>
              <a:t>03.12.2019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FUSION POWER ASSOCIATES 40</a:t>
            </a:r>
            <a:r>
              <a:rPr lang="en-US" baseline="30000" dirty="0"/>
              <a:t>TH</a:t>
            </a:r>
            <a:r>
              <a:rPr lang="en-US" dirty="0"/>
              <a:t> ANNUAL MEETING, DECEMBER 3-4, 2019, Washington, DC 20001 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766354" y="970735"/>
            <a:ext cx="106592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Central Question: Module assembly/alignment in parallel (star-like) or in series</a:t>
            </a:r>
            <a:endParaRPr lang="en-US" sz="2000" dirty="0"/>
          </a:p>
        </p:txBody>
      </p:sp>
      <p:sp>
        <p:nvSpPr>
          <p:cNvPr id="11" name="Textfeld 10"/>
          <p:cNvSpPr txBox="1"/>
          <p:nvPr/>
        </p:nvSpPr>
        <p:spPr>
          <a:xfrm>
            <a:off x="924674" y="1496132"/>
            <a:ext cx="3377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Original Concept (2000) - parallel</a:t>
            </a:r>
            <a:endParaRPr lang="en-US" dirty="0"/>
          </a:p>
        </p:txBody>
      </p:sp>
      <p:sp>
        <p:nvSpPr>
          <p:cNvPr id="12" name="Textfeld 11"/>
          <p:cNvSpPr txBox="1"/>
          <p:nvPr/>
        </p:nvSpPr>
        <p:spPr>
          <a:xfrm>
            <a:off x="6788263" y="1496132"/>
            <a:ext cx="3591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Realized Concept (2003) - serial</a:t>
            </a:r>
            <a:endParaRPr lang="en-US" dirty="0"/>
          </a:p>
        </p:txBody>
      </p:sp>
      <p:pic>
        <p:nvPicPr>
          <p:cNvPr id="13" name="Picture 10" descr="H:\snapshot\mst4-01-02-0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6466" y="2021743"/>
            <a:ext cx="1928783" cy="2424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2642162" y="4532927"/>
            <a:ext cx="2781300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7" tIns="45709" rIns="91417" bIns="4570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de-DE" sz="1400" dirty="0">
                <a:latin typeface="+mj-lt"/>
                <a:ea typeface="+mj-ea"/>
                <a:cs typeface="+mj-cs"/>
              </a:rPr>
              <a:t>Star-like Torus Assembly</a:t>
            </a:r>
          </a:p>
        </p:txBody>
      </p:sp>
      <p:grpSp>
        <p:nvGrpSpPr>
          <p:cNvPr id="15" name="Gruppieren 26"/>
          <p:cNvGrpSpPr>
            <a:grpSpLocks/>
          </p:cNvGrpSpPr>
          <p:nvPr/>
        </p:nvGrpSpPr>
        <p:grpSpPr bwMode="auto">
          <a:xfrm>
            <a:off x="2642162" y="1994370"/>
            <a:ext cx="2828925" cy="2413000"/>
            <a:chOff x="7029451" y="3941234"/>
            <a:chExt cx="2828925" cy="2412999"/>
          </a:xfrm>
        </p:grpSpPr>
        <p:pic>
          <p:nvPicPr>
            <p:cNvPr id="16" name="Picture 22" descr="H:\snapshot\luw-6-0602.jp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0900" y="4021667"/>
              <a:ext cx="2400300" cy="2034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AutoShape 69"/>
            <p:cNvSpPr>
              <a:spLocks noChangeArrowheads="1"/>
            </p:cNvSpPr>
            <p:nvPr/>
          </p:nvSpPr>
          <p:spPr bwMode="auto">
            <a:xfrm rot="2170499">
              <a:off x="9086850" y="3941234"/>
              <a:ext cx="171450" cy="321733"/>
            </a:xfrm>
            <a:prstGeom prst="downArrow">
              <a:avLst>
                <a:gd name="adj1" fmla="val 50000"/>
                <a:gd name="adj2" fmla="val 49998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100145" tIns="50073" rIns="100145" bIns="50073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de-DE" altLang="de-DE"/>
            </a:p>
          </p:txBody>
        </p:sp>
        <p:sp>
          <p:nvSpPr>
            <p:cNvPr id="18" name="AutoShape 70"/>
            <p:cNvSpPr>
              <a:spLocks noChangeArrowheads="1"/>
            </p:cNvSpPr>
            <p:nvPr/>
          </p:nvSpPr>
          <p:spPr bwMode="auto">
            <a:xfrm rot="6657880">
              <a:off x="9606492" y="5217583"/>
              <a:ext cx="160867" cy="342900"/>
            </a:xfrm>
            <a:prstGeom prst="downArrow">
              <a:avLst>
                <a:gd name="adj1" fmla="val 50000"/>
                <a:gd name="adj2" fmla="val 5000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lIns="100145" tIns="50073" rIns="100145" bIns="50073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de-DE" altLang="de-DE"/>
            </a:p>
          </p:txBody>
        </p:sp>
        <p:sp>
          <p:nvSpPr>
            <p:cNvPr id="19" name="AutoShape 71"/>
            <p:cNvSpPr>
              <a:spLocks noChangeArrowheads="1"/>
            </p:cNvSpPr>
            <p:nvPr/>
          </p:nvSpPr>
          <p:spPr bwMode="auto">
            <a:xfrm rot="-10789175">
              <a:off x="8401050" y="6032500"/>
              <a:ext cx="171450" cy="321733"/>
            </a:xfrm>
            <a:prstGeom prst="downArrow">
              <a:avLst>
                <a:gd name="adj1" fmla="val 50000"/>
                <a:gd name="adj2" fmla="val 49998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lIns="100145" tIns="50073" rIns="100145" bIns="50073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de-DE" altLang="de-DE"/>
            </a:p>
          </p:txBody>
        </p:sp>
        <p:sp>
          <p:nvSpPr>
            <p:cNvPr id="20" name="AutoShape 72"/>
            <p:cNvSpPr>
              <a:spLocks noChangeArrowheads="1"/>
            </p:cNvSpPr>
            <p:nvPr/>
          </p:nvSpPr>
          <p:spPr bwMode="auto">
            <a:xfrm rot="-6679650">
              <a:off x="7120467" y="5217583"/>
              <a:ext cx="160867" cy="342900"/>
            </a:xfrm>
            <a:prstGeom prst="downArrow">
              <a:avLst>
                <a:gd name="adj1" fmla="val 50000"/>
                <a:gd name="adj2" fmla="val 5000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lIns="100145" tIns="50073" rIns="100145" bIns="50073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de-DE" altLang="de-DE"/>
            </a:p>
          </p:txBody>
        </p:sp>
        <p:sp>
          <p:nvSpPr>
            <p:cNvPr id="21" name="AutoShape 73"/>
            <p:cNvSpPr>
              <a:spLocks noChangeArrowheads="1"/>
            </p:cNvSpPr>
            <p:nvPr/>
          </p:nvSpPr>
          <p:spPr bwMode="auto">
            <a:xfrm rot="-2196963">
              <a:off x="7543800" y="3941234"/>
              <a:ext cx="171450" cy="321733"/>
            </a:xfrm>
            <a:prstGeom prst="downArrow">
              <a:avLst>
                <a:gd name="adj1" fmla="val 50000"/>
                <a:gd name="adj2" fmla="val 49998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100145" tIns="50073" rIns="100145" bIns="50073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de-DE" altLang="de-DE"/>
            </a:p>
          </p:txBody>
        </p:sp>
      </p:grpSp>
      <p:sp>
        <p:nvSpPr>
          <p:cNvPr id="22" name="Textfeld 21"/>
          <p:cNvSpPr txBox="1"/>
          <p:nvPr/>
        </p:nvSpPr>
        <p:spPr>
          <a:xfrm>
            <a:off x="0" y="4533125"/>
            <a:ext cx="26421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+mj-lt"/>
                <a:ea typeface="+mj-ea"/>
                <a:cs typeface="+mj-cs"/>
              </a:rPr>
              <a:t>Movable module</a:t>
            </a:r>
            <a:endParaRPr lang="en-US" dirty="0"/>
          </a:p>
        </p:txBody>
      </p:sp>
      <p:sp>
        <p:nvSpPr>
          <p:cNvPr id="23" name="Textfeld 22"/>
          <p:cNvSpPr txBox="1"/>
          <p:nvPr/>
        </p:nvSpPr>
        <p:spPr>
          <a:xfrm>
            <a:off x="460858" y="4918281"/>
            <a:ext cx="55223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+ Even load distribution on floor and support-system </a:t>
            </a:r>
          </a:p>
          <a:p>
            <a:r>
              <a:rPr lang="en-US" dirty="0" smtClean="0"/>
              <a:t>+ Central alignment promises best possible accuracy</a:t>
            </a:r>
          </a:p>
          <a:p>
            <a:r>
              <a:rPr lang="en-US" dirty="0" smtClean="0"/>
              <a:t>-  Too late (services and in-vessel have to wait)</a:t>
            </a:r>
          </a:p>
          <a:p>
            <a:r>
              <a:rPr lang="en-US" dirty="0" smtClean="0"/>
              <a:t>-  Instability of movable support; blockage of lower ports</a:t>
            </a:r>
          </a:p>
          <a:p>
            <a:r>
              <a:rPr lang="en-US" dirty="0" smtClean="0"/>
              <a:t>-  No space </a:t>
            </a:r>
            <a:endParaRPr lang="en-US" dirty="0"/>
          </a:p>
        </p:txBody>
      </p:sp>
      <p:sp>
        <p:nvSpPr>
          <p:cNvPr id="24" name="Textfeld 23"/>
          <p:cNvSpPr txBox="1"/>
          <p:nvPr/>
        </p:nvSpPr>
        <p:spPr>
          <a:xfrm>
            <a:off x="6192083" y="4918281"/>
            <a:ext cx="55223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+ 3D-measurements ensure accuracy </a:t>
            </a:r>
          </a:p>
          <a:p>
            <a:r>
              <a:rPr lang="en-US" dirty="0" smtClean="0"/>
              <a:t>+ Fast (services and in-vessel in parallel at all modules)</a:t>
            </a:r>
          </a:p>
          <a:p>
            <a:r>
              <a:rPr lang="en-US" dirty="0" smtClean="0"/>
              <a:t>+ Highest stability through </a:t>
            </a:r>
            <a:r>
              <a:rPr lang="en-US" u="sng" dirty="0" smtClean="0"/>
              <a:t>robust Machine </a:t>
            </a:r>
            <a:r>
              <a:rPr lang="en-US" u="sng" dirty="0"/>
              <a:t>B</a:t>
            </a:r>
            <a:r>
              <a:rPr lang="en-US" u="sng" dirty="0" smtClean="0"/>
              <a:t>ase</a:t>
            </a:r>
          </a:p>
          <a:p>
            <a:r>
              <a:rPr lang="en-US" dirty="0" smtClean="0"/>
              <a:t>+ Unrestricted port-installation</a:t>
            </a:r>
          </a:p>
          <a:p>
            <a:r>
              <a:rPr lang="en-US" dirty="0" smtClean="0"/>
              <a:t>+ Effective use of available space </a:t>
            </a:r>
            <a:endParaRPr lang="en-US" dirty="0"/>
          </a:p>
        </p:txBody>
      </p:sp>
      <p:graphicFrame>
        <p:nvGraphicFramePr>
          <p:cNvPr id="25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3851700"/>
              </p:ext>
            </p:extLst>
          </p:nvPr>
        </p:nvGraphicFramePr>
        <p:xfrm>
          <a:off x="6637605" y="2011703"/>
          <a:ext cx="3681082" cy="2760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5" name="Photo Editor Photo" r:id="rId5" imgW="19504762" imgH="14628571" progId="MSPhotoEd.3">
                  <p:embed/>
                </p:oleObj>
              </mc:Choice>
              <mc:Fallback>
                <p:oleObj name="Photo Editor Photo" r:id="rId5" imgW="19504762" imgH="14628571" progId="MSPhotoEd.3">
                  <p:embed/>
                  <p:pic>
                    <p:nvPicPr>
                      <p:cNvPr id="18" name="Object 9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37605" y="2011703"/>
                        <a:ext cx="3681082" cy="2760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Gerade Verbindung mit Pfeil 4"/>
          <p:cNvCxnSpPr/>
          <p:nvPr/>
        </p:nvCxnSpPr>
        <p:spPr>
          <a:xfrm flipH="1" flipV="1">
            <a:off x="7403807" y="4074493"/>
            <a:ext cx="523982" cy="137406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mit Pfeil 26"/>
          <p:cNvCxnSpPr/>
          <p:nvPr/>
        </p:nvCxnSpPr>
        <p:spPr>
          <a:xfrm flipV="1">
            <a:off x="8361512" y="3881759"/>
            <a:ext cx="515352" cy="296041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1494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326CB3"/>
                </a:solidFill>
              </a:rPr>
              <a:t>Construction Challenges – Cryostat and positioning of MM</a:t>
            </a:r>
            <a:endParaRPr lang="en-US" dirty="0">
              <a:solidFill>
                <a:srgbClr val="326CB3"/>
              </a:solidFill>
            </a:endParaRPr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3064DE1-3EDF-40F5-A939-355F8C4D4B0D}" type="datetime1">
              <a:rPr lang="de-DE" smtClean="0"/>
              <a:t>03.12.2019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FUSION POWER ASSOCIATES 40</a:t>
            </a:r>
            <a:r>
              <a:rPr lang="en-US" baseline="30000" dirty="0"/>
              <a:t>TH</a:t>
            </a:r>
            <a:r>
              <a:rPr lang="en-US" dirty="0"/>
              <a:t> ANNUAL MEETING, DECEMBER 3-4, 2019, Washington, DC 20001 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12</a:t>
            </a:fld>
            <a:endParaRPr lang="de-DE" dirty="0"/>
          </a:p>
        </p:txBody>
      </p:sp>
      <p:sp>
        <p:nvSpPr>
          <p:cNvPr id="27" name="Textfeld 26"/>
          <p:cNvSpPr txBox="1"/>
          <p:nvPr/>
        </p:nvSpPr>
        <p:spPr>
          <a:xfrm>
            <a:off x="408353" y="1008268"/>
            <a:ext cx="3732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First module - lowered in bottom shell</a:t>
            </a:r>
            <a:endParaRPr lang="en-US" dirty="0"/>
          </a:p>
        </p:txBody>
      </p:sp>
      <p:sp>
        <p:nvSpPr>
          <p:cNvPr id="29" name="Textfeld 28"/>
          <p:cNvSpPr txBox="1"/>
          <p:nvPr/>
        </p:nvSpPr>
        <p:spPr>
          <a:xfrm>
            <a:off x="4607685" y="1287046"/>
            <a:ext cx="7095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Second module positioned to the side of the first one</a:t>
            </a:r>
            <a:endParaRPr lang="en-US" dirty="0"/>
          </a:p>
        </p:txBody>
      </p:sp>
      <p:sp>
        <p:nvSpPr>
          <p:cNvPr id="30" name="Textfeld 29"/>
          <p:cNvSpPr txBox="1"/>
          <p:nvPr/>
        </p:nvSpPr>
        <p:spPr>
          <a:xfrm>
            <a:off x="9209315" y="1752616"/>
            <a:ext cx="22598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Robust temporary fastening – flexibly adjustable </a:t>
            </a:r>
            <a:endParaRPr lang="en-US" dirty="0"/>
          </a:p>
        </p:txBody>
      </p:sp>
      <p:pic>
        <p:nvPicPr>
          <p:cNvPr id="34" name="Picture 2" descr="\\afs\ipp\u\btk\public\Fotos W7-X\Modul 5\Einsetzen des ersten Magnetmoduls in die Außengefäßunterschale2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9078" y="1370119"/>
            <a:ext cx="3427618" cy="2285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2" descr="Z:\To Do Lists TB Montage\luw\IPP Tag der offenen Tür\O005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425" y="4071330"/>
            <a:ext cx="3427618" cy="228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2" descr="Z:\To Do Lists TB Montage\luw\IPP Tag der offenen Tür\E002 (4)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7685" y="1656378"/>
            <a:ext cx="7044845" cy="4699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feld 36"/>
          <p:cNvSpPr txBox="1"/>
          <p:nvPr/>
        </p:nvSpPr>
        <p:spPr>
          <a:xfrm>
            <a:off x="408353" y="3706920"/>
            <a:ext cx="3478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Third module - top shell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125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Construction </a:t>
            </a:r>
            <a:r>
              <a:rPr lang="en-US" dirty="0" smtClean="0"/>
              <a:t>Challenges </a:t>
            </a:r>
            <a:r>
              <a:rPr lang="en-US" dirty="0"/>
              <a:t>– </a:t>
            </a:r>
            <a:r>
              <a:rPr lang="en-US" dirty="0" smtClean="0"/>
              <a:t>Port installation</a:t>
            </a:r>
            <a:endParaRPr lang="en-US" dirty="0">
              <a:solidFill>
                <a:srgbClr val="326CB3"/>
              </a:solidFill>
            </a:endParaRPr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3064DE1-3EDF-40F5-A939-355F8C4D4B0D}" type="datetime1">
              <a:rPr lang="de-DE" smtClean="0"/>
              <a:t>03.12.2019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FUSION POWER ASSOCIATES 40</a:t>
            </a:r>
            <a:r>
              <a:rPr lang="en-US" baseline="30000" dirty="0"/>
              <a:t>TH</a:t>
            </a:r>
            <a:r>
              <a:rPr lang="en-US" dirty="0"/>
              <a:t> ANNUAL MEETING, DECEMBER 3-4, 2019, Washington, DC 20001 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13</a:t>
            </a:fld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2419" y="4296679"/>
            <a:ext cx="2584926" cy="1938695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5729" y="4286553"/>
            <a:ext cx="2598428" cy="1948821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5365" y="4286553"/>
            <a:ext cx="1740775" cy="1927917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479425" y="4286553"/>
            <a:ext cx="2214583" cy="2069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dirty="0" smtClean="0"/>
              <a:t>Ports are cut to length and shape (as built)</a:t>
            </a:r>
          </a:p>
          <a:p>
            <a:r>
              <a:rPr lang="en-US" dirty="0" smtClean="0"/>
              <a:t>Contour deduced from scanning data of as-built PV-opening (reverse engineering)</a:t>
            </a:r>
            <a:endParaRPr lang="en-US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7805" y="1184726"/>
            <a:ext cx="3946595" cy="2959946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5248419" y="1970601"/>
            <a:ext cx="22145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Ports positioning tools: </a:t>
            </a:r>
            <a:br>
              <a:rPr lang="en-US" dirty="0" smtClean="0"/>
            </a:br>
            <a:r>
              <a:rPr lang="en-US" dirty="0" smtClean="0"/>
              <a:t>Bridge and Ramps</a:t>
            </a:r>
            <a:endParaRPr lang="en-US" dirty="0"/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25" y="1184726"/>
            <a:ext cx="4486465" cy="299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932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Construction </a:t>
            </a:r>
            <a:r>
              <a:rPr lang="en-US" dirty="0" smtClean="0"/>
              <a:t>Challenges </a:t>
            </a:r>
            <a:r>
              <a:rPr lang="en-US" dirty="0"/>
              <a:t>– </a:t>
            </a:r>
            <a:r>
              <a:rPr lang="en-US" dirty="0" smtClean="0"/>
              <a:t>Port installation</a:t>
            </a:r>
            <a:endParaRPr lang="en-US" dirty="0">
              <a:solidFill>
                <a:srgbClr val="326CB3"/>
              </a:solidFill>
            </a:endParaRPr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3064DE1-3EDF-40F5-A939-355F8C4D4B0D}" type="datetime1">
              <a:rPr lang="de-DE" smtClean="0"/>
              <a:t>03.12.2019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FUSION POWER ASSOCIATES 40</a:t>
            </a:r>
            <a:r>
              <a:rPr lang="en-US" baseline="30000" dirty="0"/>
              <a:t>TH</a:t>
            </a:r>
            <a:r>
              <a:rPr lang="en-US" dirty="0"/>
              <a:t> ANNUAL MEETING, DECEMBER 3-4, 2019, Washington, DC 20001 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14</a:t>
            </a:fld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25" y="1000663"/>
            <a:ext cx="3668276" cy="5406601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4235782" y="1096329"/>
            <a:ext cx="3387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Port installation and positioning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2055" y="1000663"/>
            <a:ext cx="4054264" cy="5405686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4377937" y="4602024"/>
            <a:ext cx="29638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Laser controlled Port welding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PV weld (from inside)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Cryostat weld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Shielding gas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Leak testing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Accuracy ~4mm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5844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Construction </a:t>
            </a:r>
            <a:r>
              <a:rPr lang="en-US" dirty="0" smtClean="0"/>
              <a:t>Challenges – Module connection, Current Leads </a:t>
            </a:r>
            <a:endParaRPr lang="en-US" dirty="0">
              <a:solidFill>
                <a:srgbClr val="326CB3"/>
              </a:solidFill>
            </a:endParaRPr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3064DE1-3EDF-40F5-A939-355F8C4D4B0D}" type="datetime1">
              <a:rPr lang="de-DE" smtClean="0"/>
              <a:t>03.12.2019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FUSION POWER ASSOCIATES 40</a:t>
            </a:r>
            <a:r>
              <a:rPr lang="en-US" baseline="30000" dirty="0"/>
              <a:t>TH</a:t>
            </a:r>
            <a:r>
              <a:rPr lang="en-US" dirty="0"/>
              <a:t> ANNUAL MEETING, DECEMBER 3-4, 2019, Washington, DC 20001 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15</a:t>
            </a:fld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25" y="3719493"/>
            <a:ext cx="2005322" cy="2530031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5215" y="1582099"/>
            <a:ext cx="3114311" cy="4659451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37389" y="1162664"/>
            <a:ext cx="3517222" cy="2556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Grafik 6" descr="Umsetzen des Modul 2 auf das Maschinenfundament61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9425" y="1162665"/>
            <a:ext cx="3676181" cy="2450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C:\Users\luw\AppData\Local\Microsoft\Windows\Temporary Internet Files\Content.Outlook\TNL6AZ8E\CL und Stromschiene 006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4374" y="3937301"/>
            <a:ext cx="3072332" cy="2304249"/>
          </a:xfrm>
          <a:prstGeom prst="rect">
            <a:avLst/>
          </a:prstGeom>
          <a:noFill/>
        </p:spPr>
      </p:pic>
      <p:sp>
        <p:nvSpPr>
          <p:cNvPr id="14" name="Textfeld 13"/>
          <p:cNvSpPr txBox="1"/>
          <p:nvPr/>
        </p:nvSpPr>
        <p:spPr>
          <a:xfrm>
            <a:off x="2484746" y="3727467"/>
            <a:ext cx="278962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PV and Cryostat pushed apart (4…6mm)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Splice plates inserted and  simultaneously welded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Shrinkage moves modules back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Insertion of Fit Keys between coils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8346705" y="935768"/>
            <a:ext cx="3332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Current Lead installation</a:t>
            </a:r>
          </a:p>
          <a:p>
            <a:pPr algn="ctr"/>
            <a:r>
              <a:rPr lang="en-US" dirty="0" smtClean="0"/>
              <a:t>Installation technology: IPP/ORNL</a:t>
            </a:r>
            <a:endParaRPr lang="en-US" dirty="0"/>
          </a:p>
        </p:txBody>
      </p:sp>
      <p:sp>
        <p:nvSpPr>
          <p:cNvPr id="16" name="AutoShape 8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11072006" y="6426993"/>
            <a:ext cx="204788" cy="223837"/>
          </a:xfrm>
          <a:prstGeom prst="actionButtonForwardNext">
            <a:avLst/>
          </a:prstGeom>
          <a:noFill/>
          <a:ln w="9360">
            <a:solidFill>
              <a:srgbClr val="00CC9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2881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326CB3"/>
                </a:solidFill>
              </a:rPr>
              <a:t>Construction Challenges </a:t>
            </a:r>
            <a:r>
              <a:rPr lang="en-US" dirty="0" smtClean="0"/>
              <a:t>– Trim Coils</a:t>
            </a:r>
            <a:endParaRPr lang="en-US" dirty="0">
              <a:solidFill>
                <a:srgbClr val="326CB3"/>
              </a:solidFill>
            </a:endParaRPr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3064DE1-3EDF-40F5-A939-355F8C4D4B0D}" type="datetime1">
              <a:rPr lang="de-DE" smtClean="0"/>
              <a:t>03.12.2019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FUSION POWER ASSOCIATES 40</a:t>
            </a:r>
            <a:r>
              <a:rPr lang="en-US" baseline="30000" dirty="0"/>
              <a:t>TH</a:t>
            </a:r>
            <a:r>
              <a:rPr lang="en-US" dirty="0"/>
              <a:t> ANNUAL MEETING, DECEMBER 3-4, 2019, Washington, DC 20001 </a:t>
            </a:r>
          </a:p>
          <a:p>
            <a:endParaRPr lang="en-US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16</a:t>
            </a:fld>
            <a:endParaRPr lang="de-DE" dirty="0"/>
          </a:p>
        </p:txBody>
      </p:sp>
      <p:pic>
        <p:nvPicPr>
          <p:cNvPr id="22" name="Grafik 10" descr="trim coil on plac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71546" y="1372967"/>
            <a:ext cx="6886575" cy="4699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3" name="Textfeld 22"/>
          <p:cNvSpPr txBox="1"/>
          <p:nvPr/>
        </p:nvSpPr>
        <p:spPr>
          <a:xfrm>
            <a:off x="586203" y="1520201"/>
            <a:ext cx="3149774" cy="392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Five Trim coils provided by PPPL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Correction of expected field errors due to deviation in manufacturing and assembly of TF coils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Steel bearings with rubber inserts fastened to the cryostat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Glued friction foils at winding body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Determination of bolt-torque (long-term stability vs. rubber overloading)</a:t>
            </a:r>
          </a:p>
        </p:txBody>
      </p:sp>
    </p:spTree>
    <p:extLst>
      <p:ext uri="{BB962C8B-B14F-4D97-AF65-F5344CB8AC3E}">
        <p14:creationId xmlns:p14="http://schemas.microsoft.com/office/powerpoint/2010/main" val="2773760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326CB3"/>
                </a:solidFill>
              </a:rPr>
              <a:t>Construction Challenges </a:t>
            </a:r>
            <a:r>
              <a:rPr lang="en-US" dirty="0"/>
              <a:t>- </a:t>
            </a:r>
            <a:r>
              <a:rPr lang="en-US" dirty="0" smtClean="0"/>
              <a:t>First Plasma in-vessel </a:t>
            </a:r>
            <a:r>
              <a:rPr lang="en-US" dirty="0" smtClean="0">
                <a:solidFill>
                  <a:srgbClr val="326CB3"/>
                </a:solidFill>
              </a:rPr>
              <a:t>components</a:t>
            </a:r>
            <a:endParaRPr lang="en-US" dirty="0">
              <a:solidFill>
                <a:srgbClr val="326CB3"/>
              </a:solidFill>
            </a:endParaRPr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3064DE1-3EDF-40F5-A939-355F8C4D4B0D}" type="datetime1">
              <a:rPr lang="de-DE" smtClean="0"/>
              <a:t>03.12.2019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FUSION POWER ASSOCIATES 40</a:t>
            </a:r>
            <a:r>
              <a:rPr lang="en-US" baseline="30000" dirty="0"/>
              <a:t>TH</a:t>
            </a:r>
            <a:r>
              <a:rPr lang="en-US" dirty="0"/>
              <a:t> ANNUAL MEETING, DECEMBER 3-4, 2019, Washington, DC 20001 </a:t>
            </a:r>
          </a:p>
          <a:p>
            <a:endParaRPr lang="en-US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17</a:t>
            </a:fld>
            <a:endParaRPr lang="de-DE" dirty="0"/>
          </a:p>
        </p:txBody>
      </p:sp>
      <p:grpSp>
        <p:nvGrpSpPr>
          <p:cNvPr id="2" name="Gruppieren 1"/>
          <p:cNvGrpSpPr/>
          <p:nvPr/>
        </p:nvGrpSpPr>
        <p:grpSpPr>
          <a:xfrm>
            <a:off x="513548" y="987246"/>
            <a:ext cx="11254031" cy="5112568"/>
            <a:chOff x="513548" y="987246"/>
            <a:chExt cx="11254031" cy="5112568"/>
          </a:xfrm>
        </p:grpSpPr>
        <p:pic>
          <p:nvPicPr>
            <p:cNvPr id="12" name="Picture 2" descr="C:\Users\luw\AppData\Local\Microsoft\Windows\Temporary Internet Files\Content.Outlook\TNL6AZ8E\PG_Regelspule_04 (2).jpg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0027" y="987246"/>
              <a:ext cx="7660527" cy="5112568"/>
            </a:xfrm>
            <a:prstGeom prst="rect">
              <a:avLst/>
            </a:prstGeom>
            <a:noFill/>
          </p:spPr>
        </p:pic>
        <p:sp>
          <p:nvSpPr>
            <p:cNvPr id="14" name="Textfeld 13"/>
            <p:cNvSpPr txBox="1"/>
            <p:nvPr/>
          </p:nvSpPr>
          <p:spPr>
            <a:xfrm>
              <a:off x="10924976" y="2870271"/>
              <a:ext cx="8426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ea typeface="+mj-ea"/>
                  <a:cs typeface="+mj-cs"/>
                </a:rPr>
                <a:t>Limiter</a:t>
              </a:r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814079" y="4014728"/>
              <a:ext cx="139012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ea typeface="+mj-ea"/>
                  <a:cs typeface="+mj-cs"/>
                </a:rPr>
                <a:t>TDU Support</a:t>
              </a:r>
              <a:br>
                <a:rPr lang="en-US" dirty="0">
                  <a:ea typeface="+mj-ea"/>
                  <a:cs typeface="+mj-cs"/>
                </a:rPr>
              </a:br>
              <a:r>
                <a:rPr lang="en-US" dirty="0">
                  <a:ea typeface="+mj-ea"/>
                  <a:cs typeface="+mj-cs"/>
                </a:rPr>
                <a:t> Frame</a:t>
              </a:r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513548" y="3162125"/>
              <a:ext cx="199118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ea typeface="+mj-ea"/>
                  <a:cs typeface="+mj-cs"/>
                </a:rPr>
                <a:t>T-piece connection</a:t>
              </a:r>
              <a:br>
                <a:rPr lang="en-US" dirty="0">
                  <a:ea typeface="+mj-ea"/>
                  <a:cs typeface="+mj-cs"/>
                </a:rPr>
              </a:br>
              <a:r>
                <a:rPr lang="en-US" dirty="0">
                  <a:ea typeface="+mj-ea"/>
                  <a:cs typeface="+mj-cs"/>
                </a:rPr>
                <a:t>(inner orbital weld)</a:t>
              </a:r>
            </a:p>
          </p:txBody>
        </p:sp>
        <p:cxnSp>
          <p:nvCxnSpPr>
            <p:cNvPr id="17" name="Gerade Verbindung mit Pfeil 16"/>
            <p:cNvCxnSpPr>
              <a:stCxn id="16" idx="3"/>
            </p:cNvCxnSpPr>
            <p:nvPr/>
          </p:nvCxnSpPr>
          <p:spPr>
            <a:xfrm>
              <a:off x="2504735" y="3485291"/>
              <a:ext cx="2809535" cy="432846"/>
            </a:xfrm>
            <a:prstGeom prst="straightConnector1">
              <a:avLst/>
            </a:prstGeom>
            <a:ln w="444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mit Pfeil 17"/>
            <p:cNvCxnSpPr>
              <a:stCxn id="15" idx="3"/>
            </p:cNvCxnSpPr>
            <p:nvPr/>
          </p:nvCxnSpPr>
          <p:spPr>
            <a:xfrm>
              <a:off x="2204203" y="4337894"/>
              <a:ext cx="869197" cy="206272"/>
            </a:xfrm>
            <a:prstGeom prst="straightConnector1">
              <a:avLst/>
            </a:prstGeom>
            <a:ln w="444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mit Pfeil 18"/>
            <p:cNvCxnSpPr>
              <a:stCxn id="14" idx="1"/>
            </p:cNvCxnSpPr>
            <p:nvPr/>
          </p:nvCxnSpPr>
          <p:spPr>
            <a:xfrm flipH="1">
              <a:off x="7615646" y="3054937"/>
              <a:ext cx="3309330" cy="0"/>
            </a:xfrm>
            <a:prstGeom prst="straightConnector1">
              <a:avLst/>
            </a:prstGeom>
            <a:ln w="444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feld 19"/>
            <p:cNvSpPr txBox="1"/>
            <p:nvPr/>
          </p:nvSpPr>
          <p:spPr>
            <a:xfrm>
              <a:off x="621590" y="1463616"/>
              <a:ext cx="17751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ea typeface="+mj-ea"/>
                  <a:cs typeface="+mj-cs"/>
                </a:rPr>
                <a:t>Few Carbon Tiles</a:t>
              </a:r>
            </a:p>
          </p:txBody>
        </p:sp>
        <p:cxnSp>
          <p:nvCxnSpPr>
            <p:cNvPr id="21" name="Gerade Verbindung mit Pfeil 20"/>
            <p:cNvCxnSpPr>
              <a:stCxn id="20" idx="3"/>
            </p:cNvCxnSpPr>
            <p:nvPr/>
          </p:nvCxnSpPr>
          <p:spPr>
            <a:xfrm>
              <a:off x="2396691" y="1648282"/>
              <a:ext cx="4318164" cy="21342"/>
            </a:xfrm>
            <a:prstGeom prst="straightConnector1">
              <a:avLst/>
            </a:prstGeom>
            <a:ln w="444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87961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Construction Challenges </a:t>
            </a:r>
            <a:r>
              <a:rPr lang="en-US" dirty="0" smtClean="0"/>
              <a:t>– Test Divertor Unit</a:t>
            </a:r>
            <a:endParaRPr lang="en-US" dirty="0">
              <a:solidFill>
                <a:srgbClr val="326CB3"/>
              </a:solidFill>
            </a:endParaRPr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3064DE1-3EDF-40F5-A939-355F8C4D4B0D}" type="datetime1">
              <a:rPr lang="de-DE" smtClean="0"/>
              <a:t>03.12.2019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FUSION POWER ASSOCIATES 40</a:t>
            </a:r>
            <a:r>
              <a:rPr lang="en-US" baseline="30000" dirty="0"/>
              <a:t>TH</a:t>
            </a:r>
            <a:r>
              <a:rPr lang="en-US" dirty="0"/>
              <a:t> ANNUAL MEETING, DECEMBER 3-4, 2019, Washington, DC 20001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18</a:t>
            </a:fld>
            <a:endParaRPr lang="de-DE" dirty="0"/>
          </a:p>
        </p:txBody>
      </p:sp>
      <p:pic>
        <p:nvPicPr>
          <p:cNvPr id="38" name="Grafik 3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9714" y="1235392"/>
            <a:ext cx="7472571" cy="498171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101600" dist="114300" dir="2700000" algn="ctr" rotWithShape="0">
              <a:schemeClr val="bg2">
                <a:lumMod val="75000"/>
                <a:alpha val="50000"/>
              </a:schemeClr>
            </a:outerShdw>
          </a:effectLst>
        </p:spPr>
      </p:pic>
      <p:grpSp>
        <p:nvGrpSpPr>
          <p:cNvPr id="39" name="Gruppieren 38"/>
          <p:cNvGrpSpPr/>
          <p:nvPr/>
        </p:nvGrpSpPr>
        <p:grpSpPr>
          <a:xfrm>
            <a:off x="5230812" y="1996159"/>
            <a:ext cx="6483588" cy="715953"/>
            <a:chOff x="5230812" y="1996159"/>
            <a:chExt cx="6483588" cy="715953"/>
          </a:xfrm>
        </p:grpSpPr>
        <p:sp>
          <p:nvSpPr>
            <p:cNvPr id="40" name="Freihandform 39"/>
            <p:cNvSpPr/>
            <p:nvPr/>
          </p:nvSpPr>
          <p:spPr>
            <a:xfrm>
              <a:off x="5230812" y="2098765"/>
              <a:ext cx="5085805" cy="613347"/>
            </a:xfrm>
            <a:custGeom>
              <a:avLst/>
              <a:gdLst>
                <a:gd name="connsiteX0" fmla="*/ 557151 w 4989814"/>
                <a:gd name="connsiteY0" fmla="*/ 0 h 613347"/>
                <a:gd name="connsiteX1" fmla="*/ 391689 w 4989814"/>
                <a:gd name="connsiteY1" fmla="*/ 522515 h 613347"/>
                <a:gd name="connsiteX2" fmla="*/ 4989814 w 4989814"/>
                <a:gd name="connsiteY2" fmla="*/ 609600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9814" h="613347">
                  <a:moveTo>
                    <a:pt x="557151" y="0"/>
                  </a:moveTo>
                  <a:cubicBezTo>
                    <a:pt x="105031" y="210457"/>
                    <a:pt x="-347088" y="420915"/>
                    <a:pt x="391689" y="522515"/>
                  </a:cubicBezTo>
                  <a:cubicBezTo>
                    <a:pt x="1130466" y="624115"/>
                    <a:pt x="3060140" y="616857"/>
                    <a:pt x="4989814" y="609600"/>
                  </a:cubicBezTo>
                </a:path>
              </a:pathLst>
            </a:custGeom>
            <a:noFill/>
            <a:ln w="28575">
              <a:solidFill>
                <a:schemeClr val="bg1">
                  <a:lumMod val="95000"/>
                </a:schemeClr>
              </a:solidFill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41" name="Gerader Verbinder 40"/>
            <p:cNvCxnSpPr/>
            <p:nvPr/>
          </p:nvCxnSpPr>
          <p:spPr>
            <a:xfrm>
              <a:off x="9805856" y="2712112"/>
              <a:ext cx="1785253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feld 41"/>
            <p:cNvSpPr txBox="1"/>
            <p:nvPr/>
          </p:nvSpPr>
          <p:spPr>
            <a:xfrm>
              <a:off x="10085897" y="1996159"/>
              <a:ext cx="16285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/>
                <a:t>d</a:t>
              </a:r>
              <a:r>
                <a:rPr lang="de-DE" smtClean="0"/>
                <a:t>ivertor</a:t>
              </a:r>
              <a:br>
                <a:rPr lang="de-DE" smtClean="0"/>
              </a:br>
              <a:r>
                <a:rPr lang="de-DE" smtClean="0"/>
                <a:t>target plate</a:t>
              </a:r>
              <a:endParaRPr lang="de-DE"/>
            </a:p>
          </p:txBody>
        </p:sp>
      </p:grpSp>
      <p:grpSp>
        <p:nvGrpSpPr>
          <p:cNvPr id="43" name="Gruppieren 42"/>
          <p:cNvGrpSpPr/>
          <p:nvPr/>
        </p:nvGrpSpPr>
        <p:grpSpPr>
          <a:xfrm>
            <a:off x="6958149" y="2892515"/>
            <a:ext cx="4756251" cy="682970"/>
            <a:chOff x="6958149" y="2892515"/>
            <a:chExt cx="4756251" cy="682970"/>
          </a:xfrm>
        </p:grpSpPr>
        <p:sp>
          <p:nvSpPr>
            <p:cNvPr id="44" name="Freihandform 43"/>
            <p:cNvSpPr/>
            <p:nvPr/>
          </p:nvSpPr>
          <p:spPr>
            <a:xfrm>
              <a:off x="6958149" y="2962138"/>
              <a:ext cx="3358468" cy="613347"/>
            </a:xfrm>
            <a:custGeom>
              <a:avLst/>
              <a:gdLst>
                <a:gd name="connsiteX0" fmla="*/ 557151 w 4989814"/>
                <a:gd name="connsiteY0" fmla="*/ 0 h 613347"/>
                <a:gd name="connsiteX1" fmla="*/ 391689 w 4989814"/>
                <a:gd name="connsiteY1" fmla="*/ 522515 h 613347"/>
                <a:gd name="connsiteX2" fmla="*/ 4989814 w 4989814"/>
                <a:gd name="connsiteY2" fmla="*/ 609600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9814" h="613347">
                  <a:moveTo>
                    <a:pt x="557151" y="0"/>
                  </a:moveTo>
                  <a:cubicBezTo>
                    <a:pt x="105031" y="210457"/>
                    <a:pt x="-347088" y="420915"/>
                    <a:pt x="391689" y="522515"/>
                  </a:cubicBezTo>
                  <a:cubicBezTo>
                    <a:pt x="1130466" y="624115"/>
                    <a:pt x="3060140" y="616857"/>
                    <a:pt x="4989814" y="609600"/>
                  </a:cubicBezTo>
                </a:path>
              </a:pathLst>
            </a:custGeom>
            <a:noFill/>
            <a:ln w="28575">
              <a:solidFill>
                <a:schemeClr val="bg1">
                  <a:lumMod val="95000"/>
                </a:schemeClr>
              </a:solidFill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45" name="Gerader Verbinder 44"/>
            <p:cNvCxnSpPr/>
            <p:nvPr/>
          </p:nvCxnSpPr>
          <p:spPr>
            <a:xfrm>
              <a:off x="9805856" y="3575485"/>
              <a:ext cx="1785253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feld 45"/>
            <p:cNvSpPr txBox="1"/>
            <p:nvPr/>
          </p:nvSpPr>
          <p:spPr>
            <a:xfrm>
              <a:off x="10085897" y="2892515"/>
              <a:ext cx="16285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/>
                <a:t>d</a:t>
              </a:r>
              <a:r>
                <a:rPr lang="de-DE" smtClean="0"/>
                <a:t>ivertor</a:t>
              </a:r>
              <a:br>
                <a:rPr lang="de-DE" smtClean="0"/>
              </a:br>
              <a:r>
                <a:rPr lang="de-DE" smtClean="0"/>
                <a:t>baffle</a:t>
              </a:r>
              <a:endParaRPr lang="de-DE"/>
            </a:p>
          </p:txBody>
        </p:sp>
      </p:grpSp>
      <p:grpSp>
        <p:nvGrpSpPr>
          <p:cNvPr id="47" name="Gruppieren 46"/>
          <p:cNvGrpSpPr/>
          <p:nvPr/>
        </p:nvGrpSpPr>
        <p:grpSpPr>
          <a:xfrm>
            <a:off x="6958149" y="4013899"/>
            <a:ext cx="4756250" cy="613347"/>
            <a:chOff x="6958149" y="4013899"/>
            <a:chExt cx="4756250" cy="613347"/>
          </a:xfrm>
        </p:grpSpPr>
        <p:sp>
          <p:nvSpPr>
            <p:cNvPr id="48" name="Freihandform 47"/>
            <p:cNvSpPr/>
            <p:nvPr/>
          </p:nvSpPr>
          <p:spPr>
            <a:xfrm>
              <a:off x="6958149" y="4013899"/>
              <a:ext cx="3358468" cy="613347"/>
            </a:xfrm>
            <a:custGeom>
              <a:avLst/>
              <a:gdLst>
                <a:gd name="connsiteX0" fmla="*/ 557151 w 4989814"/>
                <a:gd name="connsiteY0" fmla="*/ 0 h 613347"/>
                <a:gd name="connsiteX1" fmla="*/ 391689 w 4989814"/>
                <a:gd name="connsiteY1" fmla="*/ 522515 h 613347"/>
                <a:gd name="connsiteX2" fmla="*/ 4989814 w 4989814"/>
                <a:gd name="connsiteY2" fmla="*/ 609600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9814" h="613347">
                  <a:moveTo>
                    <a:pt x="557151" y="0"/>
                  </a:moveTo>
                  <a:cubicBezTo>
                    <a:pt x="105031" y="210457"/>
                    <a:pt x="-347088" y="420915"/>
                    <a:pt x="391689" y="522515"/>
                  </a:cubicBezTo>
                  <a:cubicBezTo>
                    <a:pt x="1130466" y="624115"/>
                    <a:pt x="3060140" y="616857"/>
                    <a:pt x="4989814" y="609600"/>
                  </a:cubicBezTo>
                </a:path>
              </a:pathLst>
            </a:custGeom>
            <a:noFill/>
            <a:ln w="28575">
              <a:solidFill>
                <a:schemeClr val="bg1">
                  <a:lumMod val="95000"/>
                </a:schemeClr>
              </a:solidFill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49" name="Gerader Verbinder 48"/>
            <p:cNvCxnSpPr/>
            <p:nvPr/>
          </p:nvCxnSpPr>
          <p:spPr>
            <a:xfrm>
              <a:off x="9805856" y="4627246"/>
              <a:ext cx="1785253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feld 49"/>
            <p:cNvSpPr txBox="1"/>
            <p:nvPr/>
          </p:nvSpPr>
          <p:spPr>
            <a:xfrm>
              <a:off x="10085896" y="4229181"/>
              <a:ext cx="16285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/>
                <a:t>w</a:t>
              </a:r>
              <a:r>
                <a:rPr lang="de-DE" smtClean="0"/>
                <a:t>all panels</a:t>
              </a:r>
              <a:endParaRPr lang="de-DE"/>
            </a:p>
          </p:txBody>
        </p:sp>
      </p:grpSp>
      <p:grpSp>
        <p:nvGrpSpPr>
          <p:cNvPr id="51" name="Gruppieren 50"/>
          <p:cNvGrpSpPr/>
          <p:nvPr/>
        </p:nvGrpSpPr>
        <p:grpSpPr>
          <a:xfrm>
            <a:off x="6953792" y="5167781"/>
            <a:ext cx="4756250" cy="613347"/>
            <a:chOff x="6953792" y="5167781"/>
            <a:chExt cx="4756250" cy="613347"/>
          </a:xfrm>
        </p:grpSpPr>
        <p:sp>
          <p:nvSpPr>
            <p:cNvPr id="52" name="Freihandform 51"/>
            <p:cNvSpPr/>
            <p:nvPr/>
          </p:nvSpPr>
          <p:spPr>
            <a:xfrm>
              <a:off x="6953792" y="5167781"/>
              <a:ext cx="3358468" cy="613347"/>
            </a:xfrm>
            <a:custGeom>
              <a:avLst/>
              <a:gdLst>
                <a:gd name="connsiteX0" fmla="*/ 557151 w 4989814"/>
                <a:gd name="connsiteY0" fmla="*/ 0 h 613347"/>
                <a:gd name="connsiteX1" fmla="*/ 391689 w 4989814"/>
                <a:gd name="connsiteY1" fmla="*/ 522515 h 613347"/>
                <a:gd name="connsiteX2" fmla="*/ 4989814 w 4989814"/>
                <a:gd name="connsiteY2" fmla="*/ 609600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9814" h="613347">
                  <a:moveTo>
                    <a:pt x="557151" y="0"/>
                  </a:moveTo>
                  <a:cubicBezTo>
                    <a:pt x="105031" y="210457"/>
                    <a:pt x="-347088" y="420915"/>
                    <a:pt x="391689" y="522515"/>
                  </a:cubicBezTo>
                  <a:cubicBezTo>
                    <a:pt x="1130466" y="624115"/>
                    <a:pt x="3060140" y="616857"/>
                    <a:pt x="4989814" y="609600"/>
                  </a:cubicBezTo>
                </a:path>
              </a:pathLst>
            </a:custGeom>
            <a:noFill/>
            <a:ln w="28575">
              <a:solidFill>
                <a:schemeClr val="bg1">
                  <a:lumMod val="95000"/>
                </a:schemeClr>
              </a:solidFill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53" name="Gerader Verbinder 52"/>
            <p:cNvCxnSpPr/>
            <p:nvPr/>
          </p:nvCxnSpPr>
          <p:spPr>
            <a:xfrm>
              <a:off x="9801499" y="5781128"/>
              <a:ext cx="1785253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feld 53"/>
            <p:cNvSpPr txBox="1"/>
            <p:nvPr/>
          </p:nvSpPr>
          <p:spPr>
            <a:xfrm>
              <a:off x="10081539" y="5383063"/>
              <a:ext cx="16285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/>
                <a:t>p</a:t>
              </a:r>
              <a:r>
                <a:rPr lang="de-DE" smtClean="0"/>
                <a:t>ort opening</a:t>
              </a:r>
              <a:endParaRPr lang="de-DE"/>
            </a:p>
          </p:txBody>
        </p:sp>
      </p:grpSp>
      <p:grpSp>
        <p:nvGrpSpPr>
          <p:cNvPr id="55" name="Gruppieren 54"/>
          <p:cNvGrpSpPr/>
          <p:nvPr/>
        </p:nvGrpSpPr>
        <p:grpSpPr>
          <a:xfrm>
            <a:off x="576543" y="3591597"/>
            <a:ext cx="4376725" cy="653582"/>
            <a:chOff x="576543" y="3591597"/>
            <a:chExt cx="4376725" cy="653582"/>
          </a:xfrm>
        </p:grpSpPr>
        <p:sp>
          <p:nvSpPr>
            <p:cNvPr id="56" name="Freihandform 55"/>
            <p:cNvSpPr/>
            <p:nvPr/>
          </p:nvSpPr>
          <p:spPr>
            <a:xfrm flipH="1">
              <a:off x="1594800" y="3617331"/>
              <a:ext cx="3358468" cy="613347"/>
            </a:xfrm>
            <a:custGeom>
              <a:avLst/>
              <a:gdLst>
                <a:gd name="connsiteX0" fmla="*/ 557151 w 4989814"/>
                <a:gd name="connsiteY0" fmla="*/ 0 h 613347"/>
                <a:gd name="connsiteX1" fmla="*/ 391689 w 4989814"/>
                <a:gd name="connsiteY1" fmla="*/ 522515 h 613347"/>
                <a:gd name="connsiteX2" fmla="*/ 4989814 w 4989814"/>
                <a:gd name="connsiteY2" fmla="*/ 609600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9814" h="613347">
                  <a:moveTo>
                    <a:pt x="557151" y="0"/>
                  </a:moveTo>
                  <a:cubicBezTo>
                    <a:pt x="105031" y="210457"/>
                    <a:pt x="-347088" y="420915"/>
                    <a:pt x="391689" y="522515"/>
                  </a:cubicBezTo>
                  <a:cubicBezTo>
                    <a:pt x="1130466" y="624115"/>
                    <a:pt x="3060140" y="616857"/>
                    <a:pt x="4989814" y="609600"/>
                  </a:cubicBezTo>
                </a:path>
              </a:pathLst>
            </a:custGeom>
            <a:noFill/>
            <a:ln w="28575">
              <a:solidFill>
                <a:schemeClr val="bg1">
                  <a:lumMod val="95000"/>
                </a:schemeClr>
              </a:solidFill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57" name="Gerader Verbinder 56"/>
            <p:cNvCxnSpPr/>
            <p:nvPr/>
          </p:nvCxnSpPr>
          <p:spPr>
            <a:xfrm>
              <a:off x="576543" y="4245179"/>
              <a:ext cx="1785253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feld 57"/>
            <p:cNvSpPr txBox="1"/>
            <p:nvPr/>
          </p:nvSpPr>
          <p:spPr>
            <a:xfrm>
              <a:off x="604405" y="3591597"/>
              <a:ext cx="9903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d</a:t>
              </a:r>
              <a:r>
                <a:rPr lang="de-DE" dirty="0" smtClean="0"/>
                <a:t>ivertor</a:t>
              </a:r>
              <a:br>
                <a:rPr lang="de-DE" dirty="0" smtClean="0"/>
              </a:br>
              <a:r>
                <a:rPr lang="de-DE" dirty="0" err="1" smtClean="0"/>
                <a:t>baffle</a:t>
              </a:r>
              <a:endParaRPr lang="de-DE" dirty="0"/>
            </a:p>
          </p:txBody>
        </p:sp>
      </p:grpSp>
      <p:grpSp>
        <p:nvGrpSpPr>
          <p:cNvPr id="59" name="Gruppieren 58"/>
          <p:cNvGrpSpPr/>
          <p:nvPr/>
        </p:nvGrpSpPr>
        <p:grpSpPr>
          <a:xfrm>
            <a:off x="576543" y="5401209"/>
            <a:ext cx="4376725" cy="627848"/>
            <a:chOff x="576543" y="5401209"/>
            <a:chExt cx="4376725" cy="627848"/>
          </a:xfrm>
        </p:grpSpPr>
        <p:sp>
          <p:nvSpPr>
            <p:cNvPr id="60" name="Freihandform 59"/>
            <p:cNvSpPr/>
            <p:nvPr/>
          </p:nvSpPr>
          <p:spPr>
            <a:xfrm flipH="1">
              <a:off x="1594800" y="5401209"/>
              <a:ext cx="3358468" cy="613347"/>
            </a:xfrm>
            <a:custGeom>
              <a:avLst/>
              <a:gdLst>
                <a:gd name="connsiteX0" fmla="*/ 557151 w 4989814"/>
                <a:gd name="connsiteY0" fmla="*/ 0 h 613347"/>
                <a:gd name="connsiteX1" fmla="*/ 391689 w 4989814"/>
                <a:gd name="connsiteY1" fmla="*/ 522515 h 613347"/>
                <a:gd name="connsiteX2" fmla="*/ 4989814 w 4989814"/>
                <a:gd name="connsiteY2" fmla="*/ 609600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9814" h="613347">
                  <a:moveTo>
                    <a:pt x="557151" y="0"/>
                  </a:moveTo>
                  <a:cubicBezTo>
                    <a:pt x="105031" y="210457"/>
                    <a:pt x="-347088" y="420915"/>
                    <a:pt x="391689" y="522515"/>
                  </a:cubicBezTo>
                  <a:cubicBezTo>
                    <a:pt x="1130466" y="624115"/>
                    <a:pt x="3060140" y="616857"/>
                    <a:pt x="4989814" y="609600"/>
                  </a:cubicBezTo>
                </a:path>
              </a:pathLst>
            </a:custGeom>
            <a:noFill/>
            <a:ln w="28575">
              <a:solidFill>
                <a:schemeClr val="bg1">
                  <a:lumMod val="95000"/>
                </a:schemeClr>
              </a:solidFill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61" name="Gerader Verbinder 60"/>
            <p:cNvCxnSpPr/>
            <p:nvPr/>
          </p:nvCxnSpPr>
          <p:spPr>
            <a:xfrm>
              <a:off x="576543" y="6029057"/>
              <a:ext cx="1785253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feld 61"/>
            <p:cNvSpPr txBox="1"/>
            <p:nvPr/>
          </p:nvSpPr>
          <p:spPr>
            <a:xfrm>
              <a:off x="604405" y="5654153"/>
              <a:ext cx="15814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/>
                <a:t>h</a:t>
              </a:r>
              <a:r>
                <a:rPr lang="de-DE" smtClean="0"/>
                <a:t>eat shield</a:t>
              </a:r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906884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Construction Challenges </a:t>
            </a:r>
            <a:r>
              <a:rPr lang="en-US" dirty="0" smtClean="0"/>
              <a:t>- </a:t>
            </a:r>
            <a:r>
              <a:rPr lang="en-US" dirty="0" smtClean="0">
                <a:solidFill>
                  <a:srgbClr val="326CB3"/>
                </a:solidFill>
              </a:rPr>
              <a:t>HHF-Divertor</a:t>
            </a:r>
            <a:endParaRPr lang="en-US" dirty="0">
              <a:solidFill>
                <a:srgbClr val="326CB3"/>
              </a:solidFill>
            </a:endParaRPr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3064DE1-3EDF-40F5-A939-355F8C4D4B0D}" type="datetime1">
              <a:rPr lang="de-DE" smtClean="0"/>
              <a:t>03.12.2019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FUSION POWER ASSOCIATES 40</a:t>
            </a:r>
            <a:r>
              <a:rPr lang="en-US" baseline="30000" dirty="0"/>
              <a:t>TH</a:t>
            </a:r>
            <a:r>
              <a:rPr lang="en-US" dirty="0"/>
              <a:t> ANNUAL MEETING, DECEMBER 3-4, 2019, Washington, DC 20001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19</a:t>
            </a:fld>
            <a:endParaRPr lang="de-DE" dirty="0"/>
          </a:p>
        </p:txBody>
      </p:sp>
      <p:sp>
        <p:nvSpPr>
          <p:cNvPr id="26" name="AutoShape 8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10948460" y="6426993"/>
            <a:ext cx="204788" cy="223837"/>
          </a:xfrm>
          <a:prstGeom prst="actionButtonForwardNext">
            <a:avLst/>
          </a:prstGeom>
          <a:noFill/>
          <a:ln w="9360">
            <a:solidFill>
              <a:srgbClr val="00CC9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" name="Rechteck 1"/>
          <p:cNvSpPr/>
          <p:nvPr/>
        </p:nvSpPr>
        <p:spPr>
          <a:xfrm>
            <a:off x="3368648" y="1030192"/>
            <a:ext cx="56114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Installation of Divertor Modules (overhead position)</a:t>
            </a:r>
            <a:endParaRPr lang="en-US" sz="2000" dirty="0"/>
          </a:p>
        </p:txBody>
      </p:sp>
      <p:grpSp>
        <p:nvGrpSpPr>
          <p:cNvPr id="39" name="Gruppieren 38"/>
          <p:cNvGrpSpPr/>
          <p:nvPr/>
        </p:nvGrpSpPr>
        <p:grpSpPr>
          <a:xfrm>
            <a:off x="554804" y="1503139"/>
            <a:ext cx="11301574" cy="4470004"/>
            <a:chOff x="-149552" y="1506944"/>
            <a:chExt cx="11306535" cy="4470004"/>
          </a:xfrm>
        </p:grpSpPr>
        <p:pic>
          <p:nvPicPr>
            <p:cNvPr id="12" name="Grafik 11" descr="IMG_2271.JP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3329480" y="389441"/>
              <a:ext cx="4470004" cy="6705009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>
              <a:outerShdw blurRad="101600" dist="114300" dir="2700000" algn="ctr" rotWithShape="0">
                <a:schemeClr val="bg2">
                  <a:lumMod val="75000"/>
                  <a:alpha val="50000"/>
                </a:schemeClr>
              </a:outerShdw>
            </a:effectLst>
          </p:spPr>
        </p:pic>
        <p:cxnSp>
          <p:nvCxnSpPr>
            <p:cNvPr id="15" name="Gerade Verbindung mit Pfeil 14"/>
            <p:cNvCxnSpPr>
              <a:stCxn id="16" idx="1"/>
            </p:cNvCxnSpPr>
            <p:nvPr/>
          </p:nvCxnSpPr>
          <p:spPr>
            <a:xfrm flipH="1">
              <a:off x="7092740" y="2314709"/>
              <a:ext cx="1981523" cy="0"/>
            </a:xfrm>
            <a:prstGeom prst="straightConnector1">
              <a:avLst/>
            </a:prstGeom>
            <a:ln w="444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itel 1"/>
            <p:cNvSpPr txBox="1">
              <a:spLocks/>
            </p:cNvSpPr>
            <p:nvPr/>
          </p:nvSpPr>
          <p:spPr>
            <a:xfrm>
              <a:off x="9074263" y="1894594"/>
              <a:ext cx="2082720" cy="840230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91440" tIns="45720" rIns="91440" bIns="45720" rtlCol="0" anchor="ctr" anchorCtr="0">
              <a:sp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1800" dirty="0" err="1" smtClean="0">
                  <a:latin typeface="+mn-lt"/>
                </a:rPr>
                <a:t>Divertor</a:t>
              </a:r>
              <a:r>
                <a:rPr lang="en-US" sz="1800" dirty="0" smtClean="0">
                  <a:latin typeface="+mn-lt"/>
                </a:rPr>
                <a:t> support frames for horizontal modules</a:t>
              </a:r>
              <a:endParaRPr lang="en-US" sz="1800" dirty="0">
                <a:latin typeface="+mn-lt"/>
              </a:endParaRPr>
            </a:p>
          </p:txBody>
        </p:sp>
        <p:sp>
          <p:nvSpPr>
            <p:cNvPr id="17" name="Titel 1"/>
            <p:cNvSpPr txBox="1">
              <a:spLocks/>
            </p:cNvSpPr>
            <p:nvPr/>
          </p:nvSpPr>
          <p:spPr>
            <a:xfrm>
              <a:off x="-149552" y="2019243"/>
              <a:ext cx="1961552" cy="590931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91440" tIns="45720" rIns="91440" bIns="45720" rtlCol="0" anchor="ctr" anchorCtr="0">
              <a:sp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800" dirty="0" smtClean="0">
                  <a:latin typeface="+mn-lt"/>
                </a:rPr>
                <a:t>Vertical Divertor Modules</a:t>
              </a:r>
              <a:endParaRPr lang="en-US" sz="1800" dirty="0">
                <a:latin typeface="+mn-lt"/>
              </a:endParaRPr>
            </a:p>
          </p:txBody>
        </p:sp>
        <p:cxnSp>
          <p:nvCxnSpPr>
            <p:cNvPr id="18" name="Gerade Verbindung mit Pfeil 17"/>
            <p:cNvCxnSpPr>
              <a:stCxn id="17" idx="3"/>
            </p:cNvCxnSpPr>
            <p:nvPr/>
          </p:nvCxnSpPr>
          <p:spPr>
            <a:xfrm>
              <a:off x="1812000" y="2314709"/>
              <a:ext cx="1279543" cy="0"/>
            </a:xfrm>
            <a:prstGeom prst="straightConnector1">
              <a:avLst/>
            </a:prstGeom>
            <a:ln w="444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mit Pfeil 20"/>
            <p:cNvCxnSpPr>
              <a:stCxn id="17" idx="3"/>
            </p:cNvCxnSpPr>
            <p:nvPr/>
          </p:nvCxnSpPr>
          <p:spPr>
            <a:xfrm>
              <a:off x="1812000" y="2314709"/>
              <a:ext cx="3752482" cy="1299348"/>
            </a:xfrm>
            <a:prstGeom prst="straightConnector1">
              <a:avLst/>
            </a:prstGeom>
            <a:ln w="444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itel 1"/>
            <p:cNvSpPr txBox="1">
              <a:spLocks/>
            </p:cNvSpPr>
            <p:nvPr/>
          </p:nvSpPr>
          <p:spPr>
            <a:xfrm>
              <a:off x="9074263" y="3275770"/>
              <a:ext cx="1218583" cy="590931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91440" tIns="45720" rIns="91440" bIns="45720" rtlCol="0" anchor="ctr" anchorCtr="0">
              <a:sp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1800" dirty="0" smtClean="0">
                  <a:latin typeface="+mn-lt"/>
                </a:rPr>
                <a:t>Positioning device</a:t>
              </a:r>
              <a:endParaRPr lang="en-US" sz="1800" dirty="0">
                <a:latin typeface="+mn-lt"/>
              </a:endParaRPr>
            </a:p>
          </p:txBody>
        </p:sp>
        <p:cxnSp>
          <p:nvCxnSpPr>
            <p:cNvPr id="36" name="Gerade Verbindung mit Pfeil 35"/>
            <p:cNvCxnSpPr>
              <a:stCxn id="35" idx="1"/>
            </p:cNvCxnSpPr>
            <p:nvPr/>
          </p:nvCxnSpPr>
          <p:spPr>
            <a:xfrm flipH="1" flipV="1">
              <a:off x="7628641" y="3571235"/>
              <a:ext cx="1445622" cy="1"/>
            </a:xfrm>
            <a:prstGeom prst="straightConnector1">
              <a:avLst/>
            </a:prstGeom>
            <a:ln w="444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4" name="Grafik 3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531" y="4355925"/>
            <a:ext cx="2156291" cy="1617218"/>
          </a:xfrm>
          <a:prstGeom prst="rect">
            <a:avLst/>
          </a:prstGeom>
        </p:spPr>
      </p:pic>
      <p:sp>
        <p:nvSpPr>
          <p:cNvPr id="38" name="Textfeld 37"/>
          <p:cNvSpPr txBox="1"/>
          <p:nvPr/>
        </p:nvSpPr>
        <p:spPr>
          <a:xfrm>
            <a:off x="644530" y="3993459"/>
            <a:ext cx="2156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HHF Module (70kg)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69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326CB3"/>
                </a:solidFill>
              </a:rPr>
              <a:t>Overview</a:t>
            </a:r>
            <a:endParaRPr lang="en-US" dirty="0">
              <a:solidFill>
                <a:srgbClr val="326CB3"/>
              </a:solidFill>
            </a:endParaRPr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3064DE1-3EDF-40F5-A939-355F8C4D4B0D}" type="datetime1">
              <a:rPr lang="de-DE" smtClean="0"/>
              <a:t>03.12.2019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FUSION POWER ASSOCIATES 40</a:t>
            </a:r>
            <a:r>
              <a:rPr lang="en-US" baseline="30000" dirty="0"/>
              <a:t>TH</a:t>
            </a:r>
            <a:r>
              <a:rPr lang="en-US" dirty="0"/>
              <a:t> ANNUAL </a:t>
            </a:r>
            <a:r>
              <a:rPr lang="en-US" dirty="0" smtClean="0"/>
              <a:t>MEETING, </a:t>
            </a:r>
            <a:r>
              <a:rPr lang="en-US" dirty="0"/>
              <a:t>DECEMBER 3-4, </a:t>
            </a:r>
            <a:r>
              <a:rPr lang="en-US" dirty="0" smtClean="0"/>
              <a:t>2019, </a:t>
            </a:r>
            <a:r>
              <a:rPr lang="en-US" dirty="0"/>
              <a:t>Washington, DC 20001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636" name="Text Box 323"/>
          <p:cNvSpPr txBox="1">
            <a:spLocks noChangeArrowheads="1"/>
          </p:cNvSpPr>
          <p:nvPr/>
        </p:nvSpPr>
        <p:spPr bwMode="auto">
          <a:xfrm>
            <a:off x="421419" y="1002076"/>
            <a:ext cx="11292981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en-US" sz="2000" dirty="0"/>
              <a:t>Overview of the main components </a:t>
            </a:r>
            <a:r>
              <a:rPr lang="en-US" sz="2000" dirty="0" smtClean="0"/>
              <a:t>of the </a:t>
            </a:r>
            <a:r>
              <a:rPr lang="en-US" sz="2000" dirty="0" err="1" smtClean="0"/>
              <a:t>Stellarator</a:t>
            </a:r>
            <a:r>
              <a:rPr lang="en-US" sz="2000" dirty="0" smtClean="0"/>
              <a:t> </a:t>
            </a:r>
            <a:r>
              <a:rPr lang="en-US" sz="2000" dirty="0" err="1" smtClean="0"/>
              <a:t>Wendelstein</a:t>
            </a:r>
            <a:r>
              <a:rPr lang="en-US" sz="2000" dirty="0" smtClean="0"/>
              <a:t> 7-X  </a:t>
            </a:r>
          </a:p>
          <a:p>
            <a:pPr>
              <a:spcBef>
                <a:spcPts val="60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en-US" sz="2000" dirty="0" smtClean="0"/>
              <a:t>Challenges in the construction of W7-X </a:t>
            </a:r>
            <a:endParaRPr lang="en-US" sz="2000" dirty="0"/>
          </a:p>
          <a:p>
            <a:pPr algn="l">
              <a:spcBef>
                <a:spcPts val="60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en-US" sz="2000" dirty="0" smtClean="0"/>
              <a:t>Remarks to challenges in the construction of comparable but larger </a:t>
            </a:r>
            <a:r>
              <a:rPr lang="en-US" sz="2000" dirty="0" err="1" smtClean="0"/>
              <a:t>stellarator</a:t>
            </a:r>
            <a:r>
              <a:rPr lang="en-US" sz="2000" dirty="0" smtClean="0"/>
              <a:t> approaches like HELIAS 5-B</a:t>
            </a:r>
            <a:endParaRPr lang="en-US" sz="2000" dirty="0"/>
          </a:p>
        </p:txBody>
      </p:sp>
      <p:pic>
        <p:nvPicPr>
          <p:cNvPr id="637" name="Grafik 636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5000" contras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7427" y="2267817"/>
            <a:ext cx="7979199" cy="390709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101600" dist="114300" dir="2700000" algn="ctr" rotWithShape="0">
              <a:schemeClr val="bg2">
                <a:lumMod val="75000"/>
                <a:alpha val="5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5755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326CB3"/>
                </a:solidFill>
              </a:rPr>
              <a:t>Challenges of the HHF-</a:t>
            </a:r>
            <a:r>
              <a:rPr lang="en-US" dirty="0"/>
              <a:t>D</a:t>
            </a:r>
            <a:r>
              <a:rPr lang="en-US" dirty="0" smtClean="0">
                <a:solidFill>
                  <a:srgbClr val="326CB3"/>
                </a:solidFill>
              </a:rPr>
              <a:t>ivertor – Cooling Circuits</a:t>
            </a:r>
            <a:endParaRPr lang="en-US" dirty="0">
              <a:solidFill>
                <a:srgbClr val="326CB3"/>
              </a:solidFill>
            </a:endParaRPr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3064DE1-3EDF-40F5-A939-355F8C4D4B0D}" type="datetime1">
              <a:rPr lang="de-DE" smtClean="0"/>
              <a:t>03.12.2019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FUSION POWER ASSOCIATES 40</a:t>
            </a:r>
            <a:r>
              <a:rPr lang="en-US" baseline="30000" dirty="0"/>
              <a:t>TH</a:t>
            </a:r>
            <a:r>
              <a:rPr lang="en-US" dirty="0"/>
              <a:t> ANNUAL MEETING, DECEMBER 3-4, 2019, Washington, DC 20001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20</a:t>
            </a:fld>
            <a:endParaRPr lang="de-DE" dirty="0"/>
          </a:p>
        </p:txBody>
      </p:sp>
      <p:pic>
        <p:nvPicPr>
          <p:cNvPr id="12" name="Grafik 11" descr="Übersicht-Kühlwassersystem-torusnah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90072"/>
            <a:ext cx="8299269" cy="4844007"/>
          </a:xfrm>
          <a:prstGeom prst="rect">
            <a:avLst/>
          </a:prstGeom>
        </p:spPr>
      </p:pic>
      <p:sp>
        <p:nvSpPr>
          <p:cNvPr id="14" name="Rechteck 1"/>
          <p:cNvSpPr>
            <a:spLocks noChangeArrowheads="1"/>
          </p:cNvSpPr>
          <p:nvPr/>
        </p:nvSpPr>
        <p:spPr bwMode="auto">
          <a:xfrm>
            <a:off x="6911874" y="1876399"/>
            <a:ext cx="4009384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342900" indent="-342900">
              <a:defRPr sz="1600" i="1">
                <a:solidFill>
                  <a:schemeClr val="tx1"/>
                </a:solidFill>
                <a:latin typeface="Arial MT Condensed" panose="020B0706020202020204" pitchFamily="34" charset="0"/>
              </a:defRPr>
            </a:lvl1pPr>
            <a:lvl2pPr marL="742950" indent="-285750">
              <a:defRPr sz="1600" i="1">
                <a:solidFill>
                  <a:schemeClr val="tx1"/>
                </a:solidFill>
                <a:latin typeface="Arial MT Condensed" panose="020B0706020202020204" pitchFamily="34" charset="0"/>
              </a:defRPr>
            </a:lvl2pPr>
            <a:lvl3pPr marL="1143000" indent="-228600">
              <a:defRPr sz="1600" i="1">
                <a:solidFill>
                  <a:schemeClr val="tx1"/>
                </a:solidFill>
                <a:latin typeface="Arial MT Condensed" panose="020B0706020202020204" pitchFamily="34" charset="0"/>
              </a:defRPr>
            </a:lvl3pPr>
            <a:lvl4pPr marL="1600200" indent="-228600">
              <a:defRPr sz="1600" i="1">
                <a:solidFill>
                  <a:schemeClr val="tx1"/>
                </a:solidFill>
                <a:latin typeface="Arial MT Condensed" panose="020B0706020202020204" pitchFamily="34" charset="0"/>
              </a:defRPr>
            </a:lvl4pPr>
            <a:lvl5pPr marL="2057400" indent="-228600">
              <a:defRPr sz="1600" i="1">
                <a:solidFill>
                  <a:schemeClr val="tx1"/>
                </a:solidFill>
                <a:latin typeface="Arial MT Condensed" panose="020B0706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Arial MT Condensed" panose="020B0706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Arial MT Condensed" panose="020B0706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Arial MT Condensed" panose="020B0706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Arial MT Condensed" panose="020B0706020202020204" pitchFamily="34" charset="0"/>
              </a:defRPr>
            </a:lvl9pPr>
          </a:lstStyle>
          <a:p>
            <a:pPr marL="0" indent="0" algn="l" eaLnBrk="1" hangingPunct="1">
              <a:buClr>
                <a:srgbClr val="0065BF"/>
              </a:buClr>
            </a:pPr>
            <a:r>
              <a:rPr lang="en-US" altLang="de-DE" sz="1800" i="0" dirty="0" err="1" smtClean="0">
                <a:latin typeface="+mn-lt"/>
                <a:sym typeface="Wingdings" panose="05000000000000000000" pitchFamily="2" charset="2"/>
              </a:rPr>
              <a:t>Wendelstein</a:t>
            </a:r>
            <a:r>
              <a:rPr lang="en-US" altLang="de-DE" sz="1800" i="0" dirty="0" smtClean="0">
                <a:latin typeface="+mn-lt"/>
                <a:sym typeface="Wingdings" panose="05000000000000000000" pitchFamily="2" charset="2"/>
              </a:rPr>
              <a:t> 7-X is now transformed</a:t>
            </a:r>
            <a:br>
              <a:rPr lang="en-US" altLang="de-DE" sz="1800" i="0" dirty="0" smtClean="0">
                <a:latin typeface="+mn-lt"/>
                <a:sym typeface="Wingdings" panose="05000000000000000000" pitchFamily="2" charset="2"/>
              </a:rPr>
            </a:br>
            <a:r>
              <a:rPr lang="en-US" altLang="de-DE" sz="1800" i="0" dirty="0" smtClean="0">
                <a:latin typeface="+mn-lt"/>
                <a:sym typeface="Wingdings" panose="05000000000000000000" pitchFamily="2" charset="2"/>
              </a:rPr>
              <a:t>into a fully water-cooled device</a:t>
            </a:r>
            <a:endParaRPr lang="en-US" altLang="de-DE" sz="1800" i="0" dirty="0">
              <a:latin typeface="+mn-lt"/>
              <a:sym typeface="Wingdings" panose="05000000000000000000" pitchFamily="2" charset="2"/>
            </a:endParaRPr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27" y="3295471"/>
            <a:ext cx="2955118" cy="221633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101600" dist="114300" dir="2700000" algn="ctr" rotWithShape="0">
              <a:schemeClr val="bg2">
                <a:lumMod val="75000"/>
                <a:alpha val="50000"/>
              </a:schemeClr>
            </a:outerShdw>
          </a:effectLst>
        </p:spPr>
      </p:pic>
      <p:sp>
        <p:nvSpPr>
          <p:cNvPr id="18" name="Rechteck 17"/>
          <p:cNvSpPr/>
          <p:nvPr/>
        </p:nvSpPr>
        <p:spPr>
          <a:xfrm>
            <a:off x="5786846" y="2394140"/>
            <a:ext cx="657498" cy="670560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Freihandform 18"/>
          <p:cNvSpPr/>
          <p:nvPr/>
        </p:nvSpPr>
        <p:spPr>
          <a:xfrm>
            <a:off x="3434545" y="2649389"/>
            <a:ext cx="2352301" cy="769904"/>
          </a:xfrm>
          <a:custGeom>
            <a:avLst/>
            <a:gdLst>
              <a:gd name="connsiteX0" fmla="*/ 1872342 w 1872342"/>
              <a:gd name="connsiteY0" fmla="*/ 409679 h 737317"/>
              <a:gd name="connsiteX1" fmla="*/ 1515291 w 1872342"/>
              <a:gd name="connsiteY1" fmla="*/ 723187 h 737317"/>
              <a:gd name="connsiteX2" fmla="*/ 923108 w 1872342"/>
              <a:gd name="connsiteY2" fmla="*/ 376 h 737317"/>
              <a:gd name="connsiteX3" fmla="*/ 0 w 1872342"/>
              <a:gd name="connsiteY3" fmla="*/ 644810 h 737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2342" h="737317">
                <a:moveTo>
                  <a:pt x="1872342" y="409679"/>
                </a:moveTo>
                <a:cubicBezTo>
                  <a:pt x="1772919" y="600541"/>
                  <a:pt x="1673497" y="791404"/>
                  <a:pt x="1515291" y="723187"/>
                </a:cubicBezTo>
                <a:cubicBezTo>
                  <a:pt x="1357085" y="654970"/>
                  <a:pt x="1175656" y="13439"/>
                  <a:pt x="923108" y="376"/>
                </a:cubicBezTo>
                <a:cubicBezTo>
                  <a:pt x="670559" y="-12687"/>
                  <a:pt x="335279" y="316061"/>
                  <a:pt x="0" y="644810"/>
                </a:cubicBezTo>
              </a:path>
            </a:pathLst>
          </a:cu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hteck 1"/>
          <p:cNvSpPr>
            <a:spLocks noChangeArrowheads="1"/>
          </p:cNvSpPr>
          <p:nvPr/>
        </p:nvSpPr>
        <p:spPr bwMode="auto">
          <a:xfrm>
            <a:off x="479426" y="5511809"/>
            <a:ext cx="2955119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342900" indent="-342900">
              <a:defRPr sz="1600" i="1">
                <a:solidFill>
                  <a:schemeClr val="tx1"/>
                </a:solidFill>
                <a:latin typeface="Arial MT Condensed" panose="020B0706020202020204" pitchFamily="34" charset="0"/>
              </a:defRPr>
            </a:lvl1pPr>
            <a:lvl2pPr marL="742950" indent="-285750">
              <a:defRPr sz="1600" i="1">
                <a:solidFill>
                  <a:schemeClr val="tx1"/>
                </a:solidFill>
                <a:latin typeface="Arial MT Condensed" panose="020B0706020202020204" pitchFamily="34" charset="0"/>
              </a:defRPr>
            </a:lvl2pPr>
            <a:lvl3pPr marL="1143000" indent="-228600">
              <a:defRPr sz="1600" i="1">
                <a:solidFill>
                  <a:schemeClr val="tx1"/>
                </a:solidFill>
                <a:latin typeface="Arial MT Condensed" panose="020B0706020202020204" pitchFamily="34" charset="0"/>
              </a:defRPr>
            </a:lvl3pPr>
            <a:lvl4pPr marL="1600200" indent="-228600">
              <a:defRPr sz="1600" i="1">
                <a:solidFill>
                  <a:schemeClr val="tx1"/>
                </a:solidFill>
                <a:latin typeface="Arial MT Condensed" panose="020B0706020202020204" pitchFamily="34" charset="0"/>
              </a:defRPr>
            </a:lvl4pPr>
            <a:lvl5pPr marL="2057400" indent="-228600">
              <a:defRPr sz="1600" i="1">
                <a:solidFill>
                  <a:schemeClr val="tx1"/>
                </a:solidFill>
                <a:latin typeface="Arial MT Condensed" panose="020B0706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Arial MT Condensed" panose="020B0706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Arial MT Condensed" panose="020B0706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Arial MT Condensed" panose="020B0706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Arial MT Condensed" panose="020B0706020202020204" pitchFamily="34" charset="0"/>
              </a:defRPr>
            </a:lvl9pPr>
          </a:lstStyle>
          <a:p>
            <a:pPr marL="0" indent="0" algn="l" eaLnBrk="1" hangingPunct="1">
              <a:buClr>
                <a:srgbClr val="0065BF"/>
              </a:buClr>
            </a:pPr>
            <a:r>
              <a:rPr lang="en-US" altLang="de-DE" sz="1800" i="0" dirty="0">
                <a:latin typeface="+mn-lt"/>
                <a:ea typeface="+mj-ea"/>
                <a:cs typeface="+mj-cs"/>
                <a:sym typeface="Wingdings" panose="05000000000000000000" pitchFamily="2" charset="2"/>
              </a:rPr>
              <a:t>Trial assembly of one manifold-unit (out of 40</a:t>
            </a:r>
            <a:r>
              <a:rPr lang="en-US" altLang="de-DE" sz="1800" i="0" dirty="0" smtClean="0">
                <a:latin typeface="+mn-lt"/>
                <a:ea typeface="+mj-ea"/>
                <a:cs typeface="+mj-cs"/>
                <a:sym typeface="Wingdings" panose="05000000000000000000" pitchFamily="2" charset="2"/>
              </a:rPr>
              <a:t>)</a:t>
            </a:r>
          </a:p>
        </p:txBody>
      </p:sp>
      <p:sp>
        <p:nvSpPr>
          <p:cNvPr id="21" name="Rechteck 1"/>
          <p:cNvSpPr>
            <a:spLocks noChangeArrowheads="1"/>
          </p:cNvSpPr>
          <p:nvPr/>
        </p:nvSpPr>
        <p:spPr bwMode="auto">
          <a:xfrm>
            <a:off x="3630911" y="5522870"/>
            <a:ext cx="2332567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342900" indent="-342900">
              <a:defRPr sz="1600" i="1">
                <a:solidFill>
                  <a:schemeClr val="tx1"/>
                </a:solidFill>
                <a:latin typeface="Arial MT Condensed" panose="020B0706020202020204" pitchFamily="34" charset="0"/>
              </a:defRPr>
            </a:lvl1pPr>
            <a:lvl2pPr marL="742950" indent="-285750">
              <a:defRPr sz="1600" i="1">
                <a:solidFill>
                  <a:schemeClr val="tx1"/>
                </a:solidFill>
                <a:latin typeface="Arial MT Condensed" panose="020B0706020202020204" pitchFamily="34" charset="0"/>
              </a:defRPr>
            </a:lvl2pPr>
            <a:lvl3pPr marL="1143000" indent="-228600">
              <a:defRPr sz="1600" i="1">
                <a:solidFill>
                  <a:schemeClr val="tx1"/>
                </a:solidFill>
                <a:latin typeface="Arial MT Condensed" panose="020B0706020202020204" pitchFamily="34" charset="0"/>
              </a:defRPr>
            </a:lvl3pPr>
            <a:lvl4pPr marL="1600200" indent="-228600">
              <a:defRPr sz="1600" i="1">
                <a:solidFill>
                  <a:schemeClr val="tx1"/>
                </a:solidFill>
                <a:latin typeface="Arial MT Condensed" panose="020B0706020202020204" pitchFamily="34" charset="0"/>
              </a:defRPr>
            </a:lvl4pPr>
            <a:lvl5pPr marL="2057400" indent="-228600">
              <a:defRPr sz="1600" i="1">
                <a:solidFill>
                  <a:schemeClr val="tx1"/>
                </a:solidFill>
                <a:latin typeface="Arial MT Condensed" panose="020B0706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Arial MT Condensed" panose="020B0706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Arial MT Condensed" panose="020B0706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Arial MT Condensed" panose="020B0706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Arial MT Condensed" panose="020B0706020202020204" pitchFamily="34" charset="0"/>
              </a:defRPr>
            </a:lvl9pPr>
          </a:lstStyle>
          <a:p>
            <a:pPr marL="0" indent="0" algn="l" eaLnBrk="1" hangingPunct="1">
              <a:buClr>
                <a:srgbClr val="0065BF"/>
              </a:buClr>
            </a:pPr>
            <a:r>
              <a:rPr lang="en-US" altLang="de-DE" sz="1800" i="0" dirty="0">
                <a:latin typeface="+mj-lt"/>
                <a:ea typeface="+mj-ea"/>
                <a:cs typeface="+mj-cs"/>
                <a:sym typeface="Wingdings" panose="05000000000000000000" pitchFamily="2" charset="2"/>
              </a:rPr>
              <a:t>5 main D</a:t>
            </a:r>
            <a:r>
              <a:rPr lang="en-US" altLang="de-DE" sz="1800" i="0" dirty="0" smtClean="0">
                <a:latin typeface="+mj-lt"/>
                <a:ea typeface="+mj-ea"/>
                <a:cs typeface="+mj-cs"/>
                <a:sym typeface="Wingdings" panose="05000000000000000000" pitchFamily="2" charset="2"/>
              </a:rPr>
              <a:t>ivertor </a:t>
            </a:r>
            <a:r>
              <a:rPr lang="en-US" altLang="de-DE" sz="1800" i="0" dirty="0">
                <a:latin typeface="+mn-lt"/>
                <a:ea typeface="+mj-ea"/>
                <a:cs typeface="+mj-cs"/>
                <a:sym typeface="Wingdings" panose="05000000000000000000" pitchFamily="2" charset="2"/>
              </a:rPr>
              <a:t>feedings</a:t>
            </a:r>
          </a:p>
        </p:txBody>
      </p:sp>
      <p:sp>
        <p:nvSpPr>
          <p:cNvPr id="2" name="Ellipse 1"/>
          <p:cNvSpPr/>
          <p:nvPr/>
        </p:nvSpPr>
        <p:spPr>
          <a:xfrm>
            <a:off x="4334738" y="4752345"/>
            <a:ext cx="783772" cy="769467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hteck 1"/>
          <p:cNvSpPr>
            <a:spLocks noChangeArrowheads="1"/>
          </p:cNvSpPr>
          <p:nvPr/>
        </p:nvSpPr>
        <p:spPr bwMode="auto">
          <a:xfrm>
            <a:off x="6342377" y="5521228"/>
            <a:ext cx="5372023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342900" indent="-342900">
              <a:defRPr sz="1600" i="1">
                <a:solidFill>
                  <a:schemeClr val="tx1"/>
                </a:solidFill>
                <a:latin typeface="Arial MT Condensed" panose="020B0706020202020204" pitchFamily="34" charset="0"/>
              </a:defRPr>
            </a:lvl1pPr>
            <a:lvl2pPr marL="742950" indent="-285750">
              <a:defRPr sz="1600" i="1">
                <a:solidFill>
                  <a:schemeClr val="tx1"/>
                </a:solidFill>
                <a:latin typeface="Arial MT Condensed" panose="020B0706020202020204" pitchFamily="34" charset="0"/>
              </a:defRPr>
            </a:lvl2pPr>
            <a:lvl3pPr marL="1143000" indent="-228600">
              <a:defRPr sz="1600" i="1">
                <a:solidFill>
                  <a:schemeClr val="tx1"/>
                </a:solidFill>
                <a:latin typeface="Arial MT Condensed" panose="020B0706020202020204" pitchFamily="34" charset="0"/>
              </a:defRPr>
            </a:lvl3pPr>
            <a:lvl4pPr marL="1600200" indent="-228600">
              <a:defRPr sz="1600" i="1">
                <a:solidFill>
                  <a:schemeClr val="tx1"/>
                </a:solidFill>
                <a:latin typeface="Arial MT Condensed" panose="020B0706020202020204" pitchFamily="34" charset="0"/>
              </a:defRPr>
            </a:lvl4pPr>
            <a:lvl5pPr marL="2057400" indent="-228600">
              <a:defRPr sz="1600" i="1">
                <a:solidFill>
                  <a:schemeClr val="tx1"/>
                </a:solidFill>
                <a:latin typeface="Arial MT Condensed" panose="020B0706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Arial MT Condensed" panose="020B0706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Arial MT Condensed" panose="020B0706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Arial MT Condensed" panose="020B0706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Arial MT Condensed" panose="020B0706020202020204" pitchFamily="34" charset="0"/>
              </a:defRPr>
            </a:lvl9pPr>
          </a:lstStyle>
          <a:p>
            <a:pPr marL="0" indent="0">
              <a:buClr>
                <a:srgbClr val="0065BF"/>
              </a:buClr>
            </a:pPr>
            <a:r>
              <a:rPr lang="en-US" altLang="de-DE" sz="1800" i="0" dirty="0" smtClean="0">
                <a:latin typeface="+mj-lt"/>
                <a:ea typeface="+mj-ea"/>
                <a:cs typeface="+mj-cs"/>
                <a:sym typeface="Wingdings" panose="05000000000000000000" pitchFamily="2" charset="2"/>
              </a:rPr>
              <a:t>Pipework accuracy </a:t>
            </a:r>
            <a:r>
              <a:rPr lang="en-US" altLang="de-DE" sz="1800" i="0" dirty="0">
                <a:latin typeface="+mj-lt"/>
                <a:ea typeface="+mj-ea"/>
                <a:cs typeface="+mj-cs"/>
                <a:sym typeface="Wingdings" panose="05000000000000000000" pitchFamily="2" charset="2"/>
              </a:rPr>
              <a:t>+/-</a:t>
            </a:r>
            <a:r>
              <a:rPr lang="en-US" altLang="de-DE" sz="1800" i="0" dirty="0" smtClean="0">
                <a:latin typeface="+mj-lt"/>
                <a:ea typeface="+mj-ea"/>
                <a:cs typeface="+mj-cs"/>
                <a:sym typeface="Wingdings" panose="05000000000000000000" pitchFamily="2" charset="2"/>
              </a:rPr>
              <a:t>5mm </a:t>
            </a:r>
            <a:r>
              <a:rPr lang="en-US" altLang="de-DE" sz="1800" i="0" dirty="0">
                <a:latin typeface="+mj-lt"/>
                <a:ea typeface="+mj-ea"/>
                <a:cs typeface="+mj-cs"/>
                <a:sym typeface="Wingdings" panose="05000000000000000000" pitchFamily="2" charset="2"/>
              </a:rPr>
              <a:t>(otherwise clashes possible)</a:t>
            </a:r>
          </a:p>
        </p:txBody>
      </p:sp>
      <p:pic>
        <p:nvPicPr>
          <p:cNvPr id="23" name="Grafik 2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3253" y="3295472"/>
            <a:ext cx="2895194" cy="2171396"/>
          </a:xfrm>
          <a:prstGeom prst="rect">
            <a:avLst/>
          </a:prstGeom>
        </p:spPr>
      </p:pic>
      <p:sp>
        <p:nvSpPr>
          <p:cNvPr id="4" name="Freihandform 3"/>
          <p:cNvSpPr/>
          <p:nvPr/>
        </p:nvSpPr>
        <p:spPr>
          <a:xfrm>
            <a:off x="5112689" y="3325582"/>
            <a:ext cx="2260563" cy="2173295"/>
          </a:xfrm>
          <a:custGeom>
            <a:avLst/>
            <a:gdLst>
              <a:gd name="connsiteX0" fmla="*/ 0 w 2258170"/>
              <a:gd name="connsiteY0" fmla="*/ 1868557 h 2124833"/>
              <a:gd name="connsiteX1" fmla="*/ 779228 w 2258170"/>
              <a:gd name="connsiteY1" fmla="*/ 2067339 h 2124833"/>
              <a:gd name="connsiteX2" fmla="*/ 1725433 w 2258170"/>
              <a:gd name="connsiteY2" fmla="*/ 962108 h 2124833"/>
              <a:gd name="connsiteX3" fmla="*/ 2258170 w 2258170"/>
              <a:gd name="connsiteY3" fmla="*/ 0 h 2124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8170" h="2124833">
                <a:moveTo>
                  <a:pt x="0" y="1868557"/>
                </a:moveTo>
                <a:cubicBezTo>
                  <a:pt x="245828" y="2043485"/>
                  <a:pt x="491656" y="2218414"/>
                  <a:pt x="779228" y="2067339"/>
                </a:cubicBezTo>
                <a:cubicBezTo>
                  <a:pt x="1066800" y="1916264"/>
                  <a:pt x="1478943" y="1306664"/>
                  <a:pt x="1725433" y="962108"/>
                </a:cubicBezTo>
                <a:cubicBezTo>
                  <a:pt x="1971923" y="617552"/>
                  <a:pt x="2115046" y="308776"/>
                  <a:pt x="2258170" y="0"/>
                </a:cubicBezTo>
              </a:path>
            </a:pathLst>
          </a:cu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442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://www.sciencemag.org/sites/default/files/styles/article_main_large/public/images/StellaratorLead1280x720.jpg?itok=0Yk4KwC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692" y="3825075"/>
            <a:ext cx="2396712" cy="1348151"/>
          </a:xfrm>
          <a:prstGeom prst="rect">
            <a:avLst/>
          </a:prstGeom>
          <a:noFill/>
        </p:spPr>
      </p:pic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326CB3"/>
                </a:solidFill>
              </a:rPr>
              <a:t>Size comparison W7-X with Helias-5B (4 times)</a:t>
            </a:r>
            <a:endParaRPr lang="en-US" dirty="0">
              <a:solidFill>
                <a:srgbClr val="326CB3"/>
              </a:solidFill>
            </a:endParaRPr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3064DE1-3EDF-40F5-A939-355F8C4D4B0D}" type="datetime1">
              <a:rPr lang="de-DE" smtClean="0"/>
              <a:t>03.12.2019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FUSION POWER ASSOCIATES 40</a:t>
            </a:r>
            <a:r>
              <a:rPr lang="en-US" baseline="30000" dirty="0"/>
              <a:t>TH</a:t>
            </a:r>
            <a:r>
              <a:rPr lang="en-US" dirty="0"/>
              <a:t> ANNUAL MEETING, DECEMBER 3-4, 2019, Washington, DC 20001 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21</a:t>
            </a:fld>
            <a:endParaRPr lang="de-DE" dirty="0"/>
          </a:p>
        </p:txBody>
      </p:sp>
      <p:pic>
        <p:nvPicPr>
          <p:cNvPr id="11" name="Picture 1" descr="C:\Users\hirsch\Desktop\Öffentlichkeitsarbeit\Bilder\Gesamtansicht Wendelstein 7-X mit 4 Modulen_Foto Gust_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425" y="2012066"/>
            <a:ext cx="1881349" cy="1254233"/>
          </a:xfrm>
          <a:prstGeom prst="rect">
            <a:avLst/>
          </a:prstGeom>
          <a:noFill/>
        </p:spPr>
      </p:pic>
      <p:sp>
        <p:nvSpPr>
          <p:cNvPr id="13" name="Textfeld 12"/>
          <p:cNvSpPr txBox="1"/>
          <p:nvPr/>
        </p:nvSpPr>
        <p:spPr>
          <a:xfrm>
            <a:off x="9515718" y="1059314"/>
            <a:ext cx="2407473" cy="527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Coils: </a:t>
            </a:r>
          </a:p>
          <a:p>
            <a:r>
              <a:rPr lang="en-US" dirty="0" smtClean="0"/>
              <a:t>5t &lt;-&gt; ~200t</a:t>
            </a:r>
          </a:p>
          <a:p>
            <a:pPr>
              <a:spcAft>
                <a:spcPts val="300"/>
              </a:spcAft>
            </a:pPr>
            <a:r>
              <a:rPr lang="en-US" dirty="0" smtClean="0"/>
              <a:t>4m &lt;-&gt; ~20m</a:t>
            </a:r>
          </a:p>
          <a:p>
            <a:r>
              <a:rPr lang="en-US" dirty="0" smtClean="0"/>
              <a:t>Magnet-modules:</a:t>
            </a:r>
          </a:p>
          <a:p>
            <a:pPr>
              <a:spcAft>
                <a:spcPts val="300"/>
              </a:spcAft>
            </a:pPr>
            <a:r>
              <a:rPr lang="en-US" dirty="0" smtClean="0"/>
              <a:t>150t &lt;-&gt; 2000t</a:t>
            </a:r>
          </a:p>
          <a:p>
            <a:r>
              <a:rPr lang="en-US" dirty="0" smtClean="0"/>
              <a:t>PV-wall thickness:</a:t>
            </a:r>
          </a:p>
          <a:p>
            <a:r>
              <a:rPr lang="en-US" dirty="0" smtClean="0"/>
              <a:t>17mm &lt;-&gt; &gt;70mm?</a:t>
            </a:r>
          </a:p>
          <a:p>
            <a:pPr>
              <a:spcAft>
                <a:spcPts val="300"/>
              </a:spcAft>
            </a:pPr>
            <a:r>
              <a:rPr lang="en-US" dirty="0" smtClean="0"/>
              <a:t>(shrinkage control in helically shaped contours)</a:t>
            </a:r>
            <a:endParaRPr lang="en-US" dirty="0"/>
          </a:p>
          <a:p>
            <a:pPr>
              <a:spcAft>
                <a:spcPts val="300"/>
              </a:spcAft>
            </a:pPr>
            <a:r>
              <a:rPr lang="en-US" dirty="0" smtClean="0"/>
              <a:t>250 ports &lt;-&gt; only “few” large ports at the outside </a:t>
            </a:r>
            <a:r>
              <a:rPr lang="en-US" b="1" dirty="0" smtClean="0">
                <a:sym typeface="Wingdings" panose="05000000000000000000" pitchFamily="2" charset="2"/>
              </a:rPr>
              <a:t></a:t>
            </a:r>
            <a:endParaRPr lang="en-US" dirty="0"/>
          </a:p>
          <a:p>
            <a:pPr>
              <a:spcAft>
                <a:spcPts val="300"/>
              </a:spcAft>
            </a:pPr>
            <a:r>
              <a:rPr lang="en-US" dirty="0" smtClean="0"/>
              <a:t>Cryostat shells?</a:t>
            </a:r>
          </a:p>
          <a:p>
            <a:pPr>
              <a:spcAft>
                <a:spcPts val="300"/>
              </a:spcAft>
            </a:pPr>
            <a:r>
              <a:rPr lang="en-US" dirty="0" smtClean="0"/>
              <a:t>Divertor, maintenance concept?</a:t>
            </a:r>
          </a:p>
          <a:p>
            <a:r>
              <a:rPr lang="en-US" dirty="0" smtClean="0"/>
              <a:t>Repair/Redundancy concept for coils? </a:t>
            </a:r>
            <a:endParaRPr lang="en-US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6437" y="1059314"/>
            <a:ext cx="6903618" cy="517771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101600" dist="114300" dir="2700000" algn="ctr" rotWithShape="0">
              <a:schemeClr val="bg2">
                <a:lumMod val="75000"/>
                <a:alpha val="5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0452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US" dirty="0">
              <a:solidFill>
                <a:srgbClr val="326CB3"/>
              </a:solidFill>
            </a:endParaRPr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3064DE1-3EDF-40F5-A939-355F8C4D4B0D}" type="datetime1">
              <a:rPr lang="de-DE" smtClean="0"/>
              <a:t>03.12.2019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FUSION POWER ASSOCIATES 40</a:t>
            </a:r>
            <a:r>
              <a:rPr lang="en-US" baseline="30000" dirty="0"/>
              <a:t>TH</a:t>
            </a:r>
            <a:r>
              <a:rPr lang="en-US" dirty="0"/>
              <a:t> ANNUAL MEETING, DECEMBER 3-4, 2019, Washington, DC 20001 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22</a:t>
            </a:fld>
            <a:endParaRPr lang="de-DE" dirty="0"/>
          </a:p>
        </p:txBody>
      </p:sp>
      <p:sp>
        <p:nvSpPr>
          <p:cNvPr id="24" name="Textfeld 23"/>
          <p:cNvSpPr txBox="1"/>
          <p:nvPr/>
        </p:nvSpPr>
        <p:spPr>
          <a:xfrm>
            <a:off x="766354" y="2772026"/>
            <a:ext cx="10659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Thank You!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69690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326CB3"/>
                </a:solidFill>
              </a:rPr>
              <a:t>Construction – Schedule and Organization</a:t>
            </a:r>
            <a:endParaRPr lang="en-US" dirty="0">
              <a:solidFill>
                <a:srgbClr val="326CB3"/>
              </a:solidFill>
            </a:endParaRPr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3064DE1-3EDF-40F5-A939-355F8C4D4B0D}" type="datetime1">
              <a:rPr lang="de-DE" smtClean="0"/>
              <a:t>03.12.2019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FUSION POWER ASSOCIATES 40</a:t>
            </a:r>
            <a:r>
              <a:rPr lang="en-US" baseline="30000" dirty="0"/>
              <a:t>TH</a:t>
            </a:r>
            <a:r>
              <a:rPr lang="en-US" dirty="0"/>
              <a:t> ANNUAL MEETING, DECEMBER 3-4, 2019, Washington, DC 20001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23</a:t>
            </a:fld>
            <a:endParaRPr lang="de-DE" dirty="0"/>
          </a:p>
        </p:txBody>
      </p:sp>
      <p:sp>
        <p:nvSpPr>
          <p:cNvPr id="31" name="Titel 1"/>
          <p:cNvSpPr txBox="1">
            <a:spLocks/>
          </p:cNvSpPr>
          <p:nvPr/>
        </p:nvSpPr>
        <p:spPr>
          <a:xfrm>
            <a:off x="443750" y="3787324"/>
            <a:ext cx="2043619" cy="286232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400" dirty="0" smtClean="0"/>
              <a:t>*Direct person </a:t>
            </a:r>
            <a:r>
              <a:rPr lang="en-US" sz="1400" dirty="0"/>
              <a:t>hours </a:t>
            </a:r>
            <a:r>
              <a:rPr lang="en-US" sz="1400" dirty="0" smtClean="0"/>
              <a:t>on-site	</a:t>
            </a:r>
            <a:endParaRPr lang="en-US" sz="1400" dirty="0"/>
          </a:p>
        </p:txBody>
      </p:sp>
      <p:graphicFrame>
        <p:nvGraphicFramePr>
          <p:cNvPr id="32" name="Tabel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5037170"/>
              </p:ext>
            </p:extLst>
          </p:nvPr>
        </p:nvGraphicFramePr>
        <p:xfrm>
          <a:off x="486633" y="974205"/>
          <a:ext cx="11234974" cy="2804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333">
                  <a:extLst>
                    <a:ext uri="{9D8B030D-6E8A-4147-A177-3AD203B41FA5}">
                      <a16:colId xmlns:a16="http://schemas.microsoft.com/office/drawing/2014/main" val="3144975803"/>
                    </a:ext>
                  </a:extLst>
                </a:gridCol>
                <a:gridCol w="1287369">
                  <a:extLst>
                    <a:ext uri="{9D8B030D-6E8A-4147-A177-3AD203B41FA5}">
                      <a16:colId xmlns:a16="http://schemas.microsoft.com/office/drawing/2014/main" val="3126884982"/>
                    </a:ext>
                  </a:extLst>
                </a:gridCol>
                <a:gridCol w="3509253">
                  <a:extLst>
                    <a:ext uri="{9D8B030D-6E8A-4147-A177-3AD203B41FA5}">
                      <a16:colId xmlns:a16="http://schemas.microsoft.com/office/drawing/2014/main" val="26839020"/>
                    </a:ext>
                  </a:extLst>
                </a:gridCol>
                <a:gridCol w="1253447">
                  <a:extLst>
                    <a:ext uri="{9D8B030D-6E8A-4147-A177-3AD203B41FA5}">
                      <a16:colId xmlns:a16="http://schemas.microsoft.com/office/drawing/2014/main" val="3229134544"/>
                    </a:ext>
                  </a:extLst>
                </a:gridCol>
                <a:gridCol w="3813572">
                  <a:extLst>
                    <a:ext uri="{9D8B030D-6E8A-4147-A177-3AD203B41FA5}">
                      <a16:colId xmlns:a16="http://schemas.microsoft.com/office/drawing/2014/main" val="3701879554"/>
                    </a:ext>
                  </a:extLst>
                </a:gridCol>
              </a:tblGrid>
              <a:tr h="33775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Start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End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Activity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Person hours*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Notes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79813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March 2005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March 2015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      Main Assembly to First Plasma</a:t>
                      </a:r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925</a:t>
                      </a:r>
                      <a:r>
                        <a:rPr lang="en-US" sz="1400" baseline="0" dirty="0" smtClean="0"/>
                        <a:t>Th</a:t>
                      </a:r>
                      <a:endParaRPr lang="en-US" sz="14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1y contingency, overlap commissioning/assembly 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757151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Dec</a:t>
                      </a:r>
                      <a:r>
                        <a:rPr lang="en-US" sz="1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2015</a:t>
                      </a:r>
                      <a:endParaRPr lang="en-US" sz="1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March 2016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     </a:t>
                      </a:r>
                      <a:r>
                        <a:rPr lang="en-US" sz="1400" b="1" baseline="0" dirty="0" smtClean="0"/>
                        <a:t> </a:t>
                      </a:r>
                      <a:r>
                        <a:rPr lang="en-US" sz="1400" b="1" dirty="0" smtClean="0"/>
                        <a:t>Operation Phase 1.1</a:t>
                      </a:r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First Plasma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328556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March 2016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May 2017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1</a:t>
                      </a:r>
                      <a:r>
                        <a:rPr lang="en-US" sz="1400" b="1" baseline="30000" dirty="0" smtClean="0"/>
                        <a:t>st</a:t>
                      </a:r>
                      <a:r>
                        <a:rPr lang="en-US" sz="1400" b="1" dirty="0" smtClean="0"/>
                        <a:t> Completion Phase Test Divertor Unit</a:t>
                      </a:r>
                      <a:endParaRPr lang="en-US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95Th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 weeks contingency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410547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May 2017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Dec</a:t>
                      </a:r>
                      <a:r>
                        <a:rPr lang="en-US" sz="1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2017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 Operation Phase 1.2a</a:t>
                      </a:r>
                      <a:endParaRPr lang="en-US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445241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Feb 2018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April 2018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2</a:t>
                      </a:r>
                      <a:r>
                        <a:rPr lang="en-US" sz="1400" b="1" baseline="30000" dirty="0" smtClean="0"/>
                        <a:t>nd</a:t>
                      </a:r>
                      <a:r>
                        <a:rPr lang="en-US" sz="1400" b="1" baseline="0" dirty="0" smtClean="0"/>
                        <a:t> Completion Phase </a:t>
                      </a:r>
                      <a:r>
                        <a:rPr lang="en-US" sz="1400" b="1" dirty="0" smtClean="0"/>
                        <a:t>Scraper Elements (SE)</a:t>
                      </a:r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~5Th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>
                        <a:solidFill>
                          <a:schemeClr val="dk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748517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April</a:t>
                      </a:r>
                      <a:r>
                        <a:rPr lang="en-US" sz="1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2018</a:t>
                      </a:r>
                      <a:endParaRPr lang="en-US" sz="1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Nov 2018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      Operation Phase</a:t>
                      </a:r>
                      <a:r>
                        <a:rPr lang="en-US" sz="1400" b="1" baseline="0" dirty="0" smtClean="0"/>
                        <a:t> 1.2b</a:t>
                      </a:r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69582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Nov 2018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July 2021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3</a:t>
                      </a:r>
                      <a:r>
                        <a:rPr lang="en-US" sz="1400" b="1" baseline="30000" dirty="0" smtClean="0"/>
                        <a:t>rd</a:t>
                      </a:r>
                      <a:r>
                        <a:rPr lang="en-US" sz="1400" b="1" dirty="0" smtClean="0"/>
                        <a:t> Completion Phase HHF Divertor</a:t>
                      </a:r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220Th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 weeks contingency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306898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Aug 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     Commissioning and operation OP2.x</a:t>
                      </a:r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10MW ECRH, 1800 sec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30482184"/>
                  </a:ext>
                </a:extLst>
              </a:tr>
            </a:tbl>
          </a:graphicData>
        </a:graphic>
      </p:graphicFrame>
      <p:grpSp>
        <p:nvGrpSpPr>
          <p:cNvPr id="24" name="Gruppieren 23"/>
          <p:cNvGrpSpPr/>
          <p:nvPr/>
        </p:nvGrpSpPr>
        <p:grpSpPr>
          <a:xfrm>
            <a:off x="443750" y="4053550"/>
            <a:ext cx="11227767" cy="2114210"/>
            <a:chOff x="443750" y="3899746"/>
            <a:chExt cx="11227767" cy="2114210"/>
          </a:xfrm>
        </p:grpSpPr>
        <p:sp>
          <p:nvSpPr>
            <p:cNvPr id="2" name="Textfeld 1"/>
            <p:cNvSpPr txBox="1"/>
            <p:nvPr/>
          </p:nvSpPr>
          <p:spPr>
            <a:xfrm>
              <a:off x="4827714" y="3899746"/>
              <a:ext cx="2630185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Construction Department</a:t>
              </a:r>
              <a:endParaRPr lang="en-US" dirty="0"/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443750" y="4536628"/>
              <a:ext cx="2195452" cy="147732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Work preparation/</a:t>
              </a:r>
              <a:br>
                <a:rPr lang="en-US" dirty="0" smtClean="0"/>
              </a:br>
              <a:r>
                <a:rPr lang="en-US" dirty="0" smtClean="0"/>
                <a:t>scheduling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/>
                <a:t>9000 CWPs/IWPs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/>
                <a:t>4-week planning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/>
                <a:t>Weekly planning</a:t>
              </a:r>
              <a:endParaRPr lang="en-US" dirty="0"/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2853860" y="4536628"/>
              <a:ext cx="1716314" cy="147732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Engineering/</a:t>
              </a:r>
              <a:br>
                <a:rPr lang="en-US" dirty="0" smtClean="0"/>
              </a:br>
              <a:r>
                <a:rPr lang="en-US" dirty="0" smtClean="0"/>
                <a:t>Technology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/>
                <a:t>1200 EWPs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/>
                <a:t>Spec. Tools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/>
                <a:t>Mockups</a:t>
              </a:r>
              <a:endParaRPr lang="en-US" dirty="0"/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4784832" y="4536628"/>
              <a:ext cx="2715950" cy="147732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Construction Management</a:t>
              </a:r>
              <a:br>
                <a:rPr lang="en-US" dirty="0" smtClean="0"/>
              </a:br>
              <a:r>
                <a:rPr lang="en-US" dirty="0" smtClean="0"/>
                <a:t>2 shifts/6 days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/>
                <a:t>All construction work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/>
                <a:t>Maintenance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/>
                <a:t>Shift-service/Scaffolds</a:t>
              </a:r>
              <a:endParaRPr lang="en-US" dirty="0"/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7715440" y="4536628"/>
              <a:ext cx="1612811" cy="147732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Periphery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/>
                <a:t>Cable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/>
                <a:t>Pipes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/>
                <a:t>Platforms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/>
                <a:t>Structures</a:t>
              </a:r>
              <a:endParaRPr lang="en-US" dirty="0"/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9542907" y="4536628"/>
              <a:ext cx="2128610" cy="147732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Special Techniques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/>
                <a:t>Metrology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/>
                <a:t>Leak Testing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/>
                <a:t>Welding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dirty="0"/>
            </a:p>
          </p:txBody>
        </p:sp>
        <p:sp>
          <p:nvSpPr>
            <p:cNvPr id="21" name="Textfeld 20"/>
            <p:cNvSpPr txBox="1"/>
            <p:nvPr/>
          </p:nvSpPr>
          <p:spPr>
            <a:xfrm>
              <a:off x="7830894" y="3907452"/>
              <a:ext cx="620775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OSC</a:t>
              </a:r>
              <a:endParaRPr lang="en-US" dirty="0"/>
            </a:p>
          </p:txBody>
        </p:sp>
        <p:cxnSp>
          <p:nvCxnSpPr>
            <p:cNvPr id="4" name="Gerader Verbinder 3"/>
            <p:cNvCxnSpPr/>
            <p:nvPr/>
          </p:nvCxnSpPr>
          <p:spPr>
            <a:xfrm>
              <a:off x="1594800" y="4415246"/>
              <a:ext cx="90396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Gerader Verbinder 5"/>
            <p:cNvCxnSpPr>
              <a:stCxn id="2" idx="2"/>
              <a:endCxn id="18" idx="0"/>
            </p:cNvCxnSpPr>
            <p:nvPr/>
          </p:nvCxnSpPr>
          <p:spPr>
            <a:xfrm>
              <a:off x="6142807" y="4269078"/>
              <a:ext cx="0" cy="26755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r Verbinder 28"/>
            <p:cNvCxnSpPr>
              <a:stCxn id="21" idx="1"/>
              <a:endCxn id="2" idx="3"/>
            </p:cNvCxnSpPr>
            <p:nvPr/>
          </p:nvCxnSpPr>
          <p:spPr>
            <a:xfrm flipH="1" flipV="1">
              <a:off x="7457899" y="4084412"/>
              <a:ext cx="372995" cy="770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r Verbinder 29"/>
            <p:cNvCxnSpPr/>
            <p:nvPr/>
          </p:nvCxnSpPr>
          <p:spPr>
            <a:xfrm>
              <a:off x="10634400" y="4410559"/>
              <a:ext cx="0" cy="13377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r Verbinder 37"/>
            <p:cNvCxnSpPr/>
            <p:nvPr/>
          </p:nvCxnSpPr>
          <p:spPr>
            <a:xfrm>
              <a:off x="8521845" y="4410559"/>
              <a:ext cx="0" cy="13377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r Verbinder 38"/>
            <p:cNvCxnSpPr/>
            <p:nvPr/>
          </p:nvCxnSpPr>
          <p:spPr>
            <a:xfrm>
              <a:off x="3776400" y="4402853"/>
              <a:ext cx="0" cy="13377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r Verbinder 39"/>
            <p:cNvCxnSpPr/>
            <p:nvPr/>
          </p:nvCxnSpPr>
          <p:spPr>
            <a:xfrm>
              <a:off x="1594800" y="4413583"/>
              <a:ext cx="0" cy="13377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1544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The optimized </a:t>
            </a:r>
            <a:r>
              <a:rPr lang="en-US" dirty="0" err="1" smtClean="0"/>
              <a:t>stellarator</a:t>
            </a:r>
            <a:r>
              <a:rPr lang="en-US" dirty="0" smtClean="0"/>
              <a:t> </a:t>
            </a:r>
            <a:r>
              <a:rPr lang="en-US" dirty="0" err="1" smtClean="0"/>
              <a:t>Wendelstein</a:t>
            </a:r>
            <a:r>
              <a:rPr lang="en-US" dirty="0" smtClean="0"/>
              <a:t> 7-X</a:t>
            </a:r>
            <a:endParaRPr lang="en-US" dirty="0">
              <a:solidFill>
                <a:srgbClr val="326CB3"/>
              </a:solidFill>
            </a:endParaRPr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3064DE1-3EDF-40F5-A939-355F8C4D4B0D}" type="datetime1">
              <a:rPr lang="de-DE" smtClean="0"/>
              <a:t>03.12.2019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FUSION POWER ASSOCIATES 40</a:t>
            </a:r>
            <a:r>
              <a:rPr lang="en-US" baseline="30000" dirty="0"/>
              <a:t>TH</a:t>
            </a:r>
            <a:r>
              <a:rPr lang="en-US" dirty="0"/>
              <a:t> ANNUAL MEETING, DECEMBER 3-4, 2019, Washington, DC 20001 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11" name="Titel 8"/>
          <p:cNvSpPr txBox="1">
            <a:spLocks/>
          </p:cNvSpPr>
          <p:nvPr/>
        </p:nvSpPr>
        <p:spPr>
          <a:xfrm>
            <a:off x="470717" y="984880"/>
            <a:ext cx="7960796" cy="528840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26CB3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8168618" y="1580710"/>
            <a:ext cx="2882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 smtClean="0">
                <a:sym typeface="Symbol" panose="05050102010706020507" pitchFamily="18" charset="2"/>
              </a:rPr>
              <a:t>optimized plasma confinement</a:t>
            </a:r>
            <a:endParaRPr lang="en-US" baseline="30000" dirty="0" smtClean="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pic>
        <p:nvPicPr>
          <p:cNvPr id="13" name="Grafik 12" descr="16_Wendelstein7-X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800" y="1746342"/>
            <a:ext cx="6519070" cy="4610007"/>
          </a:xfrm>
          <a:prstGeom prst="rect">
            <a:avLst/>
          </a:prstGeom>
        </p:spPr>
      </p:pic>
      <p:pic>
        <p:nvPicPr>
          <p:cNvPr id="14" name="Grafik 13" descr="26_Wendelstein7-X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800" y="1746000"/>
            <a:ext cx="6519070" cy="4610007"/>
          </a:xfrm>
          <a:prstGeom prst="rect">
            <a:avLst/>
          </a:prstGeom>
        </p:spPr>
      </p:pic>
      <p:pic>
        <p:nvPicPr>
          <p:cNvPr id="15" name="Grafik 14" descr="36_Wendelstein7-X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800" y="1746000"/>
            <a:ext cx="6519070" cy="4610007"/>
          </a:xfrm>
          <a:prstGeom prst="rect">
            <a:avLst/>
          </a:prstGeom>
        </p:spPr>
      </p:pic>
      <p:pic>
        <p:nvPicPr>
          <p:cNvPr id="16" name="Grafik 15" descr="46_Wendelstein7-X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800" y="1746000"/>
            <a:ext cx="6519070" cy="4610007"/>
          </a:xfrm>
          <a:prstGeom prst="rect">
            <a:avLst/>
          </a:prstGeom>
        </p:spPr>
      </p:pic>
      <p:pic>
        <p:nvPicPr>
          <p:cNvPr id="17" name="Grafik 16" descr="56_Wendelstein7-X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800" y="1746000"/>
            <a:ext cx="6519070" cy="4610007"/>
          </a:xfrm>
          <a:prstGeom prst="rect">
            <a:avLst/>
          </a:prstGeom>
        </p:spPr>
      </p:pic>
      <p:pic>
        <p:nvPicPr>
          <p:cNvPr id="18" name="Grafik 17" descr="66_Wendelstein7-X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800" y="1746000"/>
            <a:ext cx="6519070" cy="4610007"/>
          </a:xfrm>
          <a:prstGeom prst="rect">
            <a:avLst/>
          </a:prstGeom>
        </p:spPr>
      </p:pic>
      <p:sp>
        <p:nvSpPr>
          <p:cNvPr id="19" name="Textfeld 18"/>
          <p:cNvSpPr txBox="1"/>
          <p:nvPr/>
        </p:nvSpPr>
        <p:spPr>
          <a:xfrm>
            <a:off x="8168618" y="2263157"/>
            <a:ext cx="3071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spcBef>
                <a:spcPts val="600"/>
              </a:spcBef>
            </a:lvl1pPr>
          </a:lstStyle>
          <a:p>
            <a:r>
              <a:rPr lang="en-US" dirty="0" smtClean="0">
                <a:sym typeface="Symbol" panose="05050102010706020507" pitchFamily="18" charset="2"/>
              </a:rPr>
              <a:t>50 non-planar </a:t>
            </a:r>
            <a:r>
              <a:rPr lang="en-US" dirty="0" err="1" smtClean="0">
                <a:sym typeface="Symbol" panose="05050102010706020507" pitchFamily="18" charset="2"/>
              </a:rPr>
              <a:t>sc</a:t>
            </a:r>
            <a:r>
              <a:rPr lang="en-US" dirty="0" smtClean="0">
                <a:sym typeface="Symbol" panose="05050102010706020507" pitchFamily="18" charset="2"/>
              </a:rPr>
              <a:t> magnets 15 kA</a:t>
            </a:r>
            <a:endParaRPr lang="en-US" dirty="0">
              <a:sym typeface="Symbol" panose="05050102010706020507" pitchFamily="18" charset="2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8168618" y="3301657"/>
            <a:ext cx="3071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 smtClean="0">
                <a:sym typeface="Symbol" panose="05050102010706020507" pitchFamily="18" charset="2"/>
              </a:rPr>
              <a:t>central support ring</a:t>
            </a:r>
            <a:br>
              <a:rPr lang="en-US" dirty="0" smtClean="0">
                <a:sym typeface="Symbol" panose="05050102010706020507" pitchFamily="18" charset="2"/>
              </a:rPr>
            </a:br>
            <a:r>
              <a:rPr lang="en-US" dirty="0" err="1" smtClean="0">
                <a:sym typeface="Symbol" panose="05050102010706020507" pitchFamily="18" charset="2"/>
              </a:rPr>
              <a:t>sc</a:t>
            </a:r>
            <a:r>
              <a:rPr lang="en-US" dirty="0" smtClean="0">
                <a:sym typeface="Symbol" panose="05050102010706020507" pitchFamily="18" charset="2"/>
              </a:rPr>
              <a:t> bus bar system, He pipe work</a:t>
            </a:r>
            <a:endParaRPr lang="en-US" baseline="30000" dirty="0" smtClean="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grpSp>
        <p:nvGrpSpPr>
          <p:cNvPr id="22" name="Gruppieren 21"/>
          <p:cNvGrpSpPr/>
          <p:nvPr/>
        </p:nvGrpSpPr>
        <p:grpSpPr>
          <a:xfrm>
            <a:off x="7271635" y="2196203"/>
            <a:ext cx="773336" cy="1383530"/>
            <a:chOff x="7280343" y="1881050"/>
            <a:chExt cx="923129" cy="1675135"/>
          </a:xfrm>
        </p:grpSpPr>
        <p:sp>
          <p:nvSpPr>
            <p:cNvPr id="23" name="Geschweifte Klammer links 22"/>
            <p:cNvSpPr/>
            <p:nvPr/>
          </p:nvSpPr>
          <p:spPr>
            <a:xfrm>
              <a:off x="8038009" y="1881050"/>
              <a:ext cx="165463" cy="1675135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Textfeld 23"/>
            <p:cNvSpPr txBox="1"/>
            <p:nvPr/>
          </p:nvSpPr>
          <p:spPr>
            <a:xfrm>
              <a:off x="7280343" y="2509083"/>
              <a:ext cx="76637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de-DE" sz="2000" smtClean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3.4 K</a:t>
              </a:r>
              <a:endParaRPr lang="de-DE" sz="2000" baseline="3000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endParaRPr>
            </a:p>
          </p:txBody>
        </p:sp>
      </p:grpSp>
      <p:sp>
        <p:nvSpPr>
          <p:cNvPr id="25" name="Textfeld 24"/>
          <p:cNvSpPr txBox="1"/>
          <p:nvPr/>
        </p:nvSpPr>
        <p:spPr>
          <a:xfrm>
            <a:off x="8168618" y="4325830"/>
            <a:ext cx="2882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 smtClean="0">
                <a:sym typeface="Symbol" panose="05050102010706020507" pitchFamily="18" charset="2"/>
              </a:rPr>
              <a:t>cryostat + thermal insulation</a:t>
            </a:r>
            <a:endParaRPr lang="en-US" baseline="30000" dirty="0" smtClean="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8168619" y="5042227"/>
            <a:ext cx="28827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 smtClean="0">
                <a:sym typeface="Symbol" panose="05050102010706020507" pitchFamily="18" charset="2"/>
              </a:rPr>
              <a:t>vessel with 500 openings</a:t>
            </a:r>
          </a:p>
          <a:p>
            <a:pPr>
              <a:spcBef>
                <a:spcPts val="600"/>
              </a:spcBef>
            </a:pPr>
            <a:r>
              <a:rPr lang="en-US" dirty="0" smtClean="0">
                <a:sym typeface="Symbol" panose="05050102010706020507" pitchFamily="18" charset="2"/>
              </a:rPr>
              <a:t>16 m outer diameter</a:t>
            </a:r>
          </a:p>
          <a:p>
            <a:pPr>
              <a:spcBef>
                <a:spcPts val="600"/>
              </a:spcBef>
            </a:pPr>
            <a:r>
              <a:rPr lang="en-US" dirty="0" smtClean="0">
                <a:sym typeface="Symbol" panose="05050102010706020507" pitchFamily="18" charset="2"/>
              </a:rPr>
              <a:t>1000 t total weight</a:t>
            </a:r>
            <a:endParaRPr lang="en-US" baseline="30000" dirty="0" smtClean="0"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8168618" y="2920906"/>
            <a:ext cx="3441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20</a:t>
            </a:r>
            <a:r>
              <a:rPr lang="en-US" dirty="0" smtClean="0">
                <a:sym typeface="Symbol" panose="05050102010706020507" pitchFamily="18" charset="2"/>
              </a:rPr>
              <a:t> planar </a:t>
            </a:r>
            <a:r>
              <a:rPr lang="en-US" dirty="0" err="1" smtClean="0">
                <a:sym typeface="Symbol" panose="05050102010706020507" pitchFamily="18" charset="2"/>
              </a:rPr>
              <a:t>sc</a:t>
            </a:r>
            <a:r>
              <a:rPr lang="en-US" dirty="0" smtClean="0">
                <a:sym typeface="Symbol" panose="05050102010706020507" pitchFamily="18" charset="2"/>
              </a:rPr>
              <a:t> magnets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10 kA</a:t>
            </a:r>
            <a:endParaRPr lang="en-US" baseline="30000" dirty="0" smtClean="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112283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/>
      <p:bldP spid="21" grpId="0"/>
      <p:bldP spid="25" grpId="0"/>
      <p:bldP spid="26" grpId="0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W7-X Construction Challenges</a:t>
            </a:r>
            <a:endParaRPr lang="en-US" dirty="0">
              <a:solidFill>
                <a:srgbClr val="326CB3"/>
              </a:solidFill>
            </a:endParaRPr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3064DE1-3EDF-40F5-A939-355F8C4D4B0D}" type="datetime1">
              <a:rPr lang="de-DE" smtClean="0"/>
              <a:t>03.12.2019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FUSION POWER ASSOCIATES 40</a:t>
            </a:r>
            <a:r>
              <a:rPr lang="en-US" baseline="30000" dirty="0"/>
              <a:t>TH</a:t>
            </a:r>
            <a:r>
              <a:rPr lang="en-US" dirty="0"/>
              <a:t> ANNUAL MEETING, DECEMBER 3-4, 2019, Washington, DC 20001 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4</a:t>
            </a:fld>
            <a:endParaRPr lang="de-DE" dirty="0"/>
          </a:p>
        </p:txBody>
      </p:sp>
      <p:pic>
        <p:nvPicPr>
          <p:cNvPr id="6" name="Grafik 5" descr="Vier Module_07.jpg">
            <a:hlinkClick r:id="rId2"/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25" y="1018488"/>
            <a:ext cx="7737018" cy="5148315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8369555" y="1018488"/>
            <a:ext cx="3344845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700"/>
              </a:spcAft>
            </a:pPr>
            <a:r>
              <a:rPr lang="en-US" dirty="0" smtClean="0"/>
              <a:t>5 modules (~150t each)</a:t>
            </a:r>
          </a:p>
          <a:p>
            <a:pPr>
              <a:spcAft>
                <a:spcPts val="700"/>
              </a:spcAft>
            </a:pPr>
            <a:r>
              <a:rPr lang="en-US" dirty="0" smtClean="0"/>
              <a:t>7 coil-type groups á 10 coils</a:t>
            </a:r>
          </a:p>
          <a:p>
            <a:pPr>
              <a:spcAft>
                <a:spcPts val="700"/>
              </a:spcAft>
            </a:pPr>
            <a:r>
              <a:rPr lang="en-US" dirty="0" smtClean="0"/>
              <a:t>10 semi magnet-modules</a:t>
            </a:r>
          </a:p>
          <a:p>
            <a:pPr>
              <a:spcAft>
                <a:spcPts val="700"/>
              </a:spcAft>
            </a:pPr>
            <a:r>
              <a:rPr lang="en-US" dirty="0" smtClean="0"/>
              <a:t>20 PV-segments</a:t>
            </a:r>
          </a:p>
          <a:p>
            <a:pPr>
              <a:spcAft>
                <a:spcPts val="700"/>
              </a:spcAft>
            </a:pPr>
            <a:r>
              <a:rPr lang="en-US" dirty="0" smtClean="0"/>
              <a:t>15 PV-pendulum supports</a:t>
            </a:r>
          </a:p>
          <a:p>
            <a:pPr>
              <a:spcAft>
                <a:spcPts val="700"/>
              </a:spcAft>
            </a:pPr>
            <a:r>
              <a:rPr lang="en-US" dirty="0" smtClean="0"/>
              <a:t>5 horizontal PV-supports</a:t>
            </a:r>
          </a:p>
          <a:p>
            <a:pPr>
              <a:spcAft>
                <a:spcPts val="700"/>
              </a:spcAft>
            </a:pPr>
            <a:r>
              <a:rPr lang="en-US" dirty="0" smtClean="0"/>
              <a:t>20 </a:t>
            </a:r>
            <a:r>
              <a:rPr lang="en-US" dirty="0" err="1" smtClean="0"/>
              <a:t>cryo</a:t>
            </a:r>
            <a:r>
              <a:rPr lang="en-US" dirty="0" smtClean="0"/>
              <a:t>-feet per module with</a:t>
            </a:r>
            <a:br>
              <a:rPr lang="en-US" dirty="0" smtClean="0"/>
            </a:br>
            <a:r>
              <a:rPr lang="en-US" dirty="0" smtClean="0"/>
              <a:t>     self-centering system</a:t>
            </a:r>
          </a:p>
          <a:p>
            <a:pPr>
              <a:spcAft>
                <a:spcPts val="700"/>
              </a:spcAft>
            </a:pPr>
            <a:r>
              <a:rPr lang="en-US" dirty="0" smtClean="0"/>
              <a:t>2 x 5 cryostat-shells</a:t>
            </a:r>
          </a:p>
          <a:p>
            <a:pPr>
              <a:spcAft>
                <a:spcPts val="700"/>
              </a:spcAft>
            </a:pPr>
            <a:r>
              <a:rPr lang="en-US" dirty="0" smtClean="0"/>
              <a:t>250 ports (100kg…1.5t)</a:t>
            </a:r>
          </a:p>
          <a:p>
            <a:pPr>
              <a:spcAft>
                <a:spcPts val="700"/>
              </a:spcAft>
            </a:pPr>
            <a:r>
              <a:rPr lang="en-US" dirty="0" smtClean="0"/>
              <a:t>14 current leads</a:t>
            </a:r>
          </a:p>
          <a:p>
            <a:pPr>
              <a:spcAft>
                <a:spcPts val="700"/>
              </a:spcAft>
            </a:pPr>
            <a:r>
              <a:rPr lang="en-US" dirty="0" smtClean="0"/>
              <a:t>121 bus-bars, ~240 joints</a:t>
            </a:r>
          </a:p>
          <a:p>
            <a:pPr>
              <a:spcAft>
                <a:spcPts val="700"/>
              </a:spcAft>
            </a:pPr>
            <a:r>
              <a:rPr lang="en-US" dirty="0" smtClean="0"/>
              <a:t>Field deviation target: &lt;10</a:t>
            </a:r>
            <a:r>
              <a:rPr lang="en-US" baseline="30000" dirty="0" smtClean="0"/>
              <a:t>-4</a:t>
            </a:r>
          </a:p>
          <a:p>
            <a:pPr>
              <a:spcAft>
                <a:spcPts val="700"/>
              </a:spcAft>
            </a:pPr>
            <a:r>
              <a:rPr lang="en-US" dirty="0" smtClean="0"/>
              <a:t>Flexible coil support (deflection</a:t>
            </a:r>
            <a:br>
              <a:rPr lang="en-US" dirty="0" smtClean="0"/>
            </a:br>
            <a:r>
              <a:rPr lang="en-US" dirty="0" smtClean="0"/>
              <a:t>&lt;10mm when energized)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44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326CB3"/>
                </a:solidFill>
              </a:rPr>
              <a:t>Construction Challenges – threading of Coils</a:t>
            </a:r>
            <a:endParaRPr lang="en-US" dirty="0">
              <a:solidFill>
                <a:srgbClr val="326CB3"/>
              </a:solidFill>
            </a:endParaRPr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3064DE1-3EDF-40F5-A939-355F8C4D4B0D}" type="datetime1">
              <a:rPr lang="de-DE" smtClean="0"/>
              <a:t>03.12.2019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FUSION POWER ASSOCIATES 40</a:t>
            </a:r>
            <a:r>
              <a:rPr lang="en-US" baseline="30000" dirty="0"/>
              <a:t>TH</a:t>
            </a:r>
            <a:r>
              <a:rPr lang="en-US" dirty="0"/>
              <a:t> ANNUAL MEETING, DECEMBER 3-4, 2019, Washington, DC 20001 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29" name="Textfeld 28"/>
          <p:cNvSpPr txBox="1"/>
          <p:nvPr/>
        </p:nvSpPr>
        <p:spPr>
          <a:xfrm>
            <a:off x="7664002" y="1448809"/>
            <a:ext cx="4050397" cy="1869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dirty="0" smtClean="0"/>
              <a:t>Coil weigh: ~6t</a:t>
            </a:r>
          </a:p>
          <a:p>
            <a:pPr>
              <a:spcAft>
                <a:spcPts val="300"/>
              </a:spcAft>
            </a:pPr>
            <a:r>
              <a:rPr lang="en-US" dirty="0" smtClean="0"/>
              <a:t>Tool weigh: ~6t</a:t>
            </a:r>
          </a:p>
          <a:p>
            <a:pPr>
              <a:spcAft>
                <a:spcPts val="300"/>
              </a:spcAft>
            </a:pPr>
            <a:r>
              <a:rPr lang="en-US" dirty="0" smtClean="0"/>
              <a:t>Deformation (x, y, z) </a:t>
            </a:r>
            <a:r>
              <a:rPr lang="en-US" dirty="0"/>
              <a:t>due to dead-weight </a:t>
            </a:r>
            <a:r>
              <a:rPr lang="en-US" dirty="0" smtClean="0"/>
              <a:t>yet negligible</a:t>
            </a:r>
          </a:p>
          <a:p>
            <a:pPr>
              <a:spcAft>
                <a:spcPts val="300"/>
              </a:spcAft>
            </a:pPr>
            <a:r>
              <a:rPr lang="en-US" dirty="0" smtClean="0"/>
              <a:t>Positioning </a:t>
            </a:r>
            <a:r>
              <a:rPr lang="en-US" dirty="0"/>
              <a:t>failure compared to CAD &lt;1.5mm </a:t>
            </a:r>
            <a:r>
              <a:rPr lang="en-US" dirty="0" smtClean="0"/>
              <a:t>(ø ~4m</a:t>
            </a:r>
            <a:r>
              <a:rPr lang="en-US" dirty="0"/>
              <a:t>)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25" y="3759175"/>
            <a:ext cx="3219272" cy="2605212"/>
          </a:xfrm>
          <a:prstGeom prst="rect">
            <a:avLst/>
          </a:prstGeom>
        </p:spPr>
      </p:pic>
      <p:sp>
        <p:nvSpPr>
          <p:cNvPr id="19" name="Textfeld 18"/>
          <p:cNvSpPr txBox="1"/>
          <p:nvPr/>
        </p:nvSpPr>
        <p:spPr>
          <a:xfrm>
            <a:off x="479425" y="2843882"/>
            <a:ext cx="3219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Optimization of threading path = minimization of vessel segmentation (-&gt; 10 segments)</a:t>
            </a:r>
            <a:endParaRPr lang="en-US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7641" y="1147581"/>
            <a:ext cx="3572925" cy="5208769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4002" y="3318552"/>
            <a:ext cx="4050398" cy="303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65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326CB3"/>
                </a:solidFill>
              </a:rPr>
              <a:t>Construction Challenges – Central Support</a:t>
            </a:r>
            <a:endParaRPr lang="en-US" dirty="0">
              <a:solidFill>
                <a:srgbClr val="326CB3"/>
              </a:solidFill>
            </a:endParaRPr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3064DE1-3EDF-40F5-A939-355F8C4D4B0D}" type="datetime1">
              <a:rPr lang="de-DE" smtClean="0"/>
              <a:t>03.12.2019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FUSION POWER ASSOCIATES 40</a:t>
            </a:r>
            <a:r>
              <a:rPr lang="en-US" baseline="30000" dirty="0"/>
              <a:t>TH</a:t>
            </a:r>
            <a:r>
              <a:rPr lang="en-US" dirty="0"/>
              <a:t> ANNUAL MEETING, DECEMBER 3-4, 2019, Washington, DC 20001 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29" name="Textfeld 28"/>
          <p:cNvSpPr txBox="1"/>
          <p:nvPr/>
        </p:nvSpPr>
        <p:spPr>
          <a:xfrm>
            <a:off x="8488665" y="1087254"/>
            <a:ext cx="29162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Precision table enables several movements of the central support ring-segment</a:t>
            </a:r>
            <a:endParaRPr lang="en-US" dirty="0"/>
          </a:p>
        </p:txBody>
      </p:sp>
      <p:sp>
        <p:nvSpPr>
          <p:cNvPr id="19" name="Textfeld 18"/>
          <p:cNvSpPr txBox="1"/>
          <p:nvPr/>
        </p:nvSpPr>
        <p:spPr>
          <a:xfrm>
            <a:off x="479425" y="1087254"/>
            <a:ext cx="55777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7 coils x 2 supports</a:t>
            </a:r>
          </a:p>
          <a:p>
            <a:r>
              <a:rPr lang="en-US" dirty="0" smtClean="0"/>
              <a:t>Simultaneous fit of 14 supports</a:t>
            </a:r>
          </a:p>
          <a:p>
            <a:r>
              <a:rPr lang="en-US" dirty="0" smtClean="0"/>
              <a:t>Super-bolt arrays 3x3; single bolts up to M90</a:t>
            </a:r>
            <a:endParaRPr lang="en-US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26" y="2091799"/>
            <a:ext cx="5577782" cy="4183336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7138" y="4650125"/>
            <a:ext cx="2166680" cy="1625010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03747" y="2091799"/>
            <a:ext cx="3210653" cy="418333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4" name="Textfeld 13"/>
          <p:cNvSpPr txBox="1"/>
          <p:nvPr/>
        </p:nvSpPr>
        <p:spPr>
          <a:xfrm>
            <a:off x="6197137" y="3721802"/>
            <a:ext cx="21666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Welded wedge-shims at four sides of every support</a:t>
            </a:r>
          </a:p>
        </p:txBody>
      </p:sp>
      <p:cxnSp>
        <p:nvCxnSpPr>
          <p:cNvPr id="12" name="Gerade Verbindung mit Pfeil 11"/>
          <p:cNvCxnSpPr/>
          <p:nvPr/>
        </p:nvCxnSpPr>
        <p:spPr>
          <a:xfrm>
            <a:off x="11301573" y="4859676"/>
            <a:ext cx="308225" cy="51371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3257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Construction </a:t>
            </a:r>
            <a:r>
              <a:rPr lang="en-US" dirty="0" smtClean="0"/>
              <a:t>Challenges </a:t>
            </a:r>
            <a:r>
              <a:rPr lang="en-US" dirty="0"/>
              <a:t>– </a:t>
            </a:r>
            <a:r>
              <a:rPr lang="en-US" dirty="0" smtClean="0"/>
              <a:t>Connection of Semi-Modules</a:t>
            </a:r>
            <a:endParaRPr lang="en-US" dirty="0">
              <a:solidFill>
                <a:srgbClr val="326CB3"/>
              </a:solidFill>
            </a:endParaRPr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3064DE1-3EDF-40F5-A939-355F8C4D4B0D}" type="datetime1">
              <a:rPr lang="de-DE" smtClean="0"/>
              <a:t>03.12.2019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FUSION POWER ASSOCIATES 40</a:t>
            </a:r>
            <a:r>
              <a:rPr lang="en-US" baseline="30000" dirty="0"/>
              <a:t>TH</a:t>
            </a:r>
            <a:r>
              <a:rPr lang="en-US" dirty="0"/>
              <a:t> ANNUAL MEETING, DECEMBER 3-4, 2019, Washington, DC 20001 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7</a:t>
            </a:fld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25" y="1345914"/>
            <a:ext cx="6554911" cy="4916183"/>
          </a:xfrm>
          <a:prstGeom prst="rect">
            <a:avLst/>
          </a:prstGeom>
        </p:spPr>
      </p:pic>
      <p:pic>
        <p:nvPicPr>
          <p:cNvPr id="11" name="Picture 3" descr="\\afs\ipp\u\btk\public\Fotos W7-X\Modul 3\Umsetzen des letzten Halbmoduls2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3513" y="3222192"/>
            <a:ext cx="4560887" cy="3039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feld 11"/>
          <p:cNvSpPr txBox="1"/>
          <p:nvPr/>
        </p:nvSpPr>
        <p:spPr>
          <a:xfrm>
            <a:off x="7153512" y="1345914"/>
            <a:ext cx="4560887" cy="1933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dirty="0" smtClean="0">
                <a:solidFill>
                  <a:srgbClr val="000000"/>
                </a:solidFill>
              </a:rPr>
              <a:t>Connection of two flip-symmetric semi-modules</a:t>
            </a:r>
          </a:p>
          <a:p>
            <a:pPr>
              <a:spcBef>
                <a:spcPts val="675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dirty="0" smtClean="0">
                <a:solidFill>
                  <a:srgbClr val="000000"/>
                </a:solidFill>
              </a:rPr>
              <a:t>Inconel-screws and </a:t>
            </a:r>
            <a:r>
              <a:rPr lang="en-US" dirty="0" err="1" smtClean="0">
                <a:solidFill>
                  <a:srgbClr val="000000"/>
                </a:solidFill>
              </a:rPr>
              <a:t>superbolt</a:t>
            </a:r>
            <a:r>
              <a:rPr lang="en-US" dirty="0" smtClean="0">
                <a:solidFill>
                  <a:srgbClr val="000000"/>
                </a:solidFill>
              </a:rPr>
              <a:t>-nuts connect both stairs-shaped flanges with each other.</a:t>
            </a:r>
          </a:p>
          <a:p>
            <a:pPr>
              <a:spcBef>
                <a:spcPts val="675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dirty="0" smtClean="0">
                <a:solidFill>
                  <a:srgbClr val="000000"/>
                </a:solidFill>
              </a:rPr>
              <a:t>Vessel segments are aligned and welded (from inside, shielding gas, He-leak-tests).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268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Construction </a:t>
            </a:r>
            <a:r>
              <a:rPr lang="en-US" dirty="0" smtClean="0"/>
              <a:t>Challenges </a:t>
            </a:r>
            <a:r>
              <a:rPr lang="en-US" dirty="0"/>
              <a:t>– </a:t>
            </a:r>
            <a:r>
              <a:rPr lang="en-US" dirty="0" smtClean="0"/>
              <a:t>Bus-Bars and Helium-Pipes</a:t>
            </a:r>
            <a:endParaRPr lang="en-US" dirty="0">
              <a:solidFill>
                <a:srgbClr val="326CB3"/>
              </a:solidFill>
            </a:endParaRPr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3064DE1-3EDF-40F5-A939-355F8C4D4B0D}" type="datetime1">
              <a:rPr lang="de-DE" smtClean="0"/>
              <a:t>03.12.2019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FUSION POWER ASSOCIATES 40</a:t>
            </a:r>
            <a:r>
              <a:rPr lang="en-US" baseline="30000" dirty="0"/>
              <a:t>TH</a:t>
            </a:r>
            <a:r>
              <a:rPr lang="en-US" dirty="0"/>
              <a:t> ANNUAL MEETING, DECEMBER 3-4, 2019, Washington, DC 20001 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791493" y="1548458"/>
            <a:ext cx="4560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dirty="0" smtClean="0">
                <a:solidFill>
                  <a:srgbClr val="000000"/>
                </a:solidFill>
              </a:rPr>
              <a:t>Transportation of Magnet-Modules</a:t>
            </a:r>
            <a:endParaRPr lang="en-US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8292" y="1917790"/>
            <a:ext cx="5516880" cy="3803904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6466289" y="1548458"/>
            <a:ext cx="4560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dirty="0" smtClean="0">
                <a:solidFill>
                  <a:srgbClr val="000000"/>
                </a:solidFill>
              </a:rPr>
              <a:t>Completion with Bus-bars and Joints</a:t>
            </a:r>
            <a:endParaRPr lang="en-US" dirty="0"/>
          </a:p>
        </p:txBody>
      </p:sp>
      <p:sp>
        <p:nvSpPr>
          <p:cNvPr id="15" name="Textfeld 14"/>
          <p:cNvSpPr txBox="1"/>
          <p:nvPr/>
        </p:nvSpPr>
        <p:spPr>
          <a:xfrm>
            <a:off x="5988292" y="5433020"/>
            <a:ext cx="5530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dirty="0" smtClean="0">
                <a:solidFill>
                  <a:srgbClr val="000000"/>
                </a:solidFill>
              </a:rPr>
              <a:t>Disadvantage: alternating between top and down</a:t>
            </a: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dirty="0" smtClean="0">
                <a:solidFill>
                  <a:srgbClr val="000000"/>
                </a:solidFill>
              </a:rPr>
              <a:t>Better: coil termination always down (doubles coil types)</a:t>
            </a:r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25" y="2194789"/>
            <a:ext cx="5318796" cy="3752678"/>
          </a:xfrm>
          <a:prstGeom prst="rect">
            <a:avLst/>
          </a:prstGeom>
        </p:spPr>
      </p:pic>
      <p:sp>
        <p:nvSpPr>
          <p:cNvPr id="11" name="AutoShape 8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11072006" y="6426993"/>
            <a:ext cx="204788" cy="223837"/>
          </a:xfrm>
          <a:prstGeom prst="actionButtonForwardNext">
            <a:avLst/>
          </a:prstGeom>
          <a:noFill/>
          <a:ln w="9360">
            <a:solidFill>
              <a:srgbClr val="00CC9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7286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Construction </a:t>
            </a:r>
            <a:r>
              <a:rPr lang="en-US" dirty="0" smtClean="0"/>
              <a:t>Challenges </a:t>
            </a:r>
            <a:r>
              <a:rPr lang="en-US" dirty="0"/>
              <a:t>– Bus-Bars and </a:t>
            </a:r>
            <a:r>
              <a:rPr lang="en-US" dirty="0" smtClean="0"/>
              <a:t>Joints</a:t>
            </a:r>
            <a:endParaRPr lang="en-US" dirty="0">
              <a:solidFill>
                <a:srgbClr val="326CB3"/>
              </a:solidFill>
            </a:endParaRPr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3064DE1-3EDF-40F5-A939-355F8C4D4B0D}" type="datetime1">
              <a:rPr lang="de-DE" smtClean="0"/>
              <a:t>03.12.2019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FUSION POWER ASSOCIATES 40</a:t>
            </a:r>
            <a:r>
              <a:rPr lang="en-US" baseline="30000" dirty="0"/>
              <a:t>TH</a:t>
            </a:r>
            <a:r>
              <a:rPr lang="en-US" dirty="0"/>
              <a:t> ANNUAL MEETING, DECEMBER 3-4, 2019, Washington, DC 20001 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9</a:t>
            </a:fld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8794" y="4048952"/>
            <a:ext cx="2935834" cy="2201876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7929" y="1404737"/>
            <a:ext cx="3277563" cy="2185041"/>
          </a:xfrm>
          <a:prstGeom prst="rect">
            <a:avLst/>
          </a:prstGeom>
        </p:spPr>
      </p:pic>
      <p:pic>
        <p:nvPicPr>
          <p:cNvPr id="12" name="Picture 19" descr="\\afs\ipp\u\btk\public\Fotos W7-X\Modul 5\Joint-Montage am ersten Modul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425" y="4065787"/>
            <a:ext cx="3098305" cy="2185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25" y="1404738"/>
            <a:ext cx="2918716" cy="2189037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3880" y="1404737"/>
            <a:ext cx="3200520" cy="2186780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479425" y="932173"/>
            <a:ext cx="2918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dirty="0" smtClean="0">
                <a:solidFill>
                  <a:srgbClr val="000000"/>
                </a:solidFill>
              </a:rPr>
              <a:t>Bus-Bar Preparation</a:t>
            </a:r>
            <a:endParaRPr lang="en-US" dirty="0"/>
          </a:p>
        </p:txBody>
      </p:sp>
      <p:sp>
        <p:nvSpPr>
          <p:cNvPr id="15" name="Textfeld 14"/>
          <p:cNvSpPr txBox="1"/>
          <p:nvPr/>
        </p:nvSpPr>
        <p:spPr>
          <a:xfrm>
            <a:off x="4397929" y="1035405"/>
            <a:ext cx="3277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dirty="0" smtClean="0">
                <a:solidFill>
                  <a:srgbClr val="000000"/>
                </a:solidFill>
              </a:rPr>
              <a:t>Bus-Bar Installation</a:t>
            </a:r>
            <a:endParaRPr lang="en-US" dirty="0"/>
          </a:p>
        </p:txBody>
      </p:sp>
      <p:sp>
        <p:nvSpPr>
          <p:cNvPr id="16" name="Textfeld 15"/>
          <p:cNvSpPr txBox="1"/>
          <p:nvPr/>
        </p:nvSpPr>
        <p:spPr>
          <a:xfrm>
            <a:off x="8513880" y="1035405"/>
            <a:ext cx="320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dirty="0" smtClean="0">
                <a:solidFill>
                  <a:srgbClr val="000000"/>
                </a:solidFill>
              </a:rPr>
              <a:t>Bus-Bar Clamps and Holders</a:t>
            </a:r>
            <a:endParaRPr lang="en-US" dirty="0"/>
          </a:p>
        </p:txBody>
      </p:sp>
      <p:sp>
        <p:nvSpPr>
          <p:cNvPr id="17" name="Rechteck 16"/>
          <p:cNvSpPr/>
          <p:nvPr/>
        </p:nvSpPr>
        <p:spPr>
          <a:xfrm>
            <a:off x="215188" y="3679620"/>
            <a:ext cx="36267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Joint – Strand Connection (&lt;5nOhm)</a:t>
            </a:r>
            <a:endParaRPr lang="en-US" dirty="0"/>
          </a:p>
        </p:txBody>
      </p:sp>
      <p:sp>
        <p:nvSpPr>
          <p:cNvPr id="18" name="Rechteck 17"/>
          <p:cNvSpPr/>
          <p:nvPr/>
        </p:nvSpPr>
        <p:spPr>
          <a:xfrm>
            <a:off x="4546847" y="3696455"/>
            <a:ext cx="29577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Joint – Isolation</a:t>
            </a:r>
            <a:endParaRPr lang="en-US" dirty="0"/>
          </a:p>
        </p:txBody>
      </p:sp>
      <p:sp>
        <p:nvSpPr>
          <p:cNvPr id="19" name="Rechteck 18"/>
          <p:cNvSpPr/>
          <p:nvPr/>
        </p:nvSpPr>
        <p:spPr>
          <a:xfrm>
            <a:off x="8658970" y="3695300"/>
            <a:ext cx="30554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Joint Isolation – Paschen test</a:t>
            </a:r>
            <a:endParaRPr lang="en-US" dirty="0"/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8970" y="4062002"/>
            <a:ext cx="3057592" cy="229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56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tandard">
      <a:majorFont>
        <a:latin typeface="Arial Narrow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1321</Words>
  <Application>Microsoft Office PowerPoint</Application>
  <PresentationFormat>Breitbild</PresentationFormat>
  <Paragraphs>273</Paragraphs>
  <Slides>23</Slides>
  <Notes>0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23</vt:i4>
      </vt:variant>
    </vt:vector>
  </HeadingPairs>
  <TitlesOfParts>
    <vt:vector size="31" baseType="lpstr">
      <vt:lpstr>Arial</vt:lpstr>
      <vt:lpstr>Arial Narrow</vt:lpstr>
      <vt:lpstr>Calibri</vt:lpstr>
      <vt:lpstr>Symbol</vt:lpstr>
      <vt:lpstr>Times New Roman</vt:lpstr>
      <vt:lpstr>Wingdings</vt:lpstr>
      <vt:lpstr>Office</vt:lpstr>
      <vt:lpstr>Photo Editor Photo</vt:lpstr>
      <vt:lpstr>Construction perspective on the future of the stellarator approach to fusion power</vt:lpstr>
      <vt:lpstr>Overview</vt:lpstr>
      <vt:lpstr>The optimized stellarator Wendelstein 7-X</vt:lpstr>
      <vt:lpstr>W7-X Construction Challenges</vt:lpstr>
      <vt:lpstr>Construction Challenges – threading of Coils</vt:lpstr>
      <vt:lpstr>Construction Challenges – Central Support</vt:lpstr>
      <vt:lpstr>Construction Challenges – Connection of Semi-Modules</vt:lpstr>
      <vt:lpstr>Construction Challenges – Bus-Bars and Helium-Pipes</vt:lpstr>
      <vt:lpstr>Construction Challenges – Bus-Bars and Joints</vt:lpstr>
      <vt:lpstr>Construction – completed Magnet Module (MM)</vt:lpstr>
      <vt:lpstr>Construction Challenges – Cryostat and positioning of MM</vt:lpstr>
      <vt:lpstr>Construction Challenges – Cryostat and positioning of MM</vt:lpstr>
      <vt:lpstr>Construction Challenges – Port installation</vt:lpstr>
      <vt:lpstr>Construction Challenges – Port installation</vt:lpstr>
      <vt:lpstr>Construction Challenges – Module connection, Current Leads </vt:lpstr>
      <vt:lpstr>Construction Challenges – Trim Coils</vt:lpstr>
      <vt:lpstr>Construction Challenges - First Plasma in-vessel components</vt:lpstr>
      <vt:lpstr>Construction Challenges – Test Divertor Unit</vt:lpstr>
      <vt:lpstr>Construction Challenges - HHF-Divertor</vt:lpstr>
      <vt:lpstr>Challenges of the HHF-Divertor – Cooling Circuits</vt:lpstr>
      <vt:lpstr>Size comparison W7-X with Helias-5B (4 times)</vt:lpstr>
      <vt:lpstr>PowerPoint-Präsentation</vt:lpstr>
      <vt:lpstr>Construction – Schedule and Organization</vt:lpstr>
    </vt:vector>
  </TitlesOfParts>
  <Company>Max-Planck-Institut f. Plasmaphysik, Greifswald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Peter Kurz</dc:creator>
  <cp:lastModifiedBy>Lutz Wegener</cp:lastModifiedBy>
  <cp:revision>519</cp:revision>
  <dcterms:created xsi:type="dcterms:W3CDTF">2018-08-24T10:28:29Z</dcterms:created>
  <dcterms:modified xsi:type="dcterms:W3CDTF">2019-12-03T11:08:39Z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W7X-KKS">
    <vt:lpwstr> </vt:lpwstr>
  </property>
  <property fmtid="{D5CDD505-2E9C-101B-9397-08002B2CF9AE}" pid="3" name="W7X-DOKKENZ">
    <vt:lpwstr> </vt:lpwstr>
  </property>
  <property fmtid="{D5CDD505-2E9C-101B-9397-08002B2CF9AE}" pid="4" name="STICHWORT">
    <vt:lpwstr> </vt:lpwstr>
  </property>
  <property fmtid="{D5CDD505-2E9C-101B-9397-08002B2CF9AE}" pid="5" name="VERSION_W7X">
    <vt:lpwstr> </vt:lpwstr>
  </property>
</Properties>
</file>