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6" r:id="rId5"/>
    <p:sldId id="1024" r:id="rId6"/>
    <p:sldId id="1014" r:id="rId7"/>
    <p:sldId id="1025" r:id="rId8"/>
    <p:sldId id="299" r:id="rId9"/>
    <p:sldId id="409" r:id="rId10"/>
    <p:sldId id="1026" r:id="rId11"/>
    <p:sldId id="596" r:id="rId12"/>
    <p:sldId id="597" r:id="rId13"/>
    <p:sldId id="279" r:id="rId14"/>
    <p:sldId id="1027" r:id="rId15"/>
    <p:sldId id="1016" r:id="rId16"/>
    <p:sldId id="420" r:id="rId17"/>
    <p:sldId id="335" r:id="rId18"/>
    <p:sldId id="1009" r:id="rId19"/>
    <p:sldId id="1028" r:id="rId20"/>
    <p:sldId id="330" r:id="rId21"/>
    <p:sldId id="1020" r:id="rId22"/>
    <p:sldId id="1021" r:id="rId23"/>
    <p:sldId id="1008" r:id="rId24"/>
    <p:sldId id="591" r:id="rId25"/>
    <p:sldId id="328" r:id="rId26"/>
    <p:sldId id="258" r:id="rId27"/>
    <p:sldId id="277" r:id="rId28"/>
    <p:sldId id="1015" r:id="rId29"/>
    <p:sldId id="1023" r:id="rId3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5161" autoAdjust="0"/>
  </p:normalViewPr>
  <p:slideViewPr>
    <p:cSldViewPr snapToGrid="0" showGuides="1">
      <p:cViewPr varScale="1">
        <p:scale>
          <a:sx n="113" d="100"/>
          <a:sy n="113" d="100"/>
        </p:scale>
        <p:origin x="51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16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12/3/2019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FDFE-8AA0-4EF4-AC1F-557D6D8054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2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07" y="408432"/>
            <a:ext cx="11375435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95786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4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4226E-1DEA-48CC-B639-CD5228202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8576" y="6324600"/>
            <a:ext cx="18764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tiff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EC0C-51FD-4E01-8FD9-11F5225B8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480" y="1253495"/>
            <a:ext cx="8678194" cy="978729"/>
          </a:xfrm>
        </p:spPr>
        <p:txBody>
          <a:bodyPr/>
          <a:lstStyle/>
          <a:p>
            <a:r>
              <a:rPr lang="en-US" dirty="0"/>
              <a:t>ORNL Fusion Energy Program: Perspectives and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13C8B-14C4-41B4-B29B-48E38E85D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0" y="2844121"/>
            <a:ext cx="6045417" cy="2028101"/>
          </a:xfrm>
        </p:spPr>
        <p:txBody>
          <a:bodyPr/>
          <a:lstStyle/>
          <a:p>
            <a:r>
              <a:rPr lang="en-US" sz="1600" dirty="0"/>
              <a:t>Presented at:</a:t>
            </a:r>
          </a:p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</a:t>
            </a:r>
          </a:p>
          <a:p>
            <a:endParaRPr lang="en-US" dirty="0"/>
          </a:p>
          <a:p>
            <a:r>
              <a:rPr lang="en-US" dirty="0"/>
              <a:t>John Canik</a:t>
            </a:r>
          </a:p>
          <a:p>
            <a:r>
              <a:rPr lang="en-US" sz="1800" dirty="0"/>
              <a:t>December 4, 2019</a:t>
            </a:r>
          </a:p>
        </p:txBody>
      </p:sp>
    </p:spTree>
    <p:extLst>
      <p:ext uri="{BB962C8B-B14F-4D97-AF65-F5344CB8AC3E}">
        <p14:creationId xmlns:p14="http://schemas.microsoft.com/office/powerpoint/2010/main" val="360516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527" y="236983"/>
            <a:ext cx="11573164" cy="978729"/>
          </a:xfrm>
        </p:spPr>
        <p:txBody>
          <a:bodyPr/>
          <a:lstStyle/>
          <a:p>
            <a:r>
              <a:rPr lang="en-US" dirty="0"/>
              <a:t>Integrated, predictive, validated modeling is key to efficient fusion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562" y="1386811"/>
            <a:ext cx="7204363" cy="5078644"/>
          </a:xfrm>
        </p:spPr>
        <p:txBody>
          <a:bodyPr>
            <a:noAutofit/>
          </a:bodyPr>
          <a:lstStyle/>
          <a:p>
            <a:pPr lvl="0"/>
            <a:r>
              <a:rPr lang="en-US" sz="1800" b="1" dirty="0"/>
              <a:t>R&amp;D areas within ORNL theory and modeling program</a:t>
            </a:r>
            <a:endParaRPr lang="en-US" sz="1500" dirty="0"/>
          </a:p>
          <a:p>
            <a:pPr lvl="1"/>
            <a:r>
              <a:rPr lang="en-US" sz="1500" dirty="0"/>
              <a:t>MHD Equilibrium</a:t>
            </a:r>
          </a:p>
          <a:p>
            <a:pPr lvl="1"/>
            <a:r>
              <a:rPr lang="en-US" sz="1500" dirty="0"/>
              <a:t>RF Heating and current drive </a:t>
            </a:r>
          </a:p>
          <a:p>
            <a:pPr lvl="1"/>
            <a:r>
              <a:rPr lang="en-US" sz="1500" dirty="0"/>
              <a:t>Energetic-particle physics</a:t>
            </a:r>
          </a:p>
          <a:p>
            <a:pPr lvl="1"/>
            <a:r>
              <a:rPr lang="en-US" sz="1500" dirty="0"/>
              <a:t>(Edge) plasma transport and plasma-material interactions</a:t>
            </a:r>
          </a:p>
          <a:p>
            <a:pPr lvl="0"/>
            <a:r>
              <a:rPr lang="en-US" sz="1600" b="1" dirty="0"/>
              <a:t>Present efforts: </a:t>
            </a:r>
            <a:r>
              <a:rPr lang="en-US" sz="1600" dirty="0"/>
              <a:t>working within Theory and </a:t>
            </a:r>
            <a:r>
              <a:rPr lang="en-US" sz="1600" dirty="0" err="1"/>
              <a:t>SciDAC</a:t>
            </a:r>
            <a:r>
              <a:rPr lang="en-US" sz="1600" dirty="0"/>
              <a:t> programs to develop pieces needed for the plasma and wall surface</a:t>
            </a:r>
          </a:p>
          <a:p>
            <a:pPr lvl="1"/>
            <a:r>
              <a:rPr lang="en-US" sz="1600" dirty="0"/>
              <a:t>Addressing key gaps in Boundary and PMI, Transients</a:t>
            </a:r>
          </a:p>
          <a:p>
            <a:pPr lvl="1"/>
            <a:r>
              <a:rPr lang="en-US" sz="1600" dirty="0"/>
              <a:t>Leveraging advances in HPC capabilities</a:t>
            </a:r>
          </a:p>
          <a:p>
            <a:r>
              <a:rPr lang="en-US" sz="1600" b="1" dirty="0"/>
              <a:t>Medium-term plan: </a:t>
            </a:r>
            <a:r>
              <a:rPr lang="en-US" sz="1600" dirty="0"/>
              <a:t>take advantage of strengths &amp; experience in the fission world to add key capabilities</a:t>
            </a:r>
          </a:p>
          <a:p>
            <a:pPr lvl="1"/>
            <a:r>
              <a:rPr lang="en-US" sz="1600" dirty="0"/>
              <a:t>Neutronics, thermal hydraulics, siting, materials, chemistry,…</a:t>
            </a:r>
          </a:p>
          <a:p>
            <a:r>
              <a:rPr lang="en-US" sz="1600" b="1" dirty="0"/>
              <a:t>Long-term goal: </a:t>
            </a:r>
            <a:r>
              <a:rPr lang="en-US" sz="1600" dirty="0"/>
              <a:t>nuclear facility integrated design capability</a:t>
            </a:r>
          </a:p>
          <a:p>
            <a:pPr lvl="1"/>
            <a:r>
              <a:rPr lang="en-US" sz="1600" dirty="0"/>
              <a:t>HPC enabled integration of plasma, neutronics, and components.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DB813-759F-4E16-AB12-782E15B0B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146" y="711201"/>
            <a:ext cx="4271453" cy="60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74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0021-4930-484F-9789-A05D9DAF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Realization of fusion energy requires solutions to multiple physics and technology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4256-49B2-466A-AC34-7A5B69FA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11990"/>
            <a:ext cx="11430000" cy="4047778"/>
          </a:xfrm>
        </p:spPr>
        <p:txBody>
          <a:bodyPr/>
          <a:lstStyle/>
          <a:p>
            <a:r>
              <a:rPr lang="en-US" dirty="0"/>
              <a:t>Working more closely with industry</a:t>
            </a:r>
          </a:p>
          <a:p>
            <a:r>
              <a:rPr lang="en-US" dirty="0"/>
              <a:t>Creating a predictable burning plasma</a:t>
            </a:r>
          </a:p>
          <a:p>
            <a:pPr lvl="1"/>
            <a:r>
              <a:rPr lang="en-US" dirty="0"/>
              <a:t>Disruption control</a:t>
            </a:r>
          </a:p>
          <a:p>
            <a:pPr lvl="1"/>
            <a:r>
              <a:rPr lang="en-US" dirty="0"/>
              <a:t>Predictive integrated modeling</a:t>
            </a:r>
          </a:p>
          <a:p>
            <a:r>
              <a:rPr lang="en-US" dirty="0">
                <a:solidFill>
                  <a:srgbClr val="FF0000"/>
                </a:solidFill>
              </a:rPr>
              <a:t>Taming the plasma material interface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Power exhaust and particle control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Unraveling the science of plasma wall interactions</a:t>
            </a:r>
          </a:p>
          <a:p>
            <a:r>
              <a:rPr lang="en-US" dirty="0"/>
              <a:t>Harnessing fusion power</a:t>
            </a:r>
          </a:p>
          <a:p>
            <a:pPr lvl="1"/>
            <a:r>
              <a:rPr lang="en-US" dirty="0"/>
              <a:t>Fusion structural materials</a:t>
            </a:r>
          </a:p>
          <a:p>
            <a:pPr lvl="1"/>
            <a:r>
              <a:rPr lang="en-US" dirty="0"/>
              <a:t>Closing the fusion fuel cycle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31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91CF-0FE8-41B4-994D-35BF0A12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exhaust and particle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D17C-EE49-46B1-8A1A-CBE84E34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89" y="798603"/>
            <a:ext cx="11430000" cy="404777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ITER baseline divertor scenario is not expected to be sufficient for DEMO-class tokamaks</a:t>
            </a:r>
          </a:p>
          <a:p>
            <a:pPr>
              <a:lnSpc>
                <a:spcPct val="110000"/>
              </a:lnSpc>
            </a:pPr>
            <a:r>
              <a:rPr lang="en-US" dirty="0"/>
              <a:t>Elements of a strategy to develop a divertor solution for tokamaks beyond ITER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Develop predictive physics basis for heat flux and detachment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Develop high-performance core scenarios that lessen the demand on the divertor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Study divertor-pedestal integration at-scale through next step near-reactor plasma experiments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Advance the TRL of alternative divertor configurations as risk mitigation beyond ITER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5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1778"/>
            <a:ext cx="11554153" cy="867930"/>
          </a:xfrm>
        </p:spPr>
        <p:txBody>
          <a:bodyPr/>
          <a:lstStyle/>
          <a:p>
            <a:r>
              <a:rPr lang="en-US" sz="2800" dirty="0"/>
              <a:t>Challenges to Integrating Radiative Exhaust  in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2300" dirty="0"/>
              <a:t>-</a:t>
            </a:r>
            <a:r>
              <a:rPr lang="en-US" sz="2800" dirty="0"/>
              <a:t>Mode Demonstrated on US/Intl. Tokamaks </a:t>
            </a:r>
          </a:p>
        </p:txBody>
      </p:sp>
      <p:pic>
        <p:nvPicPr>
          <p:cNvPr id="7" name="Picture 6" descr="RGB_Color-Seal_Green-Mark_SC_Horizont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701" y="6265333"/>
            <a:ext cx="2410299" cy="40458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905001" y="6172201"/>
            <a:ext cx="8551333" cy="4233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30406" y="6314940"/>
            <a:ext cx="427566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8000"/>
                </a:solidFill>
                <a:latin typeface="Arial Narrow"/>
                <a:cs typeface="Arial Narrow"/>
              </a:rPr>
              <a:t>Sponsor: DOE SC/FES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8000"/>
                </a:solidFill>
                <a:latin typeface="Arial Narrow"/>
                <a:cs typeface="Arial Narrow"/>
              </a:rPr>
              <a:t>Contact: Matthew L. </a:t>
            </a:r>
            <a:r>
              <a:rPr lang="en-US" sz="1200" dirty="0" err="1">
                <a:solidFill>
                  <a:srgbClr val="008000"/>
                </a:solidFill>
                <a:latin typeface="Arial Narrow"/>
                <a:cs typeface="Arial Narrow"/>
              </a:rPr>
              <a:t>Reinke</a:t>
            </a:r>
            <a:r>
              <a:rPr lang="en-US" sz="1200" dirty="0">
                <a:solidFill>
                  <a:srgbClr val="008000"/>
                </a:solidFill>
                <a:latin typeface="Arial Narrow"/>
                <a:cs typeface="Arial Narrow"/>
              </a:rPr>
              <a:t> (Fusion Energy Division)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1224" y="654384"/>
            <a:ext cx="3813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M.L. </a:t>
            </a:r>
            <a:r>
              <a:rPr lang="en-US" sz="1200" i="1" dirty="0" err="1">
                <a:solidFill>
                  <a:srgbClr val="002060"/>
                </a:solidFill>
              </a:rPr>
              <a:t>Reinke</a:t>
            </a:r>
            <a:r>
              <a:rPr lang="en-US" sz="1200" i="1" dirty="0">
                <a:solidFill>
                  <a:srgbClr val="002060"/>
                </a:solidFill>
              </a:rPr>
              <a:t>, et al  </a:t>
            </a:r>
            <a:r>
              <a:rPr lang="en-US" sz="1200" i="1" dirty="0" err="1">
                <a:solidFill>
                  <a:srgbClr val="002060"/>
                </a:solidFill>
              </a:rPr>
              <a:t>Nucl</a:t>
            </a:r>
            <a:r>
              <a:rPr lang="en-US" sz="1200" i="1" dirty="0">
                <a:solidFill>
                  <a:srgbClr val="002060"/>
                </a:solidFill>
              </a:rPr>
              <a:t>. Fusion </a:t>
            </a:r>
            <a:r>
              <a:rPr lang="en-US" sz="1200" b="1" i="1" dirty="0">
                <a:solidFill>
                  <a:srgbClr val="002060"/>
                </a:solidFill>
              </a:rPr>
              <a:t>59</a:t>
            </a:r>
            <a:r>
              <a:rPr lang="en-US" sz="1200" i="1" dirty="0">
                <a:solidFill>
                  <a:srgbClr val="002060"/>
                </a:solidFill>
              </a:rPr>
              <a:t>, 046018 (2019)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150" y="827965"/>
            <a:ext cx="5829301" cy="3199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68263" fontAlgn="auto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+mn-cs"/>
              </a:rPr>
              <a:t>Research Details</a:t>
            </a:r>
          </a:p>
          <a:p>
            <a:pPr marL="179388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5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The </a:t>
            </a:r>
            <a:r>
              <a:rPr lang="en-US" sz="1400" dirty="0" err="1">
                <a:solidFill>
                  <a:prstClr val="black"/>
                </a:solidFill>
                <a:cs typeface="Arial Narrow"/>
              </a:rPr>
              <a:t>Alcator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 C-Mod </a:t>
            </a:r>
            <a:r>
              <a:rPr lang="en-US" sz="1400" dirty="0" err="1">
                <a:solidFill>
                  <a:prstClr val="black"/>
                </a:solidFill>
                <a:cs typeface="Arial Narrow"/>
              </a:rPr>
              <a:t>tokmak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 (US) has led the study of the “</a:t>
            </a: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Narrow"/>
              </a:rPr>
              <a:t>I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-mode” regime which features an edge that keeps heat in but lets impurities out, avoiding ash build-up in reactor scenarios</a:t>
            </a:r>
          </a:p>
          <a:p>
            <a:pPr marL="179388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5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ORNL-led experiments in 2015-2016 on C-Mod failed to integrate a dissipative, detached </a:t>
            </a:r>
            <a:r>
              <a:rPr lang="en-US" sz="1400" dirty="0" err="1">
                <a:solidFill>
                  <a:prstClr val="black"/>
                </a:solidFill>
                <a:cs typeface="Arial Narrow"/>
              </a:rPr>
              <a:t>divertor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 while maintaining the </a:t>
            </a: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Narrow"/>
              </a:rPr>
              <a:t>I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-mode pedestal</a:t>
            </a: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Findings published in March 2019 summarized investigations and characterized multiple features of an unexplained mechanism that is linked to loss of I-mode following weak N</a:t>
            </a:r>
            <a:r>
              <a:rPr lang="en-US" sz="1400" baseline="-25000" dirty="0">
                <a:solidFill>
                  <a:prstClr val="black"/>
                </a:solidFill>
                <a:cs typeface="Arial Narrow"/>
              </a:rPr>
              <a:t>2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 seeding</a:t>
            </a: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Follow-up experiments in March 2019 on ASDEX-U (EU) relied on active US participation (ORNL,MIT)</a:t>
            </a: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Early results appear to confirm C-Mod observations</a:t>
            </a: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6779" y="5291568"/>
            <a:ext cx="424815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7030A0"/>
                </a:solidFill>
              </a:rPr>
              <a:t>C-Mod data showing sensitivity to external N</a:t>
            </a:r>
            <a:r>
              <a:rPr lang="en-US" sz="1400" i="1" baseline="-25000" dirty="0">
                <a:solidFill>
                  <a:srgbClr val="7030A0"/>
                </a:solidFill>
              </a:rPr>
              <a:t>2</a:t>
            </a:r>
            <a:r>
              <a:rPr lang="en-US" sz="1400" i="1" dirty="0">
                <a:solidFill>
                  <a:srgbClr val="7030A0"/>
                </a:solidFill>
              </a:rPr>
              <a:t> puffing, confirmed by moving gas injection time    (</a:t>
            </a:r>
            <a:r>
              <a:rPr lang="en-US" sz="1400" b="1" i="1" dirty="0">
                <a:solidFill>
                  <a:srgbClr val="009900"/>
                </a:solidFill>
              </a:rPr>
              <a:t>A</a:t>
            </a:r>
            <a:r>
              <a:rPr lang="en-US" sz="1400" i="1" dirty="0">
                <a:solidFill>
                  <a:srgbClr val="7030A0"/>
                </a:solidFill>
              </a:rPr>
              <a:t> vs. </a:t>
            </a:r>
            <a:r>
              <a:rPr lang="en-US" sz="1400" b="1" i="1" dirty="0">
                <a:solidFill>
                  <a:srgbClr val="0000FF"/>
                </a:solidFill>
              </a:rPr>
              <a:t>B</a:t>
            </a:r>
            <a:r>
              <a:rPr lang="en-US" sz="1400" i="1" dirty="0">
                <a:solidFill>
                  <a:srgbClr val="7030A0"/>
                </a:solidFill>
              </a:rPr>
              <a:t>).  Small delay between gas arriving and </a:t>
            </a:r>
            <a:r>
              <a:rPr lang="en-US" sz="1400" i="1" dirty="0" err="1">
                <a:solidFill>
                  <a:srgbClr val="7030A0"/>
                </a:solidFill>
              </a:rPr>
              <a:t>T</a:t>
            </a:r>
            <a:r>
              <a:rPr lang="en-US" sz="1400" i="1" baseline="-25000" dirty="0" err="1">
                <a:solidFill>
                  <a:srgbClr val="7030A0"/>
                </a:solidFill>
              </a:rPr>
              <a:t>e</a:t>
            </a:r>
            <a:r>
              <a:rPr lang="en-US" sz="1400" i="1" dirty="0">
                <a:solidFill>
                  <a:srgbClr val="7030A0"/>
                </a:solidFill>
              </a:rPr>
              <a:t> collapse prevents establishing a detached </a:t>
            </a:r>
            <a:r>
              <a:rPr lang="en-US" sz="1400" i="1" dirty="0" err="1">
                <a:solidFill>
                  <a:srgbClr val="7030A0"/>
                </a:solidFill>
              </a:rPr>
              <a:t>divertor</a:t>
            </a:r>
            <a:r>
              <a:rPr lang="en-US" sz="1400" i="1" dirty="0">
                <a:solidFill>
                  <a:srgbClr val="7030A0"/>
                </a:solidFill>
              </a:rPr>
              <a:t> 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48802" y="941871"/>
            <a:ext cx="4660631" cy="4316575"/>
            <a:chOff x="4791453" y="1096578"/>
            <a:chExt cx="4139788" cy="4161868"/>
          </a:xfrm>
        </p:grpSpPr>
        <p:pic>
          <p:nvPicPr>
            <p:cNvPr id="83" name="Picture 2" descr="C:\Users\mlrei\Dropbox\presentations\PSI2018\plots\plot_trans_zoom.tiff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453" y="1096578"/>
              <a:ext cx="4139788" cy="4161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/>
            <p:cNvSpPr/>
            <p:nvPr/>
          </p:nvSpPr>
          <p:spPr>
            <a:xfrm>
              <a:off x="5363873" y="3088434"/>
              <a:ext cx="288187" cy="185634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97745" y="4027364"/>
              <a:ext cx="1090209" cy="53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i="1" dirty="0" err="1">
                  <a:latin typeface="+mn-lt"/>
                </a:rPr>
                <a:t>Divertor</a:t>
              </a:r>
              <a:r>
                <a:rPr lang="en-US" sz="1600" b="1" i="1" dirty="0">
                  <a:latin typeface="+mn-lt"/>
                </a:rPr>
                <a:t> N II</a:t>
              </a:r>
              <a:endParaRPr lang="en-US" sz="1600" b="1" i="1" baseline="-25000" dirty="0">
                <a:latin typeface="+mn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97745" y="3371069"/>
              <a:ext cx="1312605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i="1" dirty="0"/>
                <a:t>Main Chamber D</a:t>
              </a:r>
              <a:r>
                <a:rPr lang="en-US" sz="1400" b="1" i="1" baseline="-25000" dirty="0">
                  <a:latin typeface="Symbol" panose="05050102010706020507" pitchFamily="18" charset="2"/>
                </a:rPr>
                <a:t>a</a:t>
              </a:r>
              <a:r>
                <a:rPr lang="en-US" sz="1400" b="1" i="1" dirty="0"/>
                <a:t> </a:t>
              </a:r>
              <a:endParaRPr lang="en-US" sz="1400" b="1" i="1" baseline="-25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297745" y="2449120"/>
              <a:ext cx="1169730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i="1" dirty="0">
                  <a:latin typeface="+mn-lt"/>
                </a:rPr>
                <a:t>pedestal </a:t>
              </a:r>
              <a:r>
                <a:rPr lang="en-US" sz="1400" b="1" i="1" dirty="0" err="1">
                  <a:latin typeface="+mn-lt"/>
                </a:rPr>
                <a:t>T</a:t>
              </a:r>
              <a:r>
                <a:rPr lang="en-US" sz="1400" b="1" i="1" baseline="-25000" dirty="0" err="1">
                  <a:latin typeface="+mn-lt"/>
                </a:rPr>
                <a:t>e</a:t>
              </a:r>
              <a:endParaRPr lang="en-US" sz="1400" b="1" i="1" baseline="-25000" dirty="0">
                <a:latin typeface="+mn-lt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867587" y="1161142"/>
              <a:ext cx="645593" cy="185634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756239" y="1152012"/>
              <a:ext cx="109020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i="1" dirty="0">
                  <a:latin typeface="+mn-lt"/>
                </a:rPr>
                <a:t>p</a:t>
              </a:r>
              <a:r>
                <a:rPr lang="en-US" sz="1600" b="1" i="1" baseline="-25000" dirty="0">
                  <a:latin typeface="+mn-lt"/>
                </a:rPr>
                <a:t>0</a:t>
              </a:r>
              <a:r>
                <a:rPr lang="en-US" sz="1600" b="1" i="1" dirty="0">
                  <a:latin typeface="+mn-lt"/>
                </a:rPr>
                <a:t> (div)</a:t>
              </a:r>
              <a:endParaRPr lang="en-US" sz="1600" b="1" i="1" baseline="-25000" dirty="0">
                <a:latin typeface="+mn-lt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5842849" y="1242886"/>
              <a:ext cx="876701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miter lim="800000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130106" y="1253959"/>
              <a:ext cx="121585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i="1" dirty="0">
                  <a:solidFill>
                    <a:srgbClr val="0000FF"/>
                  </a:solidFill>
                  <a:latin typeface="+mn-lt"/>
                </a:rPr>
                <a:t>I/L</a:t>
              </a:r>
            </a:p>
            <a:p>
              <a:pPr algn="l">
                <a:lnSpc>
                  <a:spcPct val="90000"/>
                </a:lnSpc>
              </a:pPr>
              <a:r>
                <a:rPr lang="en-US" sz="1400" b="1" i="1" dirty="0">
                  <a:solidFill>
                    <a:srgbClr val="0000FF"/>
                  </a:solidFill>
                  <a:latin typeface="+mn-lt"/>
                </a:rPr>
                <a:t>delay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432640" y="3467101"/>
            <a:ext cx="88293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9900"/>
                </a:solidFill>
              </a:rPr>
              <a:t>SHOT-A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00FF"/>
                </a:solidFill>
              </a:rPr>
              <a:t>SHOT-B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38150" y="3947232"/>
            <a:ext cx="5829301" cy="27862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68263" fontAlgn="auto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+mn-cs"/>
              </a:rPr>
              <a:t>Significance</a:t>
            </a:r>
          </a:p>
          <a:p>
            <a:pPr marL="179388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5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Tokamaks have yet to widely demonstrate operating scenarios that maintain high core energy confinement while avoiding transients (ELMs) and sustaining a low-heat flux, low-erosion </a:t>
            </a:r>
            <a:r>
              <a:rPr lang="en-US" sz="1400" dirty="0" err="1">
                <a:solidFill>
                  <a:prstClr val="black"/>
                </a:solidFill>
                <a:cs typeface="Arial Narrow"/>
              </a:rPr>
              <a:t>divertor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.</a:t>
            </a:r>
          </a:p>
          <a:p>
            <a:pPr marL="468313" indent="-288925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The </a:t>
            </a: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Narrow"/>
              </a:rPr>
              <a:t>I</a:t>
            </a:r>
            <a:r>
              <a:rPr lang="en-US" sz="1400" dirty="0">
                <a:solidFill>
                  <a:prstClr val="black"/>
                </a:solidFill>
                <a:cs typeface="Arial Narrow"/>
              </a:rPr>
              <a:t>-mode is an attractive core regime, but results show a need to explore use of advanced </a:t>
            </a:r>
            <a:r>
              <a:rPr lang="en-US" sz="1400" dirty="0" err="1">
                <a:solidFill>
                  <a:prstClr val="black"/>
                </a:solidFill>
                <a:cs typeface="Arial Narrow"/>
              </a:rPr>
              <a:t>divertors</a:t>
            </a:r>
            <a:endParaRPr lang="en-US" sz="14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 Narrow"/>
              </a:rPr>
              <a:t>Results highlight a capability gap for studying core/edge integration in compact, high-field devices</a:t>
            </a:r>
          </a:p>
          <a:p>
            <a:pPr marL="468313" indent="-288925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 Narrow"/>
            </a:endParaRPr>
          </a:p>
          <a:p>
            <a:pPr marL="468313" indent="-28892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88973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2746-FDC9-4BC2-BE5A-3A38992C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67" y="142208"/>
            <a:ext cx="11422261" cy="978729"/>
          </a:xfrm>
        </p:spPr>
        <p:txBody>
          <a:bodyPr/>
          <a:lstStyle/>
          <a:p>
            <a:r>
              <a:rPr lang="en-US" dirty="0">
                <a:latin typeface="+mj-lt"/>
              </a:rPr>
              <a:t>Three PMI facilities will position the US uniquely to address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3102-F539-495F-91B9-0AB8E908C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67" y="1120937"/>
            <a:ext cx="5367528" cy="4849178"/>
          </a:xfrm>
        </p:spPr>
        <p:txBody>
          <a:bodyPr/>
          <a:lstStyle/>
          <a:p>
            <a:r>
              <a:rPr lang="en-US" dirty="0"/>
              <a:t>TPE (INL) addresses tritium retention in damaged samples</a:t>
            </a:r>
          </a:p>
          <a:p>
            <a:endParaRPr lang="en-US" dirty="0"/>
          </a:p>
          <a:p>
            <a:r>
              <a:rPr lang="en-US" dirty="0"/>
              <a:t>PISCES (UCSD) is a high fluence facility with beryllium capabilities to address ITER challenges</a:t>
            </a:r>
          </a:p>
          <a:p>
            <a:endParaRPr lang="en-US" dirty="0"/>
          </a:p>
          <a:p>
            <a:r>
              <a:rPr lang="en-US" dirty="0"/>
              <a:t>MPEX (ORNL) will be a DEMO-level fluence device with tilted target &amp; neutron irradiated capabilities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409EB-B12D-4AF3-AF42-EE6CCAC8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426" y="861660"/>
            <a:ext cx="4181760" cy="2453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FEDFE-3F78-4390-B1E4-490DB4A8C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473" y="1848239"/>
            <a:ext cx="3314746" cy="3545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E67EBA-8FE5-4E90-A82F-5136B807E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834" y="4402401"/>
            <a:ext cx="3724781" cy="1982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3F6BF4-A5EF-4C97-8127-F94E369950ED}"/>
              </a:ext>
            </a:extLst>
          </p:cNvPr>
          <p:cNvSpPr txBox="1"/>
          <p:nvPr/>
        </p:nvSpPr>
        <p:spPr>
          <a:xfrm>
            <a:off x="8980099" y="6298398"/>
            <a:ext cx="28167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MPEX with magnets shown</a:t>
            </a:r>
          </a:p>
        </p:txBody>
      </p:sp>
    </p:spTree>
    <p:extLst>
      <p:ext uri="{BB962C8B-B14F-4D97-AF65-F5344CB8AC3E}">
        <p14:creationId xmlns:p14="http://schemas.microsoft.com/office/powerpoint/2010/main" val="2585940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D951-B395-49DE-8AA0-2A70FD2E1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82" y="195781"/>
            <a:ext cx="11375435" cy="535531"/>
          </a:xfrm>
        </p:spPr>
        <p:txBody>
          <a:bodyPr/>
          <a:lstStyle/>
          <a:p>
            <a:r>
              <a:rPr lang="en-US" dirty="0"/>
              <a:t>MPEX is moving towards CD-1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C3D26-23BE-40B2-98E1-35DFA83F1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66" y="744963"/>
            <a:ext cx="11489551" cy="2343794"/>
          </a:xfrm>
        </p:spPr>
        <p:txBody>
          <a:bodyPr/>
          <a:lstStyle/>
          <a:p>
            <a:r>
              <a:rPr lang="en-US" dirty="0"/>
              <a:t>An Independent Project Review (IPR) was successfully completed October 16-18, 2019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The Committee assessed that … </a:t>
            </a:r>
            <a:r>
              <a:rPr lang="en-US" i="1" u="sng" dirty="0"/>
              <a:t>the selected alternative is appropriate</a:t>
            </a:r>
            <a:r>
              <a:rPr lang="en-US" i="1" dirty="0"/>
              <a:t>.  The design is mature…the </a:t>
            </a:r>
            <a:r>
              <a:rPr lang="en-US" i="1" u="sng" dirty="0"/>
              <a:t>project is ready for CD-1 approval</a:t>
            </a:r>
            <a:r>
              <a:rPr lang="en-US" i="1" dirty="0"/>
              <a:t>.”</a:t>
            </a:r>
          </a:p>
          <a:p>
            <a:r>
              <a:rPr lang="en-US" dirty="0"/>
              <a:t>An Independent Cost Review (ICR) was successfully completed November 5-7,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E6041-5D41-4E5C-9C10-7013CD0B7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807" y="3088757"/>
            <a:ext cx="5763193" cy="31366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1248D1-586D-4A21-8736-F158EDBFA0C1}"/>
              </a:ext>
            </a:extLst>
          </p:cNvPr>
          <p:cNvSpPr txBox="1">
            <a:spLocks/>
          </p:cNvSpPr>
          <p:nvPr/>
        </p:nvSpPr>
        <p:spPr bwMode="auto">
          <a:xfrm>
            <a:off x="294166" y="3311358"/>
            <a:ext cx="6090209" cy="280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meeting with the Energy Systems Acquisition Advisory Board is tentatively scheduled for January 9, 2020</a:t>
            </a:r>
          </a:p>
          <a:p>
            <a:r>
              <a:rPr lang="en-US" dirty="0"/>
              <a:t>CD-3a is the next step, where long-lead procurements for the magnets and gyrotrons will be approved</a:t>
            </a:r>
          </a:p>
        </p:txBody>
      </p:sp>
    </p:spTree>
    <p:extLst>
      <p:ext uri="{BB962C8B-B14F-4D97-AF65-F5344CB8AC3E}">
        <p14:creationId xmlns:p14="http://schemas.microsoft.com/office/powerpoint/2010/main" val="4087274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0021-4930-484F-9789-A05D9DAF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Realization of fusion energy requires solutions to multiple physics and technology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4256-49B2-466A-AC34-7A5B69FA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11990"/>
            <a:ext cx="11430000" cy="4047778"/>
          </a:xfrm>
        </p:spPr>
        <p:txBody>
          <a:bodyPr/>
          <a:lstStyle/>
          <a:p>
            <a:r>
              <a:rPr lang="en-US" dirty="0"/>
              <a:t>Working more closely with industry</a:t>
            </a:r>
          </a:p>
          <a:p>
            <a:r>
              <a:rPr lang="en-US" dirty="0"/>
              <a:t>Creating a predictable burning plasma</a:t>
            </a:r>
          </a:p>
          <a:p>
            <a:pPr lvl="1"/>
            <a:r>
              <a:rPr lang="en-US" dirty="0"/>
              <a:t>Disruption control</a:t>
            </a:r>
          </a:p>
          <a:p>
            <a:pPr lvl="1"/>
            <a:r>
              <a:rPr lang="en-US" dirty="0"/>
              <a:t>Predictive integrated modeling</a:t>
            </a:r>
          </a:p>
          <a:p>
            <a:r>
              <a:rPr lang="en-US" dirty="0"/>
              <a:t>Taming the plasma material interface</a:t>
            </a:r>
          </a:p>
          <a:p>
            <a:pPr lvl="1"/>
            <a:r>
              <a:rPr lang="en-US" dirty="0"/>
              <a:t>Power exhaust and particle control</a:t>
            </a:r>
          </a:p>
          <a:p>
            <a:pPr lvl="1"/>
            <a:r>
              <a:rPr lang="en-US" dirty="0"/>
              <a:t>Unraveling the science of plasma wall interactions</a:t>
            </a:r>
          </a:p>
          <a:p>
            <a:r>
              <a:rPr lang="en-US" dirty="0">
                <a:solidFill>
                  <a:srgbClr val="FF0000"/>
                </a:solidFill>
              </a:rPr>
              <a:t>Harnessing fusion power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Fusion structural materials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Closing the fusion fuel cycle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6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9683-9899-44EC-8046-DBE0313E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91440"/>
            <a:ext cx="11422261" cy="978729"/>
          </a:xfrm>
        </p:spPr>
        <p:txBody>
          <a:bodyPr/>
          <a:lstStyle/>
          <a:p>
            <a:r>
              <a:rPr lang="en-US" dirty="0">
                <a:latin typeface="+mj-lt"/>
              </a:rPr>
              <a:t>US fusion materials program is productive, with many opportunities for innovation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CCDB0-F18E-4FE3-8BFF-3151A0D9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77" y="994410"/>
            <a:ext cx="11369809" cy="4047778"/>
          </a:xfrm>
        </p:spPr>
        <p:txBody>
          <a:bodyPr/>
          <a:lstStyle/>
          <a:p>
            <a:r>
              <a:rPr lang="en-US" dirty="0"/>
              <a:t>The US is a leader among the international fusion materials program</a:t>
            </a:r>
          </a:p>
          <a:p>
            <a:pPr lvl="1"/>
            <a:r>
              <a:rPr lang="en-US" dirty="0"/>
              <a:t>US-Japan collaboration is more than three decades strong, and continues to make key contributions (currently the FRONTIER collaboration)</a:t>
            </a:r>
          </a:p>
          <a:p>
            <a:pPr lvl="1"/>
            <a:r>
              <a:rPr lang="en-US" dirty="0"/>
              <a:t>US is executing a structural materials irradiation and PIE for the </a:t>
            </a:r>
            <a:r>
              <a:rPr lang="en-US" dirty="0" err="1"/>
              <a:t>EUROfusion</a:t>
            </a:r>
            <a:r>
              <a:rPr lang="en-US" dirty="0"/>
              <a:t> program </a:t>
            </a:r>
          </a:p>
          <a:p>
            <a:r>
              <a:rPr lang="en-US" dirty="0"/>
              <a:t>Resources are limited</a:t>
            </a:r>
          </a:p>
          <a:p>
            <a:pPr lvl="1"/>
            <a:r>
              <a:rPr lang="en-US" dirty="0"/>
              <a:t>Within existing budget, prime focus is structural materials and existing materials</a:t>
            </a:r>
          </a:p>
          <a:p>
            <a:pPr lvl="1"/>
            <a:r>
              <a:rPr lang="en-US" dirty="0"/>
              <a:t>Not much effort on blanket materials or materials development</a:t>
            </a:r>
          </a:p>
          <a:p>
            <a:pPr lvl="1"/>
            <a:r>
              <a:rPr lang="en-US" dirty="0"/>
              <a:t>Even PMI science is not a large program in the US…yet</a:t>
            </a:r>
          </a:p>
          <a:p>
            <a:r>
              <a:rPr lang="en-US" dirty="0"/>
              <a:t>Opportunities include:</a:t>
            </a:r>
          </a:p>
          <a:p>
            <a:pPr lvl="1"/>
            <a:r>
              <a:rPr lang="en-US" dirty="0"/>
              <a:t>Advanced manufacturing, PMI, fusion relevant neutron source, and modeling &amp; simulation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94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14FB02-F09C-4D28-BF99-B17AE1D0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627913" cy="978729"/>
          </a:xfrm>
        </p:spPr>
        <p:txBody>
          <a:bodyPr/>
          <a:lstStyle/>
          <a:p>
            <a:r>
              <a:rPr lang="en-US" dirty="0"/>
              <a:t>Additive manufacturing has been used to produce full density tungsten tiles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07CE2-5EA6-49C4-84EC-2A59C75926DC}"/>
              </a:ext>
            </a:extLst>
          </p:cNvPr>
          <p:cNvSpPr txBox="1"/>
          <p:nvPr/>
        </p:nvSpPr>
        <p:spPr>
          <a:xfrm>
            <a:off x="456392" y="1359277"/>
            <a:ext cx="1095730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ORNL is exploring two AM methodologies that have </a:t>
            </a:r>
            <a:r>
              <a:rPr lang="en-US" b="1" dirty="0">
                <a:solidFill>
                  <a:srgbClr val="FF0000"/>
                </a:solidFill>
              </a:rPr>
              <a:t>the potential to revolutionize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 production of divertor components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E1DBD-49EB-4407-8D36-353E7A2D7B4C}"/>
              </a:ext>
            </a:extLst>
          </p:cNvPr>
          <p:cNvSpPr txBox="1"/>
          <p:nvPr/>
        </p:nvSpPr>
        <p:spPr>
          <a:xfrm>
            <a:off x="698696" y="2188972"/>
            <a:ext cx="6052670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Electron Beam Melting (EBM)</a:t>
            </a:r>
          </a:p>
          <a:p>
            <a:r>
              <a:rPr lang="en-US" dirty="0"/>
              <a:t>Initial parameter search of print settings for tungsten has shown: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contour correct divertor tile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plate adhesion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print at full density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C1752-1A66-4536-847A-5D1B3381F0EB}"/>
              </a:ext>
            </a:extLst>
          </p:cNvPr>
          <p:cNvSpPr txBox="1"/>
          <p:nvPr/>
        </p:nvSpPr>
        <p:spPr>
          <a:xfrm>
            <a:off x="698696" y="4192597"/>
            <a:ext cx="5922938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Binder Jetting (BJ)</a:t>
            </a:r>
          </a:p>
          <a:p>
            <a:r>
              <a:rPr lang="en-US" dirty="0"/>
              <a:t>Densification is being investigated through WF</a:t>
            </a:r>
            <a:r>
              <a:rPr lang="en-US" baseline="-25000" dirty="0"/>
              <a:t>6</a:t>
            </a:r>
            <a:r>
              <a:rPr lang="en-US" dirty="0"/>
              <a:t> chemical vapor infiltration of print body </a:t>
            </a: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Avoids shrinkage/cracking/warping/high temps associated with traditional sintering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study needs to be performed on temperature/flow to optimize final density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F7E3C-3300-4237-A954-C788324E07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506" y="3043665"/>
            <a:ext cx="3881301" cy="273291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D6B18-54E2-4326-89D3-5B3C6DB46F08}"/>
              </a:ext>
            </a:extLst>
          </p:cNvPr>
          <p:cNvSpPr txBox="1"/>
          <p:nvPr/>
        </p:nvSpPr>
        <p:spPr>
          <a:xfrm>
            <a:off x="6695268" y="5925044"/>
            <a:ext cx="536241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>
                <a:solidFill>
                  <a:schemeClr val="tx2"/>
                </a:solidFill>
              </a:rPr>
              <a:t>Parameter search for EBM printing W on </a:t>
            </a:r>
            <a:r>
              <a:rPr lang="en-US" sz="1400" b="1" i="1" dirty="0" err="1">
                <a:solidFill>
                  <a:schemeClr val="tx2"/>
                </a:solidFill>
              </a:rPr>
              <a:t>Ti</a:t>
            </a:r>
            <a:r>
              <a:rPr lang="en-US" sz="1400" b="1" i="1" dirty="0">
                <a:solidFill>
                  <a:schemeClr val="tx2"/>
                </a:solidFill>
              </a:rPr>
              <a:t> resulted in full density W – see full density beginning in the area near  top of the red box </a:t>
            </a:r>
          </a:p>
        </p:txBody>
      </p:sp>
      <p:pic>
        <p:nvPicPr>
          <p:cNvPr id="8" name="Google Shape;216;p29">
            <a:extLst>
              <a:ext uri="{FF2B5EF4-FFF2-40B4-BE49-F238E27FC236}">
                <a16:creationId xmlns:a16="http://schemas.microsoft.com/office/drawing/2014/main" id="{5C17FE94-CD37-4010-8EE8-53A5CCB78F2F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157" y="1899868"/>
            <a:ext cx="2282879" cy="16526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7F1C68-0AE3-41AF-AE80-F121FFBE53CC}"/>
              </a:ext>
            </a:extLst>
          </p:cNvPr>
          <p:cNvSpPr txBox="1"/>
          <p:nvPr/>
        </p:nvSpPr>
        <p:spPr>
          <a:xfrm>
            <a:off x="7226392" y="2229420"/>
            <a:ext cx="228287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>
                <a:solidFill>
                  <a:schemeClr val="tx2"/>
                </a:solidFill>
              </a:rPr>
              <a:t>Exploratory tiles show EBM ability to properly contour W</a:t>
            </a:r>
            <a:endParaRPr lang="en-US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334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14FB02-F09C-4D28-BF99-B17AE1D0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37" y="100611"/>
            <a:ext cx="11676860" cy="812530"/>
          </a:xfrm>
        </p:spPr>
        <p:txBody>
          <a:bodyPr/>
          <a:lstStyle/>
          <a:p>
            <a:r>
              <a:rPr lang="en-US" sz="2600" dirty="0">
                <a:latin typeface="+mn-lt"/>
                <a:ea typeface="+mn-ea"/>
                <a:cs typeface="+mn-cs"/>
              </a:rPr>
              <a:t>Initial PIE of </a:t>
            </a:r>
            <a:r>
              <a:rPr lang="en-US" sz="2600" dirty="0" err="1">
                <a:latin typeface="+mn-lt"/>
                <a:ea typeface="+mn-ea"/>
                <a:cs typeface="+mn-cs"/>
              </a:rPr>
              <a:t>Eurofer</a:t>
            </a:r>
            <a:r>
              <a:rPr lang="en-US" sz="2600" dirty="0">
                <a:latin typeface="+mn-lt"/>
                <a:ea typeface="+mn-ea"/>
                <a:cs typeface="+mn-cs"/>
              </a:rPr>
              <a:t> Steel Variants Show Significant Differences in Properties, but Small Differences in Changes Due to Neutron Irradiation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1CB9F-F37C-4A11-A9B8-6A7E0BB41497}"/>
              </a:ext>
            </a:extLst>
          </p:cNvPr>
          <p:cNvSpPr/>
          <p:nvPr/>
        </p:nvSpPr>
        <p:spPr>
          <a:xfrm>
            <a:off x="8287512" y="6203918"/>
            <a:ext cx="390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ORNL - X. Chen, A. </a:t>
            </a:r>
            <a:r>
              <a:rPr lang="en-US" sz="1200" b="1" i="1" dirty="0" err="1"/>
              <a:t>Bhattacharaya</a:t>
            </a:r>
            <a:r>
              <a:rPr lang="en-US" sz="1200" b="1" i="1" dirty="0"/>
              <a:t>, Y. Kato          KIT - M. </a:t>
            </a:r>
            <a:r>
              <a:rPr lang="en-US" sz="1200" b="1" i="1" dirty="0" err="1"/>
              <a:t>Rieth</a:t>
            </a:r>
            <a:r>
              <a:rPr lang="en-US" sz="1200" b="1" i="1" dirty="0"/>
              <a:t>,, T. </a:t>
            </a:r>
            <a:r>
              <a:rPr lang="en-US" sz="1200" b="1" i="1" dirty="0" err="1"/>
              <a:t>Graening</a:t>
            </a:r>
            <a:r>
              <a:rPr lang="en-US" sz="1200" b="1" i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F393AC-2F6B-4003-A69A-DCB076A6E544}"/>
              </a:ext>
            </a:extLst>
          </p:cNvPr>
          <p:cNvSpPr/>
          <p:nvPr/>
        </p:nvSpPr>
        <p:spPr>
          <a:xfrm>
            <a:off x="521396" y="1115864"/>
            <a:ext cx="6172853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i="1" dirty="0"/>
              <a:t>Alloys based on Fe-9Cr-2W are candidates for fusion first wall, blanket and PFC component structures</a:t>
            </a:r>
          </a:p>
          <a:p>
            <a:pPr>
              <a:lnSpc>
                <a:spcPct val="90000"/>
              </a:lnSpc>
            </a:pPr>
            <a:endParaRPr lang="en-US" sz="1600" b="1" dirty="0"/>
          </a:p>
          <a:p>
            <a:pPr>
              <a:lnSpc>
                <a:spcPct val="90000"/>
              </a:lnSpc>
            </a:pPr>
            <a:r>
              <a:rPr lang="en-US" sz="1600" b="1" dirty="0"/>
              <a:t>Ten </a:t>
            </a:r>
            <a:r>
              <a:rPr lang="en-US" sz="1600" b="1" dirty="0" err="1"/>
              <a:t>Eurofer</a:t>
            </a:r>
            <a:r>
              <a:rPr lang="en-US" sz="1600" b="1" dirty="0"/>
              <a:t> 97 steel variants were neutron irradiated in HFIR to ~2.5 dpa at ~300°C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Using small tensile and bend bar specimens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Specimens recovered and hot cell tests underway</a:t>
            </a:r>
          </a:p>
          <a:p>
            <a:pPr lvl="1"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600" b="1" dirty="0"/>
              <a:t>Irradiation temperature evaluation and hardness measurements are complete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SiC</a:t>
            </a:r>
            <a:r>
              <a:rPr lang="en-US" sz="1600" dirty="0"/>
              <a:t> passive temperature monitors showed irradiation temperatures were in the range 190 to 330°C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Vickers hardness was temperature invariant over this narrow temperature range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While hardness of the variants showed significant differences, the hardness increment due to irradiation was similar for all ten steels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0" lvl="1">
              <a:lnSpc>
                <a:spcPct val="90000"/>
              </a:lnSpc>
            </a:pPr>
            <a:r>
              <a:rPr lang="en-US" sz="1600" b="1" dirty="0"/>
              <a:t>These differences show the potential for property improvement by manipulating composition and processing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4098A5-634C-43A1-8640-80BC948943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55" y="3732929"/>
            <a:ext cx="2580742" cy="2120474"/>
          </a:xfrm>
          <a:prstGeom prst="rect">
            <a:avLst/>
          </a:prstGeom>
        </p:spPr>
      </p:pic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3A5F3A48-C820-4EB7-93F8-B3705B7A7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2" t="9673" r="11598" b="4653"/>
          <a:stretch/>
        </p:blipFill>
        <p:spPr>
          <a:xfrm>
            <a:off x="9328360" y="1304486"/>
            <a:ext cx="2448313" cy="1916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B46262-2EA3-43FC-B532-64AEE9B929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629" y="1304486"/>
            <a:ext cx="2373732" cy="1428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ED283C-67FE-48C6-9665-8D3003BD38FE}"/>
              </a:ext>
            </a:extLst>
          </p:cNvPr>
          <p:cNvSpPr/>
          <p:nvPr/>
        </p:nvSpPr>
        <p:spPr>
          <a:xfrm>
            <a:off x="6954628" y="2810821"/>
            <a:ext cx="2140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i="1" dirty="0">
                <a:solidFill>
                  <a:srgbClr val="FF0000"/>
                </a:solidFill>
              </a:rPr>
              <a:t>SS-J3 tensile specimen with 6 </a:t>
            </a:r>
            <a:r>
              <a:rPr lang="en-US" sz="1000" b="1" i="1">
                <a:solidFill>
                  <a:srgbClr val="FF0000"/>
                </a:solidFill>
              </a:rPr>
              <a:t>indents per specimen (mm) 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134000-FFD5-4210-A328-65EB592683D3}"/>
              </a:ext>
            </a:extLst>
          </p:cNvPr>
          <p:cNvSpPr/>
          <p:nvPr/>
        </p:nvSpPr>
        <p:spPr>
          <a:xfrm>
            <a:off x="9510133" y="5806543"/>
            <a:ext cx="2110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i="1" dirty="0">
                <a:solidFill>
                  <a:srgbClr val="FF0000"/>
                </a:solidFill>
              </a:rPr>
              <a:t>Irradiation increased the</a:t>
            </a:r>
          </a:p>
          <a:p>
            <a:pPr algn="ctr">
              <a:lnSpc>
                <a:spcPct val="90000"/>
              </a:lnSpc>
            </a:pPr>
            <a:r>
              <a:rPr lang="en-US" sz="1000" b="1" i="1" dirty="0">
                <a:solidFill>
                  <a:srgbClr val="FF0000"/>
                </a:solidFill>
              </a:rPr>
              <a:t>microhardness of all variants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1C986-1F40-415B-8E9E-53BDA69DD6A9}"/>
              </a:ext>
            </a:extLst>
          </p:cNvPr>
          <p:cNvSpPr/>
          <p:nvPr/>
        </p:nvSpPr>
        <p:spPr>
          <a:xfrm>
            <a:off x="9024492" y="3225098"/>
            <a:ext cx="30058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i="1" dirty="0">
                <a:solidFill>
                  <a:srgbClr val="FF0000"/>
                </a:solidFill>
              </a:rPr>
              <a:t>Microhardness vs Irradiation temperature </a:t>
            </a:r>
          </a:p>
          <a:p>
            <a:pPr algn="ctr">
              <a:lnSpc>
                <a:spcPct val="90000"/>
              </a:lnSpc>
            </a:pPr>
            <a:r>
              <a:rPr lang="en-US" sz="1000" b="1" i="1" dirty="0">
                <a:solidFill>
                  <a:srgbClr val="FF0000"/>
                </a:solidFill>
              </a:rPr>
              <a:t>Is invariant for all 10 steels for T&lt; 350°C</a:t>
            </a:r>
          </a:p>
          <a:p>
            <a:pPr algn="ctr">
              <a:lnSpc>
                <a:spcPct val="90000"/>
              </a:lnSpc>
            </a:pPr>
            <a:r>
              <a:rPr lang="en-US" sz="1000" b="1" i="1" dirty="0">
                <a:solidFill>
                  <a:srgbClr val="FF0000"/>
                </a:solidFill>
              </a:rPr>
              <a:t>[Error bars both figures show min/max values]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273E97B-60B8-4034-B3B9-2B5EC3F04D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648" y="3274717"/>
            <a:ext cx="2066532" cy="234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7B5D34-3074-47FF-A92B-48A45D84234A}"/>
              </a:ext>
            </a:extLst>
          </p:cNvPr>
          <p:cNvSpPr/>
          <p:nvPr/>
        </p:nvSpPr>
        <p:spPr>
          <a:xfrm>
            <a:off x="6991648" y="4231076"/>
            <a:ext cx="2113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i="1" dirty="0">
                <a:solidFill>
                  <a:srgbClr val="FF0000"/>
                </a:solidFill>
              </a:rPr>
              <a:t>Bend bar showing 4 indents per fracture position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7773" y="6000785"/>
            <a:ext cx="526285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X. Chen et al, “Mechanical properties and microstructure characterization of Eurofer97 steel variants in </a:t>
            </a:r>
            <a:r>
              <a:rPr lang="en-US" sz="1400" dirty="0" err="1"/>
              <a:t>EUROfusion</a:t>
            </a:r>
            <a:r>
              <a:rPr lang="en-US" sz="1400" dirty="0"/>
              <a:t> program,” </a:t>
            </a:r>
            <a:r>
              <a:rPr lang="en-US" sz="1400" dirty="0" err="1"/>
              <a:t>Fus</a:t>
            </a:r>
            <a:r>
              <a:rPr lang="en-US" sz="1400" dirty="0"/>
              <a:t> </a:t>
            </a:r>
            <a:r>
              <a:rPr lang="en-US" sz="1400" dirty="0" err="1"/>
              <a:t>Eng</a:t>
            </a:r>
            <a:r>
              <a:rPr lang="en-US" sz="1400" dirty="0"/>
              <a:t> &amp; Design 2019, doi.org/ 10.1016/</a:t>
            </a:r>
            <a:r>
              <a:rPr lang="en-US" sz="1400" dirty="0" err="1"/>
              <a:t>fusengdes</a:t>
            </a:r>
            <a:r>
              <a:rPr lang="en-US" sz="1400" dirty="0"/>
              <a:t> 2019.03.158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901AA8-C5C8-4C30-B6BA-ED5BA4BF78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512" y="3550565"/>
            <a:ext cx="566780" cy="693937"/>
          </a:xfrm>
          <a:prstGeom prst="rect">
            <a:avLst/>
          </a:prstGeom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AFD433A-472D-4500-BB7C-3F950FC672FF}"/>
              </a:ext>
            </a:extLst>
          </p:cNvPr>
          <p:cNvCxnSpPr>
            <a:cxnSpLocks/>
          </p:cNvCxnSpPr>
          <p:nvPr/>
        </p:nvCxnSpPr>
        <p:spPr>
          <a:xfrm>
            <a:off x="7277261" y="3464185"/>
            <a:ext cx="631476" cy="608706"/>
          </a:xfrm>
          <a:prstGeom prst="bentConnector3">
            <a:avLst>
              <a:gd name="adj1" fmla="val 978"/>
            </a:avLst>
          </a:prstGeom>
          <a:ln w="127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2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Fusion is at a critical moment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6988-4AB3-4CE9-AC30-1793C6C5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55" y="880533"/>
            <a:ext cx="11430000" cy="55110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</a:pPr>
            <a:r>
              <a:rPr lang="en-US" dirty="0"/>
              <a:t>ITER operation is on the horizon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Mainline approach to a burning plasma; focus of our present efforts</a:t>
            </a:r>
          </a:p>
          <a:p>
            <a:pPr>
              <a:lnSpc>
                <a:spcPct val="105000"/>
              </a:lnSpc>
            </a:pPr>
            <a:r>
              <a:rPr lang="en-US" dirty="0"/>
              <a:t>Fusion industry is rising in US pursuing alternate routes in parallel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High risk, high reward, with highly compressed timelines</a:t>
            </a:r>
          </a:p>
          <a:p>
            <a:pPr>
              <a:lnSpc>
                <a:spcPct val="105000"/>
              </a:lnSpc>
            </a:pPr>
            <a:r>
              <a:rPr lang="en-US" dirty="0"/>
              <a:t>Climate change is pressing the urgency of fusion energy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The 2030’s will be a key in fusion—(multiple?) high-Q plasma achieved, nearing time of required growth in clean energy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Will we be ready to advance the full array of required elements to realize fusion energy in time to meet energy demand?  If we don’t, other sources will</a:t>
            </a:r>
          </a:p>
          <a:p>
            <a:pPr>
              <a:lnSpc>
                <a:spcPct val="105000"/>
              </a:lnSpc>
            </a:pPr>
            <a:r>
              <a:rPr lang="en-US" dirty="0"/>
              <a:t>It is essential for us to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Leverage all opportunities for rapid fusion energy development—both ITER and industry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Build up fusion nuclear materials and technology program so we are ready when ITER (and industry) are successful in demonstrating fusion plasmas</a:t>
            </a:r>
          </a:p>
        </p:txBody>
      </p:sp>
    </p:spTree>
    <p:extLst>
      <p:ext uri="{BB962C8B-B14F-4D97-AF65-F5344CB8AC3E}">
        <p14:creationId xmlns:p14="http://schemas.microsoft.com/office/powerpoint/2010/main" val="260365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2786-6181-4EFB-8F5F-EA078664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53" y="128463"/>
            <a:ext cx="11775882" cy="978729"/>
          </a:xfrm>
        </p:spPr>
        <p:txBody>
          <a:bodyPr/>
          <a:lstStyle/>
          <a:p>
            <a:r>
              <a:rPr lang="en-US" dirty="0">
                <a:latin typeface="+mj-lt"/>
              </a:rPr>
              <a:t>A fusion relevant neutron source is an international need, and a US opportunity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98FC8-8E50-4439-B3E6-AA0573CF5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53" y="1054178"/>
            <a:ext cx="8019022" cy="5162384"/>
          </a:xfrm>
        </p:spPr>
        <p:txBody>
          <a:bodyPr/>
          <a:lstStyle/>
          <a:p>
            <a:r>
              <a:rPr lang="en-US" sz="2200" dirty="0"/>
              <a:t>High displacement rate irradiations have been carried out in HFIR for decades</a:t>
            </a:r>
          </a:p>
          <a:p>
            <a:r>
              <a:rPr lang="en-US" sz="2200" dirty="0"/>
              <a:t>A neutron source with the correct energy spectrum, producing gas synergistically with displacements, is needed for basic scientific understanding as well as materials qualification</a:t>
            </a:r>
          </a:p>
          <a:p>
            <a:r>
              <a:rPr lang="en-US" sz="2200" dirty="0"/>
              <a:t>IFMIF has been discussed for decades, and should be built</a:t>
            </a:r>
          </a:p>
          <a:p>
            <a:r>
              <a:rPr lang="en-US" sz="2200" dirty="0"/>
              <a:t>DONES is the latest version, with reduced scope but still costing hundreds of millions of dollars</a:t>
            </a:r>
          </a:p>
          <a:p>
            <a:r>
              <a:rPr lang="en-US" sz="2200" dirty="0"/>
              <a:t>It is time to consider nearer term, lower cost options with reduced performance</a:t>
            </a:r>
          </a:p>
          <a:p>
            <a:pPr lvl="1"/>
            <a:r>
              <a:rPr lang="en-US" sz="1800" dirty="0"/>
              <a:t>A precursor to DONES/AFNS</a:t>
            </a:r>
          </a:p>
          <a:p>
            <a:pPr lvl="1"/>
            <a:r>
              <a:rPr lang="en-US" sz="1800" dirty="0"/>
              <a:t>Phoenix Nuclear Labs has a proposal for a DT neutron generator</a:t>
            </a:r>
          </a:p>
          <a:p>
            <a:pPr lvl="1"/>
            <a:r>
              <a:rPr lang="en-US" sz="1800" dirty="0"/>
              <a:t>Spallation sources can provide near term data</a:t>
            </a:r>
          </a:p>
          <a:p>
            <a:pPr lvl="1"/>
            <a:r>
              <a:rPr lang="en-US" sz="1800" dirty="0"/>
              <a:t>A Gas Dynamic Trap proposal has also been discussed</a:t>
            </a:r>
          </a:p>
          <a:p>
            <a:pPr lvl="1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E241B-4D5C-4848-A3D7-950C54A9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417" y="4171951"/>
            <a:ext cx="3581648" cy="141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25E4D-85FE-4498-87F7-7F7005BCC085}"/>
              </a:ext>
            </a:extLst>
          </p:cNvPr>
          <p:cNvSpPr txBox="1"/>
          <p:nvPr/>
        </p:nvSpPr>
        <p:spPr>
          <a:xfrm>
            <a:off x="8770976" y="5681042"/>
            <a:ext cx="327445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Phoenix Nuclear Labs neutron generator concept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93CF3F-B418-49C4-B081-07E4565C5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" t="-3561" r="4906" b="-1"/>
          <a:stretch/>
        </p:blipFill>
        <p:spPr>
          <a:xfrm>
            <a:off x="8458217" y="709447"/>
            <a:ext cx="3405630" cy="305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29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1303-FF0E-4C47-9D44-BFF6CEBC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79" y="170121"/>
            <a:ext cx="11375435" cy="535531"/>
          </a:xfrm>
        </p:spPr>
        <p:txBody>
          <a:bodyPr/>
          <a:lstStyle/>
          <a:p>
            <a:r>
              <a:rPr lang="en-US" dirty="0">
                <a:latin typeface="+mj-lt"/>
              </a:rPr>
              <a:t>Fusion Prototypic Neutron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E44B6-AE44-49C1-99CC-D7953E1B3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79" y="705652"/>
            <a:ext cx="11372771" cy="5724458"/>
          </a:xfrm>
        </p:spPr>
        <p:txBody>
          <a:bodyPr/>
          <a:lstStyle/>
          <a:p>
            <a:r>
              <a:rPr lang="en-US" dirty="0"/>
              <a:t>The Virtual Laboratory for Technology (VLT) helped FES organize a workshop around the topic</a:t>
            </a:r>
          </a:p>
          <a:p>
            <a:r>
              <a:rPr lang="en-US" dirty="0"/>
              <a:t>33 members of the US fusion materials community, the VLT, and private industry met August 20-22, 2018, and discussed the possibility of the US developing a Fusion Prototypic Neutron Source (FPNS)</a:t>
            </a:r>
          </a:p>
          <a:p>
            <a:r>
              <a:rPr lang="en-US" dirty="0"/>
              <a:t>Initial discussion indicated that the source would be a potential intermediate step to IFMIF/DONES/AFNS</a:t>
            </a:r>
          </a:p>
          <a:p>
            <a:pPr lvl="1"/>
            <a:r>
              <a:rPr lang="en-US" dirty="0"/>
              <a:t>The goal is to advance the scientific understanding of fusion neutron damage in prospective structural and blanket materials</a:t>
            </a:r>
          </a:p>
          <a:p>
            <a:pPr lvl="1"/>
            <a:r>
              <a:rPr lang="en-US" dirty="0"/>
              <a:t>May provide useful information for the design of DONES/AFNS</a:t>
            </a:r>
          </a:p>
          <a:p>
            <a:r>
              <a:rPr lang="en-US" dirty="0"/>
              <a:t>Three options are currently being scoped for the ability to meet the performance requirements as well as cost &amp; schedule</a:t>
            </a:r>
          </a:p>
        </p:txBody>
      </p:sp>
    </p:spTree>
    <p:extLst>
      <p:ext uri="{BB962C8B-B14F-4D97-AF65-F5344CB8AC3E}">
        <p14:creationId xmlns:p14="http://schemas.microsoft.com/office/powerpoint/2010/main" val="4203452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B1B8-2AFC-460A-BB47-AD2FFF62E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5" y="225530"/>
            <a:ext cx="11919004" cy="507831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Closing the fuel cycle is a critical part of fusion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DEBEF-D6DA-4991-8006-6CDB6B419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56" y="1059733"/>
            <a:ext cx="6776896" cy="5180561"/>
          </a:xfrm>
        </p:spPr>
        <p:txBody>
          <a:bodyPr/>
          <a:lstStyle/>
          <a:p>
            <a:r>
              <a:rPr lang="en-US" sz="2600" dirty="0"/>
              <a:t>Analysis shows there is likely enough tritium for ITER and possibly one DEMO (startup=5-15 kg)</a:t>
            </a:r>
          </a:p>
          <a:p>
            <a:pPr lvl="1"/>
            <a:r>
              <a:rPr lang="en-US" dirty="0"/>
              <a:t>Control of production and consumption is largely outside of fusion community control</a:t>
            </a:r>
          </a:p>
          <a:p>
            <a:pPr lvl="1"/>
            <a:r>
              <a:rPr lang="en-US" dirty="0"/>
              <a:t>Without a closed fuel cycle, we need tritium production from fission power plants</a:t>
            </a:r>
          </a:p>
          <a:p>
            <a:pPr lvl="2"/>
            <a:r>
              <a:rPr lang="en-US" sz="2200" dirty="0"/>
              <a:t>Why have additional complexity of fusion power plants if fission plants are required?</a:t>
            </a:r>
          </a:p>
          <a:p>
            <a:pPr lvl="1"/>
            <a:r>
              <a:rPr lang="en-US" sz="2600" dirty="0"/>
              <a:t>We must close the fuel cycle for any fusion energy system</a:t>
            </a:r>
          </a:p>
          <a:p>
            <a:pPr lvl="2"/>
            <a:r>
              <a:rPr lang="en-US" sz="2200" b="1" i="1" dirty="0"/>
              <a:t>Must actually do better than that to start additional plants in the future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A10CD-7DF4-490E-83C9-08458D6F9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027" y="976023"/>
            <a:ext cx="4183435" cy="2441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92D79-B6DC-403C-A72A-73EE85DA95FA}"/>
              </a:ext>
            </a:extLst>
          </p:cNvPr>
          <p:cNvSpPr txBox="1"/>
          <p:nvPr/>
        </p:nvSpPr>
        <p:spPr>
          <a:xfrm>
            <a:off x="9937051" y="3506898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CFETR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82748F-F87A-4E38-A8CA-40823130DA8C}"/>
              </a:ext>
            </a:extLst>
          </p:cNvPr>
          <p:cNvCxnSpPr>
            <a:cxnSpLocks/>
          </p:cNvCxnSpPr>
          <p:nvPr/>
        </p:nvCxnSpPr>
        <p:spPr>
          <a:xfrm flipV="1">
            <a:off x="10328344" y="3116614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EA4FBF-141F-4E8E-B93D-9B93DC38AB6D}"/>
              </a:ext>
            </a:extLst>
          </p:cNvPr>
          <p:cNvSpPr txBox="1"/>
          <p:nvPr/>
        </p:nvSpPr>
        <p:spPr>
          <a:xfrm>
            <a:off x="7737544" y="3954814"/>
            <a:ext cx="41910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-Bold"/>
              </a:rPr>
              <a:t>Scenario A:</a:t>
            </a: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- </a:t>
            </a:r>
            <a:r>
              <a:rPr lang="en-US" sz="1400" b="1" dirty="0">
                <a:solidFill>
                  <a:srgbClr val="FF0000"/>
                </a:solidFill>
                <a:latin typeface="Calibri-Bold"/>
              </a:rPr>
              <a:t>Romania does not extract their T</a:t>
            </a: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- </a:t>
            </a:r>
            <a:r>
              <a:rPr lang="en-US" sz="1400" b="1" dirty="0">
                <a:solidFill>
                  <a:srgbClr val="FF0000"/>
                </a:solidFill>
                <a:latin typeface="Calibri-Bold"/>
              </a:rPr>
              <a:t>All HWRs finish their lives ~30y and some HWRs are refurbished +25y</a:t>
            </a:r>
          </a:p>
          <a:p>
            <a:r>
              <a:rPr lang="en-US" sz="1400" b="1" dirty="0">
                <a:solidFill>
                  <a:srgbClr val="143FF9"/>
                </a:solidFill>
                <a:latin typeface="Calibri-Bold"/>
              </a:rPr>
              <a:t>Scenario B:</a:t>
            </a:r>
          </a:p>
          <a:p>
            <a:r>
              <a:rPr lang="en-US" sz="1400" dirty="0">
                <a:solidFill>
                  <a:srgbClr val="143FF9"/>
                </a:solidFill>
                <a:latin typeface="Calibri" panose="020F0502020204030204" pitchFamily="34" charset="0"/>
              </a:rPr>
              <a:t>- </a:t>
            </a:r>
            <a:r>
              <a:rPr lang="en-US" sz="1400" b="1" dirty="0">
                <a:solidFill>
                  <a:srgbClr val="143FF9"/>
                </a:solidFill>
                <a:latin typeface="Calibri-Bold"/>
              </a:rPr>
              <a:t>Romania extracts their T</a:t>
            </a:r>
          </a:p>
          <a:p>
            <a:r>
              <a:rPr lang="en-US" sz="1400" dirty="0">
                <a:solidFill>
                  <a:srgbClr val="143FF9"/>
                </a:solidFill>
                <a:latin typeface="Calibri" panose="020F0502020204030204" pitchFamily="34" charset="0"/>
              </a:rPr>
              <a:t>- </a:t>
            </a:r>
            <a:r>
              <a:rPr lang="en-US" sz="1400" b="1" dirty="0">
                <a:solidFill>
                  <a:srgbClr val="143FF9"/>
                </a:solidFill>
                <a:latin typeface="Calibri-Bold"/>
              </a:rPr>
              <a:t>Several refurbishments</a:t>
            </a:r>
          </a:p>
          <a:p>
            <a:r>
              <a:rPr lang="en-US" sz="1400" b="1" dirty="0">
                <a:solidFill>
                  <a:srgbClr val="93D150"/>
                </a:solidFill>
                <a:latin typeface="Calibri-Bold"/>
              </a:rPr>
              <a:t>Scenario C:</a:t>
            </a:r>
          </a:p>
          <a:p>
            <a:r>
              <a:rPr lang="en-US" sz="1400" dirty="0">
                <a:solidFill>
                  <a:srgbClr val="93D150"/>
                </a:solidFill>
                <a:latin typeface="Calibri" panose="020F0502020204030204" pitchFamily="34" charset="0"/>
              </a:rPr>
              <a:t>- </a:t>
            </a:r>
            <a:r>
              <a:rPr lang="en-US" sz="1400" b="1" dirty="0">
                <a:solidFill>
                  <a:srgbClr val="93D150"/>
                </a:solidFill>
                <a:latin typeface="Calibri-Bold"/>
              </a:rPr>
              <a:t>All known refurbishments go ahead and then some more!</a:t>
            </a:r>
          </a:p>
          <a:p>
            <a:r>
              <a:rPr lang="en-US" sz="1400" dirty="0">
                <a:solidFill>
                  <a:srgbClr val="93D150"/>
                </a:solidFill>
                <a:latin typeface="Calibri" panose="020F0502020204030204" pitchFamily="34" charset="0"/>
              </a:rPr>
              <a:t>- </a:t>
            </a:r>
            <a:r>
              <a:rPr lang="en-US" sz="1400" b="1" dirty="0">
                <a:solidFill>
                  <a:srgbClr val="93D150"/>
                </a:solidFill>
                <a:latin typeface="Calibri-Bold"/>
              </a:rPr>
              <a:t>Romania builds two new CANDUs in the mid-2020s (and refurbishes them)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742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A27F-EC52-A444-BA63-2E9FDA2D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5" y="753512"/>
            <a:ext cx="7657282" cy="939421"/>
          </a:xfrm>
        </p:spPr>
        <p:txBody>
          <a:bodyPr>
            <a:noAutofit/>
          </a:bodyPr>
          <a:lstStyle/>
          <a:p>
            <a:r>
              <a:rPr lang="en-US" sz="2800" dirty="0"/>
              <a:t>Attacking Critical Issues in the Blanket and Tritium Fuel Cycle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999AB-1866-2841-80EF-6DF0F9529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1" y="116649"/>
            <a:ext cx="724890" cy="492344"/>
          </a:xfrm>
          <a:prstGeom prst="rect">
            <a:avLst/>
          </a:prstGeom>
        </p:spPr>
      </p:pic>
      <p:pic>
        <p:nvPicPr>
          <p:cNvPr id="6" name="Picture 5" descr="ornl_oakleaflogo">
            <a:extLst>
              <a:ext uri="{FF2B5EF4-FFF2-40B4-BE49-F238E27FC236}">
                <a16:creationId xmlns:a16="http://schemas.microsoft.com/office/drawing/2014/main" id="{AD02C7DA-B0D0-1040-B35C-055FEE0A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4" y="126398"/>
            <a:ext cx="1052213" cy="52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B43D1-F7D3-124B-9F42-872AA4AB7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51" y="116649"/>
            <a:ext cx="2171230" cy="267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1CCA0-4CF4-9845-86C7-68515023A8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188" y="37972"/>
            <a:ext cx="858881" cy="442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CB2C3-8BBA-6745-82C7-1D90E073A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592" y="117895"/>
            <a:ext cx="680377" cy="33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 descr="https://www.610kona.com/wp-content/uploads/2016/05/PNNL.png">
            <a:extLst>
              <a:ext uri="{FF2B5EF4-FFF2-40B4-BE49-F238E27FC236}">
                <a16:creationId xmlns:a16="http://schemas.microsoft.com/office/drawing/2014/main" id="{2CF8DC9F-064D-D747-99B2-9746BC70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588" y="113404"/>
            <a:ext cx="604402" cy="60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365320-A36D-7443-89F5-B0262F6700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081" b="30136"/>
          <a:stretch/>
        </p:blipFill>
        <p:spPr>
          <a:xfrm>
            <a:off x="6875731" y="503487"/>
            <a:ext cx="1466132" cy="359521"/>
          </a:xfrm>
          <a:prstGeom prst="rect">
            <a:avLst/>
          </a:prstGeom>
        </p:spPr>
      </p:pic>
      <p:pic>
        <p:nvPicPr>
          <p:cNvPr id="12" name="Picture 17" descr="Sandia National Laboratories">
            <a:extLst>
              <a:ext uri="{FF2B5EF4-FFF2-40B4-BE49-F238E27FC236}">
                <a16:creationId xmlns:a16="http://schemas.microsoft.com/office/drawing/2014/main" id="{9C0A94C9-9D6E-A047-A264-2362F17B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89" y="115820"/>
            <a:ext cx="680377" cy="4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D40104-0F22-874B-A16A-DAAD9492C02B}"/>
              </a:ext>
            </a:extLst>
          </p:cNvPr>
          <p:cNvSpPr txBox="1"/>
          <p:nvPr/>
        </p:nvSpPr>
        <p:spPr>
          <a:xfrm>
            <a:off x="295743" y="1632751"/>
            <a:ext cx="6617299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Tritium Extraction </a:t>
            </a:r>
            <a:r>
              <a:rPr lang="en-US" dirty="0"/>
              <a:t>from </a:t>
            </a:r>
            <a:r>
              <a:rPr lang="en-US" dirty="0" err="1"/>
              <a:t>PbLi</a:t>
            </a:r>
            <a:r>
              <a:rPr lang="en-US" dirty="0"/>
              <a:t> and He with Vacuum Permeator Window….window material and configuration optimization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r>
              <a:rPr lang="en-US" b="1" dirty="0"/>
              <a:t>Hydrogen Separation of Plasma Exhaust </a:t>
            </a:r>
            <a:r>
              <a:rPr lang="en-US" dirty="0"/>
              <a:t>with Super Permeable Membrane….multiple approaches, material optimization, and impact on tritium fuel cycle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r>
              <a:rPr lang="en-US" b="1" dirty="0"/>
              <a:t>Solid Breeder </a:t>
            </a:r>
            <a:r>
              <a:rPr lang="en-US" dirty="0"/>
              <a:t>Material and Structure Exploration and Optimization….irradiation response, microscopic material and tritium behavior, advanced manufacturing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r>
              <a:rPr lang="en-US" b="1" dirty="0" err="1"/>
              <a:t>PbLi</a:t>
            </a:r>
            <a:r>
              <a:rPr lang="en-US" b="1" dirty="0"/>
              <a:t> Compatibility </a:t>
            </a:r>
            <a:r>
              <a:rPr lang="en-US" dirty="0"/>
              <a:t>with RAFM Steels and </a:t>
            </a:r>
            <a:r>
              <a:rPr lang="en-US" dirty="0" err="1"/>
              <a:t>SiC</a:t>
            </a:r>
            <a:r>
              <a:rPr lang="en-US" dirty="0"/>
              <a:t>-composite Flow Channel Inserts….high temperature, </a:t>
            </a:r>
            <a:r>
              <a:rPr lang="en-US" dirty="0" err="1"/>
              <a:t>FeCrAl</a:t>
            </a:r>
            <a:r>
              <a:rPr lang="en-US" dirty="0"/>
              <a:t>, </a:t>
            </a:r>
            <a:r>
              <a:rPr lang="en-US" dirty="0" err="1"/>
              <a:t>SiC</a:t>
            </a:r>
            <a:r>
              <a:rPr lang="en-US" dirty="0"/>
              <a:t> interactions 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r>
              <a:rPr lang="en-US" b="1" dirty="0" err="1"/>
              <a:t>PbLi</a:t>
            </a:r>
            <a:r>
              <a:rPr lang="en-US" b="1" dirty="0"/>
              <a:t> Breeder </a:t>
            </a:r>
            <a:r>
              <a:rPr lang="en-US" b="1" dirty="0" err="1"/>
              <a:t>Thermofluids</a:t>
            </a:r>
            <a:r>
              <a:rPr lang="en-US" b="1" dirty="0"/>
              <a:t> </a:t>
            </a:r>
            <a:r>
              <a:rPr lang="en-US" dirty="0"/>
              <a:t>Simulations in Support of Blanket and Systems Studies….complex geometry, corrosion loops, 3D effects, blanket concepts</a:t>
            </a:r>
          </a:p>
        </p:txBody>
      </p:sp>
      <p:pic>
        <p:nvPicPr>
          <p:cNvPr id="15" name="Picture 1" descr="page3image3881504">
            <a:extLst>
              <a:ext uri="{FF2B5EF4-FFF2-40B4-BE49-F238E27FC236}">
                <a16:creationId xmlns:a16="http://schemas.microsoft.com/office/drawing/2014/main" id="{C5070974-9466-164D-A34F-D9EB1BDE6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5626" b="60103"/>
          <a:stretch/>
        </p:blipFill>
        <p:spPr bwMode="auto">
          <a:xfrm>
            <a:off x="7831740" y="821747"/>
            <a:ext cx="3442251" cy="11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page5image1816608">
            <a:extLst>
              <a:ext uri="{FF2B5EF4-FFF2-40B4-BE49-F238E27FC236}">
                <a16:creationId xmlns:a16="http://schemas.microsoft.com/office/drawing/2014/main" id="{F50C571B-3821-6546-9E7D-C8505BFD7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7"/>
          <a:stretch/>
        </p:blipFill>
        <p:spPr bwMode="auto">
          <a:xfrm>
            <a:off x="8020585" y="2124991"/>
            <a:ext cx="2882348" cy="169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age4image3805792">
            <a:extLst>
              <a:ext uri="{FF2B5EF4-FFF2-40B4-BE49-F238E27FC236}">
                <a16:creationId xmlns:a16="http://schemas.microsoft.com/office/drawing/2014/main" id="{FCD60875-2071-884F-A5CB-31E50778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756" y="4025015"/>
            <a:ext cx="1080880" cy="15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page3image3887104">
            <a:extLst>
              <a:ext uri="{FF2B5EF4-FFF2-40B4-BE49-F238E27FC236}">
                <a16:creationId xmlns:a16="http://schemas.microsoft.com/office/drawing/2014/main" id="{143D5C75-693D-3D48-8472-A8F80BBB0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310" y="4025015"/>
            <a:ext cx="950400" cy="9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36C014-FEA9-9F4D-8E17-8AF9DA4A7403}"/>
              </a:ext>
            </a:extLst>
          </p:cNvPr>
          <p:cNvSpPr txBox="1"/>
          <p:nvPr/>
        </p:nvSpPr>
        <p:spPr>
          <a:xfrm>
            <a:off x="7735830" y="1867994"/>
            <a:ext cx="3269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Hydrogen permeation energy field in membrane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0FEE49-966E-EC45-B79D-E35A107F45FF}"/>
              </a:ext>
            </a:extLst>
          </p:cNvPr>
          <p:cNvSpPr txBox="1"/>
          <p:nvPr/>
        </p:nvSpPr>
        <p:spPr>
          <a:xfrm>
            <a:off x="7589180" y="4981794"/>
            <a:ext cx="2335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Flow channel insert made of </a:t>
            </a:r>
            <a:r>
              <a:rPr lang="en-US" sz="1200" b="1" dirty="0" err="1"/>
              <a:t>SiC</a:t>
            </a:r>
            <a:r>
              <a:rPr lang="en-US" sz="1200" b="1" dirty="0"/>
              <a:t>-c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48E28-23F7-E943-B9FF-4AED91B043D3}"/>
              </a:ext>
            </a:extLst>
          </p:cNvPr>
          <p:cNvSpPr txBox="1"/>
          <p:nvPr/>
        </p:nvSpPr>
        <p:spPr>
          <a:xfrm>
            <a:off x="9759710" y="3794739"/>
            <a:ext cx="1429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Static corrosion cell</a:t>
            </a:r>
          </a:p>
        </p:txBody>
      </p:sp>
      <p:pic>
        <p:nvPicPr>
          <p:cNvPr id="23" name="Picture 22" descr="velocity_vs_b.pdf">
            <a:extLst>
              <a:ext uri="{FF2B5EF4-FFF2-40B4-BE49-F238E27FC236}">
                <a16:creationId xmlns:a16="http://schemas.microsoft.com/office/drawing/2014/main" id="{8D7ADA25-DFDB-5147-B5BC-31A1576B6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01" y="5388310"/>
            <a:ext cx="1869764" cy="1296447"/>
          </a:xfrm>
          <a:prstGeom prst="rect">
            <a:avLst/>
          </a:prstGeom>
        </p:spPr>
      </p:pic>
      <p:pic>
        <p:nvPicPr>
          <p:cNvPr id="24" name="Picture 10" descr="page2image1732832">
            <a:extLst>
              <a:ext uri="{FF2B5EF4-FFF2-40B4-BE49-F238E27FC236}">
                <a16:creationId xmlns:a16="http://schemas.microsoft.com/office/drawing/2014/main" id="{60BB781C-6C1F-2643-993C-6D2449B8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1"/>
          <a:stretch/>
        </p:blipFill>
        <p:spPr bwMode="auto">
          <a:xfrm>
            <a:off x="6178366" y="3595313"/>
            <a:ext cx="1649896" cy="12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page2image1732832">
            <a:extLst>
              <a:ext uri="{FF2B5EF4-FFF2-40B4-BE49-F238E27FC236}">
                <a16:creationId xmlns:a16="http://schemas.microsoft.com/office/drawing/2014/main" id="{14CDCC22-320C-D643-B281-ADBD0AD29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2" b="52318"/>
          <a:stretch/>
        </p:blipFill>
        <p:spPr bwMode="auto">
          <a:xfrm>
            <a:off x="7848417" y="4102077"/>
            <a:ext cx="284755" cy="54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17E08CA-3F6D-4849-9615-17A6862ED492}"/>
              </a:ext>
            </a:extLst>
          </p:cNvPr>
          <p:cNvSpPr txBox="1"/>
          <p:nvPr/>
        </p:nvSpPr>
        <p:spPr>
          <a:xfrm>
            <a:off x="6618576" y="3173210"/>
            <a:ext cx="149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Li</a:t>
            </a:r>
            <a:r>
              <a:rPr lang="en-US" sz="1200" b="1" baseline="-25000" dirty="0"/>
              <a:t>2</a:t>
            </a:r>
            <a:r>
              <a:rPr lang="en-US" sz="1200" b="1" dirty="0"/>
              <a:t>TiO</a:t>
            </a:r>
            <a:r>
              <a:rPr lang="en-US" sz="1200" b="1" baseline="-25000" dirty="0"/>
              <a:t>3</a:t>
            </a:r>
            <a:r>
              <a:rPr lang="en-US" sz="1200" b="1" dirty="0"/>
              <a:t> solid breeder 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686974-08EE-D944-9D21-09B8D3F26E4D}"/>
              </a:ext>
            </a:extLst>
          </p:cNvPr>
          <p:cNvSpPr txBox="1"/>
          <p:nvPr/>
        </p:nvSpPr>
        <p:spPr>
          <a:xfrm>
            <a:off x="9608882" y="5793325"/>
            <a:ext cx="1580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PbLi</a:t>
            </a:r>
            <a:r>
              <a:rPr lang="en-US" sz="1200" b="1" dirty="0"/>
              <a:t> liquid metal flow velocity in conduit with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419660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08" y="205741"/>
            <a:ext cx="11422261" cy="535531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4AEA86-FB55-4BC0-A556-3D6ADFF41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22" y="880190"/>
            <a:ext cx="11430000" cy="4047778"/>
          </a:xfrm>
        </p:spPr>
        <p:txBody>
          <a:bodyPr/>
          <a:lstStyle/>
          <a:p>
            <a:r>
              <a:rPr lang="en-US" dirty="0"/>
              <a:t>ORNL Fusion Energy Program is pursuing solutions to several S&amp;T challenges</a:t>
            </a:r>
          </a:p>
          <a:p>
            <a:pPr lvl="1"/>
            <a:r>
              <a:rPr lang="en-US" dirty="0"/>
              <a:t>Disruption control</a:t>
            </a:r>
          </a:p>
          <a:p>
            <a:pPr lvl="1"/>
            <a:r>
              <a:rPr lang="en-US" dirty="0"/>
              <a:t>Predictive integrated modeling</a:t>
            </a:r>
          </a:p>
          <a:p>
            <a:pPr lvl="1"/>
            <a:r>
              <a:rPr lang="en-US" dirty="0"/>
              <a:t>Power exhaust and particle control</a:t>
            </a:r>
          </a:p>
          <a:p>
            <a:pPr lvl="1"/>
            <a:r>
              <a:rPr lang="en-US" dirty="0"/>
              <a:t>Plasma wall interactions</a:t>
            </a:r>
          </a:p>
          <a:p>
            <a:pPr lvl="1"/>
            <a:r>
              <a:rPr lang="en-US" dirty="0"/>
              <a:t>Fusion structural materials</a:t>
            </a:r>
          </a:p>
          <a:p>
            <a:pPr lvl="1"/>
            <a:r>
              <a:rPr lang="en-US" dirty="0"/>
              <a:t>Closing the fusion fuel cycle</a:t>
            </a:r>
          </a:p>
          <a:p>
            <a:r>
              <a:rPr lang="en-US" dirty="0"/>
              <a:t>Full array of elements are essential for the deployment of fusion as an energy source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4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0A43-AC19-4CDD-8721-B9F5D06F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07" y="408432"/>
            <a:ext cx="11375435" cy="535531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07EF5-84C5-4F14-AA65-6DC7C40B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85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4333FA-AA0C-C14F-819D-F0B5B6A0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0" y="6223967"/>
            <a:ext cx="1391715" cy="598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E9DEFA-E55D-4CC6-BDF4-3C68CCDFCA19}"/>
              </a:ext>
            </a:extLst>
          </p:cNvPr>
          <p:cNvSpPr txBox="1"/>
          <p:nvPr/>
        </p:nvSpPr>
        <p:spPr>
          <a:xfrm>
            <a:off x="10001617" y="456528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mm D2 Extrusion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5BD632-0464-4F1C-96E6-88DAB792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586"/>
            <a:ext cx="11430000" cy="535531"/>
          </a:xfrm>
        </p:spPr>
        <p:txBody>
          <a:bodyPr/>
          <a:lstStyle/>
          <a:p>
            <a:r>
              <a:rPr lang="en-US" dirty="0"/>
              <a:t>W7-X Continuous Pellet Fueling making great progress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CBADB6-F3FE-4647-85C9-966D2AE90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45" y="710425"/>
            <a:ext cx="9553563" cy="4956736"/>
          </a:xfrm>
        </p:spPr>
        <p:txBody>
          <a:bodyPr/>
          <a:lstStyle/>
          <a:p>
            <a:r>
              <a:rPr lang="en-US" sz="2400" dirty="0"/>
              <a:t>Low-speed batch pellet fueling (OP1.2) of W7-X was very successful</a:t>
            </a:r>
          </a:p>
          <a:p>
            <a:pPr lvl="1">
              <a:spcBef>
                <a:spcPts val="0"/>
              </a:spcBef>
            </a:pPr>
            <a:r>
              <a:rPr lang="fr-FR" dirty="0"/>
              <a:t>n &gt; 10</a:t>
            </a:r>
            <a:r>
              <a:rPr lang="fr-FR" baseline="30000" dirty="0"/>
              <a:t>20</a:t>
            </a:r>
            <a:r>
              <a:rPr lang="fr-FR" dirty="0"/>
              <a:t> m</a:t>
            </a:r>
            <a:r>
              <a:rPr lang="fr-FR" baseline="30000" dirty="0"/>
              <a:t>-3</a:t>
            </a:r>
            <a:r>
              <a:rPr lang="fr-FR" dirty="0"/>
              <a:t>, T ~ 4 keV, </a:t>
            </a:r>
            <a:r>
              <a:rPr lang="fr-FR" dirty="0" err="1"/>
              <a:t>improved</a:t>
            </a:r>
            <a:r>
              <a:rPr lang="fr-FR" dirty="0"/>
              <a:t> confinement</a:t>
            </a:r>
            <a:endParaRPr lang="en-US" dirty="0"/>
          </a:p>
          <a:p>
            <a:r>
              <a:rPr lang="en-US" sz="2400" dirty="0"/>
              <a:t>Extend to ~30 min (OP 2) using continuous pellets </a:t>
            </a:r>
          </a:p>
          <a:p>
            <a:pPr lvl="1">
              <a:spcBef>
                <a:spcPts val="0"/>
              </a:spcBef>
            </a:pPr>
            <a:r>
              <a:rPr lang="en-US" dirty="0"/>
              <a:t>Developed by ORNL for ITER </a:t>
            </a:r>
          </a:p>
          <a:p>
            <a:pPr lvl="1">
              <a:spcBef>
                <a:spcPts val="0"/>
              </a:spcBef>
            </a:pPr>
            <a:r>
              <a:rPr lang="en-US" dirty="0"/>
              <a:t>Twin-screw extruder + gas gun</a:t>
            </a:r>
          </a:p>
          <a:p>
            <a:pPr lvl="1">
              <a:spcBef>
                <a:spcPts val="0"/>
              </a:spcBef>
            </a:pPr>
            <a:r>
              <a:rPr lang="en-US" dirty="0"/>
              <a:t>V ~ 500-1250 m/s, ~3 mm dia., f ~ 10 Hz</a:t>
            </a:r>
          </a:p>
          <a:p>
            <a:r>
              <a:rPr lang="en-US" sz="2400" dirty="0"/>
              <a:t>Real-time parameter variation </a:t>
            </a:r>
          </a:p>
          <a:p>
            <a:pPr lvl="1">
              <a:spcBef>
                <a:spcPts val="0"/>
              </a:spcBef>
            </a:pPr>
            <a:r>
              <a:rPr lang="en-US" dirty="0"/>
              <a:t>Profile control → turbulence + confinement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ITER fueling technology deployment well in advance of ITER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31C7031E-58C7-4A64-91FF-2CAD6F6CA4C5}"/>
              </a:ext>
            </a:extLst>
          </p:cNvPr>
          <p:cNvSpPr txBox="1">
            <a:spLocks/>
          </p:cNvSpPr>
          <p:nvPr/>
        </p:nvSpPr>
        <p:spPr bwMode="auto">
          <a:xfrm>
            <a:off x="314331" y="4681459"/>
            <a:ext cx="11697447" cy="127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/>
              <a:t>Joint project: ORNL/IPP/PPPL/NIFS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Prototype extruder testing underway → final design/fabrication 2020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Integration with profile diagnostics and CODAC to allow real-time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B34E8-1D3B-41A9-A54B-6396AB05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783" y="6010275"/>
            <a:ext cx="8039100" cy="8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A4919-9631-405B-B859-A4AFA0EE5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986" y="533399"/>
            <a:ext cx="2247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0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0021-4930-484F-9789-A05D9DAF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Realization of fusion energy requires solutions to multiple physics and technology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4256-49B2-466A-AC34-7A5B69FA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11990"/>
            <a:ext cx="11430000" cy="4047778"/>
          </a:xfrm>
        </p:spPr>
        <p:txBody>
          <a:bodyPr/>
          <a:lstStyle/>
          <a:p>
            <a:r>
              <a:rPr lang="en-US" dirty="0"/>
              <a:t>Working more closely with industry</a:t>
            </a:r>
          </a:p>
          <a:p>
            <a:r>
              <a:rPr lang="en-US" dirty="0"/>
              <a:t>Creating a predictable burning plasma</a:t>
            </a:r>
          </a:p>
          <a:p>
            <a:pPr lvl="1"/>
            <a:r>
              <a:rPr lang="en-US" dirty="0"/>
              <a:t>Disruption control</a:t>
            </a:r>
          </a:p>
          <a:p>
            <a:pPr lvl="1"/>
            <a:r>
              <a:rPr lang="en-US" dirty="0"/>
              <a:t>Predictive integrated modeling</a:t>
            </a:r>
          </a:p>
          <a:p>
            <a:r>
              <a:rPr lang="en-US" dirty="0"/>
              <a:t>Taming the plasma material interface</a:t>
            </a:r>
          </a:p>
          <a:p>
            <a:pPr lvl="1"/>
            <a:r>
              <a:rPr lang="en-US" dirty="0"/>
              <a:t>Power exhaust and particle control</a:t>
            </a:r>
          </a:p>
          <a:p>
            <a:pPr lvl="1"/>
            <a:r>
              <a:rPr lang="en-US" dirty="0"/>
              <a:t>Unraveling the science of plasma wall interactions</a:t>
            </a:r>
          </a:p>
          <a:p>
            <a:r>
              <a:rPr lang="en-US" dirty="0"/>
              <a:t>Harnessing fusion power</a:t>
            </a:r>
          </a:p>
          <a:p>
            <a:pPr lvl="1"/>
            <a:r>
              <a:rPr lang="en-US" dirty="0"/>
              <a:t>Fusion structural materials</a:t>
            </a:r>
          </a:p>
          <a:p>
            <a:pPr lvl="1"/>
            <a:r>
              <a:rPr lang="en-US" dirty="0"/>
              <a:t>Closing the fusion fuel cycle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5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0021-4930-484F-9789-A05D9DAF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Realization of fusion energy requires solutions to multiple physics and technology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4256-49B2-466A-AC34-7A5B69FA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11990"/>
            <a:ext cx="11430000" cy="404777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Working more closely with industry</a:t>
            </a:r>
          </a:p>
          <a:p>
            <a:r>
              <a:rPr lang="en-US" dirty="0"/>
              <a:t>Creating a predictable burning plasma</a:t>
            </a:r>
          </a:p>
          <a:p>
            <a:pPr lvl="1"/>
            <a:r>
              <a:rPr lang="en-US" dirty="0"/>
              <a:t>Disruption control</a:t>
            </a:r>
          </a:p>
          <a:p>
            <a:pPr lvl="1"/>
            <a:r>
              <a:rPr lang="en-US" dirty="0"/>
              <a:t>Predictive integrated modeling</a:t>
            </a:r>
          </a:p>
          <a:p>
            <a:r>
              <a:rPr lang="en-US" dirty="0"/>
              <a:t>Taming the plasma material interface</a:t>
            </a:r>
          </a:p>
          <a:p>
            <a:pPr lvl="1"/>
            <a:r>
              <a:rPr lang="en-US" dirty="0"/>
              <a:t>Power exhaust and particle control</a:t>
            </a:r>
          </a:p>
          <a:p>
            <a:pPr lvl="1"/>
            <a:r>
              <a:rPr lang="en-US" dirty="0"/>
              <a:t>Unraveling the science of plasma wall interactions</a:t>
            </a:r>
          </a:p>
          <a:p>
            <a:r>
              <a:rPr lang="en-US" dirty="0"/>
              <a:t>Harnessing fusion power</a:t>
            </a:r>
          </a:p>
          <a:p>
            <a:pPr lvl="1"/>
            <a:r>
              <a:rPr lang="en-US" dirty="0"/>
              <a:t>Fusion structural materials</a:t>
            </a:r>
          </a:p>
          <a:p>
            <a:pPr lvl="1"/>
            <a:r>
              <a:rPr lang="en-US" dirty="0"/>
              <a:t>Closing the fusion fuel cycle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2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8D98D2-CDAB-4AF8-B107-3DE8D7558996}"/>
              </a:ext>
            </a:extLst>
          </p:cNvPr>
          <p:cNvSpPr txBox="1"/>
          <p:nvPr/>
        </p:nvSpPr>
        <p:spPr>
          <a:xfrm>
            <a:off x="4311193" y="1523715"/>
            <a:ext cx="75734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FES established INFUSE program to aid private/public partnerships in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ORNL and PPPL selected to manage INFUSE program for FES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ORNL launched a new INFUSE website for submissions and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Two RFA calls are planned for FY2020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12 FY2019 awards announced in October, funding release in December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annual INFUSE workshop occurred Nov. 22-23 in Knoxville, TN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22F4D-EC96-484A-88A8-974C14063F01}"/>
              </a:ext>
            </a:extLst>
          </p:cNvPr>
          <p:cNvSpPr txBox="1"/>
          <p:nvPr/>
        </p:nvSpPr>
        <p:spPr>
          <a:xfrm>
            <a:off x="4361874" y="3249778"/>
            <a:ext cx="2888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 Participating laboratories: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Topical areas: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8536F-E1F9-4DD5-B84A-84895D5BD645}"/>
              </a:ext>
            </a:extLst>
          </p:cNvPr>
          <p:cNvSpPr txBox="1"/>
          <p:nvPr/>
        </p:nvSpPr>
        <p:spPr>
          <a:xfrm>
            <a:off x="7189704" y="3250491"/>
            <a:ext cx="331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BNL, INL, LBNL, LLNL, LANL,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ORNL, PNNL, PPPL, SNL, SRNL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9230B-6D41-45B1-9813-EBFB0CBA27C0}"/>
              </a:ext>
            </a:extLst>
          </p:cNvPr>
          <p:cNvSpPr txBox="1"/>
          <p:nvPr/>
        </p:nvSpPr>
        <p:spPr>
          <a:xfrm>
            <a:off x="5896546" y="3809118"/>
            <a:ext cx="41587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Enabling Technologies including magnets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Materials Science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Plasma Diagnostics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Theory and Simulation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Fusion Experimental Capabilities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FA5C2-C780-4DE6-AE38-A47C9EBDD91F}"/>
              </a:ext>
            </a:extLst>
          </p:cNvPr>
          <p:cNvSpPr txBox="1"/>
          <p:nvPr/>
        </p:nvSpPr>
        <p:spPr>
          <a:xfrm>
            <a:off x="4311193" y="6523510"/>
            <a:ext cx="26356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Dennis Youchison-ORNL, INFUSE Director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82A2F-11CD-445C-B437-44440978962E}"/>
              </a:ext>
            </a:extLst>
          </p:cNvPr>
          <p:cNvSpPr/>
          <p:nvPr/>
        </p:nvSpPr>
        <p:spPr>
          <a:xfrm>
            <a:off x="8504742" y="6511523"/>
            <a:ext cx="27414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Ahmed Diallo-PPPL INFUSE Deputy Director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3576A-39BF-439B-84CF-A9221EEE2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02" y="6300359"/>
            <a:ext cx="1276226" cy="307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293675-17A4-4555-A4EE-C7E61B63A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078" y="6210065"/>
            <a:ext cx="852499" cy="488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796B1-B80E-4CDC-9BFE-E1D5A5955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2500"/>
          <a:stretch/>
        </p:blipFill>
        <p:spPr>
          <a:xfrm>
            <a:off x="4732550" y="5282270"/>
            <a:ext cx="1163667" cy="1214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FCCEE-723C-409A-B84F-23778DCFE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04" y="5337726"/>
            <a:ext cx="1111750" cy="1189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435E58-531C-4237-BFA9-470F55492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94" y="16869"/>
            <a:ext cx="7492683" cy="1577723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613C75-6F7D-49F9-AC56-1E72C7C01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045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F499C4-A3F8-4938-B163-C47DC0EEC65B}"/>
              </a:ext>
            </a:extLst>
          </p:cNvPr>
          <p:cNvSpPr/>
          <p:nvPr/>
        </p:nvSpPr>
        <p:spPr>
          <a:xfrm>
            <a:off x="1522353" y="3397065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https://infuse.ornl.gov/</a:t>
            </a:r>
          </a:p>
        </p:txBody>
      </p:sp>
    </p:spTree>
    <p:extLst>
      <p:ext uri="{BB962C8B-B14F-4D97-AF65-F5344CB8AC3E}">
        <p14:creationId xmlns:p14="http://schemas.microsoft.com/office/powerpoint/2010/main" val="227401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2EFB69-0800-459B-A35B-B8BA364E0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4" r="13980"/>
          <a:stretch/>
        </p:blipFill>
        <p:spPr>
          <a:xfrm>
            <a:off x="8546330" y="274321"/>
            <a:ext cx="3426595" cy="3108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4DAA4-A073-4206-93AF-DCA5A55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INFUSE Awards and Changes for 2020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B33F663-BB4E-4C0F-B920-3502C110A9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0075" y="3383280"/>
            <a:ext cx="11372850" cy="3474720"/>
          </a:xfrm>
          <a:prstGeom prst="rect">
            <a:avLst/>
          </a:prstGeom>
        </p:spPr>
        <p:txBody>
          <a:bodyPr/>
          <a:lstStyle/>
          <a:p>
            <a:pPr marL="279400" indent="177800" defTabSz="387984">
              <a:lnSpc>
                <a:spcPct val="100000"/>
              </a:lnSpc>
              <a:spcBef>
                <a:spcPts val="0"/>
              </a:spcBef>
              <a:buFont typeface="Helvetica"/>
              <a:defRPr sz="3337"/>
            </a:pPr>
            <a:r>
              <a:rPr sz="1800" b="1" dirty="0"/>
              <a:t>Eligibility:  In 2020 US companies with a majority foreign ownership can now participate</a:t>
            </a:r>
            <a:endParaRPr lang="en-US" sz="1800" b="1" dirty="0"/>
          </a:p>
          <a:p>
            <a:pPr marL="457200" indent="0" defTabSz="387984">
              <a:lnSpc>
                <a:spcPct val="100000"/>
              </a:lnSpc>
              <a:spcBef>
                <a:spcPts val="0"/>
              </a:spcBef>
              <a:buNone/>
              <a:defRPr sz="3337"/>
            </a:pPr>
            <a:r>
              <a:rPr lang="en-US" sz="1800" dirty="0"/>
              <a:t>All must show economic advantage to US economy, must accept CRADA terms and export control restrictions (DOE POLICY 485.1 and 2CFR910.124)</a:t>
            </a:r>
          </a:p>
          <a:p>
            <a:pPr marL="288925" indent="0" defTabSz="387984">
              <a:lnSpc>
                <a:spcPct val="100000"/>
              </a:lnSpc>
              <a:spcBef>
                <a:spcPts val="0"/>
              </a:spcBef>
              <a:defRPr sz="3337"/>
            </a:pPr>
            <a:r>
              <a:rPr lang="en-US" sz="1800" dirty="0"/>
              <a:t> </a:t>
            </a:r>
            <a:r>
              <a:rPr lang="en-US" sz="1800" b="1" dirty="0"/>
              <a:t>Two labs added to INFUSE program: SNL and SRNL for expertise in tritium and fuel cycle.</a:t>
            </a:r>
          </a:p>
          <a:p>
            <a:pPr marL="457200" indent="-168275" defTabSz="387984">
              <a:lnSpc>
                <a:spcPct val="100000"/>
              </a:lnSpc>
              <a:spcBef>
                <a:spcPts val="0"/>
              </a:spcBef>
              <a:defRPr sz="3337"/>
            </a:pPr>
            <a:r>
              <a:rPr lang="en-US" sz="1800" b="1" dirty="0"/>
              <a:t>Max. number of proposals per company is 5, but no longer restricted to one from each topical area.</a:t>
            </a:r>
          </a:p>
          <a:p>
            <a:pPr marL="457200" indent="-168275" defTabSz="387984">
              <a:lnSpc>
                <a:spcPct val="100000"/>
              </a:lnSpc>
              <a:spcBef>
                <a:spcPts val="0"/>
              </a:spcBef>
              <a:defRPr sz="3337"/>
            </a:pPr>
            <a:r>
              <a:rPr lang="en-US" sz="1800" b="1" dirty="0"/>
              <a:t>Maximum award values likely to increase pending final budget breakdown.</a:t>
            </a:r>
          </a:p>
          <a:p>
            <a:pPr marL="457200" indent="-168275" defTabSz="387984">
              <a:lnSpc>
                <a:spcPct val="100000"/>
              </a:lnSpc>
              <a:spcBef>
                <a:spcPts val="0"/>
              </a:spcBef>
              <a:defRPr sz="3337"/>
            </a:pPr>
            <a:r>
              <a:rPr lang="en-US" sz="1800" b="1" dirty="0">
                <a:solidFill>
                  <a:schemeClr val="tx1"/>
                </a:solidFill>
              </a:rPr>
              <a:t>Two </a:t>
            </a:r>
            <a:r>
              <a:rPr lang="en-US" sz="1800" b="1" dirty="0"/>
              <a:t>RFA calls anticipated. One in ~January, the second in ~June. Dates yet to be finalized.</a:t>
            </a:r>
          </a:p>
          <a:p>
            <a:pPr marL="457200" indent="-168275" defTabSz="387984">
              <a:lnSpc>
                <a:spcPct val="100000"/>
              </a:lnSpc>
              <a:spcBef>
                <a:spcPts val="0"/>
              </a:spcBef>
              <a:defRPr sz="3337"/>
            </a:pPr>
            <a:r>
              <a:rPr lang="en-US" sz="1800" b="1" dirty="0">
                <a:solidFill>
                  <a:schemeClr val="tx1"/>
                </a:solidFill>
              </a:rPr>
              <a:t>Six-month window established to execute CRADAs or award is rescinded</a:t>
            </a:r>
            <a:r>
              <a:rPr lang="en-US" sz="1800" b="1" dirty="0"/>
              <a:t>.</a:t>
            </a:r>
          </a:p>
          <a:p>
            <a:pPr marL="457200" indent="-168275" defTabSz="387984">
              <a:lnSpc>
                <a:spcPct val="100000"/>
              </a:lnSpc>
              <a:spcBef>
                <a:spcPts val="0"/>
              </a:spcBef>
              <a:defRPr sz="3337"/>
            </a:pPr>
            <a:r>
              <a:rPr lang="en-US" sz="1800" b="1" dirty="0">
                <a:solidFill>
                  <a:schemeClr val="tx1"/>
                </a:solidFill>
              </a:rPr>
              <a:t>Annual workshop added to improve communication and showcase projects.</a:t>
            </a:r>
            <a:endParaRPr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B42EE-8FA5-470C-9A47-9350DE8686E9}"/>
              </a:ext>
            </a:extLst>
          </p:cNvPr>
          <p:cNvSpPr txBox="1"/>
          <p:nvPr/>
        </p:nvSpPr>
        <p:spPr>
          <a:xfrm>
            <a:off x="680226" y="1399324"/>
            <a:ext cx="736649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12 projects from 22 applications received 2019 awards totaling $1.72 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12 awards went to 6 U.S. companies and involved 6 national labs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Detailed list:     https://infuse.ornl.gov/2019-infuse-awards-2/</a:t>
            </a:r>
          </a:p>
          <a:p>
            <a:pPr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18FC0-AD01-4C8B-A0EA-60481B42816B}"/>
              </a:ext>
            </a:extLst>
          </p:cNvPr>
          <p:cNvSpPr txBox="1"/>
          <p:nvPr/>
        </p:nvSpPr>
        <p:spPr>
          <a:xfrm>
            <a:off x="641429" y="3041648"/>
            <a:ext cx="61029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PLANNED CHANGES (subject to final approval by FES)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0FC75-1B97-4C2B-9C1E-761120262EE8}"/>
              </a:ext>
            </a:extLst>
          </p:cNvPr>
          <p:cNvSpPr txBox="1"/>
          <p:nvPr/>
        </p:nvSpPr>
        <p:spPr>
          <a:xfrm>
            <a:off x="680226" y="965757"/>
            <a:ext cx="11528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AWARDS</a:t>
            </a:r>
          </a:p>
        </p:txBody>
      </p:sp>
    </p:spTree>
    <p:extLst>
      <p:ext uri="{BB962C8B-B14F-4D97-AF65-F5344CB8AC3E}">
        <p14:creationId xmlns:p14="http://schemas.microsoft.com/office/powerpoint/2010/main" val="80892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0021-4930-484F-9789-A05D9DAF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Realization of fusion energy requires solutions to multiple physics and technology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4256-49B2-466A-AC34-7A5B69FA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11990"/>
            <a:ext cx="11430000" cy="4047778"/>
          </a:xfrm>
        </p:spPr>
        <p:txBody>
          <a:bodyPr/>
          <a:lstStyle/>
          <a:p>
            <a:r>
              <a:rPr lang="en-US" dirty="0"/>
              <a:t>Working more closely with industry</a:t>
            </a:r>
          </a:p>
          <a:p>
            <a:r>
              <a:rPr lang="en-US" dirty="0">
                <a:solidFill>
                  <a:srgbClr val="FF0000"/>
                </a:solidFill>
              </a:rPr>
              <a:t>Creating a predictable burning plasma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Disruption control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Predictive integrated modeling</a:t>
            </a:r>
          </a:p>
          <a:p>
            <a:r>
              <a:rPr lang="en-US" dirty="0"/>
              <a:t>Taming the plasma material interface</a:t>
            </a:r>
          </a:p>
          <a:p>
            <a:pPr lvl="1"/>
            <a:r>
              <a:rPr lang="en-US" dirty="0"/>
              <a:t>Power exhaust and particle control</a:t>
            </a:r>
          </a:p>
          <a:p>
            <a:pPr lvl="1"/>
            <a:r>
              <a:rPr lang="en-US" dirty="0"/>
              <a:t>Unraveling the science of plasma wall interactions</a:t>
            </a:r>
          </a:p>
          <a:p>
            <a:r>
              <a:rPr lang="en-US" dirty="0"/>
              <a:t>Harnessing fusion power</a:t>
            </a:r>
          </a:p>
          <a:p>
            <a:pPr lvl="1"/>
            <a:r>
              <a:rPr lang="en-US" dirty="0"/>
              <a:t>Fusion structural materials</a:t>
            </a:r>
          </a:p>
          <a:p>
            <a:pPr lvl="1"/>
            <a:r>
              <a:rPr lang="en-US" dirty="0"/>
              <a:t>Closing the fusion fuel cycle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6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 bwMode="auto">
          <a:xfrm>
            <a:off x="568211" y="144813"/>
            <a:ext cx="11307972" cy="86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  <a:ea typeface="Arial Black" charset="0"/>
                <a:cs typeface="Arial Black" charset="0"/>
              </a:rPr>
              <a:t>Argon SPI </a:t>
            </a: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into a Runaway Electron Beam on </a:t>
            </a:r>
          </a:p>
          <a:p>
            <a:pPr>
              <a:lnSpc>
                <a:spcPts val="3000"/>
              </a:lnSpc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JET Shows Rapid Dissipation of the RE Current</a:t>
            </a:r>
            <a:endParaRPr lang="en-US" sz="2800" b="1" dirty="0">
              <a:solidFill>
                <a:schemeClr val="tx1"/>
              </a:solidFill>
              <a:latin typeface="+mj-lt"/>
              <a:cs typeface="Arial Black"/>
            </a:endParaRPr>
          </a:p>
        </p:txBody>
      </p:sp>
      <p:sp>
        <p:nvSpPr>
          <p:cNvPr id="61" name="Content Placeholder 1"/>
          <p:cNvSpPr>
            <a:spLocks noGrp="1"/>
          </p:cNvSpPr>
          <p:nvPr>
            <p:ph idx="1"/>
          </p:nvPr>
        </p:nvSpPr>
        <p:spPr>
          <a:xfrm>
            <a:off x="437803" y="1177457"/>
            <a:ext cx="4993540" cy="509575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Argon, Neon and Deuterium pellets from the ORNL SPI have been injected into a RE beam on JET for the first time.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altLang="en-US" sz="2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Ar</a:t>
            </a:r>
            <a:r>
              <a:rPr lang="en-US" alt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 and Ne show the ability to collisionally dissipate the 600 kA RE current on a 30-50 </a:t>
            </a:r>
            <a:r>
              <a:rPr lang="en-US" altLang="en-US" sz="2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ms</a:t>
            </a:r>
            <a:r>
              <a:rPr lang="en-US" alt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 time scale. D</a:t>
            </a:r>
            <a:r>
              <a:rPr lang="en-US" altLang="en-US" sz="22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alt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 SPI reduces impurities in the beam and actually increases the RE current as observed on DIII-D.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The main physics question to be answered is the scaling of the dissipation rate to ITER.  Modeling is underway. 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The mechanical punch required for this work was developed for the DIII-D and JET SPIs.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endParaRPr lang="en-US" altLang="en-US" sz="1800" dirty="0"/>
          </a:p>
        </p:txBody>
      </p:sp>
      <p:pic>
        <p:nvPicPr>
          <p:cNvPr id="42" name="Picture 25" descr="image001">
            <a:extLst>
              <a:ext uri="{FF2B5EF4-FFF2-40B4-BE49-F238E27FC236}">
                <a16:creationId xmlns:a16="http://schemas.microsoft.com/office/drawing/2014/main" id="{3CD2822C-6CE8-487E-938F-254E6FEC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05" y="4980142"/>
            <a:ext cx="2960133" cy="150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F8D99E2C-ECB8-4FDF-8BD2-37386D07B1B0" descr="505BAC0F-6334-4A71-B914-FD2D41235D17@gat">
            <a:extLst>
              <a:ext uri="{FF2B5EF4-FFF2-40B4-BE49-F238E27FC236}">
                <a16:creationId xmlns:a16="http://schemas.microsoft.com/office/drawing/2014/main" id="{8B6FD140-C78B-4A11-86A8-7CD01F97A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"/>
          <a:stretch/>
        </p:blipFill>
        <p:spPr bwMode="auto">
          <a:xfrm>
            <a:off x="5918712" y="1420650"/>
            <a:ext cx="4596888" cy="318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644D6-4B0A-40BD-AF7F-8A62E464BB35}"/>
              </a:ext>
            </a:extLst>
          </p:cNvPr>
          <p:cNvSpPr txBox="1"/>
          <p:nvPr/>
        </p:nvSpPr>
        <p:spPr>
          <a:xfrm>
            <a:off x="7800343" y="4495800"/>
            <a:ext cx="83362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Time (s)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0B6AA-745B-4072-ABD1-9756718236B2}"/>
              </a:ext>
            </a:extLst>
          </p:cNvPr>
          <p:cNvSpPr txBox="1"/>
          <p:nvPr/>
        </p:nvSpPr>
        <p:spPr>
          <a:xfrm>
            <a:off x="6255585" y="1137181"/>
            <a:ext cx="3834704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Argon gas injection triggers disruption and forms RE beam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AC7487-1FDE-48C8-9F77-88B7DA445129}"/>
              </a:ext>
            </a:extLst>
          </p:cNvPr>
          <p:cNvCxnSpPr/>
          <p:nvPr/>
        </p:nvCxnSpPr>
        <p:spPr>
          <a:xfrm flipH="1">
            <a:off x="6477000" y="1310480"/>
            <a:ext cx="152400" cy="35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" descr="image002">
            <a:extLst>
              <a:ext uri="{FF2B5EF4-FFF2-40B4-BE49-F238E27FC236}">
                <a16:creationId xmlns:a16="http://schemas.microsoft.com/office/drawing/2014/main" id="{50CDF41F-081B-4258-BDEB-C48B961A2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984" y="6377847"/>
            <a:ext cx="894609" cy="35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2DA63E-D4AA-4572-8140-2EB53E0A30E9}"/>
              </a:ext>
            </a:extLst>
          </p:cNvPr>
          <p:cNvSpPr txBox="1"/>
          <p:nvPr/>
        </p:nvSpPr>
        <p:spPr>
          <a:xfrm>
            <a:off x="7979750" y="2524973"/>
            <a:ext cx="47481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SPI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A84CAF8-1FAB-490B-849F-F90EF7915F8D}"/>
              </a:ext>
            </a:extLst>
          </p:cNvPr>
          <p:cNvCxnSpPr>
            <a:cxnSpLocks/>
          </p:cNvCxnSpPr>
          <p:nvPr/>
        </p:nvCxnSpPr>
        <p:spPr>
          <a:xfrm>
            <a:off x="8305800" y="2739341"/>
            <a:ext cx="228600" cy="219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51D5A91-47A2-4B9B-A877-919D99304086}"/>
              </a:ext>
            </a:extLst>
          </p:cNvPr>
          <p:cNvSpPr txBox="1"/>
          <p:nvPr/>
        </p:nvSpPr>
        <p:spPr>
          <a:xfrm>
            <a:off x="9144000" y="4765888"/>
            <a:ext cx="127389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Hard X-rays show RE losses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7F353C-E392-40A8-AF54-680D2D3B7E58}"/>
              </a:ext>
            </a:extLst>
          </p:cNvPr>
          <p:cNvCxnSpPr/>
          <p:nvPr/>
        </p:nvCxnSpPr>
        <p:spPr>
          <a:xfrm flipH="1" flipV="1">
            <a:off x="9144000" y="4038600"/>
            <a:ext cx="3810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8DF4322-5FD3-4FD3-AE0B-C5E5241B14BA}"/>
              </a:ext>
            </a:extLst>
          </p:cNvPr>
          <p:cNvSpPr txBox="1"/>
          <p:nvPr/>
        </p:nvSpPr>
        <p:spPr>
          <a:xfrm>
            <a:off x="7800344" y="1391864"/>
            <a:ext cx="150069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err="1"/>
              <a:t>Ar</a:t>
            </a:r>
            <a:r>
              <a:rPr lang="en-US" sz="1100" dirty="0"/>
              <a:t> and Ne SPI Dissipate the REs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177F3FA-7A91-41FD-9AB4-0E5816198389}"/>
              </a:ext>
            </a:extLst>
          </p:cNvPr>
          <p:cNvCxnSpPr>
            <a:cxnSpLocks/>
          </p:cNvCxnSpPr>
          <p:nvPr/>
        </p:nvCxnSpPr>
        <p:spPr>
          <a:xfrm>
            <a:off x="8379429" y="1677358"/>
            <a:ext cx="228600" cy="219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6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103632"/>
            <a:ext cx="11430000" cy="867930"/>
          </a:xfrm>
        </p:spPr>
        <p:txBody>
          <a:bodyPr/>
          <a:lstStyle/>
          <a:p>
            <a:r>
              <a:rPr lang="en-US" sz="2800" dirty="0">
                <a:latin typeface="+mj-lt"/>
                <a:cs typeface="Arial Black" panose="020B0604020202020204" pitchFamily="34" charset="0"/>
              </a:rPr>
              <a:t>Modeling and Simulation of Runaway Electron (RE) Dissipation by Impurity Injection Using KORC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8055" y="1080728"/>
                <a:ext cx="6378491" cy="5225408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REs pose an existential threat to ITER </a:t>
                </a:r>
                <a:b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future high current tokamaks</a:t>
                </a:r>
              </a:p>
              <a:p>
                <a:r>
                  <a:rPr lang="en-US" sz="1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Ar</a:t>
                </a: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shattered pellet injection (SPI) </a:t>
                </a:r>
                <a:b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successfully dissipates RE beam in DIII-D</a:t>
                </a:r>
              </a:p>
              <a:p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KORC modeling of RE current</a:t>
                </a:r>
                <a:b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dissipation agrees well with </a:t>
                </a:r>
                <a:b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experiment</a:t>
                </a:r>
              </a:p>
              <a:p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Modeling requires major development </a:t>
                </a:r>
                <a:b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of KORC capabilities </a:t>
                </a:r>
              </a:p>
              <a:p>
                <a:pPr lvl="1"/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Guiding center equations of motion</a:t>
                </a:r>
              </a:p>
              <a:p>
                <a:pPr lvl="1"/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Monte Carlo collisions with linearized Coulomb collision operator for partially-ionized impurities</a:t>
                </a:r>
              </a:p>
              <a:p>
                <a:pPr lvl="1"/>
                <a:r>
                  <a:rPr lang="en-US" sz="1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Spatio</a:t>
                </a: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-temporal electron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electric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evolution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8055" y="1080728"/>
                <a:ext cx="6378491" cy="5225408"/>
              </a:xfrm>
              <a:blipFill>
                <a:blip r:embed="rId2"/>
                <a:stretch>
                  <a:fillRect l="-478" t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4C10D552-6497-5846-AA4A-6C0AA7314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" t="67601" r="39180" b="7769"/>
          <a:stretch/>
        </p:blipFill>
        <p:spPr>
          <a:xfrm>
            <a:off x="6949222" y="4266633"/>
            <a:ext cx="4804267" cy="24432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75CD862-F63C-174E-BBE8-CE41B2958684}"/>
              </a:ext>
            </a:extLst>
          </p:cNvPr>
          <p:cNvGrpSpPr/>
          <p:nvPr/>
        </p:nvGrpSpPr>
        <p:grpSpPr>
          <a:xfrm>
            <a:off x="6194731" y="1280153"/>
            <a:ext cx="5916961" cy="2936807"/>
            <a:chOff x="5826984" y="1506737"/>
            <a:chExt cx="5916961" cy="29368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89E9EC5-B24F-AD45-89AF-39574470F0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26984" y="1506737"/>
              <a:ext cx="5916961" cy="2936807"/>
              <a:chOff x="683370" y="1215910"/>
              <a:chExt cx="7439074" cy="369228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6B26E8C-CC27-F148-9DAF-47299E0C9CB3}"/>
                  </a:ext>
                </a:extLst>
              </p:cNvPr>
              <p:cNvGrpSpPr/>
              <p:nvPr/>
            </p:nvGrpSpPr>
            <p:grpSpPr>
              <a:xfrm>
                <a:off x="683370" y="1215910"/>
                <a:ext cx="7439074" cy="3692288"/>
                <a:chOff x="404764" y="1037501"/>
                <a:chExt cx="7439074" cy="4061708"/>
              </a:xfrm>
            </p:grpSpPr>
            <p:pic>
              <p:nvPicPr>
                <p:cNvPr id="33" name="Picture 1">
                  <a:extLst>
                    <a:ext uri="{FF2B5EF4-FFF2-40B4-BE49-F238E27FC236}">
                      <a16:creationId xmlns:a16="http://schemas.microsoft.com/office/drawing/2014/main" id="{9B6153CC-D5CB-8F48-9558-16E8CA49AE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74" b="3228"/>
                <a:stretch/>
              </p:blipFill>
              <p:spPr bwMode="auto">
                <a:xfrm>
                  <a:off x="1353344" y="1055688"/>
                  <a:ext cx="6490494" cy="34780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TextBox 3">
                  <a:extLst>
                    <a:ext uri="{FF2B5EF4-FFF2-40B4-BE49-F238E27FC236}">
                      <a16:creationId xmlns:a16="http://schemas.microsoft.com/office/drawing/2014/main" id="{55E2BD49-1C51-FF4D-BC58-604D6738D9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67632" y="1427073"/>
                  <a:ext cx="1207608" cy="766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en-US" altLang="en-US" sz="1500" dirty="0">
                      <a:solidFill>
                        <a:srgbClr val="FF0000"/>
                      </a:solidFill>
                    </a:rPr>
                    <a:t>3mm </a:t>
                  </a:r>
                  <a:r>
                    <a:rPr lang="en-US" altLang="en-US" sz="1500" dirty="0" err="1">
                      <a:solidFill>
                        <a:srgbClr val="FF0000"/>
                      </a:solidFill>
                    </a:rPr>
                    <a:t>Ar</a:t>
                  </a:r>
                  <a:r>
                    <a:rPr lang="en-US" altLang="en-US" sz="1500" dirty="0">
                      <a:solidFill>
                        <a:srgbClr val="FF0000"/>
                      </a:solidFill>
                    </a:rPr>
                    <a:t> </a:t>
                  </a:r>
                </a:p>
                <a:p>
                  <a:pPr algn="ctr"/>
                  <a:r>
                    <a:rPr lang="en-US" altLang="en-US" sz="1500" dirty="0">
                      <a:solidFill>
                        <a:srgbClr val="FF0000"/>
                      </a:solidFill>
                    </a:rPr>
                    <a:t>Pellet</a:t>
                  </a:r>
                </a:p>
              </p:txBody>
            </p:sp>
            <p:sp>
              <p:nvSpPr>
                <p:cNvPr id="35" name="TextBox 28">
                  <a:extLst>
                    <a:ext uri="{FF2B5EF4-FFF2-40B4-BE49-F238E27FC236}">
                      <a16:creationId xmlns:a16="http://schemas.microsoft.com/office/drawing/2014/main" id="{9AA9FD1E-3829-9D48-9E23-419E7B714F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8814" y="3283550"/>
                  <a:ext cx="1550222" cy="766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en-US" altLang="en-US" sz="1500" dirty="0">
                      <a:solidFill>
                        <a:srgbClr val="FF0000"/>
                      </a:solidFill>
                    </a:rPr>
                    <a:t>RE  Plateau</a:t>
                  </a:r>
                </a:p>
                <a:p>
                  <a:pPr algn="ctr"/>
                  <a:r>
                    <a:rPr lang="en-US" altLang="en-US" sz="1500" dirty="0">
                      <a:solidFill>
                        <a:srgbClr val="FF0000"/>
                      </a:solidFill>
                    </a:rPr>
                    <a:t>200 kA</a:t>
                  </a:r>
                </a:p>
              </p:txBody>
            </p:sp>
            <p:sp>
              <p:nvSpPr>
                <p:cNvPr id="36" name="TextBox 29">
                  <a:extLst>
                    <a:ext uri="{FF2B5EF4-FFF2-40B4-BE49-F238E27FC236}">
                      <a16:creationId xmlns:a16="http://schemas.microsoft.com/office/drawing/2014/main" id="{226DFA50-369C-7248-9421-515279A4E9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65266" y="1210277"/>
                  <a:ext cx="1026226" cy="766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en-US" altLang="en-US" sz="1500" b="1" dirty="0">
                      <a:solidFill>
                        <a:srgbClr val="0070C0"/>
                      </a:solidFill>
                    </a:rPr>
                    <a:t>8.5mm</a:t>
                  </a:r>
                  <a:br>
                    <a:rPr lang="en-US" altLang="en-US" sz="1500" b="1" dirty="0">
                      <a:solidFill>
                        <a:srgbClr val="0070C0"/>
                      </a:solidFill>
                    </a:rPr>
                  </a:br>
                  <a:r>
                    <a:rPr lang="en-US" altLang="en-US" sz="1500" b="1" dirty="0" err="1">
                      <a:solidFill>
                        <a:srgbClr val="0070C0"/>
                      </a:solidFill>
                    </a:rPr>
                    <a:t>Ar</a:t>
                  </a:r>
                  <a:r>
                    <a:rPr lang="en-US" altLang="en-US" sz="1500" b="1" dirty="0">
                      <a:solidFill>
                        <a:srgbClr val="0070C0"/>
                      </a:solidFill>
                    </a:rPr>
                    <a:t> SPI</a:t>
                  </a:r>
                </a:p>
              </p:txBody>
            </p:sp>
            <p:sp>
              <p:nvSpPr>
                <p:cNvPr id="37" name="TextBox 30">
                  <a:extLst>
                    <a:ext uri="{FF2B5EF4-FFF2-40B4-BE49-F238E27FC236}">
                      <a16:creationId xmlns:a16="http://schemas.microsoft.com/office/drawing/2014/main" id="{B3F65880-BE63-4E4F-B273-123261DC1E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80659" y="3020840"/>
                  <a:ext cx="1708945" cy="1085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1500" b="1" dirty="0">
                      <a:solidFill>
                        <a:srgbClr val="0070C0"/>
                      </a:solidFill>
                    </a:rPr>
                    <a:t>Rapid Dissipation of RE Current</a:t>
                  </a: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93EB6646-AB26-9447-96E8-5FB306C8CC3A}"/>
                    </a:ext>
                  </a:extLst>
                </p:cNvPr>
                <p:cNvCxnSpPr/>
                <p:nvPr/>
              </p:nvCxnSpPr>
              <p:spPr>
                <a:xfrm flipH="1">
                  <a:off x="5514975" y="3560763"/>
                  <a:ext cx="481013" cy="69373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6">
                  <a:extLst>
                    <a:ext uri="{FF2B5EF4-FFF2-40B4-BE49-F238E27FC236}">
                      <a16:creationId xmlns:a16="http://schemas.microsoft.com/office/drawing/2014/main" id="{E3F08591-C149-AE40-BB0D-E0E7C9CA57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273267" y="1715532"/>
                  <a:ext cx="1743013" cy="3869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1400" dirty="0"/>
                    <a:t>Density (m</a:t>
                  </a:r>
                  <a:r>
                    <a:rPr lang="en-US" altLang="en-US" sz="1400" baseline="30000" dirty="0"/>
                    <a:t>-3</a:t>
                  </a:r>
                  <a:r>
                    <a:rPr lang="en-US" altLang="en-US" sz="1400" dirty="0"/>
                    <a:t>)</a:t>
                  </a:r>
                </a:p>
              </p:txBody>
            </p:sp>
            <p:sp>
              <p:nvSpPr>
                <p:cNvPr id="40" name="TextBox 34">
                  <a:extLst>
                    <a:ext uri="{FF2B5EF4-FFF2-40B4-BE49-F238E27FC236}">
                      <a16:creationId xmlns:a16="http://schemas.microsoft.com/office/drawing/2014/main" id="{997A6B71-8351-614F-AA6B-6270951865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303404" y="3479280"/>
                  <a:ext cx="1818393" cy="3869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1400" dirty="0"/>
                    <a:t>Current (MA)</a:t>
                  </a:r>
                </a:p>
              </p:txBody>
            </p:sp>
            <p:sp>
              <p:nvSpPr>
                <p:cNvPr id="41" name="TextBox 35">
                  <a:extLst>
                    <a:ext uri="{FF2B5EF4-FFF2-40B4-BE49-F238E27FC236}">
                      <a16:creationId xmlns:a16="http://schemas.microsoft.com/office/drawing/2014/main" id="{5E5B8C63-0909-BC48-8FCC-0636BBF8A5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84600" y="4673542"/>
                  <a:ext cx="1257994" cy="425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1400" dirty="0"/>
                    <a:t>Time (</a:t>
                  </a:r>
                  <a:r>
                    <a:rPr lang="en-US" altLang="en-US" sz="1400" dirty="0" err="1"/>
                    <a:t>ms</a:t>
                  </a:r>
                  <a:r>
                    <a:rPr lang="en-US" altLang="en-US" sz="1400" dirty="0"/>
                    <a:t>)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AB673AA-08CF-3F4C-95BC-580F15D3B09B}"/>
                    </a:ext>
                  </a:extLst>
                </p:cNvPr>
                <p:cNvSpPr txBox="1"/>
                <p:nvPr/>
              </p:nvSpPr>
              <p:spPr>
                <a:xfrm>
                  <a:off x="1821022" y="4500564"/>
                  <a:ext cx="498199" cy="3405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/>
                    <a:t>700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DD45C4C-004A-1E43-B7CC-126E214679BA}"/>
                    </a:ext>
                  </a:extLst>
                </p:cNvPr>
                <p:cNvSpPr txBox="1"/>
                <p:nvPr/>
              </p:nvSpPr>
              <p:spPr>
                <a:xfrm>
                  <a:off x="3121185" y="4500564"/>
                  <a:ext cx="498199" cy="3405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/>
                    <a:t>800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B7E96DB-D050-2445-B298-638972053064}"/>
                    </a:ext>
                  </a:extLst>
                </p:cNvPr>
                <p:cNvSpPr txBox="1"/>
                <p:nvPr/>
              </p:nvSpPr>
              <p:spPr>
                <a:xfrm>
                  <a:off x="4421347" y="4500564"/>
                  <a:ext cx="498199" cy="3405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/>
                    <a:t>900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63FF21F-419A-0D4C-926D-F3862618FA16}"/>
                    </a:ext>
                  </a:extLst>
                </p:cNvPr>
                <p:cNvSpPr txBox="1"/>
                <p:nvPr/>
              </p:nvSpPr>
              <p:spPr>
                <a:xfrm>
                  <a:off x="5707125" y="4500564"/>
                  <a:ext cx="586875" cy="3405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/>
                    <a:t>1000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C50756C-D1E0-A44F-B88F-AF678CB51B3F}"/>
                    </a:ext>
                  </a:extLst>
                </p:cNvPr>
                <p:cNvSpPr txBox="1"/>
                <p:nvPr/>
              </p:nvSpPr>
              <p:spPr>
                <a:xfrm>
                  <a:off x="7007902" y="4500564"/>
                  <a:ext cx="586875" cy="3405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/>
                    <a:t>1100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2F0E68F5-EFBC-924E-9158-2C60695EC7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34025" y="1612900"/>
                  <a:ext cx="461963" cy="13811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D341422-8DEF-4B43-93FB-0B911124D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8471" y="3720673"/>
                <a:ext cx="762257" cy="770485"/>
              </a:xfrm>
              <a:prstGeom prst="ellipse">
                <a:avLst/>
              </a:prstGeom>
              <a:noFill/>
              <a:ln w="57150">
                <a:solidFill>
                  <a:srgbClr val="00B05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B75F081-C3C8-2143-B317-A67C836D5047}"/>
                  </a:ext>
                </a:extLst>
              </p:cNvPr>
              <p:cNvSpPr txBox="1"/>
              <p:nvPr/>
            </p:nvSpPr>
            <p:spPr>
              <a:xfrm>
                <a:off x="1173185" y="2493211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779D72-FAA8-7E4B-8993-BCE4AC0B644A}"/>
                  </a:ext>
                </a:extLst>
              </p:cNvPr>
              <p:cNvSpPr txBox="1"/>
              <p:nvPr/>
            </p:nvSpPr>
            <p:spPr>
              <a:xfrm>
                <a:off x="989669" y="2048287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2 x10</a:t>
                </a:r>
                <a:r>
                  <a:rPr lang="en-US" sz="1000" baseline="30000" dirty="0">
                    <a:latin typeface="+mn-lt"/>
                  </a:rPr>
                  <a:t>19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45F35B9-AFB9-D149-87FC-05BAF8E9BC08}"/>
                  </a:ext>
                </a:extLst>
              </p:cNvPr>
              <p:cNvSpPr txBox="1"/>
              <p:nvPr/>
            </p:nvSpPr>
            <p:spPr>
              <a:xfrm>
                <a:off x="978273" y="1620399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4 x10</a:t>
                </a:r>
                <a:r>
                  <a:rPr lang="en-US" sz="1000" baseline="30000" dirty="0">
                    <a:latin typeface="+mn-lt"/>
                  </a:rPr>
                  <a:t>19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F8344B-00D8-F843-BA54-08DA47AFEC43}"/>
                  </a:ext>
                </a:extLst>
              </p:cNvPr>
              <p:cNvSpPr txBox="1"/>
              <p:nvPr/>
            </p:nvSpPr>
            <p:spPr>
              <a:xfrm>
                <a:off x="983578" y="1221718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6 x10</a:t>
                </a:r>
                <a:r>
                  <a:rPr lang="en-US" sz="1000" baseline="30000" dirty="0">
                    <a:latin typeface="+mn-lt"/>
                  </a:rPr>
                  <a:t>19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ADC04F-B7AD-224F-A2FE-8B2245F90965}"/>
                  </a:ext>
                </a:extLst>
              </p:cNvPr>
              <p:cNvSpPr txBox="1"/>
              <p:nvPr/>
            </p:nvSpPr>
            <p:spPr>
              <a:xfrm>
                <a:off x="1095004" y="3545713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0.4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A545836-9BEB-E844-8AEA-0594EEB54E29}"/>
                  </a:ext>
                </a:extLst>
              </p:cNvPr>
              <p:cNvSpPr txBox="1"/>
              <p:nvPr/>
            </p:nvSpPr>
            <p:spPr>
              <a:xfrm>
                <a:off x="1100423" y="2860900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0.8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DE6E73-C4CD-0F46-86F3-67040BE0D4F3}"/>
                  </a:ext>
                </a:extLst>
              </p:cNvPr>
              <p:cNvSpPr txBox="1"/>
              <p:nvPr/>
            </p:nvSpPr>
            <p:spPr>
              <a:xfrm>
                <a:off x="1121049" y="4232426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DD0784-539E-5E42-839C-9D0228FFA16D}"/>
                  </a:ext>
                </a:extLst>
              </p:cNvPr>
              <p:cNvSpPr txBox="1"/>
              <p:nvPr/>
            </p:nvSpPr>
            <p:spPr>
              <a:xfrm>
                <a:off x="1101274" y="3880507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0.2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9DED21-51B2-EB40-B527-9B130A0D5B42}"/>
                  </a:ext>
                </a:extLst>
              </p:cNvPr>
              <p:cNvSpPr txBox="1"/>
              <p:nvPr/>
            </p:nvSpPr>
            <p:spPr>
              <a:xfrm>
                <a:off x="1100208" y="3210151"/>
                <a:ext cx="753036" cy="29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>
                    <a:latin typeface="+mn-lt"/>
                  </a:rPr>
                  <a:t>0.6</a:t>
                </a:r>
              </a:p>
            </p:txBody>
          </p:sp>
        </p:grpSp>
        <p:pic>
          <p:nvPicPr>
            <p:cNvPr id="4" name="Picture 3" descr="DIII-D.png">
              <a:extLst>
                <a:ext uri="{FF2B5EF4-FFF2-40B4-BE49-F238E27FC236}">
                  <a16:creationId xmlns:a16="http://schemas.microsoft.com/office/drawing/2014/main" id="{E2AD62A2-8260-4542-840B-F80FC4C2C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978" y="1588014"/>
              <a:ext cx="524402" cy="29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F5B085-CF25-B143-8CA2-2C2EAE8FA687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7552623" y="3578833"/>
            <a:ext cx="2352680" cy="730076"/>
          </a:xfrm>
          <a:prstGeom prst="line">
            <a:avLst/>
          </a:prstGeom>
          <a:ln w="28575">
            <a:solidFill>
              <a:srgbClr val="05BD5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5B9D5E5-619B-8A47-8E2D-F05123F8E271}"/>
              </a:ext>
            </a:extLst>
          </p:cNvPr>
          <p:cNvCxnSpPr>
            <a:cxnSpLocks/>
            <a:stCxn id="23" idx="6"/>
          </p:cNvCxnSpPr>
          <p:nvPr/>
        </p:nvCxnSpPr>
        <p:spPr>
          <a:xfrm>
            <a:off x="10511594" y="3578833"/>
            <a:ext cx="1096473" cy="730076"/>
          </a:xfrm>
          <a:prstGeom prst="line">
            <a:avLst/>
          </a:prstGeom>
          <a:ln w="28575">
            <a:solidFill>
              <a:srgbClr val="05BD5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B0A100-572F-4A89-8702-16539C871C43}"/>
              </a:ext>
            </a:extLst>
          </p:cNvPr>
          <p:cNvSpPr txBox="1"/>
          <p:nvPr/>
        </p:nvSpPr>
        <p:spPr>
          <a:xfrm>
            <a:off x="1581973" y="5995187"/>
            <a:ext cx="5167423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>
                <a:latin typeface="+mn-lt"/>
              </a:rPr>
              <a:t>M.T. Beidler, D. </a:t>
            </a:r>
            <a:r>
              <a:rPr lang="en-US" i="1" dirty="0" err="1">
                <a:latin typeface="+mn-lt"/>
              </a:rPr>
              <a:t>del-Castillo-Negrete</a:t>
            </a:r>
            <a:r>
              <a:rPr lang="en-US" i="1" dirty="0">
                <a:latin typeface="+mn-lt"/>
              </a:rPr>
              <a:t>, D.A. Spong, L. Baylor, and D. </a:t>
            </a:r>
            <a:r>
              <a:rPr lang="en-US" i="1" dirty="0" err="1">
                <a:latin typeface="+mn-lt"/>
              </a:rPr>
              <a:t>Shiraki</a:t>
            </a:r>
            <a:r>
              <a:rPr lang="en-US" i="1" dirty="0">
                <a:latin typeface="+mn-lt"/>
              </a:rPr>
              <a:t>, APS-DPP Poster PP10.00047, (2019)</a:t>
            </a:r>
          </a:p>
        </p:txBody>
      </p:sp>
    </p:spTree>
    <p:extLst>
      <p:ext uri="{BB962C8B-B14F-4D97-AF65-F5344CB8AC3E}">
        <p14:creationId xmlns:p14="http://schemas.microsoft.com/office/powerpoint/2010/main" val="91987362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 (1)</Template>
  <TotalTime>0</TotalTime>
  <Words>2847</Words>
  <Application>Microsoft Office PowerPoint</Application>
  <PresentationFormat>Widescreen</PresentationFormat>
  <Paragraphs>334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Arial Narrow</vt:lpstr>
      <vt:lpstr>Calibri</vt:lpstr>
      <vt:lpstr>Calibri-Bold</vt:lpstr>
      <vt:lpstr>Cambria Math</vt:lpstr>
      <vt:lpstr>Century Gothic</vt:lpstr>
      <vt:lpstr>Helvetica</vt:lpstr>
      <vt:lpstr>Symbol</vt:lpstr>
      <vt:lpstr>Verdana</vt:lpstr>
      <vt:lpstr>ORNL</vt:lpstr>
      <vt:lpstr>ORNL Fusion Energy Program: Perspectives and Planning</vt:lpstr>
      <vt:lpstr>Fusion is at a critical moment</vt:lpstr>
      <vt:lpstr>Realization of fusion energy requires solutions to multiple physics and technology challenges</vt:lpstr>
      <vt:lpstr>Realization of fusion energy requires solutions to multiple physics and technology challenges</vt:lpstr>
      <vt:lpstr>PowerPoint Presentation</vt:lpstr>
      <vt:lpstr>2019 INFUSE Awards and Changes for 2020</vt:lpstr>
      <vt:lpstr>Realization of fusion energy requires solutions to multiple physics and technology challenges</vt:lpstr>
      <vt:lpstr>PowerPoint Presentation</vt:lpstr>
      <vt:lpstr>Modeling and Simulation of Runaway Electron (RE) Dissipation by Impurity Injection Using KORC</vt:lpstr>
      <vt:lpstr>Integrated, predictive, validated modeling is key to efficient fusion development</vt:lpstr>
      <vt:lpstr>Realization of fusion energy requires solutions to multiple physics and technology challenges</vt:lpstr>
      <vt:lpstr>Power exhaust and particle control</vt:lpstr>
      <vt:lpstr>Challenges to Integrating Radiative Exhaust  in I-Mode Demonstrated on US/Intl. Tokamaks </vt:lpstr>
      <vt:lpstr>Three PMI facilities will position the US uniquely to address challenges</vt:lpstr>
      <vt:lpstr>MPEX is moving towards CD-1 and beyond</vt:lpstr>
      <vt:lpstr>Realization of fusion energy requires solutions to multiple physics and technology challenges</vt:lpstr>
      <vt:lpstr>US fusion materials program is productive, with many opportunities for innovation</vt:lpstr>
      <vt:lpstr>Additive manufacturing has been used to produce full density tungsten tiles</vt:lpstr>
      <vt:lpstr>Initial PIE of Eurofer Steel Variants Show Significant Differences in Properties, but Small Differences in Changes Due to Neutron Irradiation</vt:lpstr>
      <vt:lpstr>A fusion relevant neutron source is an international need, and a US opportunity</vt:lpstr>
      <vt:lpstr>Fusion Prototypic Neutron Source</vt:lpstr>
      <vt:lpstr>Closing the fuel cycle is a critical part of fusion energy</vt:lpstr>
      <vt:lpstr>Attacking Critical Issues in the Blanket and Tritium Fuel Cycle</vt:lpstr>
      <vt:lpstr>Summary</vt:lpstr>
      <vt:lpstr>Backup slides</vt:lpstr>
      <vt:lpstr>W7-X Continuous Pellet Fueling making great progress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2018-09-26T15:20:04Z</cp:lastPrinted>
  <dcterms:created xsi:type="dcterms:W3CDTF">2018-09-14T15:13:58Z</dcterms:created>
  <dcterms:modified xsi:type="dcterms:W3CDTF">2019-12-04T13:52:52Z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