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20" r:id="rId1"/>
    <p:sldMasterId id="2147484155" r:id="rId2"/>
    <p:sldMasterId id="2147484166" r:id="rId3"/>
    <p:sldMasterId id="2147484173" r:id="rId4"/>
    <p:sldMasterId id="2147484188" r:id="rId5"/>
    <p:sldMasterId id="2147484198" r:id="rId6"/>
    <p:sldMasterId id="2147484204" r:id="rId7"/>
    <p:sldMasterId id="2147484218" r:id="rId8"/>
    <p:sldMasterId id="2147484225" r:id="rId9"/>
    <p:sldMasterId id="2147484239" r:id="rId10"/>
  </p:sldMasterIdLst>
  <p:notesMasterIdLst>
    <p:notesMasterId r:id="rId24"/>
  </p:notesMasterIdLst>
  <p:handoutMasterIdLst>
    <p:handoutMasterId r:id="rId25"/>
  </p:handoutMasterIdLst>
  <p:sldIdLst>
    <p:sldId id="1053" r:id="rId11"/>
    <p:sldId id="1069" r:id="rId12"/>
    <p:sldId id="1078" r:id="rId13"/>
    <p:sldId id="1054" r:id="rId14"/>
    <p:sldId id="1071" r:id="rId15"/>
    <p:sldId id="1066" r:id="rId16"/>
    <p:sldId id="1061" r:id="rId17"/>
    <p:sldId id="1060" r:id="rId18"/>
    <p:sldId id="1041" r:id="rId19"/>
    <p:sldId id="1074" r:id="rId20"/>
    <p:sldId id="1076" r:id="rId21"/>
    <p:sldId id="1072" r:id="rId22"/>
    <p:sldId id="1055" r:id="rId23"/>
  </p:sldIdLst>
  <p:sldSz cx="12192000" cy="6858000"/>
  <p:notesSz cx="6858000" cy="9144000"/>
  <p:defaultTextStyle>
    <a:defPPr>
      <a:defRPr lang="en-GB"/>
    </a:defPPr>
    <a:lvl1pPr algn="l" defTabSz="457200" rtl="0" fontAlgn="base">
      <a:spcBef>
        <a:spcPct val="0"/>
      </a:spcBef>
      <a:spcAft>
        <a:spcPct val="0"/>
      </a:spcAft>
      <a:buClr>
        <a:srgbClr val="000000"/>
      </a:buClr>
      <a:buSzPct val="100000"/>
      <a:buFont typeface="Times New Roman" charset="0"/>
      <a:defRPr kern="1200">
        <a:solidFill>
          <a:schemeClr val="bg1"/>
        </a:solidFill>
        <a:latin typeface="Franklin Gothic Book" charset="0"/>
        <a:ea typeface="+mn-ea"/>
        <a:cs typeface="+mn-cs"/>
      </a:defRPr>
    </a:lvl1pPr>
    <a:lvl2pPr marL="742950" indent="-285750" algn="l" defTabSz="457200" rtl="0" fontAlgn="base">
      <a:spcBef>
        <a:spcPct val="0"/>
      </a:spcBef>
      <a:spcAft>
        <a:spcPct val="0"/>
      </a:spcAft>
      <a:buClr>
        <a:srgbClr val="000000"/>
      </a:buClr>
      <a:buSzPct val="100000"/>
      <a:buFont typeface="Times New Roman" charset="0"/>
      <a:defRPr kern="1200">
        <a:solidFill>
          <a:schemeClr val="bg1"/>
        </a:solidFill>
        <a:latin typeface="Franklin Gothic Book" charset="0"/>
        <a:ea typeface="+mn-ea"/>
        <a:cs typeface="+mn-cs"/>
      </a:defRPr>
    </a:lvl2pPr>
    <a:lvl3pPr marL="1143000" indent="-228600" algn="l" defTabSz="457200" rtl="0" fontAlgn="base">
      <a:spcBef>
        <a:spcPct val="0"/>
      </a:spcBef>
      <a:spcAft>
        <a:spcPct val="0"/>
      </a:spcAft>
      <a:buClr>
        <a:srgbClr val="000000"/>
      </a:buClr>
      <a:buSzPct val="100000"/>
      <a:buFont typeface="Times New Roman" charset="0"/>
      <a:defRPr kern="1200">
        <a:solidFill>
          <a:schemeClr val="bg1"/>
        </a:solidFill>
        <a:latin typeface="Franklin Gothic Book" charset="0"/>
        <a:ea typeface="+mn-ea"/>
        <a:cs typeface="+mn-cs"/>
      </a:defRPr>
    </a:lvl3pPr>
    <a:lvl4pPr marL="1600200" indent="-228600" algn="l" defTabSz="457200" rtl="0" fontAlgn="base">
      <a:spcBef>
        <a:spcPct val="0"/>
      </a:spcBef>
      <a:spcAft>
        <a:spcPct val="0"/>
      </a:spcAft>
      <a:buClr>
        <a:srgbClr val="000000"/>
      </a:buClr>
      <a:buSzPct val="100000"/>
      <a:buFont typeface="Times New Roman" charset="0"/>
      <a:defRPr kern="1200">
        <a:solidFill>
          <a:schemeClr val="bg1"/>
        </a:solidFill>
        <a:latin typeface="Franklin Gothic Book" charset="0"/>
        <a:ea typeface="+mn-ea"/>
        <a:cs typeface="+mn-cs"/>
      </a:defRPr>
    </a:lvl4pPr>
    <a:lvl5pPr marL="2057400" indent="-228600" algn="l" defTabSz="457200" rtl="0" fontAlgn="base">
      <a:spcBef>
        <a:spcPct val="0"/>
      </a:spcBef>
      <a:spcAft>
        <a:spcPct val="0"/>
      </a:spcAft>
      <a:buClr>
        <a:srgbClr val="000000"/>
      </a:buClr>
      <a:buSzPct val="100000"/>
      <a:buFont typeface="Times New Roman" charset="0"/>
      <a:defRPr kern="1200">
        <a:solidFill>
          <a:schemeClr val="bg1"/>
        </a:solidFill>
        <a:latin typeface="Franklin Gothic Book" charset="0"/>
        <a:ea typeface="+mn-ea"/>
        <a:cs typeface="+mn-cs"/>
      </a:defRPr>
    </a:lvl5pPr>
    <a:lvl6pPr marL="2286000" algn="l" defTabSz="914400" rtl="0" eaLnBrk="1" latinLnBrk="0" hangingPunct="1">
      <a:defRPr kern="1200">
        <a:solidFill>
          <a:schemeClr val="bg1"/>
        </a:solidFill>
        <a:latin typeface="Franklin Gothic Book" charset="0"/>
        <a:ea typeface="+mn-ea"/>
        <a:cs typeface="+mn-cs"/>
      </a:defRPr>
    </a:lvl6pPr>
    <a:lvl7pPr marL="2743200" algn="l" defTabSz="914400" rtl="0" eaLnBrk="1" latinLnBrk="0" hangingPunct="1">
      <a:defRPr kern="1200">
        <a:solidFill>
          <a:schemeClr val="bg1"/>
        </a:solidFill>
        <a:latin typeface="Franklin Gothic Book" charset="0"/>
        <a:ea typeface="+mn-ea"/>
        <a:cs typeface="+mn-cs"/>
      </a:defRPr>
    </a:lvl7pPr>
    <a:lvl8pPr marL="3200400" algn="l" defTabSz="914400" rtl="0" eaLnBrk="1" latinLnBrk="0" hangingPunct="1">
      <a:defRPr kern="1200">
        <a:solidFill>
          <a:schemeClr val="bg1"/>
        </a:solidFill>
        <a:latin typeface="Franklin Gothic Book" charset="0"/>
        <a:ea typeface="+mn-ea"/>
        <a:cs typeface="+mn-cs"/>
      </a:defRPr>
    </a:lvl8pPr>
    <a:lvl9pPr marL="3657600" algn="l" defTabSz="914400" rtl="0" eaLnBrk="1" latinLnBrk="0" hangingPunct="1">
      <a:defRPr kern="1200">
        <a:solidFill>
          <a:schemeClr val="bg1"/>
        </a:solidFill>
        <a:latin typeface="Franklin Gothic Book" charset="0"/>
        <a:ea typeface="+mn-ea"/>
        <a:cs typeface="+mn-cs"/>
      </a:defRPr>
    </a:lvl9pPr>
  </p:defaultTextStyle>
  <p:extLst>
    <p:ext uri="{521415D9-36F7-43E2-AB2F-B90AF26B5E84}">
      <p14:sectionLst xmlns:p14="http://schemas.microsoft.com/office/powerpoint/2010/main">
        <p14:section name="Default Section" id="{73202988-0087-9145-89D5-9A387C555A96}">
          <p14:sldIdLst>
            <p14:sldId id="1053"/>
            <p14:sldId id="1069"/>
            <p14:sldId id="1078"/>
            <p14:sldId id="1054"/>
            <p14:sldId id="1071"/>
            <p14:sldId id="1066"/>
            <p14:sldId id="1061"/>
            <p14:sldId id="1060"/>
            <p14:sldId id="1041"/>
            <p14:sldId id="1074"/>
            <p14:sldId id="1076"/>
            <p14:sldId id="1072"/>
            <p14:sldId id="105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Chew jtchew@lbl.gov"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1F497B"/>
    <a:srgbClr val="1E497D"/>
    <a:srgbClr val="0432FF"/>
    <a:srgbClr val="00395A"/>
    <a:srgbClr val="000000"/>
    <a:srgbClr val="E56C0A"/>
    <a:srgbClr val="B9B0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33"/>
    <p:restoredTop sz="88462" autoAdjust="0"/>
  </p:normalViewPr>
  <p:slideViewPr>
    <p:cSldViewPr>
      <p:cViewPr varScale="1">
        <p:scale>
          <a:sx n="96" d="100"/>
          <a:sy n="96" d="100"/>
        </p:scale>
        <p:origin x="1432" y="176"/>
      </p:cViewPr>
      <p:guideLst>
        <p:guide orient="horz" pos="2160"/>
        <p:guide pos="3840"/>
      </p:guideLst>
    </p:cSldViewPr>
  </p:slideViewPr>
  <p:outlineViewPr>
    <p:cViewPr varScale="1">
      <p:scale>
        <a:sx n="170" d="200"/>
        <a:sy n="170" d="200"/>
      </p:scale>
      <p:origin x="-360" y="0"/>
    </p:cViewPr>
  </p:outlineViewPr>
  <p:notesTextViewPr>
    <p:cViewPr>
      <p:scale>
        <a:sx n="1" d="1"/>
        <a:sy n="1" d="1"/>
      </p:scale>
      <p:origin x="0" y="0"/>
    </p:cViewPr>
  </p:notesTextViewPr>
  <p:sorterViewPr>
    <p:cViewPr varScale="1">
      <p:scale>
        <a:sx n="100" d="100"/>
        <a:sy n="100" d="100"/>
      </p:scale>
      <p:origin x="0" y="-4168"/>
    </p:cViewPr>
  </p:sorterViewPr>
  <p:notesViewPr>
    <p:cSldViewPr>
      <p:cViewPr varScale="1">
        <p:scale>
          <a:sx n="116" d="100"/>
          <a:sy n="116" d="100"/>
        </p:scale>
        <p:origin x="3120"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AAEAAC-FF4A-BB4E-8F33-70C3EF028A8E}" type="datetimeFigureOut">
              <a:rPr lang="en-US" smtClean="0"/>
              <a:t>12/4/19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C21B7B-7190-7045-8798-B4539428976A}" type="slidenum">
              <a:rPr lang="en-US" smtClean="0"/>
              <a:t>‹#›</a:t>
            </a:fld>
            <a:endParaRPr lang="en-US"/>
          </a:p>
        </p:txBody>
      </p:sp>
    </p:spTree>
    <p:extLst>
      <p:ext uri="{BB962C8B-B14F-4D97-AF65-F5344CB8AC3E}">
        <p14:creationId xmlns:p14="http://schemas.microsoft.com/office/powerpoint/2010/main" val="2070838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6"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7"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8"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9"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0"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1"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2" name="AutoShape 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3" name="AutoShape 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4" name="AutoShape 1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5" name="AutoShape 1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6" name="AutoShape 1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7" name="AutoShape 1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8" name="AutoShape 1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59" name="AutoShape 1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0" name="AutoShape 1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1" name="AutoShape 1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2" name="AutoShape 1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3" name="AutoShape 1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4" name="AutoShape 2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5" name="AutoShape 2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6" name="AutoShape 2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7" name="AutoShape 2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8" name="AutoShape 2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69" name="AutoShape 2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0" name="AutoShape 2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1" name="AutoShape 2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2" name="AutoShape 2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3" name="AutoShape 2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4" name="AutoShape 3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5" name="AutoShape 3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6" name="AutoShape 3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7" name="AutoShape 3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8" name="AutoShape 3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79" name="AutoShape 3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0" name="AutoShape 3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1" name="AutoShape 3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2" name="AutoShape 3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3" name="AutoShape 39"/>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4" name="AutoShape 40"/>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5" name="Text Box 41"/>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86" name="Rectangle 42"/>
          <p:cNvSpPr>
            <a:spLocks noGrp="1" noChangeArrowheads="1"/>
          </p:cNvSpPr>
          <p:nvPr>
            <p:ph type="dt"/>
          </p:nvPr>
        </p:nvSpPr>
        <p:spPr bwMode="auto">
          <a:xfrm>
            <a:off x="3884613" y="0"/>
            <a:ext cx="29083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endParaRPr lang="en-US" altLang="x-none"/>
          </a:p>
        </p:txBody>
      </p:sp>
      <p:sp>
        <p:nvSpPr>
          <p:cNvPr id="6187" name="Rectangle 43"/>
          <p:cNvSpPr>
            <a:spLocks noGrp="1" noRot="1" noChangeAspect="1" noChangeArrowheads="1"/>
          </p:cNvSpPr>
          <p:nvPr>
            <p:ph type="sldImg"/>
          </p:nvPr>
        </p:nvSpPr>
        <p:spPr bwMode="auto">
          <a:xfrm>
            <a:off x="406400" y="685800"/>
            <a:ext cx="5981700" cy="3365500"/>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sp>
      <p:sp>
        <p:nvSpPr>
          <p:cNvPr id="6188" name="Rectangle 44"/>
          <p:cNvSpPr>
            <a:spLocks noGrp="1" noChangeArrowheads="1"/>
          </p:cNvSpPr>
          <p:nvPr>
            <p:ph type="body"/>
          </p:nvPr>
        </p:nvSpPr>
        <p:spPr bwMode="auto">
          <a:xfrm>
            <a:off x="685800" y="4343400"/>
            <a:ext cx="5422900" cy="405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endParaRPr lang="x-none" altLang="x-none"/>
          </a:p>
        </p:txBody>
      </p:sp>
      <p:sp>
        <p:nvSpPr>
          <p:cNvPr id="6189" name="Text Box 45"/>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90" name="Rectangle 46"/>
          <p:cNvSpPr>
            <a:spLocks noGrp="1" noChangeArrowheads="1"/>
          </p:cNvSpPr>
          <p:nvPr>
            <p:ph type="sldNum"/>
          </p:nvPr>
        </p:nvSpPr>
        <p:spPr bwMode="auto">
          <a:xfrm>
            <a:off x="3884613" y="8685213"/>
            <a:ext cx="29083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000" tIns="46800" rIns="90000" bIns="4680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Calibri" charset="0"/>
                <a:ea typeface="ＭＳ Ｐゴシック" charset="-128"/>
                <a:cs typeface="ＭＳ Ｐゴシック" charset="-128"/>
              </a:defRPr>
            </a:lvl1pPr>
          </a:lstStyle>
          <a:p>
            <a:fld id="{E84E3283-8A06-0E42-A559-FF12BE7771D8}" type="slidenum">
              <a:rPr lang="en-US" altLang="x-none"/>
              <a:pPr/>
              <a:t>‹#›</a:t>
            </a:fld>
            <a:endParaRPr lang="en-US" altLang="x-none"/>
          </a:p>
        </p:txBody>
      </p:sp>
    </p:spTree>
    <p:extLst>
      <p:ext uri="{BB962C8B-B14F-4D97-AF65-F5344CB8AC3E}">
        <p14:creationId xmlns:p14="http://schemas.microsoft.com/office/powerpoint/2010/main" val="24425459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Yttrium" TargetMode="External"/><Relationship Id="rId13" Type="http://schemas.openxmlformats.org/officeDocument/2006/relationships/hyperlink" Target="https://en.wikipedia.org/wiki/Neodymium" TargetMode="External"/><Relationship Id="rId3" Type="http://schemas.openxmlformats.org/officeDocument/2006/relationships/hyperlink" Target="https://en.wikipedia.org/wiki/Magnetic_confinement" TargetMode="External"/><Relationship Id="rId7" Type="http://schemas.openxmlformats.org/officeDocument/2006/relationships/hyperlink" Target="https://en.wikipedia.org/wiki/Rare-earth_element" TargetMode="External"/><Relationship Id="rId12" Type="http://schemas.openxmlformats.org/officeDocument/2006/relationships/hyperlink" Target="https://en.wikipedia.org/wiki/Samarium"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Rare-earth_barium_copper_oxide#cite_note-3" TargetMode="External"/><Relationship Id="rId11" Type="http://schemas.openxmlformats.org/officeDocument/2006/relationships/hyperlink" Target="https://en.wikipedia.org/wiki/Lanthanum_barium_copper_oxide" TargetMode="External"/><Relationship Id="rId5" Type="http://schemas.openxmlformats.org/officeDocument/2006/relationships/hyperlink" Target="https://en.wikipedia.org/wiki/ARC_fusion_reactor" TargetMode="External"/><Relationship Id="rId10" Type="http://schemas.openxmlformats.org/officeDocument/2006/relationships/hyperlink" Target="https://en.wikipedia.org/wiki/Lanthanum" TargetMode="External"/><Relationship Id="rId4" Type="http://schemas.openxmlformats.org/officeDocument/2006/relationships/hyperlink" Target="https://en.wikipedia.org/wiki/Fusion_reactor" TargetMode="External"/><Relationship Id="rId9" Type="http://schemas.openxmlformats.org/officeDocument/2006/relationships/hyperlink" Target="https://en.wikipedia.org/wiki/Yttrium_barium_copper_oxide" TargetMode="External"/><Relationship Id="rId14" Type="http://schemas.openxmlformats.org/officeDocument/2006/relationships/hyperlink" Target="https://en.wikipedia.org/wiki/Gadoliniu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E84E3283-8A06-0E42-A559-FF12BE7771D8}" type="slidenum">
              <a:rPr lang="en-US" altLang="x-none" smtClean="0"/>
              <a:pPr/>
              <a:t>1</a:t>
            </a:fld>
            <a:endParaRPr lang="en-US" altLang="x-none"/>
          </a:p>
        </p:txBody>
      </p:sp>
    </p:spTree>
    <p:extLst>
      <p:ext uri="{BB962C8B-B14F-4D97-AF65-F5344CB8AC3E}">
        <p14:creationId xmlns:p14="http://schemas.microsoft.com/office/powerpoint/2010/main" val="376509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RD portfolio is comprised of six elements.  Some have been </a:t>
            </a:r>
          </a:p>
        </p:txBody>
      </p:sp>
      <p:sp>
        <p:nvSpPr>
          <p:cNvPr id="4" name="Slide Number Placeholder 3"/>
          <p:cNvSpPr>
            <a:spLocks noGrp="1"/>
          </p:cNvSpPr>
          <p:nvPr>
            <p:ph type="sldNum"/>
          </p:nvPr>
        </p:nvSpPr>
        <p:spPr/>
        <p:txBody>
          <a:bodyPr/>
          <a:lstStyle/>
          <a:p>
            <a:fld id="{E84E3283-8A06-0E42-A559-FF12BE7771D8}" type="slidenum">
              <a:rPr lang="en-US" altLang="x-none" smtClean="0"/>
              <a:pPr/>
              <a:t>2</a:t>
            </a:fld>
            <a:endParaRPr lang="en-US" altLang="x-none"/>
          </a:p>
        </p:txBody>
      </p:sp>
    </p:spTree>
    <p:extLst>
      <p:ext uri="{BB962C8B-B14F-4D97-AF65-F5344CB8AC3E}">
        <p14:creationId xmlns:p14="http://schemas.microsoft.com/office/powerpoint/2010/main" val="302515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a:t>REBCO = </a:t>
            </a:r>
            <a:r>
              <a:rPr lang="en-US" sz="1200" b="0" i="0" u="none" strike="noStrike" kern="1200" dirty="0">
                <a:solidFill>
                  <a:srgbClr val="000000"/>
                </a:solidFill>
                <a:effectLst/>
                <a:latin typeface="Times New Roman" charset="0"/>
                <a:ea typeface="+mn-ea"/>
                <a:cs typeface="+mn-cs"/>
              </a:rPr>
              <a:t>Rare-earth barium copper oxide</a:t>
            </a:r>
          </a:p>
          <a:p>
            <a:r>
              <a:rPr lang="en-US" dirty="0" err="1"/>
              <a:t>ReBCO</a:t>
            </a:r>
            <a:r>
              <a:rPr lang="en-US" dirty="0"/>
              <a:t> are Hi Tc superconductors. </a:t>
            </a:r>
            <a:r>
              <a:rPr lang="en-US" sz="1200" b="0" i="0" u="none" strike="noStrike" kern="1200" dirty="0" err="1">
                <a:solidFill>
                  <a:srgbClr val="000000"/>
                </a:solidFill>
                <a:effectLst/>
                <a:latin typeface="Times New Roman" charset="0"/>
                <a:ea typeface="+mn-ea"/>
                <a:cs typeface="+mn-cs"/>
              </a:rPr>
              <a:t>ReBCO</a:t>
            </a:r>
            <a:r>
              <a:rPr lang="en-US" sz="1200" b="0" i="0" u="none" strike="noStrike" kern="1200" dirty="0">
                <a:solidFill>
                  <a:srgbClr val="000000"/>
                </a:solidFill>
                <a:effectLst/>
                <a:latin typeface="Times New Roman" charset="0"/>
                <a:ea typeface="+mn-ea"/>
                <a:cs typeface="+mn-cs"/>
              </a:rPr>
              <a:t> superconductors have the potential to sustain stronger magnetic fields than other superconductors materials. Due to their stronger magnetic field and their relatively high superconducting critical temperature these materials have been proposed for future </a:t>
            </a:r>
            <a:r>
              <a:rPr lang="en-US" sz="1200" b="0" i="0" u="none" strike="noStrike" kern="1200" dirty="0">
                <a:solidFill>
                  <a:srgbClr val="000000"/>
                </a:solidFill>
                <a:effectLst/>
                <a:latin typeface="Times New Roman" charset="0"/>
                <a:ea typeface="+mn-ea"/>
                <a:cs typeface="+mn-cs"/>
                <a:hlinkClick r:id="rId3" tooltip="Magnetic confinement"/>
              </a:rPr>
              <a:t>magnetic confinement</a:t>
            </a:r>
            <a:r>
              <a:rPr lang="en-US" sz="1200" b="0" i="0" u="none" strike="noStrike" kern="1200" dirty="0">
                <a:solidFill>
                  <a:srgbClr val="000000"/>
                </a:solidFill>
                <a:effectLst/>
                <a:latin typeface="Times New Roman" charset="0"/>
                <a:ea typeface="+mn-ea"/>
                <a:cs typeface="+mn-cs"/>
              </a:rPr>
              <a:t> </a:t>
            </a:r>
            <a:r>
              <a:rPr lang="en-US" sz="1200" b="0" i="0" u="none" strike="noStrike" kern="1200" dirty="0">
                <a:solidFill>
                  <a:srgbClr val="000000"/>
                </a:solidFill>
                <a:effectLst/>
                <a:latin typeface="Times New Roman" charset="0"/>
                <a:ea typeface="+mn-ea"/>
                <a:cs typeface="+mn-cs"/>
                <a:hlinkClick r:id="rId4" tooltip="Fusion reactor"/>
              </a:rPr>
              <a:t>fusion reactors</a:t>
            </a:r>
            <a:r>
              <a:rPr lang="en-US" sz="1200" b="0" i="0" u="none" strike="noStrike" kern="1200" dirty="0">
                <a:solidFill>
                  <a:srgbClr val="000000"/>
                </a:solidFill>
                <a:effectLst/>
                <a:latin typeface="Times New Roman" charset="0"/>
                <a:ea typeface="+mn-ea"/>
                <a:cs typeface="+mn-cs"/>
              </a:rPr>
              <a:t> such as the </a:t>
            </a:r>
            <a:r>
              <a:rPr lang="en-US" sz="1200" b="0" i="0" u="none" strike="noStrike" kern="1200" dirty="0">
                <a:solidFill>
                  <a:srgbClr val="000000"/>
                </a:solidFill>
                <a:effectLst/>
                <a:latin typeface="Times New Roman" charset="0"/>
                <a:ea typeface="+mn-ea"/>
                <a:cs typeface="+mn-cs"/>
                <a:hlinkClick r:id="rId5" tooltip="ARC fusion reactor"/>
              </a:rPr>
              <a:t>ARC reactor</a:t>
            </a:r>
            <a:r>
              <a:rPr lang="en-US" sz="1200" b="0" i="0" u="none" strike="noStrike" kern="1200" dirty="0">
                <a:solidFill>
                  <a:srgbClr val="000000"/>
                </a:solidFill>
                <a:effectLst/>
                <a:latin typeface="Times New Roman" charset="0"/>
                <a:ea typeface="+mn-ea"/>
                <a:cs typeface="+mn-cs"/>
              </a:rPr>
              <a:t>, allowing a more compact and economical construction.</a:t>
            </a:r>
            <a:r>
              <a:rPr lang="en-US" sz="1200" b="0" i="0" u="none" strike="noStrike" kern="1200" baseline="30000" dirty="0">
                <a:solidFill>
                  <a:srgbClr val="000000"/>
                </a:solidFill>
                <a:effectLst/>
                <a:latin typeface="Times New Roman" charset="0"/>
                <a:ea typeface="+mn-ea"/>
                <a:cs typeface="+mn-cs"/>
                <a:hlinkClick r:id="rId6"/>
              </a:rPr>
              <a:t>[3]</a:t>
            </a:r>
            <a:endParaRPr lang="en-US" sz="1200" b="0" i="0" u="none" strike="noStrike" kern="1200" dirty="0">
              <a:solidFill>
                <a:srgbClr val="000000"/>
              </a:solidFill>
              <a:effectLst/>
              <a:latin typeface="Times New Roman" charset="0"/>
              <a:ea typeface="+mn-ea"/>
              <a:cs typeface="+mn-cs"/>
            </a:endParaRPr>
          </a:p>
          <a:p>
            <a:r>
              <a:rPr lang="en-US" sz="1200" b="0" i="0" u="none" strike="noStrike" kern="1200" dirty="0">
                <a:solidFill>
                  <a:srgbClr val="000000"/>
                </a:solidFill>
                <a:effectLst/>
                <a:latin typeface="Times New Roman" charset="0"/>
                <a:ea typeface="+mn-ea"/>
                <a:cs typeface="+mn-cs"/>
              </a:rPr>
              <a:t>Any </a:t>
            </a:r>
            <a:r>
              <a:rPr lang="en-US" sz="1200" b="0" i="0" u="none" strike="noStrike" kern="1200" dirty="0">
                <a:solidFill>
                  <a:srgbClr val="000000"/>
                </a:solidFill>
                <a:effectLst/>
                <a:latin typeface="Times New Roman" charset="0"/>
                <a:ea typeface="+mn-ea"/>
                <a:cs typeface="+mn-cs"/>
                <a:hlinkClick r:id="rId7" tooltip="Rare-earth element"/>
              </a:rPr>
              <a:t>rare earth</a:t>
            </a:r>
            <a:r>
              <a:rPr lang="en-US" sz="1200" b="0" i="0" u="none" strike="noStrike" kern="1200" dirty="0">
                <a:solidFill>
                  <a:srgbClr val="000000"/>
                </a:solidFill>
                <a:effectLst/>
                <a:latin typeface="Times New Roman" charset="0"/>
                <a:ea typeface="+mn-ea"/>
                <a:cs typeface="+mn-cs"/>
              </a:rPr>
              <a:t> can be used in a </a:t>
            </a:r>
            <a:r>
              <a:rPr lang="en-US" sz="1200" b="0" i="0" u="none" strike="noStrike" kern="1200" dirty="0" err="1">
                <a:solidFill>
                  <a:srgbClr val="000000"/>
                </a:solidFill>
                <a:effectLst/>
                <a:latin typeface="Times New Roman" charset="0"/>
                <a:ea typeface="+mn-ea"/>
                <a:cs typeface="+mn-cs"/>
              </a:rPr>
              <a:t>ReBCO</a:t>
            </a:r>
            <a:r>
              <a:rPr lang="en-US" sz="1200" b="0" i="0" u="none" strike="noStrike" kern="1200" dirty="0">
                <a:solidFill>
                  <a:srgbClr val="000000"/>
                </a:solidFill>
                <a:effectLst/>
                <a:latin typeface="Times New Roman" charset="0"/>
                <a:ea typeface="+mn-ea"/>
                <a:cs typeface="+mn-cs"/>
              </a:rPr>
              <a:t>; popular choices include </a:t>
            </a:r>
            <a:r>
              <a:rPr lang="en-US" sz="1200" b="0" i="0" u="none" strike="noStrike" kern="1200" dirty="0">
                <a:solidFill>
                  <a:srgbClr val="000000"/>
                </a:solidFill>
                <a:effectLst/>
                <a:latin typeface="Times New Roman" charset="0"/>
                <a:ea typeface="+mn-ea"/>
                <a:cs typeface="+mn-cs"/>
                <a:hlinkClick r:id="rId8" tooltip="Yttrium"/>
              </a:rPr>
              <a:t>yttrium</a:t>
            </a:r>
            <a:r>
              <a:rPr lang="en-US" sz="1200" b="0" i="0" u="none" strike="noStrike" kern="1200" dirty="0">
                <a:solidFill>
                  <a:srgbClr val="000000"/>
                </a:solidFill>
                <a:effectLst/>
                <a:latin typeface="Times New Roman" charset="0"/>
                <a:ea typeface="+mn-ea"/>
                <a:cs typeface="+mn-cs"/>
              </a:rPr>
              <a:t> (</a:t>
            </a:r>
            <a:r>
              <a:rPr lang="en-US" sz="1200" b="0" i="0" u="none" strike="noStrike" kern="1200" dirty="0">
                <a:solidFill>
                  <a:srgbClr val="000000"/>
                </a:solidFill>
                <a:effectLst/>
                <a:latin typeface="Times New Roman" charset="0"/>
                <a:ea typeface="+mn-ea"/>
                <a:cs typeface="+mn-cs"/>
                <a:hlinkClick r:id="rId9" tooltip="Yttrium barium copper oxide"/>
              </a:rPr>
              <a:t>YBCO</a:t>
            </a:r>
            <a:r>
              <a:rPr lang="en-US" sz="1200" b="0" i="0" u="none" strike="noStrike" kern="1200" dirty="0">
                <a:solidFill>
                  <a:srgbClr val="000000"/>
                </a:solidFill>
                <a:effectLst/>
                <a:latin typeface="Times New Roman" charset="0"/>
                <a:ea typeface="+mn-ea"/>
                <a:cs typeface="+mn-cs"/>
              </a:rPr>
              <a:t>), </a:t>
            </a:r>
            <a:r>
              <a:rPr lang="en-US" sz="1200" b="0" i="0" u="none" strike="noStrike" kern="1200" dirty="0">
                <a:solidFill>
                  <a:srgbClr val="000000"/>
                </a:solidFill>
                <a:effectLst/>
                <a:latin typeface="Times New Roman" charset="0"/>
                <a:ea typeface="+mn-ea"/>
                <a:cs typeface="+mn-cs"/>
                <a:hlinkClick r:id="rId10" tooltip="Lanthanum"/>
              </a:rPr>
              <a:t>lanthanum</a:t>
            </a:r>
            <a:r>
              <a:rPr lang="en-US" sz="1200" b="0" i="0" u="none" strike="noStrike" kern="1200" dirty="0">
                <a:solidFill>
                  <a:srgbClr val="000000"/>
                </a:solidFill>
                <a:effectLst/>
                <a:latin typeface="Times New Roman" charset="0"/>
                <a:ea typeface="+mn-ea"/>
                <a:cs typeface="+mn-cs"/>
              </a:rPr>
              <a:t> (</a:t>
            </a:r>
            <a:r>
              <a:rPr lang="en-US" sz="1200" b="0" i="0" u="none" strike="noStrike" kern="1200" dirty="0">
                <a:solidFill>
                  <a:srgbClr val="000000"/>
                </a:solidFill>
                <a:effectLst/>
                <a:latin typeface="Times New Roman" charset="0"/>
                <a:ea typeface="+mn-ea"/>
                <a:cs typeface="+mn-cs"/>
                <a:hlinkClick r:id="rId11" tooltip="Lanthanum barium copper oxide"/>
              </a:rPr>
              <a:t>LBCO</a:t>
            </a:r>
            <a:r>
              <a:rPr lang="en-US" sz="1200" b="0" i="0" u="none" strike="noStrike" kern="1200" dirty="0">
                <a:solidFill>
                  <a:srgbClr val="000000"/>
                </a:solidFill>
                <a:effectLst/>
                <a:latin typeface="Times New Roman" charset="0"/>
                <a:ea typeface="+mn-ea"/>
                <a:cs typeface="+mn-cs"/>
              </a:rPr>
              <a:t>), </a:t>
            </a:r>
            <a:r>
              <a:rPr lang="en-US" sz="1200" b="0" i="0" u="none" strike="noStrike" kern="1200" dirty="0">
                <a:solidFill>
                  <a:srgbClr val="000000"/>
                </a:solidFill>
                <a:effectLst/>
                <a:latin typeface="Times New Roman" charset="0"/>
                <a:ea typeface="+mn-ea"/>
                <a:cs typeface="+mn-cs"/>
                <a:hlinkClick r:id="rId12" tooltip="Samarium"/>
              </a:rPr>
              <a:t>samarium</a:t>
            </a:r>
            <a:r>
              <a:rPr lang="en-US" sz="1200" b="0" i="0" u="none" strike="noStrike" kern="1200" dirty="0">
                <a:solidFill>
                  <a:srgbClr val="000000"/>
                </a:solidFill>
                <a:effectLst/>
                <a:latin typeface="Times New Roman" charset="0"/>
                <a:ea typeface="+mn-ea"/>
                <a:cs typeface="+mn-cs"/>
              </a:rPr>
              <a:t>, </a:t>
            </a:r>
            <a:r>
              <a:rPr lang="en-US" sz="1200" b="0" i="0" u="none" strike="noStrike" kern="1200" dirty="0">
                <a:solidFill>
                  <a:srgbClr val="000000"/>
                </a:solidFill>
                <a:effectLst/>
                <a:latin typeface="Times New Roman" charset="0"/>
                <a:ea typeface="+mn-ea"/>
                <a:cs typeface="+mn-cs"/>
                <a:hlinkClick r:id="rId13" tooltip="Neodymium"/>
              </a:rPr>
              <a:t>neodymium</a:t>
            </a:r>
            <a:r>
              <a:rPr lang="en-US" sz="1200" b="0" i="0" u="none" strike="noStrike" kern="1200" dirty="0">
                <a:solidFill>
                  <a:srgbClr val="000000"/>
                </a:solidFill>
                <a:effectLst/>
                <a:latin typeface="Times New Roman" charset="0"/>
                <a:ea typeface="+mn-ea"/>
                <a:cs typeface="+mn-cs"/>
              </a:rPr>
              <a:t>, and </a:t>
            </a:r>
            <a:r>
              <a:rPr lang="en-US" sz="1200" b="0" i="0" u="none" strike="noStrike" kern="1200" dirty="0">
                <a:solidFill>
                  <a:srgbClr val="000000"/>
                </a:solidFill>
                <a:effectLst/>
                <a:latin typeface="Times New Roman" charset="0"/>
                <a:ea typeface="+mn-ea"/>
                <a:cs typeface="+mn-cs"/>
                <a:hlinkClick r:id="rId14" tooltip="Gadolinium"/>
              </a:rPr>
              <a:t>gadolinium</a:t>
            </a:r>
            <a:r>
              <a:rPr lang="en-US" sz="1200" b="0" i="0" u="none" strike="noStrike" kern="1200" dirty="0">
                <a:solidFill>
                  <a:srgbClr val="000000"/>
                </a:solidFill>
                <a:effectLst/>
                <a:latin typeface="Times New Roman" charset="0"/>
                <a:ea typeface="+mn-ea"/>
                <a:cs typeface="+mn-cs"/>
              </a:rPr>
              <a:t>.  (W)</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3686861" rtl="0" eaLnBrk="1" fontAlgn="auto" latinLnBrk="0" hangingPunct="1">
              <a:lnSpc>
                <a:spcPct val="100000"/>
              </a:lnSpc>
              <a:spcBef>
                <a:spcPts val="0"/>
              </a:spcBef>
              <a:spcAft>
                <a:spcPts val="0"/>
              </a:spcAft>
              <a:buClrTx/>
              <a:buSzTx/>
              <a:buFontTx/>
              <a:buNone/>
              <a:tabLst/>
              <a:defRPr/>
            </a:pPr>
            <a:fld id="{37C7F044-5458-4B2E-BFA0-52AAA1C529D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3686861"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85224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7EF12E-34B5-2B4C-81F7-19CD5C62A38B}" type="slidenum">
              <a:rPr lang="en-US" smtClean="0"/>
              <a:pPr/>
              <a:t>5</a:t>
            </a:fld>
            <a:endParaRPr lang="en-US"/>
          </a:p>
        </p:txBody>
      </p:sp>
    </p:spTree>
    <p:extLst>
      <p:ext uri="{BB962C8B-B14F-4D97-AF65-F5344CB8AC3E}">
        <p14:creationId xmlns:p14="http://schemas.microsoft.com/office/powerpoint/2010/main" val="405822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defTabSz="3686861" fontAlgn="auto">
              <a:lnSpc>
                <a:spcPct val="90000"/>
              </a:lnSpc>
              <a:spcBef>
                <a:spcPts val="0"/>
              </a:spcBef>
              <a:spcAft>
                <a:spcPts val="0"/>
              </a:spcAft>
              <a:buClrTx/>
              <a:buSzTx/>
              <a:buFont typeface="Arial" charset="0"/>
              <a:buChar char="•"/>
            </a:pPr>
            <a:r>
              <a:rPr lang="en-US" dirty="0" err="1">
                <a:solidFill>
                  <a:srgbClr val="000000"/>
                </a:solidFill>
                <a:latin typeface="Arial"/>
                <a:ea typeface="Candara" charset="0"/>
                <a:cs typeface="Candara" charset="0"/>
              </a:rPr>
              <a:t>WarpX</a:t>
            </a:r>
            <a:r>
              <a:rPr lang="en-US" dirty="0">
                <a:solidFill>
                  <a:srgbClr val="000000"/>
                </a:solidFill>
                <a:latin typeface="Arial"/>
                <a:ea typeface="Candara" charset="0"/>
                <a:cs typeface="Candara" charset="0"/>
              </a:rPr>
              <a:t> is massively parallel, optimized on DOE supercomputers; supported by the DoE </a:t>
            </a:r>
            <a:r>
              <a:rPr lang="en-US" dirty="0" err="1">
                <a:solidFill>
                  <a:srgbClr val="000000"/>
                </a:solidFill>
                <a:latin typeface="Arial"/>
                <a:ea typeface="Candara" charset="0"/>
                <a:cs typeface="Candara" charset="0"/>
              </a:rPr>
              <a:t>Exascale</a:t>
            </a:r>
            <a:r>
              <a:rPr lang="en-US" dirty="0">
                <a:solidFill>
                  <a:srgbClr val="000000"/>
                </a:solidFill>
                <a:latin typeface="Arial"/>
                <a:ea typeface="Candara" charset="0"/>
                <a:cs typeface="Candara" charset="0"/>
              </a:rPr>
              <a:t> project</a:t>
            </a:r>
          </a:p>
          <a:p>
            <a:pPr marL="285750" lvl="0" indent="-285750" defTabSz="3686861" fontAlgn="auto">
              <a:lnSpc>
                <a:spcPct val="90000"/>
              </a:lnSpc>
              <a:spcBef>
                <a:spcPts val="0"/>
              </a:spcBef>
              <a:spcAft>
                <a:spcPts val="0"/>
              </a:spcAft>
              <a:buClrTx/>
              <a:buSzTx/>
              <a:buFont typeface="Arial" charset="0"/>
              <a:buChar char="•"/>
            </a:pPr>
            <a:r>
              <a:rPr lang="en-US" dirty="0">
                <a:solidFill>
                  <a:srgbClr val="000000"/>
                </a:solidFill>
                <a:latin typeface="Arial"/>
                <a:ea typeface="Candara" charset="0"/>
                <a:cs typeface="Candara" charset="0"/>
              </a:rPr>
              <a:t>Red and blue dots: cartoon of PIC simulation.</a:t>
            </a:r>
          </a:p>
          <a:p>
            <a:pPr marL="285750" lvl="0" indent="-285750" defTabSz="3686861" fontAlgn="auto">
              <a:lnSpc>
                <a:spcPct val="90000"/>
              </a:lnSpc>
              <a:spcBef>
                <a:spcPts val="0"/>
              </a:spcBef>
              <a:spcAft>
                <a:spcPts val="0"/>
              </a:spcAft>
              <a:buClrTx/>
              <a:buSzTx/>
              <a:buFont typeface="Arial" charset="0"/>
              <a:buChar char="•"/>
            </a:pPr>
            <a:r>
              <a:rPr lang="en-US" dirty="0">
                <a:solidFill>
                  <a:srgbClr val="000000"/>
                </a:solidFill>
                <a:latin typeface="Arial"/>
                <a:ea typeface="Candara" charset="0"/>
                <a:cs typeface="Candara" charset="0"/>
              </a:rPr>
              <a:t>Lower right with boxes:  illustrative cartoon of mesh refinement.</a:t>
            </a:r>
          </a:p>
          <a:p>
            <a:pPr marL="285750" lvl="0" indent="-285750" defTabSz="3686861" fontAlgn="auto">
              <a:lnSpc>
                <a:spcPct val="90000"/>
              </a:lnSpc>
              <a:spcBef>
                <a:spcPts val="0"/>
              </a:spcBef>
              <a:spcAft>
                <a:spcPts val="0"/>
              </a:spcAft>
              <a:buClrTx/>
              <a:buSzTx/>
              <a:buFont typeface="Arial" charset="0"/>
              <a:buChar char="•"/>
            </a:pPr>
            <a:r>
              <a:rPr lang="en-US" dirty="0">
                <a:solidFill>
                  <a:srgbClr val="000000"/>
                </a:solidFill>
                <a:latin typeface="Arial"/>
                <a:ea typeface="Candara" charset="0"/>
                <a:cs typeface="Candara" charset="0"/>
              </a:rPr>
              <a:t>Examples of fusion relevant applications:</a:t>
            </a:r>
          </a:p>
          <a:p>
            <a:pPr lvl="1" defTabSz="3686861" fontAlgn="auto">
              <a:lnSpc>
                <a:spcPct val="90000"/>
              </a:lnSpc>
              <a:spcBef>
                <a:spcPts val="0"/>
              </a:spcBef>
              <a:spcAft>
                <a:spcPts val="0"/>
              </a:spcAft>
              <a:buClrTx/>
              <a:buSzTx/>
              <a:buFont typeface="Arial" charset="0"/>
              <a:buChar char="•"/>
            </a:pPr>
            <a:r>
              <a:rPr lang="en-US" dirty="0">
                <a:solidFill>
                  <a:srgbClr val="000000"/>
                </a:solidFill>
                <a:latin typeface="Arial"/>
                <a:ea typeface="Candara" charset="0"/>
                <a:cs typeface="Candara" charset="0"/>
              </a:rPr>
              <a:t>Interaction between intense lasers, intense beams and dense targets for inertial fusion, fast ignition</a:t>
            </a:r>
          </a:p>
          <a:p>
            <a:pPr lvl="1" defTabSz="3686861" fontAlgn="auto">
              <a:lnSpc>
                <a:spcPct val="90000"/>
              </a:lnSpc>
              <a:spcBef>
                <a:spcPts val="0"/>
              </a:spcBef>
              <a:spcAft>
                <a:spcPts val="0"/>
              </a:spcAft>
              <a:buClrTx/>
              <a:buSzTx/>
              <a:buFont typeface="Arial" charset="0"/>
              <a:buChar char="•"/>
            </a:pPr>
            <a:r>
              <a:rPr lang="en-US" dirty="0">
                <a:solidFill>
                  <a:srgbClr val="000000"/>
                </a:solidFill>
                <a:latin typeface="Arial"/>
                <a:ea typeface="Candara" charset="0"/>
                <a:cs typeface="Candara" charset="0"/>
              </a:rPr>
              <a:t>Interpenetration of high-energy plasmas, </a:t>
            </a:r>
            <a:r>
              <a:rPr lang="en-US" dirty="0" err="1">
                <a:solidFill>
                  <a:srgbClr val="000000"/>
                </a:solidFill>
                <a:latin typeface="Arial"/>
                <a:ea typeface="Candara" charset="0"/>
                <a:cs typeface="Candara" charset="0"/>
              </a:rPr>
              <a:t>Weibel</a:t>
            </a:r>
            <a:r>
              <a:rPr lang="en-US" dirty="0">
                <a:solidFill>
                  <a:srgbClr val="000000"/>
                </a:solidFill>
                <a:latin typeface="Arial"/>
                <a:ea typeface="Candara" charset="0"/>
                <a:cs typeface="Candara" charset="0"/>
              </a:rPr>
              <a:t> instability, …</a:t>
            </a:r>
          </a:p>
          <a:p>
            <a:pPr lvl="1" defTabSz="3686861" fontAlgn="auto">
              <a:lnSpc>
                <a:spcPct val="90000"/>
              </a:lnSpc>
              <a:spcBef>
                <a:spcPts val="0"/>
              </a:spcBef>
              <a:spcAft>
                <a:spcPts val="0"/>
              </a:spcAft>
              <a:buClrTx/>
              <a:buSzTx/>
              <a:buFont typeface="Arial" charset="0"/>
              <a:buChar char="•"/>
            </a:pPr>
            <a:r>
              <a:rPr lang="en-US" dirty="0">
                <a:solidFill>
                  <a:srgbClr val="000000"/>
                </a:solidFill>
                <a:latin typeface="Arial"/>
                <a:ea typeface="Candara" charset="0"/>
                <a:cs typeface="Candara" charset="0"/>
              </a:rPr>
              <a:t>Kinetic effects in heating processes inside plasmas, heating by RF fields or neutral beams in tokamaks, laser heating, …</a:t>
            </a:r>
          </a:p>
          <a:p>
            <a:pPr lvl="1" defTabSz="3686861" fontAlgn="auto">
              <a:lnSpc>
                <a:spcPct val="90000"/>
              </a:lnSpc>
              <a:spcBef>
                <a:spcPts val="0"/>
              </a:spcBef>
              <a:spcAft>
                <a:spcPts val="0"/>
              </a:spcAft>
              <a:buClrTx/>
              <a:buSzTx/>
              <a:buFont typeface="Arial" charset="0"/>
              <a:buChar char="•"/>
            </a:pPr>
            <a:r>
              <a:rPr lang="en-US" dirty="0">
                <a:solidFill>
                  <a:srgbClr val="000000"/>
                </a:solidFill>
                <a:latin typeface="Arial"/>
                <a:ea typeface="Candara" charset="0"/>
                <a:cs typeface="Candara" charset="0"/>
              </a:rPr>
              <a:t>Some applications may require developing new modules in </a:t>
            </a:r>
            <a:r>
              <a:rPr lang="en-US" dirty="0" err="1">
                <a:solidFill>
                  <a:srgbClr val="000000"/>
                </a:solidFill>
                <a:latin typeface="Arial"/>
                <a:ea typeface="Candara" charset="0"/>
                <a:cs typeface="Candara" charset="0"/>
              </a:rPr>
              <a:t>WarpX</a:t>
            </a:r>
            <a:r>
              <a:rPr lang="en-US" dirty="0">
                <a:solidFill>
                  <a:srgbClr val="000000"/>
                </a:solidFill>
                <a:latin typeface="Arial"/>
                <a:ea typeface="Candara" charset="0"/>
                <a:cs typeface="Candara" charset="0"/>
              </a:rPr>
              <a:t>, esp. collisional interactions</a:t>
            </a:r>
          </a:p>
        </p:txBody>
      </p:sp>
      <p:sp>
        <p:nvSpPr>
          <p:cNvPr id="4" name="Slide Number Placeholder 3"/>
          <p:cNvSpPr>
            <a:spLocks noGrp="1"/>
          </p:cNvSpPr>
          <p:nvPr>
            <p:ph type="sldNum" idx="10"/>
          </p:nvPr>
        </p:nvSpPr>
        <p:spPr/>
        <p:txBody>
          <a:bodyPr/>
          <a:lstStyle/>
          <a:p>
            <a:fld id="{E84E3283-8A06-0E42-A559-FF12BE7771D8}" type="slidenum">
              <a:rPr lang="en-US" altLang="x-none" smtClean="0"/>
              <a:pPr/>
              <a:t>7</a:t>
            </a:fld>
            <a:endParaRPr lang="en-US" altLang="x-none"/>
          </a:p>
        </p:txBody>
      </p:sp>
    </p:spTree>
    <p:extLst>
      <p:ext uri="{BB962C8B-B14F-4D97-AF65-F5344CB8AC3E}">
        <p14:creationId xmlns:p14="http://schemas.microsoft.com/office/powerpoint/2010/main" val="881846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Caveats: </a:t>
            </a:r>
          </a:p>
          <a:p>
            <a:r>
              <a:rPr lang="en-US" dirty="0"/>
              <a:t>1-  IEDF not constrained by direct measurement.  Only plasma power.  If the IEDF is less peaked, then the low-energy yield enhancement is greater.</a:t>
            </a:r>
          </a:p>
          <a:p>
            <a:r>
              <a:rPr lang="en-US" dirty="0"/>
              <a:t>2- Target loading/unloading dependence on discharge voltage and plasma power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EF12E-34B5-2B4C-81F7-19CD5C62A38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1621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2"/>
                </a:solidFill>
                <a:latin typeface="Times New Roman" charset="0"/>
                <a:ea typeface="+mn-ea"/>
                <a:cs typeface="+mn-cs"/>
              </a:rPr>
              <a:t>Link to topic 3.</a:t>
            </a:r>
          </a:p>
          <a:p>
            <a:endParaRPr lang="en-US" dirty="0"/>
          </a:p>
          <a:p>
            <a:r>
              <a:rPr lang="en-US" dirty="0"/>
              <a:t>Different driver technologies have unique benefits and challenges </a:t>
            </a:r>
          </a:p>
          <a:p>
            <a:r>
              <a:rPr lang="en-US" dirty="0"/>
              <a:t>We propose to establish a lower cost development path. </a:t>
            </a:r>
          </a:p>
          <a:p>
            <a:endParaRPr lang="en-US" sz="1200" kern="1200" dirty="0">
              <a:solidFill>
                <a:schemeClr val="tx2"/>
              </a:solidFill>
              <a:latin typeface="Times New Roman" charset="0"/>
              <a:ea typeface="+mn-ea"/>
              <a:cs typeface="+mn-cs"/>
            </a:endParaRPr>
          </a:p>
          <a:p>
            <a:r>
              <a:rPr lang="en-US" sz="1200" kern="1200" dirty="0">
                <a:solidFill>
                  <a:schemeClr val="tx2"/>
                </a:solidFill>
                <a:latin typeface="Times New Roman" charset="0"/>
                <a:ea typeface="+mn-ea"/>
                <a:cs typeface="+mn-cs"/>
              </a:rPr>
              <a:t>Low-Cost, Scalable Power Plants Based on Heavy Ion Fusion, APS-DPP CPP</a:t>
            </a:r>
          </a:p>
          <a:p>
            <a:r>
              <a:rPr lang="en-US" sz="1200" kern="1200" dirty="0">
                <a:solidFill>
                  <a:schemeClr val="tx2"/>
                </a:solidFill>
                <a:latin typeface="Times New Roman" charset="0"/>
                <a:ea typeface="+mn-ea"/>
                <a:cs typeface="+mn-cs"/>
              </a:rPr>
              <a:t>Low Capacity Power Plants Based on Heavy Ion Fusion,  AE-RFI</a:t>
            </a:r>
          </a:p>
          <a:p>
            <a:endParaRPr lang="en-US" sz="1200" kern="1200" dirty="0">
              <a:solidFill>
                <a:schemeClr val="tx2"/>
              </a:solidFill>
              <a:latin typeface="Times New Roman" charset="0"/>
              <a:ea typeface="+mn-ea"/>
              <a:cs typeface="+mn-cs"/>
            </a:endParaRPr>
          </a:p>
          <a:p>
            <a:pPr marL="228600" indent="-228600" eaLnBrk="1" hangingPunct="1">
              <a:spcBef>
                <a:spcPct val="0"/>
              </a:spcBef>
              <a:spcAft>
                <a:spcPct val="0"/>
              </a:spcAft>
              <a:buClr>
                <a:srgbClr val="000000"/>
              </a:buClr>
              <a:buSzPts val="2800"/>
            </a:pPr>
            <a:r>
              <a:rPr lang="en-US" altLang="en-US" sz="2800" dirty="0">
                <a:latin typeface="Calibri" panose="020F0502020204030204" pitchFamily="34" charset="0"/>
                <a:cs typeface="Calibri" panose="020F0502020204030204" pitchFamily="34" charset="0"/>
                <a:sym typeface="Calibri" panose="020F0502020204030204" pitchFamily="34" charset="0"/>
              </a:rPr>
              <a:t>Capabilities needed:</a:t>
            </a:r>
          </a:p>
          <a:p>
            <a:pPr marL="685800" lvl="1" indent="-228600" eaLnBrk="1" hangingPunct="1">
              <a:spcAft>
                <a:spcPct val="0"/>
              </a:spcAft>
              <a:buClr>
                <a:srgbClr val="000000"/>
              </a:buClr>
              <a:buSzPts val="2800"/>
            </a:pPr>
            <a:r>
              <a:rPr lang="en-US" altLang="en-US" sz="2800" dirty="0">
                <a:latin typeface="Calibri" panose="020F0502020204030204" pitchFamily="34" charset="0"/>
                <a:cs typeface="Calibri" panose="020F0502020204030204" pitchFamily="34" charset="0"/>
                <a:sym typeface="Calibri" panose="020F0502020204030204" pitchFamily="34" charset="0"/>
              </a:rPr>
              <a:t>Small/medium scale facilities that are diverse/flexible</a:t>
            </a:r>
          </a:p>
          <a:p>
            <a:pPr marL="685800" lvl="1" indent="-228600" eaLnBrk="1" hangingPunct="1">
              <a:spcAft>
                <a:spcPct val="0"/>
              </a:spcAft>
              <a:buClr>
                <a:srgbClr val="000000"/>
              </a:buClr>
              <a:buSzPts val="2800"/>
            </a:pPr>
            <a:r>
              <a:rPr lang="en-US" altLang="en-US" sz="2800" dirty="0">
                <a:latin typeface="Calibri" panose="020F0502020204030204" pitchFamily="34" charset="0"/>
                <a:cs typeface="Calibri" panose="020F0502020204030204" pitchFamily="34" charset="0"/>
                <a:sym typeface="Calibri" panose="020F0502020204030204" pitchFamily="34" charset="0"/>
              </a:rPr>
              <a:t>High data return (= rep rate, reproducibility)</a:t>
            </a:r>
          </a:p>
          <a:p>
            <a:pPr marL="685800" lvl="1" indent="-228600" eaLnBrk="1" hangingPunct="1">
              <a:spcAft>
                <a:spcPct val="0"/>
              </a:spcAft>
              <a:buClr>
                <a:srgbClr val="000000"/>
              </a:buClr>
              <a:buSzPts val="2800"/>
            </a:pPr>
            <a:r>
              <a:rPr lang="en-US" altLang="en-US" sz="2800" dirty="0">
                <a:latin typeface="Calibri" panose="020F0502020204030204" pitchFamily="34" charset="0"/>
                <a:cs typeface="Calibri" panose="020F0502020204030204" pitchFamily="34" charset="0"/>
                <a:sym typeface="Calibri" panose="020F0502020204030204" pitchFamily="34" charset="0"/>
              </a:rPr>
              <a:t>Innovative diagnostics and analysis routines</a:t>
            </a:r>
          </a:p>
          <a:p>
            <a:pPr marL="685800" lvl="1" indent="-228600" eaLnBrk="1" hangingPunct="1">
              <a:spcAft>
                <a:spcPct val="0"/>
              </a:spcAft>
              <a:buClr>
                <a:srgbClr val="000000"/>
              </a:buClr>
              <a:buSzPts val="2800"/>
            </a:pPr>
            <a:r>
              <a:rPr lang="en-US" altLang="en-US" sz="2800" dirty="0">
                <a:latin typeface="Calibri" panose="020F0502020204030204" pitchFamily="34" charset="0"/>
                <a:cs typeface="Calibri" panose="020F0502020204030204" pitchFamily="34" charset="0"/>
                <a:sym typeface="Calibri" panose="020F0502020204030204" pitchFamily="34" charset="0"/>
              </a:rPr>
              <a:t>More efficient algorithms, architectures, and </a:t>
            </a:r>
            <a:r>
              <a:rPr lang="en-US" altLang="en-US" sz="2800" dirty="0" err="1">
                <a:latin typeface="Calibri" panose="020F0502020204030204" pitchFamily="34" charset="0"/>
                <a:cs typeface="Calibri" panose="020F0502020204030204" pitchFamily="34" charset="0"/>
                <a:sym typeface="Calibri" panose="020F0502020204030204" pitchFamily="34" charset="0"/>
              </a:rPr>
              <a:t>exascale</a:t>
            </a:r>
            <a:endParaRPr lang="en-US" altLang="en-US" sz="2800" dirty="0">
              <a:latin typeface="Calibri" panose="020F0502020204030204" pitchFamily="34" charset="0"/>
              <a:cs typeface="Calibri" panose="020F0502020204030204" pitchFamily="34" charset="0"/>
              <a:sym typeface="Calibri" panose="020F0502020204030204" pitchFamily="34" charset="0"/>
            </a:endParaRPr>
          </a:p>
          <a:p>
            <a:pPr marL="685800" lvl="1" indent="-228600" eaLnBrk="1" hangingPunct="1">
              <a:spcAft>
                <a:spcPct val="0"/>
              </a:spcAft>
              <a:buClr>
                <a:srgbClr val="000000"/>
              </a:buClr>
              <a:buSzPts val="2800"/>
            </a:pPr>
            <a:r>
              <a:rPr lang="en-US" altLang="en-US" sz="2800" dirty="0">
                <a:latin typeface="Calibri" panose="020F0502020204030204" pitchFamily="34" charset="0"/>
                <a:cs typeface="Calibri" panose="020F0502020204030204" pitchFamily="34" charset="0"/>
                <a:sym typeface="Calibri" panose="020F0502020204030204" pitchFamily="34" charset="0"/>
              </a:rPr>
              <a:t>Advances in driver technology</a:t>
            </a:r>
          </a:p>
          <a:p>
            <a:pPr marL="228600" indent="-228600" eaLnBrk="1" hangingPunct="1">
              <a:spcAft>
                <a:spcPct val="0"/>
              </a:spcAft>
              <a:buClr>
                <a:srgbClr val="000000"/>
              </a:buClr>
              <a:buSzPts val="2800"/>
            </a:pPr>
            <a:r>
              <a:rPr lang="en-US" altLang="en-US" sz="2800" dirty="0">
                <a:latin typeface="Calibri" panose="020F0502020204030204" pitchFamily="34" charset="0"/>
                <a:cs typeface="Calibri" panose="020F0502020204030204" pitchFamily="34" charset="0"/>
                <a:sym typeface="Calibri" panose="020F0502020204030204" pitchFamily="34" charset="0"/>
              </a:rPr>
              <a:t>Definition for success:</a:t>
            </a:r>
          </a:p>
          <a:p>
            <a:pPr marL="685800" lvl="1" indent="-228600" eaLnBrk="1" hangingPunct="1">
              <a:spcAft>
                <a:spcPct val="0"/>
              </a:spcAft>
              <a:buClr>
                <a:srgbClr val="000000"/>
              </a:buClr>
              <a:buSzPts val="2800"/>
            </a:pPr>
            <a:r>
              <a:rPr lang="en-US" altLang="en-US" sz="2800" dirty="0">
                <a:latin typeface="Calibri" panose="020F0502020204030204" pitchFamily="34" charset="0"/>
                <a:cs typeface="Calibri" panose="020F0502020204030204" pitchFamily="34" charset="0"/>
                <a:sym typeface="Calibri" panose="020F0502020204030204" pitchFamily="34" charset="0"/>
              </a:rPr>
              <a:t>Predict beam-plasma interactions</a:t>
            </a:r>
          </a:p>
          <a:p>
            <a:pPr marL="685800" lvl="1" indent="-228600" eaLnBrk="1" hangingPunct="1">
              <a:spcAft>
                <a:spcPct val="0"/>
              </a:spcAft>
              <a:buClr>
                <a:srgbClr val="000000"/>
              </a:buClr>
              <a:buSzPts val="2800"/>
            </a:pPr>
            <a:r>
              <a:rPr lang="en-US" altLang="en-US" sz="2800" dirty="0">
                <a:latin typeface="Calibri" panose="020F0502020204030204" pitchFamily="34" charset="0"/>
                <a:cs typeface="Calibri" panose="020F0502020204030204" pitchFamily="34" charset="0"/>
                <a:sym typeface="Calibri" panose="020F0502020204030204" pitchFamily="34" charset="0"/>
              </a:rPr>
              <a:t>Reduce uncertainty in key scientific questions critical to IFE</a:t>
            </a:r>
          </a:p>
          <a:p>
            <a:pPr marL="228600" indent="-228600" eaLnBrk="1" hangingPunct="1">
              <a:spcAft>
                <a:spcPct val="0"/>
              </a:spcAft>
              <a:buClr>
                <a:srgbClr val="000000"/>
              </a:buClr>
              <a:buSzPts val="2800"/>
            </a:pPr>
            <a:r>
              <a:rPr lang="en-US" altLang="en-US" sz="2800" dirty="0">
                <a:latin typeface="Calibri" panose="020F0502020204030204" pitchFamily="34" charset="0"/>
                <a:cs typeface="Calibri" panose="020F0502020204030204" pitchFamily="34" charset="0"/>
                <a:sym typeface="Calibri" panose="020F0502020204030204" pitchFamily="34" charset="0"/>
              </a:rPr>
              <a:t>6-10 years</a:t>
            </a:r>
          </a:p>
          <a:p>
            <a:endParaRPr lang="en-US" sz="1200" kern="1200" dirty="0">
              <a:solidFill>
                <a:schemeClr val="tx2"/>
              </a:solidFill>
              <a:latin typeface="Times New Roman" charset="0"/>
              <a:ea typeface="+mn-ea"/>
              <a:cs typeface="+mn-cs"/>
            </a:endParaRPr>
          </a:p>
          <a:p>
            <a:endParaRPr lang="en-US" dirty="0"/>
          </a:p>
        </p:txBody>
      </p:sp>
      <p:sp>
        <p:nvSpPr>
          <p:cNvPr id="4" name="Slide Number Placeholder 3"/>
          <p:cNvSpPr>
            <a:spLocks noGrp="1"/>
          </p:cNvSpPr>
          <p:nvPr>
            <p:ph type="sldNum"/>
          </p:nvPr>
        </p:nvSpPr>
        <p:spPr/>
        <p:txBody>
          <a:bodyPr/>
          <a:lstStyle/>
          <a:p>
            <a:fld id="{E84E3283-8A06-0E42-A559-FF12BE7771D8}" type="slidenum">
              <a:rPr lang="en-US" altLang="x-none" smtClean="0"/>
              <a:pPr/>
              <a:t>9</a:t>
            </a:fld>
            <a:endParaRPr lang="en-US" altLang="x-none"/>
          </a:p>
        </p:txBody>
      </p:sp>
    </p:spTree>
    <p:extLst>
      <p:ext uri="{BB962C8B-B14F-4D97-AF65-F5344CB8AC3E}">
        <p14:creationId xmlns:p14="http://schemas.microsoft.com/office/powerpoint/2010/main" val="213441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E84E3283-8A06-0E42-A559-FF12BE7771D8}" type="slidenum">
              <a:rPr lang="en-US" altLang="x-none" smtClean="0"/>
              <a:pPr/>
              <a:t>11</a:t>
            </a:fld>
            <a:endParaRPr lang="en-US" altLang="x-none"/>
          </a:p>
        </p:txBody>
      </p:sp>
    </p:spTree>
    <p:extLst>
      <p:ext uri="{BB962C8B-B14F-4D97-AF65-F5344CB8AC3E}">
        <p14:creationId xmlns:p14="http://schemas.microsoft.com/office/powerpoint/2010/main" val="379961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3686861" rtl="0" eaLnBrk="1" fontAlgn="auto" latinLnBrk="0" hangingPunct="1">
              <a:lnSpc>
                <a:spcPct val="100000"/>
              </a:lnSpc>
              <a:spcBef>
                <a:spcPts val="0"/>
              </a:spcBef>
              <a:spcAft>
                <a:spcPts val="0"/>
              </a:spcAft>
              <a:buClrTx/>
              <a:buSzTx/>
              <a:buFontTx/>
              <a:buNone/>
              <a:tabLst/>
              <a:defRPr/>
            </a:pPr>
            <a:fld id="{37C7F044-5458-4B2E-BFA0-52AAA1C529D4}" type="slidenum">
              <a:rPr kumimoji="0" lang="en-US"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3686861"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35014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png"/><Relationship Id="rId1" Type="http://schemas.openxmlformats.org/officeDocument/2006/relationships/slideMaster" Target="../slideMasters/slideMaster9.xml"/><Relationship Id="rId5" Type="http://schemas.openxmlformats.org/officeDocument/2006/relationships/image" Target="../media/image17.emf"/><Relationship Id="rId4" Type="http://schemas.openxmlformats.org/officeDocument/2006/relationships/image" Target="../media/image16.emf"/></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33400" y="1600200"/>
            <a:ext cx="11052100" cy="4525963"/>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896600" y="6324600"/>
            <a:ext cx="688900" cy="365125"/>
          </a:xfrm>
          <a:prstGeom prst="rect">
            <a:avLst/>
          </a:prstGeom>
        </p:spPr>
        <p:txBody>
          <a:bodyPr/>
          <a:lstStyle>
            <a:lvl1pPr>
              <a:defRPr b="0" i="0">
                <a:latin typeface="Arial" panose="020B0604020202020204" pitchFamily="34" charset="0"/>
                <a:cs typeface="Arial" panose="020B0604020202020204" pitchFamily="34" charset="0"/>
              </a:defRPr>
            </a:lvl1pPr>
          </a:lstStyle>
          <a:p>
            <a:fld id="{D260E43B-7F43-FA45-AAB7-E054FD6CC4E3}" type="slidenum">
              <a:rPr lang="en-US" smtClean="0">
                <a:solidFill>
                  <a:prstClr val="white"/>
                </a:solidFill>
              </a:rPr>
              <a:pPr/>
              <a:t>‹#›</a:t>
            </a:fld>
            <a:endParaRPr lang="en-US" dirty="0">
              <a:solidFill>
                <a:prstClr val="white"/>
              </a:solidFill>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1846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marL="228600" indent="-228600">
              <a:defRPr sz="2000"/>
            </a:lvl1pPr>
            <a:lvl2pPr marL="457200" indent="-228600">
              <a:defRPr sz="2000"/>
            </a:lvl2pPr>
            <a:lvl3pPr marL="687388" indent="-230188">
              <a:defRPr sz="2000"/>
            </a:lvl3pPr>
            <a:lvl4pPr marL="915988" indent="-228600">
              <a:defRPr sz="2000"/>
            </a:lvl4pPr>
            <a:lvl5pPr marL="1144588" indent="-228600">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marL="228600" indent="-228600">
              <a:defRPr sz="2000"/>
            </a:lvl1pPr>
            <a:lvl2pPr marL="457200" indent="-228600">
              <a:defRPr sz="2000"/>
            </a:lvl2pPr>
            <a:lvl3pPr marL="685800" indent="-228600">
              <a:tabLst/>
              <a:defRPr sz="2000"/>
            </a:lvl3pPr>
            <a:lvl4pPr marL="915988" indent="-228600">
              <a:defRPr sz="2000"/>
            </a:lvl4pPr>
            <a:lvl5pPr marL="1144588" indent="-228600">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507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8865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 y="1597026"/>
            <a:ext cx="12192000" cy="2068513"/>
          </a:xfrm>
        </p:spPr>
        <p:txBody>
          <a:bodyPr anchor="ctr" anchorCtr="1">
            <a:normAutofit/>
          </a:bodyPr>
          <a:lstStyle>
            <a:lvl1pPr algn="ctr">
              <a:defRPr sz="3200" b="1" cap="none"/>
            </a:lvl1pPr>
          </a:lstStyle>
          <a:p>
            <a:r>
              <a:rPr lang="en-US" dirty="0"/>
              <a:t>Click to edit Master title style</a:t>
            </a:r>
          </a:p>
        </p:txBody>
      </p:sp>
      <p:sp>
        <p:nvSpPr>
          <p:cNvPr id="3" name="Text Placeholder 2"/>
          <p:cNvSpPr>
            <a:spLocks noGrp="1"/>
          </p:cNvSpPr>
          <p:nvPr>
            <p:ph type="body" idx="1"/>
          </p:nvPr>
        </p:nvSpPr>
        <p:spPr>
          <a:xfrm>
            <a:off x="611717" y="4064001"/>
            <a:ext cx="10970683" cy="1698625"/>
          </a:xfrm>
        </p:spPr>
        <p:txBody>
          <a:bodyPr anchor="ctr" anchorCtr="1">
            <a:normAutofit/>
          </a:bodyPr>
          <a:lstStyle>
            <a:lvl1pPr marL="0" indent="0" algn="ctr">
              <a:buNone/>
              <a:defRPr sz="240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2362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xfrm>
            <a:off x="11582400" y="6553200"/>
            <a:ext cx="914400" cy="304800"/>
          </a:xfrm>
          <a:prstGeom prst="rect">
            <a:avLst/>
          </a:prstGeom>
          <a:ln/>
        </p:spPr>
        <p:txBody>
          <a:bodyPr/>
          <a:lstStyle>
            <a:lvl1pPr>
              <a:defRPr/>
            </a:lvl1pPr>
          </a:lstStyle>
          <a:p>
            <a:pPr eaLnBrk="0" hangingPunct="0">
              <a:defRPr/>
            </a:pPr>
            <a:fld id="{3C155119-D6E5-4448-A8EA-57000BD18970}" type="slidenum">
              <a:rPr lang="en-US" sz="1600" smtClean="0">
                <a:solidFill>
                  <a:srgbClr val="000000"/>
                </a:solidFill>
                <a:latin typeface="Arial" charset="0"/>
                <a:ea typeface="ＭＳ Ｐゴシック" charset="0"/>
                <a:cs typeface="ＭＳ Ｐゴシック" charset="0"/>
                <a:sym typeface="Arial" charset="0"/>
              </a:rPr>
              <a:pPr eaLnBrk="0" hangingPunct="0">
                <a:defRPr/>
              </a:pPr>
              <a:t>‹#›</a:t>
            </a:fld>
            <a:endParaRPr lang="en-US" sz="1600">
              <a:solidFill>
                <a:srgbClr val="000000"/>
              </a:solidFill>
              <a:latin typeface="Arial" charset="0"/>
              <a:ea typeface="ＭＳ Ｐゴシック" charset="0"/>
              <a:cs typeface="ＭＳ Ｐゴシック" charset="0"/>
              <a:sym typeface="Arial" charset="0"/>
            </a:endParaRPr>
          </a:p>
        </p:txBody>
      </p:sp>
    </p:spTree>
    <p:extLst>
      <p:ext uri="{BB962C8B-B14F-4D97-AF65-F5344CB8AC3E}">
        <p14:creationId xmlns:p14="http://schemas.microsoft.com/office/powerpoint/2010/main" val="3888831950"/>
      </p:ext>
    </p:extLst>
  </p:cSld>
  <p:clrMapOvr>
    <a:masterClrMapping/>
  </p:clrMapOvr>
  <p:transition advTm="6000">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3A5FE127-5DCA-430E-B708-5FA24B03A89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01465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98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83346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3A5FE127-5DCA-430E-B708-5FA24B03A89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04453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639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197813E7-07E4-894D-A99F-D4B7A4263894}"/>
              </a:ext>
            </a:extLst>
          </p:cNvPr>
          <p:cNvSpPr>
            <a:spLocks noGrp="1"/>
          </p:cNvSpPr>
          <p:nvPr>
            <p:ph type="sldNum" sz="quarter" idx="4"/>
          </p:nvPr>
        </p:nvSpPr>
        <p:spPr>
          <a:xfrm>
            <a:off x="10820400" y="6324600"/>
            <a:ext cx="815901"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buClrTx/>
              <a:buSzTx/>
            </a:pPr>
            <a:fld id="{D260E43B-7F43-FA45-AAB7-E054FD6CC4E3}" type="slidenum">
              <a:rPr lang="en-US" smtClean="0">
                <a:solidFill>
                  <a:prstClr val="white"/>
                </a:solidFill>
              </a:rPr>
              <a:pPr fontAlgn="auto">
                <a:spcBef>
                  <a:spcPts val="0"/>
                </a:spcBef>
                <a:spcAft>
                  <a:spcPts val="0"/>
                </a:spcAft>
                <a:buClrTx/>
                <a:buSzTx/>
              </a:pPr>
              <a:t>‹#›</a:t>
            </a:fld>
            <a:endParaRPr lang="en-US" dirty="0">
              <a:solidFill>
                <a:prstClr val="white"/>
              </a:solidFill>
            </a:endParaRP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262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OE template">
  <p:cSld name="DOE template">
    <p:spTree>
      <p:nvGrpSpPr>
        <p:cNvPr id="1" name="Shape 93"/>
        <p:cNvGrpSpPr/>
        <p:nvPr/>
      </p:nvGrpSpPr>
      <p:grpSpPr>
        <a:xfrm>
          <a:off x="0" y="0"/>
          <a:ext cx="0" cy="0"/>
          <a:chOff x="0" y="0"/>
          <a:chExt cx="0" cy="0"/>
        </a:xfrm>
      </p:grpSpPr>
      <p:sp>
        <p:nvSpPr>
          <p:cNvPr id="94" name="Google Shape;94;p3"/>
          <p:cNvSpPr/>
          <p:nvPr/>
        </p:nvSpPr>
        <p:spPr>
          <a:xfrm>
            <a:off x="0" y="1"/>
            <a:ext cx="12192000" cy="855663"/>
          </a:xfrm>
          <a:prstGeom prst="rect">
            <a:avLst/>
          </a:prstGeom>
          <a:solidFill>
            <a:srgbClr val="1F497D"/>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a:spcBef>
                <a:spcPts val="0"/>
              </a:spcBef>
              <a:spcAft>
                <a:spcPts val="0"/>
              </a:spcAft>
              <a:buClr>
                <a:prstClr val="white"/>
              </a:buClr>
              <a:buSzPts val="2400"/>
              <a:buFont typeface="Times New Roman"/>
              <a:buNone/>
            </a:pPr>
            <a:endParaRPr sz="2400">
              <a:solidFill>
                <a:srgbClr val="000000"/>
              </a:solidFill>
              <a:latin typeface="Source Sans Pro"/>
              <a:ea typeface="Source Sans Pro"/>
              <a:cs typeface="Source Sans Pro"/>
              <a:sym typeface="Source Sans Pro"/>
            </a:endParaRPr>
          </a:p>
        </p:txBody>
      </p:sp>
      <p:sp>
        <p:nvSpPr>
          <p:cNvPr id="95" name="Google Shape;95;p3"/>
          <p:cNvSpPr txBox="1">
            <a:spLocks noGrp="1"/>
          </p:cNvSpPr>
          <p:nvPr>
            <p:ph type="title"/>
          </p:nvPr>
        </p:nvSpPr>
        <p:spPr>
          <a:xfrm>
            <a:off x="0" y="12579"/>
            <a:ext cx="12192000" cy="843086"/>
          </a:xfrm>
          <a:prstGeom prst="rect">
            <a:avLst/>
          </a:prstGeom>
          <a:solidFill>
            <a:srgbClr val="00395A"/>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lstStyle>
            <a:lvl1pPr lvl="0" algn="ctr">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
          <p:cNvSpPr txBox="1">
            <a:spLocks noGrp="1"/>
          </p:cNvSpPr>
          <p:nvPr>
            <p:ph type="body" idx="1"/>
          </p:nvPr>
        </p:nvSpPr>
        <p:spPr>
          <a:xfrm>
            <a:off x="533400" y="1394778"/>
            <a:ext cx="11077502" cy="4548822"/>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a:solidFill>
                  <a:schemeClr val="dk1"/>
                </a:solidFill>
                <a:latin typeface="Arial"/>
                <a:ea typeface="Arial"/>
                <a:cs typeface="Arial"/>
                <a:sym typeface="Arial"/>
              </a:defRPr>
            </a:lvl1pPr>
            <a:lvl2pPr marL="914400" lvl="1" indent="-355600" algn="l">
              <a:spcBef>
                <a:spcPts val="400"/>
              </a:spcBef>
              <a:spcAft>
                <a:spcPts val="0"/>
              </a:spcAft>
              <a:buClr>
                <a:schemeClr val="dk1"/>
              </a:buClr>
              <a:buSzPts val="2000"/>
              <a:buFont typeface="Noto Sans Symbols"/>
              <a:buChar char="▪"/>
              <a:defRPr>
                <a:solidFill>
                  <a:schemeClr val="dk1"/>
                </a:solidFill>
                <a:latin typeface="Arial"/>
                <a:ea typeface="Arial"/>
                <a:cs typeface="Arial"/>
                <a:sym typeface="Arial"/>
              </a:defRPr>
            </a:lvl2pPr>
            <a:lvl3pPr marL="1371600" lvl="2" indent="-355600" algn="l">
              <a:spcBef>
                <a:spcPts val="400"/>
              </a:spcBef>
              <a:spcAft>
                <a:spcPts val="0"/>
              </a:spcAft>
              <a:buClr>
                <a:schemeClr val="dk1"/>
              </a:buClr>
              <a:buSzPts val="2000"/>
              <a:buFont typeface="Courier New"/>
              <a:buChar char="o"/>
              <a:defRPr>
                <a:solidFill>
                  <a:schemeClr val="dk1"/>
                </a:solidFill>
                <a:latin typeface="Arial"/>
                <a:ea typeface="Arial"/>
                <a:cs typeface="Arial"/>
                <a:sym typeface="Arial"/>
              </a:defRPr>
            </a:lvl3pPr>
            <a:lvl4pPr marL="1828800" lvl="3" indent="-355600" algn="l">
              <a:spcBef>
                <a:spcPts val="400"/>
              </a:spcBef>
              <a:spcAft>
                <a:spcPts val="0"/>
              </a:spcAft>
              <a:buClr>
                <a:schemeClr val="dk1"/>
              </a:buClr>
              <a:buSzPts val="2000"/>
              <a:buFont typeface="Courier New"/>
              <a:buChar char="o"/>
              <a:defRPr>
                <a:solidFill>
                  <a:schemeClr val="dk1"/>
                </a:solidFill>
                <a:latin typeface="Arial"/>
                <a:ea typeface="Arial"/>
                <a:cs typeface="Arial"/>
                <a:sym typeface="Arial"/>
              </a:defRPr>
            </a:lvl4pPr>
            <a:lvl5pPr marL="2286000" lvl="4" indent="-355600" algn="l">
              <a:spcBef>
                <a:spcPts val="400"/>
              </a:spcBef>
              <a:spcAft>
                <a:spcPts val="0"/>
              </a:spcAft>
              <a:buClr>
                <a:schemeClr val="dk1"/>
              </a:buClr>
              <a:buSzPts val="2000"/>
              <a:buFont typeface="Courier New"/>
              <a:buChar char="o"/>
              <a:defRPr>
                <a:solidFill>
                  <a:schemeClr val="dk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3"/>
          <p:cNvSpPr txBox="1">
            <a:spLocks noGrp="1"/>
          </p:cNvSpPr>
          <p:nvPr>
            <p:ph type="sldNum" idx="12"/>
          </p:nvPr>
        </p:nvSpPr>
        <p:spPr>
          <a:xfrm>
            <a:off x="10820401" y="6300150"/>
            <a:ext cx="790501"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a:solidFill>
                  <a:srgbClr val="FFFFFF"/>
                </a:solidFill>
                <a:latin typeface="Arial"/>
                <a:ea typeface="Arial"/>
                <a:cs typeface="Arial"/>
                <a:sym typeface="Arial"/>
              </a:defRPr>
            </a:lvl1pPr>
            <a:lvl2pPr marL="0" marR="0" lvl="1" indent="0" algn="r">
              <a:spcBef>
                <a:spcPts val="0"/>
              </a:spcBef>
              <a:spcAft>
                <a:spcPts val="0"/>
              </a:spcAft>
              <a:buNone/>
              <a:defRPr sz="1000" b="0" i="0">
                <a:solidFill>
                  <a:srgbClr val="FFFFFF"/>
                </a:solidFill>
                <a:latin typeface="Arial"/>
                <a:ea typeface="Arial"/>
                <a:cs typeface="Arial"/>
                <a:sym typeface="Arial"/>
              </a:defRPr>
            </a:lvl2pPr>
            <a:lvl3pPr marL="0" marR="0" lvl="2" indent="0" algn="r">
              <a:spcBef>
                <a:spcPts val="0"/>
              </a:spcBef>
              <a:spcAft>
                <a:spcPts val="0"/>
              </a:spcAft>
              <a:buNone/>
              <a:defRPr sz="1000" b="0" i="0">
                <a:solidFill>
                  <a:srgbClr val="FFFFFF"/>
                </a:solidFill>
                <a:latin typeface="Arial"/>
                <a:ea typeface="Arial"/>
                <a:cs typeface="Arial"/>
                <a:sym typeface="Arial"/>
              </a:defRPr>
            </a:lvl3pPr>
            <a:lvl4pPr marL="0" marR="0" lvl="3" indent="0" algn="r">
              <a:spcBef>
                <a:spcPts val="0"/>
              </a:spcBef>
              <a:spcAft>
                <a:spcPts val="0"/>
              </a:spcAft>
              <a:buNone/>
              <a:defRPr sz="1000" b="0" i="0">
                <a:solidFill>
                  <a:srgbClr val="FFFFFF"/>
                </a:solidFill>
                <a:latin typeface="Arial"/>
                <a:ea typeface="Arial"/>
                <a:cs typeface="Arial"/>
                <a:sym typeface="Arial"/>
              </a:defRPr>
            </a:lvl4pPr>
            <a:lvl5pPr marL="0" marR="0" lvl="4" indent="0" algn="r">
              <a:spcBef>
                <a:spcPts val="0"/>
              </a:spcBef>
              <a:spcAft>
                <a:spcPts val="0"/>
              </a:spcAft>
              <a:buNone/>
              <a:defRPr sz="1000" b="0" i="0">
                <a:solidFill>
                  <a:srgbClr val="FFFFFF"/>
                </a:solidFill>
                <a:latin typeface="Arial"/>
                <a:ea typeface="Arial"/>
                <a:cs typeface="Arial"/>
                <a:sym typeface="Arial"/>
              </a:defRPr>
            </a:lvl5pPr>
            <a:lvl6pPr marL="0" marR="0" lvl="5" indent="0" algn="r">
              <a:spcBef>
                <a:spcPts val="0"/>
              </a:spcBef>
              <a:spcAft>
                <a:spcPts val="0"/>
              </a:spcAft>
              <a:buNone/>
              <a:defRPr sz="1000" b="0" i="0">
                <a:solidFill>
                  <a:srgbClr val="FFFFFF"/>
                </a:solidFill>
                <a:latin typeface="Arial"/>
                <a:ea typeface="Arial"/>
                <a:cs typeface="Arial"/>
                <a:sym typeface="Arial"/>
              </a:defRPr>
            </a:lvl6pPr>
            <a:lvl7pPr marL="0" marR="0" lvl="6" indent="0" algn="r">
              <a:spcBef>
                <a:spcPts val="0"/>
              </a:spcBef>
              <a:spcAft>
                <a:spcPts val="0"/>
              </a:spcAft>
              <a:buNone/>
              <a:defRPr sz="1000" b="0" i="0">
                <a:solidFill>
                  <a:srgbClr val="FFFFFF"/>
                </a:solidFill>
                <a:latin typeface="Arial"/>
                <a:ea typeface="Arial"/>
                <a:cs typeface="Arial"/>
                <a:sym typeface="Arial"/>
              </a:defRPr>
            </a:lvl7pPr>
            <a:lvl8pPr marL="0" marR="0" lvl="7" indent="0" algn="r">
              <a:spcBef>
                <a:spcPts val="0"/>
              </a:spcBef>
              <a:spcAft>
                <a:spcPts val="0"/>
              </a:spcAft>
              <a:buNone/>
              <a:defRPr sz="1000" b="0" i="0">
                <a:solidFill>
                  <a:srgbClr val="FFFFFF"/>
                </a:solidFill>
                <a:latin typeface="Arial"/>
                <a:ea typeface="Arial"/>
                <a:cs typeface="Arial"/>
                <a:sym typeface="Arial"/>
              </a:defRPr>
            </a:lvl8pPr>
            <a:lvl9pPr marL="0" marR="0" lvl="8" indent="0" algn="r">
              <a:spcBef>
                <a:spcPts val="0"/>
              </a:spcBef>
              <a:spcAft>
                <a:spcPts val="0"/>
              </a:spcAft>
              <a:buNone/>
              <a:defRPr sz="1000" b="0" i="0">
                <a:solidFill>
                  <a:srgbClr val="FFFFFF"/>
                </a:solidFill>
                <a:latin typeface="Arial"/>
                <a:ea typeface="Arial"/>
                <a:cs typeface="Arial"/>
                <a:sym typeface="Arial"/>
              </a:defRPr>
            </a:lvl9pPr>
          </a:lstStyle>
          <a:p>
            <a:fld id="{00000000-1234-1234-1234-123412341234}" type="slidenum">
              <a:rPr lang="en-US"/>
              <a:pPr/>
              <a:t>‹#›</a:t>
            </a:fld>
            <a:endParaRPr/>
          </a:p>
        </p:txBody>
      </p:sp>
    </p:spTree>
    <p:extLst>
      <p:ext uri="{BB962C8B-B14F-4D97-AF65-F5344CB8AC3E}">
        <p14:creationId xmlns:p14="http://schemas.microsoft.com/office/powerpoint/2010/main" val="2032721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3_lab of future">
    <p:spTree>
      <p:nvGrpSpPr>
        <p:cNvPr id="1" name=""/>
        <p:cNvGrpSpPr/>
        <p:nvPr/>
      </p:nvGrpSpPr>
      <p:grpSpPr>
        <a:xfrm>
          <a:off x="0" y="0"/>
          <a:ext cx="0" cy="0"/>
          <a:chOff x="0" y="0"/>
          <a:chExt cx="0" cy="0"/>
        </a:xfrm>
      </p:grpSpPr>
      <p:pic>
        <p:nvPicPr>
          <p:cNvPr id="3" name="image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134" y="6430964"/>
            <a:ext cx="713317" cy="38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4" name="image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9784" y="6426201"/>
            <a:ext cx="2133600"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5" name="Shape 120"/>
          <p:cNvSpPr>
            <a:spLocks noChangeShapeType="1"/>
          </p:cNvSpPr>
          <p:nvPr/>
        </p:nvSpPr>
        <p:spPr bwMode="auto">
          <a:xfrm>
            <a:off x="3429000" y="6448426"/>
            <a:ext cx="0" cy="366713"/>
          </a:xfrm>
          <a:prstGeom prst="line">
            <a:avLst/>
          </a:prstGeom>
          <a:noFill/>
          <a:ln w="12700">
            <a:solidFill>
              <a:srgbClr val="FFFFFF"/>
            </a:solidFill>
            <a:round/>
            <a:headEnd/>
            <a:tailEnd/>
          </a:ln>
          <a:extLst>
            <a:ext uri="{909E8E84-426E-40dd-AFC4-6F175D3DCCD1}">
              <a14:hiddenFill xmlns="" xmlns:a14="http://schemas.microsoft.com/office/drawing/2010/main">
                <a:noFill/>
              </a14:hiddenFill>
            </a:ext>
          </a:extLst>
        </p:spPr>
        <p:txBody>
          <a:bodyPr lIns="0" tIns="0" rIns="0" bIns="0"/>
          <a:lstStyle/>
          <a:p>
            <a:endParaRPr lang="en-US">
              <a:solidFill>
                <a:prstClr val="black"/>
              </a:solidFill>
              <a:latin typeface="Arial" charset="0"/>
              <a:ea typeface="ＭＳ Ｐゴシック" charset="0"/>
              <a:cs typeface="ＭＳ Ｐゴシック" charset="0"/>
            </a:endParaRPr>
          </a:p>
        </p:txBody>
      </p:sp>
      <p:sp>
        <p:nvSpPr>
          <p:cNvPr id="7" name="Shape 122"/>
          <p:cNvSpPr>
            <a:spLocks noChangeArrowheads="1"/>
          </p:cNvSpPr>
          <p:nvPr/>
        </p:nvSpPr>
        <p:spPr bwMode="auto">
          <a:xfrm>
            <a:off x="11633200" y="6446838"/>
            <a:ext cx="491067" cy="355600"/>
          </a:xfrm>
          <a:prstGeom prst="roundRect">
            <a:avLst>
              <a:gd name="adj" fmla="val 16667"/>
            </a:avLst>
          </a:prstGeom>
          <a:noFill/>
          <a:ln w="2857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pPr defTabSz="912813"/>
            <a:endParaRPr lang="en-US" sz="2400">
              <a:solidFill>
                <a:srgbClr val="000000"/>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3629319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33400" y="1600200"/>
            <a:ext cx="11052100" cy="4525963"/>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896600" y="6324600"/>
            <a:ext cx="688900" cy="365125"/>
          </a:xfrm>
          <a:prstGeom prst="rect">
            <a:avLst/>
          </a:prstGeom>
        </p:spPr>
        <p:txBody>
          <a:bodyPr/>
          <a:lstStyle>
            <a:lvl1pPr>
              <a:defRPr b="0" i="0">
                <a:latin typeface="Arial" panose="020B0604020202020204" pitchFamily="34" charset="0"/>
                <a:cs typeface="Arial" panose="020B0604020202020204" pitchFamily="34" charset="0"/>
              </a:defRPr>
            </a:lvl1p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5939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197813E7-07E4-894D-A99F-D4B7A4263894}"/>
              </a:ext>
            </a:extLst>
          </p:cNvPr>
          <p:cNvSpPr>
            <a:spLocks noGrp="1"/>
          </p:cNvSpPr>
          <p:nvPr>
            <p:ph type="sldNum" sz="quarter" idx="4"/>
          </p:nvPr>
        </p:nvSpPr>
        <p:spPr>
          <a:xfrm>
            <a:off x="10820400" y="6324600"/>
            <a:ext cx="815901"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buClrTx/>
              <a:buSzTx/>
            </a:pPr>
            <a:fld id="{D260E43B-7F43-FA45-AAB7-E054FD6CC4E3}" type="slidenum">
              <a:rPr lang="en-US" smtClean="0">
                <a:solidFill>
                  <a:prstClr val="white"/>
                </a:solidFill>
              </a:rPr>
              <a:pPr fontAlgn="auto">
                <a:spcBef>
                  <a:spcPts val="0"/>
                </a:spcBef>
                <a:spcAft>
                  <a:spcPts val="0"/>
                </a:spcAft>
                <a:buClrTx/>
                <a:buSzTx/>
              </a:pPr>
              <a:t>‹#›</a:t>
            </a:fld>
            <a:endParaRPr lang="en-US" dirty="0">
              <a:solidFill>
                <a:prstClr val="white"/>
              </a:solidFill>
            </a:endParaRPr>
          </a:p>
        </p:txBody>
      </p:sp>
    </p:spTree>
    <p:extLst>
      <p:ext uri="{BB962C8B-B14F-4D97-AF65-F5344CB8AC3E}">
        <p14:creationId xmlns:p14="http://schemas.microsoft.com/office/powerpoint/2010/main" val="858951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DOE template">
    <p:spTree>
      <p:nvGrpSpPr>
        <p:cNvPr id="1" name=""/>
        <p:cNvGrpSpPr/>
        <p:nvPr/>
      </p:nvGrpSpPr>
      <p:grpSpPr>
        <a:xfrm>
          <a:off x="0" y="0"/>
          <a:ext cx="0" cy="0"/>
          <a:chOff x="0" y="0"/>
          <a:chExt cx="0" cy="0"/>
        </a:xfrm>
      </p:grpSpPr>
      <p:sp>
        <p:nvSpPr>
          <p:cNvPr id="3" name="Rectangle 2"/>
          <p:cNvSpPr/>
          <p:nvPr/>
        </p:nvSpPr>
        <p:spPr bwMode="auto">
          <a:xfrm>
            <a:off x="0" y="1"/>
            <a:ext cx="12192000" cy="855663"/>
          </a:xfrm>
          <a:prstGeom prst="rect">
            <a:avLst/>
          </a:prstGeom>
          <a:solidFill>
            <a:srgbClr val="1F497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165" eaLnBrk="0" hangingPunct="0">
              <a:defRPr/>
            </a:pPr>
            <a:endParaRPr lang="en-US" sz="2400" dirty="0">
              <a:solidFill>
                <a:prstClr val="black"/>
              </a:solidFill>
              <a:ea typeface="ＭＳ Ｐゴシック" charset="-128"/>
              <a:cs typeface="ＭＳ Ｐゴシック" charset="-128"/>
            </a:endParaRPr>
          </a:p>
        </p:txBody>
      </p:sp>
      <p:sp>
        <p:nvSpPr>
          <p:cNvPr id="16" name="Title 1"/>
          <p:cNvSpPr>
            <a:spLocks noGrp="1"/>
          </p:cNvSpPr>
          <p:nvPr>
            <p:ph type="title"/>
          </p:nvPr>
        </p:nvSpPr>
        <p:spPr>
          <a:xfrm>
            <a:off x="0" y="12578"/>
            <a:ext cx="12192000" cy="855765"/>
          </a:xfrm>
          <a:prstGeom prst="rect">
            <a:avLst/>
          </a:prstGeom>
        </p:spPr>
        <p:txBody>
          <a:bodyPr anchor="ctr"/>
          <a:lstStyle>
            <a:lvl1pPr>
              <a:defRPr sz="2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544914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3_lab of future">
    <p:spTree>
      <p:nvGrpSpPr>
        <p:cNvPr id="1" name=""/>
        <p:cNvGrpSpPr/>
        <p:nvPr/>
      </p:nvGrpSpPr>
      <p:grpSpPr>
        <a:xfrm>
          <a:off x="0" y="0"/>
          <a:ext cx="0" cy="0"/>
          <a:chOff x="0" y="0"/>
          <a:chExt cx="0" cy="0"/>
        </a:xfrm>
      </p:grpSpPr>
      <p:pic>
        <p:nvPicPr>
          <p:cNvPr id="3" name="image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134" y="6430964"/>
            <a:ext cx="713317" cy="38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pic>
        <p:nvPicPr>
          <p:cNvPr id="4" name="image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29784" y="6426201"/>
            <a:ext cx="2133600" cy="42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5" name="Shape 120"/>
          <p:cNvSpPr>
            <a:spLocks noChangeShapeType="1"/>
          </p:cNvSpPr>
          <p:nvPr/>
        </p:nvSpPr>
        <p:spPr bwMode="auto">
          <a:xfrm>
            <a:off x="3429000" y="6448426"/>
            <a:ext cx="0" cy="366713"/>
          </a:xfrm>
          <a:prstGeom prst="line">
            <a:avLst/>
          </a:prstGeom>
          <a:noFill/>
          <a:ln w="12700">
            <a:solidFill>
              <a:srgbClr val="FFFFFF"/>
            </a:solidFill>
            <a:round/>
            <a:headEnd/>
            <a:tailEnd/>
          </a:ln>
          <a:extLst>
            <a:ext uri="{909E8E84-426E-40dd-AFC4-6F175D3DCCD1}">
              <a14:hiddenFill xmlns="" xmlns:a14="http://schemas.microsoft.com/office/drawing/2010/main">
                <a:noFill/>
              </a14:hiddenFill>
            </a:ext>
          </a:extLst>
        </p:spPr>
        <p:txBody>
          <a:bodyPr lIns="0" tIns="0" rIns="0" bIns="0"/>
          <a:lstStyle/>
          <a:p>
            <a:endParaRPr lang="en-US">
              <a:solidFill>
                <a:prstClr val="black"/>
              </a:solidFill>
              <a:latin typeface="Arial" charset="0"/>
              <a:ea typeface="ＭＳ Ｐゴシック" charset="0"/>
              <a:cs typeface="ＭＳ Ｐゴシック" charset="0"/>
            </a:endParaRPr>
          </a:p>
        </p:txBody>
      </p:sp>
      <p:sp>
        <p:nvSpPr>
          <p:cNvPr id="7" name="Shape 122"/>
          <p:cNvSpPr>
            <a:spLocks noChangeArrowheads="1"/>
          </p:cNvSpPr>
          <p:nvPr/>
        </p:nvSpPr>
        <p:spPr bwMode="auto">
          <a:xfrm>
            <a:off x="11633200" y="6446838"/>
            <a:ext cx="491067" cy="355600"/>
          </a:xfrm>
          <a:prstGeom prst="roundRect">
            <a:avLst>
              <a:gd name="adj" fmla="val 16667"/>
            </a:avLst>
          </a:prstGeom>
          <a:noFill/>
          <a:ln w="28575">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pPr defTabSz="912813"/>
            <a:endParaRPr lang="en-US" sz="2400">
              <a:solidFill>
                <a:srgbClr val="000000"/>
              </a:solidFill>
              <a:latin typeface="Arial" charset="0"/>
              <a:ea typeface="ＭＳ Ｐゴシック" charset="0"/>
              <a:cs typeface="Arial" charset="0"/>
              <a:sym typeface="Arial" charset="0"/>
            </a:endParaRPr>
          </a:p>
        </p:txBody>
      </p:sp>
      <p:sp>
        <p:nvSpPr>
          <p:cNvPr id="8" name="Shape 123"/>
          <p:cNvSpPr/>
          <p:nvPr/>
        </p:nvSpPr>
        <p:spPr>
          <a:xfrm>
            <a:off x="0" y="-12700"/>
            <a:ext cx="12192000" cy="855663"/>
          </a:xfrm>
          <a:prstGeom prst="rect">
            <a:avLst/>
          </a:prstGeom>
          <a:solidFill>
            <a:srgbClr val="1F497D"/>
          </a:solidFill>
          <a:ln w="12700">
            <a:miter lim="400000"/>
          </a:ln>
          <a:effectLst>
            <a:outerShdw blurRad="50800" dist="38100" dir="5400000" rotWithShape="0">
              <a:srgbClr val="000000">
                <a:alpha val="40000"/>
              </a:srgbClr>
            </a:outerShdw>
          </a:effectLst>
        </p:spPr>
        <p:txBody>
          <a:bodyPr lIns="0" tIns="0" rIns="0" bIns="0"/>
          <a:lstStyle/>
          <a:p>
            <a:pPr defTabSz="914165">
              <a:defRPr sz="2400"/>
            </a:pPr>
            <a:endParaRPr sz="2400" kern="0">
              <a:solidFill>
                <a:sysClr val="windowText" lastClr="000000"/>
              </a:solidFill>
              <a:latin typeface="Arial"/>
              <a:ea typeface="Arial"/>
              <a:cs typeface="Arial"/>
              <a:sym typeface="Arial"/>
            </a:endParaRPr>
          </a:p>
        </p:txBody>
      </p:sp>
      <p:sp>
        <p:nvSpPr>
          <p:cNvPr id="9" name="Shape 124"/>
          <p:cNvSpPr/>
          <p:nvPr/>
        </p:nvSpPr>
        <p:spPr>
          <a:xfrm>
            <a:off x="0" y="1"/>
            <a:ext cx="12192000" cy="855663"/>
          </a:xfrm>
          <a:prstGeom prst="rect">
            <a:avLst/>
          </a:prstGeom>
          <a:solidFill>
            <a:srgbClr val="1F497D"/>
          </a:solidFill>
          <a:ln w="12700">
            <a:miter lim="400000"/>
          </a:ln>
          <a:effectLst>
            <a:outerShdw blurRad="50800" dist="38100" dir="5400000" rotWithShape="0">
              <a:srgbClr val="000000">
                <a:alpha val="40000"/>
              </a:srgbClr>
            </a:outerShdw>
          </a:effectLst>
        </p:spPr>
        <p:txBody>
          <a:bodyPr lIns="0" tIns="0" rIns="0" bIns="0"/>
          <a:lstStyle/>
          <a:p>
            <a:pPr defTabSz="914165">
              <a:defRPr sz="2400"/>
            </a:pPr>
            <a:endParaRPr sz="2400" kern="0">
              <a:solidFill>
                <a:sysClr val="windowText" lastClr="000000"/>
              </a:solidFill>
              <a:latin typeface="Arial"/>
              <a:ea typeface="Arial"/>
              <a:cs typeface="Arial"/>
              <a:sym typeface="Arial"/>
            </a:endParaRPr>
          </a:p>
        </p:txBody>
      </p:sp>
      <p:sp>
        <p:nvSpPr>
          <p:cNvPr id="125" name="Shape 125"/>
          <p:cNvSpPr>
            <a:spLocks noGrp="1"/>
          </p:cNvSpPr>
          <p:nvPr>
            <p:ph type="title"/>
          </p:nvPr>
        </p:nvSpPr>
        <p:spPr>
          <a:xfrm>
            <a:off x="0" y="0"/>
            <a:ext cx="12192000" cy="855768"/>
          </a:xfrm>
          <a:prstGeom prst="rect">
            <a:avLst/>
          </a:prstGeom>
        </p:spPr>
        <p:txBody>
          <a:bodyPr lIns="45719" tIns="45719" rIns="45719" bIns="45719" anchor="ctr"/>
          <a:lstStyle>
            <a:lvl1pPr algn="ctr">
              <a:lnSpc>
                <a:spcPct val="100000"/>
              </a:lnSpc>
              <a:defRPr sz="2800" b="0">
                <a:solidFill>
                  <a:srgbClr val="FFFFFF"/>
                </a:solidFill>
                <a:latin typeface="Franklin Gothic Medium"/>
                <a:ea typeface="Franklin Gothic Medium"/>
                <a:cs typeface="Franklin Gothic Medium"/>
                <a:sym typeface="Franklin Gothic Medium"/>
              </a:defRPr>
            </a:lvl1pPr>
          </a:lstStyle>
          <a:p>
            <a:pPr lvl="0"/>
            <a:r>
              <a:t>Title Text</a:t>
            </a:r>
          </a:p>
        </p:txBody>
      </p:sp>
    </p:spTree>
    <p:extLst>
      <p:ext uri="{BB962C8B-B14F-4D97-AF65-F5344CB8AC3E}">
        <p14:creationId xmlns:p14="http://schemas.microsoft.com/office/powerpoint/2010/main" val="1933586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0" y="0"/>
            <a:ext cx="12192000" cy="1143000"/>
          </a:xfrm>
          <a:prstGeom prst="rect">
            <a:avLst/>
          </a:prstGeom>
          <a:solidFill>
            <a:schemeClr val="dk2"/>
          </a:solidFill>
          <a:ln>
            <a:noFill/>
          </a:ln>
          <a:effectLst>
            <a:outerShdw blurRad="50800" dist="38100" dir="2700000" algn="tl" rotWithShape="0">
              <a:srgbClr val="000000">
                <a:alpha val="42745"/>
              </a:srgbClr>
            </a:outerShdw>
          </a:effectLst>
        </p:spPr>
        <p:txBody>
          <a:bodyPr spcFirstLastPara="1" wrap="square" lIns="91425" tIns="91425" rIns="91425" bIns="91425" anchor="ctr" anchorCtr="0"/>
          <a:lstStyle>
            <a:lvl1pPr marR="0" lvl="0" algn="ctr" rtl="0">
              <a:spcBef>
                <a:spcPts val="0"/>
              </a:spcBef>
              <a:spcAft>
                <a:spcPts val="0"/>
              </a:spcAft>
              <a:buClr>
                <a:schemeClr val="lt1"/>
              </a:buClr>
              <a:buSzPts val="2800"/>
              <a:buFont typeface="Source Sans Pro"/>
              <a:buNone/>
              <a:defRPr sz="2800" b="0" i="0" u="none" strike="noStrike" cap="none">
                <a:solidFill>
                  <a:schemeClr val="lt1"/>
                </a:solidFill>
                <a:latin typeface="Arial Regular"/>
                <a:ea typeface="Source Sans Pro"/>
                <a:cs typeface="Arial Regular"/>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2" name="Shape 52"/>
          <p:cNvSpPr txBox="1">
            <a:spLocks noGrp="1"/>
          </p:cNvSpPr>
          <p:nvPr>
            <p:ph type="sldNum" idx="12"/>
          </p:nvPr>
        </p:nvSpPr>
        <p:spPr>
          <a:xfrm>
            <a:off x="10893501" y="6356351"/>
            <a:ext cx="6889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Arial Regular"/>
                <a:ea typeface="Source Sans Pro"/>
                <a:cs typeface="Arial Regular"/>
                <a:sym typeface="Source Sans Pro"/>
              </a:defRPr>
            </a:lvl1pPr>
            <a:lvl2pPr marL="0" marR="0" lvl="1" indent="0" algn="r" rtl="0">
              <a:spcBef>
                <a:spcPts val="0"/>
              </a:spcBef>
              <a:buNone/>
              <a:defRPr sz="10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0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0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0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0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0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0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000"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09999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p>
            <a:endParaRPr lang="en-US" dirty="0">
              <a:solidFill>
                <a:prstClr val="black"/>
              </a:solidFill>
              <a:ea typeface="ＭＳ Ｐゴシック" panose="020B0600070205080204" pitchFamily="34" charset="-128"/>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US" dirty="0">
              <a:solidFill>
                <a:prstClr val="black"/>
              </a:solidFill>
              <a:ea typeface="ＭＳ Ｐゴシック" panose="020B0600070205080204" pitchFamily="34" charset="-128"/>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2D3F6FE6-4B04-4271-8C1F-A19314B2D2D9}" type="slidenum">
              <a:rPr lang="en-US" smtClean="0">
                <a:solidFill>
                  <a:prstClr val="black"/>
                </a:solidFill>
                <a:ea typeface="ＭＳ Ｐゴシック" panose="020B0600070205080204" pitchFamily="34" charset="-128"/>
              </a:rPr>
              <a:pPr/>
              <a:t>‹#›</a:t>
            </a:fld>
            <a:endParaRPr lang="en-US" dirty="0">
              <a:solidFill>
                <a:prstClr val="black"/>
              </a:solidFill>
              <a:ea typeface="ＭＳ Ｐゴシック" panose="020B0600070205080204" pitchFamily="34" charset="-128"/>
            </a:endParaRPr>
          </a:p>
        </p:txBody>
      </p:sp>
      <p:sp>
        <p:nvSpPr>
          <p:cNvPr id="7" name="Rectangle 6"/>
          <p:cNvSpPr>
            <a:spLocks noChangeArrowheads="1"/>
          </p:cNvSpPr>
          <p:nvPr userDrawn="1"/>
        </p:nvSpPr>
        <p:spPr bwMode="auto">
          <a:xfrm>
            <a:off x="0" y="3"/>
            <a:ext cx="12192000" cy="855663"/>
          </a:xfrm>
          <a:prstGeom prst="rect">
            <a:avLst/>
          </a:prstGeom>
          <a:solidFill>
            <a:srgbClr val="1F497D"/>
          </a:solidFill>
          <a:ln>
            <a:noFill/>
          </a:ln>
          <a:effectLst>
            <a:outerShdw blurRad="50800" dist="38100" dir="5400000" algn="t" rotWithShape="0">
              <a:srgbClr val="808080">
                <a:alpha val="39999"/>
              </a:srgbClr>
            </a:outerShdw>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pPr defTabSz="914165" eaLnBrk="0" hangingPunct="0">
              <a:defRPr/>
            </a:pPr>
            <a:endParaRPr lang="en-US" sz="2400" dirty="0">
              <a:solidFill>
                <a:prstClr val="black"/>
              </a:solidFill>
              <a:ea typeface="ＭＳ Ｐゴシック" charset="-128"/>
              <a:cs typeface="ＭＳ Ｐゴシック" charset="-128"/>
            </a:endParaRPr>
          </a:p>
        </p:txBody>
      </p:sp>
    </p:spTree>
    <p:extLst>
      <p:ext uri="{BB962C8B-B14F-4D97-AF65-F5344CB8AC3E}">
        <p14:creationId xmlns:p14="http://schemas.microsoft.com/office/powerpoint/2010/main" val="1295176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128C41A-7A0A-A74C-A765-4BF8AA94B2BC}" type="slidenum">
              <a:rPr lang="en-US" altLang="en-US" smtClean="0">
                <a:solidFill>
                  <a:prstClr val="white"/>
                </a:solidFill>
              </a:rPr>
              <a:pPr/>
              <a:t>‹#›</a:t>
            </a:fld>
            <a:endParaRPr lang="en-US" altLang="en-US">
              <a:solidFill>
                <a:prstClr val="white"/>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solidFill>
                <a:prstClr val="white"/>
              </a:solidFill>
            </a:endParaRPr>
          </a:p>
        </p:txBody>
      </p:sp>
      <p:sp>
        <p:nvSpPr>
          <p:cNvPr id="6" name="Content Placeholder 5"/>
          <p:cNvSpPr>
            <a:spLocks noGrp="1"/>
          </p:cNvSpPr>
          <p:nvPr>
            <p:ph sz="quarter" idx="12"/>
          </p:nvPr>
        </p:nvSpPr>
        <p:spPr>
          <a:xfrm>
            <a:off x="330200" y="1393825"/>
            <a:ext cx="11482917" cy="4522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982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OE templat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
            <a:ext cx="12192000" cy="855663"/>
          </a:xfrm>
          <a:prstGeom prst="rect">
            <a:avLst/>
          </a:prstGeom>
          <a:solidFill>
            <a:srgbClr val="1F497D"/>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endParaRPr lang="x-none" altLang="x-none" sz="2400">
              <a:solidFill>
                <a:srgbClr val="000000"/>
              </a:solidFill>
            </a:endParaRPr>
          </a:p>
        </p:txBody>
      </p:sp>
      <p:sp>
        <p:nvSpPr>
          <p:cNvPr id="16" name="Title 1"/>
          <p:cNvSpPr>
            <a:spLocks noGrp="1"/>
          </p:cNvSpPr>
          <p:nvPr>
            <p:ph type="title"/>
          </p:nvPr>
        </p:nvSpPr>
        <p:spPr>
          <a:xfrm>
            <a:off x="0" y="12579"/>
            <a:ext cx="12192000" cy="843086"/>
          </a:xfrm>
          <a:prstGeom prst="rect">
            <a:avLst/>
          </a:prstGeom>
        </p:spPr>
        <p:txBody>
          <a:bodyPr anchor="ctr">
            <a:normAutofit/>
          </a:bodyPr>
          <a:lstStyle>
            <a:lvl1pPr>
              <a:defRPr sz="280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FD0C11F7-91F7-EF4B-BDE6-9C994AE4408B}"/>
              </a:ext>
            </a:extLst>
          </p:cNvPr>
          <p:cNvSpPr>
            <a:spLocks noGrp="1"/>
          </p:cNvSpPr>
          <p:nvPr>
            <p:ph type="sldNum" sz="quarter" idx="4"/>
          </p:nvPr>
        </p:nvSpPr>
        <p:spPr>
          <a:xfrm>
            <a:off x="10972800" y="6400800"/>
            <a:ext cx="688900" cy="347833"/>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buClrTx/>
              <a:buSzTx/>
            </a:pPr>
            <a:fld id="{D260E43B-7F43-FA45-AAB7-E054FD6CC4E3}" type="slidenum">
              <a:rPr lang="en-US" smtClean="0"/>
              <a:pPr fontAlgn="auto">
                <a:spcBef>
                  <a:spcPts val="0"/>
                </a:spcBef>
                <a:spcAft>
                  <a:spcPts val="0"/>
                </a:spcAft>
                <a:buClrTx/>
                <a:buSzTx/>
              </a:pPr>
              <a:t>‹#›</a:t>
            </a:fld>
            <a:endParaRPr lang="en-US" dirty="0"/>
          </a:p>
        </p:txBody>
      </p:sp>
    </p:spTree>
    <p:extLst>
      <p:ext uri="{BB962C8B-B14F-4D97-AF65-F5344CB8AC3E}">
        <p14:creationId xmlns:p14="http://schemas.microsoft.com/office/powerpoint/2010/main" val="748144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OE template">
    <p:spTree>
      <p:nvGrpSpPr>
        <p:cNvPr id="1" name=""/>
        <p:cNvGrpSpPr/>
        <p:nvPr/>
      </p:nvGrpSpPr>
      <p:grpSpPr>
        <a:xfrm>
          <a:off x="0" y="0"/>
          <a:ext cx="0" cy="0"/>
          <a:chOff x="0" y="0"/>
          <a:chExt cx="0" cy="0"/>
        </a:xfrm>
      </p:grpSpPr>
      <p:sp>
        <p:nvSpPr>
          <p:cNvPr id="3" name="Rectangle 2"/>
          <p:cNvSpPr/>
          <p:nvPr/>
        </p:nvSpPr>
        <p:spPr bwMode="auto">
          <a:xfrm>
            <a:off x="0" y="1"/>
            <a:ext cx="12192000" cy="855663"/>
          </a:xfrm>
          <a:prstGeom prst="rect">
            <a:avLst/>
          </a:prstGeom>
          <a:solidFill>
            <a:srgbClr val="1F497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165" eaLnBrk="0" fontAlgn="auto" hangingPunct="0">
              <a:spcBef>
                <a:spcPts val="0"/>
              </a:spcBef>
              <a:spcAft>
                <a:spcPts val="0"/>
              </a:spcAft>
              <a:buClrTx/>
              <a:buSzTx/>
              <a:buFontTx/>
              <a:buNone/>
              <a:defRPr/>
            </a:pPr>
            <a:endParaRPr lang="en-US" sz="2400">
              <a:solidFill>
                <a:prstClr val="black"/>
              </a:solidFill>
              <a:latin typeface="Franklin Gothic Book"/>
              <a:ea typeface="ＭＳ Ｐゴシック" charset="-128"/>
              <a:cs typeface="ＭＳ Ｐゴシック" charset="-128"/>
            </a:endParaRPr>
          </a:p>
        </p:txBody>
      </p:sp>
      <p:sp>
        <p:nvSpPr>
          <p:cNvPr id="16" name="Title 1"/>
          <p:cNvSpPr>
            <a:spLocks noGrp="1"/>
          </p:cNvSpPr>
          <p:nvPr>
            <p:ph type="title"/>
          </p:nvPr>
        </p:nvSpPr>
        <p:spPr>
          <a:xfrm>
            <a:off x="0" y="12578"/>
            <a:ext cx="12192000" cy="855765"/>
          </a:xfrm>
        </p:spPr>
        <p:txBody>
          <a:bodyPr anchor="ctr"/>
          <a:lstStyle>
            <a:lvl1pPr>
              <a:defRPr sz="2800">
                <a:solidFill>
                  <a:srgbClr val="FFFFFF"/>
                </a:solidFill>
              </a:defRPr>
            </a:lvl1pPr>
          </a:lstStyle>
          <a:p>
            <a:r>
              <a:rPr lang="en-US" dirty="0"/>
              <a:t>Click to edit Master title style</a:t>
            </a:r>
          </a:p>
        </p:txBody>
      </p:sp>
      <p:sp>
        <p:nvSpPr>
          <p:cNvPr id="4" name="Content Placeholder 3"/>
          <p:cNvSpPr>
            <a:spLocks noGrp="1"/>
          </p:cNvSpPr>
          <p:nvPr>
            <p:ph sz="quarter" idx="10"/>
          </p:nvPr>
        </p:nvSpPr>
        <p:spPr>
          <a:xfrm>
            <a:off x="802640" y="1394778"/>
            <a:ext cx="10871200" cy="4548822"/>
          </a:xfrm>
          <a:prstGeom prst="rect">
            <a:avLst/>
          </a:prstGeom>
        </p:spPr>
        <p:txBody>
          <a:bodyPr/>
          <a:lstStyle>
            <a:lvl2pPr marL="287338" indent="-225425">
              <a:buFont typeface="Wingdings" panose="05000000000000000000" pitchFamily="2" charset="2"/>
              <a:buChar char="§"/>
              <a:defRPr/>
            </a:lvl2pPr>
            <a:lvl3pPr marL="798512" indent="-342900">
              <a:buFont typeface="Courier New" panose="02070309020205020404" pitchFamily="49" charset="0"/>
              <a:buChar char="o"/>
              <a:defRPr/>
            </a:lvl3pPr>
            <a:lvl4pPr marL="1025525" indent="-342900">
              <a:buFont typeface="Courier New" panose="02070309020205020404" pitchFamily="49" charset="0"/>
              <a:buChar char="o"/>
              <a:defRPr/>
            </a:lvl4pPr>
            <a:lvl5pPr marL="1252538" indent="-3429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6979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ustom Layout">
  <p:cSld name="2_Custom Layou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0" y="0"/>
            <a:ext cx="12192000" cy="1143000"/>
          </a:xfrm>
          <a:prstGeom prst="rect">
            <a:avLst/>
          </a:prstGeom>
          <a:solidFill>
            <a:schemeClr val="dk2"/>
          </a:solidFill>
          <a:ln>
            <a:noFill/>
          </a:ln>
          <a:effectLst>
            <a:outerShdw blurRad="50800" dist="38100" dir="2700000" algn="tl" rotWithShape="0">
              <a:srgbClr val="000000">
                <a:alpha val="42745"/>
              </a:srgbClr>
            </a:outerShdw>
          </a:effectLst>
        </p:spPr>
        <p:txBody>
          <a:bodyPr spcFirstLastPara="1" wrap="square" lIns="91425" tIns="91425" rIns="91425" bIns="91425" anchor="ctr" anchorCtr="0"/>
          <a:lstStyle>
            <a:lvl1pPr marR="0" lvl="0" algn="ctr" rtl="0">
              <a:spcBef>
                <a:spcPts val="0"/>
              </a:spcBef>
              <a:spcAft>
                <a:spcPts val="0"/>
              </a:spcAft>
              <a:buClr>
                <a:schemeClr val="lt1"/>
              </a:buClr>
              <a:buSzPts val="2800"/>
              <a:buFont typeface="Source Sans Pro"/>
              <a:buNone/>
              <a:defRPr sz="2800" b="0" i="0" u="none" strike="noStrike" cap="none">
                <a:solidFill>
                  <a:schemeClr val="lt1"/>
                </a:solidFill>
                <a:latin typeface="Arial Regular"/>
                <a:ea typeface="Source Sans Pro"/>
                <a:cs typeface="Arial Regular"/>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2" name="Shape 92"/>
          <p:cNvSpPr txBox="1">
            <a:spLocks noGrp="1"/>
          </p:cNvSpPr>
          <p:nvPr>
            <p:ph type="sldNum" idx="12"/>
          </p:nvPr>
        </p:nvSpPr>
        <p:spPr>
          <a:xfrm>
            <a:off x="10893501" y="6356351"/>
            <a:ext cx="6889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a:solidFill>
                  <a:schemeClr val="lt1"/>
                </a:solidFill>
                <a:latin typeface="Arial Regular"/>
                <a:ea typeface="Source Sans Pro"/>
                <a:cs typeface="Arial Regular"/>
                <a:sym typeface="Source Sans Pro"/>
              </a:defRPr>
            </a:lvl1pPr>
            <a:lvl2pPr marL="0" marR="0" lvl="1" indent="0" algn="r" rtl="0">
              <a:spcBef>
                <a:spcPts val="0"/>
              </a:spcBef>
              <a:buNone/>
              <a:defRPr sz="1000">
                <a:solidFill>
                  <a:schemeClr val="lt1"/>
                </a:solidFill>
                <a:latin typeface="Source Sans Pro"/>
                <a:ea typeface="Source Sans Pro"/>
                <a:cs typeface="Source Sans Pro"/>
                <a:sym typeface="Source Sans Pro"/>
              </a:defRPr>
            </a:lvl2pPr>
            <a:lvl3pPr marL="0" marR="0" lvl="2" indent="0" algn="r" rtl="0">
              <a:spcBef>
                <a:spcPts val="0"/>
              </a:spcBef>
              <a:buNone/>
              <a:defRPr sz="1000">
                <a:solidFill>
                  <a:schemeClr val="lt1"/>
                </a:solidFill>
                <a:latin typeface="Source Sans Pro"/>
                <a:ea typeface="Source Sans Pro"/>
                <a:cs typeface="Source Sans Pro"/>
                <a:sym typeface="Source Sans Pro"/>
              </a:defRPr>
            </a:lvl3pPr>
            <a:lvl4pPr marL="0" marR="0" lvl="3" indent="0" algn="r" rtl="0">
              <a:spcBef>
                <a:spcPts val="0"/>
              </a:spcBef>
              <a:buNone/>
              <a:defRPr sz="1000">
                <a:solidFill>
                  <a:schemeClr val="lt1"/>
                </a:solidFill>
                <a:latin typeface="Source Sans Pro"/>
                <a:ea typeface="Source Sans Pro"/>
                <a:cs typeface="Source Sans Pro"/>
                <a:sym typeface="Source Sans Pro"/>
              </a:defRPr>
            </a:lvl4pPr>
            <a:lvl5pPr marL="0" marR="0" lvl="4" indent="0" algn="r" rtl="0">
              <a:spcBef>
                <a:spcPts val="0"/>
              </a:spcBef>
              <a:buNone/>
              <a:defRPr sz="1000">
                <a:solidFill>
                  <a:schemeClr val="lt1"/>
                </a:solidFill>
                <a:latin typeface="Source Sans Pro"/>
                <a:ea typeface="Source Sans Pro"/>
                <a:cs typeface="Source Sans Pro"/>
                <a:sym typeface="Source Sans Pro"/>
              </a:defRPr>
            </a:lvl5pPr>
            <a:lvl6pPr marL="0" marR="0" lvl="5" indent="0" algn="r" rtl="0">
              <a:spcBef>
                <a:spcPts val="0"/>
              </a:spcBef>
              <a:buNone/>
              <a:defRPr sz="1000">
                <a:solidFill>
                  <a:schemeClr val="lt1"/>
                </a:solidFill>
                <a:latin typeface="Source Sans Pro"/>
                <a:ea typeface="Source Sans Pro"/>
                <a:cs typeface="Source Sans Pro"/>
                <a:sym typeface="Source Sans Pro"/>
              </a:defRPr>
            </a:lvl6pPr>
            <a:lvl7pPr marL="0" marR="0" lvl="6" indent="0" algn="r" rtl="0">
              <a:spcBef>
                <a:spcPts val="0"/>
              </a:spcBef>
              <a:buNone/>
              <a:defRPr sz="1000">
                <a:solidFill>
                  <a:schemeClr val="lt1"/>
                </a:solidFill>
                <a:latin typeface="Source Sans Pro"/>
                <a:ea typeface="Source Sans Pro"/>
                <a:cs typeface="Source Sans Pro"/>
                <a:sym typeface="Source Sans Pro"/>
              </a:defRPr>
            </a:lvl7pPr>
            <a:lvl8pPr marL="0" marR="0" lvl="7" indent="0" algn="r" rtl="0">
              <a:spcBef>
                <a:spcPts val="0"/>
              </a:spcBef>
              <a:buNone/>
              <a:defRPr sz="1000">
                <a:solidFill>
                  <a:schemeClr val="lt1"/>
                </a:solidFill>
                <a:latin typeface="Source Sans Pro"/>
                <a:ea typeface="Source Sans Pro"/>
                <a:cs typeface="Source Sans Pro"/>
                <a:sym typeface="Source Sans Pro"/>
              </a:defRPr>
            </a:lvl8pPr>
            <a:lvl9pPr marL="0" marR="0" lvl="8" indent="0" algn="r" rtl="0">
              <a:spcBef>
                <a:spcPts val="0"/>
              </a:spcBef>
              <a:buNone/>
              <a:defRPr sz="1000">
                <a:solidFill>
                  <a:schemeClr val="lt1"/>
                </a:solidFill>
                <a:latin typeface="Source Sans Pro"/>
                <a:ea typeface="Source Sans Pro"/>
                <a:cs typeface="Source Sans Pro"/>
                <a:sym typeface="Source Sans Pro"/>
              </a:defRPr>
            </a:lvl9pPr>
          </a:lstStyle>
          <a:p>
            <a:fld id="{00000000-1234-1234-1234-123412341234}" type="slidenum">
              <a:rPr lang="en-US" smtClean="0">
                <a:solidFill>
                  <a:prstClr val="white"/>
                </a:solidFill>
              </a:rPr>
              <a:pPr/>
              <a:t>‹#›</a:t>
            </a:fld>
            <a:endParaRPr lang="en-US" dirty="0">
              <a:solidFill>
                <a:prstClr val="white"/>
              </a:solidFill>
            </a:endParaRPr>
          </a:p>
        </p:txBody>
      </p:sp>
      <p:sp>
        <p:nvSpPr>
          <p:cNvPr id="93" name="Shape 93"/>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a:solidFill>
                  <a:schemeClr val="dk1"/>
                </a:solidFill>
                <a:latin typeface="Arial Regular"/>
                <a:ea typeface="Source Sans Pro"/>
                <a:cs typeface="Arial Regular"/>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lang="en-US" dirty="0">
              <a:solidFill>
                <a:prstClr val="black"/>
              </a:solidFill>
            </a:endParaRPr>
          </a:p>
        </p:txBody>
      </p:sp>
      <p:sp>
        <p:nvSpPr>
          <p:cNvPr id="94" name="Shape 94"/>
          <p:cNvSpPr txBox="1">
            <a:spLocks noGrp="1"/>
          </p:cNvSpPr>
          <p:nvPr>
            <p:ph type="body" idx="1"/>
          </p:nvPr>
        </p:nvSpPr>
        <p:spPr>
          <a:xfrm>
            <a:off x="330200" y="1393825"/>
            <a:ext cx="11482917" cy="45227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2"/>
              </a:buClr>
              <a:buSzPts val="2400"/>
              <a:buFont typeface="Arial"/>
              <a:buChar char="•"/>
              <a:defRPr sz="2400" b="0" i="0" u="none" strike="noStrike" cap="none">
                <a:solidFill>
                  <a:schemeClr val="dk2"/>
                </a:solidFill>
                <a:latin typeface="Arial Regular"/>
                <a:ea typeface="Source Sans Pro"/>
                <a:cs typeface="Arial Regular"/>
                <a:sym typeface="Source Sans Pro"/>
              </a:defRPr>
            </a:lvl1pPr>
            <a:lvl2pPr marL="914400" marR="0" lvl="1" indent="-355600" algn="l" rtl="0">
              <a:spcBef>
                <a:spcPts val="400"/>
              </a:spcBef>
              <a:spcAft>
                <a:spcPts val="0"/>
              </a:spcAft>
              <a:buClr>
                <a:srgbClr val="1F497D"/>
              </a:buClr>
              <a:buSzPts val="2000"/>
              <a:buFont typeface="Courier New"/>
              <a:buChar char="o"/>
              <a:defRPr sz="2000" b="0" i="0" u="none" strike="noStrike" cap="none">
                <a:solidFill>
                  <a:srgbClr val="1F497D"/>
                </a:solidFill>
                <a:latin typeface="Source Sans Pro"/>
                <a:ea typeface="Source Sans Pro"/>
                <a:cs typeface="Source Sans Pro"/>
                <a:sym typeface="Source Sans Pro"/>
              </a:defRPr>
            </a:lvl2pPr>
            <a:lvl3pPr marL="1371600" marR="0" lvl="2" indent="-355600" algn="l" rtl="0">
              <a:spcBef>
                <a:spcPts val="400"/>
              </a:spcBef>
              <a:spcAft>
                <a:spcPts val="0"/>
              </a:spcAft>
              <a:buClr>
                <a:srgbClr val="1F497D"/>
              </a:buClr>
              <a:buSzPts val="2000"/>
              <a:buFont typeface="Arial"/>
              <a:buChar char="•"/>
              <a:defRPr sz="2000" b="0" i="0" u="none" strike="noStrike" cap="none">
                <a:solidFill>
                  <a:srgbClr val="1F497D"/>
                </a:solidFill>
                <a:latin typeface="Source Sans Pro"/>
                <a:ea typeface="Source Sans Pro"/>
                <a:cs typeface="Source Sans Pro"/>
                <a:sym typeface="Source Sans Pro"/>
              </a:defRPr>
            </a:lvl3pPr>
            <a:lvl4pPr marL="1828800" marR="0" lvl="3" indent="-355600" algn="l" rtl="0">
              <a:spcBef>
                <a:spcPts val="400"/>
              </a:spcBef>
              <a:spcAft>
                <a:spcPts val="0"/>
              </a:spcAft>
              <a:buClr>
                <a:srgbClr val="1F497D"/>
              </a:buClr>
              <a:buSzPts val="2000"/>
              <a:buFont typeface="Arial"/>
              <a:buChar char="–"/>
              <a:defRPr sz="2000" b="0" i="0" u="none" strike="noStrike" cap="none">
                <a:solidFill>
                  <a:srgbClr val="1F497D"/>
                </a:solidFill>
                <a:latin typeface="Source Sans Pro"/>
                <a:ea typeface="Source Sans Pro"/>
                <a:cs typeface="Source Sans Pro"/>
                <a:sym typeface="Source Sans Pro"/>
              </a:defRPr>
            </a:lvl4pPr>
            <a:lvl5pPr marL="2286000" marR="0" lvl="4" indent="-355600" algn="l" rtl="0">
              <a:spcBef>
                <a:spcPts val="400"/>
              </a:spcBef>
              <a:spcAft>
                <a:spcPts val="0"/>
              </a:spcAft>
              <a:buClr>
                <a:srgbClr val="1F497D"/>
              </a:buClr>
              <a:buSzPts val="2000"/>
              <a:buFont typeface="Arial"/>
              <a:buChar char="»"/>
              <a:defRPr sz="2000" b="0" i="0" u="none" strike="noStrike" cap="none">
                <a:solidFill>
                  <a:srgbClr val="1F497D"/>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Source Sans Pro"/>
                <a:ea typeface="Source Sans Pro"/>
                <a:cs typeface="Source Sans Pro"/>
                <a:sym typeface="Source Sans Pro"/>
              </a:defRPr>
            </a:lvl9pPr>
          </a:lstStyle>
          <a:p>
            <a:endParaRPr dirty="0"/>
          </a:p>
        </p:txBody>
      </p:sp>
    </p:spTree>
    <p:extLst>
      <p:ext uri="{BB962C8B-B14F-4D97-AF65-F5344CB8AC3E}">
        <p14:creationId xmlns:p14="http://schemas.microsoft.com/office/powerpoint/2010/main" val="1931601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42247" y="2073149"/>
            <a:ext cx="8361593" cy="2195697"/>
          </a:xfrm>
        </p:spPr>
        <p:txBody>
          <a:bodyPr anchor="b" anchorCtr="0"/>
          <a:lstStyle>
            <a:lvl1pPr marL="0" indent="0" algn="ctr">
              <a:buNone/>
              <a:defRPr>
                <a:solidFill>
                  <a:schemeClr val="bg1"/>
                </a:solidFill>
                <a:latin typeface="Avenir Roman"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5"/>
          <p:cNvSpPr>
            <a:spLocks noGrp="1"/>
          </p:cNvSpPr>
          <p:nvPr>
            <p:ph type="body" sz="quarter" idx="10"/>
          </p:nvPr>
        </p:nvSpPr>
        <p:spPr>
          <a:xfrm>
            <a:off x="611717" y="498348"/>
            <a:ext cx="10968568" cy="1574800"/>
          </a:xfrm>
        </p:spPr>
        <p:txBody>
          <a:bodyPr anchor="ctr" anchorCtr="1">
            <a:normAutofit/>
          </a:bodyPr>
          <a:lstStyle>
            <a:lvl1pPr marL="0" indent="0" algn="ctr">
              <a:buNone/>
              <a:defRPr sz="3600">
                <a:solidFill>
                  <a:schemeClr val="bg1"/>
                </a:solidFill>
                <a:latin typeface="Avenir Roman" panose="02000503020000020003" pitchFamily="2" charset="0"/>
              </a:defRPr>
            </a:lvl1pPr>
          </a:lstStyle>
          <a:p>
            <a:pPr lvl="0"/>
            <a:r>
              <a:rPr lang="en-US" dirty="0"/>
              <a:t>Edit Master text styles</a:t>
            </a:r>
          </a:p>
        </p:txBody>
      </p:sp>
    </p:spTree>
    <p:extLst>
      <p:ext uri="{BB962C8B-B14F-4D97-AF65-F5344CB8AC3E}">
        <p14:creationId xmlns:p14="http://schemas.microsoft.com/office/powerpoint/2010/main" val="1732856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200">
                <a:solidFill>
                  <a:schemeClr val="bg1"/>
                </a:solidFill>
              </a:defRPr>
            </a:lvl1p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527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marL="228600" indent="-228600">
              <a:defRPr sz="2000"/>
            </a:lvl1pPr>
            <a:lvl2pPr marL="457200" indent="-228600">
              <a:defRPr sz="2000"/>
            </a:lvl2pPr>
            <a:lvl3pPr marL="687388" indent="-230188">
              <a:defRPr sz="2000"/>
            </a:lvl3pPr>
            <a:lvl4pPr marL="915988" indent="-228600">
              <a:defRPr sz="2000"/>
            </a:lvl4pPr>
            <a:lvl5pPr marL="1144588" indent="-228600">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marL="228600" indent="-228600">
              <a:defRPr sz="2000"/>
            </a:lvl1pPr>
            <a:lvl2pPr marL="457200" indent="-228600">
              <a:defRPr sz="2000"/>
            </a:lvl2pPr>
            <a:lvl3pPr marL="685800" indent="-228600">
              <a:tabLst/>
              <a:defRPr sz="2000"/>
            </a:lvl3pPr>
            <a:lvl4pPr marL="915988" indent="-228600">
              <a:defRPr sz="2000"/>
            </a:lvl4pPr>
            <a:lvl5pPr marL="1144588" indent="-228600">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6252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3277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 y="1597028"/>
            <a:ext cx="12192000" cy="2068513"/>
          </a:xfrm>
        </p:spPr>
        <p:txBody>
          <a:bodyPr anchor="ctr" anchorCtr="1">
            <a:normAutofit/>
          </a:bodyPr>
          <a:lstStyle>
            <a:lvl1pPr algn="ctr">
              <a:defRPr sz="3200" b="1" cap="none"/>
            </a:lvl1pPr>
          </a:lstStyle>
          <a:p>
            <a:r>
              <a:rPr lang="en-US"/>
              <a:t>Click to edit Master title style</a:t>
            </a:r>
            <a:endParaRPr lang="en-US" dirty="0"/>
          </a:p>
        </p:txBody>
      </p:sp>
      <p:sp>
        <p:nvSpPr>
          <p:cNvPr id="3" name="Text Placeholder 2"/>
          <p:cNvSpPr>
            <a:spLocks noGrp="1"/>
          </p:cNvSpPr>
          <p:nvPr>
            <p:ph type="body" idx="1"/>
          </p:nvPr>
        </p:nvSpPr>
        <p:spPr>
          <a:xfrm>
            <a:off x="611717" y="4064003"/>
            <a:ext cx="10970683" cy="1698625"/>
          </a:xfrm>
        </p:spPr>
        <p:txBody>
          <a:bodyPr anchor="ctr" anchorCtr="1">
            <a:normAutofit/>
          </a:bodyPr>
          <a:lstStyle>
            <a:lvl1pPr marL="0" indent="0" algn="ctr">
              <a:buNone/>
              <a:defRPr sz="240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71574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33400" y="1600200"/>
            <a:ext cx="11052100" cy="4525963"/>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896600" y="6324600"/>
            <a:ext cx="688900" cy="365125"/>
          </a:xfrm>
          <a:prstGeom prst="rect">
            <a:avLst/>
          </a:prstGeom>
        </p:spPr>
        <p:txBody>
          <a:bodyPr/>
          <a:lstStyle>
            <a:lvl1pPr>
              <a:defRPr b="0" i="0">
                <a:latin typeface="Arial" panose="020B0604020202020204" pitchFamily="34" charset="0"/>
                <a:cs typeface="Arial" panose="020B0604020202020204" pitchFamily="34" charset="0"/>
              </a:defRPr>
            </a:lvl1pPr>
          </a:lstStyle>
          <a:p>
            <a:fld id="{D260E43B-7F43-FA45-AAB7-E054FD6CC4E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16687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197813E7-07E4-894D-A99F-D4B7A4263894}"/>
              </a:ext>
            </a:extLst>
          </p:cNvPr>
          <p:cNvSpPr>
            <a:spLocks noGrp="1"/>
          </p:cNvSpPr>
          <p:nvPr>
            <p:ph type="sldNum" sz="quarter" idx="4"/>
          </p:nvPr>
        </p:nvSpPr>
        <p:spPr>
          <a:xfrm>
            <a:off x="10820400" y="6324600"/>
            <a:ext cx="815901"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buClrTx/>
              <a:buSzTx/>
            </a:pPr>
            <a:fld id="{D260E43B-7F43-FA45-AAB7-E054FD6CC4E3}" type="slidenum">
              <a:rPr lang="en-US" smtClean="0">
                <a:solidFill>
                  <a:prstClr val="white"/>
                </a:solidFill>
              </a:rPr>
              <a:pPr fontAlgn="auto">
                <a:spcBef>
                  <a:spcPts val="0"/>
                </a:spcBef>
                <a:spcAft>
                  <a:spcPts val="0"/>
                </a:spcAft>
                <a:buClrTx/>
                <a:buSzTx/>
              </a:pPr>
              <a:t>‹#›</a:t>
            </a:fld>
            <a:endParaRPr lang="en-US">
              <a:solidFill>
                <a:prstClr val="white"/>
              </a:solidFill>
            </a:endParaRPr>
          </a:p>
        </p:txBody>
      </p:sp>
    </p:spTree>
    <p:extLst>
      <p:ext uri="{BB962C8B-B14F-4D97-AF65-F5344CB8AC3E}">
        <p14:creationId xmlns:p14="http://schemas.microsoft.com/office/powerpoint/2010/main" val="3812885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DOE templat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
            <a:ext cx="12192000" cy="855663"/>
          </a:xfrm>
          <a:prstGeom prst="rect">
            <a:avLst/>
          </a:prstGeom>
          <a:solidFill>
            <a:srgbClr val="1F497D"/>
          </a:solidFill>
          <a:ln>
            <a:noFill/>
          </a:ln>
          <a:effectLst>
            <a:outerShdw blurRad="50800" dist="38100" dir="5400000" algn="t" rotWithShape="0">
              <a:srgbClr val="000000">
                <a:alpha val="39999"/>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lvl1pPr defTabSz="912813" eaLnBrk="0" hangingPunct="0">
              <a:defRPr sz="2400">
                <a:solidFill>
                  <a:schemeClr val="tx1"/>
                </a:solidFill>
                <a:latin typeface="Arial" charset="0"/>
                <a:ea typeface="ＭＳ Ｐゴシック" charset="-128"/>
                <a:cs typeface="ＭＳ Ｐゴシック" charset="-128"/>
              </a:defRPr>
            </a:lvl1pPr>
            <a:lvl2pPr marL="742950" indent="-285750" defTabSz="912813" eaLnBrk="0" hangingPunct="0">
              <a:defRPr sz="2400">
                <a:solidFill>
                  <a:schemeClr val="tx1"/>
                </a:solidFill>
                <a:latin typeface="Arial" charset="0"/>
                <a:ea typeface="ＭＳ Ｐゴシック" charset="-128"/>
                <a:cs typeface="ＭＳ Ｐゴシック" charset="-128"/>
              </a:defRPr>
            </a:lvl2pPr>
            <a:lvl3pPr marL="1143000" indent="-228600" defTabSz="912813" eaLnBrk="0" hangingPunct="0">
              <a:defRPr sz="2400">
                <a:solidFill>
                  <a:schemeClr val="tx1"/>
                </a:solidFill>
                <a:latin typeface="Arial" charset="0"/>
                <a:ea typeface="ＭＳ Ｐゴシック" charset="-128"/>
                <a:cs typeface="ＭＳ Ｐゴシック" charset="-128"/>
              </a:defRPr>
            </a:lvl3pPr>
            <a:lvl4pPr marL="1600200" indent="-228600" defTabSz="912813" eaLnBrk="0" hangingPunct="0">
              <a:defRPr sz="2400">
                <a:solidFill>
                  <a:schemeClr val="tx1"/>
                </a:solidFill>
                <a:latin typeface="Arial" charset="0"/>
                <a:ea typeface="ＭＳ Ｐゴシック" charset="-128"/>
                <a:cs typeface="ＭＳ Ｐゴシック" charset="-128"/>
              </a:defRPr>
            </a:lvl4pPr>
            <a:lvl5pPr marL="2057400" indent="-228600" defTabSz="912813" eaLnBrk="0" hangingPunct="0">
              <a:defRPr sz="2400">
                <a:solidFill>
                  <a:schemeClr val="tx1"/>
                </a:solidFill>
                <a:latin typeface="Arial" charset="0"/>
                <a:ea typeface="ＭＳ Ｐゴシック" charset="-128"/>
                <a:cs typeface="ＭＳ Ｐゴシック" charset="-128"/>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128"/>
                <a:cs typeface="ＭＳ Ｐゴシック" charset="-128"/>
              </a:defRPr>
            </a:lvl9pPr>
          </a:lstStyle>
          <a:p>
            <a:endParaRPr lang="x-none" altLang="x-none">
              <a:solidFill>
                <a:srgbClr val="000000"/>
              </a:solidFill>
            </a:endParaRPr>
          </a:p>
        </p:txBody>
      </p:sp>
      <p:sp>
        <p:nvSpPr>
          <p:cNvPr id="16" name="Title 1"/>
          <p:cNvSpPr>
            <a:spLocks noGrp="1"/>
          </p:cNvSpPr>
          <p:nvPr>
            <p:ph type="title"/>
          </p:nvPr>
        </p:nvSpPr>
        <p:spPr>
          <a:xfrm>
            <a:off x="0" y="12579"/>
            <a:ext cx="12192000" cy="843086"/>
          </a:xfrm>
          <a:prstGeom prst="rect">
            <a:avLst/>
          </a:prstGeom>
        </p:spPr>
        <p:txBody>
          <a:bodyPr anchor="ctr">
            <a:normAutofit/>
          </a:bodyPr>
          <a:lstStyle>
            <a:lvl1pPr>
              <a:defRPr sz="280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FD0C11F7-91F7-EF4B-BDE6-9C994AE4408B}"/>
              </a:ext>
            </a:extLst>
          </p:cNvPr>
          <p:cNvSpPr>
            <a:spLocks noGrp="1"/>
          </p:cNvSpPr>
          <p:nvPr>
            <p:ph type="sldNum" sz="quarter" idx="4"/>
          </p:nvPr>
        </p:nvSpPr>
        <p:spPr>
          <a:xfrm>
            <a:off x="10972800" y="6400800"/>
            <a:ext cx="688900" cy="347833"/>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buClrTx/>
              <a:buSzTx/>
            </a:pPr>
            <a:fld id="{D260E43B-7F43-FA45-AAB7-E054FD6CC4E3}" type="slidenum">
              <a:rPr lang="en-US" smtClean="0">
                <a:solidFill>
                  <a:prstClr val="white"/>
                </a:solidFill>
              </a:rPr>
              <a:pPr fontAlgn="auto">
                <a:spcBef>
                  <a:spcPts val="0"/>
                </a:spcBef>
                <a:spcAft>
                  <a:spcPts val="0"/>
                </a:spcAft>
                <a:buClrTx/>
                <a:buSzTx/>
              </a:pPr>
              <a:t>‹#›</a:t>
            </a:fld>
            <a:endParaRPr lang="en-US">
              <a:solidFill>
                <a:prstClr val="white"/>
              </a:solidFill>
            </a:endParaRPr>
          </a:p>
        </p:txBody>
      </p:sp>
    </p:spTree>
    <p:extLst>
      <p:ext uri="{BB962C8B-B14F-4D97-AF65-F5344CB8AC3E}">
        <p14:creationId xmlns:p14="http://schemas.microsoft.com/office/powerpoint/2010/main" val="99364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197813E7-07E4-894D-A99F-D4B7A4263894}"/>
              </a:ext>
            </a:extLst>
          </p:cNvPr>
          <p:cNvSpPr>
            <a:spLocks noGrp="1"/>
          </p:cNvSpPr>
          <p:nvPr>
            <p:ph type="sldNum" sz="quarter" idx="4"/>
          </p:nvPr>
        </p:nvSpPr>
        <p:spPr>
          <a:xfrm>
            <a:off x="10896600" y="6324600"/>
            <a:ext cx="688900"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pPr fontAlgn="auto">
              <a:spcBef>
                <a:spcPts val="0"/>
              </a:spcBef>
              <a:spcAft>
                <a:spcPts val="0"/>
              </a:spcAft>
              <a:buClrTx/>
              <a:buSzTx/>
            </a:pPr>
            <a:fld id="{D260E43B-7F43-FA45-AAB7-E054FD6CC4E3}" type="slidenum">
              <a:rPr lang="en-US" smtClean="0"/>
              <a:pPr fontAlgn="auto">
                <a:spcBef>
                  <a:spcPts val="0"/>
                </a:spcBef>
                <a:spcAft>
                  <a:spcPts val="0"/>
                </a:spcAft>
                <a:buClrTx/>
                <a:buSzTx/>
              </a:pPr>
              <a:t>‹#›</a:t>
            </a:fld>
            <a:endParaRPr lang="en-US" dirty="0"/>
          </a:p>
        </p:txBody>
      </p:sp>
    </p:spTree>
    <p:extLst>
      <p:ext uri="{BB962C8B-B14F-4D97-AF65-F5344CB8AC3E}">
        <p14:creationId xmlns:p14="http://schemas.microsoft.com/office/powerpoint/2010/main" val="1375000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50"/>
        <p:cNvGrpSpPr/>
        <p:nvPr/>
      </p:nvGrpSpPr>
      <p:grpSpPr>
        <a:xfrm>
          <a:off x="0" y="0"/>
          <a:ext cx="0" cy="0"/>
          <a:chOff x="0" y="0"/>
          <a:chExt cx="0" cy="0"/>
        </a:xfrm>
      </p:grpSpPr>
      <p:sp>
        <p:nvSpPr>
          <p:cNvPr id="51" name="Google Shape;51;p2"/>
          <p:cNvSpPr txBox="1">
            <a:spLocks noGrp="1"/>
          </p:cNvSpPr>
          <p:nvPr>
            <p:ph type="title"/>
          </p:nvPr>
        </p:nvSpPr>
        <p:spPr>
          <a:xfrm>
            <a:off x="0" y="0"/>
            <a:ext cx="12192000" cy="1143000"/>
          </a:xfrm>
          <a:prstGeom prst="rect">
            <a:avLst/>
          </a:prstGeom>
          <a:solidFill>
            <a:schemeClr val="dk2"/>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
          <p:cNvSpPr txBox="1">
            <a:spLocks noGrp="1"/>
          </p:cNvSpPr>
          <p:nvPr>
            <p:ph type="sldNum" idx="12"/>
          </p:nvPr>
        </p:nvSpPr>
        <p:spPr>
          <a:xfrm>
            <a:off x="10893501" y="6356351"/>
            <a:ext cx="6889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FFFFFF"/>
                </a:solidFill>
              </a:defRPr>
            </a:lvl1pPr>
            <a:lvl2pPr marL="0" lvl="1" indent="0" algn="r">
              <a:spcBef>
                <a:spcPts val="0"/>
              </a:spcBef>
              <a:buNone/>
              <a:defRPr>
                <a:solidFill>
                  <a:srgbClr val="FFFFFF"/>
                </a:solidFill>
              </a:defRPr>
            </a:lvl2pPr>
            <a:lvl3pPr marL="0" lvl="2" indent="0" algn="r">
              <a:spcBef>
                <a:spcPts val="0"/>
              </a:spcBef>
              <a:buNone/>
              <a:defRPr>
                <a:solidFill>
                  <a:srgbClr val="FFFFFF"/>
                </a:solidFill>
              </a:defRPr>
            </a:lvl3pPr>
            <a:lvl4pPr marL="0" lvl="3" indent="0" algn="r">
              <a:spcBef>
                <a:spcPts val="0"/>
              </a:spcBef>
              <a:buNone/>
              <a:defRPr>
                <a:solidFill>
                  <a:srgbClr val="FFFFFF"/>
                </a:solidFill>
              </a:defRPr>
            </a:lvl4pPr>
            <a:lvl5pPr marL="0" lvl="4" indent="0" algn="r">
              <a:spcBef>
                <a:spcPts val="0"/>
              </a:spcBef>
              <a:buNone/>
              <a:defRPr>
                <a:solidFill>
                  <a:srgbClr val="FFFFFF"/>
                </a:solidFill>
              </a:defRPr>
            </a:lvl5pPr>
            <a:lvl6pPr marL="0" lvl="5" indent="0" algn="r">
              <a:spcBef>
                <a:spcPts val="0"/>
              </a:spcBef>
              <a:buNone/>
              <a:defRPr>
                <a:solidFill>
                  <a:srgbClr val="FFFFFF"/>
                </a:solidFill>
              </a:defRPr>
            </a:lvl6pPr>
            <a:lvl7pPr marL="0" lvl="6" indent="0" algn="r">
              <a:spcBef>
                <a:spcPts val="0"/>
              </a:spcBef>
              <a:buNone/>
              <a:defRPr>
                <a:solidFill>
                  <a:srgbClr val="FFFFFF"/>
                </a:solidFill>
              </a:defRPr>
            </a:lvl7pPr>
            <a:lvl8pPr marL="0" lvl="7" indent="0" algn="r">
              <a:spcBef>
                <a:spcPts val="0"/>
              </a:spcBef>
              <a:buNone/>
              <a:defRPr>
                <a:solidFill>
                  <a:srgbClr val="FFFFFF"/>
                </a:solidFill>
              </a:defRPr>
            </a:lvl8pPr>
            <a:lvl9pPr marL="0" lvl="8" indent="0" algn="r">
              <a:spcBef>
                <a:spcPts val="0"/>
              </a:spcBef>
              <a:buNone/>
              <a:defRPr>
                <a:solidFill>
                  <a:srgbClr val="FFFFFF"/>
                </a:solidFill>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4189072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ormal">
  <p:cSld name="normal">
    <p:spTree>
      <p:nvGrpSpPr>
        <p:cNvPr id="1" name="Shape 407"/>
        <p:cNvGrpSpPr/>
        <p:nvPr/>
      </p:nvGrpSpPr>
      <p:grpSpPr>
        <a:xfrm>
          <a:off x="0" y="0"/>
          <a:ext cx="0" cy="0"/>
          <a:chOff x="0" y="0"/>
          <a:chExt cx="0" cy="0"/>
        </a:xfrm>
      </p:grpSpPr>
      <p:sp>
        <p:nvSpPr>
          <p:cNvPr id="408" name="Google Shape;408;p57"/>
          <p:cNvSpPr txBox="1">
            <a:spLocks noGrp="1"/>
          </p:cNvSpPr>
          <p:nvPr>
            <p:ph type="title"/>
          </p:nvPr>
        </p:nvSpPr>
        <p:spPr>
          <a:xfrm>
            <a:off x="1" y="1"/>
            <a:ext cx="12245340" cy="725805"/>
          </a:xfrm>
          <a:prstGeom prst="rect">
            <a:avLst/>
          </a:prstGeom>
          <a:noFill/>
          <a:ln>
            <a:noFill/>
          </a:ln>
        </p:spPr>
        <p:txBody>
          <a:bodyPr spcFirstLastPara="1" wrap="square" lIns="91400" tIns="45700" rIns="91400" bIns="45700" anchor="ctr" anchorCtr="0"/>
          <a:lstStyle>
            <a:lvl1pPr lvl="0" algn="l">
              <a:spcBef>
                <a:spcPts val="0"/>
              </a:spcBef>
              <a:spcAft>
                <a:spcPts val="0"/>
              </a:spcAft>
              <a:buSzPts val="1400"/>
              <a:buNone/>
              <a:defRPr sz="2800" b="1" i="0">
                <a:solidFill>
                  <a:schemeClr val="lt1"/>
                </a:solidFill>
                <a:latin typeface="Avenir"/>
                <a:ea typeface="Avenir"/>
                <a:cs typeface="Avenir"/>
                <a:sym typeface="Avenir"/>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09" name="Google Shape;409;p5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333098" y="6395013"/>
            <a:ext cx="1853407" cy="348527"/>
          </a:xfrm>
          <a:prstGeom prst="rect">
            <a:avLst/>
          </a:prstGeom>
          <a:noFill/>
          <a:ln>
            <a:noFill/>
          </a:ln>
        </p:spPr>
      </p:pic>
    </p:spTree>
    <p:extLst>
      <p:ext uri="{BB962C8B-B14F-4D97-AF65-F5344CB8AC3E}">
        <p14:creationId xmlns:p14="http://schemas.microsoft.com/office/powerpoint/2010/main" val="32809790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OE template">
  <p:cSld name="DOE template">
    <p:spTree>
      <p:nvGrpSpPr>
        <p:cNvPr id="1" name="Shape 478"/>
        <p:cNvGrpSpPr/>
        <p:nvPr/>
      </p:nvGrpSpPr>
      <p:grpSpPr>
        <a:xfrm>
          <a:off x="0" y="0"/>
          <a:ext cx="0" cy="0"/>
          <a:chOff x="0" y="0"/>
          <a:chExt cx="0" cy="0"/>
        </a:xfrm>
      </p:grpSpPr>
      <p:sp>
        <p:nvSpPr>
          <p:cNvPr id="479" name="Google Shape;479;p66"/>
          <p:cNvSpPr/>
          <p:nvPr/>
        </p:nvSpPr>
        <p:spPr>
          <a:xfrm>
            <a:off x="0" y="2"/>
            <a:ext cx="12192000" cy="855663"/>
          </a:xfrm>
          <a:prstGeom prst="rect">
            <a:avLst/>
          </a:prstGeom>
          <a:solidFill>
            <a:srgbClr val="1F497D"/>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a:spcBef>
                <a:spcPts val="0"/>
              </a:spcBef>
              <a:spcAft>
                <a:spcPts val="0"/>
              </a:spcAft>
              <a:buClr>
                <a:prstClr val="white"/>
              </a:buClr>
              <a:buSzPts val="2400"/>
              <a:buFont typeface="Times New Roman"/>
              <a:buNone/>
            </a:pPr>
            <a:endParaRPr sz="2400">
              <a:solidFill>
                <a:srgbClr val="000000"/>
              </a:solidFill>
              <a:latin typeface="Libre Franklin"/>
              <a:ea typeface="Libre Franklin"/>
              <a:cs typeface="Libre Franklin"/>
              <a:sym typeface="Libre Franklin"/>
            </a:endParaRPr>
          </a:p>
        </p:txBody>
      </p:sp>
      <p:sp>
        <p:nvSpPr>
          <p:cNvPr id="480" name="Google Shape;480;p66"/>
          <p:cNvSpPr txBox="1">
            <a:spLocks noGrp="1"/>
          </p:cNvSpPr>
          <p:nvPr>
            <p:ph type="title"/>
          </p:nvPr>
        </p:nvSpPr>
        <p:spPr>
          <a:xfrm>
            <a:off x="0" y="12579"/>
            <a:ext cx="12192000" cy="843086"/>
          </a:xfrm>
          <a:prstGeom prst="rect">
            <a:avLst/>
          </a:prstGeom>
          <a:solidFill>
            <a:srgbClr val="00395A"/>
          </a:solidFill>
          <a:ln>
            <a:noFill/>
          </a:ln>
          <a:effectLst>
            <a:outerShdw blurRad="50800" dist="38100" dir="2700000" algn="tl" rotWithShape="0">
              <a:srgbClr val="000000">
                <a:alpha val="42745"/>
              </a:srgbClr>
            </a:outerShdw>
          </a:effectLst>
        </p:spPr>
        <p:txBody>
          <a:bodyPr spcFirstLastPara="1" wrap="square" lIns="91425" tIns="45700" rIns="91425" bIns="45700" anchor="ctr" anchorCtr="0"/>
          <a:lstStyle>
            <a:lvl1pPr lvl="0" algn="ctr">
              <a:spcBef>
                <a:spcPts val="0"/>
              </a:spcBef>
              <a:spcAft>
                <a:spcPts val="0"/>
              </a:spcAft>
              <a:buClr>
                <a:srgbClr val="FFFFFF"/>
              </a:buClr>
              <a:buSzPts val="2800"/>
              <a:buFont typeface="Arial"/>
              <a:buNone/>
              <a:defRPr sz="2800">
                <a:solidFill>
                  <a:srgbClr val="FFFFFF"/>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1" name="Google Shape;481;p66"/>
          <p:cNvSpPr txBox="1">
            <a:spLocks noGrp="1"/>
          </p:cNvSpPr>
          <p:nvPr>
            <p:ph type="body" idx="1"/>
          </p:nvPr>
        </p:nvSpPr>
        <p:spPr>
          <a:xfrm>
            <a:off x="533400" y="1394778"/>
            <a:ext cx="11077501" cy="4548822"/>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a:solidFill>
                  <a:schemeClr val="dk1"/>
                </a:solidFill>
                <a:latin typeface="Arial"/>
                <a:ea typeface="Arial"/>
                <a:cs typeface="Arial"/>
                <a:sym typeface="Arial"/>
              </a:defRPr>
            </a:lvl1pPr>
            <a:lvl2pPr marL="914400" lvl="1" indent="-355600" algn="l">
              <a:spcBef>
                <a:spcPts val="400"/>
              </a:spcBef>
              <a:spcAft>
                <a:spcPts val="0"/>
              </a:spcAft>
              <a:buClr>
                <a:schemeClr val="dk1"/>
              </a:buClr>
              <a:buSzPts val="2000"/>
              <a:buFont typeface="Noto Sans Symbols"/>
              <a:buChar char="▪"/>
              <a:defRPr>
                <a:solidFill>
                  <a:schemeClr val="dk1"/>
                </a:solidFill>
                <a:latin typeface="Arial"/>
                <a:ea typeface="Arial"/>
                <a:cs typeface="Arial"/>
                <a:sym typeface="Arial"/>
              </a:defRPr>
            </a:lvl2pPr>
            <a:lvl3pPr marL="1371600" lvl="2" indent="-355600" algn="l">
              <a:spcBef>
                <a:spcPts val="400"/>
              </a:spcBef>
              <a:spcAft>
                <a:spcPts val="0"/>
              </a:spcAft>
              <a:buClr>
                <a:schemeClr val="dk1"/>
              </a:buClr>
              <a:buSzPts val="2000"/>
              <a:buFont typeface="Courier New"/>
              <a:buChar char="o"/>
              <a:defRPr>
                <a:solidFill>
                  <a:schemeClr val="dk1"/>
                </a:solidFill>
                <a:latin typeface="Arial"/>
                <a:ea typeface="Arial"/>
                <a:cs typeface="Arial"/>
                <a:sym typeface="Arial"/>
              </a:defRPr>
            </a:lvl3pPr>
            <a:lvl4pPr marL="1828800" lvl="3" indent="-355600" algn="l">
              <a:spcBef>
                <a:spcPts val="400"/>
              </a:spcBef>
              <a:spcAft>
                <a:spcPts val="0"/>
              </a:spcAft>
              <a:buClr>
                <a:schemeClr val="dk1"/>
              </a:buClr>
              <a:buSzPts val="2000"/>
              <a:buFont typeface="Courier New"/>
              <a:buChar char="o"/>
              <a:defRPr>
                <a:solidFill>
                  <a:schemeClr val="dk1"/>
                </a:solidFill>
                <a:latin typeface="Arial"/>
                <a:ea typeface="Arial"/>
                <a:cs typeface="Arial"/>
                <a:sym typeface="Arial"/>
              </a:defRPr>
            </a:lvl4pPr>
            <a:lvl5pPr marL="2286000" lvl="4" indent="-355600" algn="l">
              <a:spcBef>
                <a:spcPts val="400"/>
              </a:spcBef>
              <a:spcAft>
                <a:spcPts val="0"/>
              </a:spcAft>
              <a:buClr>
                <a:schemeClr val="dk1"/>
              </a:buClr>
              <a:buSzPts val="2000"/>
              <a:buFont typeface="Courier New"/>
              <a:buChar char="o"/>
              <a:defRPr>
                <a:solidFill>
                  <a:schemeClr val="dk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2" name="Google Shape;482;p66"/>
          <p:cNvSpPr txBox="1">
            <a:spLocks noGrp="1"/>
          </p:cNvSpPr>
          <p:nvPr>
            <p:ph type="sldNum" idx="12"/>
          </p:nvPr>
        </p:nvSpPr>
        <p:spPr>
          <a:xfrm>
            <a:off x="10820402" y="6300151"/>
            <a:ext cx="790501"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b="0" i="0">
                <a:solidFill>
                  <a:srgbClr val="FFFFFF"/>
                </a:solidFill>
                <a:latin typeface="Arial"/>
                <a:ea typeface="Arial"/>
                <a:cs typeface="Arial"/>
                <a:sym typeface="Arial"/>
              </a:defRPr>
            </a:lvl1pPr>
            <a:lvl2pPr marL="0" marR="0" lvl="1" indent="0" algn="r">
              <a:spcBef>
                <a:spcPts val="0"/>
              </a:spcBef>
              <a:spcAft>
                <a:spcPts val="0"/>
              </a:spcAft>
              <a:buNone/>
              <a:defRPr sz="1000" b="0" i="0">
                <a:solidFill>
                  <a:srgbClr val="FFFFFF"/>
                </a:solidFill>
                <a:latin typeface="Arial"/>
                <a:ea typeface="Arial"/>
                <a:cs typeface="Arial"/>
                <a:sym typeface="Arial"/>
              </a:defRPr>
            </a:lvl2pPr>
            <a:lvl3pPr marL="0" marR="0" lvl="2" indent="0" algn="r">
              <a:spcBef>
                <a:spcPts val="0"/>
              </a:spcBef>
              <a:spcAft>
                <a:spcPts val="0"/>
              </a:spcAft>
              <a:buNone/>
              <a:defRPr sz="1000" b="0" i="0">
                <a:solidFill>
                  <a:srgbClr val="FFFFFF"/>
                </a:solidFill>
                <a:latin typeface="Arial"/>
                <a:ea typeface="Arial"/>
                <a:cs typeface="Arial"/>
                <a:sym typeface="Arial"/>
              </a:defRPr>
            </a:lvl3pPr>
            <a:lvl4pPr marL="0" marR="0" lvl="3" indent="0" algn="r">
              <a:spcBef>
                <a:spcPts val="0"/>
              </a:spcBef>
              <a:spcAft>
                <a:spcPts val="0"/>
              </a:spcAft>
              <a:buNone/>
              <a:defRPr sz="1000" b="0" i="0">
                <a:solidFill>
                  <a:srgbClr val="FFFFFF"/>
                </a:solidFill>
                <a:latin typeface="Arial"/>
                <a:ea typeface="Arial"/>
                <a:cs typeface="Arial"/>
                <a:sym typeface="Arial"/>
              </a:defRPr>
            </a:lvl4pPr>
            <a:lvl5pPr marL="0" marR="0" lvl="4" indent="0" algn="r">
              <a:spcBef>
                <a:spcPts val="0"/>
              </a:spcBef>
              <a:spcAft>
                <a:spcPts val="0"/>
              </a:spcAft>
              <a:buNone/>
              <a:defRPr sz="1000" b="0" i="0">
                <a:solidFill>
                  <a:srgbClr val="FFFFFF"/>
                </a:solidFill>
                <a:latin typeface="Arial"/>
                <a:ea typeface="Arial"/>
                <a:cs typeface="Arial"/>
                <a:sym typeface="Arial"/>
              </a:defRPr>
            </a:lvl5pPr>
            <a:lvl6pPr marL="0" marR="0" lvl="5" indent="0" algn="r">
              <a:spcBef>
                <a:spcPts val="0"/>
              </a:spcBef>
              <a:spcAft>
                <a:spcPts val="0"/>
              </a:spcAft>
              <a:buNone/>
              <a:defRPr sz="1000" b="0" i="0">
                <a:solidFill>
                  <a:srgbClr val="FFFFFF"/>
                </a:solidFill>
                <a:latin typeface="Arial"/>
                <a:ea typeface="Arial"/>
                <a:cs typeface="Arial"/>
                <a:sym typeface="Arial"/>
              </a:defRPr>
            </a:lvl6pPr>
            <a:lvl7pPr marL="0" marR="0" lvl="6" indent="0" algn="r">
              <a:spcBef>
                <a:spcPts val="0"/>
              </a:spcBef>
              <a:spcAft>
                <a:spcPts val="0"/>
              </a:spcAft>
              <a:buNone/>
              <a:defRPr sz="1000" b="0" i="0">
                <a:solidFill>
                  <a:srgbClr val="FFFFFF"/>
                </a:solidFill>
                <a:latin typeface="Arial"/>
                <a:ea typeface="Arial"/>
                <a:cs typeface="Arial"/>
                <a:sym typeface="Arial"/>
              </a:defRPr>
            </a:lvl7pPr>
            <a:lvl8pPr marL="0" marR="0" lvl="7" indent="0" algn="r">
              <a:spcBef>
                <a:spcPts val="0"/>
              </a:spcBef>
              <a:spcAft>
                <a:spcPts val="0"/>
              </a:spcAft>
              <a:buNone/>
              <a:defRPr sz="1000" b="0" i="0">
                <a:solidFill>
                  <a:srgbClr val="FFFFFF"/>
                </a:solidFill>
                <a:latin typeface="Arial"/>
                <a:ea typeface="Arial"/>
                <a:cs typeface="Arial"/>
                <a:sym typeface="Arial"/>
              </a:defRPr>
            </a:lvl8pPr>
            <a:lvl9pPr marL="0" marR="0" lvl="8" indent="0" algn="r">
              <a:spcBef>
                <a:spcPts val="0"/>
              </a:spcBef>
              <a:spcAft>
                <a:spcPts val="0"/>
              </a:spcAft>
              <a:buNone/>
              <a:defRPr sz="1000" b="0" i="0">
                <a:solidFill>
                  <a:srgbClr val="FFFFFF"/>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53743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DOE template">
    <p:spTree>
      <p:nvGrpSpPr>
        <p:cNvPr id="1" name=""/>
        <p:cNvGrpSpPr/>
        <p:nvPr/>
      </p:nvGrpSpPr>
      <p:grpSpPr>
        <a:xfrm>
          <a:off x="0" y="0"/>
          <a:ext cx="0" cy="0"/>
          <a:chOff x="0" y="0"/>
          <a:chExt cx="0" cy="0"/>
        </a:xfrm>
      </p:grpSpPr>
      <p:sp>
        <p:nvSpPr>
          <p:cNvPr id="3" name="Rectangle 2"/>
          <p:cNvSpPr/>
          <p:nvPr/>
        </p:nvSpPr>
        <p:spPr bwMode="auto">
          <a:xfrm>
            <a:off x="0" y="1"/>
            <a:ext cx="12192000" cy="855663"/>
          </a:xfrm>
          <a:prstGeom prst="rect">
            <a:avLst/>
          </a:prstGeom>
          <a:solidFill>
            <a:srgbClr val="1F497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165" eaLnBrk="0" fontAlgn="auto" hangingPunct="0">
              <a:spcBef>
                <a:spcPts val="0"/>
              </a:spcBef>
              <a:spcAft>
                <a:spcPts val="0"/>
              </a:spcAft>
              <a:buClrTx/>
              <a:buSzTx/>
              <a:buFontTx/>
              <a:buNone/>
              <a:defRPr/>
            </a:pPr>
            <a:endParaRPr lang="en-US" sz="2400">
              <a:solidFill>
                <a:prstClr val="black"/>
              </a:solidFill>
              <a:latin typeface="Franklin Gothic Book"/>
              <a:ea typeface="ＭＳ Ｐゴシック" charset="-128"/>
              <a:cs typeface="ＭＳ Ｐゴシック" charset="-128"/>
            </a:endParaRPr>
          </a:p>
        </p:txBody>
      </p:sp>
      <p:sp>
        <p:nvSpPr>
          <p:cNvPr id="16" name="Title 1"/>
          <p:cNvSpPr>
            <a:spLocks noGrp="1"/>
          </p:cNvSpPr>
          <p:nvPr>
            <p:ph type="title"/>
          </p:nvPr>
        </p:nvSpPr>
        <p:spPr>
          <a:xfrm>
            <a:off x="0" y="12579"/>
            <a:ext cx="12192000" cy="843086"/>
          </a:xfrm>
        </p:spPr>
        <p:txBody>
          <a:bodyPr anchor="ctr"/>
          <a:lstStyle>
            <a:lvl1pPr>
              <a:defRPr sz="280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3"/>
          <p:cNvSpPr>
            <a:spLocks noGrp="1"/>
          </p:cNvSpPr>
          <p:nvPr>
            <p:ph sz="quarter" idx="10"/>
          </p:nvPr>
        </p:nvSpPr>
        <p:spPr>
          <a:xfrm>
            <a:off x="533400" y="1394778"/>
            <a:ext cx="11077502" cy="4548822"/>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287338" indent="-225425">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798512" indent="-3429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3pPr>
            <a:lvl4pPr marL="1025525" indent="-3429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4pPr>
            <a:lvl5pPr marL="1252538" indent="-342900">
              <a:buFont typeface="Courier New" panose="02070309020205020404" pitchFamily="49" charset="0"/>
              <a:buChar char="o"/>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92F679EE-959D-724E-B3F3-4EB37B74AB7A}"/>
              </a:ext>
            </a:extLst>
          </p:cNvPr>
          <p:cNvSpPr>
            <a:spLocks noGrp="1"/>
          </p:cNvSpPr>
          <p:nvPr>
            <p:ph type="sldNum" sz="quarter" idx="4"/>
          </p:nvPr>
        </p:nvSpPr>
        <p:spPr>
          <a:xfrm>
            <a:off x="10820401" y="6300150"/>
            <a:ext cx="790501"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buClrTx/>
              <a:buSzTx/>
            </a:pPr>
            <a:fld id="{D260E43B-7F43-FA45-AAB7-E054FD6CC4E3}" type="slidenum">
              <a:rPr lang="en-US" smtClean="0">
                <a:solidFill>
                  <a:prstClr val="white"/>
                </a:solidFill>
              </a:rPr>
              <a:pPr fontAlgn="auto">
                <a:spcBef>
                  <a:spcPts val="0"/>
                </a:spcBef>
                <a:spcAft>
                  <a:spcPts val="0"/>
                </a:spcAft>
                <a:buClrTx/>
                <a:buSzTx/>
              </a:pPr>
              <a:t>‹#›</a:t>
            </a:fld>
            <a:endParaRPr lang="en-US">
              <a:solidFill>
                <a:prstClr val="white"/>
              </a:solidFill>
            </a:endParaRPr>
          </a:p>
        </p:txBody>
      </p:sp>
    </p:spTree>
    <p:extLst>
      <p:ext uri="{BB962C8B-B14F-4D97-AF65-F5344CB8AC3E}">
        <p14:creationId xmlns:p14="http://schemas.microsoft.com/office/powerpoint/2010/main" val="594208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lab of future">
    <p:spTree>
      <p:nvGrpSpPr>
        <p:cNvPr id="1" name=""/>
        <p:cNvGrpSpPr/>
        <p:nvPr/>
      </p:nvGrpSpPr>
      <p:grpSpPr>
        <a:xfrm>
          <a:off x="0" y="0"/>
          <a:ext cx="0" cy="0"/>
          <a:chOff x="0" y="0"/>
          <a:chExt cx="0" cy="0"/>
        </a:xfrm>
      </p:grpSpPr>
      <p:sp>
        <p:nvSpPr>
          <p:cNvPr id="3" name="Rectangle 2"/>
          <p:cNvSpPr/>
          <p:nvPr/>
        </p:nvSpPr>
        <p:spPr bwMode="auto">
          <a:xfrm>
            <a:off x="1" y="2"/>
            <a:ext cx="12192000" cy="855663"/>
          </a:xfrm>
          <a:prstGeom prst="rect">
            <a:avLst/>
          </a:prstGeom>
          <a:solidFill>
            <a:srgbClr val="1F497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165" eaLnBrk="0" hangingPunct="0">
              <a:defRPr/>
            </a:pPr>
            <a:endParaRPr lang="en-US" sz="2400">
              <a:solidFill>
                <a:prstClr val="black"/>
              </a:solidFill>
              <a:latin typeface="Arial" charset="0"/>
              <a:ea typeface="ＭＳ Ｐゴシック" charset="-128"/>
              <a:cs typeface="ＭＳ Ｐゴシック" charset="-128"/>
            </a:endParaRPr>
          </a:p>
        </p:txBody>
      </p:sp>
      <p:sp>
        <p:nvSpPr>
          <p:cNvPr id="16" name="Title 1"/>
          <p:cNvSpPr>
            <a:spLocks noGrp="1"/>
          </p:cNvSpPr>
          <p:nvPr>
            <p:ph type="title"/>
          </p:nvPr>
        </p:nvSpPr>
        <p:spPr>
          <a:xfrm>
            <a:off x="1" y="3"/>
            <a:ext cx="12192000" cy="855765"/>
          </a:xfrm>
        </p:spPr>
        <p:txBody>
          <a:bodyPr anchor="ctr"/>
          <a:lstStyle>
            <a:lvl1pPr>
              <a:defRPr sz="2800">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1515411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DOE template">
    <p:spTree>
      <p:nvGrpSpPr>
        <p:cNvPr id="1" name=""/>
        <p:cNvGrpSpPr/>
        <p:nvPr/>
      </p:nvGrpSpPr>
      <p:grpSpPr>
        <a:xfrm>
          <a:off x="0" y="0"/>
          <a:ext cx="0" cy="0"/>
          <a:chOff x="0" y="0"/>
          <a:chExt cx="0" cy="0"/>
        </a:xfrm>
      </p:grpSpPr>
      <p:sp>
        <p:nvSpPr>
          <p:cNvPr id="3" name="Rectangle 2"/>
          <p:cNvSpPr/>
          <p:nvPr/>
        </p:nvSpPr>
        <p:spPr bwMode="auto">
          <a:xfrm>
            <a:off x="0" y="1"/>
            <a:ext cx="12192000" cy="855663"/>
          </a:xfrm>
          <a:prstGeom prst="rect">
            <a:avLst/>
          </a:prstGeom>
          <a:solidFill>
            <a:srgbClr val="1F497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165" eaLnBrk="0" hangingPunct="0">
              <a:defRPr/>
            </a:pPr>
            <a:endParaRPr lang="en-US" sz="2400">
              <a:solidFill>
                <a:prstClr val="black"/>
              </a:solidFill>
              <a:latin typeface="Arial" charset="0"/>
              <a:ea typeface="ＭＳ Ｐゴシック" charset="-128"/>
              <a:cs typeface="ＭＳ Ｐゴシック" charset="-128"/>
            </a:endParaRPr>
          </a:p>
        </p:txBody>
      </p:sp>
      <p:sp>
        <p:nvSpPr>
          <p:cNvPr id="16" name="Title 1"/>
          <p:cNvSpPr>
            <a:spLocks noGrp="1"/>
          </p:cNvSpPr>
          <p:nvPr>
            <p:ph type="title"/>
          </p:nvPr>
        </p:nvSpPr>
        <p:spPr>
          <a:xfrm>
            <a:off x="0" y="12578"/>
            <a:ext cx="12192000" cy="855765"/>
          </a:xfrm>
        </p:spPr>
        <p:txBody>
          <a:bodyPr anchor="ctr"/>
          <a:lstStyle>
            <a:lvl1pPr>
              <a:defRPr sz="2800">
                <a:solidFill>
                  <a:srgbClr val="FFFFFF"/>
                </a:solidFill>
              </a:defRPr>
            </a:lvl1pPr>
          </a:lstStyle>
          <a:p>
            <a:r>
              <a:rPr lang="en-US" dirty="0"/>
              <a:t>Click to edit Master title style</a:t>
            </a:r>
          </a:p>
        </p:txBody>
      </p:sp>
      <p:sp>
        <p:nvSpPr>
          <p:cNvPr id="2" name="TextBox 1"/>
          <p:cNvSpPr txBox="1"/>
          <p:nvPr userDrawn="1"/>
        </p:nvSpPr>
        <p:spPr>
          <a:xfrm>
            <a:off x="11146971" y="6400800"/>
            <a:ext cx="647934" cy="307777"/>
          </a:xfrm>
          <a:prstGeom prst="rect">
            <a:avLst/>
          </a:prstGeom>
          <a:noFill/>
        </p:spPr>
        <p:txBody>
          <a:bodyPr wrap="none" rtlCol="0">
            <a:spAutoFit/>
          </a:bodyPr>
          <a:lstStyle/>
          <a:p>
            <a:fld id="{B81E2FEF-A828-1A4C-96B9-14BFA3658195}" type="slidenum">
              <a:rPr lang="en-US" sz="1400">
                <a:solidFill>
                  <a:prstClr val="white"/>
                </a:solidFill>
                <a:latin typeface="Calibri"/>
              </a:rPr>
              <a:pPr/>
              <a:t>‹#›</a:t>
            </a:fld>
            <a:r>
              <a:rPr lang="en-US" sz="1400">
                <a:solidFill>
                  <a:prstClr val="white"/>
                </a:solidFill>
                <a:latin typeface="Calibri"/>
              </a:rPr>
              <a:t>/23</a:t>
            </a:r>
          </a:p>
        </p:txBody>
      </p:sp>
    </p:spTree>
    <p:extLst>
      <p:ext uri="{BB962C8B-B14F-4D97-AF65-F5344CB8AC3E}">
        <p14:creationId xmlns:p14="http://schemas.microsoft.com/office/powerpoint/2010/main" val="2239966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solidFill>
                <a:prstClr val="white"/>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25E3FE0-32A0-504D-A44D-FFDC1D35F84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72545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DOE template">
    <p:spTree>
      <p:nvGrpSpPr>
        <p:cNvPr id="1" name=""/>
        <p:cNvGrpSpPr/>
        <p:nvPr/>
      </p:nvGrpSpPr>
      <p:grpSpPr>
        <a:xfrm>
          <a:off x="0" y="0"/>
          <a:ext cx="0" cy="0"/>
          <a:chOff x="0" y="0"/>
          <a:chExt cx="0" cy="0"/>
        </a:xfrm>
      </p:grpSpPr>
      <p:sp>
        <p:nvSpPr>
          <p:cNvPr id="3" name="Rectangle 2"/>
          <p:cNvSpPr/>
          <p:nvPr/>
        </p:nvSpPr>
        <p:spPr bwMode="auto">
          <a:xfrm>
            <a:off x="0" y="1"/>
            <a:ext cx="12192000" cy="855663"/>
          </a:xfrm>
          <a:prstGeom prst="rect">
            <a:avLst/>
          </a:prstGeom>
          <a:solidFill>
            <a:srgbClr val="1F497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165" eaLnBrk="0" hangingPunct="0">
              <a:defRPr/>
            </a:pPr>
            <a:endParaRPr lang="en-US" sz="2400">
              <a:solidFill>
                <a:prstClr val="black"/>
              </a:solidFill>
              <a:latin typeface="Arial" charset="0"/>
              <a:ea typeface="ＭＳ Ｐゴシック" charset="-128"/>
              <a:cs typeface="ＭＳ Ｐゴシック" charset="-128"/>
            </a:endParaRPr>
          </a:p>
        </p:txBody>
      </p:sp>
      <p:sp>
        <p:nvSpPr>
          <p:cNvPr id="16" name="Title 1"/>
          <p:cNvSpPr>
            <a:spLocks noGrp="1"/>
          </p:cNvSpPr>
          <p:nvPr>
            <p:ph type="title"/>
          </p:nvPr>
        </p:nvSpPr>
        <p:spPr>
          <a:xfrm>
            <a:off x="0" y="12578"/>
            <a:ext cx="12192000" cy="855765"/>
          </a:xfrm>
        </p:spPr>
        <p:txBody>
          <a:bodyPr anchor="ctr"/>
          <a:lstStyle>
            <a:lvl1pPr>
              <a:defRPr sz="2800">
                <a:solidFill>
                  <a:srgbClr val="FFFFFF"/>
                </a:solidFill>
              </a:defRPr>
            </a:lvl1pPr>
          </a:lstStyle>
          <a:p>
            <a:r>
              <a:rPr lang="en-US" dirty="0"/>
              <a:t>Click to edit Master title style</a:t>
            </a:r>
          </a:p>
        </p:txBody>
      </p:sp>
      <p:sp>
        <p:nvSpPr>
          <p:cNvPr id="2" name="TextBox 1"/>
          <p:cNvSpPr txBox="1"/>
          <p:nvPr userDrawn="1"/>
        </p:nvSpPr>
        <p:spPr>
          <a:xfrm>
            <a:off x="11146971" y="6400800"/>
            <a:ext cx="647934" cy="307777"/>
          </a:xfrm>
          <a:prstGeom prst="rect">
            <a:avLst/>
          </a:prstGeom>
          <a:noFill/>
        </p:spPr>
        <p:txBody>
          <a:bodyPr wrap="none" rtlCol="0">
            <a:spAutoFit/>
          </a:bodyPr>
          <a:lstStyle/>
          <a:p>
            <a:fld id="{B81E2FEF-A828-1A4C-96B9-14BFA3658195}" type="slidenum">
              <a:rPr lang="en-US" sz="1400">
                <a:solidFill>
                  <a:prstClr val="white"/>
                </a:solidFill>
                <a:latin typeface="Calibri"/>
              </a:rPr>
              <a:pPr/>
              <a:t>‹#›</a:t>
            </a:fld>
            <a:r>
              <a:rPr lang="en-US" sz="1400">
                <a:solidFill>
                  <a:prstClr val="white"/>
                </a:solidFill>
                <a:latin typeface="Calibri"/>
              </a:rPr>
              <a:t>/23</a:t>
            </a:r>
          </a:p>
        </p:txBody>
      </p:sp>
    </p:spTree>
    <p:extLst>
      <p:ext uri="{BB962C8B-B14F-4D97-AF65-F5344CB8AC3E}">
        <p14:creationId xmlns:p14="http://schemas.microsoft.com/office/powerpoint/2010/main" val="3717119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DOE template">
    <p:spTree>
      <p:nvGrpSpPr>
        <p:cNvPr id="1" name=""/>
        <p:cNvGrpSpPr/>
        <p:nvPr/>
      </p:nvGrpSpPr>
      <p:grpSpPr>
        <a:xfrm>
          <a:off x="0" y="0"/>
          <a:ext cx="0" cy="0"/>
          <a:chOff x="0" y="0"/>
          <a:chExt cx="0" cy="0"/>
        </a:xfrm>
      </p:grpSpPr>
      <p:sp>
        <p:nvSpPr>
          <p:cNvPr id="3" name="Rectangle 2"/>
          <p:cNvSpPr/>
          <p:nvPr/>
        </p:nvSpPr>
        <p:spPr bwMode="auto">
          <a:xfrm>
            <a:off x="0" y="1"/>
            <a:ext cx="12192000" cy="855663"/>
          </a:xfrm>
          <a:prstGeom prst="rect">
            <a:avLst/>
          </a:prstGeom>
          <a:solidFill>
            <a:srgbClr val="1F497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165" eaLnBrk="0" hangingPunct="0">
              <a:defRPr/>
            </a:pPr>
            <a:endParaRPr lang="en-US" sz="2400">
              <a:solidFill>
                <a:prstClr val="black"/>
              </a:solidFill>
              <a:latin typeface="Arial" charset="0"/>
              <a:ea typeface="ＭＳ Ｐゴシック" charset="-128"/>
              <a:cs typeface="ＭＳ Ｐゴシック" charset="-128"/>
            </a:endParaRPr>
          </a:p>
        </p:txBody>
      </p:sp>
      <p:sp>
        <p:nvSpPr>
          <p:cNvPr id="16" name="Title 1"/>
          <p:cNvSpPr>
            <a:spLocks noGrp="1"/>
          </p:cNvSpPr>
          <p:nvPr>
            <p:ph type="title"/>
          </p:nvPr>
        </p:nvSpPr>
        <p:spPr>
          <a:xfrm>
            <a:off x="0" y="12578"/>
            <a:ext cx="12192000" cy="855765"/>
          </a:xfrm>
        </p:spPr>
        <p:txBody>
          <a:bodyPr anchor="ctr"/>
          <a:lstStyle>
            <a:lvl1pPr>
              <a:defRPr sz="2800">
                <a:solidFill>
                  <a:srgbClr val="FFFFFF"/>
                </a:solidFill>
              </a:defRPr>
            </a:lvl1pPr>
          </a:lstStyle>
          <a:p>
            <a:r>
              <a:rPr lang="en-US" dirty="0"/>
              <a:t>Click to edit Master title style</a:t>
            </a:r>
          </a:p>
        </p:txBody>
      </p:sp>
      <p:sp>
        <p:nvSpPr>
          <p:cNvPr id="2" name="TextBox 1"/>
          <p:cNvSpPr txBox="1"/>
          <p:nvPr userDrawn="1"/>
        </p:nvSpPr>
        <p:spPr>
          <a:xfrm>
            <a:off x="11146971" y="6400800"/>
            <a:ext cx="647934" cy="307777"/>
          </a:xfrm>
          <a:prstGeom prst="rect">
            <a:avLst/>
          </a:prstGeom>
          <a:noFill/>
        </p:spPr>
        <p:txBody>
          <a:bodyPr wrap="none" rtlCol="0">
            <a:spAutoFit/>
          </a:bodyPr>
          <a:lstStyle/>
          <a:p>
            <a:fld id="{B81E2FEF-A828-1A4C-96B9-14BFA3658195}" type="slidenum">
              <a:rPr lang="en-US" sz="1400">
                <a:solidFill>
                  <a:prstClr val="white"/>
                </a:solidFill>
                <a:latin typeface="Calibri"/>
              </a:rPr>
              <a:pPr/>
              <a:t>‹#›</a:t>
            </a:fld>
            <a:r>
              <a:rPr lang="en-US" sz="1400">
                <a:solidFill>
                  <a:prstClr val="white"/>
                </a:solidFill>
                <a:latin typeface="Calibri"/>
              </a:rPr>
              <a:t>/23</a:t>
            </a:r>
          </a:p>
        </p:txBody>
      </p:sp>
    </p:spTree>
    <p:extLst>
      <p:ext uri="{BB962C8B-B14F-4D97-AF65-F5344CB8AC3E}">
        <p14:creationId xmlns:p14="http://schemas.microsoft.com/office/powerpoint/2010/main" val="1567082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25" name="Shape 25"/>
          <p:cNvSpPr>
            <a:spLocks noGrp="1"/>
          </p:cNvSpPr>
          <p:nvPr>
            <p:ph type="title"/>
          </p:nvPr>
        </p:nvSpPr>
        <p:spPr>
          <a:xfrm>
            <a:off x="132348" y="52917"/>
            <a:ext cx="11944149" cy="967362"/>
          </a:xfrm>
          <a:prstGeom prst="rect">
            <a:avLst/>
          </a:prstGeom>
        </p:spPr>
        <p:txBody>
          <a:bodyPr/>
          <a:lstStyle>
            <a:lvl1pPr>
              <a:defRPr>
                <a:latin typeface="+mj-lt"/>
              </a:defRPr>
            </a:lvl1pPr>
          </a:lstStyle>
          <a:p>
            <a:r>
              <a:rPr dirty="0"/>
              <a:t>Title Text</a:t>
            </a:r>
          </a:p>
        </p:txBody>
      </p:sp>
      <p:sp>
        <p:nvSpPr>
          <p:cNvPr id="26" name="Shape 26"/>
          <p:cNvSpPr>
            <a:spLocks noGrp="1"/>
          </p:cNvSpPr>
          <p:nvPr>
            <p:ph type="body" sz="half" idx="1"/>
          </p:nvPr>
        </p:nvSpPr>
        <p:spPr>
          <a:xfrm>
            <a:off x="132348" y="1221855"/>
            <a:ext cx="11841480" cy="4582180"/>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extLst>
      <p:ext uri="{BB962C8B-B14F-4D97-AF65-F5344CB8AC3E}">
        <p14:creationId xmlns:p14="http://schemas.microsoft.com/office/powerpoint/2010/main" val="283120673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33400" y="1600200"/>
            <a:ext cx="11052100" cy="4525963"/>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896600" y="6324600"/>
            <a:ext cx="688900" cy="365125"/>
          </a:xfrm>
          <a:prstGeom prst="rect">
            <a:avLst/>
          </a:prstGeom>
        </p:spPr>
        <p:txBody>
          <a:bodyPr/>
          <a:lstStyle>
            <a:lvl1pPr>
              <a:defRPr b="0" i="0">
                <a:latin typeface="Arial" panose="020B0604020202020204" pitchFamily="34" charset="0"/>
                <a:cs typeface="Arial" panose="020B0604020202020204" pitchFamily="34" charset="0"/>
              </a:defRPr>
            </a:lvl1pPr>
          </a:lstStyle>
          <a:p>
            <a:fld id="{D260E43B-7F43-FA45-AAB7-E054FD6CC4E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24371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extLst>
      <p:ext uri="{BB962C8B-B14F-4D97-AF65-F5344CB8AC3E}">
        <p14:creationId xmlns:p14="http://schemas.microsoft.com/office/powerpoint/2010/main" val="10899900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609600" y="219508"/>
            <a:ext cx="109728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extLst>
      <p:ext uri="{BB962C8B-B14F-4D97-AF65-F5344CB8AC3E}">
        <p14:creationId xmlns:p14="http://schemas.microsoft.com/office/powerpoint/2010/main" val="2055573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with side-text-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161887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with side-text-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301619"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9752453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effectLst/>
              </a:defRPr>
            </a:lvl1pPr>
          </a:lstStyle>
          <a:p>
            <a:r>
              <a:rPr lang="en-US"/>
              <a:t>Click to edit Master title style</a:t>
            </a:r>
            <a:endParaRPr lang="en-US" dirty="0"/>
          </a:p>
        </p:txBody>
      </p:sp>
      <p:sp>
        <p:nvSpPr>
          <p:cNvPr id="4" name="Content Placeholder 2"/>
          <p:cNvSpPr>
            <a:spLocks noGrp="1"/>
          </p:cNvSpPr>
          <p:nvPr>
            <p:ph idx="1"/>
          </p:nvPr>
        </p:nvSpPr>
        <p:spPr>
          <a:xfrm>
            <a:off x="621101"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Content Placeholder 2"/>
          <p:cNvSpPr>
            <a:spLocks noGrp="1"/>
          </p:cNvSpPr>
          <p:nvPr>
            <p:ph idx="10"/>
          </p:nvPr>
        </p:nvSpPr>
        <p:spPr>
          <a:xfrm>
            <a:off x="6291532" y="1436688"/>
            <a:ext cx="5291328" cy="4881532"/>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293903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7601" y="6356353"/>
            <a:ext cx="2844800" cy="365125"/>
          </a:xfrm>
          <a:prstGeom prst="rect">
            <a:avLst/>
          </a:prstGeom>
        </p:spPr>
        <p:txBody>
          <a:bodyPr/>
          <a:lstStyle/>
          <a:p>
            <a:fld id="{2551DB3D-DD83-4CDB-A426-8899C98D100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23626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2" name="Instructions"/>
          <p:cNvSpPr/>
          <p:nvPr userDrawn="1"/>
        </p:nvSpPr>
        <p:spPr>
          <a:xfrm>
            <a:off x="12306300" y="0"/>
            <a:ext cx="3457575"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150" rIns="57150" rtlCol="0" anchor="t"/>
          <a:lstStyle/>
          <a:p>
            <a:pPr lvl="0">
              <a:spcBef>
                <a:spcPts val="250"/>
              </a:spcBef>
            </a:pPr>
            <a:r>
              <a:rPr sz="20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250"/>
              </a:spcBef>
            </a:pPr>
            <a:r>
              <a:rPr lang="en-US" sz="1375" dirty="0">
                <a:solidFill>
                  <a:prstClr val="white">
                    <a:lumMod val="50000"/>
                  </a:prstClr>
                </a:solidFill>
                <a:latin typeface="Calibri Light" panose="020F0302020204030204" pitchFamily="34" charset="0"/>
                <a:cs typeface="Calibri" panose="020F0502020204030204" pitchFamily="34" charset="0"/>
              </a:rPr>
              <a:t>This poster is 46” wide by 36” high. It’s designed to be printed on a large-format printer.</a:t>
            </a:r>
          </a:p>
          <a:p>
            <a:pPr lvl="0">
              <a:spcBef>
                <a:spcPts val="62"/>
              </a:spcBef>
            </a:pPr>
            <a:endParaRPr sz="1250" dirty="0">
              <a:solidFill>
                <a:prstClr val="white">
                  <a:lumMod val="50000"/>
                </a:prstClr>
              </a:solidFill>
              <a:latin typeface="Calibri Light" panose="020F0302020204030204" pitchFamily="34" charset="0"/>
              <a:cs typeface="Calibri" panose="020F0502020204030204" pitchFamily="34" charset="0"/>
            </a:endParaRPr>
          </a:p>
          <a:p>
            <a:pPr lvl="0">
              <a:spcBef>
                <a:spcPts val="250"/>
              </a:spcBef>
            </a:pPr>
            <a:r>
              <a:rPr sz="1833"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250"/>
              </a:spcBef>
            </a:pPr>
            <a:r>
              <a:rPr sz="1375"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1375" dirty="0">
                <a:solidFill>
                  <a:prstClr val="white">
                    <a:lumMod val="50000"/>
                  </a:prstClr>
                </a:solidFill>
                <a:latin typeface="Calibri Light" panose="020F0302020204030204" pitchFamily="34" charset="0"/>
                <a:cs typeface="Calibri" panose="020F0502020204030204" pitchFamily="34" charset="0"/>
              </a:rPr>
              <a:t>poster </a:t>
            </a:r>
            <a:r>
              <a:rPr sz="1375" dirty="0">
                <a:solidFill>
                  <a:prstClr val="white">
                    <a:lumMod val="50000"/>
                  </a:prstClr>
                </a:solidFill>
                <a:latin typeface="Calibri Light" panose="020F0302020204030204" pitchFamily="34" charset="0"/>
                <a:cs typeface="Calibri" panose="020F0502020204030204" pitchFamily="34" charset="0"/>
              </a:rPr>
              <a:t>are formatted for you. </a:t>
            </a:r>
            <a:r>
              <a:rPr lang="en-US" sz="1375" dirty="0">
                <a:solidFill>
                  <a:prstClr val="white">
                    <a:lumMod val="50000"/>
                  </a:prstClr>
                </a:solidFill>
                <a:latin typeface="Calibri Light" panose="020F0302020204030204" pitchFamily="34" charset="0"/>
                <a:cs typeface="Calibri" panose="020F0502020204030204" pitchFamily="34" charset="0"/>
              </a:rPr>
              <a:t>Type</a:t>
            </a:r>
            <a:r>
              <a:rPr lang="en-US" sz="1375"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1375" dirty="0">
                <a:solidFill>
                  <a:prstClr val="white">
                    <a:lumMod val="50000"/>
                  </a:prstClr>
                </a:solidFill>
                <a:latin typeface="Calibri Light" panose="020F0302020204030204" pitchFamily="34" charset="0"/>
                <a:cs typeface="Calibri" panose="020F0502020204030204" pitchFamily="34" charset="0"/>
              </a:rPr>
              <a:t>to add text, or c</a:t>
            </a:r>
            <a:r>
              <a:rPr lang="en-US" sz="1375"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500"/>
              </a:spcBef>
            </a:pPr>
            <a:r>
              <a:rPr lang="en-US" sz="1375" dirty="0">
                <a:solidFill>
                  <a:prstClr val="white">
                    <a:lumMod val="50000"/>
                  </a:prstClr>
                </a:solidFill>
                <a:latin typeface="Calibri Light" panose="020F0302020204030204" pitchFamily="34" charset="0"/>
                <a:cs typeface="Calibri" panose="020F0502020204030204" pitchFamily="34" charset="0"/>
              </a:rPr>
              <a:t>T</a:t>
            </a:r>
            <a:r>
              <a:rPr sz="1375" dirty="0">
                <a:solidFill>
                  <a:prstClr val="white">
                    <a:lumMod val="50000"/>
                  </a:prstClr>
                </a:solidFill>
                <a:latin typeface="Calibri Light" panose="020F0302020204030204" pitchFamily="34" charset="0"/>
                <a:cs typeface="Calibri" panose="020F0502020204030204" pitchFamily="34" charset="0"/>
              </a:rPr>
              <a:t>o add or remove bullet points from text, click the Bullets button on the Home tab.</a:t>
            </a:r>
          </a:p>
          <a:p>
            <a:pPr lvl="0">
              <a:spcBef>
                <a:spcPts val="500"/>
              </a:spcBef>
            </a:pPr>
            <a:r>
              <a:rPr sz="1375"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1375" dirty="0">
                <a:solidFill>
                  <a:prstClr val="white">
                    <a:lumMod val="50000"/>
                  </a:prstClr>
                </a:solidFill>
                <a:latin typeface="Calibri Light" panose="020F0302020204030204" pitchFamily="34" charset="0"/>
                <a:cs typeface="Calibri" panose="020F0502020204030204" pitchFamily="34" charset="0"/>
              </a:rPr>
              <a:t>content</a:t>
            </a:r>
            <a:r>
              <a:rPr sz="1375" dirty="0">
                <a:solidFill>
                  <a:prstClr val="white">
                    <a:lumMod val="50000"/>
                  </a:prstClr>
                </a:solidFill>
                <a:latin typeface="Calibri Light" panose="020F0302020204030204" pitchFamily="34" charset="0"/>
                <a:cs typeface="Calibri" panose="020F0502020204030204" pitchFamily="34" charset="0"/>
              </a:rPr>
              <a:t> or body text, make a copy of what you need and drag it into place. PowerPoint’s Smart Guides will help you align it with everything else.</a:t>
            </a:r>
          </a:p>
          <a:p>
            <a:pPr lvl="0">
              <a:spcBef>
                <a:spcPts val="500"/>
              </a:spcBef>
            </a:pPr>
            <a:r>
              <a:rPr sz="1375" dirty="0">
                <a:solidFill>
                  <a:prstClr val="white">
                    <a:lumMod val="50000"/>
                  </a:prstClr>
                </a:solidFill>
                <a:latin typeface="Calibri Light" panose="020F0302020204030204" pitchFamily="34" charset="0"/>
                <a:cs typeface="Calibri" panose="020F0502020204030204" pitchFamily="34" charset="0"/>
              </a:rPr>
              <a:t>Want to use your own picture</a:t>
            </a:r>
            <a:r>
              <a:rPr lang="en-US" sz="1375" dirty="0">
                <a:solidFill>
                  <a:prstClr val="white">
                    <a:lumMod val="50000"/>
                  </a:prstClr>
                </a:solidFill>
                <a:latin typeface="Calibri Light" panose="020F0302020204030204" pitchFamily="34" charset="0"/>
                <a:cs typeface="Calibri" panose="020F0502020204030204" pitchFamily="34" charset="0"/>
              </a:rPr>
              <a:t>s</a:t>
            </a:r>
            <a:r>
              <a:rPr sz="1375" dirty="0">
                <a:solidFill>
                  <a:prstClr val="white">
                    <a:lumMod val="50000"/>
                  </a:prstClr>
                </a:solidFill>
                <a:latin typeface="Calibri Light" panose="020F0302020204030204" pitchFamily="34" charset="0"/>
                <a:cs typeface="Calibri" panose="020F0502020204030204" pitchFamily="34" charset="0"/>
              </a:rPr>
              <a:t> instead of ours? No problem!</a:t>
            </a:r>
            <a:r>
              <a:rPr lang="en-US" sz="1375" dirty="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1375" dirty="0">
              <a:solidFill>
                <a:prstClr val="white">
                  <a:lumMod val="50000"/>
                </a:prstClr>
              </a:solidFill>
              <a:latin typeface="Calibri Light" panose="020F0302020204030204" pitchFamily="34" charset="0"/>
              <a:cs typeface="Calibri" panose="020F0502020204030204" pitchFamily="34" charset="0"/>
            </a:endParaRPr>
          </a:p>
        </p:txBody>
      </p:sp>
      <p:sp>
        <p:nvSpPr>
          <p:cNvPr id="13" name="Text Placeholder 6"/>
          <p:cNvSpPr>
            <a:spLocks noGrp="1"/>
          </p:cNvSpPr>
          <p:nvPr>
            <p:ph type="body" sz="quarter" idx="19" hasCustomPrompt="1"/>
          </p:nvPr>
        </p:nvSpPr>
        <p:spPr>
          <a:xfrm>
            <a:off x="317500" y="4768215"/>
            <a:ext cx="3556000" cy="2540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1125" cap="none"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317500" y="5069205"/>
            <a:ext cx="3556000" cy="1520190"/>
          </a:xfrm>
        </p:spPr>
        <p:txBody>
          <a:bodyPr lIns="91440" tIns="182880"/>
          <a:lstStyle>
            <a:lvl1pPr>
              <a:defRPr sz="667" baseline="0"/>
            </a:lvl1pPr>
            <a:lvl2pPr>
              <a:defRPr sz="583"/>
            </a:lvl2pPr>
            <a:lvl3pPr>
              <a:defRPr sz="583"/>
            </a:lvl3pPr>
            <a:lvl4pPr>
              <a:defRPr sz="583"/>
            </a:lvl4pPr>
            <a:lvl5pPr>
              <a:defRPr sz="583"/>
            </a:lvl5pPr>
            <a:lvl6pPr>
              <a:defRPr sz="583"/>
            </a:lvl6pPr>
            <a:lvl7pPr>
              <a:defRPr sz="583"/>
            </a:lvl7pPr>
            <a:lvl8pPr>
              <a:defRPr sz="583"/>
            </a:lvl8pPr>
            <a:lvl9pPr>
              <a:defRPr sz="583"/>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4318000" y="4768215"/>
            <a:ext cx="3556000" cy="2540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1125" cap="none"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4318000" y="5069205"/>
            <a:ext cx="3556000" cy="1520190"/>
          </a:xfrm>
        </p:spPr>
        <p:txBody>
          <a:bodyPr lIns="91440" tIns="182880"/>
          <a:lstStyle>
            <a:lvl1pPr>
              <a:defRPr sz="667" baseline="0"/>
            </a:lvl1pPr>
            <a:lvl2pPr>
              <a:defRPr sz="583"/>
            </a:lvl2pPr>
            <a:lvl3pPr>
              <a:defRPr sz="583"/>
            </a:lvl3pPr>
            <a:lvl4pPr>
              <a:defRPr sz="583"/>
            </a:lvl4pPr>
            <a:lvl5pPr>
              <a:defRPr sz="583"/>
            </a:lvl5pPr>
            <a:lvl6pPr>
              <a:defRPr sz="583"/>
            </a:lvl6pPr>
            <a:lvl7pPr>
              <a:defRPr sz="583"/>
            </a:lvl7pPr>
            <a:lvl8pPr>
              <a:defRPr sz="583"/>
            </a:lvl8pPr>
            <a:lvl9pPr>
              <a:defRPr sz="583"/>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0" name="Content Placeholder 17"/>
          <p:cNvSpPr>
            <a:spLocks noGrp="1"/>
          </p:cNvSpPr>
          <p:nvPr>
            <p:ph sz="quarter" idx="42" hasCustomPrompt="1"/>
          </p:nvPr>
        </p:nvSpPr>
        <p:spPr>
          <a:xfrm>
            <a:off x="8305800" y="4419239"/>
            <a:ext cx="3556000" cy="905164"/>
          </a:xfrm>
        </p:spPr>
        <p:txBody>
          <a:bodyPr lIns="91440" tIns="182880"/>
          <a:lstStyle>
            <a:lvl1pPr>
              <a:defRPr sz="667" baseline="0"/>
            </a:lvl1pPr>
            <a:lvl2pPr>
              <a:defRPr sz="583"/>
            </a:lvl2pPr>
            <a:lvl3pPr>
              <a:defRPr sz="583"/>
            </a:lvl3pPr>
            <a:lvl4pPr>
              <a:defRPr sz="583"/>
            </a:lvl4pPr>
            <a:lvl5pPr>
              <a:defRPr sz="583"/>
            </a:lvl5pPr>
            <a:lvl6pPr>
              <a:defRPr sz="583"/>
            </a:lvl6pPr>
            <a:lvl7pPr>
              <a:defRPr sz="583"/>
            </a:lvl7pPr>
            <a:lvl8pPr>
              <a:defRPr sz="583"/>
            </a:lvl8pPr>
            <a:lvl9pPr>
              <a:defRPr sz="583"/>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8305800" y="5358765"/>
            <a:ext cx="3556000" cy="2540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1125" cap="none" baseline="0">
                <a:solidFill>
                  <a:schemeClr val="bg1"/>
                </a:solidFill>
                <a:latin typeface="+mj-lt"/>
              </a:defRPr>
            </a:lvl1pPr>
            <a:lvl2pPr marL="0" indent="0">
              <a:spcBef>
                <a:spcPts val="0"/>
              </a:spcBef>
              <a:buNone/>
              <a:defRPr sz="1250" cap="all" baseline="0">
                <a:solidFill>
                  <a:schemeClr val="bg1"/>
                </a:solidFill>
                <a:latin typeface="+mj-lt"/>
              </a:defRPr>
            </a:lvl2pPr>
            <a:lvl3pPr marL="0" indent="0">
              <a:spcBef>
                <a:spcPts val="0"/>
              </a:spcBef>
              <a:buNone/>
              <a:defRPr sz="1250" cap="all" baseline="0">
                <a:solidFill>
                  <a:schemeClr val="bg1"/>
                </a:solidFill>
                <a:latin typeface="+mj-lt"/>
              </a:defRPr>
            </a:lvl3pPr>
            <a:lvl4pPr marL="0" indent="0">
              <a:spcBef>
                <a:spcPts val="0"/>
              </a:spcBef>
              <a:buNone/>
              <a:defRPr sz="1250" cap="all" baseline="0">
                <a:solidFill>
                  <a:schemeClr val="bg1"/>
                </a:solidFill>
                <a:latin typeface="+mj-lt"/>
              </a:defRPr>
            </a:lvl4pPr>
            <a:lvl5pPr marL="0" indent="0">
              <a:spcBef>
                <a:spcPts val="0"/>
              </a:spcBef>
              <a:buNone/>
              <a:defRPr sz="1250" cap="all" baseline="0">
                <a:solidFill>
                  <a:schemeClr val="bg1"/>
                </a:solidFill>
                <a:latin typeface="+mj-lt"/>
              </a:defRPr>
            </a:lvl5pPr>
            <a:lvl6pPr marL="0" indent="0">
              <a:spcBef>
                <a:spcPts val="0"/>
              </a:spcBef>
              <a:buNone/>
              <a:defRPr sz="1250" cap="all" baseline="0">
                <a:solidFill>
                  <a:schemeClr val="bg1"/>
                </a:solidFill>
                <a:latin typeface="+mj-lt"/>
              </a:defRPr>
            </a:lvl6pPr>
            <a:lvl7pPr marL="0" indent="0">
              <a:spcBef>
                <a:spcPts val="0"/>
              </a:spcBef>
              <a:buNone/>
              <a:defRPr sz="1250" cap="all" baseline="0">
                <a:solidFill>
                  <a:schemeClr val="bg1"/>
                </a:solidFill>
                <a:latin typeface="+mj-lt"/>
              </a:defRPr>
            </a:lvl7pPr>
            <a:lvl8pPr marL="0" indent="0">
              <a:spcBef>
                <a:spcPts val="0"/>
              </a:spcBef>
              <a:buNone/>
              <a:defRPr sz="1250" cap="all" baseline="0">
                <a:solidFill>
                  <a:schemeClr val="bg1"/>
                </a:solidFill>
                <a:latin typeface="+mj-lt"/>
              </a:defRPr>
            </a:lvl8pPr>
            <a:lvl9pPr marL="0" indent="0">
              <a:spcBef>
                <a:spcPts val="0"/>
              </a:spcBef>
              <a:buNone/>
              <a:defRPr sz="125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8305800" y="5659755"/>
            <a:ext cx="3556000" cy="929640"/>
          </a:xfrm>
        </p:spPr>
        <p:txBody>
          <a:bodyPr lIns="91440" tIns="182880"/>
          <a:lstStyle>
            <a:lvl1pPr>
              <a:defRPr sz="667" baseline="0"/>
            </a:lvl1pPr>
            <a:lvl2pPr>
              <a:defRPr sz="583"/>
            </a:lvl2pPr>
            <a:lvl3pPr>
              <a:defRPr sz="583"/>
            </a:lvl3pPr>
            <a:lvl4pPr>
              <a:defRPr sz="583"/>
            </a:lvl4pPr>
            <a:lvl5pPr>
              <a:defRPr sz="583"/>
            </a:lvl5pPr>
            <a:lvl6pPr>
              <a:defRPr sz="583"/>
            </a:lvl6pPr>
            <a:lvl7pPr>
              <a:defRPr sz="583"/>
            </a:lvl7pPr>
            <a:lvl8pPr>
              <a:defRPr sz="583"/>
            </a:lvl8pPr>
            <a:lvl9pPr>
              <a:defRPr sz="583"/>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14" name="CustomShape 2">
            <a:extLst>
              <a:ext uri="{FF2B5EF4-FFF2-40B4-BE49-F238E27FC236}">
                <a16:creationId xmlns:a16="http://schemas.microsoft.com/office/drawing/2014/main" id="{958D10EF-A5E0-7E47-A180-818703C8434D}"/>
              </a:ext>
            </a:extLst>
          </p:cNvPr>
          <p:cNvSpPr/>
          <p:nvPr userDrawn="1"/>
        </p:nvSpPr>
        <p:spPr>
          <a:xfrm>
            <a:off x="0" y="-20081"/>
            <a:ext cx="12204292" cy="527400"/>
          </a:xfrm>
          <a:prstGeom prst="rect">
            <a:avLst/>
          </a:prstGeom>
          <a:solidFill>
            <a:srgbClr val="00395A"/>
          </a:solidFill>
        </p:spPr>
      </p:sp>
      <p:pic>
        <p:nvPicPr>
          <p:cNvPr id="15" name="Picture 14" descr="ATAP_Header_reversed_orange.png">
            <a:extLst>
              <a:ext uri="{FF2B5EF4-FFF2-40B4-BE49-F238E27FC236}">
                <a16:creationId xmlns:a16="http://schemas.microsoft.com/office/drawing/2014/main" id="{62F8368B-208E-C64E-91BC-F5B5CA40AA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45585" y="81274"/>
            <a:ext cx="678194" cy="239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7FFD5988-453B-2D4E-A432-A94D2253E6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272" y="55586"/>
            <a:ext cx="584305" cy="316819"/>
          </a:xfrm>
          <a:prstGeom prst="rect">
            <a:avLst/>
          </a:prstGeom>
        </p:spPr>
      </p:pic>
      <p:pic>
        <p:nvPicPr>
          <p:cNvPr id="19" name="Picture 18" descr="New_DOE_Logo_Color-White-Text_060208.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32435" y="55643"/>
            <a:ext cx="1126498" cy="201544"/>
          </a:xfrm>
          <a:prstGeom prst="rect">
            <a:avLst/>
          </a:prstGeom>
        </p:spPr>
      </p:pic>
      <p:pic>
        <p:nvPicPr>
          <p:cNvPr id="20" name="Picture 19" descr="arpa-e-logo-white.pdf"/>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70156" y="295313"/>
            <a:ext cx="741122" cy="180257"/>
          </a:xfrm>
          <a:prstGeom prst="rect">
            <a:avLst/>
          </a:prstGeom>
        </p:spPr>
      </p:pic>
    </p:spTree>
    <p:extLst>
      <p:ext uri="{BB962C8B-B14F-4D97-AF65-F5344CB8AC3E}">
        <p14:creationId xmlns:p14="http://schemas.microsoft.com/office/powerpoint/2010/main" val="1182747894"/>
      </p:ext>
    </p:extLst>
  </p:cSld>
  <p:clrMapOvr>
    <a:masterClrMapping/>
  </p:clrMapOvr>
  <p:extLst mod="1">
    <p:ext uri="{DCECCB84-F9BA-43D5-87BE-67443E8EF086}">
      <p15:sldGuideLst xmlns:p15="http://schemas.microsoft.com/office/powerpoint/2012/main">
        <p15:guide id="1" pos="8786">
          <p15:clr>
            <a:srgbClr val="A4A3A4"/>
          </p15:clr>
        </p15:guide>
        <p15:guide id="2" pos="17710">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1" y="1144538"/>
            <a:ext cx="12192001" cy="5141962"/>
          </a:xfrm>
          <a:prstGeom prst="rect">
            <a:avLst/>
          </a:prstGeom>
          <a:blipFill rotWithShape="1">
            <a:blip r:embed="rId2" cstate="screen">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square" lIns="91416" tIns="45709" rIns="91416" bIns="45709" numCol="1" rtlCol="0" anchor="t" anchorCtr="0" compatLnSpc="1">
            <a:prstTxWarp prst="textNoShape">
              <a:avLst/>
            </a:prstTxWarp>
          </a:bodyPr>
          <a:lstStyle/>
          <a:p>
            <a:pPr defTabSz="914165" eaLnBrk="0" fontAlgn="base" hangingPunct="0">
              <a:spcBef>
                <a:spcPct val="0"/>
              </a:spcBef>
              <a:spcAft>
                <a:spcPct val="0"/>
              </a:spcAft>
            </a:pPr>
            <a:endParaRPr lang="en-US" sz="2400" dirty="0">
              <a:solidFill>
                <a:prstClr val="black"/>
              </a:solidFill>
              <a:ea typeface="ＭＳ Ｐゴシック" charset="-128"/>
              <a:cs typeface="ＭＳ Ｐゴシック" charset="-128"/>
            </a:endParaRPr>
          </a:p>
        </p:txBody>
      </p:sp>
      <p:sp>
        <p:nvSpPr>
          <p:cNvPr id="2" name="Title 1"/>
          <p:cNvSpPr>
            <a:spLocks noGrp="1"/>
          </p:cNvSpPr>
          <p:nvPr>
            <p:ph type="ctrTitle"/>
          </p:nvPr>
        </p:nvSpPr>
        <p:spPr>
          <a:xfrm>
            <a:off x="0" y="10610"/>
            <a:ext cx="12192000" cy="1133929"/>
          </a:xfrm>
          <a:solidFill>
            <a:schemeClr val="tx2"/>
          </a:solidFill>
          <a:ln>
            <a:noFill/>
          </a:ln>
          <a:effectLst>
            <a:outerShdw blurRad="50800" dist="38100" dir="2700000" algn="tl" rotWithShape="0">
              <a:srgbClr val="000000">
                <a:alpha val="43000"/>
              </a:srgbClr>
            </a:outerShdw>
          </a:effectLst>
        </p:spPr>
        <p:txBody>
          <a:bodyPr>
            <a:normAutofit/>
          </a:bodyPr>
          <a:lstStyle>
            <a:lvl1pPr>
              <a:defRPr sz="3600">
                <a:effectLst/>
              </a:defRPr>
            </a:lvl1pPr>
          </a:lstStyle>
          <a:p>
            <a:r>
              <a:rPr lang="en-US" dirty="0"/>
              <a:t>Click to edit Master title style</a:t>
            </a:r>
          </a:p>
        </p:txBody>
      </p:sp>
      <p:sp>
        <p:nvSpPr>
          <p:cNvPr id="3" name="Subtitle 2"/>
          <p:cNvSpPr>
            <a:spLocks noGrp="1"/>
          </p:cNvSpPr>
          <p:nvPr>
            <p:ph type="subTitle" idx="1"/>
          </p:nvPr>
        </p:nvSpPr>
        <p:spPr>
          <a:xfrm>
            <a:off x="611717" y="4387983"/>
            <a:ext cx="10968567" cy="805052"/>
          </a:xfrm>
        </p:spPr>
        <p:txBody>
          <a:bodyPr anchor="b" anchorCtr="0"/>
          <a:lstStyle>
            <a:lvl1pPr marL="0" indent="0" algn="ctr">
              <a:buNone/>
              <a:defRPr>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5"/>
          <p:cNvSpPr>
            <a:spLocks noGrp="1"/>
          </p:cNvSpPr>
          <p:nvPr>
            <p:ph type="body" sz="quarter" idx="10"/>
          </p:nvPr>
        </p:nvSpPr>
        <p:spPr>
          <a:xfrm>
            <a:off x="611717" y="2095500"/>
            <a:ext cx="10968568" cy="1574800"/>
          </a:xfrm>
        </p:spPr>
        <p:txBody>
          <a:bodyPr anchor="ctr" anchorCtr="1">
            <a:normAutofit/>
          </a:bodyPr>
          <a:lstStyle>
            <a:lvl1pPr marL="0" indent="0" algn="ctr">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433340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60E43B-7F43-FA45-AAB7-E054FD6CC4E3}" type="slidenum">
              <a:rPr lang="en-US" smtClean="0"/>
              <a:t>‹#›</a:t>
            </a:fld>
            <a:endParaRPr lang="en-US" dirty="0"/>
          </a:p>
        </p:txBody>
      </p:sp>
    </p:spTree>
    <p:extLst>
      <p:ext uri="{BB962C8B-B14F-4D97-AF65-F5344CB8AC3E}">
        <p14:creationId xmlns:p14="http://schemas.microsoft.com/office/powerpoint/2010/main" val="17565187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marL="228600" indent="-228600">
              <a:defRPr sz="2000"/>
            </a:lvl1pPr>
            <a:lvl2pPr marL="457200" indent="-228600">
              <a:defRPr sz="2000"/>
            </a:lvl2pPr>
            <a:lvl3pPr marL="687388" indent="-230188">
              <a:defRPr sz="2000"/>
            </a:lvl3pPr>
            <a:lvl4pPr marL="915988" indent="-228600">
              <a:defRPr sz="2000"/>
            </a:lvl4pPr>
            <a:lvl5pPr marL="1144588" indent="-228600">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marL="228600" indent="-228600">
              <a:defRPr sz="2000"/>
            </a:lvl1pPr>
            <a:lvl2pPr marL="457200" indent="-228600">
              <a:defRPr sz="2000"/>
            </a:lvl2pPr>
            <a:lvl3pPr marL="685800" indent="-228600">
              <a:tabLst/>
              <a:defRPr sz="2000"/>
            </a:lvl3pPr>
            <a:lvl4pPr marL="915988" indent="-228600">
              <a:defRPr sz="2000"/>
            </a:lvl4pPr>
            <a:lvl5pPr marL="1144588" indent="-228600">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260E43B-7F43-FA45-AAB7-E054FD6CC4E3}" type="slidenum">
              <a:rPr lang="en-US" smtClean="0"/>
              <a:t>‹#›</a:t>
            </a:fld>
            <a:endParaRPr lang="en-US" dirty="0"/>
          </a:p>
        </p:txBody>
      </p:sp>
    </p:spTree>
    <p:extLst>
      <p:ext uri="{BB962C8B-B14F-4D97-AF65-F5344CB8AC3E}">
        <p14:creationId xmlns:p14="http://schemas.microsoft.com/office/powerpoint/2010/main" val="3334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197813E7-07E4-894D-A99F-D4B7A4263894}"/>
              </a:ext>
            </a:extLst>
          </p:cNvPr>
          <p:cNvSpPr>
            <a:spLocks noGrp="1"/>
          </p:cNvSpPr>
          <p:nvPr>
            <p:ph type="sldNum" sz="quarter" idx="4"/>
          </p:nvPr>
        </p:nvSpPr>
        <p:spPr>
          <a:xfrm>
            <a:off x="10820400" y="6324600"/>
            <a:ext cx="815901"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buClrTx/>
              <a:buSzTx/>
            </a:pPr>
            <a:fld id="{D260E43B-7F43-FA45-AAB7-E054FD6CC4E3}" type="slidenum">
              <a:rPr lang="en-US" smtClean="0">
                <a:solidFill>
                  <a:prstClr val="white"/>
                </a:solidFill>
              </a:rPr>
              <a:pPr fontAlgn="auto">
                <a:spcBef>
                  <a:spcPts val="0"/>
                </a:spcBef>
                <a:spcAft>
                  <a:spcPts val="0"/>
                </a:spcAft>
                <a:buClrTx/>
                <a:buSzTx/>
              </a:pPr>
              <a:t>‹#›</a:t>
            </a:fld>
            <a:endParaRPr lang="en-US" dirty="0">
              <a:solidFill>
                <a:prstClr val="white"/>
              </a:solidFill>
            </a:endParaRPr>
          </a:p>
        </p:txBody>
      </p:sp>
    </p:spTree>
    <p:extLst>
      <p:ext uri="{BB962C8B-B14F-4D97-AF65-F5344CB8AC3E}">
        <p14:creationId xmlns:p14="http://schemas.microsoft.com/office/powerpoint/2010/main" val="3013267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D260E43B-7F43-FA45-AAB7-E054FD6CC4E3}" type="slidenum">
              <a:rPr lang="en-US" smtClean="0"/>
              <a:t>‹#›</a:t>
            </a:fld>
            <a:endParaRPr lang="en-US" dirty="0"/>
          </a:p>
        </p:txBody>
      </p:sp>
    </p:spTree>
    <p:extLst>
      <p:ext uri="{BB962C8B-B14F-4D97-AF65-F5344CB8AC3E}">
        <p14:creationId xmlns:p14="http://schemas.microsoft.com/office/powerpoint/2010/main" val="1053782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 y="1597026"/>
            <a:ext cx="12192000" cy="2068513"/>
          </a:xfrm>
        </p:spPr>
        <p:txBody>
          <a:bodyPr anchor="ctr" anchorCtr="1">
            <a:normAutofit/>
          </a:bodyPr>
          <a:lstStyle>
            <a:lvl1pPr algn="ctr">
              <a:defRPr sz="3200" b="1" cap="none"/>
            </a:lvl1pPr>
          </a:lstStyle>
          <a:p>
            <a:r>
              <a:rPr lang="en-US" dirty="0"/>
              <a:t>Click to edit Master title style</a:t>
            </a:r>
          </a:p>
        </p:txBody>
      </p:sp>
      <p:sp>
        <p:nvSpPr>
          <p:cNvPr id="3" name="Text Placeholder 2"/>
          <p:cNvSpPr>
            <a:spLocks noGrp="1"/>
          </p:cNvSpPr>
          <p:nvPr>
            <p:ph type="body" idx="1"/>
          </p:nvPr>
        </p:nvSpPr>
        <p:spPr>
          <a:xfrm>
            <a:off x="611717" y="4064001"/>
            <a:ext cx="10970683" cy="1698625"/>
          </a:xfrm>
        </p:spPr>
        <p:txBody>
          <a:bodyPr anchor="ctr" anchorCtr="1">
            <a:normAutofit/>
          </a:bodyPr>
          <a:lstStyle>
            <a:lvl1pPr marL="0" indent="0" algn="ctr">
              <a:buNone/>
              <a:defRPr sz="240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D260E43B-7F43-FA45-AAB7-E054FD6CC4E3}" type="slidenum">
              <a:rPr lang="en-US" smtClean="0"/>
              <a:t>‹#›</a:t>
            </a:fld>
            <a:endParaRPr lang="en-US" dirty="0"/>
          </a:p>
        </p:txBody>
      </p:sp>
    </p:spTree>
    <p:extLst>
      <p:ext uri="{BB962C8B-B14F-4D97-AF65-F5344CB8AC3E}">
        <p14:creationId xmlns:p14="http://schemas.microsoft.com/office/powerpoint/2010/main" val="842478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lIns="91432" tIns="45716" rIns="91432" bIns="45716"/>
          <a:lstStyle>
            <a:lvl1pPr marL="0" indent="0" algn="ctr">
              <a:buNone/>
              <a:defRPr sz="2400"/>
            </a:lvl1pPr>
            <a:lvl2pPr marL="457159" indent="0" algn="ctr">
              <a:buNone/>
              <a:defRPr sz="2000"/>
            </a:lvl2pPr>
            <a:lvl3pPr marL="914318" indent="0" algn="ctr">
              <a:buNone/>
              <a:defRPr sz="1800"/>
            </a:lvl3pPr>
            <a:lvl4pPr marL="1371477" indent="0" algn="ctr">
              <a:buNone/>
              <a:defRPr sz="1600"/>
            </a:lvl4pPr>
            <a:lvl5pPr marL="1828637" indent="0" algn="ctr">
              <a:buNone/>
              <a:defRPr sz="1600"/>
            </a:lvl5pPr>
            <a:lvl6pPr marL="2285797" indent="0" algn="ctr">
              <a:buNone/>
              <a:defRPr sz="1600"/>
            </a:lvl6pPr>
            <a:lvl7pPr marL="2742956" indent="0" algn="ctr">
              <a:buNone/>
              <a:defRPr sz="1600"/>
            </a:lvl7pPr>
            <a:lvl8pPr marL="3200115" indent="0" algn="ctr">
              <a:buNone/>
              <a:defRPr sz="1600"/>
            </a:lvl8pPr>
            <a:lvl9pPr marL="365727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3"/>
            <a:ext cx="2743200" cy="365125"/>
          </a:xfrm>
          <a:prstGeom prst="rect">
            <a:avLst/>
          </a:prstGeom>
        </p:spPr>
        <p:txBody>
          <a:bodyPr lIns="91432" tIns="45716" rIns="91432" bIns="45716"/>
          <a:lstStyle/>
          <a:p>
            <a:endParaRPr lang="en-US" dirty="0"/>
          </a:p>
        </p:txBody>
      </p:sp>
      <p:sp>
        <p:nvSpPr>
          <p:cNvPr id="5" name="Footer Placeholder 4"/>
          <p:cNvSpPr>
            <a:spLocks noGrp="1"/>
          </p:cNvSpPr>
          <p:nvPr>
            <p:ph type="ftr" sz="quarter" idx="11"/>
          </p:nvPr>
        </p:nvSpPr>
        <p:spPr>
          <a:xfrm>
            <a:off x="4038601" y="6356353"/>
            <a:ext cx="4114800" cy="365125"/>
          </a:xfrm>
          <a:prstGeom prst="rect">
            <a:avLst/>
          </a:prstGeom>
        </p:spPr>
        <p:txBody>
          <a:bodyPr lIns="91432" tIns="45716" rIns="91432" bIns="45716"/>
          <a:lstStyle/>
          <a:p>
            <a:endParaRPr lang="en-US" dirty="0"/>
          </a:p>
        </p:txBody>
      </p:sp>
      <p:sp>
        <p:nvSpPr>
          <p:cNvPr id="6" name="Slide Number Placeholder 5"/>
          <p:cNvSpPr>
            <a:spLocks noGrp="1"/>
          </p:cNvSpPr>
          <p:nvPr>
            <p:ph type="sldNum" sz="quarter" idx="12"/>
          </p:nvPr>
        </p:nvSpPr>
        <p:spPr>
          <a:xfrm>
            <a:off x="8610600" y="6356353"/>
            <a:ext cx="2743200" cy="365125"/>
          </a:xfrm>
          <a:prstGeom prst="rect">
            <a:avLst/>
          </a:prstGeom>
        </p:spPr>
        <p:txBody>
          <a:bodyPr lIns="91432" tIns="45716" rIns="91432" bIns="45716"/>
          <a:lstStyle/>
          <a:p>
            <a:fld id="{2D3F6FE6-4B04-4271-8C1F-A19314B2D2D9}" type="slidenum">
              <a:rPr lang="en-US" smtClean="0"/>
              <a:t>‹#›</a:t>
            </a:fld>
            <a:endParaRPr lang="en-US" dirty="0"/>
          </a:p>
        </p:txBody>
      </p:sp>
      <p:sp>
        <p:nvSpPr>
          <p:cNvPr id="7" name="Rectangle 6"/>
          <p:cNvSpPr>
            <a:spLocks noChangeArrowheads="1"/>
          </p:cNvSpPr>
          <p:nvPr userDrawn="1"/>
        </p:nvSpPr>
        <p:spPr bwMode="auto">
          <a:xfrm>
            <a:off x="0" y="2"/>
            <a:ext cx="12192000" cy="855663"/>
          </a:xfrm>
          <a:prstGeom prst="rect">
            <a:avLst/>
          </a:prstGeom>
          <a:solidFill>
            <a:srgbClr val="1F497D"/>
          </a:solidFill>
          <a:ln>
            <a:noFill/>
          </a:ln>
          <a:effectLst>
            <a:outerShdw blurRad="50800" dist="38100" dir="5400000" algn="t" rotWithShape="0">
              <a:srgbClr val="808080">
                <a:alpha val="39999"/>
              </a:srgbClr>
            </a:outerShdw>
          </a:effectLst>
          <a:extLst>
            <a:ext uri="{91240B29-F687-4f45-9708-019B960494DF}">
              <a14:hiddenLine xmlns="" xmlns:a14="http://schemas.microsoft.com/office/drawing/2010/main" w="9525">
                <a:solidFill>
                  <a:srgbClr val="000000"/>
                </a:solidFill>
                <a:round/>
                <a:headEnd/>
                <a:tailEnd/>
              </a14:hiddenLine>
            </a:ext>
          </a:extLst>
        </p:spPr>
        <p:txBody>
          <a:bodyPr lIns="91432" tIns="45716" rIns="91432" bIns="45716"/>
          <a:lstStyle/>
          <a:p>
            <a:pPr defTabSz="914084" eaLnBrk="0" hangingPunct="0">
              <a:defRPr/>
            </a:pPr>
            <a:endParaRPr lang="en-US" sz="2400" dirty="0">
              <a:solidFill>
                <a:prstClr val="black"/>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16084279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20580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3_lab of future">
    <p:spTree>
      <p:nvGrpSpPr>
        <p:cNvPr id="1" name=""/>
        <p:cNvGrpSpPr/>
        <p:nvPr/>
      </p:nvGrpSpPr>
      <p:grpSpPr>
        <a:xfrm>
          <a:off x="0" y="0"/>
          <a:ext cx="0" cy="0"/>
          <a:chOff x="0" y="0"/>
          <a:chExt cx="0" cy="0"/>
        </a:xfrm>
      </p:grpSpPr>
      <p:pic>
        <p:nvPicPr>
          <p:cNvPr id="3" name="image1.png"/>
          <p:cNvPicPr>
            <a:picLocks noChangeAspect="1" noChangeArrowheads="1"/>
          </p:cNvPicPr>
          <p:nvPr/>
        </p:nvPicPr>
        <p:blipFill>
          <a:blip r:embed="rId2" cstate="screen">
            <a:extLst>
              <a:ext uri="{28A0092B-C50C-407E-A947-70E740481C1C}">
                <a14:useLocalDpi xmlns:a14="http://schemas.microsoft.com/office/drawing/2010/main"/>
              </a:ext>
            </a:extLst>
          </a:blip>
          <a:srcRect l="6667" t="8601" r="7967" b="18398"/>
          <a:stretch>
            <a:fillRect/>
          </a:stretch>
        </p:blipFill>
        <p:spPr bwMode="auto">
          <a:xfrm>
            <a:off x="93134" y="6430964"/>
            <a:ext cx="713317"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29784" y="6426201"/>
            <a:ext cx="21336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 name="Shape 120"/>
          <p:cNvSpPr>
            <a:spLocks noChangeShapeType="1"/>
          </p:cNvSpPr>
          <p:nvPr/>
        </p:nvSpPr>
        <p:spPr bwMode="auto">
          <a:xfrm>
            <a:off x="3429000" y="6448426"/>
            <a:ext cx="0" cy="366713"/>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lIns="0" tIns="0" rIns="0" bIns="0"/>
          <a:lstStyle/>
          <a:p>
            <a:pPr defTabSz="457200" fontAlgn="base">
              <a:spcBef>
                <a:spcPct val="0"/>
              </a:spcBef>
              <a:spcAft>
                <a:spcPct val="0"/>
              </a:spcAft>
            </a:pPr>
            <a:endParaRPr lang="en-US">
              <a:solidFill>
                <a:prstClr val="black"/>
              </a:solidFill>
              <a:latin typeface="Arial" charset="0"/>
              <a:ea typeface="ＭＳ Ｐゴシック" charset="0"/>
              <a:cs typeface="ＭＳ Ｐゴシック" charset="0"/>
            </a:endParaRPr>
          </a:p>
        </p:txBody>
      </p:sp>
      <p:sp>
        <p:nvSpPr>
          <p:cNvPr id="6" name="Shape 121"/>
          <p:cNvSpPr>
            <a:spLocks noChangeArrowheads="1"/>
          </p:cNvSpPr>
          <p:nvPr/>
        </p:nvSpPr>
        <p:spPr bwMode="auto">
          <a:xfrm>
            <a:off x="3460751" y="6389689"/>
            <a:ext cx="1041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45719" rIns="45719">
            <a:spAutoFit/>
          </a:bodyPr>
          <a:lstStyle/>
          <a:p>
            <a:pPr defTabSz="455613" fontAlgn="base">
              <a:spcBef>
                <a:spcPct val="0"/>
              </a:spcBef>
              <a:spcAft>
                <a:spcPct val="0"/>
              </a:spcAft>
            </a:pPr>
            <a:r>
              <a:rPr lang="en-US" sz="1200">
                <a:solidFill>
                  <a:srgbClr val="FFFFFF"/>
                </a:solidFill>
                <a:latin typeface="Arial" charset="0"/>
                <a:ea typeface="ＭＳ Ｐゴシック" charset="0"/>
                <a:cs typeface="Arial" charset="0"/>
                <a:sym typeface="Arial" charset="0"/>
              </a:rPr>
              <a:t>Office of</a:t>
            </a:r>
            <a:br>
              <a:rPr lang="en-US" sz="1200">
                <a:solidFill>
                  <a:srgbClr val="FFFFFF"/>
                </a:solidFill>
                <a:latin typeface="Arial" charset="0"/>
                <a:ea typeface="ＭＳ Ｐゴシック" charset="0"/>
                <a:cs typeface="Arial" charset="0"/>
                <a:sym typeface="Arial" charset="0"/>
              </a:rPr>
            </a:br>
            <a:r>
              <a:rPr lang="en-US" sz="1200">
                <a:solidFill>
                  <a:srgbClr val="FFFFFF"/>
                </a:solidFill>
                <a:latin typeface="Arial" charset="0"/>
                <a:ea typeface="ＭＳ Ｐゴシック" charset="0"/>
                <a:cs typeface="Arial" charset="0"/>
                <a:sym typeface="Arial" charset="0"/>
              </a:rPr>
              <a:t>Science</a:t>
            </a:r>
          </a:p>
        </p:txBody>
      </p:sp>
      <p:sp>
        <p:nvSpPr>
          <p:cNvPr id="7" name="Shape 122"/>
          <p:cNvSpPr>
            <a:spLocks noChangeArrowheads="1"/>
          </p:cNvSpPr>
          <p:nvPr/>
        </p:nvSpPr>
        <p:spPr bwMode="auto">
          <a:xfrm>
            <a:off x="11633200" y="6446838"/>
            <a:ext cx="491067" cy="355600"/>
          </a:xfrm>
          <a:prstGeom prst="roundRect">
            <a:avLst>
              <a:gd name="adj" fmla="val 16667"/>
            </a:avLst>
          </a:prstGeom>
          <a:noFill/>
          <a:ln w="2857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defTabSz="912813" fontAlgn="base">
              <a:spcBef>
                <a:spcPct val="0"/>
              </a:spcBef>
              <a:spcAft>
                <a:spcPct val="0"/>
              </a:spcAft>
            </a:pPr>
            <a:endParaRPr lang="en-US" sz="2400">
              <a:solidFill>
                <a:srgbClr val="000000"/>
              </a:solidFill>
              <a:latin typeface="Arial" charset="0"/>
              <a:ea typeface="ＭＳ Ｐゴシック" charset="0"/>
              <a:cs typeface="Arial" charset="0"/>
              <a:sym typeface="Arial" charset="0"/>
            </a:endParaRPr>
          </a:p>
        </p:txBody>
      </p:sp>
      <p:sp>
        <p:nvSpPr>
          <p:cNvPr id="8" name="Shape 123"/>
          <p:cNvSpPr/>
          <p:nvPr/>
        </p:nvSpPr>
        <p:spPr>
          <a:xfrm>
            <a:off x="0" y="-12700"/>
            <a:ext cx="12192000" cy="855663"/>
          </a:xfrm>
          <a:prstGeom prst="rect">
            <a:avLst/>
          </a:prstGeom>
          <a:solidFill>
            <a:srgbClr val="1F497D"/>
          </a:solidFill>
          <a:ln w="12700">
            <a:miter lim="400000"/>
          </a:ln>
          <a:effectLst>
            <a:outerShdw blurRad="50800" dist="38100" dir="5400000" rotWithShape="0">
              <a:srgbClr val="000000">
                <a:alpha val="40000"/>
              </a:srgbClr>
            </a:outerShdw>
          </a:effectLst>
        </p:spPr>
        <p:txBody>
          <a:bodyPr lIns="0" tIns="0" rIns="0" bIns="0"/>
          <a:lstStyle/>
          <a:p>
            <a:pPr defTabSz="914165" fontAlgn="base">
              <a:spcBef>
                <a:spcPct val="0"/>
              </a:spcBef>
              <a:spcAft>
                <a:spcPct val="0"/>
              </a:spcAft>
              <a:defRPr sz="2400"/>
            </a:pPr>
            <a:endParaRPr sz="2400" kern="0">
              <a:solidFill>
                <a:sysClr val="windowText" lastClr="000000"/>
              </a:solidFill>
              <a:latin typeface="Arial"/>
              <a:ea typeface="Arial"/>
              <a:cs typeface="Arial"/>
              <a:sym typeface="Arial"/>
            </a:endParaRPr>
          </a:p>
        </p:txBody>
      </p:sp>
      <p:sp>
        <p:nvSpPr>
          <p:cNvPr id="9" name="Shape 124"/>
          <p:cNvSpPr/>
          <p:nvPr/>
        </p:nvSpPr>
        <p:spPr>
          <a:xfrm>
            <a:off x="0" y="1"/>
            <a:ext cx="12192000" cy="855663"/>
          </a:xfrm>
          <a:prstGeom prst="rect">
            <a:avLst/>
          </a:prstGeom>
          <a:solidFill>
            <a:srgbClr val="1F497D"/>
          </a:solidFill>
          <a:ln w="12700">
            <a:miter lim="400000"/>
          </a:ln>
          <a:effectLst>
            <a:outerShdw blurRad="50800" dist="38100" dir="5400000" rotWithShape="0">
              <a:srgbClr val="000000">
                <a:alpha val="40000"/>
              </a:srgbClr>
            </a:outerShdw>
          </a:effectLst>
        </p:spPr>
        <p:txBody>
          <a:bodyPr lIns="0" tIns="0" rIns="0" bIns="0"/>
          <a:lstStyle/>
          <a:p>
            <a:pPr defTabSz="914165" fontAlgn="base">
              <a:spcBef>
                <a:spcPct val="0"/>
              </a:spcBef>
              <a:spcAft>
                <a:spcPct val="0"/>
              </a:spcAft>
              <a:defRPr sz="2400"/>
            </a:pPr>
            <a:endParaRPr sz="2400" kern="0">
              <a:solidFill>
                <a:sysClr val="windowText" lastClr="000000"/>
              </a:solidFill>
              <a:latin typeface="Arial"/>
              <a:ea typeface="Arial"/>
              <a:cs typeface="Arial"/>
              <a:sym typeface="Arial"/>
            </a:endParaRPr>
          </a:p>
        </p:txBody>
      </p:sp>
      <p:sp>
        <p:nvSpPr>
          <p:cNvPr id="125" name="Shape 125"/>
          <p:cNvSpPr>
            <a:spLocks noGrp="1"/>
          </p:cNvSpPr>
          <p:nvPr>
            <p:ph type="title"/>
          </p:nvPr>
        </p:nvSpPr>
        <p:spPr>
          <a:xfrm>
            <a:off x="0" y="0"/>
            <a:ext cx="12192000" cy="855768"/>
          </a:xfrm>
          <a:prstGeom prst="rect">
            <a:avLst/>
          </a:prstGeom>
        </p:spPr>
        <p:txBody>
          <a:bodyPr lIns="45719" tIns="45719" rIns="45719" bIns="45719" anchor="ctr"/>
          <a:lstStyle>
            <a:lvl1pPr algn="ctr">
              <a:lnSpc>
                <a:spcPct val="100000"/>
              </a:lnSpc>
              <a:defRPr sz="2800" b="0">
                <a:solidFill>
                  <a:srgbClr val="FFFFFF"/>
                </a:solidFill>
                <a:latin typeface="Franklin Gothic Medium"/>
                <a:ea typeface="Franklin Gothic Medium"/>
                <a:cs typeface="Franklin Gothic Medium"/>
                <a:sym typeface="Franklin Gothic Medium"/>
              </a:defRPr>
            </a:lvl1pPr>
          </a:lstStyle>
          <a:p>
            <a:pPr lvl="0"/>
            <a:r>
              <a:t>Title Text</a:t>
            </a:r>
          </a:p>
        </p:txBody>
      </p:sp>
      <p:sp>
        <p:nvSpPr>
          <p:cNvPr id="10" name="Slide Number Placeholder 1"/>
          <p:cNvSpPr>
            <a:spLocks noGrp="1"/>
          </p:cNvSpPr>
          <p:nvPr>
            <p:ph type="sldNum" sz="quarter" idx="11"/>
          </p:nvPr>
        </p:nvSpPr>
        <p:spPr>
          <a:xfrm>
            <a:off x="10893501" y="6356351"/>
            <a:ext cx="688900" cy="365125"/>
          </a:xfrm>
        </p:spPr>
        <p:txBody>
          <a:bodyPr/>
          <a:lstStyle/>
          <a:p>
            <a:fld id="{D260E43B-7F43-FA45-AAB7-E054FD6CC4E3}" type="slidenum">
              <a:rPr lang="en-US" smtClean="0"/>
              <a:pPr/>
              <a:t>‹#›</a:t>
            </a:fld>
            <a:endParaRPr lang="en-US" dirty="0"/>
          </a:p>
        </p:txBody>
      </p:sp>
    </p:spTree>
    <p:extLst>
      <p:ext uri="{BB962C8B-B14F-4D97-AF65-F5344CB8AC3E}">
        <p14:creationId xmlns:p14="http://schemas.microsoft.com/office/powerpoint/2010/main" val="467382506"/>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Blank 1">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0" y="0"/>
            <a:ext cx="12192000" cy="1143200"/>
          </a:xfrm>
          <a:prstGeom prst="rect">
            <a:avLst/>
          </a:prstGeom>
          <a:solidFill>
            <a:srgbClr val="1F497D"/>
          </a:solidFill>
          <a:ln>
            <a:noFill/>
          </a:ln>
          <a:effectLst>
            <a:outerShdw blurRad="50800" dist="38100" dir="2700000" algn="tl" rotWithShape="0">
              <a:srgbClr val="000000">
                <a:alpha val="42750"/>
              </a:srgbClr>
            </a:outerShdw>
          </a:effectLst>
        </p:spPr>
        <p:txBody>
          <a:bodyPr wrap="square" lIns="91425" tIns="91425" rIns="91425" bIns="91425" anchor="ctr" anchorCtr="0"/>
          <a:lstStyle>
            <a:lvl1pPr marL="0" marR="0" lvl="0" indent="0" algn="ctr" rtl="0">
              <a:spcBef>
                <a:spcPts val="0"/>
              </a:spcBef>
              <a:buClr>
                <a:schemeClr val="lt1"/>
              </a:buClr>
              <a:buSzPts val="1400"/>
              <a:buFont typeface="Source Sans Pro"/>
              <a:buNone/>
              <a:defRPr sz="2800" b="0" i="0" u="none" strike="noStrike" cap="none">
                <a:solidFill>
                  <a:schemeClr val="lt1"/>
                </a:solidFill>
                <a:latin typeface="Source Sans Pro"/>
                <a:ea typeface="Source Sans Pro"/>
                <a:cs typeface="Source Sans Pro"/>
                <a:sym typeface="Source Sans Pro"/>
              </a:defRPr>
            </a:lvl1pPr>
            <a:lvl2pPr lvl="1" indent="0" rtl="0">
              <a:spcBef>
                <a:spcPts val="0"/>
              </a:spcBef>
              <a:buSzPts val="1400"/>
              <a:buNone/>
              <a:defRPr sz="1800"/>
            </a:lvl2pPr>
            <a:lvl3pPr lvl="2" indent="0" rtl="0">
              <a:spcBef>
                <a:spcPts val="0"/>
              </a:spcBef>
              <a:buSzPts val="1400"/>
              <a:buNone/>
              <a:defRPr sz="1800"/>
            </a:lvl3pPr>
            <a:lvl4pPr lvl="3" indent="0" rtl="0">
              <a:spcBef>
                <a:spcPts val="0"/>
              </a:spcBef>
              <a:buSzPts val="1400"/>
              <a:buNone/>
              <a:defRPr sz="1800"/>
            </a:lvl4pPr>
            <a:lvl5pPr lvl="4" indent="0" rtl="0">
              <a:spcBef>
                <a:spcPts val="0"/>
              </a:spcBef>
              <a:buSzPts val="1400"/>
              <a:buNone/>
              <a:defRPr sz="1800"/>
            </a:lvl5pPr>
            <a:lvl6pPr lvl="5" indent="0" rtl="0">
              <a:spcBef>
                <a:spcPts val="0"/>
              </a:spcBef>
              <a:buSzPts val="1400"/>
              <a:buNone/>
              <a:defRPr sz="1800"/>
            </a:lvl6pPr>
            <a:lvl7pPr lvl="6" indent="0" rtl="0">
              <a:spcBef>
                <a:spcPts val="0"/>
              </a:spcBef>
              <a:buSzPts val="1400"/>
              <a:buNone/>
              <a:defRPr sz="1800"/>
            </a:lvl7pPr>
            <a:lvl8pPr lvl="7" indent="0" rtl="0">
              <a:spcBef>
                <a:spcPts val="0"/>
              </a:spcBef>
              <a:buSzPts val="1400"/>
              <a:buNone/>
              <a:defRPr sz="1800"/>
            </a:lvl8pPr>
            <a:lvl9pPr lvl="8" indent="0" rtl="0">
              <a:spcBef>
                <a:spcPts val="0"/>
              </a:spcBef>
              <a:buSzPts val="1400"/>
              <a:buNone/>
              <a:defRPr sz="1800"/>
            </a:lvl9pPr>
          </a:lstStyle>
          <a:p>
            <a:endParaRPr/>
          </a:p>
        </p:txBody>
      </p:sp>
      <p:sp>
        <p:nvSpPr>
          <p:cNvPr id="166" name="Shape 166"/>
          <p:cNvSpPr txBox="1">
            <a:spLocks noGrp="1"/>
          </p:cNvSpPr>
          <p:nvPr>
            <p:ph type="sldNum" idx="12"/>
          </p:nvPr>
        </p:nvSpPr>
        <p:spPr>
          <a:xfrm>
            <a:off x="10893500" y="6356351"/>
            <a:ext cx="688800" cy="365200"/>
          </a:xfrm>
          <a:prstGeom prst="rect">
            <a:avLst/>
          </a:prstGeom>
          <a:noFill/>
          <a:ln>
            <a:noFill/>
          </a:ln>
        </p:spPr>
        <p:txBody>
          <a:bodyPr wrap="square" lIns="91425" tIns="45700" rIns="91425" bIns="45700" anchor="ctr" anchorCtr="0">
            <a:noAutofit/>
          </a:bodyPr>
          <a:lstStyle/>
          <a:p>
            <a:fld id="{00000000-1234-1234-1234-123412341234}" type="slidenum">
              <a:rPr lang="en-US" smtClean="0">
                <a:solidFill>
                  <a:srgbClr val="FFFFFF"/>
                </a:solidFill>
                <a:latin typeface="Source Sans Pro"/>
                <a:ea typeface="Source Sans Pro"/>
                <a:cs typeface="Source Sans Pro"/>
                <a:sym typeface="Source Sans Pro"/>
              </a:rPr>
              <a:pPr/>
              <a:t>‹#›</a:t>
            </a:fld>
            <a:endParaRPr lang="en-US">
              <a:solidFill>
                <a:srgbClr val="FFFF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3565352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DOE template">
    <p:spTree>
      <p:nvGrpSpPr>
        <p:cNvPr id="1" name=""/>
        <p:cNvGrpSpPr/>
        <p:nvPr/>
      </p:nvGrpSpPr>
      <p:grpSpPr>
        <a:xfrm>
          <a:off x="0" y="0"/>
          <a:ext cx="0" cy="0"/>
          <a:chOff x="0" y="0"/>
          <a:chExt cx="0" cy="0"/>
        </a:xfrm>
      </p:grpSpPr>
      <p:sp>
        <p:nvSpPr>
          <p:cNvPr id="3" name="Rectangle 2"/>
          <p:cNvSpPr/>
          <p:nvPr/>
        </p:nvSpPr>
        <p:spPr bwMode="auto">
          <a:xfrm>
            <a:off x="0" y="1"/>
            <a:ext cx="12192000" cy="855663"/>
          </a:xfrm>
          <a:prstGeom prst="rect">
            <a:avLst/>
          </a:prstGeom>
          <a:solidFill>
            <a:srgbClr val="1F497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lstStyle/>
          <a:p>
            <a:pPr defTabSz="914165" eaLnBrk="0" fontAlgn="base" hangingPunct="0">
              <a:spcBef>
                <a:spcPct val="0"/>
              </a:spcBef>
              <a:spcAft>
                <a:spcPct val="0"/>
              </a:spcAft>
              <a:defRPr/>
            </a:pPr>
            <a:endParaRPr lang="en-US" sz="2400">
              <a:solidFill>
                <a:prstClr val="black"/>
              </a:solidFill>
              <a:latin typeface="Arial" charset="0"/>
              <a:ea typeface="ＭＳ Ｐゴシック" charset="-128"/>
              <a:cs typeface="ＭＳ Ｐゴシック" charset="-128"/>
            </a:endParaRPr>
          </a:p>
        </p:txBody>
      </p:sp>
      <p:sp>
        <p:nvSpPr>
          <p:cNvPr id="16" name="Title 1"/>
          <p:cNvSpPr>
            <a:spLocks noGrp="1"/>
          </p:cNvSpPr>
          <p:nvPr>
            <p:ph type="title"/>
          </p:nvPr>
        </p:nvSpPr>
        <p:spPr>
          <a:xfrm>
            <a:off x="0" y="12578"/>
            <a:ext cx="12192000" cy="855765"/>
          </a:xfrm>
        </p:spPr>
        <p:txBody>
          <a:bodyPr anchor="ctr"/>
          <a:lstStyle>
            <a:lvl1pPr>
              <a:defRPr sz="2800">
                <a:solidFill>
                  <a:srgbClr val="FFFFFF"/>
                </a:solidFill>
              </a:defRPr>
            </a:lvl1pPr>
          </a:lstStyle>
          <a:p>
            <a:r>
              <a:rPr lang="en-US" dirty="0"/>
              <a:t>Click to edit Master title style</a:t>
            </a:r>
          </a:p>
        </p:txBody>
      </p:sp>
      <p:sp>
        <p:nvSpPr>
          <p:cNvPr id="2" name="TextBox 1"/>
          <p:cNvSpPr txBox="1"/>
          <p:nvPr userDrawn="1"/>
        </p:nvSpPr>
        <p:spPr>
          <a:xfrm>
            <a:off x="11146971" y="6400800"/>
            <a:ext cx="660758" cy="307777"/>
          </a:xfrm>
          <a:prstGeom prst="rect">
            <a:avLst/>
          </a:prstGeom>
          <a:noFill/>
        </p:spPr>
        <p:txBody>
          <a:bodyPr wrap="none" rtlCol="0">
            <a:spAutoFit/>
          </a:bodyPr>
          <a:lstStyle/>
          <a:p>
            <a:fld id="{B81E2FEF-A828-1A4C-96B9-14BFA3658195}" type="slidenum">
              <a:rPr lang="en-US" sz="1400" smtClean="0">
                <a:solidFill>
                  <a:prstClr val="white"/>
                </a:solidFill>
              </a:rPr>
              <a:pPr/>
              <a:t>‹#›</a:t>
            </a:fld>
            <a:r>
              <a:rPr lang="en-US" sz="1400" dirty="0">
                <a:solidFill>
                  <a:prstClr val="white"/>
                </a:solidFill>
              </a:rPr>
              <a:t>/23</a:t>
            </a:r>
          </a:p>
        </p:txBody>
      </p:sp>
    </p:spTree>
    <p:extLst>
      <p:ext uri="{BB962C8B-B14F-4D97-AF65-F5344CB8AC3E}">
        <p14:creationId xmlns:p14="http://schemas.microsoft.com/office/powerpoint/2010/main" val="181593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0" y="0"/>
            <a:ext cx="12192000" cy="1143000"/>
          </a:xfrm>
          <a:prstGeom prst="rect">
            <a:avLst/>
          </a:prstGeom>
          <a:solidFill>
            <a:schemeClr val="dk2"/>
          </a:solidFill>
          <a:ln>
            <a:noFill/>
          </a:ln>
          <a:effectLst>
            <a:outerShdw blurRad="50800" dist="38100" dir="2700000" algn="tl" rotWithShape="0">
              <a:srgbClr val="000000">
                <a:alpha val="42745"/>
              </a:srgbClr>
            </a:outerShdw>
          </a:effectLst>
        </p:spPr>
        <p:txBody>
          <a:bodyPr spcFirstLastPara="1" wrap="square" lIns="91425" tIns="91425" rIns="91425" bIns="91425" anchor="ctr" anchorCtr="0"/>
          <a:lstStyle>
            <a:lvl1pPr marR="0" lvl="0" algn="ctr" rtl="0">
              <a:spcBef>
                <a:spcPts val="0"/>
              </a:spcBef>
              <a:spcAft>
                <a:spcPts val="0"/>
              </a:spcAft>
              <a:buClr>
                <a:schemeClr val="lt1"/>
              </a:buClr>
              <a:buSzPts val="2800"/>
              <a:buFont typeface="Source Sans Pro"/>
              <a:buNone/>
              <a:defRPr sz="2800" b="0" i="0" u="none" strike="noStrike" cap="none">
                <a:solidFill>
                  <a:schemeClr val="lt1"/>
                </a:solidFill>
                <a:latin typeface="Arial Regular"/>
                <a:ea typeface="Source Sans Pro"/>
                <a:cs typeface="Arial Regular"/>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2" name="Shape 52"/>
          <p:cNvSpPr txBox="1">
            <a:spLocks noGrp="1"/>
          </p:cNvSpPr>
          <p:nvPr>
            <p:ph type="sldNum" idx="12"/>
          </p:nvPr>
        </p:nvSpPr>
        <p:spPr>
          <a:xfrm>
            <a:off x="10893501" y="6356351"/>
            <a:ext cx="6889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Arial Regular"/>
                <a:ea typeface="Source Sans Pro"/>
                <a:cs typeface="Arial Regular"/>
                <a:sym typeface="Source Sans Pro"/>
              </a:defRPr>
            </a:lvl1pPr>
            <a:lvl2pPr marL="0" marR="0" lvl="1" indent="0" algn="r" rtl="0">
              <a:spcBef>
                <a:spcPts val="0"/>
              </a:spcBef>
              <a:buNone/>
              <a:defRPr sz="10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10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10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10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10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10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10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1000" b="0" i="0" u="none" strike="noStrike" cap="none">
                <a:solidFill>
                  <a:schemeClr val="lt1"/>
                </a:solidFill>
                <a:latin typeface="Source Sans Pro"/>
                <a:ea typeface="Source Sans Pro"/>
                <a:cs typeface="Source Sans Pro"/>
                <a:sym typeface="Source Sans Pro"/>
              </a:defRPr>
            </a:lvl9pPr>
          </a:lstStyle>
          <a:p>
            <a:fld id="{00000000-1234-1234-1234-12341234123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8085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p>
            <a:pPr defTabSz="457200" fontAlgn="base">
              <a:spcBef>
                <a:spcPct val="0"/>
              </a:spcBef>
              <a:spcAft>
                <a:spcPct val="0"/>
              </a:spcAft>
              <a:buClr>
                <a:srgbClr val="000000"/>
              </a:buClr>
              <a:buSzPct val="100000"/>
              <a:buFont typeface="Times New Roman" charset="0"/>
              <a:buNone/>
            </a:pPr>
            <a:endParaRPr lang="en-US" dirty="0">
              <a:solidFill>
                <a:prstClr val="black"/>
              </a:solidFill>
              <a:ea typeface="ＭＳ Ｐゴシック" panose="020B0600070205080204" pitchFamily="34" charset="-128"/>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pPr defTabSz="457200" fontAlgn="base">
              <a:spcBef>
                <a:spcPct val="0"/>
              </a:spcBef>
              <a:spcAft>
                <a:spcPct val="0"/>
              </a:spcAft>
              <a:buClr>
                <a:srgbClr val="000000"/>
              </a:buClr>
              <a:buSzPct val="100000"/>
              <a:buFont typeface="Times New Roman" charset="0"/>
              <a:buNone/>
            </a:pPr>
            <a:endParaRPr lang="en-US" dirty="0">
              <a:solidFill>
                <a:prstClr val="black"/>
              </a:solidFill>
              <a:ea typeface="ＭＳ Ｐゴシック" panose="020B0600070205080204" pitchFamily="34" charset="-128"/>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2D3F6FE6-4B04-4271-8C1F-A19314B2D2D9}" type="slidenum">
              <a:rPr lang="en-US" smtClean="0">
                <a:solidFill>
                  <a:prstClr val="black"/>
                </a:solidFill>
                <a:ea typeface="ＭＳ Ｐゴシック" panose="020B0600070205080204" pitchFamily="34" charset="-128"/>
              </a:rPr>
              <a:pPr/>
              <a:t>‹#›</a:t>
            </a:fld>
            <a:endParaRPr lang="en-US" dirty="0">
              <a:solidFill>
                <a:prstClr val="black"/>
              </a:solidFill>
              <a:ea typeface="ＭＳ Ｐゴシック" panose="020B0600070205080204" pitchFamily="34" charset="-128"/>
            </a:endParaRPr>
          </a:p>
        </p:txBody>
      </p:sp>
      <p:sp>
        <p:nvSpPr>
          <p:cNvPr id="7" name="Rectangle 6"/>
          <p:cNvSpPr>
            <a:spLocks noChangeArrowheads="1"/>
          </p:cNvSpPr>
          <p:nvPr userDrawn="1"/>
        </p:nvSpPr>
        <p:spPr bwMode="auto">
          <a:xfrm>
            <a:off x="0" y="3"/>
            <a:ext cx="12192000" cy="855663"/>
          </a:xfrm>
          <a:prstGeom prst="rect">
            <a:avLst/>
          </a:prstGeom>
          <a:solidFill>
            <a:srgbClr val="1F497D"/>
          </a:solidFill>
          <a:ln>
            <a:noFill/>
          </a:ln>
          <a:effectLst>
            <a:outerShdw blurRad="50800" dist="38100" dir="5400000" algn="t" rotWithShape="0">
              <a:srgbClr val="808080">
                <a:alpha val="39999"/>
              </a:srgbClr>
            </a:outerShdw>
          </a:effectLst>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pPr defTabSz="914165" eaLnBrk="0" fontAlgn="base" hangingPunct="0">
              <a:spcBef>
                <a:spcPct val="0"/>
              </a:spcBef>
              <a:spcAft>
                <a:spcPct val="0"/>
              </a:spcAft>
              <a:buClr>
                <a:srgbClr val="000000"/>
              </a:buClr>
              <a:buSzPct val="100000"/>
              <a:buFont typeface="Times New Roman" charset="0"/>
              <a:buNone/>
              <a:defRPr/>
            </a:pPr>
            <a:endParaRPr lang="en-US" sz="2400" dirty="0">
              <a:solidFill>
                <a:prstClr val="black"/>
              </a:solidFill>
              <a:ea typeface="ＭＳ Ｐゴシック" charset="-128"/>
              <a:cs typeface="ＭＳ Ｐゴシック" charset="-128"/>
            </a:endParaRPr>
          </a:p>
        </p:txBody>
      </p:sp>
    </p:spTree>
    <p:extLst>
      <p:ext uri="{BB962C8B-B14F-4D97-AF65-F5344CB8AC3E}">
        <p14:creationId xmlns:p14="http://schemas.microsoft.com/office/powerpoint/2010/main" val="419088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650078"/>
            <a:ext cx="12192000" cy="5598322"/>
            <a:chOff x="0" y="3415"/>
            <a:chExt cx="9144000" cy="5521325"/>
          </a:xfrm>
        </p:grpSpPr>
        <p:pic>
          <p:nvPicPr>
            <p:cNvPr id="8" name="Picture 2" descr="Base aerial with improvements.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415"/>
              <a:ext cx="91440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a:spLocks noChangeArrowheads="1"/>
            </p:cNvSpPr>
            <p:nvPr/>
          </p:nvSpPr>
          <p:spPr bwMode="auto">
            <a:xfrm>
              <a:off x="0" y="3415"/>
              <a:ext cx="9144000" cy="5521325"/>
            </a:xfrm>
            <a:prstGeom prst="rect">
              <a:avLst/>
            </a:prstGeom>
            <a:solidFill>
              <a:srgbClr val="376092">
                <a:alpha val="8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nchor="ctr"/>
            <a:lstStyle/>
            <a:p>
              <a:pPr algn="ctr"/>
              <a:endParaRPr lang="en-US" dirty="0">
                <a:solidFill>
                  <a:prstClr val="white"/>
                </a:solidFill>
              </a:endParaRPr>
            </a:p>
          </p:txBody>
        </p:sp>
      </p:grpSp>
      <p:sp>
        <p:nvSpPr>
          <p:cNvPr id="2" name="Title 1"/>
          <p:cNvSpPr>
            <a:spLocks noGrp="1"/>
          </p:cNvSpPr>
          <p:nvPr>
            <p:ph type="ctrTitle"/>
          </p:nvPr>
        </p:nvSpPr>
        <p:spPr>
          <a:xfrm>
            <a:off x="0" y="10610"/>
            <a:ext cx="12192000" cy="1133929"/>
          </a:xfrm>
          <a:solidFill>
            <a:schemeClr val="tx2"/>
          </a:solidFill>
          <a:ln>
            <a:noFill/>
          </a:ln>
          <a:effectLst>
            <a:outerShdw blurRad="50800" dist="38100" dir="2700000" algn="tl" rotWithShape="0">
              <a:srgbClr val="000000">
                <a:alpha val="43000"/>
              </a:srgbClr>
            </a:outerShdw>
          </a:effectLst>
        </p:spPr>
        <p:txBody>
          <a:bodyPr>
            <a:normAutofit/>
          </a:bodyPr>
          <a:lstStyle>
            <a:lvl1pPr>
              <a:defRPr sz="3600">
                <a:effectLst/>
              </a:defRPr>
            </a:lvl1pPr>
          </a:lstStyle>
          <a:p>
            <a:r>
              <a:rPr lang="en-US" dirty="0"/>
              <a:t>Click to edit Master title style</a:t>
            </a:r>
          </a:p>
        </p:txBody>
      </p:sp>
      <p:sp>
        <p:nvSpPr>
          <p:cNvPr id="3" name="Subtitle 2"/>
          <p:cNvSpPr>
            <a:spLocks noGrp="1"/>
          </p:cNvSpPr>
          <p:nvPr>
            <p:ph type="subTitle" idx="1"/>
          </p:nvPr>
        </p:nvSpPr>
        <p:spPr>
          <a:xfrm>
            <a:off x="611717" y="4387983"/>
            <a:ext cx="10968567" cy="805052"/>
          </a:xfrm>
        </p:spPr>
        <p:txBody>
          <a:bodyPr anchor="b" anchorCtr="0"/>
          <a:lstStyle>
            <a:lvl1pPr marL="0" indent="0" algn="ctr">
              <a:buNone/>
              <a:defRPr>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5"/>
          <p:cNvSpPr>
            <a:spLocks noGrp="1"/>
          </p:cNvSpPr>
          <p:nvPr>
            <p:ph type="body" sz="quarter" idx="10"/>
          </p:nvPr>
        </p:nvSpPr>
        <p:spPr>
          <a:xfrm>
            <a:off x="611717" y="2095500"/>
            <a:ext cx="10968568" cy="1574800"/>
          </a:xfrm>
        </p:spPr>
        <p:txBody>
          <a:bodyPr anchor="ctr" anchorCtr="1">
            <a:normAutofit/>
          </a:bodyPr>
          <a:lstStyle>
            <a:lvl1pPr marL="0" indent="0" algn="ctr">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0895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image" Target="../media/image1.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heme" Target="../theme/theme10.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tiff"/><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4.png"/><Relationship Id="rId2" Type="http://schemas.openxmlformats.org/officeDocument/2006/relationships/slideLayout" Target="../slideLayouts/slideLayout10.xml"/><Relationship Id="rId16"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4.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tif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5.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4.xml"/><Relationship Id="rId7" Type="http://schemas.openxmlformats.org/officeDocument/2006/relationships/image" Target="../media/image8.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3.tiff"/><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2.xml"/><Relationship Id="rId7" Type="http://schemas.openxmlformats.org/officeDocument/2006/relationships/theme" Target="../theme/theme8.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914400"/>
          </a:xfrm>
          <a:prstGeom prst="rect">
            <a:avLst/>
          </a:prstGeom>
          <a:solidFill>
            <a:srgbClr val="00395A"/>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6556" y="1600201"/>
            <a:ext cx="1097926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52" name="Rectangle 51"/>
          <p:cNvSpPr/>
          <p:nvPr userDrawn="1"/>
        </p:nvSpPr>
        <p:spPr>
          <a:xfrm>
            <a:off x="0" y="6239580"/>
            <a:ext cx="12192000" cy="618420"/>
          </a:xfrm>
          <a:prstGeom prst="rect">
            <a:avLst/>
          </a:prstGeom>
          <a:solidFill>
            <a:srgbClr val="00395A"/>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fontAlgn="auto">
              <a:spcBef>
                <a:spcPts val="0"/>
              </a:spcBef>
              <a:spcAft>
                <a:spcPts val="0"/>
              </a:spcAft>
              <a:buClrTx/>
              <a:buSzTx/>
              <a:buFontTx/>
              <a:buNone/>
              <a:defRPr/>
            </a:pPr>
            <a:endParaRPr lang="en-US" dirty="0">
              <a:solidFill>
                <a:srgbClr val="FFFFFF"/>
              </a:solidFill>
              <a:latin typeface="Arial" charset="0"/>
              <a:ea typeface="ＭＳ Ｐゴシック" charset="0"/>
              <a:cs typeface="ＭＳ Ｐゴシック" charset="0"/>
            </a:endParaRPr>
          </a:p>
          <a:p>
            <a:pPr algn="ctr" defTabSz="457082" fontAlgn="auto">
              <a:spcBef>
                <a:spcPts val="0"/>
              </a:spcBef>
              <a:spcAft>
                <a:spcPts val="0"/>
              </a:spcAft>
              <a:buClrTx/>
              <a:buSzTx/>
              <a:buFontTx/>
              <a:buNone/>
              <a:defRPr/>
            </a:pPr>
            <a:endParaRPr lang="en-US" dirty="0">
              <a:solidFill>
                <a:srgbClr val="FFFFFF"/>
              </a:solidFill>
              <a:latin typeface="Arial" charset="0"/>
              <a:ea typeface="ＭＳ Ｐゴシック" charset="0"/>
              <a:cs typeface="ＭＳ Ｐゴシック" charset="0"/>
            </a:endParaRPr>
          </a:p>
        </p:txBody>
      </p:sp>
      <p:pic>
        <p:nvPicPr>
          <p:cNvPr id="48" name="Picture 1" descr="ATAP_footer_orange_reversed_.png">
            <a:extLst>
              <a:ext uri="{FF2B5EF4-FFF2-40B4-BE49-F238E27FC236}">
                <a16:creationId xmlns:a16="http://schemas.microsoft.com/office/drawing/2014/main" id="{B25632D3-80F0-F14A-A261-FE9A67B8350E}"/>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905308" y="6388807"/>
            <a:ext cx="2628592" cy="39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RGB_White-Seal_White-Mark_SC_Horizontal.png">
            <a:extLst>
              <a:ext uri="{FF2B5EF4-FFF2-40B4-BE49-F238E27FC236}">
                <a16:creationId xmlns:a16="http://schemas.microsoft.com/office/drawing/2014/main" id="{D0FC1251-9BFE-214D-9A96-658D94CF131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229600" y="6356929"/>
            <a:ext cx="2286000" cy="383721"/>
          </a:xfrm>
          <a:prstGeom prst="rect">
            <a:avLst/>
          </a:prstGeom>
        </p:spPr>
      </p:pic>
      <p:sp>
        <p:nvSpPr>
          <p:cNvPr id="51" name="Slide Number Placeholder 5">
            <a:extLst>
              <a:ext uri="{FF2B5EF4-FFF2-40B4-BE49-F238E27FC236}">
                <a16:creationId xmlns:a16="http://schemas.microsoft.com/office/drawing/2014/main" id="{DB98448C-F9A5-154C-B2C0-08CFA44F2FC5}"/>
              </a:ext>
            </a:extLst>
          </p:cNvPr>
          <p:cNvSpPr>
            <a:spLocks noGrp="1"/>
          </p:cNvSpPr>
          <p:nvPr>
            <p:ph type="sldNum" sz="quarter" idx="4"/>
          </p:nvPr>
        </p:nvSpPr>
        <p:spPr>
          <a:xfrm>
            <a:off x="10902210" y="6360285"/>
            <a:ext cx="67921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buClrTx/>
              <a:buSzTx/>
              <a:buFontTx/>
              <a:buNone/>
            </a:pPr>
            <a:fld id="{D260E43B-7F43-FA45-AAB7-E054FD6CC4E3}" type="slidenum">
              <a:rPr lang="en-US" smtClean="0">
                <a:solidFill>
                  <a:prstClr val="white"/>
                </a:solidFill>
              </a:rPr>
              <a:pPr fontAlgn="auto">
                <a:spcBef>
                  <a:spcPts val="0"/>
                </a:spcBef>
                <a:spcAft>
                  <a:spcPts val="0"/>
                </a:spcAft>
                <a:buClrTx/>
                <a:buSzTx/>
                <a:buFontTx/>
                <a:buNone/>
              </a:pPr>
              <a:t>‹#›</a:t>
            </a:fld>
            <a:endParaRPr lang="en-US" dirty="0">
              <a:solidFill>
                <a:prstClr val="white"/>
              </a:solidFill>
            </a:endParaRPr>
          </a:p>
        </p:txBody>
      </p:sp>
      <p:pic>
        <p:nvPicPr>
          <p:cNvPr id="6" name="Picture 5">
            <a:extLst>
              <a:ext uri="{FF2B5EF4-FFF2-40B4-BE49-F238E27FC236}">
                <a16:creationId xmlns:a16="http://schemas.microsoft.com/office/drawing/2014/main" id="{1A240704-CB09-4C45-B842-505336A7681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96557" y="6248400"/>
            <a:ext cx="775043" cy="584682"/>
          </a:xfrm>
          <a:prstGeom prst="rect">
            <a:avLst/>
          </a:prstGeom>
        </p:spPr>
      </p:pic>
    </p:spTree>
    <p:extLst>
      <p:ext uri="{BB962C8B-B14F-4D97-AF65-F5344CB8AC3E}">
        <p14:creationId xmlns:p14="http://schemas.microsoft.com/office/powerpoint/2010/main" val="448979167"/>
      </p:ext>
    </p:extLst>
  </p:cSld>
  <p:clrMap bg1="lt1" tx1="dk1" bg2="lt2" tx2="dk2" accent1="accent1" accent2="accent2" accent3="accent3" accent4="accent4" accent5="accent5" accent6="accent6" hlink="hlink" folHlink="folHlink"/>
  <p:sldLayoutIdLst>
    <p:sldLayoutId id="2147483822" r:id="rId1"/>
    <p:sldLayoutId id="2147483824" r:id="rId2"/>
    <p:sldLayoutId id="2147484154" r:id="rId3"/>
  </p:sldLayoutIdLst>
  <p:hf hdr="0" ftr="0" dt="0"/>
  <p:txStyles>
    <p:titleStyle>
      <a:lvl1pPr algn="ctr" defTabSz="4572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Courier New"/>
        <a:buChar char="o"/>
        <a:defRPr sz="2000" kern="1200">
          <a:solidFill>
            <a:srgbClr val="1F497D"/>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2" name="Rectangle 51"/>
          <p:cNvSpPr/>
          <p:nvPr userDrawn="1"/>
        </p:nvSpPr>
        <p:spPr>
          <a:xfrm>
            <a:off x="0" y="6239580"/>
            <a:ext cx="12192000" cy="6184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a:defRPr/>
            </a:pPr>
            <a:endParaRPr lang="en-US" dirty="0">
              <a:solidFill>
                <a:srgbClr val="FFFFFF"/>
              </a:solidFill>
              <a:latin typeface="Arial" charset="0"/>
              <a:ea typeface="ＭＳ Ｐゴシック" charset="0"/>
              <a:cs typeface="ＭＳ Ｐゴシック" charset="0"/>
            </a:endParaRPr>
          </a:p>
          <a:p>
            <a:pPr algn="ctr" defTabSz="457082">
              <a:defRPr/>
            </a:pPr>
            <a:endParaRPr lang="en-US" dirty="0">
              <a:solidFill>
                <a:srgbClr val="FFFFFF"/>
              </a:solidFill>
              <a:latin typeface="Arial" charset="0"/>
              <a:ea typeface="ＭＳ Ｐゴシック" charset="0"/>
              <a:cs typeface="ＭＳ Ｐゴシック" charset="0"/>
            </a:endParaRPr>
          </a:p>
        </p:txBody>
      </p:sp>
      <p:sp>
        <p:nvSpPr>
          <p:cNvPr id="2" name="Title Placeholder 1"/>
          <p:cNvSpPr>
            <a:spLocks noGrp="1"/>
          </p:cNvSpPr>
          <p:nvPr>
            <p:ph type="title"/>
          </p:nvPr>
        </p:nvSpPr>
        <p:spPr>
          <a:xfrm>
            <a:off x="0" y="0"/>
            <a:ext cx="12192000" cy="1143000"/>
          </a:xfrm>
          <a:prstGeom prst="rect">
            <a:avLst/>
          </a:prstGeom>
          <a:solidFill>
            <a:schemeClr val="tx2"/>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93501" y="6356351"/>
            <a:ext cx="688900" cy="365125"/>
          </a:xfrm>
          <a:prstGeom prst="rect">
            <a:avLst/>
          </a:prstGeom>
        </p:spPr>
        <p:txBody>
          <a:bodyPr vert="horz" lIns="91440" tIns="45720" rIns="91440" bIns="45720" rtlCol="0" anchor="ctr"/>
          <a:lstStyle>
            <a:lvl1pPr algn="r">
              <a:defRPr sz="1000">
                <a:solidFill>
                  <a:schemeClr val="bg1"/>
                </a:solidFill>
              </a:defRPr>
            </a:lvl1pPr>
          </a:lstStyle>
          <a:p>
            <a:fld id="{D260E43B-7F43-FA45-AAB7-E054FD6CC4E3}" type="slidenum">
              <a:rPr lang="en-US" smtClean="0"/>
              <a:pPr/>
              <a:t>‹#›</a:t>
            </a:fld>
            <a:endParaRPr lang="en-US" dirty="0"/>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pic>
        <p:nvPicPr>
          <p:cNvPr id="58" name="Picture 1" descr="ATAP_footer_orange_reversed_.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6669240" y="6311322"/>
            <a:ext cx="3865033" cy="433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46" descr="LBL_logo_notext_rev_transparent.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239305" y="6357358"/>
            <a:ext cx="690880" cy="365760"/>
          </a:xfrm>
          <a:prstGeom prst="rect">
            <a:avLst/>
          </a:prstGeom>
        </p:spPr>
      </p:pic>
      <p:pic>
        <p:nvPicPr>
          <p:cNvPr id="48" name="Picture 47" descr="RGB_White-Seal_White-Mark_SC_Horizontal.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842693" y="6353369"/>
            <a:ext cx="3048000" cy="383721"/>
          </a:xfrm>
          <a:prstGeom prst="rect">
            <a:avLst/>
          </a:prstGeom>
        </p:spPr>
      </p:pic>
    </p:spTree>
    <p:extLst>
      <p:ext uri="{BB962C8B-B14F-4D97-AF65-F5344CB8AC3E}">
        <p14:creationId xmlns:p14="http://schemas.microsoft.com/office/powerpoint/2010/main" val="2401414260"/>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Lst>
  <p:hf hdr="0" ftr="0" dt="0"/>
  <p:txStyles>
    <p:titleStyle>
      <a:lvl1pPr algn="ctr"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2"/>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rgbClr val="1F497D"/>
          </a:solidFill>
          <a:latin typeface="+mj-lt"/>
          <a:ea typeface="+mn-ea"/>
          <a:cs typeface="+mn-cs"/>
        </a:defRPr>
      </a:lvl2pPr>
      <a:lvl3pPr marL="1143000" indent="-228600" algn="l" defTabSz="457200" rtl="0" eaLnBrk="1" latinLnBrk="0" hangingPunct="1">
        <a:spcBef>
          <a:spcPct val="20000"/>
        </a:spcBef>
        <a:buFont typeface="Arial"/>
        <a:buChar char="•"/>
        <a:defRPr sz="2000" kern="1200">
          <a:solidFill>
            <a:srgbClr val="1F497D"/>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rgbClr val="1F497D"/>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rgbClr val="1F497D"/>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53117"/>
          </a:xfrm>
          <a:prstGeom prst="rect">
            <a:avLst/>
          </a:prstGeom>
          <a:solidFill>
            <a:srgbClr val="00395A"/>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129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53" name="Slide Number Placeholder 5"/>
          <p:cNvSpPr>
            <a:spLocks noGrp="1"/>
          </p:cNvSpPr>
          <p:nvPr>
            <p:ph type="sldNum" sz="quarter" idx="4"/>
          </p:nvPr>
        </p:nvSpPr>
        <p:spPr>
          <a:xfrm>
            <a:off x="10896600" y="6350154"/>
            <a:ext cx="684296" cy="365125"/>
          </a:xfrm>
          <a:prstGeom prst="rect">
            <a:avLst/>
          </a:prstGeom>
        </p:spPr>
        <p:txBody>
          <a:bodyPr vert="horz" lIns="91440" tIns="45720" rIns="91440" bIns="45720" rtlCol="0" anchor="ctr"/>
          <a:lstStyle>
            <a:lvl1pPr algn="r">
              <a:defRPr sz="1000" b="0" i="0">
                <a:solidFill>
                  <a:schemeClr val="tx1"/>
                </a:solidFill>
                <a:latin typeface="Arial" panose="020B0604020202020204" pitchFamily="34" charset="0"/>
                <a:cs typeface="Arial" panose="020B0604020202020204" pitchFamily="34" charset="0"/>
              </a:defRPr>
            </a:lvl1pPr>
          </a:lstStyle>
          <a:p>
            <a:pPr fontAlgn="auto">
              <a:spcBef>
                <a:spcPts val="0"/>
              </a:spcBef>
              <a:spcAft>
                <a:spcPts val="0"/>
              </a:spcAft>
              <a:buClrTx/>
              <a:buSzTx/>
            </a:pPr>
            <a:fld id="{D260E43B-7F43-FA45-AAB7-E054FD6CC4E3}" type="slidenum">
              <a:rPr lang="en-US" smtClean="0"/>
              <a:pPr fontAlgn="auto">
                <a:spcBef>
                  <a:spcPts val="0"/>
                </a:spcBef>
                <a:spcAft>
                  <a:spcPts val="0"/>
                </a:spcAft>
                <a:buClrTx/>
                <a:buSzTx/>
              </a:pPr>
              <a:t>‹#›</a:t>
            </a:fld>
            <a:endParaRPr lang="en-US" dirty="0"/>
          </a:p>
        </p:txBody>
      </p:sp>
      <p:pic>
        <p:nvPicPr>
          <p:cNvPr id="56" name="Picture 55" descr="LBL_logo_notext_rev_transparen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39305" y="6357358"/>
            <a:ext cx="690880" cy="365760"/>
          </a:xfrm>
          <a:prstGeom prst="rect">
            <a:avLst/>
          </a:prstGeom>
        </p:spPr>
      </p:pic>
    </p:spTree>
    <p:extLst>
      <p:ext uri="{BB962C8B-B14F-4D97-AF65-F5344CB8AC3E}">
        <p14:creationId xmlns:p14="http://schemas.microsoft.com/office/powerpoint/2010/main" val="3519011808"/>
      </p:ext>
    </p:extLst>
  </p:cSld>
  <p:clrMap bg1="lt1" tx1="dk1" bg2="lt2" tx2="dk2" accent1="accent1" accent2="accent2" accent3="accent3" accent4="accent4" accent5="accent5" accent6="accent6" hlink="hlink" folHlink="folHlink"/>
  <p:sldLayoutIdLst>
    <p:sldLayoutId id="2147484158" r:id="rId1"/>
  </p:sldLayoutIdLst>
  <p:hf hdr="0" ftr="0" dt="0"/>
  <p:txStyles>
    <p:titleStyle>
      <a:lvl1pPr algn="ctr" defTabSz="4572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2"/>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rgbClr val="1F497D"/>
          </a:solidFill>
          <a:latin typeface="+mj-lt"/>
          <a:ea typeface="+mn-ea"/>
          <a:cs typeface="+mn-cs"/>
        </a:defRPr>
      </a:lvl2pPr>
      <a:lvl3pPr marL="1143000" indent="-228600" algn="l" defTabSz="457200" rtl="0" eaLnBrk="1" latinLnBrk="0" hangingPunct="1">
        <a:spcBef>
          <a:spcPct val="20000"/>
        </a:spcBef>
        <a:buFont typeface="Arial"/>
        <a:buChar char="•"/>
        <a:defRPr sz="2000" kern="1200">
          <a:solidFill>
            <a:srgbClr val="1F497D"/>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rgbClr val="1F497D"/>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rgbClr val="1F497D"/>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914400"/>
          </a:xfrm>
          <a:prstGeom prst="rect">
            <a:avLst/>
          </a:prstGeom>
          <a:solidFill>
            <a:srgbClr val="00395A"/>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6556" y="1600201"/>
            <a:ext cx="1097926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52" name="Rectangle 51"/>
          <p:cNvSpPr/>
          <p:nvPr userDrawn="1"/>
        </p:nvSpPr>
        <p:spPr>
          <a:xfrm>
            <a:off x="0" y="6239580"/>
            <a:ext cx="12192000" cy="618420"/>
          </a:xfrm>
          <a:prstGeom prst="rect">
            <a:avLst/>
          </a:prstGeom>
          <a:solidFill>
            <a:srgbClr val="00395A"/>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a:defRPr/>
            </a:pPr>
            <a:endParaRPr lang="en-US" dirty="0">
              <a:solidFill>
                <a:srgbClr val="FFFFFF"/>
              </a:solidFill>
              <a:latin typeface="Arial" charset="0"/>
              <a:ea typeface="ＭＳ Ｐゴシック" charset="0"/>
              <a:cs typeface="ＭＳ Ｐゴシック" charset="0"/>
            </a:endParaRPr>
          </a:p>
          <a:p>
            <a:pPr algn="ctr" defTabSz="457082">
              <a:defRPr/>
            </a:pPr>
            <a:endParaRPr lang="en-US" dirty="0">
              <a:solidFill>
                <a:srgbClr val="FFFFFF"/>
              </a:solidFill>
              <a:latin typeface="Arial" charset="0"/>
              <a:ea typeface="ＭＳ Ｐゴシック" charset="0"/>
              <a:cs typeface="ＭＳ Ｐゴシック" charset="0"/>
            </a:endParaRPr>
          </a:p>
        </p:txBody>
      </p:sp>
      <p:pic>
        <p:nvPicPr>
          <p:cNvPr id="48" name="Picture 1" descr="ATAP_footer_orange_reversed_.png">
            <a:extLst>
              <a:ext uri="{FF2B5EF4-FFF2-40B4-BE49-F238E27FC236}">
                <a16:creationId xmlns:a16="http://schemas.microsoft.com/office/drawing/2014/main" id="{B25632D3-80F0-F14A-A261-FE9A67B8350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905308" y="6388807"/>
            <a:ext cx="2628592" cy="392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49" descr="RGB_White-Seal_White-Mark_SC_Horizontal.png">
            <a:extLst>
              <a:ext uri="{FF2B5EF4-FFF2-40B4-BE49-F238E27FC236}">
                <a16:creationId xmlns:a16="http://schemas.microsoft.com/office/drawing/2014/main" id="{D0FC1251-9BFE-214D-9A96-658D94CF131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229600" y="6356929"/>
            <a:ext cx="2286000" cy="383721"/>
          </a:xfrm>
          <a:prstGeom prst="rect">
            <a:avLst/>
          </a:prstGeom>
        </p:spPr>
      </p:pic>
      <p:sp>
        <p:nvSpPr>
          <p:cNvPr id="51" name="Slide Number Placeholder 5">
            <a:extLst>
              <a:ext uri="{FF2B5EF4-FFF2-40B4-BE49-F238E27FC236}">
                <a16:creationId xmlns:a16="http://schemas.microsoft.com/office/drawing/2014/main" id="{DB98448C-F9A5-154C-B2C0-08CFA44F2FC5}"/>
              </a:ext>
            </a:extLst>
          </p:cNvPr>
          <p:cNvSpPr>
            <a:spLocks noGrp="1"/>
          </p:cNvSpPr>
          <p:nvPr>
            <p:ph type="sldNum" sz="quarter" idx="4"/>
          </p:nvPr>
        </p:nvSpPr>
        <p:spPr>
          <a:xfrm>
            <a:off x="10902210" y="6360285"/>
            <a:ext cx="67921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pPr defTabSz="457200"/>
            <a:fld id="{D260E43B-7F43-FA45-AAB7-E054FD6CC4E3}" type="slidenum">
              <a:rPr lang="en-US" smtClean="0">
                <a:solidFill>
                  <a:prstClr val="white"/>
                </a:solidFill>
              </a:rPr>
              <a:pPr defTabSz="457200"/>
              <a:t>‹#›</a:t>
            </a:fld>
            <a:endParaRPr lang="en-US" dirty="0">
              <a:solidFill>
                <a:prstClr val="white"/>
              </a:solidFill>
            </a:endParaRPr>
          </a:p>
        </p:txBody>
      </p:sp>
      <p:pic>
        <p:nvPicPr>
          <p:cNvPr id="6" name="Picture 5">
            <a:extLst>
              <a:ext uri="{FF2B5EF4-FFF2-40B4-BE49-F238E27FC236}">
                <a16:creationId xmlns:a16="http://schemas.microsoft.com/office/drawing/2014/main" id="{1A240704-CB09-4C45-B842-505336A7681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96557" y="6248400"/>
            <a:ext cx="775043" cy="584682"/>
          </a:xfrm>
          <a:prstGeom prst="rect">
            <a:avLst/>
          </a:prstGeom>
        </p:spPr>
      </p:pic>
    </p:spTree>
    <p:extLst>
      <p:ext uri="{BB962C8B-B14F-4D97-AF65-F5344CB8AC3E}">
        <p14:creationId xmlns:p14="http://schemas.microsoft.com/office/powerpoint/2010/main" val="2134311931"/>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71" r:id="rId3"/>
    <p:sldLayoutId id="2147484172" r:id="rId4"/>
  </p:sldLayoutIdLst>
  <p:hf hdr="0" ftr="0" dt="0"/>
  <p:txStyles>
    <p:titleStyle>
      <a:lvl1pPr algn="ctr" defTabSz="4572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Courier New"/>
        <a:buChar char="o"/>
        <a:defRPr sz="2000" kern="1200">
          <a:solidFill>
            <a:srgbClr val="1F497D"/>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2" name="Rectangle 51"/>
          <p:cNvSpPr/>
          <p:nvPr userDrawn="1"/>
        </p:nvSpPr>
        <p:spPr>
          <a:xfrm>
            <a:off x="0" y="6239580"/>
            <a:ext cx="12192000" cy="6184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a:defRPr/>
            </a:pPr>
            <a:endParaRPr lang="en-US" dirty="0">
              <a:solidFill>
                <a:srgbClr val="FFFFFF"/>
              </a:solidFill>
              <a:latin typeface="Arial" charset="0"/>
              <a:ea typeface="ＭＳ Ｐゴシック" charset="0"/>
              <a:cs typeface="ＭＳ Ｐゴシック" charset="0"/>
            </a:endParaRPr>
          </a:p>
          <a:p>
            <a:pPr algn="ctr" defTabSz="457082">
              <a:defRPr/>
            </a:pPr>
            <a:endParaRPr lang="en-US" dirty="0">
              <a:solidFill>
                <a:srgbClr val="FFFFFF"/>
              </a:solidFill>
              <a:latin typeface="Arial" charset="0"/>
              <a:ea typeface="ＭＳ Ｐゴシック" charset="0"/>
              <a:cs typeface="ＭＳ Ｐゴシック" charset="0"/>
            </a:endParaRPr>
          </a:p>
        </p:txBody>
      </p:sp>
      <p:sp>
        <p:nvSpPr>
          <p:cNvPr id="2" name="Title Placeholder 1"/>
          <p:cNvSpPr>
            <a:spLocks noGrp="1"/>
          </p:cNvSpPr>
          <p:nvPr>
            <p:ph type="title"/>
          </p:nvPr>
        </p:nvSpPr>
        <p:spPr>
          <a:xfrm>
            <a:off x="0" y="0"/>
            <a:ext cx="12192000" cy="1143000"/>
          </a:xfrm>
          <a:prstGeom prst="rect">
            <a:avLst/>
          </a:prstGeom>
          <a:solidFill>
            <a:schemeClr val="tx2"/>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893501" y="6356351"/>
            <a:ext cx="688900" cy="365125"/>
          </a:xfrm>
          <a:prstGeom prst="rect">
            <a:avLst/>
          </a:prstGeom>
        </p:spPr>
        <p:txBody>
          <a:bodyPr vert="horz" lIns="91440" tIns="45720" rIns="91440" bIns="45720" rtlCol="0" anchor="ctr"/>
          <a:lstStyle>
            <a:lvl1pPr algn="r">
              <a:defRPr sz="1000">
                <a:solidFill>
                  <a:schemeClr val="bg1"/>
                </a:solidFill>
              </a:defRPr>
            </a:lvl1pPr>
          </a:lstStyle>
          <a:p>
            <a:fld id="{D260E43B-7F43-FA45-AAB7-E054FD6CC4E3}" type="slidenum">
              <a:rPr lang="en-US" smtClean="0">
                <a:solidFill>
                  <a:prstClr val="white"/>
                </a:solidFill>
              </a:rPr>
              <a:pPr/>
              <a:t>‹#›</a:t>
            </a:fld>
            <a:endParaRPr lang="en-US" dirty="0">
              <a:solidFill>
                <a:prstClr val="white"/>
              </a:solidFill>
            </a:endParaRPr>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pic>
        <p:nvPicPr>
          <p:cNvPr id="58" name="Picture 1" descr="ATAP_footer_orange_reversed_.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6669240" y="6311322"/>
            <a:ext cx="386503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LBL_logo_notext_rev_transparent.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239305" y="6357358"/>
            <a:ext cx="690880" cy="365760"/>
          </a:xfrm>
          <a:prstGeom prst="rect">
            <a:avLst/>
          </a:prstGeom>
        </p:spPr>
      </p:pic>
      <p:pic>
        <p:nvPicPr>
          <p:cNvPr id="48" name="Picture 47" descr="RGB_White-Seal_White-Mark_SC_Horizontal.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842693" y="6353369"/>
            <a:ext cx="3048000" cy="383721"/>
          </a:xfrm>
          <a:prstGeom prst="rect">
            <a:avLst/>
          </a:prstGeom>
        </p:spPr>
      </p:pic>
    </p:spTree>
    <p:extLst>
      <p:ext uri="{BB962C8B-B14F-4D97-AF65-F5344CB8AC3E}">
        <p14:creationId xmlns:p14="http://schemas.microsoft.com/office/powerpoint/2010/main" val="1878507546"/>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Lst>
  <p:hf hdr="0" ftr="0" dt="0"/>
  <p:txStyles>
    <p:titleStyle>
      <a:lvl1pPr algn="ctr"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2"/>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rgbClr val="1F497D"/>
          </a:solidFill>
          <a:latin typeface="+mj-lt"/>
          <a:ea typeface="+mn-ea"/>
          <a:cs typeface="+mn-cs"/>
        </a:defRPr>
      </a:lvl2pPr>
      <a:lvl3pPr marL="1143000" indent="-228600" algn="l" defTabSz="457200" rtl="0" eaLnBrk="1" latinLnBrk="0" hangingPunct="1">
        <a:spcBef>
          <a:spcPct val="20000"/>
        </a:spcBef>
        <a:buFont typeface="Arial"/>
        <a:buChar char="•"/>
        <a:defRPr sz="2000" kern="1200">
          <a:solidFill>
            <a:srgbClr val="1F497D"/>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rgbClr val="1F497D"/>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rgbClr val="1F497D"/>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914400"/>
          </a:xfrm>
          <a:prstGeom prst="rect">
            <a:avLst/>
          </a:prstGeom>
          <a:solidFill>
            <a:srgbClr val="00395A"/>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6556" y="1600201"/>
            <a:ext cx="1097926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52" name="Rectangle 51"/>
          <p:cNvSpPr/>
          <p:nvPr userDrawn="1"/>
        </p:nvSpPr>
        <p:spPr>
          <a:xfrm>
            <a:off x="0" y="6239580"/>
            <a:ext cx="12192000" cy="618420"/>
          </a:xfrm>
          <a:prstGeom prst="rect">
            <a:avLst/>
          </a:prstGeom>
          <a:solidFill>
            <a:srgbClr val="00395A"/>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a:defRPr/>
            </a:pPr>
            <a:endParaRPr lang="en-US" dirty="0">
              <a:solidFill>
                <a:srgbClr val="FFFFFF"/>
              </a:solidFill>
              <a:latin typeface="Arial" charset="0"/>
              <a:ea typeface="ＭＳ Ｐゴシック" charset="0"/>
              <a:cs typeface="ＭＳ Ｐゴシック" charset="0"/>
            </a:endParaRPr>
          </a:p>
          <a:p>
            <a:pPr algn="ctr" defTabSz="457082">
              <a:defRPr/>
            </a:pPr>
            <a:endParaRPr lang="en-US" dirty="0">
              <a:solidFill>
                <a:srgbClr val="FFFFFF"/>
              </a:solidFill>
              <a:latin typeface="Arial" charset="0"/>
              <a:ea typeface="ＭＳ Ｐゴシック" charset="0"/>
              <a:cs typeface="ＭＳ Ｐゴシック" charset="0"/>
            </a:endParaRPr>
          </a:p>
        </p:txBody>
      </p:sp>
      <p:pic>
        <p:nvPicPr>
          <p:cNvPr id="48" name="Picture 1" descr="ATAP_footer_orange_reversed_.png">
            <a:extLst>
              <a:ext uri="{FF2B5EF4-FFF2-40B4-BE49-F238E27FC236}">
                <a16:creationId xmlns:a16="http://schemas.microsoft.com/office/drawing/2014/main" id="{B25632D3-80F0-F14A-A261-FE9A67B8350E}"/>
              </a:ext>
            </a:extLst>
          </p:cNvPr>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905308" y="6388807"/>
            <a:ext cx="2628592" cy="392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49" descr="RGB_White-Seal_White-Mark_SC_Horizontal.png">
            <a:extLst>
              <a:ext uri="{FF2B5EF4-FFF2-40B4-BE49-F238E27FC236}">
                <a16:creationId xmlns:a16="http://schemas.microsoft.com/office/drawing/2014/main" id="{D0FC1251-9BFE-214D-9A96-658D94CF1313}"/>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229600" y="6356929"/>
            <a:ext cx="2286000" cy="383721"/>
          </a:xfrm>
          <a:prstGeom prst="rect">
            <a:avLst/>
          </a:prstGeom>
        </p:spPr>
      </p:pic>
      <p:sp>
        <p:nvSpPr>
          <p:cNvPr id="51" name="Slide Number Placeholder 5">
            <a:extLst>
              <a:ext uri="{FF2B5EF4-FFF2-40B4-BE49-F238E27FC236}">
                <a16:creationId xmlns:a16="http://schemas.microsoft.com/office/drawing/2014/main" id="{DB98448C-F9A5-154C-B2C0-08CFA44F2FC5}"/>
              </a:ext>
            </a:extLst>
          </p:cNvPr>
          <p:cNvSpPr>
            <a:spLocks noGrp="1"/>
          </p:cNvSpPr>
          <p:nvPr>
            <p:ph type="sldNum" sz="quarter" idx="4"/>
          </p:nvPr>
        </p:nvSpPr>
        <p:spPr>
          <a:xfrm>
            <a:off x="10902210" y="6360285"/>
            <a:ext cx="67921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fld id="{D260E43B-7F43-FA45-AAB7-E054FD6CC4E3}" type="slidenum">
              <a:rPr lang="en-US" smtClean="0">
                <a:solidFill>
                  <a:prstClr val="white"/>
                </a:solidFill>
              </a:rPr>
              <a:pPr/>
              <a:t>‹#›</a:t>
            </a:fld>
            <a:endParaRPr lang="en-US" dirty="0">
              <a:solidFill>
                <a:prstClr val="white"/>
              </a:solidFill>
            </a:endParaRPr>
          </a:p>
        </p:txBody>
      </p:sp>
      <p:pic>
        <p:nvPicPr>
          <p:cNvPr id="6" name="Picture 5">
            <a:extLst>
              <a:ext uri="{FF2B5EF4-FFF2-40B4-BE49-F238E27FC236}">
                <a16:creationId xmlns:a16="http://schemas.microsoft.com/office/drawing/2014/main" id="{1A240704-CB09-4C45-B842-505336A7681B}"/>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96557" y="6248400"/>
            <a:ext cx="775043" cy="584682"/>
          </a:xfrm>
          <a:prstGeom prst="rect">
            <a:avLst/>
          </a:prstGeom>
        </p:spPr>
      </p:pic>
    </p:spTree>
    <p:extLst>
      <p:ext uri="{BB962C8B-B14F-4D97-AF65-F5344CB8AC3E}">
        <p14:creationId xmlns:p14="http://schemas.microsoft.com/office/powerpoint/2010/main" val="728716676"/>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Lst>
  <p:hf hdr="0" ftr="0" dt="0"/>
  <p:txStyles>
    <p:titleStyle>
      <a:lvl1pPr algn="ctr" defTabSz="4572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Courier New"/>
        <a:buChar char="o"/>
        <a:defRPr sz="2000" kern="1200">
          <a:solidFill>
            <a:srgbClr val="1F497D"/>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2" name="Rectangle 51"/>
          <p:cNvSpPr/>
          <p:nvPr userDrawn="1"/>
        </p:nvSpPr>
        <p:spPr>
          <a:xfrm>
            <a:off x="0" y="6239580"/>
            <a:ext cx="12192000" cy="61842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eaLnBrk="0" hangingPunct="0">
              <a:buClrTx/>
              <a:buSzTx/>
              <a:buFontTx/>
              <a:buNone/>
              <a:defRPr/>
            </a:pPr>
            <a:endParaRPr lang="en-US" dirty="0">
              <a:solidFill>
                <a:srgbClr val="FFFFFF"/>
              </a:solidFill>
              <a:latin typeface="Arial" charset="0"/>
              <a:ea typeface="ＭＳ Ｐゴシック" charset="0"/>
              <a:cs typeface="ＭＳ Ｐゴシック" charset="0"/>
            </a:endParaRPr>
          </a:p>
          <a:p>
            <a:pPr algn="ctr" defTabSz="457082" eaLnBrk="0" hangingPunct="0">
              <a:buClrTx/>
              <a:buSzTx/>
              <a:buFontTx/>
              <a:buNone/>
              <a:defRPr/>
            </a:pPr>
            <a:endParaRPr lang="en-US" dirty="0">
              <a:solidFill>
                <a:srgbClr val="FFFFFF"/>
              </a:solidFill>
              <a:latin typeface="Arial" charset="0"/>
              <a:ea typeface="ＭＳ Ｐゴシック" charset="0"/>
              <a:cs typeface="ＭＳ Ｐゴシック" charset="0"/>
            </a:endParaRPr>
          </a:p>
        </p:txBody>
      </p:sp>
      <p:sp>
        <p:nvSpPr>
          <p:cNvPr id="2" name="Title Placeholder 1"/>
          <p:cNvSpPr>
            <a:spLocks noGrp="1"/>
          </p:cNvSpPr>
          <p:nvPr>
            <p:ph type="title"/>
          </p:nvPr>
        </p:nvSpPr>
        <p:spPr>
          <a:xfrm>
            <a:off x="0" y="0"/>
            <a:ext cx="12192000" cy="1143000"/>
          </a:xfrm>
          <a:prstGeom prst="rect">
            <a:avLst/>
          </a:prstGeom>
          <a:solidFill>
            <a:schemeClr val="tx2"/>
          </a:solidFill>
          <a:ln>
            <a:no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497673" y="6366229"/>
            <a:ext cx="1084729" cy="365125"/>
          </a:xfrm>
          <a:prstGeom prst="rect">
            <a:avLst/>
          </a:prstGeom>
        </p:spPr>
        <p:txBody>
          <a:bodyPr vert="horz" lIns="91440" tIns="45720" rIns="91440" bIns="45720" rtlCol="0" anchor="ctr"/>
          <a:lstStyle>
            <a:lvl1pPr algn="r">
              <a:defRPr sz="1200" b="0" i="0">
                <a:solidFill>
                  <a:schemeClr val="bg1"/>
                </a:solidFill>
                <a:latin typeface="Avenir Light Oblique" panose="020B0402020203090204" pitchFamily="34" charset="77"/>
              </a:defRPr>
            </a:lvl1pPr>
          </a:lstStyle>
          <a:p>
            <a:pPr defTabSz="914400" eaLnBrk="0" hangingPunct="0">
              <a:buClrTx/>
              <a:buSzTx/>
            </a:pPr>
            <a:fld id="{D260E43B-7F43-FA45-AAB7-E054FD6CC4E3}" type="slidenum">
              <a:rPr lang="en-US" smtClean="0">
                <a:solidFill>
                  <a:prstClr val="white"/>
                </a:solidFill>
                <a:ea typeface="ＭＳ Ｐゴシック" charset="-128"/>
              </a:rPr>
              <a:pPr defTabSz="914400" eaLnBrk="0" hangingPunct="0">
                <a:buClrTx/>
                <a:buSzTx/>
              </a:pPr>
              <a:t>‹#›</a:t>
            </a:fld>
            <a:endParaRPr lang="en-US" dirty="0">
              <a:solidFill>
                <a:prstClr val="white"/>
              </a:solidFill>
              <a:ea typeface="ＭＳ Ｐゴシック" charset="-128"/>
            </a:endParaRPr>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pic>
        <p:nvPicPr>
          <p:cNvPr id="49" name="Picture 48">
            <a:extLst>
              <a:ext uri="{FF2B5EF4-FFF2-40B4-BE49-F238E27FC236}">
                <a16:creationId xmlns:a16="http://schemas.microsoft.com/office/drawing/2014/main" id="{D868841B-3CA2-F142-A70A-8BC8AD49A60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73669" y="6398332"/>
            <a:ext cx="2469083" cy="300919"/>
          </a:xfrm>
          <a:prstGeom prst="rect">
            <a:avLst/>
          </a:prstGeom>
        </p:spPr>
      </p:pic>
      <p:pic>
        <p:nvPicPr>
          <p:cNvPr id="50" name="Picture 49">
            <a:extLst>
              <a:ext uri="{FF2B5EF4-FFF2-40B4-BE49-F238E27FC236}">
                <a16:creationId xmlns:a16="http://schemas.microsoft.com/office/drawing/2014/main" id="{ADE8689B-64E5-7245-BD4B-CB73E3F2701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953436" y="6363433"/>
            <a:ext cx="2944677" cy="370714"/>
          </a:xfrm>
          <a:prstGeom prst="rect">
            <a:avLst/>
          </a:prstGeom>
        </p:spPr>
      </p:pic>
      <p:pic>
        <p:nvPicPr>
          <p:cNvPr id="5" name="Picture 4">
            <a:extLst>
              <a:ext uri="{FF2B5EF4-FFF2-40B4-BE49-F238E27FC236}">
                <a16:creationId xmlns:a16="http://schemas.microsoft.com/office/drawing/2014/main" id="{56CE4957-9330-EF4D-83DF-8B81CDE085E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16218" y="6305667"/>
            <a:ext cx="2407253" cy="486246"/>
          </a:xfrm>
          <a:prstGeom prst="rect">
            <a:avLst/>
          </a:prstGeom>
        </p:spPr>
      </p:pic>
    </p:spTree>
    <p:extLst>
      <p:ext uri="{BB962C8B-B14F-4D97-AF65-F5344CB8AC3E}">
        <p14:creationId xmlns:p14="http://schemas.microsoft.com/office/powerpoint/2010/main" val="1625851096"/>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Lst>
  <p:hf hdr="0" ftr="0" dt="0"/>
  <p:txStyles>
    <p:titleStyle>
      <a:lvl1pPr algn="ctr" defTabSz="457200" rtl="0" eaLnBrk="1" latinLnBrk="0" hangingPunct="1">
        <a:spcBef>
          <a:spcPct val="0"/>
        </a:spcBef>
        <a:buNone/>
        <a:defRPr sz="2800" b="1" i="0" kern="1200">
          <a:solidFill>
            <a:schemeClr val="bg1"/>
          </a:solidFill>
          <a:latin typeface="Avenir Medium" panose="02000503020000020003" pitchFamily="2" charset="0"/>
          <a:ea typeface="+mj-ea"/>
          <a:cs typeface="+mj-cs"/>
        </a:defRPr>
      </a:lvl1pPr>
    </p:titleStyle>
    <p:bodyStyle>
      <a:lvl1pPr marL="342900" indent="-342900" algn="l" defTabSz="457200" rtl="0" eaLnBrk="1" latinLnBrk="0" hangingPunct="1">
        <a:spcBef>
          <a:spcPct val="20000"/>
        </a:spcBef>
        <a:buFont typeface="Arial"/>
        <a:buChar char="•"/>
        <a:defRPr sz="2400" b="0" i="0" kern="1200">
          <a:solidFill>
            <a:schemeClr val="tx2"/>
          </a:solidFill>
          <a:latin typeface="Avenir Roman" panose="02000503020000020003" pitchFamily="2" charset="0"/>
          <a:ea typeface="+mn-ea"/>
          <a:cs typeface="+mn-cs"/>
        </a:defRPr>
      </a:lvl1pPr>
      <a:lvl2pPr marL="742950" indent="-285750" algn="l" defTabSz="457200" rtl="0" eaLnBrk="1" latinLnBrk="0" hangingPunct="1">
        <a:spcBef>
          <a:spcPct val="20000"/>
        </a:spcBef>
        <a:buFont typeface="Courier New"/>
        <a:buChar char="o"/>
        <a:defRPr sz="2000" b="0" i="0" kern="1200">
          <a:solidFill>
            <a:srgbClr val="1F497D"/>
          </a:solidFill>
          <a:latin typeface="Avenir Roman" panose="02000503020000020003" pitchFamily="2" charset="0"/>
          <a:ea typeface="+mn-ea"/>
          <a:cs typeface="+mn-cs"/>
        </a:defRPr>
      </a:lvl2pPr>
      <a:lvl3pPr marL="1143000" indent="-228600" algn="l" defTabSz="457200" rtl="0" eaLnBrk="1" latinLnBrk="0" hangingPunct="1">
        <a:spcBef>
          <a:spcPct val="20000"/>
        </a:spcBef>
        <a:buFont typeface="Arial"/>
        <a:buChar char="•"/>
        <a:defRPr sz="2000" b="0" i="0" kern="1200">
          <a:solidFill>
            <a:srgbClr val="1F497D"/>
          </a:solidFill>
          <a:latin typeface="Avenir Roman" panose="02000503020000020003" pitchFamily="2" charset="0"/>
          <a:ea typeface="+mn-ea"/>
          <a:cs typeface="+mn-cs"/>
        </a:defRPr>
      </a:lvl3pPr>
      <a:lvl4pPr marL="1600200" indent="-228600" algn="l" defTabSz="457200" rtl="0" eaLnBrk="1" latinLnBrk="0" hangingPunct="1">
        <a:spcBef>
          <a:spcPct val="20000"/>
        </a:spcBef>
        <a:buFont typeface="Arial"/>
        <a:buChar char="–"/>
        <a:defRPr sz="2000" b="0" i="0" kern="1200">
          <a:solidFill>
            <a:srgbClr val="1F497D"/>
          </a:solidFill>
          <a:latin typeface="Avenir Roman" panose="02000503020000020003" pitchFamily="2" charset="0"/>
          <a:ea typeface="+mn-ea"/>
          <a:cs typeface="+mn-cs"/>
        </a:defRPr>
      </a:lvl4pPr>
      <a:lvl5pPr marL="2057400" indent="-228600" algn="l" defTabSz="457200" rtl="0" eaLnBrk="1" latinLnBrk="0" hangingPunct="1">
        <a:spcBef>
          <a:spcPct val="20000"/>
        </a:spcBef>
        <a:buFont typeface="Arial"/>
        <a:buChar char="»"/>
        <a:defRPr sz="2000" b="0" i="0" kern="1200">
          <a:solidFill>
            <a:srgbClr val="1F497D"/>
          </a:solidFill>
          <a:latin typeface="Avenir Roman" panose="02000503020000020003"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914400"/>
          </a:xfrm>
          <a:prstGeom prst="rect">
            <a:avLst/>
          </a:prstGeom>
          <a:solidFill>
            <a:srgbClr val="00395A"/>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6556" y="1600201"/>
            <a:ext cx="1097926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211627" y="-142629"/>
            <a:ext cx="12596659"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52" name="Rectangle 51"/>
          <p:cNvSpPr/>
          <p:nvPr userDrawn="1"/>
        </p:nvSpPr>
        <p:spPr>
          <a:xfrm>
            <a:off x="0" y="6239580"/>
            <a:ext cx="12192000" cy="618420"/>
          </a:xfrm>
          <a:prstGeom prst="rect">
            <a:avLst/>
          </a:prstGeom>
          <a:solidFill>
            <a:srgbClr val="00395A"/>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fontAlgn="auto">
              <a:spcBef>
                <a:spcPts val="0"/>
              </a:spcBef>
              <a:spcAft>
                <a:spcPts val="0"/>
              </a:spcAft>
              <a:buClrTx/>
              <a:buSzTx/>
              <a:buFontTx/>
              <a:buNone/>
              <a:defRPr/>
            </a:pPr>
            <a:endParaRPr lang="en-US">
              <a:solidFill>
                <a:srgbClr val="FFFFFF"/>
              </a:solidFill>
              <a:latin typeface="Arial" charset="0"/>
              <a:ea typeface="ＭＳ Ｐゴシック" charset="0"/>
              <a:cs typeface="ＭＳ Ｐゴシック" charset="0"/>
            </a:endParaRPr>
          </a:p>
          <a:p>
            <a:pPr algn="ctr" defTabSz="457082" fontAlgn="auto">
              <a:spcBef>
                <a:spcPts val="0"/>
              </a:spcBef>
              <a:spcAft>
                <a:spcPts val="0"/>
              </a:spcAft>
              <a:buClrTx/>
              <a:buSzTx/>
              <a:buFontTx/>
              <a:buNone/>
              <a:defRPr/>
            </a:pPr>
            <a:endParaRPr lang="en-US">
              <a:solidFill>
                <a:srgbClr val="FFFFFF"/>
              </a:solidFill>
              <a:latin typeface="Arial" charset="0"/>
              <a:ea typeface="ＭＳ Ｐゴシック" charset="0"/>
              <a:cs typeface="ＭＳ Ｐゴシック" charset="0"/>
            </a:endParaRPr>
          </a:p>
        </p:txBody>
      </p:sp>
      <p:pic>
        <p:nvPicPr>
          <p:cNvPr id="48" name="Picture 1" descr="ATAP_footer_orange_reversed_.png">
            <a:extLst>
              <a:ext uri="{FF2B5EF4-FFF2-40B4-BE49-F238E27FC236}">
                <a16:creationId xmlns:a16="http://schemas.microsoft.com/office/drawing/2014/main" id="{B25632D3-80F0-F14A-A261-FE9A67B8350E}"/>
              </a:ext>
            </a:extLst>
          </p:cNvPr>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905308" y="6388807"/>
            <a:ext cx="2628592" cy="392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Picture 49" descr="RGB_White-Seal_White-Mark_SC_Horizontal.png">
            <a:extLst>
              <a:ext uri="{FF2B5EF4-FFF2-40B4-BE49-F238E27FC236}">
                <a16:creationId xmlns:a16="http://schemas.microsoft.com/office/drawing/2014/main" id="{D0FC1251-9BFE-214D-9A96-658D94CF1313}"/>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8229600" y="6356929"/>
            <a:ext cx="2286000" cy="383721"/>
          </a:xfrm>
          <a:prstGeom prst="rect">
            <a:avLst/>
          </a:prstGeom>
        </p:spPr>
      </p:pic>
      <p:sp>
        <p:nvSpPr>
          <p:cNvPr id="51" name="Slide Number Placeholder 5">
            <a:extLst>
              <a:ext uri="{FF2B5EF4-FFF2-40B4-BE49-F238E27FC236}">
                <a16:creationId xmlns:a16="http://schemas.microsoft.com/office/drawing/2014/main" id="{DB98448C-F9A5-154C-B2C0-08CFA44F2FC5}"/>
              </a:ext>
            </a:extLst>
          </p:cNvPr>
          <p:cNvSpPr>
            <a:spLocks noGrp="1"/>
          </p:cNvSpPr>
          <p:nvPr>
            <p:ph type="sldNum" sz="quarter" idx="4"/>
          </p:nvPr>
        </p:nvSpPr>
        <p:spPr>
          <a:xfrm>
            <a:off x="10902210" y="6360285"/>
            <a:ext cx="679216" cy="365125"/>
          </a:xfrm>
          <a:prstGeom prst="rect">
            <a:avLst/>
          </a:prstGeom>
        </p:spPr>
        <p:txBody>
          <a:bodyPr vert="horz" lIns="91440" tIns="45720" rIns="91440" bIns="45720" rtlCol="0" anchor="ctr"/>
          <a:lstStyle>
            <a:lvl1pPr algn="r">
              <a:defRPr sz="1000" b="0" i="0">
                <a:solidFill>
                  <a:schemeClr val="bg1"/>
                </a:solidFill>
                <a:latin typeface="Arial" panose="020B0604020202020204" pitchFamily="34" charset="0"/>
                <a:cs typeface="Arial" panose="020B0604020202020204" pitchFamily="34" charset="0"/>
              </a:defRPr>
            </a:lvl1pPr>
          </a:lstStyle>
          <a:p>
            <a:pPr fontAlgn="auto">
              <a:spcBef>
                <a:spcPts val="0"/>
              </a:spcBef>
              <a:spcAft>
                <a:spcPts val="0"/>
              </a:spcAft>
              <a:buClrTx/>
              <a:buSzTx/>
              <a:buFontTx/>
              <a:buNone/>
            </a:pPr>
            <a:fld id="{D260E43B-7F43-FA45-AAB7-E054FD6CC4E3}" type="slidenum">
              <a:rPr lang="en-US" smtClean="0">
                <a:solidFill>
                  <a:prstClr val="white"/>
                </a:solidFill>
              </a:rPr>
              <a:pPr fontAlgn="auto">
                <a:spcBef>
                  <a:spcPts val="0"/>
                </a:spcBef>
                <a:spcAft>
                  <a:spcPts val="0"/>
                </a:spcAft>
                <a:buClrTx/>
                <a:buSzTx/>
                <a:buFontTx/>
                <a:buNone/>
              </a:pPr>
              <a:t>‹#›</a:t>
            </a:fld>
            <a:endParaRPr lang="en-US">
              <a:solidFill>
                <a:prstClr val="white"/>
              </a:solidFill>
            </a:endParaRPr>
          </a:p>
        </p:txBody>
      </p:sp>
      <p:pic>
        <p:nvPicPr>
          <p:cNvPr id="6" name="Picture 5">
            <a:extLst>
              <a:ext uri="{FF2B5EF4-FFF2-40B4-BE49-F238E27FC236}">
                <a16:creationId xmlns:a16="http://schemas.microsoft.com/office/drawing/2014/main" id="{1A240704-CB09-4C45-B842-505336A7681B}"/>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596557" y="6248400"/>
            <a:ext cx="775043" cy="584682"/>
          </a:xfrm>
          <a:prstGeom prst="rect">
            <a:avLst/>
          </a:prstGeom>
        </p:spPr>
      </p:pic>
    </p:spTree>
    <p:extLst>
      <p:ext uri="{BB962C8B-B14F-4D97-AF65-F5344CB8AC3E}">
        <p14:creationId xmlns:p14="http://schemas.microsoft.com/office/powerpoint/2010/main" val="738815089"/>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Lst>
  <p:hf hdr="0" ftr="0" dt="0"/>
  <p:txStyles>
    <p:titleStyle>
      <a:lvl1pPr algn="ctr" defTabSz="457200" rtl="0" eaLnBrk="1" latinLnBrk="0" hangingPunct="1">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Courier New"/>
        <a:buChar char="o"/>
        <a:defRPr sz="2000" kern="1200">
          <a:solidFill>
            <a:srgbClr val="1F497D"/>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rgbClr val="1F497D"/>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0136"/>
            <a:ext cx="10972800" cy="1005840"/>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dirty="0"/>
              <a:t>Click to edit Master title style</a:t>
            </a:r>
          </a:p>
        </p:txBody>
      </p:sp>
      <p:sp>
        <p:nvSpPr>
          <p:cNvPr id="3" name="Text Placeholder 2"/>
          <p:cNvSpPr>
            <a:spLocks noGrp="1"/>
          </p:cNvSpPr>
          <p:nvPr>
            <p:ph type="body" idx="1"/>
          </p:nvPr>
        </p:nvSpPr>
        <p:spPr>
          <a:xfrm>
            <a:off x="609600" y="1441524"/>
            <a:ext cx="10972800" cy="4906889"/>
          </a:xfrm>
          <a:prstGeom prst="rect">
            <a:avLst/>
          </a:prstGeom>
        </p:spPr>
        <p:txBody>
          <a:bodyPr vert="horz" lIns="0" tIns="0" rIns="0" bIns="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9" name="Slide Number Placeholder 7"/>
          <p:cNvSpPr txBox="1">
            <a:spLocks/>
          </p:cNvSpPr>
          <p:nvPr/>
        </p:nvSpPr>
        <p:spPr>
          <a:xfrm>
            <a:off x="11768165" y="6403253"/>
            <a:ext cx="423836" cy="454747"/>
          </a:xfrm>
          <a:prstGeom prst="rect">
            <a:avLst/>
          </a:prstGeom>
        </p:spPr>
        <p:txBody>
          <a:bodyPr rIns="45720" anchor="ctr" anchorCtr="0"/>
          <a:lstStyle/>
          <a:p>
            <a:pPr algn="r">
              <a:defRPr/>
            </a:pPr>
            <a:fld id="{EAD690BD-BADF-4FBD-97E7-557E707EBBB2}" type="slidenum">
              <a:rPr lang="en-US" sz="1000" smtClean="0">
                <a:solidFill>
                  <a:prstClr val="black">
                    <a:lumMod val="65000"/>
                    <a:lumOff val="35000"/>
                  </a:prstClr>
                </a:solidFill>
                <a:latin typeface="Calibri" panose="020F0502020204030204" pitchFamily="34" charset="0"/>
                <a:cs typeface="Calibri" panose="020F0502020204030204" pitchFamily="34" charset="0"/>
              </a:rPr>
              <a:pPr algn="r">
                <a:defRPr/>
              </a:pPr>
              <a:t>‹#›</a:t>
            </a:fld>
            <a:endParaRPr lang="en-US" sz="1000" dirty="0">
              <a:solidFill>
                <a:prstClr val="black">
                  <a:lumMod val="65000"/>
                  <a:lumOff val="35000"/>
                </a:prstClr>
              </a:solidFill>
              <a:latin typeface="Calibri" panose="020F0502020204030204" pitchFamily="34" charset="0"/>
              <a:cs typeface="Calibri" panose="020F0502020204030204" pitchFamily="34" charset="0"/>
            </a:endParaRPr>
          </a:p>
        </p:txBody>
      </p:sp>
      <p:cxnSp>
        <p:nvCxnSpPr>
          <p:cNvPr id="5" name="Straight Connector 4"/>
          <p:cNvCxnSpPr/>
          <p:nvPr/>
        </p:nvCxnSpPr>
        <p:spPr>
          <a:xfrm>
            <a:off x="-8078" y="1267155"/>
            <a:ext cx="12200079" cy="0"/>
          </a:xfrm>
          <a:prstGeom prst="line">
            <a:avLst/>
          </a:prstGeom>
          <a:ln w="38100"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804654"/>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Lst>
  <p:hf hdr="0" ftr="0" dt="0"/>
  <p:txStyles>
    <p:titleStyle>
      <a:lvl1pPr algn="l" rtl="0" eaLnBrk="1" latinLnBrk="0" hangingPunct="1">
        <a:lnSpc>
          <a:spcPct val="90000"/>
        </a:lnSpc>
        <a:spcBef>
          <a:spcPct val="0"/>
        </a:spcBef>
        <a:buNone/>
        <a:defRPr kumimoji="0" sz="3200" b="1" kern="1200">
          <a:solidFill>
            <a:schemeClr val="accent1">
              <a:lumMod val="75000"/>
            </a:schemeClr>
          </a:solidFill>
          <a:effectLst/>
          <a:latin typeface="+mj-lt"/>
          <a:ea typeface="+mj-ea"/>
          <a:cs typeface="Calibri" panose="020F0502020204030204" pitchFamily="34" charset="0"/>
        </a:defRPr>
      </a:lvl1pPr>
    </p:titleStyle>
    <p:bodyStyle>
      <a:lvl1pPr marL="285750" indent="-228600" algn="l" rtl="0" eaLnBrk="1" latinLnBrk="0" hangingPunct="1">
        <a:spcBef>
          <a:spcPts val="1800"/>
        </a:spcBef>
        <a:spcAft>
          <a:spcPts val="0"/>
        </a:spcAft>
        <a:buClr>
          <a:schemeClr val="accent1">
            <a:lumMod val="75000"/>
          </a:schemeClr>
        </a:buClr>
        <a:buSzPct val="90000"/>
        <a:buFont typeface="Wingdings" charset="2"/>
        <a:buChar char="§"/>
        <a:tabLst/>
        <a:defRPr kumimoji="0" sz="2400" b="0" kern="1200">
          <a:solidFill>
            <a:schemeClr val="tx1"/>
          </a:solidFill>
          <a:latin typeface="+mn-lt"/>
          <a:ea typeface="+mn-ea"/>
          <a:cs typeface="Calibri" panose="020F0502020204030204" pitchFamily="34" charset="0"/>
        </a:defRPr>
      </a:lvl1pPr>
      <a:lvl2pPr marL="628650" indent="-285750" algn="l" rtl="0" eaLnBrk="1" latinLnBrk="0" hangingPunct="1">
        <a:spcBef>
          <a:spcPts val="0"/>
        </a:spcBef>
        <a:spcAft>
          <a:spcPts val="0"/>
        </a:spcAft>
        <a:buClrTx/>
        <a:buSzPct val="90000"/>
        <a:buFont typeface="Calibri" panose="020F0502020204030204" pitchFamily="34" charset="0"/>
        <a:buChar char="—"/>
        <a:defRPr kumimoji="0" sz="2000" kern="1200">
          <a:solidFill>
            <a:schemeClr val="tx1"/>
          </a:solidFill>
          <a:latin typeface="+mn-lt"/>
          <a:ea typeface="+mn-ea"/>
          <a:cs typeface="Calibri" panose="020F0502020204030204" pitchFamily="34" charset="0"/>
        </a:defRPr>
      </a:lvl2pPr>
      <a:lvl3pPr marL="800100" indent="-171450" algn="l" rtl="0" eaLnBrk="1" latinLnBrk="0" hangingPunct="1">
        <a:spcBef>
          <a:spcPts val="0"/>
        </a:spcBef>
        <a:spcAft>
          <a:spcPts val="0"/>
        </a:spcAft>
        <a:buClrTx/>
        <a:buSzPct val="90000"/>
        <a:buFont typeface="Arial" panose="020B0604020202020204" pitchFamily="34" charset="0"/>
        <a:buChar char="•"/>
        <a:defRPr kumimoji="0" sz="1800" kern="1200">
          <a:solidFill>
            <a:schemeClr val="tx1"/>
          </a:solidFill>
          <a:latin typeface="+mn-lt"/>
          <a:ea typeface="+mn-ea"/>
          <a:cs typeface="Calibri" panose="020F0502020204030204" pitchFamily="34" charset="0"/>
        </a:defRPr>
      </a:lvl3pPr>
      <a:lvl4pPr marL="1028700" indent="-171450" algn="l" rtl="0" eaLnBrk="1" latinLnBrk="0" hangingPunct="1">
        <a:spcBef>
          <a:spcPts val="0"/>
        </a:spcBef>
        <a:spcAft>
          <a:spcPts val="0"/>
        </a:spcAft>
        <a:buClrTx/>
        <a:buSzPct val="100000"/>
        <a:buFont typeface="Lucida Grande"/>
        <a:buChar char="–"/>
        <a:defRPr kumimoji="0" sz="1600" kern="1200">
          <a:solidFill>
            <a:schemeClr val="tx1"/>
          </a:solidFill>
          <a:latin typeface="+mn-lt"/>
          <a:ea typeface="+mn-ea"/>
          <a:cs typeface="Calibri" panose="020F0502020204030204" pitchFamily="34" charset="0"/>
        </a:defRPr>
      </a:lvl4pPr>
      <a:lvl5pPr marL="1257300" indent="-171450" algn="l" rtl="0" eaLnBrk="1" latinLnBrk="0" hangingPunct="1">
        <a:spcBef>
          <a:spcPts val="0"/>
        </a:spcBef>
        <a:spcAft>
          <a:spcPts val="0"/>
        </a:spcAft>
        <a:buClrTx/>
        <a:buFont typeface="Arial"/>
        <a:buChar char="•"/>
        <a:tabLst>
          <a:tab pos="1200150" algn="l"/>
        </a:tabLst>
        <a:defRPr kumimoji="0" lang="en-US" sz="1600" kern="1200" smtClean="0">
          <a:solidFill>
            <a:schemeClr val="tx1"/>
          </a:solidFill>
          <a:latin typeface="+mn-lt"/>
          <a:ea typeface="+mn-ea"/>
          <a:cs typeface="Calibri" panose="020F050202020403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321733" y="142887"/>
            <a:ext cx="8382000" cy="61911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21733" y="1254125"/>
            <a:ext cx="11552767" cy="49228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7500" y="6690562"/>
            <a:ext cx="2743200" cy="95250"/>
          </a:xfrm>
          <a:prstGeom prst="rect">
            <a:avLst/>
          </a:prstGeom>
        </p:spPr>
        <p:txBody>
          <a:bodyPr vert="horz" lIns="91440" tIns="45720" rIns="91440" bIns="45720" rtlCol="0" anchor="ctr"/>
          <a:lstStyle>
            <a:lvl1pPr algn="l">
              <a:defRPr sz="333">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60700" y="6690562"/>
            <a:ext cx="6070600" cy="95250"/>
          </a:xfrm>
          <a:prstGeom prst="rect">
            <a:avLst/>
          </a:prstGeom>
        </p:spPr>
        <p:txBody>
          <a:bodyPr vert="horz" lIns="91440" tIns="45720" rIns="91440" bIns="45720" rtlCol="0" anchor="ctr"/>
          <a:lstStyle>
            <a:lvl1pPr algn="ctr">
              <a:defRPr sz="33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31300" y="6690562"/>
            <a:ext cx="2743200" cy="95250"/>
          </a:xfrm>
          <a:prstGeom prst="rect">
            <a:avLst/>
          </a:prstGeom>
        </p:spPr>
        <p:txBody>
          <a:bodyPr vert="horz" lIns="91440" tIns="45720" rIns="91440" bIns="45720" rtlCol="0" anchor="ctr"/>
          <a:lstStyle>
            <a:lvl1pPr algn="r">
              <a:defRPr sz="333">
                <a:solidFill>
                  <a:schemeClr val="tx1">
                    <a:tint val="75000"/>
                  </a:schemeClr>
                </a:solidFill>
              </a:defRPr>
            </a:lvl1p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3224600859"/>
      </p:ext>
    </p:extLst>
  </p:cSld>
  <p:clrMap bg1="lt1" tx1="dk1" bg2="lt2" tx2="dk2" accent1="accent1" accent2="accent2" accent3="accent3" accent4="accent4" accent5="accent5" accent6="accent6" hlink="hlink" folHlink="folHlink"/>
  <p:sldLayoutIdLst>
    <p:sldLayoutId id="2147484226" r:id="rId1"/>
  </p:sldLayoutIdLst>
  <p:hf hdr="0" ftr="0" dt="0"/>
  <p:txStyles>
    <p:titleStyle>
      <a:lvl1pPr algn="l" defTabSz="914254" rtl="0" eaLnBrk="1" latinLnBrk="0" hangingPunct="1">
        <a:lnSpc>
          <a:spcPct val="90000"/>
        </a:lnSpc>
        <a:spcBef>
          <a:spcPct val="0"/>
        </a:spcBef>
        <a:buNone/>
        <a:defRPr sz="2395" b="0" kern="1200">
          <a:solidFill>
            <a:schemeClr val="bg1"/>
          </a:solidFill>
          <a:latin typeface="+mj-lt"/>
          <a:ea typeface="+mj-ea"/>
          <a:cs typeface="+mj-cs"/>
        </a:defRPr>
      </a:lvl1pPr>
    </p:titleStyle>
    <p:bodyStyle>
      <a:lvl1pPr marL="95235" indent="-95235" algn="l" defTabSz="914254" rtl="0" eaLnBrk="1" latinLnBrk="0" hangingPunct="1">
        <a:lnSpc>
          <a:spcPct val="100000"/>
        </a:lnSpc>
        <a:spcBef>
          <a:spcPts val="250"/>
        </a:spcBef>
        <a:buClr>
          <a:schemeClr val="bg1">
            <a:lumMod val="65000"/>
          </a:schemeClr>
        </a:buClr>
        <a:buFont typeface="Arial" panose="020B0604020202020204" pitchFamily="34" charset="0"/>
        <a:buChar char="•"/>
        <a:defRPr sz="583" kern="1200">
          <a:solidFill>
            <a:schemeClr val="tx1"/>
          </a:solidFill>
          <a:latin typeface="+mn-lt"/>
          <a:ea typeface="+mn-ea"/>
          <a:cs typeface="+mn-cs"/>
        </a:defRPr>
      </a:lvl1pPr>
      <a:lvl2pPr marL="228563" indent="-95235" algn="l" defTabSz="914254" rtl="0" eaLnBrk="1" latinLnBrk="0" hangingPunct="1">
        <a:lnSpc>
          <a:spcPct val="100000"/>
        </a:lnSpc>
        <a:spcBef>
          <a:spcPts val="250"/>
        </a:spcBef>
        <a:buClr>
          <a:schemeClr val="bg1">
            <a:lumMod val="65000"/>
          </a:schemeClr>
        </a:buClr>
        <a:buFont typeface="Arial" panose="020B0604020202020204" pitchFamily="34" charset="0"/>
        <a:buChar char="•"/>
        <a:defRPr sz="500" kern="1200">
          <a:solidFill>
            <a:schemeClr val="tx1"/>
          </a:solidFill>
          <a:latin typeface="+mn-lt"/>
          <a:ea typeface="+mn-ea"/>
          <a:cs typeface="+mn-cs"/>
        </a:defRPr>
      </a:lvl2pPr>
      <a:lvl3pPr marL="228563" indent="-95235" algn="l" defTabSz="914254" rtl="0" eaLnBrk="1" latinLnBrk="0" hangingPunct="1">
        <a:lnSpc>
          <a:spcPct val="100000"/>
        </a:lnSpc>
        <a:spcBef>
          <a:spcPts val="250"/>
        </a:spcBef>
        <a:buClr>
          <a:schemeClr val="bg1">
            <a:lumMod val="65000"/>
          </a:schemeClr>
        </a:buClr>
        <a:buFont typeface="Arial" panose="020B0604020202020204" pitchFamily="34" charset="0"/>
        <a:buChar char="•"/>
        <a:defRPr sz="500" kern="1200">
          <a:solidFill>
            <a:schemeClr val="tx1"/>
          </a:solidFill>
          <a:latin typeface="+mn-lt"/>
          <a:ea typeface="+mn-ea"/>
          <a:cs typeface="+mn-cs"/>
        </a:defRPr>
      </a:lvl3pPr>
      <a:lvl4pPr marL="228563" indent="-95235" algn="l" defTabSz="914254" rtl="0" eaLnBrk="1" latinLnBrk="0" hangingPunct="1">
        <a:lnSpc>
          <a:spcPct val="100000"/>
        </a:lnSpc>
        <a:spcBef>
          <a:spcPts val="250"/>
        </a:spcBef>
        <a:buClr>
          <a:schemeClr val="bg1">
            <a:lumMod val="65000"/>
          </a:schemeClr>
        </a:buClr>
        <a:buFont typeface="Arial" panose="020B0604020202020204" pitchFamily="34" charset="0"/>
        <a:buChar char="•"/>
        <a:defRPr sz="500" kern="1200">
          <a:solidFill>
            <a:schemeClr val="tx1"/>
          </a:solidFill>
          <a:latin typeface="+mn-lt"/>
          <a:ea typeface="+mn-ea"/>
          <a:cs typeface="+mn-cs"/>
        </a:defRPr>
      </a:lvl4pPr>
      <a:lvl5pPr marL="228563" indent="-95235" algn="l" defTabSz="914254" rtl="0" eaLnBrk="1" latinLnBrk="0" hangingPunct="1">
        <a:lnSpc>
          <a:spcPct val="100000"/>
        </a:lnSpc>
        <a:spcBef>
          <a:spcPts val="250"/>
        </a:spcBef>
        <a:buClr>
          <a:schemeClr val="bg1">
            <a:lumMod val="65000"/>
          </a:schemeClr>
        </a:buClr>
        <a:buFont typeface="Arial" panose="020B0604020202020204" pitchFamily="34" charset="0"/>
        <a:buChar char="•"/>
        <a:defRPr sz="500" kern="1200">
          <a:solidFill>
            <a:schemeClr val="tx1"/>
          </a:solidFill>
          <a:latin typeface="+mn-lt"/>
          <a:ea typeface="+mn-ea"/>
          <a:cs typeface="+mn-cs"/>
        </a:defRPr>
      </a:lvl5pPr>
      <a:lvl6pPr marL="228563" indent="-95235" algn="l" defTabSz="914254" rtl="0" eaLnBrk="1" latinLnBrk="0" hangingPunct="1">
        <a:lnSpc>
          <a:spcPct val="100000"/>
        </a:lnSpc>
        <a:spcBef>
          <a:spcPts val="250"/>
        </a:spcBef>
        <a:buClr>
          <a:schemeClr val="bg1">
            <a:lumMod val="65000"/>
          </a:schemeClr>
        </a:buClr>
        <a:buFont typeface="Arial" panose="020B0604020202020204" pitchFamily="34" charset="0"/>
        <a:buChar char="•"/>
        <a:defRPr sz="500" kern="1200">
          <a:solidFill>
            <a:schemeClr val="tx1"/>
          </a:solidFill>
          <a:latin typeface="+mn-lt"/>
          <a:ea typeface="+mn-ea"/>
          <a:cs typeface="+mn-cs"/>
        </a:defRPr>
      </a:lvl6pPr>
      <a:lvl7pPr marL="228563" indent="-95235" algn="l" defTabSz="914254" rtl="0" eaLnBrk="1" latinLnBrk="0" hangingPunct="1">
        <a:lnSpc>
          <a:spcPct val="100000"/>
        </a:lnSpc>
        <a:spcBef>
          <a:spcPts val="250"/>
        </a:spcBef>
        <a:buClr>
          <a:schemeClr val="bg1">
            <a:lumMod val="65000"/>
          </a:schemeClr>
        </a:buClr>
        <a:buFont typeface="Arial" panose="020B0604020202020204" pitchFamily="34" charset="0"/>
        <a:buChar char="•"/>
        <a:defRPr sz="500" kern="1200">
          <a:solidFill>
            <a:schemeClr val="tx1"/>
          </a:solidFill>
          <a:latin typeface="+mn-lt"/>
          <a:ea typeface="+mn-ea"/>
          <a:cs typeface="+mn-cs"/>
        </a:defRPr>
      </a:lvl7pPr>
      <a:lvl8pPr marL="228563" indent="-95235" algn="l" defTabSz="914254" rtl="0" eaLnBrk="1" latinLnBrk="0" hangingPunct="1">
        <a:lnSpc>
          <a:spcPct val="100000"/>
        </a:lnSpc>
        <a:spcBef>
          <a:spcPts val="250"/>
        </a:spcBef>
        <a:buClr>
          <a:schemeClr val="bg1">
            <a:lumMod val="65000"/>
          </a:schemeClr>
        </a:buClr>
        <a:buFont typeface="Arial" panose="020B0604020202020204" pitchFamily="34" charset="0"/>
        <a:buChar char="•"/>
        <a:defRPr sz="500" kern="1200">
          <a:solidFill>
            <a:schemeClr val="tx1"/>
          </a:solidFill>
          <a:latin typeface="+mn-lt"/>
          <a:ea typeface="+mn-ea"/>
          <a:cs typeface="+mn-cs"/>
        </a:defRPr>
      </a:lvl8pPr>
      <a:lvl9pPr marL="228563" indent="-95235" algn="l" defTabSz="914254" rtl="0" eaLnBrk="1" latinLnBrk="0" hangingPunct="1">
        <a:lnSpc>
          <a:spcPct val="100000"/>
        </a:lnSpc>
        <a:spcBef>
          <a:spcPts val="250"/>
        </a:spcBef>
        <a:buClr>
          <a:schemeClr val="bg1">
            <a:lumMod val="65000"/>
          </a:schemeClr>
        </a:buClr>
        <a:buFont typeface="Arial" panose="020B0604020202020204" pitchFamily="34" charset="0"/>
        <a:buChar char="•"/>
        <a:defRPr sz="5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p15:clr>
            <a:srgbClr val="A4A3A4"/>
          </p15:clr>
        </p15:guide>
        <p15:guide id="2" pos="690">
          <p15:clr>
            <a:srgbClr val="A4A3A4"/>
          </p15:clr>
        </p15:guide>
        <p15:guide id="3" pos="25806">
          <p15:clr>
            <a:srgbClr val="A4A3A4"/>
          </p15:clr>
        </p15:guide>
        <p15:guide id="4" pos="13248">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3" Type="http://schemas.openxmlformats.org/officeDocument/2006/relationships/image" Target="../media/image69.jpeg"/><Relationship Id="rId18" Type="http://schemas.openxmlformats.org/officeDocument/2006/relationships/image" Target="../media/image74.png"/><Relationship Id="rId26" Type="http://schemas.openxmlformats.org/officeDocument/2006/relationships/image" Target="../media/image81.emf"/><Relationship Id="rId39" Type="http://schemas.openxmlformats.org/officeDocument/2006/relationships/image" Target="../media/image94.jpeg"/><Relationship Id="rId21" Type="http://schemas.openxmlformats.org/officeDocument/2006/relationships/image" Target="../media/image77.jpeg"/><Relationship Id="rId34" Type="http://schemas.openxmlformats.org/officeDocument/2006/relationships/image" Target="../media/image89.jpeg"/><Relationship Id="rId42" Type="http://schemas.openxmlformats.org/officeDocument/2006/relationships/image" Target="../media/image97.jpeg"/><Relationship Id="rId47" Type="http://schemas.openxmlformats.org/officeDocument/2006/relationships/image" Target="../media/image101.jpeg"/><Relationship Id="rId50" Type="http://schemas.openxmlformats.org/officeDocument/2006/relationships/image" Target="../media/image104.png"/><Relationship Id="rId55" Type="http://schemas.openxmlformats.org/officeDocument/2006/relationships/image" Target="../media/image108.jpeg"/><Relationship Id="rId7" Type="http://schemas.openxmlformats.org/officeDocument/2006/relationships/image" Target="../media/image46.png"/><Relationship Id="rId2" Type="http://schemas.openxmlformats.org/officeDocument/2006/relationships/notesSlide" Target="../notesSlides/notesSlide9.xml"/><Relationship Id="rId16" Type="http://schemas.openxmlformats.org/officeDocument/2006/relationships/image" Target="../media/image72.jpeg"/><Relationship Id="rId29" Type="http://schemas.openxmlformats.org/officeDocument/2006/relationships/image" Target="../media/image84.tiff"/><Relationship Id="rId11" Type="http://schemas.openxmlformats.org/officeDocument/2006/relationships/image" Target="../media/image67.jpeg"/><Relationship Id="rId24" Type="http://schemas.openxmlformats.org/officeDocument/2006/relationships/image" Target="../media/image79.png"/><Relationship Id="rId32" Type="http://schemas.openxmlformats.org/officeDocument/2006/relationships/image" Target="../media/image87.tiff"/><Relationship Id="rId37" Type="http://schemas.openxmlformats.org/officeDocument/2006/relationships/image" Target="../media/image92.jpeg"/><Relationship Id="rId40" Type="http://schemas.openxmlformats.org/officeDocument/2006/relationships/image" Target="../media/image95.jpeg"/><Relationship Id="rId45" Type="http://schemas.openxmlformats.org/officeDocument/2006/relationships/image" Target="../media/image99.png"/><Relationship Id="rId53" Type="http://schemas.openxmlformats.org/officeDocument/2006/relationships/image" Target="../media/image106.png"/><Relationship Id="rId5" Type="http://schemas.openxmlformats.org/officeDocument/2006/relationships/image" Target="../media/image44.png"/><Relationship Id="rId10" Type="http://schemas.openxmlformats.org/officeDocument/2006/relationships/image" Target="../media/image66.jpeg"/><Relationship Id="rId19" Type="http://schemas.openxmlformats.org/officeDocument/2006/relationships/image" Target="../media/image75.png"/><Relationship Id="rId31" Type="http://schemas.openxmlformats.org/officeDocument/2006/relationships/image" Target="../media/image86.png"/><Relationship Id="rId44" Type="http://schemas.openxmlformats.org/officeDocument/2006/relationships/hyperlink" Target="https://doi.org/10.1109/TASC.2017.2766132" TargetMode="External"/><Relationship Id="rId52" Type="http://schemas.openxmlformats.org/officeDocument/2006/relationships/image" Target="../media/image105.png"/><Relationship Id="rId4" Type="http://schemas.openxmlformats.org/officeDocument/2006/relationships/image" Target="../media/image64.png"/><Relationship Id="rId9" Type="http://schemas.openxmlformats.org/officeDocument/2006/relationships/image" Target="../media/image65.jpeg"/><Relationship Id="rId14" Type="http://schemas.openxmlformats.org/officeDocument/2006/relationships/image" Target="../media/image70.jpeg"/><Relationship Id="rId22" Type="http://schemas.openxmlformats.org/officeDocument/2006/relationships/image" Target="../media/image56.emf"/><Relationship Id="rId27" Type="http://schemas.openxmlformats.org/officeDocument/2006/relationships/image" Target="../media/image82.jpeg"/><Relationship Id="rId30" Type="http://schemas.openxmlformats.org/officeDocument/2006/relationships/image" Target="../media/image85.tiff"/><Relationship Id="rId35" Type="http://schemas.openxmlformats.org/officeDocument/2006/relationships/image" Target="../media/image90.png"/><Relationship Id="rId43" Type="http://schemas.openxmlformats.org/officeDocument/2006/relationships/image" Target="../media/image98.jpeg"/><Relationship Id="rId48" Type="http://schemas.openxmlformats.org/officeDocument/2006/relationships/image" Target="../media/image102.jpeg"/><Relationship Id="rId8" Type="http://schemas.microsoft.com/office/2007/relationships/hdphoto" Target="../media/hdphoto1.wdp"/><Relationship Id="rId51" Type="http://schemas.openxmlformats.org/officeDocument/2006/relationships/image" Target="../media/image50.png"/><Relationship Id="rId3" Type="http://schemas.openxmlformats.org/officeDocument/2006/relationships/image" Target="../media/image63.jpeg"/><Relationship Id="rId12" Type="http://schemas.openxmlformats.org/officeDocument/2006/relationships/image" Target="../media/image68.jpeg"/><Relationship Id="rId17" Type="http://schemas.openxmlformats.org/officeDocument/2006/relationships/image" Target="../media/image73.jpeg"/><Relationship Id="rId25" Type="http://schemas.openxmlformats.org/officeDocument/2006/relationships/image" Target="../media/image80.jpeg"/><Relationship Id="rId33" Type="http://schemas.openxmlformats.org/officeDocument/2006/relationships/image" Target="../media/image88.png"/><Relationship Id="rId38" Type="http://schemas.openxmlformats.org/officeDocument/2006/relationships/image" Target="../media/image93.jpeg"/><Relationship Id="rId46" Type="http://schemas.openxmlformats.org/officeDocument/2006/relationships/image" Target="../media/image100.jpeg"/><Relationship Id="rId20" Type="http://schemas.openxmlformats.org/officeDocument/2006/relationships/image" Target="../media/image76.jpeg"/><Relationship Id="rId41" Type="http://schemas.openxmlformats.org/officeDocument/2006/relationships/image" Target="../media/image96.tiff"/><Relationship Id="rId54" Type="http://schemas.openxmlformats.org/officeDocument/2006/relationships/image" Target="../media/image107.png"/><Relationship Id="rId1" Type="http://schemas.openxmlformats.org/officeDocument/2006/relationships/slideLayout" Target="../slideLayouts/slideLayout56.xml"/><Relationship Id="rId6" Type="http://schemas.openxmlformats.org/officeDocument/2006/relationships/image" Target="../media/image45.png"/><Relationship Id="rId15" Type="http://schemas.openxmlformats.org/officeDocument/2006/relationships/image" Target="../media/image71.jpeg"/><Relationship Id="rId23" Type="http://schemas.openxmlformats.org/officeDocument/2006/relationships/image" Target="../media/image78.jpeg"/><Relationship Id="rId28" Type="http://schemas.openxmlformats.org/officeDocument/2006/relationships/image" Target="../media/image83.png"/><Relationship Id="rId36" Type="http://schemas.openxmlformats.org/officeDocument/2006/relationships/image" Target="../media/image91.png"/><Relationship Id="rId49" Type="http://schemas.openxmlformats.org/officeDocument/2006/relationships/image" Target="../media/image103.jpe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hyperlink" Target="https://doi.org/10.1109/TASC.2017.2766132" TargetMode="External"/><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jpe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jpeg"/><Relationship Id="rId4" Type="http://schemas.openxmlformats.org/officeDocument/2006/relationships/image" Target="../media/image28.tiff"/><Relationship Id="rId9"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hyperlink" Target="http://bella.lbl.gov/" TargetMode="External"/><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mailto:t_schenkel@lbl.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lasernetus.or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emf"/><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jpeg"/><Relationship Id="rId4" Type="http://schemas.openxmlformats.org/officeDocument/2006/relationships/image" Target="../media/image48.png"/><Relationship Id="rId9"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6.emf"/></Relationships>
</file>

<file path=ppt/slides/_rels/slide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hyperlink" Target="https://sites.google.com/pppl.gov/dpp-cpp/home/input-and-feedba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914400"/>
            <a:ext cx="12192000" cy="5334000"/>
          </a:xfrm>
          <a:prstGeom prst="rect">
            <a:avLst/>
          </a:prstGeom>
          <a:blipFill rotWithShape="1">
            <a:blip r:embed="rId3" cstate="screen">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square" lIns="91416" tIns="45709" rIns="91416" bIns="45709" numCol="1" rtlCol="0" anchor="t" anchorCtr="0" compatLnSpc="1">
            <a:prstTxWarp prst="textNoShape">
              <a:avLst/>
            </a:prstTxWarp>
          </a:bodyPr>
          <a:lstStyle/>
          <a:p>
            <a:pPr defTabSz="914165" eaLnBrk="0" hangingPunct="0"/>
            <a:endParaRPr lang="en-US" sz="2400" dirty="0">
              <a:solidFill>
                <a:prstClr val="black"/>
              </a:solidFill>
              <a:latin typeface="Arial" charset="0"/>
              <a:ea typeface="ＭＳ Ｐゴシック" charset="-128"/>
              <a:cs typeface="ＭＳ Ｐゴシック" charset="-128"/>
            </a:endParaRPr>
          </a:p>
        </p:txBody>
      </p:sp>
      <p:sp>
        <p:nvSpPr>
          <p:cNvPr id="3" name="Title 2">
            <a:extLst>
              <a:ext uri="{FF2B5EF4-FFF2-40B4-BE49-F238E27FC236}">
                <a16:creationId xmlns:a16="http://schemas.microsoft.com/office/drawing/2014/main" id="{89EB6116-2656-964B-AF22-61A8EFDD1233}"/>
              </a:ext>
            </a:extLst>
          </p:cNvPr>
          <p:cNvSpPr>
            <a:spLocks noGrp="1"/>
          </p:cNvSpPr>
          <p:nvPr>
            <p:ph type="title"/>
          </p:nvPr>
        </p:nvSpPr>
        <p:spPr>
          <a:xfrm>
            <a:off x="0" y="0"/>
            <a:ext cx="12192000" cy="914400"/>
          </a:xfrm>
        </p:spPr>
        <p:txBody>
          <a:bodyPr>
            <a:noAutofit/>
          </a:bodyPr>
          <a:lstStyle/>
          <a:p>
            <a:pPr marL="341313" indent="-341313">
              <a:spcBef>
                <a:spcPts val="900"/>
              </a:spcBef>
              <a:defRPr/>
            </a:pPr>
            <a:r>
              <a:rPr lang="en-US" b="0" dirty="0">
                <a:solidFill>
                  <a:prstClr val="white"/>
                </a:solidFill>
                <a:ea typeface="ＭＳ Ｐゴシック" charset="0"/>
              </a:rPr>
              <a:t> </a:t>
            </a:r>
          </a:p>
        </p:txBody>
      </p:sp>
      <p:sp>
        <p:nvSpPr>
          <p:cNvPr id="7" name="Title 1"/>
          <p:cNvSpPr txBox="1">
            <a:spLocks/>
          </p:cNvSpPr>
          <p:nvPr/>
        </p:nvSpPr>
        <p:spPr>
          <a:xfrm>
            <a:off x="1447800" y="914400"/>
            <a:ext cx="8723714" cy="5410200"/>
          </a:xfrm>
          <a:prstGeom prst="rect">
            <a:avLst/>
          </a:prstGeom>
          <a:noFill/>
        </p:spPr>
        <p:txBody>
          <a:bodyPr>
            <a:noAutofit/>
          </a:bodyPr>
          <a:lstStyle>
            <a:lvl1pPr algn="ctr" rtl="0" eaLnBrk="1" fontAlgn="base" hangingPunct="1">
              <a:spcBef>
                <a:spcPct val="0"/>
              </a:spcBef>
              <a:spcAft>
                <a:spcPct val="0"/>
              </a:spcAft>
              <a:defRPr sz="3000" b="1">
                <a:solidFill>
                  <a:schemeClr val="bg1"/>
                </a:solidFill>
                <a:latin typeface="Avenir Next Condensed Demi Bold"/>
                <a:ea typeface="+mj-ea"/>
                <a:cs typeface="Avenir Next Condensed Demi Bold"/>
              </a:defRPr>
            </a:lvl1pPr>
            <a:lvl2pPr algn="ctr" rtl="0" eaLnBrk="1" fontAlgn="base" hangingPunct="1">
              <a:spcBef>
                <a:spcPct val="0"/>
              </a:spcBef>
              <a:spcAft>
                <a:spcPct val="0"/>
              </a:spcAft>
              <a:defRPr sz="3000" b="1">
                <a:solidFill>
                  <a:srgbClr val="003366"/>
                </a:solidFill>
                <a:latin typeface="Arial" charset="0"/>
                <a:ea typeface="ＭＳ Ｐゴシック" charset="-128"/>
                <a:cs typeface="ＭＳ Ｐゴシック" charset="-128"/>
              </a:defRPr>
            </a:lvl2pPr>
            <a:lvl3pPr algn="ctr" rtl="0" eaLnBrk="1" fontAlgn="base" hangingPunct="1">
              <a:spcBef>
                <a:spcPct val="0"/>
              </a:spcBef>
              <a:spcAft>
                <a:spcPct val="0"/>
              </a:spcAft>
              <a:defRPr sz="3000" b="1">
                <a:solidFill>
                  <a:srgbClr val="003366"/>
                </a:solidFill>
                <a:latin typeface="Arial" charset="0"/>
                <a:ea typeface="ＭＳ Ｐゴシック" charset="-128"/>
                <a:cs typeface="ＭＳ Ｐゴシック" charset="-128"/>
              </a:defRPr>
            </a:lvl3pPr>
            <a:lvl4pPr algn="ctr" rtl="0" eaLnBrk="1" fontAlgn="base" hangingPunct="1">
              <a:spcBef>
                <a:spcPct val="0"/>
              </a:spcBef>
              <a:spcAft>
                <a:spcPct val="0"/>
              </a:spcAft>
              <a:defRPr sz="3000" b="1">
                <a:solidFill>
                  <a:srgbClr val="003366"/>
                </a:solidFill>
                <a:latin typeface="Arial" charset="0"/>
                <a:ea typeface="ＭＳ Ｐゴシック" charset="-128"/>
                <a:cs typeface="ＭＳ Ｐゴシック" charset="-128"/>
              </a:defRPr>
            </a:lvl4pPr>
            <a:lvl5pPr algn="ctr" rtl="0" eaLnBrk="1" fontAlgn="base" hangingPunct="1">
              <a:spcBef>
                <a:spcPct val="0"/>
              </a:spcBef>
              <a:spcAft>
                <a:spcPct val="0"/>
              </a:spcAft>
              <a:defRPr sz="3000" b="1">
                <a:solidFill>
                  <a:srgbClr val="003366"/>
                </a:solidFill>
                <a:latin typeface="Arial" charset="0"/>
                <a:ea typeface="ＭＳ Ｐゴシック" charset="-128"/>
                <a:cs typeface="ＭＳ Ｐゴシック" charset="-128"/>
              </a:defRPr>
            </a:lvl5pPr>
            <a:lvl6pPr marL="457082"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165"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25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332"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a:lstStyle>
          <a:p>
            <a:pPr marL="341313" indent="-341313">
              <a:spcBef>
                <a:spcPts val="900"/>
              </a:spcBef>
              <a:defRPr/>
            </a:pPr>
            <a:endParaRPr lang="en-US" sz="2800" b="0" dirty="0">
              <a:solidFill>
                <a:prstClr val="white"/>
              </a:solidFill>
              <a:latin typeface="Arial" panose="020B0604020202020204" pitchFamily="34" charset="0"/>
              <a:ea typeface="ＭＳ Ｐゴシック" charset="0"/>
              <a:cs typeface="Arial" panose="020B0604020202020204" pitchFamily="34" charset="0"/>
            </a:endParaRPr>
          </a:p>
          <a:p>
            <a:pPr marL="341313" indent="-341313">
              <a:spcBef>
                <a:spcPts val="900"/>
              </a:spcBef>
              <a:defRPr/>
            </a:pPr>
            <a:r>
              <a:rPr lang="en-US" sz="2800" b="0" dirty="0">
                <a:solidFill>
                  <a:prstClr val="white"/>
                </a:solidFill>
                <a:latin typeface="Arial" panose="020B0604020202020204" pitchFamily="34" charset="0"/>
                <a:ea typeface="ＭＳ Ｐゴシック" charset="0"/>
                <a:cs typeface="Arial" panose="020B0604020202020204" pitchFamily="34" charset="0"/>
              </a:rPr>
              <a:t> </a:t>
            </a:r>
          </a:p>
          <a:p>
            <a:pPr marL="341313" indent="-341313">
              <a:spcBef>
                <a:spcPts val="900"/>
              </a:spcBef>
              <a:defRPr/>
            </a:pPr>
            <a:endParaRPr lang="en-US" sz="2800" b="0" dirty="0">
              <a:solidFill>
                <a:prstClr val="white"/>
              </a:solidFill>
              <a:latin typeface="Arial" panose="020B0604020202020204" pitchFamily="34" charset="0"/>
              <a:ea typeface="ＭＳ Ｐゴシック" charset="0"/>
              <a:cs typeface="Arial" panose="020B0604020202020204" pitchFamily="34" charset="0"/>
            </a:endParaRPr>
          </a:p>
          <a:p>
            <a:pPr marL="341313" indent="-341313">
              <a:spcBef>
                <a:spcPts val="900"/>
              </a:spcBef>
              <a:defRPr/>
            </a:pPr>
            <a:endParaRPr lang="en-US" sz="2800" b="0" dirty="0">
              <a:solidFill>
                <a:prstClr val="white"/>
              </a:solidFill>
              <a:latin typeface="Arial" panose="020B0604020202020204" pitchFamily="34" charset="0"/>
              <a:ea typeface="ＭＳ Ｐゴシック" charset="0"/>
              <a:cs typeface="Arial" panose="020B0604020202020204" pitchFamily="34" charset="0"/>
            </a:endParaRPr>
          </a:p>
          <a:p>
            <a:pPr marL="341313" indent="-341313">
              <a:spcBef>
                <a:spcPts val="900"/>
              </a:spcBef>
              <a:defRPr/>
            </a:pPr>
            <a:r>
              <a:rPr lang="en-US" sz="2800" b="0" dirty="0">
                <a:solidFill>
                  <a:prstClr val="white"/>
                </a:solidFill>
                <a:latin typeface="Arial" panose="020B0604020202020204" pitchFamily="34" charset="0"/>
                <a:ea typeface="ＭＳ Ｐゴシック" charset="0"/>
                <a:cs typeface="Arial" panose="020B0604020202020204" pitchFamily="34" charset="0"/>
              </a:rPr>
              <a:t>Peter </a:t>
            </a:r>
            <a:r>
              <a:rPr lang="en-US" sz="2800" b="0" dirty="0" err="1">
                <a:solidFill>
                  <a:prstClr val="white"/>
                </a:solidFill>
                <a:latin typeface="Arial" panose="020B0604020202020204" pitchFamily="34" charset="0"/>
                <a:ea typeface="ＭＳ Ｐゴシック" charset="0"/>
                <a:cs typeface="Arial" panose="020B0604020202020204" pitchFamily="34" charset="0"/>
              </a:rPr>
              <a:t>Seidl</a:t>
            </a:r>
            <a:r>
              <a:rPr lang="en-US" sz="2800" b="0" dirty="0">
                <a:solidFill>
                  <a:prstClr val="white"/>
                </a:solidFill>
                <a:latin typeface="Arial" panose="020B0604020202020204" pitchFamily="34" charset="0"/>
                <a:ea typeface="ＭＳ Ｐゴシック" charset="0"/>
                <a:cs typeface="Arial" panose="020B0604020202020204" pitchFamily="34" charset="0"/>
              </a:rPr>
              <a:t> and Thomas Schenkel</a:t>
            </a:r>
          </a:p>
          <a:p>
            <a:pPr marL="341313" indent="-341313">
              <a:spcBef>
                <a:spcPts val="900"/>
              </a:spcBef>
              <a:defRPr/>
            </a:pPr>
            <a:r>
              <a:rPr lang="en-US" sz="2800" b="0" dirty="0">
                <a:solidFill>
                  <a:prstClr val="white"/>
                </a:solidFill>
                <a:latin typeface="Arial" panose="020B0604020202020204" pitchFamily="34" charset="0"/>
                <a:ea typeface="ＭＳ Ｐゴシック" charset="0"/>
                <a:cs typeface="Arial" panose="020B0604020202020204" pitchFamily="34" charset="0"/>
              </a:rPr>
              <a:t>Accelerator Technology and Applied Physics Division</a:t>
            </a:r>
          </a:p>
          <a:p>
            <a:pPr marL="341313" indent="-341313">
              <a:spcBef>
                <a:spcPts val="900"/>
              </a:spcBef>
              <a:defRPr/>
            </a:pPr>
            <a:r>
              <a:rPr lang="en-US" sz="2800" b="0" dirty="0">
                <a:solidFill>
                  <a:prstClr val="white"/>
                </a:solidFill>
                <a:latin typeface="Arial" panose="020B0604020202020204" pitchFamily="34" charset="0"/>
                <a:ea typeface="ＭＳ Ｐゴシック" charset="0"/>
                <a:cs typeface="Arial" panose="020B0604020202020204" pitchFamily="34" charset="0"/>
              </a:rPr>
              <a:t>Lawrence Berkeley National Laboratory</a:t>
            </a:r>
          </a:p>
          <a:p>
            <a:pPr marL="341313" indent="-341313">
              <a:spcBef>
                <a:spcPts val="900"/>
              </a:spcBef>
              <a:defRPr/>
            </a:pPr>
            <a:endParaRPr lang="en-US" sz="2800" b="0" dirty="0">
              <a:solidFill>
                <a:prstClr val="white"/>
              </a:solidFill>
              <a:latin typeface="Arial" panose="020B0604020202020204" pitchFamily="34" charset="0"/>
              <a:ea typeface="ＭＳ Ｐゴシック" charset="0"/>
              <a:cs typeface="Arial" panose="020B0604020202020204" pitchFamily="34" charset="0"/>
            </a:endParaRPr>
          </a:p>
          <a:p>
            <a:pPr marL="341313" indent="-341313">
              <a:spcBef>
                <a:spcPts val="900"/>
              </a:spcBef>
              <a:defRPr/>
            </a:pPr>
            <a:r>
              <a:rPr lang="en-US" sz="2800" b="0" dirty="0">
                <a:solidFill>
                  <a:prstClr val="white"/>
                </a:solidFill>
                <a:latin typeface="Arial" panose="020B0604020202020204" pitchFamily="34" charset="0"/>
                <a:ea typeface="ＭＳ Ｐゴシック" charset="0"/>
                <a:cs typeface="Arial" panose="020B0604020202020204" pitchFamily="34" charset="0"/>
              </a:rPr>
              <a:t>Fusion Power Associates, December 4, 2019</a:t>
            </a:r>
          </a:p>
        </p:txBody>
      </p:sp>
      <p:sp>
        <p:nvSpPr>
          <p:cNvPr id="8" name="Rectangle 7"/>
          <p:cNvSpPr/>
          <p:nvPr/>
        </p:nvSpPr>
        <p:spPr>
          <a:xfrm>
            <a:off x="2667000" y="1371600"/>
            <a:ext cx="6957161" cy="1200329"/>
          </a:xfrm>
          <a:prstGeom prst="rect">
            <a:avLst/>
          </a:prstGeom>
        </p:spPr>
        <p:txBody>
          <a:bodyPr wrap="none">
            <a:spAutoFit/>
          </a:bodyPr>
          <a:lstStyle/>
          <a:p>
            <a:pPr algn="ctr"/>
            <a:r>
              <a:rPr lang="en-US" sz="3600" dirty="0">
                <a:solidFill>
                  <a:prstClr val="white"/>
                </a:solidFill>
                <a:latin typeface="Franklin Gothic Medium"/>
                <a:ea typeface="+mj-ea"/>
                <a:cs typeface="+mj-cs"/>
              </a:rPr>
              <a:t>Fusion Energy Sciences at LBNL – </a:t>
            </a:r>
          </a:p>
          <a:p>
            <a:pPr algn="ctr"/>
            <a:r>
              <a:rPr lang="en-US" sz="3600" dirty="0">
                <a:solidFill>
                  <a:prstClr val="white"/>
                </a:solidFill>
                <a:latin typeface="Franklin Gothic Medium"/>
                <a:ea typeface="+mj-ea"/>
                <a:cs typeface="+mj-cs"/>
              </a:rPr>
              <a:t>Status </a:t>
            </a:r>
            <a:r>
              <a:rPr lang="en-US" sz="3600">
                <a:solidFill>
                  <a:prstClr val="white"/>
                </a:solidFill>
                <a:latin typeface="Franklin Gothic Medium"/>
                <a:ea typeface="+mj-ea"/>
                <a:cs typeface="+mj-cs"/>
              </a:rPr>
              <a:t>and Directions </a:t>
            </a:r>
            <a:endParaRPr lang="en-US" sz="2400" dirty="0"/>
          </a:p>
        </p:txBody>
      </p:sp>
    </p:spTree>
    <p:extLst>
      <p:ext uri="{BB962C8B-B14F-4D97-AF65-F5344CB8AC3E}">
        <p14:creationId xmlns:p14="http://schemas.microsoft.com/office/powerpoint/2010/main" val="172403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7696199" y="1126781"/>
            <a:ext cx="2342075" cy="1274306"/>
          </a:xfrm>
          <a:prstGeom prst="rect">
            <a:avLst/>
          </a:prstGeom>
        </p:spPr>
      </p:pic>
      <p:pic>
        <p:nvPicPr>
          <p:cNvPr id="4" name="Picture 2" descr="C:\Users\ssteinke\Desktop\Scan019_TPS_MCP_Cam_001.png with bar.png">
            <a:extLst>
              <a:ext uri="{FF2B5EF4-FFF2-40B4-BE49-F238E27FC236}">
                <a16:creationId xmlns:a16="http://schemas.microsoft.com/office/drawing/2014/main" id="{D8D1F27C-C70E-4193-8531-5F478AE1AB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22721" y="1600200"/>
            <a:ext cx="1654526" cy="18553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70402" y="1194107"/>
            <a:ext cx="7198302" cy="4579593"/>
          </a:xfrm>
          <a:prstGeom prst="rect">
            <a:avLst/>
          </a:prstGeom>
        </p:spPr>
        <p:txBody>
          <a:bodyPr>
            <a:noAutofit/>
          </a:bodyPr>
          <a:lstStyle>
            <a:lvl1pPr marL="342900" indent="-342900" algn="l" defTabSz="457200" rtl="0" eaLnBrk="1" latinLnBrk="0" hangingPunct="1">
              <a:spcBef>
                <a:spcPct val="20000"/>
              </a:spcBef>
              <a:buFont typeface="Arial"/>
              <a:buChar char="•"/>
              <a:defRPr sz="2400" kern="1200">
                <a:solidFill>
                  <a:schemeClr val="tx2"/>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rgbClr val="1F497D"/>
                </a:solidFill>
                <a:latin typeface="+mj-lt"/>
                <a:ea typeface="+mn-ea"/>
                <a:cs typeface="+mn-cs"/>
              </a:defRPr>
            </a:lvl2pPr>
            <a:lvl3pPr marL="1143000" indent="-228600" algn="l" defTabSz="457200" rtl="0" eaLnBrk="1" latinLnBrk="0" hangingPunct="1">
              <a:spcBef>
                <a:spcPct val="20000"/>
              </a:spcBef>
              <a:buFont typeface="Arial"/>
              <a:buChar char="•"/>
              <a:defRPr sz="2000" kern="1200">
                <a:solidFill>
                  <a:srgbClr val="1F497D"/>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rgbClr val="1F497D"/>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rgbClr val="1F497D"/>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High T</a:t>
            </a:r>
            <a:r>
              <a:rPr kumimoji="0" lang="en-US" sz="2200" b="0" i="0" u="none" strike="noStrike" kern="1200" cap="none" spc="0" normalizeH="0" baseline="-25000" noProof="0" dirty="0">
                <a:ln>
                  <a:noFill/>
                </a:ln>
                <a:solidFill>
                  <a:srgbClr val="1F497D"/>
                </a:solidFill>
                <a:effectLst/>
                <a:uLnTx/>
                <a:uFillTx/>
                <a:latin typeface="Franklin Gothic Medium"/>
                <a:ea typeface="+mn-ea"/>
                <a:cs typeface="+mn-cs"/>
              </a:rPr>
              <a:t>c</a:t>
            </a: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 superconducting magnets for high-field tokamaks</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1F497D"/>
              </a:solidFill>
              <a:effectLst/>
              <a:uLnTx/>
              <a:uFillTx/>
              <a:latin typeface="Franklin Gothic Medium"/>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High Energy Density Physics with laser and particle beams at the BELLA Center, </a:t>
            </a:r>
            <a:r>
              <a:rPr kumimoji="0" lang="en-US" sz="2200" b="0" i="0" u="none" strike="noStrike" kern="1200" cap="none" spc="0" normalizeH="0" baseline="0" noProof="0" dirty="0" err="1">
                <a:ln>
                  <a:noFill/>
                </a:ln>
                <a:solidFill>
                  <a:srgbClr val="1F497D"/>
                </a:solidFill>
                <a:effectLst/>
                <a:uLnTx/>
                <a:uFillTx/>
                <a:latin typeface="Franklin Gothic Medium"/>
                <a:ea typeface="+mn-ea"/>
                <a:cs typeface="+mn-cs"/>
              </a:rPr>
              <a:t>LaserNetUS</a:t>
            </a: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 and NDCX-II</a:t>
            </a:r>
            <a:b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br>
            <a:endParaRPr kumimoji="0" lang="en-US" sz="2200" b="0" i="0" u="none" strike="noStrike" kern="1200" cap="none" spc="0" normalizeH="0" baseline="0" noProof="0" dirty="0">
              <a:ln>
                <a:noFill/>
              </a:ln>
              <a:solidFill>
                <a:srgbClr val="1F497D"/>
              </a:solidFill>
              <a:effectLst/>
              <a:uLnTx/>
              <a:uFillTx/>
              <a:latin typeface="Franklin Gothic Medium"/>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MEMS-based accelerators for plasma heating </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1F497D"/>
              </a:solidFill>
              <a:effectLst/>
              <a:uLnTx/>
              <a:uFillTx/>
              <a:latin typeface="Franklin Gothic Medium"/>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Modeling and Simulations of plasmas</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1F497D"/>
              </a:solidFill>
              <a:effectLst/>
              <a:uLnTx/>
              <a:uFillTx/>
              <a:latin typeface="Franklin Gothic Medium"/>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Exploratory studies</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1F497D"/>
              </a:solidFill>
              <a:effectLst/>
              <a:uLnTx/>
              <a:uFillTx/>
              <a:latin typeface="Franklin Gothic Medium"/>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New ideas for Inertial Fusion Energy</a:t>
            </a:r>
          </a:p>
        </p:txBody>
      </p:sp>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1759" y="4970571"/>
            <a:ext cx="2418135" cy="1354029"/>
          </a:xfrm>
          <a:prstGeom prst="rect">
            <a:avLst/>
          </a:prstGeom>
        </p:spPr>
      </p:pic>
      <p:sp>
        <p:nvSpPr>
          <p:cNvPr id="12" name="Title 1"/>
          <p:cNvSpPr>
            <a:spLocks noGrp="1"/>
          </p:cNvSpPr>
          <p:nvPr>
            <p:ph type="title"/>
          </p:nvPr>
        </p:nvSpPr>
        <p:spPr/>
        <p:txBody>
          <a:bodyPr>
            <a:normAutofit/>
          </a:bodyPr>
          <a:lstStyle/>
          <a:p>
            <a:r>
              <a:rPr lang="en-US" dirty="0"/>
              <a:t>At LBNL, we are advancing these key areas of fusion energy sciences</a:t>
            </a:r>
          </a:p>
        </p:txBody>
      </p:sp>
      <p:pic>
        <p:nvPicPr>
          <p:cNvPr id="13" name="Shape 3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597849" y="3276600"/>
            <a:ext cx="3322990" cy="1200149"/>
          </a:xfrm>
          <a:prstGeom prst="rect">
            <a:avLst/>
          </a:prstGeom>
          <a:noFill/>
          <a:ln>
            <a:noFill/>
          </a:ln>
        </p:spPr>
      </p:pic>
      <p:pic>
        <p:nvPicPr>
          <p:cNvPr id="14" name="Picture 4" descr="https://uc03599298166f53263199fe4fce.previews.dropboxusercontent.com/p/thumb/AAieW56cx7S5rUVIuMlewgVatyHP0VVv26mGFsLzUM1BzczdXk2BQTA5vcSGS0TQmHnNs2vv11zjvlMOVYLkNE5o3C1dsDBez2PdnwD5RIFKTx_0jWgeMjxYdwtqpoJHsCt4g6s_B2D193R3-2klB2yUut6Yxz0jyoPMZp9bhfyoQ7Gquwm3XLTsWkvWTEFFP1Z77JE3mZg5QGRA4P2dmQtKlCqZ0XZKtldvlftjvHKgg4SZkwGY_gE59cEHtXQJoDI7kh2jc--3EXooWY9ZhWcDgvP6s7Kc7Xx-15jE9agob2xyYsHhBCGWATUgZiNIcwawRuRE2SNZoOj9YX0Tsp3vpM8Bbn1IrrIOtZ_invHf58wF8XJt1H_hRuPaSL40nI6lsmLWiTmLQ34FMuAxKErg8iMAKRG6ZJ7wkg6Gn7Am4FvppmZNuUWyw7yusA6qWHiJtG0PusMzQAm5HAMDFHVRosgA-yOt3hTp_MLqCg9yy9wuEtHjgbk4YKilpVatyFM/p.jpeg?fv_content=true&amp;size_mode=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05600" y="4387467"/>
            <a:ext cx="2453071" cy="138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96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0" y="1143000"/>
            <a:ext cx="7220998" cy="5206693"/>
          </a:xfrm>
          <a:prstGeom prst="rect">
            <a:avLst/>
          </a:prstGeom>
        </p:spPr>
        <p:txBody>
          <a:bodyPr>
            <a:noAutofit/>
          </a:bodyPr>
          <a:lstStyle>
            <a:lvl1pPr marL="342900" indent="-342900" algn="l" defTabSz="457200" rtl="0" eaLnBrk="1" latinLnBrk="0" hangingPunct="1">
              <a:spcBef>
                <a:spcPct val="20000"/>
              </a:spcBef>
              <a:buFont typeface="Arial"/>
              <a:buChar char="•"/>
              <a:defRPr sz="2400" kern="1200">
                <a:solidFill>
                  <a:schemeClr val="tx2"/>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rgbClr val="1F497D"/>
                </a:solidFill>
                <a:latin typeface="+mj-lt"/>
                <a:ea typeface="+mn-ea"/>
                <a:cs typeface="+mn-cs"/>
              </a:defRPr>
            </a:lvl2pPr>
            <a:lvl3pPr marL="1143000" indent="-228600" algn="l" defTabSz="457200" rtl="0" eaLnBrk="1" latinLnBrk="0" hangingPunct="1">
              <a:spcBef>
                <a:spcPct val="20000"/>
              </a:spcBef>
              <a:buFont typeface="Arial"/>
              <a:buChar char="•"/>
              <a:defRPr sz="2000" kern="1200">
                <a:solidFill>
                  <a:srgbClr val="1F497D"/>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rgbClr val="1F497D"/>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rgbClr val="1F497D"/>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High Tc superconducting magnets for high-field tokamaks</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1F497D"/>
              </a:solidFill>
              <a:effectLst/>
              <a:uLnTx/>
              <a:uFillTx/>
              <a:latin typeface="Franklin Gothic Medium"/>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High Energy Density Physics with laser and particle beams at the BELLA Center, </a:t>
            </a:r>
            <a:r>
              <a:rPr kumimoji="0" lang="en-US" sz="2200" b="0" i="0" u="none" strike="noStrike" kern="1200" cap="none" spc="0" normalizeH="0" baseline="0" noProof="0" dirty="0" err="1">
                <a:ln>
                  <a:noFill/>
                </a:ln>
                <a:solidFill>
                  <a:srgbClr val="1F497D"/>
                </a:solidFill>
                <a:effectLst/>
                <a:uLnTx/>
                <a:uFillTx/>
                <a:latin typeface="Franklin Gothic Medium"/>
                <a:ea typeface="+mn-ea"/>
                <a:cs typeface="+mn-cs"/>
              </a:rPr>
              <a:t>LaserNetUS</a:t>
            </a: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 and NDCX-II</a:t>
            </a:r>
            <a:b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br>
            <a:endParaRPr kumimoji="0" lang="en-US" sz="2200" b="0" i="0" u="none" strike="noStrike" kern="1200" cap="none" spc="0" normalizeH="0" baseline="0" noProof="0" dirty="0">
              <a:ln>
                <a:noFill/>
              </a:ln>
              <a:solidFill>
                <a:srgbClr val="1F497D"/>
              </a:solidFill>
              <a:effectLst/>
              <a:uLnTx/>
              <a:uFillTx/>
              <a:latin typeface="Franklin Gothic Medium"/>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MEMS-based accelerators for plasma heating </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1F497D"/>
              </a:solidFill>
              <a:effectLst/>
              <a:uLnTx/>
              <a:uFillTx/>
              <a:latin typeface="Franklin Gothic Medium"/>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Modeling and Simulations of plasmas</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2800" b="0" i="0" u="none" strike="noStrike" kern="1200" cap="none" spc="0" normalizeH="0" baseline="0" noProof="0" dirty="0">
              <a:ln>
                <a:noFill/>
              </a:ln>
              <a:solidFill>
                <a:srgbClr val="1F497D"/>
              </a:solidFill>
              <a:effectLst/>
              <a:uLnTx/>
              <a:uFillTx/>
              <a:latin typeface="Franklin Gothic Medium"/>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Exploratory studies</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1F497D"/>
              </a:solidFill>
              <a:effectLst/>
              <a:uLnTx/>
              <a:uFillTx/>
              <a:latin typeface="Franklin Gothic Medium"/>
              <a:ea typeface="+mn-ea"/>
              <a:cs typeface="+mn-cs"/>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ea typeface="+mn-ea"/>
                <a:cs typeface="+mn-cs"/>
              </a:rPr>
              <a:t>New ideas for Inertial Fusion Energy</a:t>
            </a:r>
          </a:p>
        </p:txBody>
      </p:sp>
      <p:sp>
        <p:nvSpPr>
          <p:cNvPr id="12" name="Title 1"/>
          <p:cNvSpPr>
            <a:spLocks noGrp="1"/>
          </p:cNvSpPr>
          <p:nvPr>
            <p:ph type="title"/>
          </p:nvPr>
        </p:nvSpPr>
        <p:spPr/>
        <p:txBody>
          <a:bodyPr>
            <a:noAutofit/>
          </a:bodyPr>
          <a:lstStyle/>
          <a:p>
            <a:r>
              <a:rPr lang="en-US" sz="3200" dirty="0"/>
              <a:t>Acknowledgments</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3244" y="1066800"/>
            <a:ext cx="1066521" cy="1060588"/>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43800" y="3429000"/>
            <a:ext cx="2819401" cy="457200"/>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5457" y="5073512"/>
            <a:ext cx="1671285" cy="565288"/>
          </a:xfrm>
          <a:prstGeom prst="rect">
            <a:avLst/>
          </a:prstGeom>
        </p:spPr>
      </p:pic>
      <p:sp>
        <p:nvSpPr>
          <p:cNvPr id="19" name="Rectangle 18"/>
          <p:cNvSpPr/>
          <p:nvPr/>
        </p:nvSpPr>
        <p:spPr>
          <a:xfrm>
            <a:off x="9500686" y="6364447"/>
            <a:ext cx="2691314" cy="461665"/>
          </a:xfrm>
          <a:prstGeom prst="rect">
            <a:avLst/>
          </a:prstGeom>
        </p:spPr>
        <p:txBody>
          <a:bodyPr wrap="none">
            <a:spAutoFit/>
          </a:bodyPr>
          <a:lstStyle/>
          <a:p>
            <a:r>
              <a:rPr lang="en-US" sz="2400" b="1" dirty="0">
                <a:solidFill>
                  <a:schemeClr val="tx2"/>
                </a:solidFill>
              </a:rPr>
              <a:t>http://atap.lbl.gov/</a:t>
            </a:r>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03244" y="2177633"/>
            <a:ext cx="1066521" cy="1060588"/>
          </a:xfrm>
          <a:prstGeom prst="rect">
            <a:avLst/>
          </a:prstGeom>
        </p:spPr>
      </p:pic>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67838" y="3957935"/>
            <a:ext cx="1066521" cy="1060588"/>
          </a:xfrm>
          <a:prstGeom prst="rect">
            <a:avLst/>
          </a:prstGeom>
        </p:spPr>
      </p:pic>
      <p:sp>
        <p:nvSpPr>
          <p:cNvPr id="2" name="TextBox 1"/>
          <p:cNvSpPr txBox="1"/>
          <p:nvPr/>
        </p:nvSpPr>
        <p:spPr>
          <a:xfrm>
            <a:off x="9500686" y="1273928"/>
            <a:ext cx="2486450" cy="646331"/>
          </a:xfrm>
          <a:prstGeom prst="rect">
            <a:avLst/>
          </a:prstGeom>
          <a:noFill/>
        </p:spPr>
        <p:txBody>
          <a:bodyPr wrap="none" rtlCol="0">
            <a:spAutoFit/>
          </a:bodyPr>
          <a:lstStyle/>
          <a:p>
            <a:r>
              <a:rPr lang="en-US" b="1" dirty="0">
                <a:solidFill>
                  <a:schemeClr val="tx2"/>
                </a:solidFill>
                <a:latin typeface="+mj-lt"/>
              </a:rPr>
              <a:t>DOE Office of Science</a:t>
            </a:r>
          </a:p>
          <a:p>
            <a:r>
              <a:rPr lang="en-US" b="1" dirty="0">
                <a:solidFill>
                  <a:schemeClr val="tx2"/>
                </a:solidFill>
                <a:latin typeface="+mj-lt"/>
              </a:rPr>
              <a:t>Fusion Energy Sciences</a:t>
            </a:r>
          </a:p>
        </p:txBody>
      </p:sp>
      <p:sp>
        <p:nvSpPr>
          <p:cNvPr id="13" name="TextBox 12"/>
          <p:cNvSpPr txBox="1"/>
          <p:nvPr/>
        </p:nvSpPr>
        <p:spPr>
          <a:xfrm>
            <a:off x="9476950" y="2362200"/>
            <a:ext cx="2486450" cy="646331"/>
          </a:xfrm>
          <a:prstGeom prst="rect">
            <a:avLst/>
          </a:prstGeom>
          <a:noFill/>
        </p:spPr>
        <p:txBody>
          <a:bodyPr wrap="none" rtlCol="0">
            <a:spAutoFit/>
          </a:bodyPr>
          <a:lstStyle/>
          <a:p>
            <a:r>
              <a:rPr lang="en-US" b="1" dirty="0">
                <a:solidFill>
                  <a:schemeClr val="tx2"/>
                </a:solidFill>
                <a:latin typeface="+mj-lt"/>
              </a:rPr>
              <a:t>DOE Office of Science</a:t>
            </a:r>
          </a:p>
          <a:p>
            <a:r>
              <a:rPr lang="en-US" b="1" dirty="0">
                <a:solidFill>
                  <a:schemeClr val="tx2"/>
                </a:solidFill>
                <a:latin typeface="+mj-lt"/>
              </a:rPr>
              <a:t>Fusion Energy Sciences</a:t>
            </a:r>
          </a:p>
        </p:txBody>
      </p:sp>
      <p:sp>
        <p:nvSpPr>
          <p:cNvPr id="14" name="TextBox 13"/>
          <p:cNvSpPr txBox="1"/>
          <p:nvPr/>
        </p:nvSpPr>
        <p:spPr>
          <a:xfrm>
            <a:off x="9441261" y="4165063"/>
            <a:ext cx="2486450" cy="646331"/>
          </a:xfrm>
          <a:prstGeom prst="rect">
            <a:avLst/>
          </a:prstGeom>
          <a:noFill/>
        </p:spPr>
        <p:txBody>
          <a:bodyPr wrap="none" rtlCol="0">
            <a:spAutoFit/>
          </a:bodyPr>
          <a:lstStyle/>
          <a:p>
            <a:r>
              <a:rPr lang="en-US" b="1" dirty="0">
                <a:solidFill>
                  <a:schemeClr val="tx2"/>
                </a:solidFill>
                <a:latin typeface="+mj-lt"/>
              </a:rPr>
              <a:t>DOE Office of Science</a:t>
            </a:r>
          </a:p>
          <a:p>
            <a:r>
              <a:rPr lang="en-US" b="1" dirty="0">
                <a:solidFill>
                  <a:schemeClr val="tx2"/>
                </a:solidFill>
                <a:latin typeface="+mj-lt"/>
              </a:rPr>
              <a:t>Fusion Energy Sciences</a:t>
            </a:r>
          </a:p>
        </p:txBody>
      </p:sp>
    </p:spTree>
    <p:extLst>
      <p:ext uri="{BB962C8B-B14F-4D97-AF65-F5344CB8AC3E}">
        <p14:creationId xmlns:p14="http://schemas.microsoft.com/office/powerpoint/2010/main" val="273339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179F6-0E03-9544-B59E-365622C960A3}"/>
              </a:ext>
            </a:extLst>
          </p:cNvPr>
          <p:cNvSpPr>
            <a:spLocks noGrp="1"/>
          </p:cNvSpPr>
          <p:nvPr>
            <p:ph type="title"/>
          </p:nvPr>
        </p:nvSpPr>
        <p:spPr/>
        <p:txBody>
          <a:bodyPr/>
          <a:lstStyle/>
          <a:p>
            <a:r>
              <a:rPr lang="en-US" dirty="0"/>
              <a:t>Extras</a:t>
            </a:r>
          </a:p>
        </p:txBody>
      </p:sp>
    </p:spTree>
    <p:extLst>
      <p:ext uri="{BB962C8B-B14F-4D97-AF65-F5344CB8AC3E}">
        <p14:creationId xmlns:p14="http://schemas.microsoft.com/office/powerpoint/2010/main" val="795235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714500" y="6523023"/>
            <a:ext cx="8763000" cy="343473"/>
          </a:xfrm>
          <a:prstGeom prst="rect">
            <a:avLst/>
          </a:prstGeom>
          <a:solidFill>
            <a:srgbClr val="003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973" fontAlgn="auto">
              <a:spcBef>
                <a:spcPts val="0"/>
              </a:spcBef>
              <a:spcAft>
                <a:spcPts val="0"/>
              </a:spcAft>
              <a:buClrTx/>
              <a:buSzTx/>
            </a:pPr>
            <a:endParaRPr lang="en-US" sz="1250" dirty="0" err="1">
              <a:solidFill>
                <a:prstClr val="white"/>
              </a:solidFill>
              <a:latin typeface="Arial"/>
            </a:endParaRPr>
          </a:p>
        </p:txBody>
      </p:sp>
      <p:sp>
        <p:nvSpPr>
          <p:cNvPr id="31" name="CustomShape 3"/>
          <p:cNvSpPr/>
          <p:nvPr/>
        </p:nvSpPr>
        <p:spPr>
          <a:xfrm>
            <a:off x="2730665" y="2608"/>
            <a:ext cx="6862371" cy="404766"/>
          </a:xfrm>
          <a:prstGeom prst="rect">
            <a:avLst/>
          </a:prstGeom>
        </p:spPr>
        <p:txBody>
          <a:bodyPr lIns="18750" tIns="9375" rIns="18750" bIns="9375"/>
          <a:lstStyle/>
          <a:p>
            <a:pPr algn="ctr" defTabSz="190470" fontAlgn="auto">
              <a:spcBef>
                <a:spcPts val="0"/>
              </a:spcBef>
              <a:spcAft>
                <a:spcPts val="0"/>
              </a:spcAft>
              <a:buClrTx/>
              <a:buSzTx/>
              <a:defRPr/>
            </a:pPr>
            <a:r>
              <a:rPr lang="en-US" sz="1500" b="1" kern="0" dirty="0">
                <a:solidFill>
                  <a:prstClr val="white"/>
                </a:solidFill>
                <a:latin typeface="Calibri" panose="020F0502020204030204" pitchFamily="34" charset="0"/>
              </a:rPr>
              <a:t> Beams, magnets and modeling to advance the quest for fusion energy at Berkeley Lab</a:t>
            </a:r>
            <a:endParaRPr sz="1500" b="1" kern="0" dirty="0">
              <a:solidFill>
                <a:prstClr val="white"/>
              </a:solidFill>
              <a:latin typeface="Calibri" panose="020F0502020204030204" pitchFamily="34" charset="0"/>
            </a:endParaRPr>
          </a:p>
        </p:txBody>
      </p:sp>
      <p:sp>
        <p:nvSpPr>
          <p:cNvPr id="33" name="CustomShape 4"/>
          <p:cNvSpPr/>
          <p:nvPr/>
        </p:nvSpPr>
        <p:spPr>
          <a:xfrm>
            <a:off x="3549650" y="214048"/>
            <a:ext cx="5270302" cy="258524"/>
          </a:xfrm>
          <a:prstGeom prst="rect">
            <a:avLst/>
          </a:prstGeom>
        </p:spPr>
        <p:txBody>
          <a:bodyPr lIns="18750" tIns="9375" rIns="18750" bIns="9375"/>
          <a:lstStyle/>
          <a:p>
            <a:pPr algn="ctr" defTabSz="190470" fontAlgn="auto">
              <a:spcBef>
                <a:spcPts val="0"/>
              </a:spcBef>
              <a:spcAft>
                <a:spcPts val="0"/>
              </a:spcAft>
              <a:buClrTx/>
              <a:buSzTx/>
            </a:pPr>
            <a:r>
              <a:rPr lang="en-US" sz="917" b="1" dirty="0">
                <a:solidFill>
                  <a:prstClr val="white"/>
                </a:solidFill>
                <a:latin typeface="Calibri" panose="020F0502020204030204" pitchFamily="34" charset="0"/>
              </a:rPr>
              <a:t>Thomas </a:t>
            </a:r>
            <a:r>
              <a:rPr lang="en-US" sz="917" b="1" dirty="0" err="1">
                <a:solidFill>
                  <a:prstClr val="white"/>
                </a:solidFill>
                <a:latin typeface="Calibri" panose="020F0502020204030204" pitchFamily="34" charset="0"/>
              </a:rPr>
              <a:t>Schenkel</a:t>
            </a:r>
            <a:r>
              <a:rPr lang="en-US" sz="917" b="1" dirty="0">
                <a:solidFill>
                  <a:prstClr val="white"/>
                </a:solidFill>
                <a:latin typeface="Calibri" panose="020F0502020204030204" pitchFamily="34" charset="0"/>
              </a:rPr>
              <a:t> </a:t>
            </a:r>
          </a:p>
          <a:p>
            <a:pPr algn="ctr" defTabSz="190470" fontAlgn="auto">
              <a:spcBef>
                <a:spcPts val="0"/>
              </a:spcBef>
              <a:spcAft>
                <a:spcPts val="0"/>
              </a:spcAft>
              <a:buClrTx/>
              <a:buSzTx/>
            </a:pPr>
            <a:r>
              <a:rPr lang="en-US" sz="917" b="1" i="1" dirty="0">
                <a:solidFill>
                  <a:prstClr val="white"/>
                </a:solidFill>
                <a:latin typeface="Calibri" panose="020F0502020204030204" pitchFamily="34" charset="0"/>
              </a:rPr>
              <a:t>Lawrence Berkeley National Laboratory, Berkeley, CA 94720</a:t>
            </a:r>
          </a:p>
          <a:p>
            <a:pPr algn="ctr" defTabSz="190470" fontAlgn="auto">
              <a:spcBef>
                <a:spcPts val="0"/>
              </a:spcBef>
              <a:spcAft>
                <a:spcPts val="0"/>
              </a:spcAft>
              <a:buClrTx/>
              <a:buSzTx/>
            </a:pPr>
            <a:endParaRPr sz="917" b="1" dirty="0">
              <a:solidFill>
                <a:prstClr val="black"/>
              </a:solidFill>
              <a:latin typeface="Calibri" panose="020F0502020204030204" pitchFamily="34" charset="0"/>
            </a:endParaRPr>
          </a:p>
          <a:p>
            <a:pPr algn="ctr" defTabSz="190470" fontAlgn="auto">
              <a:spcBef>
                <a:spcPts val="0"/>
              </a:spcBef>
              <a:spcAft>
                <a:spcPts val="0"/>
              </a:spcAft>
              <a:buClrTx/>
              <a:buSzTx/>
            </a:pPr>
            <a:endParaRPr sz="917" b="1" dirty="0">
              <a:solidFill>
                <a:prstClr val="black"/>
              </a:solidFill>
              <a:latin typeface="Calibri" panose="020F0502020204030204" pitchFamily="34" charset="0"/>
            </a:endParaRPr>
          </a:p>
        </p:txBody>
      </p:sp>
      <p:sp>
        <p:nvSpPr>
          <p:cNvPr id="139" name="Rectangle 2"/>
          <p:cNvSpPr txBox="1">
            <a:spLocks noChangeArrowheads="1"/>
          </p:cNvSpPr>
          <p:nvPr/>
        </p:nvSpPr>
        <p:spPr bwMode="auto">
          <a:xfrm>
            <a:off x="228600" y="573383"/>
            <a:ext cx="3364890" cy="264817"/>
          </a:xfrm>
          <a:prstGeom prst="rect">
            <a:avLst/>
          </a:pr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932" tIns="7932" rIns="7932" bIns="7932" numCol="1" anchor="ctr" anchorCtr="0" compatLnSpc="1">
            <a:prstTxWarp prst="textNoShape">
              <a:avLst/>
            </a:prstTxWarp>
          </a:bodyPr>
          <a:lstStyle>
            <a:lvl1pPr algn="ctr" rtl="0" eaLnBrk="1" fontAlgn="base" hangingPunct="1">
              <a:spcBef>
                <a:spcPct val="0"/>
              </a:spcBef>
              <a:spcAft>
                <a:spcPct val="0"/>
              </a:spcAft>
              <a:defRPr sz="2800" b="1">
                <a:solidFill>
                  <a:srgbClr val="FFFFFF"/>
                </a:solidFill>
                <a:latin typeface="Franklin Gothic Medium"/>
                <a:ea typeface="ＭＳ Ｐゴシック" charset="0"/>
                <a:cs typeface="Franklin Gothic Medium"/>
              </a:defRPr>
            </a:lvl1pPr>
            <a:lvl2pPr algn="ctr" rtl="0" eaLnBrk="1" fontAlgn="base" hangingPunct="1">
              <a:spcBef>
                <a:spcPct val="0"/>
              </a:spcBef>
              <a:spcAft>
                <a:spcPct val="0"/>
              </a:spcAft>
              <a:defRPr sz="3000" b="1">
                <a:solidFill>
                  <a:schemeClr val="tx2"/>
                </a:solidFill>
                <a:latin typeface="Franklin Gothic Medium" charset="0"/>
                <a:ea typeface="ＭＳ Ｐゴシック" charset="-128"/>
                <a:cs typeface="ＭＳ Ｐゴシック" charset="-128"/>
              </a:defRPr>
            </a:lvl2pPr>
            <a:lvl3pPr algn="ctr" rtl="0" eaLnBrk="1" fontAlgn="base" hangingPunct="1">
              <a:spcBef>
                <a:spcPct val="0"/>
              </a:spcBef>
              <a:spcAft>
                <a:spcPct val="0"/>
              </a:spcAft>
              <a:defRPr sz="3000" b="1">
                <a:solidFill>
                  <a:schemeClr val="tx2"/>
                </a:solidFill>
                <a:latin typeface="Franklin Gothic Medium" charset="0"/>
                <a:ea typeface="ＭＳ Ｐゴシック" charset="-128"/>
                <a:cs typeface="ＭＳ Ｐゴシック" charset="-128"/>
              </a:defRPr>
            </a:lvl3pPr>
            <a:lvl4pPr algn="ctr" rtl="0" eaLnBrk="1" fontAlgn="base" hangingPunct="1">
              <a:spcBef>
                <a:spcPct val="0"/>
              </a:spcBef>
              <a:spcAft>
                <a:spcPct val="0"/>
              </a:spcAft>
              <a:defRPr sz="3000" b="1">
                <a:solidFill>
                  <a:schemeClr val="tx2"/>
                </a:solidFill>
                <a:latin typeface="Franklin Gothic Medium" charset="0"/>
                <a:ea typeface="ＭＳ Ｐゴシック" charset="-128"/>
                <a:cs typeface="ＭＳ Ｐゴシック" charset="-128"/>
              </a:defRPr>
            </a:lvl4pPr>
            <a:lvl5pPr algn="ctr" rtl="0" eaLnBrk="1" fontAlgn="base" hangingPunct="1">
              <a:spcBef>
                <a:spcPct val="0"/>
              </a:spcBef>
              <a:spcAft>
                <a:spcPct val="0"/>
              </a:spcAft>
              <a:defRPr sz="3000" b="1">
                <a:solidFill>
                  <a:schemeClr val="tx2"/>
                </a:solidFill>
                <a:latin typeface="Franklin Gothic Medium" charset="0"/>
                <a:ea typeface="ＭＳ Ｐゴシック" charset="-128"/>
                <a:cs typeface="ＭＳ Ｐゴシック" charset="-128"/>
              </a:defRPr>
            </a:lvl5pPr>
            <a:lvl6pPr marL="457082"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165"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25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332"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a:lstStyle>
          <a:p>
            <a:pPr defTabSz="190333">
              <a:lnSpc>
                <a:spcPct val="85000"/>
              </a:lnSpc>
              <a:buClrTx/>
              <a:buSzTx/>
              <a:defRPr/>
            </a:pPr>
            <a:r>
              <a:rPr lang="en-US" sz="1042" kern="0" dirty="0">
                <a:solidFill>
                  <a:srgbClr val="1B1B1B"/>
                </a:solidFill>
                <a:latin typeface="Calibri" panose="020F0502020204030204" pitchFamily="34" charset="0"/>
              </a:rPr>
              <a:t>1. Compact multi-beam ion accelerators for plasma heating</a:t>
            </a:r>
            <a:endParaRPr lang="en-US" sz="1042" kern="0" dirty="0">
              <a:solidFill>
                <a:srgbClr val="000000"/>
              </a:solidFill>
              <a:latin typeface="Calibri" panose="020F0502020204030204" pitchFamily="34" charset="0"/>
            </a:endParaRPr>
          </a:p>
        </p:txBody>
      </p:sp>
      <p:sp>
        <p:nvSpPr>
          <p:cNvPr id="41" name="TextBox 40"/>
          <p:cNvSpPr txBox="1"/>
          <p:nvPr/>
        </p:nvSpPr>
        <p:spPr>
          <a:xfrm>
            <a:off x="1676400" y="6548338"/>
            <a:ext cx="8750242" cy="233462"/>
          </a:xfrm>
          <a:prstGeom prst="rect">
            <a:avLst/>
          </a:prstGeom>
          <a:noFill/>
          <a:ln w="25400">
            <a:noFill/>
          </a:ln>
        </p:spPr>
        <p:txBody>
          <a:bodyPr wrap="square" rtlCol="0">
            <a:spAutoFit/>
          </a:bodyPr>
          <a:lstStyle/>
          <a:p>
            <a:pPr algn="ctr" defTabSz="767973" fontAlgn="auto">
              <a:spcAft>
                <a:spcPts val="0"/>
              </a:spcAft>
              <a:buClrTx/>
              <a:buSzTx/>
            </a:pPr>
            <a:r>
              <a:rPr lang="en-US" altLang="en-US" sz="917" b="1" dirty="0">
                <a:solidFill>
                  <a:prstClr val="white"/>
                </a:solidFill>
                <a:latin typeface="Calibri" panose="020F0502020204030204" pitchFamily="34" charset="0"/>
                <a:cs typeface="Calibri" panose="020F0502020204030204" pitchFamily="34" charset="0"/>
              </a:rPr>
              <a:t>This work was supported by the Director, Office of Science, Offices of HEP and FES, and by ARPA-E, U.S. Department of Energy, under Contract No. DE-AC-02­05CH11231 (LBNL).</a:t>
            </a:r>
          </a:p>
        </p:txBody>
      </p:sp>
      <p:sp>
        <p:nvSpPr>
          <p:cNvPr id="2" name="Rectangle 1"/>
          <p:cNvSpPr/>
          <p:nvPr/>
        </p:nvSpPr>
        <p:spPr>
          <a:xfrm>
            <a:off x="76200" y="551752"/>
            <a:ext cx="3894611" cy="59278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a:solidFill>
                <a:prstClr val="white"/>
              </a:solidFill>
              <a:latin typeface="Calibri" panose="020F0502020204030204" pitchFamily="34" charset="0"/>
            </a:endParaRPr>
          </a:p>
          <a:p>
            <a:pPr algn="ctr" defTabSz="767973" fontAlgn="auto">
              <a:spcBef>
                <a:spcPts val="0"/>
              </a:spcBef>
              <a:spcAft>
                <a:spcPts val="0"/>
              </a:spcAft>
              <a:buClrTx/>
              <a:buSzTx/>
            </a:pPr>
            <a:endParaRPr lang="en-US" sz="1250" dirty="0" err="1">
              <a:solidFill>
                <a:prstClr val="white"/>
              </a:solidFill>
              <a:latin typeface="Calibri" panose="020F0502020204030204" pitchFamily="34" charset="0"/>
            </a:endParaRPr>
          </a:p>
        </p:txBody>
      </p:sp>
      <p:sp>
        <p:nvSpPr>
          <p:cNvPr id="253" name="Rectangle 252"/>
          <p:cNvSpPr/>
          <p:nvPr/>
        </p:nvSpPr>
        <p:spPr>
          <a:xfrm>
            <a:off x="8153400" y="557010"/>
            <a:ext cx="3935327" cy="5920345"/>
          </a:xfrm>
          <a:prstGeom prst="rect">
            <a:avLst/>
          </a:prstGeom>
          <a:no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973" fontAlgn="auto">
              <a:spcBef>
                <a:spcPts val="0"/>
              </a:spcBef>
              <a:spcAft>
                <a:spcPts val="0"/>
              </a:spcAft>
              <a:buClrTx/>
              <a:buSzTx/>
            </a:pPr>
            <a:endParaRPr lang="en-US" sz="1250" dirty="0" err="1">
              <a:solidFill>
                <a:prstClr val="white"/>
              </a:solidFill>
              <a:latin typeface="Calibri" panose="020F0502020204030204" pitchFamily="34" charset="0"/>
            </a:endParaRPr>
          </a:p>
        </p:txBody>
      </p:sp>
      <p:pic>
        <p:nvPicPr>
          <p:cNvPr id="150" name="Picture 14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945" y="1772864"/>
            <a:ext cx="1760515" cy="735853"/>
          </a:xfrm>
          <a:prstGeom prst="rect">
            <a:avLst/>
          </a:prstGeom>
          <a:ln>
            <a:solidFill>
              <a:schemeClr val="tx1">
                <a:lumMod val="50000"/>
                <a:lumOff val="50000"/>
              </a:schemeClr>
            </a:solidFill>
          </a:ln>
        </p:spPr>
      </p:pic>
      <p:pic>
        <p:nvPicPr>
          <p:cNvPr id="159" name="Picture 15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79484" y="2137077"/>
            <a:ext cx="1192976" cy="856812"/>
          </a:xfrm>
          <a:prstGeom prst="rect">
            <a:avLst/>
          </a:prstGeom>
        </p:spPr>
      </p:pic>
      <p:sp>
        <p:nvSpPr>
          <p:cNvPr id="160" name="TextBox 159"/>
          <p:cNvSpPr txBox="1"/>
          <p:nvPr/>
        </p:nvSpPr>
        <p:spPr>
          <a:xfrm>
            <a:off x="2438400" y="1828800"/>
            <a:ext cx="1412285" cy="297646"/>
          </a:xfrm>
          <a:prstGeom prst="rect">
            <a:avLst/>
          </a:prstGeom>
          <a:noFill/>
        </p:spPr>
        <p:txBody>
          <a:bodyPr wrap="square" rtlCol="0">
            <a:spAutoFit/>
          </a:bodyPr>
          <a:lstStyle/>
          <a:p>
            <a:pPr defTabSz="767973" fontAlgn="auto">
              <a:spcBef>
                <a:spcPts val="0"/>
              </a:spcBef>
              <a:spcAft>
                <a:spcPts val="0"/>
              </a:spcAft>
              <a:buClrTx/>
              <a:buSzTx/>
            </a:pPr>
            <a:r>
              <a:rPr lang="en-US" sz="667" dirty="0">
                <a:solidFill>
                  <a:srgbClr val="000000"/>
                </a:solidFill>
                <a:latin typeface="Arial"/>
              </a:rPr>
              <a:t>Schematic with focusing and acceleration wafers. </a:t>
            </a:r>
          </a:p>
        </p:txBody>
      </p:sp>
      <p:sp>
        <p:nvSpPr>
          <p:cNvPr id="161" name="TextBox 160">
            <a:extLst>
              <a:ext uri="{FF2B5EF4-FFF2-40B4-BE49-F238E27FC236}">
                <a16:creationId xmlns:a16="http://schemas.microsoft.com/office/drawing/2014/main" id="{B918A8EC-62EC-894E-9E2C-BA3C9122B7F3}"/>
              </a:ext>
            </a:extLst>
          </p:cNvPr>
          <p:cNvSpPr txBox="1"/>
          <p:nvPr/>
        </p:nvSpPr>
        <p:spPr>
          <a:xfrm>
            <a:off x="2243031" y="3026353"/>
            <a:ext cx="1676385" cy="400302"/>
          </a:xfrm>
          <a:prstGeom prst="rect">
            <a:avLst/>
          </a:prstGeom>
          <a:noFill/>
        </p:spPr>
        <p:txBody>
          <a:bodyPr wrap="square" rtlCol="0">
            <a:spAutoFit/>
          </a:bodyPr>
          <a:lstStyle/>
          <a:p>
            <a:pPr defTabSz="767973" fontAlgn="auto">
              <a:spcBef>
                <a:spcPts val="0"/>
              </a:spcBef>
              <a:spcAft>
                <a:spcPts val="0"/>
              </a:spcAft>
              <a:buClrTx/>
              <a:buSzTx/>
            </a:pPr>
            <a:r>
              <a:rPr lang="en-US" sz="667" dirty="0">
                <a:solidFill>
                  <a:srgbClr val="000000"/>
                </a:solidFill>
                <a:latin typeface="Arial"/>
              </a:rPr>
              <a:t>Multi-beamlet </a:t>
            </a:r>
            <a:r>
              <a:rPr lang="en-US" sz="667" dirty="0" err="1">
                <a:solidFill>
                  <a:srgbClr val="000000"/>
                </a:solidFill>
                <a:latin typeface="Arial"/>
              </a:rPr>
              <a:t>Ar</a:t>
            </a:r>
            <a:r>
              <a:rPr lang="en-US" sz="667" baseline="30000" dirty="0">
                <a:solidFill>
                  <a:srgbClr val="000000"/>
                </a:solidFill>
                <a:latin typeface="Arial"/>
              </a:rPr>
              <a:t>+</a:t>
            </a:r>
            <a:r>
              <a:rPr lang="en-US" sz="667" dirty="0">
                <a:solidFill>
                  <a:srgbClr val="000000"/>
                </a:solidFill>
                <a:latin typeface="Arial"/>
              </a:rPr>
              <a:t> ion current vs. retarding grid bias showing ion acceleration with 2.6 kV/gap.</a:t>
            </a:r>
          </a:p>
        </p:txBody>
      </p:sp>
      <p:grpSp>
        <p:nvGrpSpPr>
          <p:cNvPr id="162" name="Group 161"/>
          <p:cNvGrpSpPr>
            <a:grpSpLocks noChangeAspect="1"/>
          </p:cNvGrpSpPr>
          <p:nvPr/>
        </p:nvGrpSpPr>
        <p:grpSpPr>
          <a:xfrm>
            <a:off x="773808" y="2601289"/>
            <a:ext cx="1207392" cy="675311"/>
            <a:chOff x="5950538" y="6106108"/>
            <a:chExt cx="2540093" cy="1420711"/>
          </a:xfrm>
        </p:grpSpPr>
        <p:pic>
          <p:nvPicPr>
            <p:cNvPr id="164" name="Picture 16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50538" y="6106108"/>
              <a:ext cx="1000519" cy="952875"/>
            </a:xfrm>
            <a:prstGeom prst="rect">
              <a:avLst/>
            </a:prstGeom>
          </p:spPr>
        </p:pic>
        <p:pic>
          <p:nvPicPr>
            <p:cNvPr id="165" name="Picture 16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74673" y="6489914"/>
              <a:ext cx="1015958" cy="1036905"/>
            </a:xfrm>
            <a:prstGeom prst="rect">
              <a:avLst/>
            </a:prstGeom>
          </p:spPr>
        </p:pic>
        <p:pic>
          <p:nvPicPr>
            <p:cNvPr id="166" name="Picture 165"/>
            <p:cNvPicPr>
              <a:picLocks noChangeAspect="1"/>
            </p:cNvPicPr>
            <p:nvPr/>
          </p:nvPicPr>
          <p:blipFill rotWithShape="1">
            <a:blip r:embed="rId7" cstate="screen">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6733838" y="6248170"/>
              <a:ext cx="958054" cy="1044171"/>
            </a:xfrm>
            <a:prstGeom prst="rect">
              <a:avLst/>
            </a:prstGeom>
          </p:spPr>
        </p:pic>
      </p:grpSp>
      <p:grpSp>
        <p:nvGrpSpPr>
          <p:cNvPr id="167" name="Group 166"/>
          <p:cNvGrpSpPr>
            <a:grpSpLocks noChangeAspect="1"/>
          </p:cNvGrpSpPr>
          <p:nvPr/>
        </p:nvGrpSpPr>
        <p:grpSpPr>
          <a:xfrm>
            <a:off x="566279" y="3870158"/>
            <a:ext cx="595253" cy="666750"/>
            <a:chOff x="7151899" y="5378250"/>
            <a:chExt cx="1132528" cy="1268558"/>
          </a:xfrm>
        </p:grpSpPr>
        <p:pic>
          <p:nvPicPr>
            <p:cNvPr id="168" name="Picture 16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151899" y="5378250"/>
              <a:ext cx="1079985" cy="1268558"/>
            </a:xfrm>
            <a:prstGeom prst="rect">
              <a:avLst/>
            </a:prstGeom>
          </p:spPr>
        </p:pic>
        <p:sp>
          <p:nvSpPr>
            <p:cNvPr id="169" name="TextBox 168"/>
            <p:cNvSpPr txBox="1"/>
            <p:nvPr/>
          </p:nvSpPr>
          <p:spPr>
            <a:xfrm>
              <a:off x="7469502" y="6191661"/>
              <a:ext cx="814925" cy="370988"/>
            </a:xfrm>
            <a:prstGeom prst="rect">
              <a:avLst/>
            </a:prstGeom>
            <a:noFill/>
          </p:spPr>
          <p:txBody>
            <a:bodyPr wrap="none" rtlCol="0">
              <a:spAutoFit/>
            </a:bodyPr>
            <a:lstStyle/>
            <a:p>
              <a:pPr defTabSz="767973" fontAlgn="auto">
                <a:spcBef>
                  <a:spcPts val="0"/>
                </a:spcBef>
                <a:spcAft>
                  <a:spcPts val="0"/>
                </a:spcAft>
                <a:buClrTx/>
                <a:buSzTx/>
              </a:pPr>
              <a:r>
                <a:rPr lang="en-US" sz="667" b="1" dirty="0">
                  <a:solidFill>
                    <a:prstClr val="white"/>
                  </a:solidFill>
                  <a:latin typeface="Arial"/>
                </a:rPr>
                <a:t>10 cm</a:t>
              </a:r>
            </a:p>
          </p:txBody>
        </p:sp>
        <p:cxnSp>
          <p:nvCxnSpPr>
            <p:cNvPr id="170" name="Straight Arrow Connector 169"/>
            <p:cNvCxnSpPr/>
            <p:nvPr/>
          </p:nvCxnSpPr>
          <p:spPr>
            <a:xfrm>
              <a:off x="7218509" y="6401602"/>
              <a:ext cx="979867" cy="3533"/>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75" name="TextBox 174"/>
          <p:cNvSpPr txBox="1"/>
          <p:nvPr/>
        </p:nvSpPr>
        <p:spPr>
          <a:xfrm>
            <a:off x="228600" y="3481987"/>
            <a:ext cx="3681655" cy="351584"/>
          </a:xfrm>
          <a:prstGeom prst="rect">
            <a:avLst/>
          </a:prstGeom>
          <a:noFill/>
        </p:spPr>
        <p:txBody>
          <a:bodyPr wrap="square" lIns="5284" tIns="2642" rIns="5284" bIns="2642" rtlCol="0">
            <a:spAutoFit/>
          </a:bodyPr>
          <a:lstStyle/>
          <a:p>
            <a:pPr marL="24801" lvl="1" indent="0" defTabSz="767973" fontAlgn="auto">
              <a:spcBef>
                <a:spcPts val="0"/>
              </a:spcBef>
              <a:spcAft>
                <a:spcPts val="0"/>
              </a:spcAft>
              <a:buClrTx/>
              <a:buSzTx/>
            </a:pPr>
            <a:r>
              <a:rPr lang="en-US" sz="750" dirty="0">
                <a:solidFill>
                  <a:srgbClr val="003399"/>
                </a:solidFill>
                <a:latin typeface="Arial"/>
              </a:rPr>
              <a:t>We have demonstrated the concept of multi-beam ion accelerators made from stacks of low cost wafers. </a:t>
            </a:r>
          </a:p>
          <a:p>
            <a:pPr marL="24801" lvl="1" indent="0" defTabSz="767973" fontAlgn="auto">
              <a:spcBef>
                <a:spcPts val="0"/>
              </a:spcBef>
              <a:spcAft>
                <a:spcPts val="0"/>
              </a:spcAft>
              <a:buClrTx/>
              <a:buSzTx/>
            </a:pPr>
            <a:r>
              <a:rPr lang="en-US" sz="750" dirty="0">
                <a:solidFill>
                  <a:srgbClr val="003399"/>
                </a:solidFill>
                <a:latin typeface="Arial"/>
              </a:rPr>
              <a:t>The next step is scaling to high beam power.</a:t>
            </a:r>
          </a:p>
        </p:txBody>
      </p:sp>
      <p:sp>
        <p:nvSpPr>
          <p:cNvPr id="176" name="TextBox 175"/>
          <p:cNvSpPr txBox="1"/>
          <p:nvPr/>
        </p:nvSpPr>
        <p:spPr>
          <a:xfrm>
            <a:off x="1153469" y="3896743"/>
            <a:ext cx="951367" cy="605615"/>
          </a:xfrm>
          <a:prstGeom prst="rect">
            <a:avLst/>
          </a:prstGeom>
          <a:noFill/>
        </p:spPr>
        <p:txBody>
          <a:bodyPr wrap="square" rtlCol="0">
            <a:spAutoFit/>
          </a:bodyPr>
          <a:lstStyle/>
          <a:p>
            <a:pPr defTabSz="767973" fontAlgn="auto">
              <a:spcBef>
                <a:spcPts val="0"/>
              </a:spcBef>
              <a:spcAft>
                <a:spcPts val="0"/>
              </a:spcAft>
              <a:buClrTx/>
              <a:buSzTx/>
            </a:pPr>
            <a:r>
              <a:rPr lang="en-US" sz="667" dirty="0">
                <a:solidFill>
                  <a:srgbClr val="000000"/>
                </a:solidFill>
                <a:latin typeface="Arial"/>
              </a:rPr>
              <a:t>Multi-beamlet RF accelerator unit with 112 beamlet array (1 mm apertures, </a:t>
            </a:r>
            <a:br>
              <a:rPr lang="en-US" sz="667" dirty="0">
                <a:solidFill>
                  <a:srgbClr val="000000"/>
                </a:solidFill>
                <a:latin typeface="Arial"/>
              </a:rPr>
            </a:br>
            <a:r>
              <a:rPr lang="en-US" sz="667" dirty="0">
                <a:solidFill>
                  <a:srgbClr val="000000"/>
                </a:solidFill>
                <a:latin typeface="Arial"/>
              </a:rPr>
              <a:t>3 mm spacing).</a:t>
            </a:r>
          </a:p>
        </p:txBody>
      </p:sp>
      <p:sp>
        <p:nvSpPr>
          <p:cNvPr id="158" name="TextBox 157"/>
          <p:cNvSpPr txBox="1"/>
          <p:nvPr/>
        </p:nvSpPr>
        <p:spPr>
          <a:xfrm>
            <a:off x="152400" y="1234560"/>
            <a:ext cx="3760048" cy="518040"/>
          </a:xfrm>
          <a:prstGeom prst="rect">
            <a:avLst/>
          </a:prstGeom>
          <a:noFill/>
        </p:spPr>
        <p:txBody>
          <a:bodyPr wrap="square" lIns="5284" tIns="2642" rIns="5284" bIns="2642" rtlCol="0">
            <a:spAutoFit/>
          </a:bodyPr>
          <a:lstStyle/>
          <a:p>
            <a:pPr defTabSz="767973" fontAlgn="auto">
              <a:spcBef>
                <a:spcPts val="0"/>
              </a:spcBef>
              <a:spcAft>
                <a:spcPts val="0"/>
              </a:spcAft>
              <a:buClrTx/>
              <a:buSzTx/>
            </a:pPr>
            <a:r>
              <a:rPr lang="en-US" sz="833" dirty="0">
                <a:solidFill>
                  <a:srgbClr val="003399"/>
                </a:solidFill>
                <a:latin typeface="Arial"/>
              </a:rPr>
              <a:t>Ion beams are widely used in many applications, and they are attractive for fusion plasma heating. </a:t>
            </a:r>
          </a:p>
          <a:p>
            <a:pPr defTabSz="767973" fontAlgn="auto">
              <a:spcBef>
                <a:spcPts val="0"/>
              </a:spcBef>
              <a:spcAft>
                <a:spcPts val="0"/>
              </a:spcAft>
              <a:buClrTx/>
              <a:buSzTx/>
            </a:pPr>
            <a:r>
              <a:rPr lang="en-US" sz="833" dirty="0">
                <a:solidFill>
                  <a:srgbClr val="003399"/>
                </a:solidFill>
                <a:latin typeface="Arial"/>
              </a:rPr>
              <a:t>We are developing compact, low cost multi-beam ion accelerators that can be scaled to high beam power.</a:t>
            </a:r>
          </a:p>
        </p:txBody>
      </p:sp>
      <p:sp>
        <p:nvSpPr>
          <p:cNvPr id="172" name="TextBox 171"/>
          <p:cNvSpPr txBox="1"/>
          <p:nvPr/>
        </p:nvSpPr>
        <p:spPr>
          <a:xfrm>
            <a:off x="152401" y="5791606"/>
            <a:ext cx="3757854" cy="685394"/>
          </a:xfrm>
          <a:prstGeom prst="rect">
            <a:avLst/>
          </a:prstGeom>
          <a:noFill/>
        </p:spPr>
        <p:txBody>
          <a:bodyPr wrap="square" lIns="5284" tIns="2642" rIns="5284" bIns="2642" rtlCol="0">
            <a:spAutoFit/>
          </a:bodyPr>
          <a:lstStyle/>
          <a:p>
            <a:pPr marL="35713" indent="-35713" defTabSz="767973" fontAlgn="auto">
              <a:spcBef>
                <a:spcPts val="0"/>
              </a:spcBef>
              <a:spcAft>
                <a:spcPts val="125"/>
              </a:spcAft>
              <a:buClrTx/>
              <a:buSzTx/>
              <a:buFont typeface="Arial" panose="020B0604020202020204" pitchFamily="34" charset="0"/>
              <a:buChar char="•"/>
            </a:pPr>
            <a:r>
              <a:rPr lang="en-US" sz="667" dirty="0">
                <a:solidFill>
                  <a:srgbClr val="000000"/>
                </a:solidFill>
                <a:latin typeface="Arial"/>
              </a:rPr>
              <a:t> 10x higher system current density than single beam accelerators</a:t>
            </a:r>
          </a:p>
          <a:p>
            <a:pPr marL="35713" indent="-35713" defTabSz="767973" fontAlgn="auto">
              <a:spcBef>
                <a:spcPts val="0"/>
              </a:spcBef>
              <a:spcAft>
                <a:spcPts val="125"/>
              </a:spcAft>
              <a:buClrTx/>
              <a:buSzTx/>
              <a:buFont typeface="Arial" panose="020B0604020202020204" pitchFamily="34" charset="0"/>
              <a:buChar char="•"/>
            </a:pPr>
            <a:r>
              <a:rPr lang="en-US" sz="667" dirty="0">
                <a:solidFill>
                  <a:srgbClr val="000000"/>
                </a:solidFill>
                <a:latin typeface="Arial"/>
              </a:rPr>
              <a:t> Mid term goal is 1 MeV in 1 m, higher gradients in progress</a:t>
            </a:r>
          </a:p>
          <a:p>
            <a:pPr marL="35713" indent="-35713" defTabSz="767973" fontAlgn="auto">
              <a:spcBef>
                <a:spcPts val="0"/>
              </a:spcBef>
              <a:spcAft>
                <a:spcPts val="125"/>
              </a:spcAft>
              <a:buClrTx/>
              <a:buSzTx/>
              <a:buFont typeface="Arial" panose="020B0604020202020204" pitchFamily="34" charset="0"/>
              <a:buChar char="•"/>
            </a:pPr>
            <a:r>
              <a:rPr lang="en-US" sz="667" dirty="0">
                <a:solidFill>
                  <a:srgbClr val="000000"/>
                </a:solidFill>
                <a:latin typeface="Arial"/>
              </a:rPr>
              <a:t> Safe – no need to stand-off high voltages due to sequential acceleration, no x-ray hazard</a:t>
            </a:r>
            <a:endParaRPr lang="en-US" sz="292" dirty="0">
              <a:solidFill>
                <a:srgbClr val="000000"/>
              </a:solidFill>
              <a:latin typeface="Arial"/>
            </a:endParaRPr>
          </a:p>
          <a:p>
            <a:pPr marL="35713" indent="-35713" defTabSz="767973" fontAlgn="auto">
              <a:spcBef>
                <a:spcPts val="0"/>
              </a:spcBef>
              <a:spcAft>
                <a:spcPts val="125"/>
              </a:spcAft>
              <a:buClrTx/>
              <a:buSzTx/>
              <a:buFont typeface="Arial" panose="020B0604020202020204" pitchFamily="34" charset="0"/>
              <a:buChar char="•"/>
            </a:pPr>
            <a:r>
              <a:rPr lang="en-US" sz="667" i="1" dirty="0">
                <a:solidFill>
                  <a:srgbClr val="000000"/>
                </a:solidFill>
                <a:latin typeface="Arial"/>
              </a:rPr>
              <a:t> US Patent 2019/0159331 A1, May 23, 2019. </a:t>
            </a:r>
          </a:p>
          <a:p>
            <a:pPr marL="35713" indent="-35713" defTabSz="767973" fontAlgn="auto">
              <a:spcBef>
                <a:spcPts val="0"/>
              </a:spcBef>
              <a:spcAft>
                <a:spcPts val="125"/>
              </a:spcAft>
              <a:buClrTx/>
              <a:buSzTx/>
              <a:buFont typeface="Arial" panose="020B0604020202020204" pitchFamily="34" charset="0"/>
              <a:buChar char="•"/>
            </a:pPr>
            <a:r>
              <a:rPr lang="en-US" sz="667" i="1" dirty="0">
                <a:solidFill>
                  <a:srgbClr val="000000"/>
                </a:solidFill>
                <a:latin typeface="Arial"/>
              </a:rPr>
              <a:t> A. Persaud, et al. Rev. Sci. </a:t>
            </a:r>
            <a:r>
              <a:rPr lang="en-US" sz="667" i="1" dirty="0" err="1">
                <a:solidFill>
                  <a:srgbClr val="000000"/>
                </a:solidFill>
                <a:latin typeface="Arial"/>
              </a:rPr>
              <a:t>Instrum</a:t>
            </a:r>
            <a:r>
              <a:rPr lang="en-US" sz="667" i="1" dirty="0">
                <a:solidFill>
                  <a:srgbClr val="000000"/>
                </a:solidFill>
                <a:latin typeface="Arial"/>
              </a:rPr>
              <a:t>. 88, 063304 (2017)</a:t>
            </a:r>
          </a:p>
          <a:p>
            <a:pPr marL="35713" indent="-35713" defTabSz="767973" fontAlgn="auto">
              <a:spcBef>
                <a:spcPts val="0"/>
              </a:spcBef>
              <a:spcAft>
                <a:spcPts val="125"/>
              </a:spcAft>
              <a:buClrTx/>
              <a:buSzTx/>
              <a:buFont typeface="Arial" panose="020B0604020202020204" pitchFamily="34" charset="0"/>
              <a:buChar char="•"/>
            </a:pPr>
            <a:r>
              <a:rPr lang="en-US" sz="667" i="1" dirty="0">
                <a:solidFill>
                  <a:srgbClr val="000000"/>
                </a:solidFill>
                <a:latin typeface="Arial"/>
              </a:rPr>
              <a:t> P. A. Seidl et al., Rev. Sci. </a:t>
            </a:r>
            <a:r>
              <a:rPr lang="en-US" sz="667" i="1" dirty="0" err="1">
                <a:solidFill>
                  <a:srgbClr val="000000"/>
                </a:solidFill>
                <a:latin typeface="Arial"/>
              </a:rPr>
              <a:t>Instrum</a:t>
            </a:r>
            <a:r>
              <a:rPr lang="en-US" sz="667" i="1" dirty="0">
                <a:solidFill>
                  <a:srgbClr val="000000"/>
                </a:solidFill>
                <a:latin typeface="Arial"/>
              </a:rPr>
              <a:t>. 89, 053302 (2018).</a:t>
            </a:r>
          </a:p>
        </p:txBody>
      </p:sp>
      <p:sp>
        <p:nvSpPr>
          <p:cNvPr id="173" name="TextBox 172"/>
          <p:cNvSpPr txBox="1"/>
          <p:nvPr/>
        </p:nvSpPr>
        <p:spPr>
          <a:xfrm>
            <a:off x="152400" y="3134915"/>
            <a:ext cx="2135488" cy="400302"/>
          </a:xfrm>
          <a:prstGeom prst="rect">
            <a:avLst/>
          </a:prstGeom>
          <a:noFill/>
        </p:spPr>
        <p:txBody>
          <a:bodyPr wrap="square" rtlCol="0">
            <a:spAutoFit/>
          </a:bodyPr>
          <a:lstStyle/>
          <a:p>
            <a:pPr defTabSz="767973" fontAlgn="auto">
              <a:spcBef>
                <a:spcPts val="0"/>
              </a:spcBef>
              <a:spcAft>
                <a:spcPts val="0"/>
              </a:spcAft>
              <a:buClrTx/>
              <a:buSzTx/>
            </a:pPr>
            <a:r>
              <a:rPr lang="en-US" sz="667" dirty="0">
                <a:solidFill>
                  <a:srgbClr val="000000"/>
                </a:solidFill>
                <a:latin typeface="Arial"/>
              </a:rPr>
              <a:t>Images of parallel </a:t>
            </a:r>
            <a:br>
              <a:rPr lang="en-US" sz="667" dirty="0">
                <a:solidFill>
                  <a:srgbClr val="000000"/>
                </a:solidFill>
                <a:latin typeface="Arial"/>
              </a:rPr>
            </a:br>
            <a:r>
              <a:rPr lang="en-US" sz="667" dirty="0">
                <a:solidFill>
                  <a:srgbClr val="000000"/>
                </a:solidFill>
                <a:latin typeface="Arial"/>
              </a:rPr>
              <a:t>ion beams for a series of electrostatic quadrupole (ESQ) settings demonstrating focusing.</a:t>
            </a:r>
          </a:p>
        </p:txBody>
      </p:sp>
      <p:sp>
        <p:nvSpPr>
          <p:cNvPr id="174" name="TextBox 173"/>
          <p:cNvSpPr txBox="1"/>
          <p:nvPr/>
        </p:nvSpPr>
        <p:spPr>
          <a:xfrm>
            <a:off x="3033237" y="3912741"/>
            <a:ext cx="852963" cy="621273"/>
          </a:xfrm>
          <a:prstGeom prst="rect">
            <a:avLst/>
          </a:prstGeom>
          <a:noFill/>
        </p:spPr>
        <p:txBody>
          <a:bodyPr wrap="square" lIns="5284" tIns="2642" rIns="5284" bIns="2642" rtlCol="0">
            <a:spAutoFit/>
          </a:bodyPr>
          <a:lstStyle/>
          <a:p>
            <a:pPr defTabSz="767973" fontAlgn="auto">
              <a:spcBef>
                <a:spcPts val="0"/>
              </a:spcBef>
              <a:spcAft>
                <a:spcPts val="0"/>
              </a:spcAft>
              <a:buClrTx/>
              <a:buSzTx/>
            </a:pPr>
            <a:r>
              <a:rPr lang="en-US" sz="667" dirty="0">
                <a:solidFill>
                  <a:srgbClr val="000000"/>
                </a:solidFill>
                <a:latin typeface="Arial"/>
              </a:rPr>
              <a:t>Compact RF power supply from </a:t>
            </a:r>
            <a:r>
              <a:rPr lang="en-US" sz="667" dirty="0" err="1">
                <a:solidFill>
                  <a:srgbClr val="000000"/>
                </a:solidFill>
                <a:latin typeface="Arial"/>
              </a:rPr>
              <a:t>Airity</a:t>
            </a:r>
            <a:r>
              <a:rPr lang="en-US" sz="667" dirty="0">
                <a:solidFill>
                  <a:srgbClr val="000000"/>
                </a:solidFill>
                <a:latin typeface="Arial"/>
              </a:rPr>
              <a:t> Tech, LLC, designed for </a:t>
            </a:r>
            <a:br>
              <a:rPr lang="en-US" sz="667" dirty="0">
                <a:solidFill>
                  <a:srgbClr val="000000"/>
                </a:solidFill>
                <a:latin typeface="Arial"/>
              </a:rPr>
            </a:br>
            <a:r>
              <a:rPr lang="en-US" sz="667" dirty="0">
                <a:solidFill>
                  <a:srgbClr val="000000"/>
                </a:solidFill>
                <a:latin typeface="Arial"/>
              </a:rPr>
              <a:t>10 kV/gap at 13.56MHz</a:t>
            </a:r>
            <a:endParaRPr lang="en-US" sz="667" b="1" dirty="0">
              <a:solidFill>
                <a:srgbClr val="000000"/>
              </a:solidFill>
              <a:latin typeface="Arial"/>
            </a:endParaRPr>
          </a:p>
        </p:txBody>
      </p:sp>
      <p:grpSp>
        <p:nvGrpSpPr>
          <p:cNvPr id="179" name="Group 178"/>
          <p:cNvGrpSpPr>
            <a:grpSpLocks noChangeAspect="1"/>
          </p:cNvGrpSpPr>
          <p:nvPr/>
        </p:nvGrpSpPr>
        <p:grpSpPr>
          <a:xfrm>
            <a:off x="2160618" y="3992291"/>
            <a:ext cx="963582" cy="595241"/>
            <a:chOff x="8484104" y="4957588"/>
            <a:chExt cx="1574382" cy="972556"/>
          </a:xfrm>
        </p:grpSpPr>
        <p:pic>
          <p:nvPicPr>
            <p:cNvPr id="180" name="Picture 17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692048" y="5009336"/>
              <a:ext cx="940800" cy="920808"/>
            </a:xfrm>
            <a:prstGeom prst="rect">
              <a:avLst/>
            </a:prstGeom>
          </p:spPr>
        </p:pic>
        <p:cxnSp>
          <p:nvCxnSpPr>
            <p:cNvPr id="181" name="Straight Arrow Connector 180"/>
            <p:cNvCxnSpPr/>
            <p:nvPr/>
          </p:nvCxnSpPr>
          <p:spPr>
            <a:xfrm flipV="1">
              <a:off x="8618759" y="5001396"/>
              <a:ext cx="551629" cy="508308"/>
            </a:xfrm>
            <a:prstGeom prst="straightConnector1">
              <a:avLst/>
            </a:prstGeom>
            <a:ln w="1905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a:off x="9236631" y="4996122"/>
              <a:ext cx="396217" cy="187199"/>
            </a:xfrm>
            <a:prstGeom prst="straightConnector1">
              <a:avLst/>
            </a:prstGeom>
            <a:ln w="1905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endCxn id="180" idx="3"/>
            </p:cNvCxnSpPr>
            <p:nvPr/>
          </p:nvCxnSpPr>
          <p:spPr>
            <a:xfrm>
              <a:off x="9631383" y="5225050"/>
              <a:ext cx="1465" cy="244690"/>
            </a:xfrm>
            <a:prstGeom prst="straightConnector1">
              <a:avLst/>
            </a:prstGeom>
            <a:ln w="1905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9665530" y="5233180"/>
              <a:ext cx="392956" cy="201810"/>
            </a:xfrm>
            <a:prstGeom prst="rect">
              <a:avLst/>
            </a:prstGeom>
            <a:noFill/>
          </p:spPr>
          <p:txBody>
            <a:bodyPr wrap="square" lIns="5284" tIns="2642" rIns="5284" bIns="2642" rtlCol="0">
              <a:spAutoFit/>
            </a:bodyPr>
            <a:lstStyle/>
            <a:p>
              <a:pPr defTabSz="767973" fontAlgn="auto">
                <a:spcBef>
                  <a:spcPts val="0"/>
                </a:spcBef>
                <a:spcAft>
                  <a:spcPts val="0"/>
                </a:spcAft>
                <a:buClrTx/>
                <a:buSzTx/>
              </a:pPr>
              <a:r>
                <a:rPr lang="en-US" sz="583" dirty="0">
                  <a:solidFill>
                    <a:srgbClr val="00B0EA">
                      <a:lumMod val="50000"/>
                    </a:srgbClr>
                  </a:solidFill>
                  <a:latin typeface="Arial"/>
                </a:rPr>
                <a:t>4cm</a:t>
              </a:r>
            </a:p>
          </p:txBody>
        </p:sp>
        <p:sp>
          <p:nvSpPr>
            <p:cNvPr id="185" name="TextBox 184"/>
            <p:cNvSpPr txBox="1"/>
            <p:nvPr/>
          </p:nvSpPr>
          <p:spPr>
            <a:xfrm>
              <a:off x="9418275" y="4957588"/>
              <a:ext cx="392956" cy="201810"/>
            </a:xfrm>
            <a:prstGeom prst="rect">
              <a:avLst/>
            </a:prstGeom>
            <a:noFill/>
          </p:spPr>
          <p:txBody>
            <a:bodyPr wrap="square" lIns="5284" tIns="2642" rIns="5284" bIns="2642" rtlCol="0">
              <a:spAutoFit/>
            </a:bodyPr>
            <a:lstStyle/>
            <a:p>
              <a:pPr defTabSz="767973" fontAlgn="auto">
                <a:spcBef>
                  <a:spcPts val="0"/>
                </a:spcBef>
                <a:spcAft>
                  <a:spcPts val="0"/>
                </a:spcAft>
                <a:buClrTx/>
                <a:buSzTx/>
              </a:pPr>
              <a:r>
                <a:rPr lang="en-US" sz="583" dirty="0">
                  <a:solidFill>
                    <a:srgbClr val="00B0EA">
                      <a:lumMod val="50000"/>
                    </a:srgbClr>
                  </a:solidFill>
                  <a:latin typeface="Arial"/>
                </a:rPr>
                <a:t>8cm</a:t>
              </a:r>
            </a:p>
          </p:txBody>
        </p:sp>
        <p:sp>
          <p:nvSpPr>
            <p:cNvPr id="186" name="TextBox 185"/>
            <p:cNvSpPr txBox="1"/>
            <p:nvPr/>
          </p:nvSpPr>
          <p:spPr>
            <a:xfrm>
              <a:off x="8484104" y="5078640"/>
              <a:ext cx="637952" cy="201810"/>
            </a:xfrm>
            <a:prstGeom prst="rect">
              <a:avLst/>
            </a:prstGeom>
            <a:noFill/>
          </p:spPr>
          <p:txBody>
            <a:bodyPr wrap="square" lIns="5284" tIns="2642" rIns="5284" bIns="2642" rtlCol="0">
              <a:spAutoFit/>
            </a:bodyPr>
            <a:lstStyle/>
            <a:p>
              <a:pPr defTabSz="767973" fontAlgn="auto">
                <a:spcBef>
                  <a:spcPts val="0"/>
                </a:spcBef>
                <a:spcAft>
                  <a:spcPts val="0"/>
                </a:spcAft>
                <a:buClrTx/>
                <a:buSzTx/>
              </a:pPr>
              <a:r>
                <a:rPr lang="en-US" sz="583" dirty="0">
                  <a:solidFill>
                    <a:srgbClr val="00B0EA">
                      <a:lumMod val="50000"/>
                    </a:srgbClr>
                  </a:solidFill>
                  <a:latin typeface="Arial"/>
                </a:rPr>
                <a:t>15.5cm</a:t>
              </a:r>
            </a:p>
          </p:txBody>
        </p:sp>
      </p:grpSp>
      <p:sp>
        <p:nvSpPr>
          <p:cNvPr id="187" name="TextBox 186"/>
          <p:cNvSpPr txBox="1"/>
          <p:nvPr/>
        </p:nvSpPr>
        <p:spPr>
          <a:xfrm>
            <a:off x="604575" y="4906682"/>
            <a:ext cx="2594304" cy="107992"/>
          </a:xfrm>
          <a:prstGeom prst="rect">
            <a:avLst/>
          </a:prstGeom>
          <a:noFill/>
        </p:spPr>
        <p:txBody>
          <a:bodyPr wrap="square" lIns="5284" tIns="2642" rIns="5284" bIns="2642" rtlCol="0">
            <a:spAutoFit/>
          </a:bodyPr>
          <a:lstStyle/>
          <a:p>
            <a:pPr marL="35713" indent="-35713" defTabSz="767973" fontAlgn="auto">
              <a:spcBef>
                <a:spcPts val="0"/>
              </a:spcBef>
              <a:spcAft>
                <a:spcPts val="125"/>
              </a:spcAft>
              <a:buClrTx/>
              <a:buSzTx/>
              <a:buFont typeface="Arial" panose="020B0604020202020204" pitchFamily="34" charset="0"/>
              <a:buChar char="•"/>
            </a:pPr>
            <a:r>
              <a:rPr lang="en-US" sz="667" dirty="0">
                <a:solidFill>
                  <a:srgbClr val="000000"/>
                </a:solidFill>
                <a:latin typeface="Arial"/>
              </a:rPr>
              <a:t>Low cost components and fabrication based on MEMS technology</a:t>
            </a:r>
          </a:p>
        </p:txBody>
      </p:sp>
      <p:sp>
        <p:nvSpPr>
          <p:cNvPr id="188" name="Title 1"/>
          <p:cNvSpPr txBox="1">
            <a:spLocks/>
          </p:cNvSpPr>
          <p:nvPr/>
        </p:nvSpPr>
        <p:spPr>
          <a:xfrm>
            <a:off x="152401" y="4648200"/>
            <a:ext cx="3688278" cy="321084"/>
          </a:xfrm>
          <a:prstGeom prst="rect">
            <a:avLst/>
          </a:prstGeom>
        </p:spPr>
        <p:txBody>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defTabSz="914254" fontAlgn="auto">
              <a:spcAft>
                <a:spcPts val="0"/>
              </a:spcAft>
              <a:buClrTx/>
              <a:buSzTx/>
            </a:pPr>
            <a:r>
              <a:rPr lang="en-US" sz="750" dirty="0">
                <a:solidFill>
                  <a:srgbClr val="003399"/>
                </a:solidFill>
                <a:latin typeface="Arial"/>
              </a:rPr>
              <a:t>High power, multi-beam RF accelerators can advance plasma heating in MFE (neutral beam injectors), MTF (liner formation and compression and IFE/HIF</a:t>
            </a:r>
          </a:p>
        </p:txBody>
      </p:sp>
      <p:pic>
        <p:nvPicPr>
          <p:cNvPr id="189" name="Picture 188" descr="ArunPersaud.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269893" y="794697"/>
            <a:ext cx="168291" cy="222985"/>
          </a:xfrm>
          <a:prstGeom prst="rect">
            <a:avLst/>
          </a:prstGeom>
        </p:spPr>
      </p:pic>
      <p:pic>
        <p:nvPicPr>
          <p:cNvPr id="190" name="Picture 189" descr="PASeidl_147x180y.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471589" y="796863"/>
            <a:ext cx="184834" cy="226327"/>
          </a:xfrm>
          <a:prstGeom prst="rect">
            <a:avLst/>
          </a:prstGeom>
        </p:spPr>
      </p:pic>
      <p:pic>
        <p:nvPicPr>
          <p:cNvPr id="191" name="Picture 190" descr="Amit-Lal.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437067" y="791789"/>
            <a:ext cx="242423" cy="242423"/>
          </a:xfrm>
          <a:prstGeom prst="rect">
            <a:avLst/>
          </a:prstGeom>
        </p:spPr>
      </p:pic>
      <p:pic>
        <p:nvPicPr>
          <p:cNvPr id="192" name="Picture 191" descr="Di-cropped.jp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944782" y="798188"/>
            <a:ext cx="216682" cy="226725"/>
          </a:xfrm>
          <a:prstGeom prst="rect">
            <a:avLst/>
          </a:prstGeom>
        </p:spPr>
      </p:pic>
      <p:pic>
        <p:nvPicPr>
          <p:cNvPr id="193" name="Picture 2" descr="https://lh5.googleusercontent.com/twSP-tMLNVy3kKd78kfR-ECKxroLnFf_z2aK5aG3LaCIgs3091OlbTSo6SKj2_74sUXuLwKxPd89CxjR6H3r1sOYYdQhpRzMNhJf-JBdubNpPsZs9ez0=w47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011538" y="780229"/>
            <a:ext cx="223786" cy="231358"/>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9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693871" y="791451"/>
            <a:ext cx="216359" cy="233751"/>
          </a:xfrm>
          <a:prstGeom prst="rect">
            <a:avLst/>
          </a:prstGeom>
        </p:spPr>
      </p:pic>
      <p:pic>
        <p:nvPicPr>
          <p:cNvPr id="195" name="Picture 194"/>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2707676" y="790015"/>
            <a:ext cx="210139" cy="252837"/>
          </a:xfrm>
          <a:prstGeom prst="rect">
            <a:avLst/>
          </a:prstGeom>
        </p:spPr>
      </p:pic>
      <p:pic>
        <p:nvPicPr>
          <p:cNvPr id="196" name="Picture 195"/>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3181621" y="762000"/>
            <a:ext cx="247379" cy="263558"/>
          </a:xfrm>
          <a:prstGeom prst="rect">
            <a:avLst/>
          </a:prstGeom>
        </p:spPr>
      </p:pic>
      <p:pic>
        <p:nvPicPr>
          <p:cNvPr id="197" name="Picture 4" descr="https://atap.lbl.gov/wp-content/uploads/sites/22/2019/02/Schenkel_direct_on_captioned_250x341y.png"/>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793933" y="786881"/>
            <a:ext cx="177417" cy="226378"/>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198"/>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1953214" y="798057"/>
            <a:ext cx="214530" cy="229691"/>
          </a:xfrm>
          <a:prstGeom prst="rect">
            <a:avLst/>
          </a:prstGeom>
        </p:spPr>
      </p:pic>
      <p:sp>
        <p:nvSpPr>
          <p:cNvPr id="202" name="CustomShape 4"/>
          <p:cNvSpPr/>
          <p:nvPr/>
        </p:nvSpPr>
        <p:spPr>
          <a:xfrm>
            <a:off x="763146" y="1042169"/>
            <a:ext cx="1526323" cy="100605"/>
          </a:xfrm>
          <a:prstGeom prst="rect">
            <a:avLst/>
          </a:prstGeom>
        </p:spPr>
        <p:txBody>
          <a:bodyPr lIns="5201" tIns="2601" rIns="5201" bIns="2601"/>
          <a:lstStyle/>
          <a:p>
            <a:pPr defTabSz="767973" fontAlgn="auto">
              <a:spcBef>
                <a:spcPts val="0"/>
              </a:spcBef>
              <a:spcAft>
                <a:spcPts val="0"/>
              </a:spcAft>
              <a:buClrTx/>
              <a:buSzTx/>
            </a:pPr>
            <a:r>
              <a:rPr lang="fr-FR" sz="417" dirty="0">
                <a:solidFill>
                  <a:srgbClr val="000000"/>
                </a:solidFill>
                <a:latin typeface="Franklin Gothic Book" panose="020B0503020102020204" pitchFamily="34" charset="0"/>
              </a:rPr>
              <a:t> T. </a:t>
            </a:r>
            <a:r>
              <a:rPr lang="fr-FR" sz="417" dirty="0" err="1">
                <a:solidFill>
                  <a:srgbClr val="000000"/>
                </a:solidFill>
                <a:latin typeface="Franklin Gothic Book" panose="020B0503020102020204" pitchFamily="34" charset="0"/>
              </a:rPr>
              <a:t>Schenkel</a:t>
            </a:r>
            <a:r>
              <a:rPr lang="fr-FR" sz="417" dirty="0">
                <a:solidFill>
                  <a:srgbClr val="000000"/>
                </a:solidFill>
                <a:latin typeface="Franklin Gothic Book" panose="020B0503020102020204" pitchFamily="34" charset="0"/>
              </a:rPr>
              <a:t>    Q. Ji    A. </a:t>
            </a:r>
            <a:r>
              <a:rPr lang="fr-FR" sz="417" dirty="0" err="1">
                <a:solidFill>
                  <a:srgbClr val="000000"/>
                </a:solidFill>
                <a:latin typeface="Franklin Gothic Book" panose="020B0503020102020204" pitchFamily="34" charset="0"/>
              </a:rPr>
              <a:t>Persaud</a:t>
            </a:r>
            <a:r>
              <a:rPr lang="fr-FR" sz="417" dirty="0">
                <a:solidFill>
                  <a:srgbClr val="000000"/>
                </a:solidFill>
                <a:latin typeface="Franklin Gothic Book" panose="020B0503020102020204" pitchFamily="34" charset="0"/>
              </a:rPr>
              <a:t> P. Seidl   M. </a:t>
            </a:r>
            <a:r>
              <a:rPr lang="fr-FR" sz="417" dirty="0" err="1">
                <a:solidFill>
                  <a:srgbClr val="000000"/>
                </a:solidFill>
                <a:latin typeface="Franklin Gothic Book" panose="020B0503020102020204" pitchFamily="34" charset="0"/>
              </a:rPr>
              <a:t>Garske</a:t>
            </a:r>
            <a:r>
              <a:rPr lang="fr-FR" sz="417" dirty="0">
                <a:solidFill>
                  <a:srgbClr val="000000"/>
                </a:solidFill>
                <a:latin typeface="Franklin Gothic Book" panose="020B0503020102020204" pitchFamily="34" charset="0"/>
              </a:rPr>
              <a:t>  G. </a:t>
            </a:r>
            <a:r>
              <a:rPr lang="fr-FR" sz="417" dirty="0" err="1">
                <a:solidFill>
                  <a:srgbClr val="000000"/>
                </a:solidFill>
                <a:latin typeface="Franklin Gothic Book" panose="020B0503020102020204" pitchFamily="34" charset="0"/>
              </a:rPr>
              <a:t>Giesbercht</a:t>
            </a:r>
            <a:endParaRPr sz="417" dirty="0">
              <a:solidFill>
                <a:srgbClr val="000000"/>
              </a:solidFill>
              <a:latin typeface="Franklin Gothic Book" panose="020B0503020102020204" pitchFamily="34" charset="0"/>
            </a:endParaRPr>
          </a:p>
        </p:txBody>
      </p:sp>
      <p:sp>
        <p:nvSpPr>
          <p:cNvPr id="203" name="CustomShape 4"/>
          <p:cNvSpPr/>
          <p:nvPr/>
        </p:nvSpPr>
        <p:spPr>
          <a:xfrm>
            <a:off x="2437068" y="1059822"/>
            <a:ext cx="982146" cy="89455"/>
          </a:xfrm>
          <a:prstGeom prst="rect">
            <a:avLst/>
          </a:prstGeom>
        </p:spPr>
        <p:txBody>
          <a:bodyPr lIns="5201" tIns="2601" rIns="5201" bIns="2601"/>
          <a:lstStyle/>
          <a:p>
            <a:pPr defTabSz="767973" fontAlgn="auto">
              <a:spcBef>
                <a:spcPts val="0"/>
              </a:spcBef>
              <a:spcAft>
                <a:spcPts val="0"/>
              </a:spcAft>
              <a:buClrTx/>
              <a:buSzTx/>
            </a:pPr>
            <a:r>
              <a:rPr lang="en-US" sz="417" dirty="0">
                <a:solidFill>
                  <a:srgbClr val="000000"/>
                </a:solidFill>
                <a:latin typeface="Franklin Gothic Book" panose="020B0503020102020204" pitchFamily="34" charset="0"/>
              </a:rPr>
              <a:t>A. Lal       K. K. </a:t>
            </a:r>
            <a:r>
              <a:rPr lang="en-US" sz="417" dirty="0" err="1">
                <a:solidFill>
                  <a:srgbClr val="000000"/>
                </a:solidFill>
                <a:latin typeface="Franklin Gothic Book" panose="020B0503020102020204" pitchFamily="34" charset="0"/>
              </a:rPr>
              <a:t>Afridi</a:t>
            </a:r>
            <a:r>
              <a:rPr lang="en-US" sz="417" dirty="0">
                <a:solidFill>
                  <a:srgbClr val="000000"/>
                </a:solidFill>
                <a:latin typeface="Franklin Gothic Book" panose="020B0503020102020204" pitchFamily="34" charset="0"/>
              </a:rPr>
              <a:t>      D. Ni        S. Sinha</a:t>
            </a:r>
            <a:endParaRPr sz="417" dirty="0">
              <a:solidFill>
                <a:srgbClr val="000000"/>
              </a:solidFill>
              <a:latin typeface="Franklin Gothic Book" panose="020B0503020102020204" pitchFamily="34" charset="0"/>
            </a:endParaRPr>
          </a:p>
        </p:txBody>
      </p:sp>
      <p:sp>
        <p:nvSpPr>
          <p:cNvPr id="205" name="CustomShape 4"/>
          <p:cNvSpPr/>
          <p:nvPr/>
        </p:nvSpPr>
        <p:spPr>
          <a:xfrm>
            <a:off x="2711454" y="1136037"/>
            <a:ext cx="573438" cy="83595"/>
          </a:xfrm>
          <a:prstGeom prst="rect">
            <a:avLst/>
          </a:prstGeom>
        </p:spPr>
        <p:txBody>
          <a:bodyPr lIns="5201" tIns="2601" rIns="5201" bIns="2601"/>
          <a:lstStyle/>
          <a:p>
            <a:pPr defTabSz="767973" fontAlgn="auto">
              <a:spcBef>
                <a:spcPts val="0"/>
              </a:spcBef>
              <a:spcAft>
                <a:spcPts val="0"/>
              </a:spcAft>
              <a:buClrTx/>
              <a:buSzTx/>
            </a:pPr>
            <a:r>
              <a:rPr lang="en-US" sz="500" dirty="0">
                <a:solidFill>
                  <a:srgbClr val="000000"/>
                </a:solidFill>
                <a:latin typeface="Franklin Gothic Book" panose="020B0503020102020204" pitchFamily="34" charset="0"/>
              </a:rPr>
              <a:t>Cornell University</a:t>
            </a:r>
            <a:endParaRPr sz="500" dirty="0">
              <a:solidFill>
                <a:srgbClr val="000000"/>
              </a:solidFill>
              <a:latin typeface="Franklin Gothic Book" panose="020B0503020102020204" pitchFamily="34" charset="0"/>
            </a:endParaRPr>
          </a:p>
        </p:txBody>
      </p:sp>
      <p:sp>
        <p:nvSpPr>
          <p:cNvPr id="206" name="CustomShape 4"/>
          <p:cNvSpPr/>
          <p:nvPr/>
        </p:nvSpPr>
        <p:spPr>
          <a:xfrm>
            <a:off x="1310124" y="1139267"/>
            <a:ext cx="452477" cy="77705"/>
          </a:xfrm>
          <a:prstGeom prst="rect">
            <a:avLst/>
          </a:prstGeom>
        </p:spPr>
        <p:txBody>
          <a:bodyPr lIns="5201" tIns="2601" rIns="5201" bIns="2601"/>
          <a:lstStyle/>
          <a:p>
            <a:pPr defTabSz="767973" fontAlgn="auto">
              <a:spcBef>
                <a:spcPts val="0"/>
              </a:spcBef>
              <a:spcAft>
                <a:spcPts val="0"/>
              </a:spcAft>
              <a:buClrTx/>
              <a:buSzTx/>
            </a:pPr>
            <a:r>
              <a:rPr lang="en-US" sz="500" dirty="0">
                <a:solidFill>
                  <a:srgbClr val="000000"/>
                </a:solidFill>
                <a:latin typeface="Franklin Gothic Book" panose="020B0503020102020204" pitchFamily="34" charset="0"/>
              </a:rPr>
              <a:t>LBNL</a:t>
            </a:r>
            <a:endParaRPr sz="500" dirty="0">
              <a:solidFill>
                <a:srgbClr val="000000"/>
              </a:solidFill>
              <a:latin typeface="Franklin Gothic Book" panose="020B0503020102020204" pitchFamily="34" charset="0"/>
            </a:endParaRPr>
          </a:p>
        </p:txBody>
      </p:sp>
      <p:pic>
        <p:nvPicPr>
          <p:cNvPr id="90" name="Picture 89"/>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154685" y="5074462"/>
            <a:ext cx="1821092" cy="630542"/>
          </a:xfrm>
          <a:prstGeom prst="rect">
            <a:avLst/>
          </a:prstGeom>
        </p:spPr>
      </p:pic>
      <p:sp>
        <p:nvSpPr>
          <p:cNvPr id="4" name="Rectangle 3"/>
          <p:cNvSpPr/>
          <p:nvPr/>
        </p:nvSpPr>
        <p:spPr>
          <a:xfrm>
            <a:off x="2025570" y="5042260"/>
            <a:ext cx="1920741" cy="502958"/>
          </a:xfrm>
          <a:prstGeom prst="rect">
            <a:avLst/>
          </a:prstGeom>
        </p:spPr>
        <p:txBody>
          <a:bodyPr wrap="square">
            <a:spAutoFit/>
          </a:bodyPr>
          <a:lstStyle/>
          <a:p>
            <a:pPr defTabSz="767973" fontAlgn="auto">
              <a:spcBef>
                <a:spcPts val="0"/>
              </a:spcBef>
              <a:spcAft>
                <a:spcPts val="0"/>
              </a:spcAft>
              <a:buClrTx/>
              <a:buSzTx/>
            </a:pPr>
            <a:r>
              <a:rPr lang="en-US" sz="667" dirty="0">
                <a:solidFill>
                  <a:srgbClr val="000000"/>
                </a:solidFill>
                <a:latin typeface="Arial"/>
              </a:rPr>
              <a:t>Scalability to high ion current (&gt;1 Ampere) and high kinetic energy (&gt;1 MeV) in a modular approach.  Left: model of a 300 keV module.  </a:t>
            </a:r>
          </a:p>
        </p:txBody>
      </p:sp>
      <p:sp>
        <p:nvSpPr>
          <p:cNvPr id="95" name="Rectangle 2"/>
          <p:cNvSpPr txBox="1">
            <a:spLocks noChangeArrowheads="1"/>
          </p:cNvSpPr>
          <p:nvPr/>
        </p:nvSpPr>
        <p:spPr bwMode="auto">
          <a:xfrm>
            <a:off x="8186601" y="3837331"/>
            <a:ext cx="3852998" cy="353669"/>
          </a:xfrm>
          <a:prstGeom prst="rect">
            <a:avLst/>
          </a:prstGeom>
          <a:no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932" tIns="7932" rIns="7932" bIns="7932" numCol="1" anchor="ctr" anchorCtr="0" compatLnSpc="1">
            <a:prstTxWarp prst="textNoShape">
              <a:avLst/>
            </a:prstTxWarp>
          </a:bodyPr>
          <a:lstStyle>
            <a:lvl1pPr algn="ctr" rtl="0" eaLnBrk="1" fontAlgn="base" hangingPunct="1">
              <a:spcBef>
                <a:spcPct val="0"/>
              </a:spcBef>
              <a:spcAft>
                <a:spcPct val="0"/>
              </a:spcAft>
              <a:defRPr sz="2800" b="1">
                <a:solidFill>
                  <a:srgbClr val="FFFFFF"/>
                </a:solidFill>
                <a:latin typeface="Franklin Gothic Medium"/>
                <a:ea typeface="ＭＳ Ｐゴシック" charset="0"/>
                <a:cs typeface="Franklin Gothic Medium"/>
              </a:defRPr>
            </a:lvl1pPr>
            <a:lvl2pPr algn="ctr" rtl="0" eaLnBrk="1" fontAlgn="base" hangingPunct="1">
              <a:spcBef>
                <a:spcPct val="0"/>
              </a:spcBef>
              <a:spcAft>
                <a:spcPct val="0"/>
              </a:spcAft>
              <a:defRPr sz="3000" b="1">
                <a:solidFill>
                  <a:schemeClr val="tx2"/>
                </a:solidFill>
                <a:latin typeface="Franklin Gothic Medium" charset="0"/>
                <a:ea typeface="ＭＳ Ｐゴシック" charset="-128"/>
                <a:cs typeface="ＭＳ Ｐゴシック" charset="-128"/>
              </a:defRPr>
            </a:lvl2pPr>
            <a:lvl3pPr algn="ctr" rtl="0" eaLnBrk="1" fontAlgn="base" hangingPunct="1">
              <a:spcBef>
                <a:spcPct val="0"/>
              </a:spcBef>
              <a:spcAft>
                <a:spcPct val="0"/>
              </a:spcAft>
              <a:defRPr sz="3000" b="1">
                <a:solidFill>
                  <a:schemeClr val="tx2"/>
                </a:solidFill>
                <a:latin typeface="Franklin Gothic Medium" charset="0"/>
                <a:ea typeface="ＭＳ Ｐゴシック" charset="-128"/>
                <a:cs typeface="ＭＳ Ｐゴシック" charset="-128"/>
              </a:defRPr>
            </a:lvl3pPr>
            <a:lvl4pPr algn="ctr" rtl="0" eaLnBrk="1" fontAlgn="base" hangingPunct="1">
              <a:spcBef>
                <a:spcPct val="0"/>
              </a:spcBef>
              <a:spcAft>
                <a:spcPct val="0"/>
              </a:spcAft>
              <a:defRPr sz="3000" b="1">
                <a:solidFill>
                  <a:schemeClr val="tx2"/>
                </a:solidFill>
                <a:latin typeface="Franklin Gothic Medium" charset="0"/>
                <a:ea typeface="ＭＳ Ｐゴシック" charset="-128"/>
                <a:cs typeface="ＭＳ Ｐゴシック" charset="-128"/>
              </a:defRPr>
            </a:lvl4pPr>
            <a:lvl5pPr algn="ctr" rtl="0" eaLnBrk="1" fontAlgn="base" hangingPunct="1">
              <a:spcBef>
                <a:spcPct val="0"/>
              </a:spcBef>
              <a:spcAft>
                <a:spcPct val="0"/>
              </a:spcAft>
              <a:defRPr sz="3000" b="1">
                <a:solidFill>
                  <a:schemeClr val="tx2"/>
                </a:solidFill>
                <a:latin typeface="Franklin Gothic Medium" charset="0"/>
                <a:ea typeface="ＭＳ Ｐゴシック" charset="-128"/>
                <a:cs typeface="ＭＳ Ｐゴシック" charset="-128"/>
              </a:defRPr>
            </a:lvl5pPr>
            <a:lvl6pPr marL="457082"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165"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25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332"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a:lstStyle>
          <a:p>
            <a:pPr defTabSz="190333">
              <a:lnSpc>
                <a:spcPct val="85000"/>
              </a:lnSpc>
              <a:buClrTx/>
              <a:buSzTx/>
              <a:defRPr/>
            </a:pPr>
            <a:r>
              <a:rPr lang="en-US" sz="1042" kern="0" dirty="0">
                <a:solidFill>
                  <a:srgbClr val="1B1B1B"/>
                </a:solidFill>
                <a:latin typeface="Calibri" panose="020F0502020204030204" pitchFamily="34" charset="0"/>
              </a:rPr>
              <a:t>4. Fundamental studies of fusion processes with high impact potential </a:t>
            </a:r>
            <a:endParaRPr lang="en-US" sz="1042" kern="0" dirty="0">
              <a:solidFill>
                <a:srgbClr val="000000"/>
              </a:solidFill>
              <a:latin typeface="Calibri" panose="020F0502020204030204" pitchFamily="34" charset="0"/>
            </a:endParaRPr>
          </a:p>
        </p:txBody>
      </p:sp>
      <p:grpSp>
        <p:nvGrpSpPr>
          <p:cNvPr id="97" name="Group 96"/>
          <p:cNvGrpSpPr/>
          <p:nvPr/>
        </p:nvGrpSpPr>
        <p:grpSpPr>
          <a:xfrm>
            <a:off x="10363200" y="5194079"/>
            <a:ext cx="1705519" cy="1179965"/>
            <a:chOff x="2493623" y="355310"/>
            <a:chExt cx="6539093" cy="5131090"/>
          </a:xfrm>
        </p:grpSpPr>
        <p:pic>
          <p:nvPicPr>
            <p:cNvPr id="98" name="Picture 97"/>
            <p:cNvPicPr>
              <a:picLocks noChangeAspect="1"/>
            </p:cNvPicPr>
            <p:nvPr/>
          </p:nvPicPr>
          <p:blipFill rotWithShape="1">
            <a:blip r:embed="rId22" cstate="screen">
              <a:extLst>
                <a:ext uri="{28A0092B-C50C-407E-A947-70E740481C1C}">
                  <a14:useLocalDpi xmlns:a14="http://schemas.microsoft.com/office/drawing/2010/main"/>
                </a:ext>
              </a:extLst>
            </a:blip>
            <a:srcRect l="3579" t="7331" r="38385" b="36615"/>
            <a:stretch/>
          </p:blipFill>
          <p:spPr>
            <a:xfrm>
              <a:off x="2493623" y="355310"/>
              <a:ext cx="6539093" cy="5131090"/>
            </a:xfrm>
            <a:prstGeom prst="rect">
              <a:avLst/>
            </a:prstGeom>
          </p:spPr>
        </p:pic>
        <p:sp>
          <p:nvSpPr>
            <p:cNvPr id="99" name="Rectangle 98"/>
            <p:cNvSpPr/>
            <p:nvPr/>
          </p:nvSpPr>
          <p:spPr>
            <a:xfrm>
              <a:off x="2871216" y="2551176"/>
              <a:ext cx="265176" cy="356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973" fontAlgn="auto">
                <a:spcBef>
                  <a:spcPts val="0"/>
                </a:spcBef>
                <a:spcAft>
                  <a:spcPts val="0"/>
                </a:spcAft>
                <a:buClrTx/>
                <a:buSzTx/>
              </a:pPr>
              <a:endParaRPr lang="en-US" sz="1512">
                <a:solidFill>
                  <a:prstClr val="white"/>
                </a:solidFill>
                <a:latin typeface="Arial"/>
              </a:endParaRPr>
            </a:p>
          </p:txBody>
        </p:sp>
      </p:grpSp>
      <p:pic>
        <p:nvPicPr>
          <p:cNvPr id="100" name="Picture 99"/>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10414403" y="4489205"/>
            <a:ext cx="1236535" cy="692395"/>
          </a:xfrm>
          <a:prstGeom prst="rect">
            <a:avLst/>
          </a:prstGeom>
        </p:spPr>
      </p:pic>
      <p:sp>
        <p:nvSpPr>
          <p:cNvPr id="102" name="TextBox 101"/>
          <p:cNvSpPr txBox="1"/>
          <p:nvPr/>
        </p:nvSpPr>
        <p:spPr>
          <a:xfrm>
            <a:off x="8269340" y="6026340"/>
            <a:ext cx="3770259" cy="502958"/>
          </a:xfrm>
          <a:prstGeom prst="rect">
            <a:avLst/>
          </a:prstGeom>
          <a:noFill/>
        </p:spPr>
        <p:txBody>
          <a:bodyPr wrap="square" rtlCol="0">
            <a:spAutoFit/>
          </a:bodyPr>
          <a:lstStyle/>
          <a:p>
            <a:pPr marL="95235" indent="-95235" defTabSz="767973" fontAlgn="auto">
              <a:spcBef>
                <a:spcPts val="0"/>
              </a:spcBef>
              <a:spcAft>
                <a:spcPts val="0"/>
              </a:spcAft>
              <a:buClrTx/>
              <a:buSzTx/>
              <a:buFont typeface="Arial" panose="020B0604020202020204" pitchFamily="34" charset="0"/>
              <a:buChar char="•"/>
            </a:pPr>
            <a:r>
              <a:rPr lang="en-US" sz="667" dirty="0">
                <a:solidFill>
                  <a:srgbClr val="000000"/>
                </a:solidFill>
                <a:latin typeface="Arial"/>
              </a:rPr>
              <a:t>J. H. Bin, et al., Rev. Sci. </a:t>
            </a:r>
            <a:r>
              <a:rPr lang="en-US" sz="667" dirty="0" err="1">
                <a:solidFill>
                  <a:srgbClr val="000000"/>
                </a:solidFill>
                <a:latin typeface="Arial"/>
              </a:rPr>
              <a:t>Instrum</a:t>
            </a:r>
            <a:r>
              <a:rPr lang="en-US" sz="667" dirty="0">
                <a:solidFill>
                  <a:srgbClr val="000000"/>
                </a:solidFill>
                <a:latin typeface="Arial"/>
              </a:rPr>
              <a:t>. 90, 053301 (2019)</a:t>
            </a:r>
          </a:p>
          <a:p>
            <a:pPr marL="95235" indent="-95235" defTabSz="767973" fontAlgn="auto">
              <a:spcBef>
                <a:spcPts val="0"/>
              </a:spcBef>
              <a:spcAft>
                <a:spcPts val="0"/>
              </a:spcAft>
              <a:buClrTx/>
              <a:buSzTx/>
              <a:buFont typeface="Arial" panose="020B0604020202020204" pitchFamily="34" charset="0"/>
              <a:buChar char="•"/>
            </a:pPr>
            <a:r>
              <a:rPr lang="en-US" sz="667" dirty="0">
                <a:solidFill>
                  <a:srgbClr val="000000"/>
                </a:solidFill>
                <a:latin typeface="Arial"/>
              </a:rPr>
              <a:t>T. Schenkel, et al., https://arxiv.org/abs/1905.03400</a:t>
            </a:r>
          </a:p>
          <a:p>
            <a:pPr marL="95235" indent="-95235" defTabSz="767973" fontAlgn="auto">
              <a:spcBef>
                <a:spcPts val="0"/>
              </a:spcBef>
              <a:spcAft>
                <a:spcPts val="0"/>
              </a:spcAft>
              <a:buClrTx/>
              <a:buSzTx/>
              <a:buFont typeface="Arial" panose="020B0604020202020204" pitchFamily="34" charset="0"/>
              <a:buChar char="•"/>
            </a:pPr>
            <a:r>
              <a:rPr lang="en-US" sz="667" dirty="0">
                <a:solidFill>
                  <a:srgbClr val="000000"/>
                </a:solidFill>
                <a:latin typeface="Arial"/>
              </a:rPr>
              <a:t>C. P. </a:t>
            </a:r>
            <a:r>
              <a:rPr lang="en-US" sz="667" dirty="0" err="1">
                <a:solidFill>
                  <a:srgbClr val="000000"/>
                </a:solidFill>
                <a:latin typeface="Arial"/>
              </a:rPr>
              <a:t>Berlinguette</a:t>
            </a:r>
            <a:r>
              <a:rPr lang="en-US" sz="667" dirty="0">
                <a:solidFill>
                  <a:srgbClr val="000000"/>
                </a:solidFill>
                <a:latin typeface="Arial"/>
              </a:rPr>
              <a:t>, et al., Nature 570, 45 (2019)</a:t>
            </a:r>
          </a:p>
          <a:p>
            <a:pPr marL="95235" indent="-95235" defTabSz="767973" fontAlgn="auto">
              <a:spcBef>
                <a:spcPts val="0"/>
              </a:spcBef>
              <a:spcAft>
                <a:spcPts val="0"/>
              </a:spcAft>
              <a:buClrTx/>
              <a:buSzTx/>
              <a:buFont typeface="Arial" panose="020B0604020202020204" pitchFamily="34" charset="0"/>
              <a:buChar char="•"/>
            </a:pPr>
            <a:r>
              <a:rPr lang="en-US" sz="667" b="1" dirty="0">
                <a:solidFill>
                  <a:srgbClr val="000000"/>
                </a:solidFill>
                <a:latin typeface="Arial"/>
              </a:rPr>
              <a:t>funded in part by GOOGLE LLC through a </a:t>
            </a:r>
            <a:r>
              <a:rPr lang="en-US" sz="667" b="1" dirty="0" err="1">
                <a:solidFill>
                  <a:srgbClr val="000000"/>
                </a:solidFill>
                <a:latin typeface="Arial"/>
              </a:rPr>
              <a:t>Crada</a:t>
            </a:r>
            <a:r>
              <a:rPr lang="en-US" sz="667" b="1" dirty="0">
                <a:solidFill>
                  <a:srgbClr val="000000"/>
                </a:solidFill>
                <a:latin typeface="Arial"/>
              </a:rPr>
              <a:t> with LBNL</a:t>
            </a:r>
          </a:p>
        </p:txBody>
      </p:sp>
      <p:pic>
        <p:nvPicPr>
          <p:cNvPr id="103" name="Picture 102"/>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8458200" y="4495800"/>
            <a:ext cx="1344261" cy="1063541"/>
          </a:xfrm>
          <a:prstGeom prst="rect">
            <a:avLst/>
          </a:prstGeom>
        </p:spPr>
      </p:pic>
      <p:sp>
        <p:nvSpPr>
          <p:cNvPr id="104" name="Title 1"/>
          <p:cNvSpPr txBox="1">
            <a:spLocks/>
          </p:cNvSpPr>
          <p:nvPr/>
        </p:nvSpPr>
        <p:spPr>
          <a:xfrm>
            <a:off x="8186601" y="4107835"/>
            <a:ext cx="3852998" cy="509309"/>
          </a:xfrm>
          <a:prstGeom prst="rect">
            <a:avLst/>
          </a:prstGeom>
        </p:spPr>
        <p:txBody>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defTabSz="914254" fontAlgn="auto">
              <a:spcAft>
                <a:spcPts val="0"/>
              </a:spcAft>
              <a:buClrTx/>
              <a:buSzTx/>
            </a:pPr>
            <a:r>
              <a:rPr lang="en-US" sz="750" dirty="0">
                <a:solidFill>
                  <a:srgbClr val="003399"/>
                </a:solidFill>
                <a:latin typeface="Arial"/>
              </a:rPr>
              <a:t>Fusion rates are determined by tunneling through the Coulomb barrier.  </a:t>
            </a:r>
            <a:br>
              <a:rPr lang="en-US" sz="750" dirty="0">
                <a:solidFill>
                  <a:srgbClr val="003399"/>
                </a:solidFill>
                <a:latin typeface="Arial"/>
              </a:rPr>
            </a:br>
            <a:r>
              <a:rPr lang="en-US" sz="750" dirty="0">
                <a:solidFill>
                  <a:srgbClr val="003399"/>
                </a:solidFill>
                <a:latin typeface="Arial"/>
              </a:rPr>
              <a:t>Can we discover new ways to enhance tunneling rates? </a:t>
            </a:r>
            <a:br>
              <a:rPr lang="en-US" sz="750" dirty="0">
                <a:solidFill>
                  <a:srgbClr val="003399"/>
                </a:solidFill>
                <a:latin typeface="Arial"/>
              </a:rPr>
            </a:br>
            <a:r>
              <a:rPr lang="en-US" sz="750" dirty="0">
                <a:solidFill>
                  <a:srgbClr val="003399"/>
                </a:solidFill>
                <a:latin typeface="Arial"/>
              </a:rPr>
              <a:t>Electron screening in dense plasmas is a known-unknown. Let’s hack it!      </a:t>
            </a:r>
          </a:p>
        </p:txBody>
      </p:sp>
      <p:sp>
        <p:nvSpPr>
          <p:cNvPr id="105" name="Title 1"/>
          <p:cNvSpPr txBox="1">
            <a:spLocks/>
          </p:cNvSpPr>
          <p:nvPr/>
        </p:nvSpPr>
        <p:spPr>
          <a:xfrm>
            <a:off x="8120199" y="5551756"/>
            <a:ext cx="2225227" cy="468044"/>
          </a:xfrm>
          <a:prstGeom prst="rect">
            <a:avLst/>
          </a:prstGeom>
        </p:spPr>
        <p:txBody>
          <a:bodyPr>
            <a:noAutofit/>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defTabSz="914254" fontAlgn="auto">
              <a:spcAft>
                <a:spcPts val="0"/>
              </a:spcAft>
              <a:buClrTx/>
              <a:buSzTx/>
            </a:pPr>
            <a:r>
              <a:rPr lang="en-US" sz="667" dirty="0">
                <a:solidFill>
                  <a:srgbClr val="000000"/>
                </a:solidFill>
                <a:latin typeface="Arial"/>
              </a:rPr>
              <a:t>Exploratory; opportunities to advance basic understanding and master new control vectors to enhance fusion rates. Theory, simulations and fusion experiments with ion pulses, lasers, plasmas, …</a:t>
            </a:r>
          </a:p>
        </p:txBody>
      </p:sp>
      <p:sp>
        <p:nvSpPr>
          <p:cNvPr id="106" name="Rectangle 105"/>
          <p:cNvSpPr/>
          <p:nvPr/>
        </p:nvSpPr>
        <p:spPr>
          <a:xfrm>
            <a:off x="4068385" y="557010"/>
            <a:ext cx="3932615" cy="592034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973" fontAlgn="auto">
              <a:spcBef>
                <a:spcPts val="0"/>
              </a:spcBef>
              <a:spcAft>
                <a:spcPts val="0"/>
              </a:spcAft>
              <a:buClrTx/>
              <a:buSzTx/>
            </a:pPr>
            <a:endParaRPr lang="en-US" sz="1250" dirty="0" err="1">
              <a:solidFill>
                <a:prstClr val="white"/>
              </a:solidFill>
              <a:latin typeface="Calibri" panose="020F0502020204030204" pitchFamily="34" charset="0"/>
            </a:endParaRPr>
          </a:p>
        </p:txBody>
      </p:sp>
      <p:sp>
        <p:nvSpPr>
          <p:cNvPr id="107" name="Rectangle 2"/>
          <p:cNvSpPr txBox="1">
            <a:spLocks noChangeArrowheads="1"/>
          </p:cNvSpPr>
          <p:nvPr/>
        </p:nvSpPr>
        <p:spPr bwMode="auto">
          <a:xfrm>
            <a:off x="4081378" y="542228"/>
            <a:ext cx="3843421" cy="404977"/>
          </a:xfrm>
          <a:prstGeom prst="rect">
            <a:avLst/>
          </a:prstGeom>
          <a:no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932" tIns="7932" rIns="7932" bIns="7932" numCol="1" anchor="ctr" anchorCtr="0" compatLnSpc="1">
            <a:prstTxWarp prst="textNoShape">
              <a:avLst/>
            </a:prstTxWarp>
          </a:bodyPr>
          <a:lstStyle>
            <a:lvl1pPr algn="ctr" rtl="0" eaLnBrk="1" fontAlgn="base" hangingPunct="1">
              <a:spcBef>
                <a:spcPct val="0"/>
              </a:spcBef>
              <a:spcAft>
                <a:spcPct val="0"/>
              </a:spcAft>
              <a:defRPr sz="2800" b="1">
                <a:solidFill>
                  <a:srgbClr val="FFFFFF"/>
                </a:solidFill>
                <a:latin typeface="Franklin Gothic Medium"/>
                <a:ea typeface="ＭＳ Ｐゴシック" charset="0"/>
                <a:cs typeface="Franklin Gothic Medium"/>
              </a:defRPr>
            </a:lvl1pPr>
            <a:lvl2pPr algn="ctr" rtl="0" eaLnBrk="1" fontAlgn="base" hangingPunct="1">
              <a:spcBef>
                <a:spcPct val="0"/>
              </a:spcBef>
              <a:spcAft>
                <a:spcPct val="0"/>
              </a:spcAft>
              <a:defRPr sz="3000" b="1">
                <a:solidFill>
                  <a:schemeClr val="tx2"/>
                </a:solidFill>
                <a:latin typeface="Franklin Gothic Medium" charset="0"/>
                <a:ea typeface="ＭＳ Ｐゴシック" charset="-128"/>
                <a:cs typeface="ＭＳ Ｐゴシック" charset="-128"/>
              </a:defRPr>
            </a:lvl2pPr>
            <a:lvl3pPr algn="ctr" rtl="0" eaLnBrk="1" fontAlgn="base" hangingPunct="1">
              <a:spcBef>
                <a:spcPct val="0"/>
              </a:spcBef>
              <a:spcAft>
                <a:spcPct val="0"/>
              </a:spcAft>
              <a:defRPr sz="3000" b="1">
                <a:solidFill>
                  <a:schemeClr val="tx2"/>
                </a:solidFill>
                <a:latin typeface="Franklin Gothic Medium" charset="0"/>
                <a:ea typeface="ＭＳ Ｐゴシック" charset="-128"/>
                <a:cs typeface="ＭＳ Ｐゴシック" charset="-128"/>
              </a:defRPr>
            </a:lvl3pPr>
            <a:lvl4pPr algn="ctr" rtl="0" eaLnBrk="1" fontAlgn="base" hangingPunct="1">
              <a:spcBef>
                <a:spcPct val="0"/>
              </a:spcBef>
              <a:spcAft>
                <a:spcPct val="0"/>
              </a:spcAft>
              <a:defRPr sz="3000" b="1">
                <a:solidFill>
                  <a:schemeClr val="tx2"/>
                </a:solidFill>
                <a:latin typeface="Franklin Gothic Medium" charset="0"/>
                <a:ea typeface="ＭＳ Ｐゴシック" charset="-128"/>
                <a:cs typeface="ＭＳ Ｐゴシック" charset="-128"/>
              </a:defRPr>
            </a:lvl4pPr>
            <a:lvl5pPr algn="ctr" rtl="0" eaLnBrk="1" fontAlgn="base" hangingPunct="1">
              <a:spcBef>
                <a:spcPct val="0"/>
              </a:spcBef>
              <a:spcAft>
                <a:spcPct val="0"/>
              </a:spcAft>
              <a:defRPr sz="3000" b="1">
                <a:solidFill>
                  <a:schemeClr val="tx2"/>
                </a:solidFill>
                <a:latin typeface="Franklin Gothic Medium" charset="0"/>
                <a:ea typeface="ＭＳ Ｐゴシック" charset="-128"/>
                <a:cs typeface="ＭＳ Ｐゴシック" charset="-128"/>
              </a:defRPr>
            </a:lvl5pPr>
            <a:lvl6pPr marL="457082"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6pPr>
            <a:lvl7pPr marL="914165"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7pPr>
            <a:lvl8pPr marL="1371250"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8pPr>
            <a:lvl9pPr marL="1828332" algn="l" rtl="0" eaLnBrk="1" fontAlgn="base" hangingPunct="1">
              <a:spcBef>
                <a:spcPct val="0"/>
              </a:spcBef>
              <a:spcAft>
                <a:spcPct val="0"/>
              </a:spcAft>
              <a:defRPr sz="3200" b="1">
                <a:solidFill>
                  <a:srgbClr val="2C5993"/>
                </a:solidFill>
                <a:latin typeface="Arial" charset="0"/>
                <a:ea typeface="ＭＳ Ｐゴシック" charset="-128"/>
                <a:cs typeface="ＭＳ Ｐゴシック" charset="-128"/>
              </a:defRPr>
            </a:lvl9pPr>
          </a:lstStyle>
          <a:p>
            <a:pPr defTabSz="190333">
              <a:lnSpc>
                <a:spcPct val="85000"/>
              </a:lnSpc>
              <a:buClrTx/>
              <a:buSzTx/>
              <a:defRPr/>
            </a:pPr>
            <a:r>
              <a:rPr lang="en-US" sz="1042" kern="0" dirty="0">
                <a:solidFill>
                  <a:srgbClr val="1B1B1B"/>
                </a:solidFill>
                <a:latin typeface="Calibri" panose="020F0502020204030204" pitchFamily="34" charset="0"/>
              </a:rPr>
              <a:t>2. High Temperature Superconducting Magnets for Fusion Reactors</a:t>
            </a:r>
            <a:endParaRPr lang="en-US" sz="1042" kern="0" dirty="0">
              <a:solidFill>
                <a:srgbClr val="000000"/>
              </a:solidFill>
              <a:latin typeface="Calibri" panose="020F0502020204030204" pitchFamily="34" charset="0"/>
            </a:endParaRPr>
          </a:p>
        </p:txBody>
      </p:sp>
      <p:pic>
        <p:nvPicPr>
          <p:cNvPr id="108" name="Picture 2" descr="http://atap.lbl.gov/wp-content/uploads/sites/22/2015/07/XRWang_149x180y.pn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6453526" y="4657623"/>
            <a:ext cx="195253" cy="237470"/>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08"/>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6743523" y="4665945"/>
            <a:ext cx="179871" cy="230704"/>
          </a:xfrm>
          <a:prstGeom prst="rect">
            <a:avLst/>
          </a:prstGeom>
        </p:spPr>
      </p:pic>
      <p:pic>
        <p:nvPicPr>
          <p:cNvPr id="110" name="Picture 4" descr="AAnders_151x180y"/>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7361866" y="4648299"/>
            <a:ext cx="228568" cy="272465"/>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http://atap.lbl.gov/wp-content/uploads/sites/22/2019/02/AMartinez_BCMT_150px.png"/>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7018227" y="4654578"/>
            <a:ext cx="207963" cy="249556"/>
          </a:xfrm>
          <a:prstGeom prst="rect">
            <a:avLst/>
          </a:prstGeom>
          <a:noFill/>
          <a:extLst>
            <a:ext uri="{909E8E84-426E-40DD-AFC4-6F175D3DCCD1}">
              <a14:hiddenFill xmlns:a14="http://schemas.microsoft.com/office/drawing/2010/main">
                <a:solidFill>
                  <a:srgbClr val="FFFFFF"/>
                </a:solidFill>
              </a14:hiddenFill>
            </a:ext>
          </a:extLst>
        </p:spPr>
      </p:pic>
      <p:sp>
        <p:nvSpPr>
          <p:cNvPr id="114" name="Title 1"/>
          <p:cNvSpPr txBox="1">
            <a:spLocks/>
          </p:cNvSpPr>
          <p:nvPr/>
        </p:nvSpPr>
        <p:spPr>
          <a:xfrm>
            <a:off x="4068385" y="4408035"/>
            <a:ext cx="3965816" cy="329495"/>
          </a:xfrm>
          <a:prstGeom prst="rect">
            <a:avLst/>
          </a:prstGeom>
        </p:spPr>
        <p:txBody>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defTabSz="914254" fontAlgn="auto">
              <a:spcAft>
                <a:spcPts val="0"/>
              </a:spcAft>
              <a:buClrTx/>
              <a:buSzTx/>
            </a:pPr>
            <a:r>
              <a:rPr lang="en-US" sz="750" dirty="0">
                <a:solidFill>
                  <a:srgbClr val="003399"/>
                </a:solidFill>
                <a:latin typeface="Arial"/>
              </a:rPr>
              <a:t>We demonstrated </a:t>
            </a:r>
            <a:r>
              <a:rPr lang="en-US" sz="750" dirty="0" err="1">
                <a:solidFill>
                  <a:srgbClr val="003399"/>
                </a:solidFill>
                <a:latin typeface="Arial"/>
              </a:rPr>
              <a:t>VO</a:t>
            </a:r>
            <a:r>
              <a:rPr lang="en-US" sz="750" baseline="-25000" dirty="0" err="1">
                <a:solidFill>
                  <a:srgbClr val="003399"/>
                </a:solidFill>
                <a:latin typeface="Arial"/>
              </a:rPr>
              <a:t>x</a:t>
            </a:r>
            <a:r>
              <a:rPr lang="en-US" sz="750" dirty="0">
                <a:solidFill>
                  <a:srgbClr val="003399"/>
                </a:solidFill>
                <a:latin typeface="Arial"/>
              </a:rPr>
              <a:t> coating on short REBCO tapes using </a:t>
            </a:r>
            <a:r>
              <a:rPr lang="en-US" sz="750" dirty="0" err="1">
                <a:solidFill>
                  <a:srgbClr val="003399"/>
                </a:solidFill>
                <a:latin typeface="Arial"/>
              </a:rPr>
              <a:t>cathodic</a:t>
            </a:r>
            <a:r>
              <a:rPr lang="en-US" sz="750" dirty="0">
                <a:solidFill>
                  <a:srgbClr val="003399"/>
                </a:solidFill>
                <a:latin typeface="Arial"/>
              </a:rPr>
              <a:t> arc plasma deposition as a first step to enhance protection capability for REBCO cables and magnets</a:t>
            </a:r>
          </a:p>
        </p:txBody>
      </p:sp>
      <p:pic>
        <p:nvPicPr>
          <p:cNvPr id="115" name="图片 5" descr="E:\文章和专利\文章\氧化钒\氧气浓度的影响\图\5.tif"/>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bwMode="auto">
          <a:xfrm>
            <a:off x="4546276" y="4746622"/>
            <a:ext cx="1491650" cy="1251796"/>
          </a:xfrm>
          <a:prstGeom prst="rect">
            <a:avLst/>
          </a:prstGeom>
          <a:noFill/>
          <a:ln>
            <a:noFill/>
          </a:ln>
        </p:spPr>
      </p:pic>
      <p:sp>
        <p:nvSpPr>
          <p:cNvPr id="116" name="CustomShape 4"/>
          <p:cNvSpPr/>
          <p:nvPr/>
        </p:nvSpPr>
        <p:spPr>
          <a:xfrm>
            <a:off x="4127736" y="5992666"/>
            <a:ext cx="2073285" cy="408134"/>
          </a:xfrm>
          <a:prstGeom prst="rect">
            <a:avLst/>
          </a:prstGeom>
        </p:spPr>
        <p:txBody>
          <a:bodyPr lIns="5201" tIns="2601" rIns="5201" bIns="2601"/>
          <a:lstStyle/>
          <a:p>
            <a:pPr defTabSz="767973" fontAlgn="auto">
              <a:spcBef>
                <a:spcPts val="0"/>
              </a:spcBef>
              <a:spcAft>
                <a:spcPts val="0"/>
              </a:spcAft>
              <a:buClrTx/>
              <a:buSzTx/>
            </a:pPr>
            <a:r>
              <a:rPr lang="en-US" sz="667" dirty="0">
                <a:solidFill>
                  <a:srgbClr val="000000"/>
                </a:solidFill>
                <a:latin typeface="Arial"/>
              </a:rPr>
              <a:t>Hall effect measurements indicated that the resistivity of the V</a:t>
            </a:r>
            <a:r>
              <a:rPr lang="en-US" sz="667" baseline="-25000" dirty="0">
                <a:solidFill>
                  <a:srgbClr val="000000"/>
                </a:solidFill>
                <a:latin typeface="Arial"/>
              </a:rPr>
              <a:t>2</a:t>
            </a:r>
            <a:r>
              <a:rPr lang="en-US" sz="667" dirty="0">
                <a:solidFill>
                  <a:srgbClr val="000000"/>
                </a:solidFill>
                <a:latin typeface="Arial"/>
              </a:rPr>
              <a:t>O</a:t>
            </a:r>
            <a:r>
              <a:rPr lang="en-US" sz="667" baseline="-25000" dirty="0">
                <a:solidFill>
                  <a:srgbClr val="000000"/>
                </a:solidFill>
                <a:latin typeface="Arial"/>
              </a:rPr>
              <a:t>3</a:t>
            </a:r>
            <a:r>
              <a:rPr lang="en-US" sz="667" dirty="0">
                <a:solidFill>
                  <a:srgbClr val="000000"/>
                </a:solidFill>
                <a:latin typeface="Arial"/>
              </a:rPr>
              <a:t> films at room temperature was at least 3 orders of magnitude lower than at 77 K.</a:t>
            </a:r>
          </a:p>
        </p:txBody>
      </p:sp>
      <p:sp>
        <p:nvSpPr>
          <p:cNvPr id="117" name="TextBox 116"/>
          <p:cNvSpPr txBox="1"/>
          <p:nvPr/>
        </p:nvSpPr>
        <p:spPr>
          <a:xfrm>
            <a:off x="4742531" y="4750327"/>
            <a:ext cx="1207601" cy="297646"/>
          </a:xfrm>
          <a:prstGeom prst="rect">
            <a:avLst/>
          </a:prstGeom>
          <a:noFill/>
        </p:spPr>
        <p:txBody>
          <a:bodyPr wrap="square" rtlCol="0">
            <a:spAutoFit/>
          </a:bodyPr>
          <a:lstStyle/>
          <a:p>
            <a:pPr defTabSz="767973" fontAlgn="auto">
              <a:spcBef>
                <a:spcPts val="0"/>
              </a:spcBef>
              <a:spcAft>
                <a:spcPts val="0"/>
              </a:spcAft>
              <a:buClrTx/>
              <a:buSzTx/>
            </a:pPr>
            <a:r>
              <a:rPr lang="el-GR" sz="667" i="1" dirty="0">
                <a:solidFill>
                  <a:srgbClr val="000000"/>
                </a:solidFill>
                <a:latin typeface="Arial"/>
              </a:rPr>
              <a:t>ρ</a:t>
            </a:r>
            <a:r>
              <a:rPr lang="en-US" sz="667" dirty="0">
                <a:solidFill>
                  <a:srgbClr val="000000"/>
                </a:solidFill>
                <a:latin typeface="Arial"/>
              </a:rPr>
              <a:t>(</a:t>
            </a:r>
            <a:r>
              <a:rPr lang="en-US" sz="667" i="1" dirty="0">
                <a:solidFill>
                  <a:srgbClr val="000000"/>
                </a:solidFill>
                <a:latin typeface="Arial"/>
              </a:rPr>
              <a:t>T</a:t>
            </a:r>
            <a:r>
              <a:rPr lang="en-US" sz="667" dirty="0">
                <a:solidFill>
                  <a:srgbClr val="000000"/>
                </a:solidFill>
                <a:latin typeface="Arial"/>
              </a:rPr>
              <a:t>) with various O</a:t>
            </a:r>
            <a:r>
              <a:rPr lang="en-US" sz="667" baseline="-25000" dirty="0">
                <a:solidFill>
                  <a:srgbClr val="000000"/>
                </a:solidFill>
                <a:latin typeface="Arial"/>
              </a:rPr>
              <a:t>2</a:t>
            </a:r>
            <a:r>
              <a:rPr lang="en-US" sz="667" dirty="0">
                <a:solidFill>
                  <a:srgbClr val="000000"/>
                </a:solidFill>
                <a:latin typeface="Arial"/>
              </a:rPr>
              <a:t> flow rates</a:t>
            </a:r>
          </a:p>
        </p:txBody>
      </p:sp>
      <p:pic>
        <p:nvPicPr>
          <p:cNvPr id="118" name="图片 8"/>
          <p:cNvPicPr>
            <a:picLocks noChangeAspect="1"/>
          </p:cNvPicPr>
          <p:nvPr/>
        </p:nvPicPr>
        <p:blipFill rotWithShape="1">
          <a:blip r:embed="rId30" cstate="screen">
            <a:extLst>
              <a:ext uri="{28A0092B-C50C-407E-A947-70E740481C1C}">
                <a14:useLocalDpi xmlns:a14="http://schemas.microsoft.com/office/drawing/2010/main"/>
              </a:ext>
            </a:extLst>
          </a:blip>
          <a:srcRect/>
          <a:stretch/>
        </p:blipFill>
        <p:spPr>
          <a:xfrm>
            <a:off x="6196056" y="5029200"/>
            <a:ext cx="1433790" cy="1033711"/>
          </a:xfrm>
          <a:prstGeom prst="rect">
            <a:avLst/>
          </a:prstGeom>
        </p:spPr>
      </p:pic>
      <p:sp>
        <p:nvSpPr>
          <p:cNvPr id="119" name="CustomShape 4"/>
          <p:cNvSpPr/>
          <p:nvPr/>
        </p:nvSpPr>
        <p:spPr>
          <a:xfrm>
            <a:off x="6237284" y="6019800"/>
            <a:ext cx="1687514" cy="353058"/>
          </a:xfrm>
          <a:prstGeom prst="rect">
            <a:avLst/>
          </a:prstGeom>
        </p:spPr>
        <p:txBody>
          <a:bodyPr lIns="5201" tIns="2601" rIns="5201" bIns="2601"/>
          <a:lstStyle/>
          <a:p>
            <a:pPr defTabSz="767973" fontAlgn="auto">
              <a:spcBef>
                <a:spcPts val="0"/>
              </a:spcBef>
              <a:spcAft>
                <a:spcPts val="0"/>
              </a:spcAft>
              <a:buClrTx/>
              <a:buSzTx/>
            </a:pPr>
            <a:r>
              <a:rPr lang="en-US" altLang="zh-CN" sz="667" dirty="0">
                <a:solidFill>
                  <a:srgbClr val="000000"/>
                </a:solidFill>
                <a:latin typeface="Arial"/>
                <a:cs typeface="Times New Roman" panose="02020603050405020304" pitchFamily="18" charset="0"/>
              </a:rPr>
              <a:t>Change of the critical current of the REBCO tape before and after coating is negligible. </a:t>
            </a:r>
            <a:endParaRPr lang="zh-CN" altLang="en-US" sz="667" dirty="0">
              <a:solidFill>
                <a:srgbClr val="000000"/>
              </a:solidFill>
              <a:latin typeface="Arial"/>
              <a:cs typeface="Times New Roman" panose="02020603050405020304" pitchFamily="18" charset="0"/>
            </a:endParaRPr>
          </a:p>
        </p:txBody>
      </p:sp>
      <p:sp>
        <p:nvSpPr>
          <p:cNvPr id="120" name="CustomShape 4"/>
          <p:cNvSpPr/>
          <p:nvPr/>
        </p:nvSpPr>
        <p:spPr>
          <a:xfrm>
            <a:off x="6216542" y="4928155"/>
            <a:ext cx="1413304" cy="94007"/>
          </a:xfrm>
          <a:prstGeom prst="rect">
            <a:avLst/>
          </a:prstGeom>
        </p:spPr>
        <p:txBody>
          <a:bodyPr lIns="5201" tIns="2601" rIns="5201" bIns="2601"/>
          <a:lstStyle/>
          <a:p>
            <a:pPr defTabSz="767973" fontAlgn="auto">
              <a:spcBef>
                <a:spcPts val="0"/>
              </a:spcBef>
              <a:spcAft>
                <a:spcPts val="0"/>
              </a:spcAft>
              <a:buClrTx/>
              <a:buSzTx/>
            </a:pPr>
            <a:r>
              <a:rPr lang="en-US" sz="417" dirty="0">
                <a:solidFill>
                  <a:srgbClr val="000000"/>
                </a:solidFill>
                <a:latin typeface="Arial"/>
              </a:rPr>
              <a:t>Q. Ji        X. Wang     Z. Yang     A. A. Martinez      A. Anders</a:t>
            </a:r>
            <a:endParaRPr sz="417" dirty="0">
              <a:solidFill>
                <a:srgbClr val="000000"/>
              </a:solidFill>
              <a:latin typeface="Arial"/>
            </a:endParaRPr>
          </a:p>
        </p:txBody>
      </p:sp>
      <p:pic>
        <p:nvPicPr>
          <p:cNvPr id="121" name="Picture 2" descr="https://lh5.googleusercontent.com/twSP-tMLNVy3kKd78kfR-ECKxroLnFf_z2aK5aG3LaCIgs3091OlbTSo6SKj2_74sUXuLwKxPd89CxjR6H3r1sOYYdQhpRzMNhJf-JBdubNpPsZs9ez0=w47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160000" y="4654578"/>
            <a:ext cx="223786" cy="231358"/>
          </a:xfrm>
          <a:prstGeom prst="rect">
            <a:avLst/>
          </a:prstGeom>
          <a:noFill/>
          <a:extLst>
            <a:ext uri="{909E8E84-426E-40DD-AFC4-6F175D3DCCD1}">
              <a14:hiddenFill xmlns:a14="http://schemas.microsoft.com/office/drawing/2010/main">
                <a:solidFill>
                  <a:srgbClr val="FFFFFF"/>
                </a:solidFill>
              </a14:hiddenFill>
            </a:ext>
          </a:extLst>
        </p:spPr>
      </p:pic>
      <p:sp>
        <p:nvSpPr>
          <p:cNvPr id="122" name="Text Placeholder 3">
            <a:extLst>
              <a:ext uri="{FF2B5EF4-FFF2-40B4-BE49-F238E27FC236}">
                <a16:creationId xmlns:a16="http://schemas.microsoft.com/office/drawing/2014/main" id="{655A6D45-AEB3-D84D-AD9D-D8DBD25DA659}"/>
              </a:ext>
            </a:extLst>
          </p:cNvPr>
          <p:cNvSpPr>
            <a:spLocks noGrp="1"/>
          </p:cNvSpPr>
          <p:nvPr>
            <p:ph type="body" sz="half" idx="4294967295"/>
          </p:nvPr>
        </p:nvSpPr>
        <p:spPr>
          <a:xfrm>
            <a:off x="4123211" y="1271694"/>
            <a:ext cx="3849633" cy="473253"/>
          </a:xfrm>
          <a:prstGeom prst="rect">
            <a:avLst/>
          </a:prstGeom>
        </p:spPr>
        <p:txBody>
          <a:bodyPr>
            <a:noAutofit/>
          </a:bodyPr>
          <a:lstStyle/>
          <a:p>
            <a:pPr>
              <a:spcBef>
                <a:spcPts val="125"/>
              </a:spcBef>
            </a:pPr>
            <a:r>
              <a:rPr lang="en-US" sz="750" dirty="0">
                <a:solidFill>
                  <a:srgbClr val="003399"/>
                </a:solidFill>
              </a:rPr>
              <a:t>We are working on the exploration, development, and application of HTS for Fusion</a:t>
            </a:r>
          </a:p>
          <a:p>
            <a:pPr lvl="1">
              <a:spcBef>
                <a:spcPts val="125"/>
              </a:spcBef>
            </a:pPr>
            <a:r>
              <a:rPr lang="en-US" sz="750" dirty="0">
                <a:solidFill>
                  <a:srgbClr val="003399"/>
                </a:solidFill>
              </a:rPr>
              <a:t>on conductor characterization and initial feedback to cabling</a:t>
            </a:r>
          </a:p>
          <a:p>
            <a:pPr lvl="1">
              <a:spcBef>
                <a:spcPts val="125"/>
              </a:spcBef>
            </a:pPr>
            <a:r>
              <a:rPr lang="en-US" sz="750" dirty="0">
                <a:solidFill>
                  <a:srgbClr val="003399"/>
                </a:solidFill>
              </a:rPr>
              <a:t>investigating novel diagnostics for quench detection/protection</a:t>
            </a:r>
            <a:endParaRPr lang="en-US" sz="750" b="1" i="1" dirty="0">
              <a:solidFill>
                <a:srgbClr val="003399"/>
              </a:solidFill>
            </a:endParaRPr>
          </a:p>
          <a:p>
            <a:pPr lvl="1"/>
            <a:endParaRPr lang="en-US" sz="750" dirty="0">
              <a:solidFill>
                <a:srgbClr val="003399"/>
              </a:solidFill>
            </a:endParaRPr>
          </a:p>
          <a:p>
            <a:pPr lvl="1"/>
            <a:endParaRPr lang="en-US" sz="750" dirty="0">
              <a:solidFill>
                <a:srgbClr val="003399"/>
              </a:solidFill>
            </a:endParaRPr>
          </a:p>
        </p:txBody>
      </p:sp>
      <p:pic>
        <p:nvPicPr>
          <p:cNvPr id="123" name="Picture 122"/>
          <p:cNvPicPr>
            <a:picLocks noChangeAspect="1"/>
          </p:cNvPicPr>
          <p:nvPr/>
        </p:nvPicPr>
        <p:blipFill rotWithShape="1">
          <a:blip r:embed="rId31" cstate="screen">
            <a:extLst>
              <a:ext uri="{28A0092B-C50C-407E-A947-70E740481C1C}">
                <a14:useLocalDpi xmlns:a14="http://schemas.microsoft.com/office/drawing/2010/main"/>
              </a:ext>
            </a:extLst>
          </a:blip>
          <a:srcRect/>
          <a:stretch/>
        </p:blipFill>
        <p:spPr>
          <a:xfrm>
            <a:off x="4480556" y="1928879"/>
            <a:ext cx="1428451" cy="724231"/>
          </a:xfrm>
          <a:prstGeom prst="rect">
            <a:avLst/>
          </a:prstGeom>
        </p:spPr>
      </p:pic>
      <p:grpSp>
        <p:nvGrpSpPr>
          <p:cNvPr id="124" name="Group 123"/>
          <p:cNvGrpSpPr>
            <a:grpSpLocks noChangeAspect="1"/>
          </p:cNvGrpSpPr>
          <p:nvPr/>
        </p:nvGrpSpPr>
        <p:grpSpPr>
          <a:xfrm>
            <a:off x="6110838" y="1962144"/>
            <a:ext cx="762379" cy="696747"/>
            <a:chOff x="0" y="44203"/>
            <a:chExt cx="4193358" cy="3767724"/>
          </a:xfrm>
        </p:grpSpPr>
        <p:pic>
          <p:nvPicPr>
            <p:cNvPr id="125" name="Picture 124"/>
            <p:cNvPicPr>
              <a:picLocks noChangeAspect="1"/>
            </p:cNvPicPr>
            <p:nvPr/>
          </p:nvPicPr>
          <p:blipFill rotWithShape="1">
            <a:blip r:embed="rId3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6156" y="207518"/>
              <a:ext cx="3807202" cy="3604409"/>
            </a:xfrm>
            <a:prstGeom prst="rect">
              <a:avLst/>
            </a:prstGeom>
          </p:spPr>
        </p:pic>
        <p:sp>
          <p:nvSpPr>
            <p:cNvPr id="126" name="TextBox 15"/>
            <p:cNvSpPr txBox="1"/>
            <p:nvPr/>
          </p:nvSpPr>
          <p:spPr>
            <a:xfrm>
              <a:off x="0" y="44203"/>
              <a:ext cx="186866" cy="277341"/>
            </a:xfrm>
            <a:prstGeom prst="rect">
              <a:avLst/>
            </a:prstGeom>
            <a:solidFill>
              <a:schemeClr val="bg1"/>
            </a:solidFill>
          </p:spPr>
          <p:txBody>
            <a:bodyPr wrap="square" rtlCol="0">
              <a:noAutofit/>
            </a:bodyPr>
            <a:lstStyle/>
            <a:p>
              <a:pPr defTabSz="767973" fontAlgn="auto">
                <a:spcBef>
                  <a:spcPts val="0"/>
                </a:spcBef>
                <a:spcAft>
                  <a:spcPts val="0"/>
                </a:spcAft>
                <a:buClrTx/>
                <a:buSzTx/>
              </a:pPr>
              <a:endParaRPr lang="en-US" sz="1512">
                <a:solidFill>
                  <a:srgbClr val="000000"/>
                </a:solidFill>
                <a:latin typeface="Arial"/>
              </a:endParaRPr>
            </a:p>
          </p:txBody>
        </p:sp>
      </p:grpSp>
      <p:pic>
        <p:nvPicPr>
          <p:cNvPr id="127" name="Picture 126"/>
          <p:cNvPicPr>
            <a:picLocks noChangeAspect="1"/>
          </p:cNvPicPr>
          <p:nvPr/>
        </p:nvPicPr>
        <p:blipFill rotWithShape="1">
          <a:blip r:embed="rId33" cstate="screen">
            <a:extLst>
              <a:ext uri="{28A0092B-C50C-407E-A947-70E740481C1C}">
                <a14:useLocalDpi xmlns:a14="http://schemas.microsoft.com/office/drawing/2010/main"/>
              </a:ext>
            </a:extLst>
          </a:blip>
          <a:srcRect/>
          <a:stretch/>
        </p:blipFill>
        <p:spPr>
          <a:xfrm>
            <a:off x="7028953" y="1970050"/>
            <a:ext cx="576122" cy="750719"/>
          </a:xfrm>
          <a:prstGeom prst="rect">
            <a:avLst/>
          </a:prstGeom>
        </p:spPr>
      </p:pic>
      <p:pic>
        <p:nvPicPr>
          <p:cNvPr id="128" name="Picture 6" descr="https://lh3.googleusercontent.com/DUI2CjQx6U1voBVnE56WHZyg2yuAJw7SkO5vbklqgFvV-FnoDPOdEueq3lnckgxhxxTGntxrGhWsvp_7CEagBTuJ6ZN4VNd2MedqWE-tmajn2fKQLQ_hLfrEgg8_8fByq86ETyUGQpx4gRZNiBTduXoytbDmDbbk0lcXq6qNUtLBf9wQt2q9SiTpLkmWnsCDjefgA3ScYwHCBcEvhzdc1tEjWInA71f8ytkxSLQLD9Id9GP7loMC8thlWMKVvGE4KNdD5QReGv2SI2EXtlkgRBe7Ic-VuZ2pGhNqSDe9zJ9S-ZhvPtkSfMjdm0EVShVfsnoRySXuHi5-HBzjZG5o7z3ZKicPZ_Juopf84jWd4UBL7dFWG61YDG36sXPTrVcy2J2jqOcZsi_hrGpFjzRgPk8b_fYaPvcMYmU0077EPRXwoBkafJ-dNRkvV50fqqvRSsoYmlAbz9dM1XRPz5clc__f8NQ7-IHZJyMdPSNbAH-jJTAnCRdY4yopOHf40P6UGbHR0bTWossfCEdZPw6Hu_k09v5cH4RDKrTc0fpxgN7UYobNbw8KBXyn8gNSdmcr0oYCaWkmOgKCRzkLpq9TmSlOeNPifBnqfP4Q-Z6bcxcdFuPTOmHc3iVEEFZ3KHpivCl13FQ1xhTx7Zoao-XoHCsp-QnviAGZpQyKxnJb0VyloY-b3iXlRZWRoyvVrZwrsbGt7HH1vC6iL7g_wF8lg8X_=w1250-h937-no"/>
          <p:cNvPicPr>
            <a:picLocks noChangeAspect="1" noChangeArrowheads="1"/>
          </p:cNvPicPr>
          <p:nvPr/>
        </p:nvPicPr>
        <p:blipFill rotWithShape="1">
          <a:blip r:embed="rId34" cstate="screen">
            <a:extLst>
              <a:ext uri="{28A0092B-C50C-407E-A947-70E740481C1C}">
                <a14:useLocalDpi xmlns:a14="http://schemas.microsoft.com/office/drawing/2010/main"/>
              </a:ext>
            </a:extLst>
          </a:blip>
          <a:srcRect/>
          <a:stretch/>
        </p:blipFill>
        <p:spPr bwMode="auto">
          <a:xfrm>
            <a:off x="6368064" y="3072708"/>
            <a:ext cx="1317859" cy="692914"/>
          </a:xfrm>
          <a:prstGeom prst="rect">
            <a:avLst/>
          </a:prstGeom>
          <a:noFill/>
          <a:extLst>
            <a:ext uri="{909E8E84-426E-40DD-AFC4-6F175D3DCCD1}">
              <a14:hiddenFill xmlns:a14="http://schemas.microsoft.com/office/drawing/2010/main">
                <a:solidFill>
                  <a:srgbClr val="FFFFFF"/>
                </a:solidFill>
              </a14:hiddenFill>
            </a:ext>
          </a:extLst>
        </p:spPr>
      </p:pic>
      <p:sp>
        <p:nvSpPr>
          <p:cNvPr id="129" name="Title 1"/>
          <p:cNvSpPr txBox="1">
            <a:spLocks/>
          </p:cNvSpPr>
          <p:nvPr/>
        </p:nvSpPr>
        <p:spPr>
          <a:xfrm>
            <a:off x="6343619" y="2832185"/>
            <a:ext cx="1581179" cy="218072"/>
          </a:xfrm>
          <a:prstGeom prst="rect">
            <a:avLst/>
          </a:prstGeom>
        </p:spPr>
        <p:txBody>
          <a:bodyPr>
            <a:noAutofit/>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defTabSz="914254" fontAlgn="auto">
              <a:spcAft>
                <a:spcPts val="0"/>
              </a:spcAft>
              <a:buClrTx/>
              <a:buSzTx/>
            </a:pPr>
            <a:r>
              <a:rPr lang="en-US" sz="667" dirty="0">
                <a:solidFill>
                  <a:srgbClr val="000000"/>
                </a:solidFill>
                <a:latin typeface="Arial"/>
              </a:rPr>
              <a:t>High-field REBCO magnet technology relevant for HTS fusion</a:t>
            </a:r>
          </a:p>
        </p:txBody>
      </p:sp>
      <p:pic>
        <p:nvPicPr>
          <p:cNvPr id="130" name="Content Placeholder 6"/>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5334000" y="3032803"/>
            <a:ext cx="602610" cy="461649"/>
          </a:xfrm>
          <a:prstGeom prst="rect">
            <a:avLst/>
          </a:prstGeom>
        </p:spPr>
      </p:pic>
      <p:pic>
        <p:nvPicPr>
          <p:cNvPr id="131" name="Picture 130"/>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4191000" y="3151117"/>
            <a:ext cx="788891" cy="191119"/>
          </a:xfrm>
          <a:prstGeom prst="rect">
            <a:avLst/>
          </a:prstGeom>
        </p:spPr>
      </p:pic>
      <p:sp>
        <p:nvSpPr>
          <p:cNvPr id="132" name="TextBox 131"/>
          <p:cNvSpPr txBox="1"/>
          <p:nvPr/>
        </p:nvSpPr>
        <p:spPr>
          <a:xfrm>
            <a:off x="4170504" y="3419510"/>
            <a:ext cx="1231897" cy="271741"/>
          </a:xfrm>
          <a:prstGeom prst="rect">
            <a:avLst/>
          </a:prstGeom>
          <a:noFill/>
        </p:spPr>
        <p:txBody>
          <a:bodyPr wrap="square" rtlCol="0">
            <a:spAutoFit/>
          </a:bodyPr>
          <a:lstStyle/>
          <a:p>
            <a:pPr defTabSz="767973" fontAlgn="auto">
              <a:spcBef>
                <a:spcPts val="0"/>
              </a:spcBef>
              <a:spcAft>
                <a:spcPts val="0"/>
              </a:spcAft>
              <a:buClrTx/>
              <a:buSzTx/>
            </a:pPr>
            <a:r>
              <a:rPr lang="en-US" sz="583" dirty="0">
                <a:solidFill>
                  <a:srgbClr val="1B1B1B"/>
                </a:solidFill>
                <a:latin typeface="Arial"/>
              </a:rPr>
              <a:t>A helical winding used in CORC</a:t>
            </a:r>
            <a:r>
              <a:rPr lang="en-US" sz="583" baseline="30000" dirty="0">
                <a:solidFill>
                  <a:srgbClr val="1B1B1B"/>
                </a:solidFill>
                <a:latin typeface="Arial"/>
              </a:rPr>
              <a:t>®</a:t>
            </a:r>
            <a:r>
              <a:rPr lang="en-US" sz="583" dirty="0">
                <a:solidFill>
                  <a:srgbClr val="1B1B1B"/>
                </a:solidFill>
                <a:latin typeface="Arial"/>
              </a:rPr>
              <a:t> cable</a:t>
            </a:r>
          </a:p>
        </p:txBody>
      </p:sp>
      <p:sp>
        <p:nvSpPr>
          <p:cNvPr id="133" name="TextBox 132"/>
          <p:cNvSpPr txBox="1"/>
          <p:nvPr/>
        </p:nvSpPr>
        <p:spPr>
          <a:xfrm>
            <a:off x="5190662" y="3470970"/>
            <a:ext cx="1230192" cy="271741"/>
          </a:xfrm>
          <a:prstGeom prst="rect">
            <a:avLst/>
          </a:prstGeom>
          <a:noFill/>
        </p:spPr>
        <p:txBody>
          <a:bodyPr wrap="square" rtlCol="0">
            <a:spAutoFit/>
          </a:bodyPr>
          <a:lstStyle/>
          <a:p>
            <a:pPr defTabSz="767973" fontAlgn="auto">
              <a:spcBef>
                <a:spcPts val="0"/>
              </a:spcBef>
              <a:spcAft>
                <a:spcPts val="0"/>
              </a:spcAft>
              <a:buClrTx/>
              <a:buSzTx/>
            </a:pPr>
            <a:r>
              <a:rPr lang="en-US" sz="583" dirty="0">
                <a:solidFill>
                  <a:srgbClr val="1B1B1B"/>
                </a:solidFill>
                <a:latin typeface="Arial"/>
              </a:rPr>
              <a:t>A bending mode relevant </a:t>
            </a:r>
          </a:p>
          <a:p>
            <a:pPr defTabSz="767973" fontAlgn="auto">
              <a:spcBef>
                <a:spcPts val="0"/>
              </a:spcBef>
              <a:spcAft>
                <a:spcPts val="0"/>
              </a:spcAft>
              <a:buClrTx/>
              <a:buSzTx/>
            </a:pPr>
            <a:r>
              <a:rPr lang="en-US" sz="583" dirty="0">
                <a:solidFill>
                  <a:srgbClr val="1B1B1B"/>
                </a:solidFill>
                <a:latin typeface="Arial"/>
              </a:rPr>
              <a:t>for stacked cable</a:t>
            </a:r>
          </a:p>
        </p:txBody>
      </p:sp>
      <p:pic>
        <p:nvPicPr>
          <p:cNvPr id="134" name="Picture 226" descr="http://atap.lbl.gov/wp-content/uploads/sites/22/2015/07/GLSabbi_150x180y.png"/>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5874063" y="854265"/>
            <a:ext cx="217172" cy="260606"/>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ttp://atap.lbl.gov/wp-content/uploads/sites/22/2015/07/XRWang_149x180y.png"/>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5552761" y="842201"/>
            <a:ext cx="215815" cy="262478"/>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28" descr="http://atap.lbl.gov/wp-content/uploads/sites/22/2015/07/MMartchevskii_150x178y.png"/>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6245748" y="857389"/>
            <a:ext cx="220076" cy="261157"/>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30" descr="Prestemon, Soren"/>
          <p:cNvPicPr>
            <a:picLocks noChangeAspect="1" noChangeArrowheads="1"/>
          </p:cNvPicPr>
          <p:nvPr/>
        </p:nvPicPr>
        <p:blipFill>
          <a:blip r:embed="rId40" cstate="screen">
            <a:extLst>
              <a:ext uri="{28A0092B-C50C-407E-A947-70E740481C1C}">
                <a14:useLocalDpi xmlns:a14="http://schemas.microsoft.com/office/drawing/2010/main"/>
              </a:ext>
            </a:extLst>
          </a:blip>
          <a:srcRect/>
          <a:stretch>
            <a:fillRect/>
          </a:stretch>
        </p:blipFill>
        <p:spPr bwMode="auto">
          <a:xfrm>
            <a:off x="5247090" y="838200"/>
            <a:ext cx="217341" cy="264334"/>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37">
            <a:extLst>
              <a:ext uri="{FF2B5EF4-FFF2-40B4-BE49-F238E27FC236}">
                <a16:creationId xmlns:a16="http://schemas.microsoft.com/office/drawing/2014/main" id="{AF627A6E-E1D1-EB4A-8474-755216F7C776}"/>
              </a:ext>
            </a:extLst>
          </p:cNvPr>
          <p:cNvPicPr>
            <a:picLocks noChangeAspect="1"/>
          </p:cNvPicPr>
          <p:nvPr/>
        </p:nvPicPr>
        <p:blipFill rotWithShape="1">
          <a:blip r:embed="rId41" cstate="screen">
            <a:extLst>
              <a:ext uri="{28A0092B-C50C-407E-A947-70E740481C1C}">
                <a14:useLocalDpi xmlns:a14="http://schemas.microsoft.com/office/drawing/2010/main"/>
              </a:ext>
            </a:extLst>
          </a:blip>
          <a:srcRect/>
          <a:stretch/>
        </p:blipFill>
        <p:spPr>
          <a:xfrm>
            <a:off x="6583983" y="864208"/>
            <a:ext cx="241675" cy="240720"/>
          </a:xfrm>
          <a:prstGeom prst="rect">
            <a:avLst/>
          </a:prstGeom>
        </p:spPr>
      </p:pic>
      <p:sp>
        <p:nvSpPr>
          <p:cNvPr id="140" name="CustomShape 4"/>
          <p:cNvSpPr/>
          <p:nvPr/>
        </p:nvSpPr>
        <p:spPr>
          <a:xfrm>
            <a:off x="5190661" y="1125468"/>
            <a:ext cx="1829006" cy="123793"/>
          </a:xfrm>
          <a:prstGeom prst="rect">
            <a:avLst/>
          </a:prstGeom>
        </p:spPr>
        <p:txBody>
          <a:bodyPr lIns="5201" tIns="2601" rIns="5201" bIns="2601"/>
          <a:lstStyle/>
          <a:p>
            <a:pPr defTabSz="767973" fontAlgn="auto">
              <a:spcBef>
                <a:spcPts val="0"/>
              </a:spcBef>
              <a:spcAft>
                <a:spcPts val="0"/>
              </a:spcAft>
              <a:buClrTx/>
              <a:buSzTx/>
            </a:pPr>
            <a:r>
              <a:rPr lang="en-US" sz="417" dirty="0">
                <a:solidFill>
                  <a:srgbClr val="000000"/>
                </a:solidFill>
                <a:latin typeface="Franklin Gothic Book" panose="020B0503020102020204" pitchFamily="34" charset="0"/>
              </a:rPr>
              <a:t>S. </a:t>
            </a:r>
            <a:r>
              <a:rPr lang="en-US" sz="417" dirty="0" err="1">
                <a:solidFill>
                  <a:srgbClr val="000000"/>
                </a:solidFill>
                <a:latin typeface="Franklin Gothic Book" panose="020B0503020102020204" pitchFamily="34" charset="0"/>
              </a:rPr>
              <a:t>Prestemon</a:t>
            </a:r>
            <a:r>
              <a:rPr lang="en-US" sz="417" dirty="0">
                <a:solidFill>
                  <a:srgbClr val="000000"/>
                </a:solidFill>
                <a:latin typeface="Franklin Gothic Book" panose="020B0503020102020204" pitchFamily="34" charset="0"/>
              </a:rPr>
              <a:t>      X. Wang       G. L. </a:t>
            </a:r>
            <a:r>
              <a:rPr lang="en-US" sz="417" dirty="0" err="1">
                <a:solidFill>
                  <a:srgbClr val="000000"/>
                </a:solidFill>
                <a:latin typeface="Franklin Gothic Book" panose="020B0503020102020204" pitchFamily="34" charset="0"/>
              </a:rPr>
              <a:t>Sabbi</a:t>
            </a:r>
            <a:r>
              <a:rPr lang="en-US" sz="417" dirty="0">
                <a:solidFill>
                  <a:srgbClr val="000000"/>
                </a:solidFill>
                <a:latin typeface="Franklin Gothic Book" panose="020B0503020102020204" pitchFamily="34" charset="0"/>
              </a:rPr>
              <a:t>       M. </a:t>
            </a:r>
            <a:r>
              <a:rPr lang="en-US" sz="417" dirty="0" err="1">
                <a:solidFill>
                  <a:srgbClr val="000000"/>
                </a:solidFill>
                <a:latin typeface="Franklin Gothic Book" panose="020B0503020102020204" pitchFamily="34" charset="0"/>
              </a:rPr>
              <a:t>Martchevskii</a:t>
            </a:r>
            <a:r>
              <a:rPr lang="en-US" sz="417" dirty="0">
                <a:solidFill>
                  <a:srgbClr val="000000"/>
                </a:solidFill>
                <a:latin typeface="Franklin Gothic Book" panose="020B0503020102020204" pitchFamily="34" charset="0"/>
              </a:rPr>
              <a:t>      F. </a:t>
            </a:r>
            <a:r>
              <a:rPr lang="en-US" sz="417" dirty="0" err="1">
                <a:solidFill>
                  <a:srgbClr val="000000"/>
                </a:solidFill>
                <a:latin typeface="Franklin Gothic Book" panose="020B0503020102020204" pitchFamily="34" charset="0"/>
              </a:rPr>
              <a:t>Pierro</a:t>
            </a:r>
            <a:endParaRPr sz="417" dirty="0">
              <a:solidFill>
                <a:srgbClr val="000000"/>
              </a:solidFill>
              <a:latin typeface="Franklin Gothic Book" panose="020B0503020102020204" pitchFamily="34" charset="0"/>
            </a:endParaRPr>
          </a:p>
        </p:txBody>
      </p:sp>
      <p:sp>
        <p:nvSpPr>
          <p:cNvPr id="141" name="Title 1"/>
          <p:cNvSpPr txBox="1">
            <a:spLocks/>
          </p:cNvSpPr>
          <p:nvPr/>
        </p:nvSpPr>
        <p:spPr>
          <a:xfrm>
            <a:off x="4123211" y="1676400"/>
            <a:ext cx="3801588" cy="190500"/>
          </a:xfrm>
          <a:prstGeom prst="rect">
            <a:avLst/>
          </a:prstGeom>
        </p:spPr>
        <p:txBody>
          <a:bodyPr>
            <a:noAutofit/>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defTabSz="914254" fontAlgn="auto">
              <a:spcAft>
                <a:spcPts val="0"/>
              </a:spcAft>
              <a:buClrTx/>
              <a:buSzTx/>
            </a:pPr>
            <a:r>
              <a:rPr lang="en-US" sz="667" dirty="0">
                <a:solidFill>
                  <a:srgbClr val="000000"/>
                </a:solidFill>
                <a:latin typeface="Arial"/>
              </a:rPr>
              <a:t>The strain measurements on commercial REBCO tapes provide first data set critical to develop robust high-current fusion conductors</a:t>
            </a:r>
          </a:p>
        </p:txBody>
      </p:sp>
      <p:sp>
        <p:nvSpPr>
          <p:cNvPr id="142" name="Title 1"/>
          <p:cNvSpPr txBox="1">
            <a:spLocks/>
          </p:cNvSpPr>
          <p:nvPr/>
        </p:nvSpPr>
        <p:spPr>
          <a:xfrm>
            <a:off x="4137742" y="3926850"/>
            <a:ext cx="1859274" cy="387969"/>
          </a:xfrm>
          <a:prstGeom prst="rect">
            <a:avLst/>
          </a:prstGeom>
        </p:spPr>
        <p:txBody>
          <a:bodyPr>
            <a:noAutofit/>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defTabSz="914254" fontAlgn="auto">
              <a:spcAft>
                <a:spcPts val="0"/>
              </a:spcAft>
              <a:buClrTx/>
              <a:buSzTx/>
            </a:pPr>
            <a:r>
              <a:rPr lang="en-US" sz="667" dirty="0">
                <a:solidFill>
                  <a:srgbClr val="000000"/>
                </a:solidFill>
                <a:latin typeface="Arial"/>
              </a:rPr>
              <a:t>The world-class cabling facility and expertise at LBNL can contribute to the development of HTS fusion cables</a:t>
            </a:r>
          </a:p>
        </p:txBody>
      </p:sp>
      <p:pic>
        <p:nvPicPr>
          <p:cNvPr id="143" name="Picture 142"/>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6978434" y="3798904"/>
            <a:ext cx="827387" cy="620696"/>
          </a:xfrm>
          <a:prstGeom prst="rect">
            <a:avLst/>
          </a:prstGeom>
        </p:spPr>
      </p:pic>
      <p:pic>
        <p:nvPicPr>
          <p:cNvPr id="144" name="Picture 143"/>
          <p:cNvPicPr>
            <a:picLocks noChangeAspect="1"/>
          </p:cNvPicPr>
          <p:nvPr/>
        </p:nvPicPr>
        <p:blipFill rotWithShape="1">
          <a:blip r:embed="rId43" cstate="screen">
            <a:extLst>
              <a:ext uri="{28A0092B-C50C-407E-A947-70E740481C1C}">
                <a14:useLocalDpi xmlns:a14="http://schemas.microsoft.com/office/drawing/2010/main"/>
              </a:ext>
            </a:extLst>
          </a:blip>
          <a:srcRect/>
          <a:stretch/>
        </p:blipFill>
        <p:spPr>
          <a:xfrm>
            <a:off x="5807125" y="3916854"/>
            <a:ext cx="1062948" cy="502746"/>
          </a:xfrm>
          <a:prstGeom prst="rect">
            <a:avLst/>
          </a:prstGeom>
        </p:spPr>
      </p:pic>
      <p:sp>
        <p:nvSpPr>
          <p:cNvPr id="145" name="Rectangle 144"/>
          <p:cNvSpPr/>
          <p:nvPr/>
        </p:nvSpPr>
        <p:spPr>
          <a:xfrm>
            <a:off x="4123211" y="2668929"/>
            <a:ext cx="3441057" cy="220701"/>
          </a:xfrm>
          <a:prstGeom prst="rect">
            <a:avLst/>
          </a:prstGeom>
        </p:spPr>
        <p:txBody>
          <a:bodyPr wrap="square">
            <a:spAutoFit/>
          </a:bodyPr>
          <a:lstStyle/>
          <a:p>
            <a:pPr defTabSz="767973" fontAlgn="auto">
              <a:spcBef>
                <a:spcPts val="0"/>
              </a:spcBef>
              <a:spcAft>
                <a:spcPts val="0"/>
              </a:spcAft>
              <a:buClrTx/>
              <a:buSzTx/>
            </a:pPr>
            <a:r>
              <a:rPr lang="en-US" sz="417" dirty="0">
                <a:solidFill>
                  <a:srgbClr val="1F497B"/>
                </a:solidFill>
                <a:latin typeface="Arial"/>
              </a:rPr>
              <a:t>Ref. F. </a:t>
            </a:r>
            <a:r>
              <a:rPr lang="en-US" sz="417" dirty="0" err="1">
                <a:solidFill>
                  <a:srgbClr val="1F497B"/>
                </a:solidFill>
                <a:latin typeface="Arial"/>
              </a:rPr>
              <a:t>Pierro</a:t>
            </a:r>
            <a:r>
              <a:rPr lang="en-US" sz="417" dirty="0">
                <a:solidFill>
                  <a:srgbClr val="1F497B"/>
                </a:solidFill>
                <a:latin typeface="Arial"/>
              </a:rPr>
              <a:t> et al, “Measurements of the Strain Dependence of Critical Current of Commercial REBCO Tapes at 15 T between 4.2 and 40 K for High Field Magnets”, IEEE Trans. Appl. </a:t>
            </a:r>
            <a:r>
              <a:rPr lang="en-US" sz="417" dirty="0" err="1">
                <a:solidFill>
                  <a:srgbClr val="1F497B"/>
                </a:solidFill>
                <a:latin typeface="Arial"/>
              </a:rPr>
              <a:t>Supercond</a:t>
            </a:r>
            <a:r>
              <a:rPr lang="en-US" sz="417" dirty="0">
                <a:solidFill>
                  <a:srgbClr val="1F497B"/>
                </a:solidFill>
                <a:latin typeface="Arial"/>
              </a:rPr>
              <a:t>. Vol. 29, No. 5, 8401305( 2019)</a:t>
            </a:r>
          </a:p>
        </p:txBody>
      </p:sp>
      <p:sp>
        <p:nvSpPr>
          <p:cNvPr id="146" name="Rectangle 145"/>
          <p:cNvSpPr/>
          <p:nvPr/>
        </p:nvSpPr>
        <p:spPr>
          <a:xfrm>
            <a:off x="4137742" y="3669441"/>
            <a:ext cx="2207463" cy="265457"/>
          </a:xfrm>
          <a:prstGeom prst="rect">
            <a:avLst/>
          </a:prstGeom>
        </p:spPr>
        <p:txBody>
          <a:bodyPr wrap="square">
            <a:spAutoFit/>
          </a:bodyPr>
          <a:lstStyle/>
          <a:p>
            <a:pPr defTabSz="767973" fontAlgn="auto">
              <a:spcBef>
                <a:spcPts val="0"/>
              </a:spcBef>
              <a:spcAft>
                <a:spcPts val="0"/>
              </a:spcAft>
              <a:buClrTx/>
              <a:buSzTx/>
            </a:pPr>
            <a:r>
              <a:rPr lang="en-US" sz="375" dirty="0">
                <a:solidFill>
                  <a:srgbClr val="1F497B"/>
                </a:solidFill>
                <a:latin typeface="Arial"/>
              </a:rPr>
              <a:t>Ref: X. Wang et al, “Strain Distribution in REBCO Coated Conductors Bent with the Constant-Perimeter Geometry”, IEEE Trans. Appl. </a:t>
            </a:r>
            <a:r>
              <a:rPr lang="en-US" sz="375" dirty="0" err="1">
                <a:solidFill>
                  <a:srgbClr val="1F497B"/>
                </a:solidFill>
                <a:latin typeface="Arial"/>
              </a:rPr>
              <a:t>Supercond</a:t>
            </a:r>
            <a:r>
              <a:rPr lang="en-US" sz="375" dirty="0">
                <a:solidFill>
                  <a:srgbClr val="1F497B"/>
                </a:solidFill>
                <a:latin typeface="Arial"/>
              </a:rPr>
              <a:t>., 6604010, 2017. </a:t>
            </a:r>
            <a:r>
              <a:rPr lang="en-US" sz="375" dirty="0">
                <a:solidFill>
                  <a:srgbClr val="1F497B"/>
                </a:solidFill>
                <a:latin typeface="Arial"/>
                <a:hlinkClick r:id="rId44"/>
              </a:rPr>
              <a:t>https://doi.org/10.1109/TASC.2017.2766132</a:t>
            </a:r>
            <a:r>
              <a:rPr lang="en-US" sz="375" dirty="0">
                <a:solidFill>
                  <a:srgbClr val="1F497B"/>
                </a:solidFill>
                <a:latin typeface="Arial"/>
              </a:rPr>
              <a:t>   </a:t>
            </a:r>
          </a:p>
        </p:txBody>
      </p:sp>
      <p:sp>
        <p:nvSpPr>
          <p:cNvPr id="147" name="Title 1"/>
          <p:cNvSpPr txBox="1">
            <a:spLocks/>
          </p:cNvSpPr>
          <p:nvPr/>
        </p:nvSpPr>
        <p:spPr>
          <a:xfrm>
            <a:off x="4122835" y="2805318"/>
            <a:ext cx="2220785" cy="320271"/>
          </a:xfrm>
          <a:prstGeom prst="rect">
            <a:avLst/>
          </a:prstGeom>
        </p:spPr>
        <p:txBody>
          <a:bodyPr>
            <a:noAutofit/>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defTabSz="914254" fontAlgn="auto">
              <a:spcAft>
                <a:spcPts val="0"/>
              </a:spcAft>
              <a:buClrTx/>
              <a:buSzTx/>
            </a:pPr>
            <a:r>
              <a:rPr lang="en-US" sz="667" dirty="0">
                <a:solidFill>
                  <a:srgbClr val="000000"/>
                </a:solidFill>
                <a:latin typeface="Arial"/>
              </a:rPr>
              <a:t>Development of optimal cable and magnet geometry to manage strain in REBCO cables and magnets</a:t>
            </a:r>
          </a:p>
        </p:txBody>
      </p:sp>
      <p:sp>
        <p:nvSpPr>
          <p:cNvPr id="148" name="Rectangle 147"/>
          <p:cNvSpPr/>
          <p:nvPr/>
        </p:nvSpPr>
        <p:spPr>
          <a:xfrm>
            <a:off x="4056134" y="6248400"/>
            <a:ext cx="3916709" cy="220701"/>
          </a:xfrm>
          <a:prstGeom prst="rect">
            <a:avLst/>
          </a:prstGeom>
        </p:spPr>
        <p:txBody>
          <a:bodyPr wrap="square">
            <a:spAutoFit/>
          </a:bodyPr>
          <a:lstStyle/>
          <a:p>
            <a:pPr defTabSz="767973" fontAlgn="auto">
              <a:spcBef>
                <a:spcPts val="0"/>
              </a:spcBef>
              <a:spcAft>
                <a:spcPts val="0"/>
              </a:spcAft>
              <a:buClrTx/>
              <a:buSzTx/>
            </a:pPr>
            <a:r>
              <a:rPr lang="en-US" sz="417" dirty="0">
                <a:solidFill>
                  <a:srgbClr val="4D71B8"/>
                </a:solidFill>
                <a:latin typeface="Arial"/>
              </a:rPr>
              <a:t>Ref: Z. Yang et al, “</a:t>
            </a:r>
            <a:r>
              <a:rPr lang="en-US" sz="417" dirty="0" err="1">
                <a:solidFill>
                  <a:srgbClr val="4D71B8"/>
                </a:solidFill>
                <a:latin typeface="Arial"/>
              </a:rPr>
              <a:t>Cathodic</a:t>
            </a:r>
            <a:r>
              <a:rPr lang="en-US" sz="417" dirty="0">
                <a:solidFill>
                  <a:srgbClr val="4D71B8"/>
                </a:solidFill>
                <a:latin typeface="Arial"/>
              </a:rPr>
              <a:t> arc deposition of </a:t>
            </a:r>
            <a:r>
              <a:rPr lang="en-US" sz="417" dirty="0" err="1">
                <a:solidFill>
                  <a:srgbClr val="4D71B8"/>
                </a:solidFill>
                <a:latin typeface="Arial"/>
              </a:rPr>
              <a:t>VOx</a:t>
            </a:r>
            <a:r>
              <a:rPr lang="en-US" sz="417" dirty="0">
                <a:solidFill>
                  <a:srgbClr val="4D71B8"/>
                </a:solidFill>
                <a:latin typeface="Arial"/>
              </a:rPr>
              <a:t> films and their application in quench protection of high-temperature superconducting magnets”, in preparation.  </a:t>
            </a:r>
            <a:endParaRPr lang="zh-CN" altLang="en-US" sz="417" dirty="0">
              <a:solidFill>
                <a:srgbClr val="4D71B8"/>
              </a:solidFill>
              <a:latin typeface="Arial"/>
              <a:cs typeface="Times New Roman" panose="02020603050405020304" pitchFamily="18" charset="0"/>
            </a:endParaRPr>
          </a:p>
        </p:txBody>
      </p:sp>
      <p:sp>
        <p:nvSpPr>
          <p:cNvPr id="149" name="TextBox 2"/>
          <p:cNvSpPr txBox="1"/>
          <p:nvPr/>
        </p:nvSpPr>
        <p:spPr>
          <a:xfrm>
            <a:off x="8215093" y="1143000"/>
            <a:ext cx="3824505" cy="300082"/>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59522" indent="-59522" defTabSz="767973">
              <a:lnSpc>
                <a:spcPct val="90000"/>
              </a:lnSpc>
              <a:buClrTx/>
              <a:buSzTx/>
              <a:buFont typeface="Arial" charset="0"/>
              <a:buChar char="•"/>
            </a:pPr>
            <a:r>
              <a:rPr lang="en-US" sz="750" dirty="0" err="1">
                <a:solidFill>
                  <a:srgbClr val="003399"/>
                </a:solidFill>
                <a:latin typeface="Arial"/>
                <a:ea typeface="Candara" charset="0"/>
                <a:cs typeface="Candara" charset="0"/>
              </a:rPr>
              <a:t>WarpX</a:t>
            </a:r>
            <a:r>
              <a:rPr lang="en-US" sz="750" dirty="0">
                <a:solidFill>
                  <a:srgbClr val="003399"/>
                </a:solidFill>
                <a:latin typeface="Arial"/>
                <a:ea typeface="Candara" charset="0"/>
                <a:cs typeface="Candara" charset="0"/>
              </a:rPr>
              <a:t> is a Particle-In-Cell code: </a:t>
            </a:r>
            <a:r>
              <a:rPr lang="en-US" sz="750" i="1" dirty="0">
                <a:solidFill>
                  <a:srgbClr val="003399"/>
                </a:solidFill>
                <a:latin typeface="Arial"/>
                <a:ea typeface="Candara" charset="0"/>
                <a:cs typeface="Candara" charset="0"/>
              </a:rPr>
              <a:t>ab initio </a:t>
            </a:r>
            <a:r>
              <a:rPr lang="en-US" sz="750" dirty="0">
                <a:solidFill>
                  <a:srgbClr val="003399"/>
                </a:solidFill>
                <a:latin typeface="Arial"/>
                <a:ea typeface="Candara" charset="0"/>
                <a:cs typeface="Candara" charset="0"/>
              </a:rPr>
              <a:t>simulations of interaction between plasma particles and electromagnetic fields</a:t>
            </a:r>
          </a:p>
        </p:txBody>
      </p:sp>
      <p:pic>
        <p:nvPicPr>
          <p:cNvPr id="151" name="Picture 150"/>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8670702" y="1447800"/>
            <a:ext cx="1006698" cy="604847"/>
          </a:xfrm>
          <a:prstGeom prst="rect">
            <a:avLst/>
          </a:prstGeom>
        </p:spPr>
      </p:pic>
      <p:sp>
        <p:nvSpPr>
          <p:cNvPr id="152" name="TextBox 16"/>
          <p:cNvSpPr txBox="1"/>
          <p:nvPr/>
        </p:nvSpPr>
        <p:spPr>
          <a:xfrm>
            <a:off x="8215093" y="2779538"/>
            <a:ext cx="3824506" cy="1201098"/>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59522" indent="-59522" defTabSz="767973">
              <a:lnSpc>
                <a:spcPct val="90000"/>
              </a:lnSpc>
              <a:buClrTx/>
              <a:buSzTx/>
              <a:buFont typeface="Arial" charset="0"/>
              <a:buChar char="•"/>
            </a:pPr>
            <a:r>
              <a:rPr lang="en-US" sz="667" dirty="0" err="1">
                <a:solidFill>
                  <a:srgbClr val="000000"/>
                </a:solidFill>
                <a:latin typeface="Arial"/>
                <a:ea typeface="Candara" charset="0"/>
                <a:cs typeface="Candara" charset="0"/>
              </a:rPr>
              <a:t>WarpX</a:t>
            </a:r>
            <a:r>
              <a:rPr lang="en-US" sz="667" dirty="0">
                <a:solidFill>
                  <a:srgbClr val="000000"/>
                </a:solidFill>
                <a:latin typeface="Arial"/>
                <a:ea typeface="Candara" charset="0"/>
                <a:cs typeface="Candara" charset="0"/>
              </a:rPr>
              <a:t> is massively parallel, optimized on DOE supercomputers; supported by the DoE </a:t>
            </a:r>
            <a:r>
              <a:rPr lang="en-US" sz="667" dirty="0" err="1">
                <a:solidFill>
                  <a:srgbClr val="000000"/>
                </a:solidFill>
                <a:latin typeface="Arial"/>
                <a:ea typeface="Candara" charset="0"/>
                <a:cs typeface="Candara" charset="0"/>
              </a:rPr>
              <a:t>Exascale</a:t>
            </a:r>
            <a:r>
              <a:rPr lang="en-US" sz="667" dirty="0">
                <a:solidFill>
                  <a:srgbClr val="000000"/>
                </a:solidFill>
                <a:latin typeface="Arial"/>
                <a:ea typeface="Candara" charset="0"/>
                <a:cs typeface="Candara" charset="0"/>
              </a:rPr>
              <a:t> project</a:t>
            </a:r>
          </a:p>
          <a:p>
            <a:pPr marL="59522" indent="-59522" defTabSz="767973">
              <a:lnSpc>
                <a:spcPct val="90000"/>
              </a:lnSpc>
              <a:buClrTx/>
              <a:buSzTx/>
              <a:buFont typeface="Arial" charset="0"/>
              <a:buChar char="•"/>
            </a:pPr>
            <a:r>
              <a:rPr lang="en-US" sz="667" dirty="0">
                <a:solidFill>
                  <a:srgbClr val="000000"/>
                </a:solidFill>
                <a:latin typeface="Arial"/>
                <a:ea typeface="Candara" charset="0"/>
                <a:cs typeface="Candara" charset="0"/>
              </a:rPr>
              <a:t>Examples of fusion relevant applications:</a:t>
            </a:r>
          </a:p>
          <a:p>
            <a:pPr marL="154756" lvl="1" indent="-59522" defTabSz="767973">
              <a:lnSpc>
                <a:spcPct val="90000"/>
              </a:lnSpc>
              <a:buClrTx/>
              <a:buSzTx/>
              <a:buFont typeface="Arial" charset="0"/>
              <a:buChar char="•"/>
            </a:pPr>
            <a:r>
              <a:rPr lang="en-US" sz="667" dirty="0">
                <a:solidFill>
                  <a:srgbClr val="000000"/>
                </a:solidFill>
                <a:latin typeface="Arial"/>
                <a:ea typeface="Candara" charset="0"/>
                <a:cs typeface="Candara" charset="0"/>
              </a:rPr>
              <a:t>Interaction between intense lasers, intense beams and dense targets for inertial fusion, fast ignition</a:t>
            </a:r>
          </a:p>
          <a:p>
            <a:pPr marL="154756" lvl="1" indent="-59522" defTabSz="767973">
              <a:lnSpc>
                <a:spcPct val="90000"/>
              </a:lnSpc>
              <a:buClrTx/>
              <a:buSzTx/>
              <a:buFont typeface="Arial" charset="0"/>
              <a:buChar char="•"/>
            </a:pPr>
            <a:r>
              <a:rPr lang="en-US" sz="667" dirty="0">
                <a:solidFill>
                  <a:srgbClr val="000000"/>
                </a:solidFill>
                <a:latin typeface="Arial"/>
                <a:ea typeface="Candara" charset="0"/>
                <a:cs typeface="Candara" charset="0"/>
              </a:rPr>
              <a:t>Interpenetration of high-energy plasmas, </a:t>
            </a:r>
            <a:r>
              <a:rPr lang="en-US" sz="667" dirty="0" err="1">
                <a:solidFill>
                  <a:srgbClr val="000000"/>
                </a:solidFill>
                <a:latin typeface="Arial"/>
                <a:ea typeface="Candara" charset="0"/>
                <a:cs typeface="Candara" charset="0"/>
              </a:rPr>
              <a:t>Weibel</a:t>
            </a:r>
            <a:r>
              <a:rPr lang="en-US" sz="667" dirty="0">
                <a:solidFill>
                  <a:srgbClr val="000000"/>
                </a:solidFill>
                <a:latin typeface="Arial"/>
                <a:ea typeface="Candara" charset="0"/>
                <a:cs typeface="Candara" charset="0"/>
              </a:rPr>
              <a:t> instability, …</a:t>
            </a:r>
          </a:p>
          <a:p>
            <a:pPr marL="154756" lvl="1" indent="-59522" defTabSz="767973">
              <a:lnSpc>
                <a:spcPct val="90000"/>
              </a:lnSpc>
              <a:buClrTx/>
              <a:buSzTx/>
              <a:buFont typeface="Arial" charset="0"/>
              <a:buChar char="•"/>
            </a:pPr>
            <a:r>
              <a:rPr lang="en-US" sz="667" dirty="0">
                <a:solidFill>
                  <a:srgbClr val="000000"/>
                </a:solidFill>
                <a:latin typeface="Arial"/>
                <a:ea typeface="Candara" charset="0"/>
                <a:cs typeface="Candara" charset="0"/>
              </a:rPr>
              <a:t>Kinetic effects in heating processes inside plasmas, heating by RF fields or neutral beams in tokamaks, laser heating, …</a:t>
            </a:r>
          </a:p>
          <a:p>
            <a:pPr marL="154756" lvl="1" indent="-59522" defTabSz="767973">
              <a:lnSpc>
                <a:spcPct val="90000"/>
              </a:lnSpc>
              <a:buClrTx/>
              <a:buSzTx/>
              <a:buFont typeface="Arial" charset="0"/>
              <a:buChar char="•"/>
            </a:pPr>
            <a:r>
              <a:rPr lang="en-US" sz="667" dirty="0">
                <a:solidFill>
                  <a:srgbClr val="000000"/>
                </a:solidFill>
                <a:latin typeface="Arial"/>
                <a:ea typeface="Candara" charset="0"/>
                <a:cs typeface="Candara" charset="0"/>
              </a:rPr>
              <a:t>Some applications may require developing new modules in </a:t>
            </a:r>
            <a:r>
              <a:rPr lang="en-US" sz="667" dirty="0" err="1">
                <a:solidFill>
                  <a:srgbClr val="000000"/>
                </a:solidFill>
                <a:latin typeface="Arial"/>
                <a:ea typeface="Candara" charset="0"/>
                <a:cs typeface="Candara" charset="0"/>
              </a:rPr>
              <a:t>WarpX</a:t>
            </a:r>
            <a:r>
              <a:rPr lang="en-US" sz="667" dirty="0">
                <a:solidFill>
                  <a:srgbClr val="000000"/>
                </a:solidFill>
                <a:latin typeface="Arial"/>
                <a:ea typeface="Candara" charset="0"/>
                <a:cs typeface="Candara" charset="0"/>
              </a:rPr>
              <a:t>, esp. collisional interactions</a:t>
            </a:r>
          </a:p>
          <a:p>
            <a:pPr marL="154756" lvl="1" indent="-59522" defTabSz="767973">
              <a:lnSpc>
                <a:spcPct val="90000"/>
              </a:lnSpc>
              <a:buClrTx/>
              <a:buSzTx/>
              <a:buFont typeface="Arial" charset="0"/>
              <a:buChar char="•"/>
            </a:pPr>
            <a:r>
              <a:rPr lang="en-US" sz="667" dirty="0">
                <a:solidFill>
                  <a:srgbClr val="000000"/>
                </a:solidFill>
                <a:latin typeface="Arial"/>
                <a:ea typeface="Candara" charset="0"/>
                <a:cs typeface="Candara" charset="0"/>
              </a:rPr>
              <a:t>J.-L. Vay, et al, Nucl. Inst. Meth. A 909, 486-479 (2018)</a:t>
            </a:r>
          </a:p>
          <a:p>
            <a:pPr marL="59522" indent="-59522" defTabSz="767973">
              <a:lnSpc>
                <a:spcPct val="90000"/>
              </a:lnSpc>
              <a:buClrTx/>
              <a:buSzTx/>
              <a:buFont typeface="Arial" charset="0"/>
              <a:buChar char="•"/>
            </a:pPr>
            <a:endParaRPr lang="en-US" sz="667" b="1" dirty="0">
              <a:solidFill>
                <a:srgbClr val="000000"/>
              </a:solidFill>
              <a:latin typeface="Arial"/>
              <a:ea typeface="Candara" charset="0"/>
              <a:cs typeface="Candara" charset="0"/>
            </a:endParaRPr>
          </a:p>
        </p:txBody>
      </p:sp>
      <p:sp>
        <p:nvSpPr>
          <p:cNvPr id="153" name="Title 1"/>
          <p:cNvSpPr>
            <a:spLocks noGrp="1"/>
          </p:cNvSpPr>
          <p:nvPr/>
        </p:nvSpPr>
        <p:spPr bwMode="auto">
          <a:xfrm>
            <a:off x="8186601" y="601843"/>
            <a:ext cx="3852997" cy="185038"/>
          </a:xfrm>
          <a:prstGeom prst="rect">
            <a:avLst/>
          </a:prstGeom>
          <a:noFill/>
          <a:ln>
            <a:noFill/>
          </a:ln>
          <a:effectLst/>
          <a:extLst>
            <a:ext uri="{FAA26D3D-D897-4be2-8F04-BA451C77F1D7}">
              <ma14:placeholderFlag xmlns:lc="http://schemas.openxmlformats.org/drawingml/2006/lockedCanvas" xmlns:ma14="http://schemas.microsoft.com/office/mac/drawingml/2011/main" xmlns="" val="1"/>
            </a:ex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cap="flat">
                <a:solidFill>
                  <a:srgbClr val="808080"/>
                </a:solidFill>
                <a:round/>
                <a:headEnd/>
                <a:tailEnd/>
              </a14:hiddenLine>
            </a:ext>
            <a:ext uri="{AF507438-7753-43e0-B8FC-AC1667EBCBE1}">
              <a14:hiddenEffects xmlns:lc="http://schemas.openxmlformats.org/drawingml/2006/lockedCanva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18750" tIns="9750" rIns="18750" bIns="9750" numCol="1" anchor="t" anchorCtr="0" compatLnSpc="1">
            <a:prstTxWarp prst="textNoShape">
              <a:avLst/>
            </a:prstTxWarp>
          </a:bodyPr>
          <a:lstStyle>
            <a:lvl1pPr algn="l" rtl="0" eaLnBrk="1" fontAlgn="base" hangingPunct="1">
              <a:lnSpc>
                <a:spcPct val="85000"/>
              </a:lnSpc>
              <a:spcBef>
                <a:spcPct val="0"/>
              </a:spcBef>
              <a:spcAft>
                <a:spcPct val="0"/>
              </a:spcAft>
              <a:defRPr sz="3200" b="1" kern="1200" baseline="0">
                <a:solidFill>
                  <a:schemeClr val="tx1"/>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pPr algn="ctr" defTabSz="767973">
              <a:buClrTx/>
              <a:buSzTx/>
            </a:pPr>
            <a:r>
              <a:rPr lang="en-US" sz="1042" dirty="0">
                <a:solidFill>
                  <a:srgbClr val="000000"/>
                </a:solidFill>
                <a:latin typeface="Calibri" panose="020F0502020204030204" pitchFamily="34" charset="0"/>
                <a:ea typeface="Candara" charset="0"/>
                <a:cs typeface="Candara" charset="0"/>
              </a:rPr>
              <a:t>3. Collisional interaction modules in </a:t>
            </a:r>
            <a:r>
              <a:rPr lang="en-US" sz="1042" dirty="0" err="1">
                <a:solidFill>
                  <a:srgbClr val="000000"/>
                </a:solidFill>
                <a:latin typeface="Calibri" panose="020F0502020204030204" pitchFamily="34" charset="0"/>
                <a:ea typeface="Candara" charset="0"/>
                <a:cs typeface="Candara" charset="0"/>
              </a:rPr>
              <a:t>WarpX</a:t>
            </a:r>
            <a:r>
              <a:rPr lang="en-US" sz="1042" dirty="0">
                <a:solidFill>
                  <a:srgbClr val="000000"/>
                </a:solidFill>
                <a:latin typeface="Calibri" panose="020F0502020204030204" pitchFamily="34" charset="0"/>
                <a:ea typeface="Candara" charset="0"/>
                <a:cs typeface="Candara" charset="0"/>
              </a:rPr>
              <a:t> for Fusion Research</a:t>
            </a:r>
          </a:p>
        </p:txBody>
      </p:sp>
      <p:pic>
        <p:nvPicPr>
          <p:cNvPr id="154" name="Picture 2" descr="http://atap.lbl.gov/wp-content/uploads/sites/22/2016/09/NewJLVay_149x180y.png"/>
          <p:cNvPicPr>
            <a:picLocks noChangeAspect="1" noChangeArrowheads="1"/>
          </p:cNvPicPr>
          <p:nvPr/>
        </p:nvPicPr>
        <p:blipFill>
          <a:blip r:embed="rId46" cstate="screen">
            <a:extLst>
              <a:ext uri="{28A0092B-C50C-407E-A947-70E740481C1C}">
                <a14:useLocalDpi xmlns:a14="http://schemas.microsoft.com/office/drawing/2010/main"/>
              </a:ext>
            </a:extLst>
          </a:blip>
          <a:srcRect/>
          <a:stretch>
            <a:fillRect/>
          </a:stretch>
        </p:blipFill>
        <p:spPr bwMode="auto">
          <a:xfrm>
            <a:off x="9329211" y="762000"/>
            <a:ext cx="254855" cy="307879"/>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http://atap.lbl.gov/wp-content/uploads/sites/22/2015/07/RLehe_150px.png"/>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9694633" y="769568"/>
            <a:ext cx="253695" cy="304433"/>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6" descr="Maxence Thevenet"/>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10117839" y="765144"/>
            <a:ext cx="251324" cy="301589"/>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8" descr="PortrÃ¤t HÃ¼bl, Axel; FWKT"/>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10506280" y="764911"/>
            <a:ext cx="301822" cy="301822"/>
          </a:xfrm>
          <a:prstGeom prst="rect">
            <a:avLst/>
          </a:prstGeom>
          <a:noFill/>
          <a:extLst>
            <a:ext uri="{909E8E84-426E-40DD-AFC4-6F175D3DCCD1}">
              <a14:hiddenFill xmlns:a14="http://schemas.microsoft.com/office/drawing/2010/main">
                <a:solidFill>
                  <a:srgbClr val="FFFFFF"/>
                </a:solidFill>
              </a14:hiddenFill>
            </a:ext>
          </a:extLst>
        </p:spPr>
      </p:pic>
      <p:sp>
        <p:nvSpPr>
          <p:cNvPr id="171" name="CustomShape 4"/>
          <p:cNvSpPr/>
          <p:nvPr/>
        </p:nvSpPr>
        <p:spPr>
          <a:xfrm>
            <a:off x="9321274" y="1087848"/>
            <a:ext cx="1519320" cy="78469"/>
          </a:xfrm>
          <a:prstGeom prst="rect">
            <a:avLst/>
          </a:prstGeom>
        </p:spPr>
        <p:txBody>
          <a:bodyPr lIns="5201" tIns="2601" rIns="5201" bIns="2601"/>
          <a:lstStyle/>
          <a:p>
            <a:pPr defTabSz="767973" fontAlgn="auto">
              <a:spcBef>
                <a:spcPts val="0"/>
              </a:spcBef>
              <a:spcAft>
                <a:spcPts val="0"/>
              </a:spcAft>
              <a:buClrTx/>
              <a:buSzTx/>
            </a:pPr>
            <a:r>
              <a:rPr lang="en-US" sz="417" dirty="0">
                <a:solidFill>
                  <a:srgbClr val="000000"/>
                </a:solidFill>
                <a:latin typeface="Franklin Gothic Book" panose="020B0503020102020204" pitchFamily="34" charset="0"/>
              </a:rPr>
              <a:t>J. L. </a:t>
            </a:r>
            <a:r>
              <a:rPr lang="en-US" sz="417" dirty="0" err="1">
                <a:solidFill>
                  <a:srgbClr val="000000"/>
                </a:solidFill>
                <a:latin typeface="Franklin Gothic Book" panose="020B0503020102020204" pitchFamily="34" charset="0"/>
              </a:rPr>
              <a:t>Vay</a:t>
            </a:r>
            <a:r>
              <a:rPr lang="en-US" sz="417" dirty="0">
                <a:solidFill>
                  <a:srgbClr val="000000"/>
                </a:solidFill>
                <a:latin typeface="Franklin Gothic Book" panose="020B0503020102020204" pitchFamily="34" charset="0"/>
              </a:rPr>
              <a:t>                  R. </a:t>
            </a:r>
            <a:r>
              <a:rPr lang="en-US" sz="417" dirty="0" err="1">
                <a:solidFill>
                  <a:srgbClr val="000000"/>
                </a:solidFill>
                <a:latin typeface="Franklin Gothic Book" panose="020B0503020102020204" pitchFamily="34" charset="0"/>
              </a:rPr>
              <a:t>Lehe</a:t>
            </a:r>
            <a:r>
              <a:rPr lang="en-US" sz="417" dirty="0">
                <a:solidFill>
                  <a:srgbClr val="000000"/>
                </a:solidFill>
                <a:latin typeface="Franklin Gothic Book" panose="020B0503020102020204" pitchFamily="34" charset="0"/>
              </a:rPr>
              <a:t>                M. </a:t>
            </a:r>
            <a:r>
              <a:rPr lang="en-US" sz="417" dirty="0" err="1">
                <a:solidFill>
                  <a:srgbClr val="000000"/>
                </a:solidFill>
                <a:latin typeface="Franklin Gothic Book" panose="020B0503020102020204" pitchFamily="34" charset="0"/>
              </a:rPr>
              <a:t>Thevenet</a:t>
            </a:r>
            <a:r>
              <a:rPr lang="en-US" sz="417" dirty="0">
                <a:solidFill>
                  <a:srgbClr val="000000"/>
                </a:solidFill>
                <a:latin typeface="Franklin Gothic Book" panose="020B0503020102020204" pitchFamily="34" charset="0"/>
              </a:rPr>
              <a:t>              A. </a:t>
            </a:r>
            <a:r>
              <a:rPr lang="en-US" sz="417" dirty="0" err="1">
                <a:solidFill>
                  <a:srgbClr val="000000"/>
                </a:solidFill>
                <a:latin typeface="Franklin Gothic Book" panose="020B0503020102020204" pitchFamily="34" charset="0"/>
              </a:rPr>
              <a:t>Huebl</a:t>
            </a:r>
            <a:endParaRPr sz="417" dirty="0">
              <a:solidFill>
                <a:srgbClr val="000000"/>
              </a:solidFill>
              <a:latin typeface="Franklin Gothic Book" panose="020B0503020102020204" pitchFamily="34" charset="0"/>
            </a:endParaRPr>
          </a:p>
        </p:txBody>
      </p:sp>
      <p:pic>
        <p:nvPicPr>
          <p:cNvPr id="177" name="Picture 176"/>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9961523" y="1311162"/>
            <a:ext cx="1064009" cy="698463"/>
          </a:xfrm>
          <a:prstGeom prst="rect">
            <a:avLst/>
          </a:prstGeom>
        </p:spPr>
      </p:pic>
      <p:grpSp>
        <p:nvGrpSpPr>
          <p:cNvPr id="178" name="Group 177"/>
          <p:cNvGrpSpPr/>
          <p:nvPr/>
        </p:nvGrpSpPr>
        <p:grpSpPr>
          <a:xfrm>
            <a:off x="11017402" y="1295400"/>
            <a:ext cx="1022198" cy="687101"/>
            <a:chOff x="3812972" y="2952234"/>
            <a:chExt cx="3887789" cy="2294491"/>
          </a:xfrm>
        </p:grpSpPr>
        <p:grpSp>
          <p:nvGrpSpPr>
            <p:cNvPr id="198" name="Group 197"/>
            <p:cNvGrpSpPr/>
            <p:nvPr/>
          </p:nvGrpSpPr>
          <p:grpSpPr>
            <a:xfrm>
              <a:off x="4834904" y="2952234"/>
              <a:ext cx="2865857" cy="2294491"/>
              <a:chOff x="2800350" y="2571750"/>
              <a:chExt cx="2457450" cy="1714500"/>
            </a:xfrm>
          </p:grpSpPr>
          <p:pic>
            <p:nvPicPr>
              <p:cNvPr id="201" name="Picture 200" descr="Screen Shot 2015-06-02 at 5.46.28 PM.png"/>
              <p:cNvPicPr>
                <a:picLocks noChangeAspect="1"/>
              </p:cNvPicPr>
              <p:nvPr/>
            </p:nvPicPr>
            <p:blipFill rotWithShape="1">
              <a:blip r:embed="rId51" cstate="screen">
                <a:extLst>
                  <a:ext uri="{28A0092B-C50C-407E-A947-70E740481C1C}">
                    <a14:useLocalDpi xmlns:a14="http://schemas.microsoft.com/office/drawing/2010/main"/>
                  </a:ext>
                </a:extLst>
              </a:blip>
              <a:srcRect/>
              <a:stretch/>
            </p:blipFill>
            <p:spPr>
              <a:xfrm>
                <a:off x="2800350" y="2571750"/>
                <a:ext cx="2457450" cy="1714500"/>
              </a:xfrm>
              <a:prstGeom prst="rect">
                <a:avLst/>
              </a:prstGeom>
              <a:scene3d>
                <a:camera prst="orthographicFront"/>
                <a:lightRig rig="threePt" dir="t"/>
              </a:scene3d>
              <a:sp3d/>
            </p:spPr>
            <p:style>
              <a:lnRef idx="0">
                <a:schemeClr val="dk1"/>
              </a:lnRef>
              <a:fillRef idx="3">
                <a:schemeClr val="dk1"/>
              </a:fillRef>
              <a:effectRef idx="3">
                <a:schemeClr val="dk1"/>
              </a:effectRef>
              <a:fontRef idx="minor">
                <a:schemeClr val="lt1"/>
              </a:fontRef>
            </p:style>
          </p:pic>
          <p:sp>
            <p:nvSpPr>
              <p:cNvPr id="204" name="Rectangle 203"/>
              <p:cNvSpPr/>
              <p:nvPr/>
            </p:nvSpPr>
            <p:spPr bwMode="auto">
              <a:xfrm>
                <a:off x="4510105" y="3324889"/>
                <a:ext cx="169061" cy="192983"/>
              </a:xfrm>
              <a:prstGeom prst="rect">
                <a:avLst/>
              </a:prstGeom>
              <a:noFill/>
              <a:ln w="9525" cap="flat" cmpd="sng" algn="ctr">
                <a:solidFill>
                  <a:srgbClr val="FFFF00"/>
                </a:solidFill>
                <a:prstDash val="solid"/>
                <a:round/>
                <a:headEnd type="none" w="med" len="med"/>
                <a:tailEnd type="none" w="med" len="med"/>
              </a:ln>
              <a:effectLst/>
              <a:scene3d>
                <a:camera prst="orthographicFront"/>
                <a:lightRig rig="threePt" dir="t"/>
              </a:scene3d>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07" name="Rectangle 206"/>
              <p:cNvSpPr/>
              <p:nvPr/>
            </p:nvSpPr>
            <p:spPr bwMode="auto">
              <a:xfrm>
                <a:off x="4984234" y="3355369"/>
                <a:ext cx="112703" cy="132025"/>
              </a:xfrm>
              <a:prstGeom prst="rect">
                <a:avLst/>
              </a:prstGeom>
              <a:noFill/>
              <a:ln w="9525" cap="flat" cmpd="sng" algn="ctr">
                <a:solidFill>
                  <a:srgbClr val="FFFF00"/>
                </a:solidFill>
                <a:prstDash val="solid"/>
                <a:round/>
                <a:headEnd type="none" w="med" len="med"/>
                <a:tailEnd type="none" w="med" len="med"/>
              </a:ln>
              <a:effectLst/>
              <a:scene3d>
                <a:camera prst="orthographicFront"/>
                <a:lightRig rig="threePt" dir="t"/>
              </a:scene3d>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12" name="Rectangle 211"/>
              <p:cNvSpPr/>
              <p:nvPr/>
            </p:nvSpPr>
            <p:spPr bwMode="auto">
              <a:xfrm>
                <a:off x="3410282" y="3232831"/>
                <a:ext cx="225405" cy="377099"/>
              </a:xfrm>
              <a:prstGeom prst="rect">
                <a:avLst/>
              </a:prstGeom>
              <a:noFill/>
              <a:ln w="9525" cap="flat" cmpd="sng" algn="ctr">
                <a:solidFill>
                  <a:srgbClr val="FFFF00"/>
                </a:solidFill>
                <a:prstDash val="solid"/>
                <a:round/>
                <a:headEnd type="none" w="med" len="med"/>
                <a:tailEnd type="none" w="med" len="med"/>
              </a:ln>
              <a:effectLst/>
              <a:scene3d>
                <a:camera prst="orthographicFront"/>
                <a:lightRig rig="threePt" dir="t"/>
              </a:scene3d>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13" name="Rectangle 212"/>
              <p:cNvSpPr/>
              <p:nvPr/>
            </p:nvSpPr>
            <p:spPr bwMode="auto">
              <a:xfrm>
                <a:off x="2835110" y="3324889"/>
                <a:ext cx="225406" cy="192983"/>
              </a:xfrm>
              <a:prstGeom prst="rect">
                <a:avLst/>
              </a:prstGeom>
              <a:noFill/>
              <a:ln w="9525" cap="flat" cmpd="sng" algn="ctr">
                <a:solidFill>
                  <a:srgbClr val="FFFF00"/>
                </a:solidFill>
                <a:prstDash val="solid"/>
                <a:round/>
                <a:headEnd type="none" w="med" len="med"/>
                <a:tailEnd type="none" w="med" len="med"/>
              </a:ln>
              <a:effectLst/>
              <a:scene3d>
                <a:camera prst="orthographicFront"/>
                <a:lightRig rig="threePt" dir="t"/>
              </a:scene3d>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14" name="Rectangle 213"/>
              <p:cNvSpPr/>
              <p:nvPr/>
            </p:nvSpPr>
            <p:spPr bwMode="auto">
              <a:xfrm>
                <a:off x="3853320" y="3324889"/>
                <a:ext cx="237064" cy="192983"/>
              </a:xfrm>
              <a:prstGeom prst="rect">
                <a:avLst/>
              </a:prstGeom>
              <a:noFill/>
              <a:ln w="9525" cap="flat" cmpd="sng" algn="ctr">
                <a:solidFill>
                  <a:srgbClr val="FFFF00"/>
                </a:solidFill>
                <a:prstDash val="solid"/>
                <a:round/>
                <a:headEnd type="none" w="med" len="med"/>
                <a:tailEnd type="none" w="med" len="med"/>
              </a:ln>
              <a:effectLst/>
              <a:scene3d>
                <a:camera prst="orthographicFront"/>
                <a:lightRig rig="threePt" dir="t"/>
              </a:scene3d>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grpSp>
            <p:nvGrpSpPr>
              <p:cNvPr id="215" name="Group 214"/>
              <p:cNvGrpSpPr/>
              <p:nvPr/>
            </p:nvGrpSpPr>
            <p:grpSpPr>
              <a:xfrm>
                <a:off x="3575449" y="2820062"/>
                <a:ext cx="380859" cy="410930"/>
                <a:chOff x="844313" y="275915"/>
                <a:chExt cx="414868" cy="456610"/>
              </a:xfrm>
              <a:scene3d>
                <a:camera prst="orthographicFront"/>
                <a:lightRig rig="threePt" dir="t"/>
              </a:scene3d>
            </p:grpSpPr>
            <p:sp>
              <p:nvSpPr>
                <p:cNvPr id="237" name="Rectangle 236"/>
                <p:cNvSpPr/>
                <p:nvPr/>
              </p:nvSpPr>
              <p:spPr bwMode="auto">
                <a:xfrm>
                  <a:off x="844313" y="602065"/>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38" name="Rectangle 237"/>
                <p:cNvSpPr/>
                <p:nvPr/>
              </p:nvSpPr>
              <p:spPr bwMode="auto">
                <a:xfrm>
                  <a:off x="909930" y="471605"/>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39" name="Rectangle 238"/>
                <p:cNvSpPr/>
                <p:nvPr/>
              </p:nvSpPr>
              <p:spPr bwMode="auto">
                <a:xfrm>
                  <a:off x="996713" y="341145"/>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40" name="Rectangle 239"/>
                <p:cNvSpPr/>
                <p:nvPr/>
              </p:nvSpPr>
              <p:spPr bwMode="auto">
                <a:xfrm>
                  <a:off x="1127947" y="275915"/>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grpSp>
          <p:grpSp>
            <p:nvGrpSpPr>
              <p:cNvPr id="216" name="Group 215"/>
              <p:cNvGrpSpPr/>
              <p:nvPr/>
            </p:nvGrpSpPr>
            <p:grpSpPr>
              <a:xfrm flipV="1">
                <a:off x="3575449" y="3609931"/>
                <a:ext cx="380859" cy="410930"/>
                <a:chOff x="844313" y="1153588"/>
                <a:chExt cx="414868" cy="456610"/>
              </a:xfrm>
              <a:scene3d>
                <a:camera prst="orthographicFront"/>
                <a:lightRig rig="threePt" dir="t"/>
              </a:scene3d>
            </p:grpSpPr>
            <p:sp>
              <p:nvSpPr>
                <p:cNvPr id="233" name="Rectangle 232"/>
                <p:cNvSpPr/>
                <p:nvPr/>
              </p:nvSpPr>
              <p:spPr bwMode="auto">
                <a:xfrm>
                  <a:off x="844313" y="1479738"/>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34" name="Rectangle 233"/>
                <p:cNvSpPr/>
                <p:nvPr/>
              </p:nvSpPr>
              <p:spPr bwMode="auto">
                <a:xfrm>
                  <a:off x="909930" y="1349278"/>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35" name="Rectangle 234"/>
                <p:cNvSpPr/>
                <p:nvPr/>
              </p:nvSpPr>
              <p:spPr bwMode="auto">
                <a:xfrm>
                  <a:off x="996713" y="1218818"/>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36" name="Rectangle 235"/>
                <p:cNvSpPr/>
                <p:nvPr/>
              </p:nvSpPr>
              <p:spPr bwMode="auto">
                <a:xfrm>
                  <a:off x="1127947" y="1153588"/>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grpSp>
          <p:grpSp>
            <p:nvGrpSpPr>
              <p:cNvPr id="217" name="Group 216"/>
              <p:cNvGrpSpPr/>
              <p:nvPr/>
            </p:nvGrpSpPr>
            <p:grpSpPr>
              <a:xfrm>
                <a:off x="4603376" y="2847974"/>
                <a:ext cx="380858" cy="476789"/>
                <a:chOff x="1964030" y="306930"/>
                <a:chExt cx="414867" cy="529790"/>
              </a:xfrm>
              <a:scene3d>
                <a:camera prst="orthographicFront"/>
                <a:lightRig rig="threePt" dir="t"/>
              </a:scene3d>
            </p:grpSpPr>
            <p:sp>
              <p:nvSpPr>
                <p:cNvPr id="227" name="Rectangle 226"/>
                <p:cNvSpPr/>
                <p:nvPr/>
              </p:nvSpPr>
              <p:spPr bwMode="auto">
                <a:xfrm>
                  <a:off x="1964030" y="706260"/>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28" name="Rectangle 227"/>
                <p:cNvSpPr/>
                <p:nvPr/>
              </p:nvSpPr>
              <p:spPr bwMode="auto">
                <a:xfrm>
                  <a:off x="2029647" y="575800"/>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29" name="Rectangle 228"/>
                <p:cNvSpPr/>
                <p:nvPr/>
              </p:nvSpPr>
              <p:spPr bwMode="auto">
                <a:xfrm>
                  <a:off x="2116429" y="437390"/>
                  <a:ext cx="157693" cy="13841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30" name="Rectangle 229"/>
                <p:cNvSpPr/>
                <p:nvPr/>
              </p:nvSpPr>
              <p:spPr bwMode="auto">
                <a:xfrm>
                  <a:off x="2208504" y="306930"/>
                  <a:ext cx="170393"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grpSp>
          <p:grpSp>
            <p:nvGrpSpPr>
              <p:cNvPr id="218" name="Group 217"/>
              <p:cNvGrpSpPr/>
              <p:nvPr/>
            </p:nvGrpSpPr>
            <p:grpSpPr>
              <a:xfrm flipV="1">
                <a:off x="4603376" y="3517872"/>
                <a:ext cx="380858" cy="476789"/>
                <a:chOff x="1964030" y="1051296"/>
                <a:chExt cx="414867" cy="529790"/>
              </a:xfrm>
              <a:scene3d>
                <a:camera prst="orthographicFront"/>
                <a:lightRig rig="threePt" dir="t"/>
              </a:scene3d>
            </p:grpSpPr>
            <p:sp>
              <p:nvSpPr>
                <p:cNvPr id="219" name="Rectangle 218"/>
                <p:cNvSpPr/>
                <p:nvPr/>
              </p:nvSpPr>
              <p:spPr bwMode="auto">
                <a:xfrm>
                  <a:off x="1964030" y="1450626"/>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24" name="Rectangle 223"/>
                <p:cNvSpPr/>
                <p:nvPr/>
              </p:nvSpPr>
              <p:spPr bwMode="auto">
                <a:xfrm>
                  <a:off x="2029647" y="1320166"/>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25" name="Rectangle 224"/>
                <p:cNvSpPr/>
                <p:nvPr/>
              </p:nvSpPr>
              <p:spPr bwMode="auto">
                <a:xfrm>
                  <a:off x="2116429" y="1181756"/>
                  <a:ext cx="157693" cy="13841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sp>
              <p:nvSpPr>
                <p:cNvPr id="226" name="Rectangle 225"/>
                <p:cNvSpPr/>
                <p:nvPr/>
              </p:nvSpPr>
              <p:spPr bwMode="auto">
                <a:xfrm>
                  <a:off x="2208504" y="1051296"/>
                  <a:ext cx="170393"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19050" tIns="9525" rIns="19050" bIns="9525" numCol="1" rtlCol="0" anchor="t" anchorCtr="0" compatLnSpc="1">
                  <a:prstTxWarp prst="textNoShape">
                    <a:avLst/>
                  </a:prstTxWarp>
                </a:bodyPr>
                <a:lstStyle/>
                <a:p>
                  <a:pPr defTabSz="95235" fontAlgn="auto">
                    <a:spcBef>
                      <a:spcPts val="0"/>
                    </a:spcBef>
                    <a:spcAft>
                      <a:spcPts val="0"/>
                    </a:spcAft>
                    <a:buClrTx/>
                    <a:buSzTx/>
                  </a:pPr>
                  <a:r>
                    <a:rPr lang="en-US" sz="229">
                      <a:solidFill>
                        <a:prstClr val="black"/>
                      </a:solidFill>
                      <a:latin typeface="Times New Roman"/>
                      <a:ea typeface="Times New Roman"/>
                      <a:cs typeface="Times New Roman"/>
                    </a:rPr>
                    <a:t> </a:t>
                  </a:r>
                </a:p>
              </p:txBody>
            </p:sp>
          </p:grpSp>
        </p:grpSp>
        <p:cxnSp>
          <p:nvCxnSpPr>
            <p:cNvPr id="200" name="Straight Connector 199"/>
            <p:cNvCxnSpPr/>
            <p:nvPr/>
          </p:nvCxnSpPr>
          <p:spPr>
            <a:xfrm>
              <a:off x="3812972" y="4218415"/>
              <a:ext cx="1021932" cy="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41" name="Group 240"/>
          <p:cNvGrpSpPr>
            <a:grpSpLocks noChangeAspect="1"/>
          </p:cNvGrpSpPr>
          <p:nvPr/>
        </p:nvGrpSpPr>
        <p:grpSpPr>
          <a:xfrm>
            <a:off x="10320761" y="2258671"/>
            <a:ext cx="1033039" cy="450568"/>
            <a:chOff x="3305927" y="1782291"/>
            <a:chExt cx="2994005" cy="851986"/>
          </a:xfrm>
        </p:grpSpPr>
        <p:pic>
          <p:nvPicPr>
            <p:cNvPr id="242" name="Picture 241"/>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3305927" y="1782291"/>
              <a:ext cx="2994005" cy="607747"/>
            </a:xfrm>
            <a:prstGeom prst="rect">
              <a:avLst/>
            </a:prstGeom>
            <a:solidFill>
              <a:schemeClr val="bg1"/>
            </a:solidFill>
          </p:spPr>
        </p:pic>
        <p:pic>
          <p:nvPicPr>
            <p:cNvPr id="243" name="Picture 242"/>
            <p:cNvPicPr>
              <a:picLocks noChangeAspect="1"/>
            </p:cNvPicPr>
            <p:nvPr/>
          </p:nvPicPr>
          <p:blipFill rotWithShape="1">
            <a:blip r:embed="rId53" cstate="screen">
              <a:extLst>
                <a:ext uri="{28A0092B-C50C-407E-A947-70E740481C1C}">
                  <a14:useLocalDpi xmlns:a14="http://schemas.microsoft.com/office/drawing/2010/main"/>
                </a:ext>
              </a:extLst>
            </a:blip>
            <a:srcRect/>
            <a:stretch/>
          </p:blipFill>
          <p:spPr>
            <a:xfrm>
              <a:off x="3305927" y="2390038"/>
              <a:ext cx="1038301" cy="244239"/>
            </a:xfrm>
            <a:prstGeom prst="rect">
              <a:avLst/>
            </a:prstGeom>
            <a:solidFill>
              <a:srgbClr val="FFFFFF"/>
            </a:solidFill>
          </p:spPr>
        </p:pic>
        <p:pic>
          <p:nvPicPr>
            <p:cNvPr id="244" name="Picture 243"/>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4343237" y="2390038"/>
              <a:ext cx="1956695" cy="244239"/>
            </a:xfrm>
            <a:prstGeom prst="rect">
              <a:avLst/>
            </a:prstGeom>
            <a:solidFill>
              <a:srgbClr val="FFFFFF"/>
            </a:solidFill>
          </p:spPr>
        </p:pic>
      </p:grpSp>
      <p:pic>
        <p:nvPicPr>
          <p:cNvPr id="1028" name="Picture 4" descr="https://uc03599298166f53263199fe4fce.previews.dropboxusercontent.com/p/thumb/AAieW56cx7S5rUVIuMlewgVatyHP0VVv26mGFsLzUM1BzczdXk2BQTA5vcSGS0TQmHnNs2vv11zjvlMOVYLkNE5o3C1dsDBez2PdnwD5RIFKTx_0jWgeMjxYdwtqpoJHsCt4g6s_B2D193R3-2klB2yUut6Yxz0jyoPMZp9bhfyoQ7Gquwm3XLTsWkvWTEFFP1Z77JE3mZg5QGRA4P2dmQtKlCqZ0XZKtldvlftjvHKgg4SZkwGY_gE59cEHtXQJoDI7kh2jc--3EXooWY9ZhWcDgvP6s7Kc7Xx-15jE9agob2xyYsHhBCGWATUgZiNIcwawRuRE2SNZoOj9YX0Tsp3vpM8Bbn1IrrIOtZ_invHf58wF8XJt1H_hRuPaSL40nI6lsmLWiTmLQ34FMuAxKErg8iMAKRG6ZJ7wkg6Gn7Am4FvppmZNuUWyw7yusA6qWHiJtG0PusMzQAm5HAMDFHVRosgA-yOt3hTp_MLqCg9yy9wuEtHjgbk4YKilpVatyFM/p.jpeg?fv_content=true&amp;size_mode=5"/>
          <p:cNvPicPr>
            <a:picLocks noChangeAspect="1" noChangeArrowheads="1"/>
          </p:cNvPicPr>
          <p:nvPr/>
        </p:nvPicPr>
        <p:blipFill>
          <a:blip r:embed="rId55" cstate="screen">
            <a:extLst>
              <a:ext uri="{28A0092B-C50C-407E-A947-70E740481C1C}">
                <a14:useLocalDpi xmlns:a14="http://schemas.microsoft.com/office/drawing/2010/main"/>
              </a:ext>
            </a:extLst>
          </a:blip>
          <a:srcRect/>
          <a:stretch>
            <a:fillRect/>
          </a:stretch>
        </p:blipFill>
        <p:spPr bwMode="auto">
          <a:xfrm>
            <a:off x="8489486" y="2103142"/>
            <a:ext cx="1264114" cy="71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38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7696199" y="1126781"/>
            <a:ext cx="2342075" cy="1274306"/>
          </a:xfrm>
          <a:prstGeom prst="rect">
            <a:avLst/>
          </a:prstGeom>
        </p:spPr>
      </p:pic>
      <p:pic>
        <p:nvPicPr>
          <p:cNvPr id="4" name="Picture 2" descr="C:\Users\ssteinke\Desktop\Scan019_TPS_MCP_Cam_001.png with bar.png">
            <a:extLst>
              <a:ext uri="{FF2B5EF4-FFF2-40B4-BE49-F238E27FC236}">
                <a16:creationId xmlns:a16="http://schemas.microsoft.com/office/drawing/2014/main" id="{D8D1F27C-C70E-4193-8531-5F478AE1AB8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322721" y="1600200"/>
            <a:ext cx="1654526" cy="18553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70402" y="1194107"/>
            <a:ext cx="7198302" cy="4579593"/>
          </a:xfrm>
          <a:prstGeom prst="rect">
            <a:avLst/>
          </a:prstGeom>
        </p:spPr>
        <p:txBody>
          <a:bodyPr>
            <a:noAutofit/>
          </a:bodyPr>
          <a:lstStyle>
            <a:lvl1pPr marL="342900" indent="-342900" algn="l" defTabSz="457200" rtl="0" eaLnBrk="1" latinLnBrk="0" hangingPunct="1">
              <a:spcBef>
                <a:spcPct val="20000"/>
              </a:spcBef>
              <a:buFont typeface="Arial"/>
              <a:buChar char="•"/>
              <a:defRPr sz="2400" kern="1200">
                <a:solidFill>
                  <a:schemeClr val="tx2"/>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rgbClr val="1F497D"/>
                </a:solidFill>
                <a:latin typeface="+mj-lt"/>
                <a:ea typeface="+mn-ea"/>
                <a:cs typeface="+mn-cs"/>
              </a:defRPr>
            </a:lvl2pPr>
            <a:lvl3pPr marL="1143000" indent="-228600" algn="l" defTabSz="457200" rtl="0" eaLnBrk="1" latinLnBrk="0" hangingPunct="1">
              <a:spcBef>
                <a:spcPct val="20000"/>
              </a:spcBef>
              <a:buFont typeface="Arial"/>
              <a:buChar char="•"/>
              <a:defRPr sz="2000" kern="1200">
                <a:solidFill>
                  <a:srgbClr val="1F497D"/>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rgbClr val="1F497D"/>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rgbClr val="1F497D"/>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rPr>
              <a:t>High Tc superconducting magnets for high-field tokamaks</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1F497D"/>
              </a:solidFill>
              <a:effectLst/>
              <a:uLnTx/>
              <a:uFillTx/>
              <a:latin typeface="Franklin Gothic Medium"/>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rPr>
              <a:t>High Energy Density Physics with laser and particle beams at the BELLA Center, </a:t>
            </a:r>
            <a:r>
              <a:rPr kumimoji="0" lang="en-US" sz="2200" b="0" i="0" u="none" strike="noStrike" kern="1200" cap="none" spc="0" normalizeH="0" baseline="0" noProof="0" dirty="0" err="1">
                <a:ln>
                  <a:noFill/>
                </a:ln>
                <a:solidFill>
                  <a:srgbClr val="1F497D"/>
                </a:solidFill>
                <a:effectLst/>
                <a:uLnTx/>
                <a:uFillTx/>
                <a:latin typeface="Franklin Gothic Medium"/>
              </a:rPr>
              <a:t>LaserNetUS</a:t>
            </a:r>
            <a:r>
              <a:rPr kumimoji="0" lang="en-US" sz="2200" b="0" i="0" u="none" strike="noStrike" kern="1200" cap="none" spc="0" normalizeH="0" baseline="0" noProof="0" dirty="0">
                <a:ln>
                  <a:noFill/>
                </a:ln>
                <a:solidFill>
                  <a:srgbClr val="1F497D"/>
                </a:solidFill>
                <a:effectLst/>
                <a:uLnTx/>
                <a:uFillTx/>
                <a:latin typeface="Franklin Gothic Medium"/>
              </a:rPr>
              <a:t>, and NDCX-II</a:t>
            </a:r>
            <a:br>
              <a:rPr kumimoji="0" lang="en-US" sz="2200" b="0" i="0" u="none" strike="noStrike" kern="1200" cap="none" spc="0" normalizeH="0" baseline="0" noProof="0" dirty="0">
                <a:ln>
                  <a:noFill/>
                </a:ln>
                <a:solidFill>
                  <a:srgbClr val="1F497D"/>
                </a:solidFill>
                <a:effectLst/>
                <a:uLnTx/>
                <a:uFillTx/>
                <a:latin typeface="Franklin Gothic Medium"/>
              </a:rPr>
            </a:br>
            <a:endParaRPr kumimoji="0" lang="en-US" sz="2200" b="0" i="0" u="none" strike="noStrike" kern="1200" cap="none" spc="0" normalizeH="0" baseline="0" noProof="0" dirty="0">
              <a:ln>
                <a:noFill/>
              </a:ln>
              <a:solidFill>
                <a:srgbClr val="1F497D"/>
              </a:solidFill>
              <a:effectLst/>
              <a:uLnTx/>
              <a:uFillTx/>
              <a:latin typeface="Franklin Gothic Medium"/>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rPr>
              <a:t>MEMS-based accelerators for plasma heating </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1F497D"/>
              </a:solidFill>
              <a:effectLst/>
              <a:uLnTx/>
              <a:uFillTx/>
              <a:latin typeface="Franklin Gothic Medium"/>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rPr>
              <a:t>Modeling and Simulations of plasmas</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endParaRPr kumimoji="0" lang="en-US" sz="2200" b="0" i="0" u="none" strike="noStrike" kern="1200" cap="none" spc="0" normalizeH="0" baseline="0" noProof="0" dirty="0">
              <a:ln>
                <a:noFill/>
              </a:ln>
              <a:solidFill>
                <a:srgbClr val="1F497D"/>
              </a:solidFill>
              <a:effectLst/>
              <a:uLnTx/>
              <a:uFillTx/>
              <a:latin typeface="Franklin Gothic Medium"/>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rPr>
              <a:t>Exploratory studies</a:t>
            </a: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endParaRPr lang="en-US" sz="2200" dirty="0">
              <a:solidFill>
                <a:srgbClr val="1F497D"/>
              </a:solidFill>
              <a:latin typeface="Franklin Gothic Medium"/>
            </a:endParaRPr>
          </a:p>
          <a:p>
            <a:pPr marL="457200" marR="0" lvl="0" indent="-457200" algn="l" defTabSz="457200" rtl="0" eaLnBrk="1" fontAlgn="auto" latinLnBrk="0" hangingPunct="1">
              <a:lnSpc>
                <a:spcPct val="100000"/>
              </a:lnSpc>
              <a:spcBef>
                <a:spcPct val="20000"/>
              </a:spcBef>
              <a:spcAft>
                <a:spcPts val="0"/>
              </a:spcAft>
              <a:buClrTx/>
              <a:buSzTx/>
              <a:buFont typeface="+mj-lt"/>
              <a:buAutoNum type="arabicPeriod"/>
              <a:tabLst/>
              <a:defRPr/>
            </a:pPr>
            <a:r>
              <a:rPr kumimoji="0" lang="en-US" sz="2200" b="0" i="0" u="none" strike="noStrike" kern="1200" cap="none" spc="0" normalizeH="0" baseline="0" noProof="0" dirty="0">
                <a:ln>
                  <a:noFill/>
                </a:ln>
                <a:solidFill>
                  <a:srgbClr val="1F497D"/>
                </a:solidFill>
                <a:effectLst/>
                <a:uLnTx/>
                <a:uFillTx/>
                <a:latin typeface="Franklin Gothic Medium"/>
              </a:rPr>
              <a:t>New ideas for Inertial</a:t>
            </a:r>
            <a:r>
              <a:rPr kumimoji="0" lang="en-US" sz="2200" b="0" i="0" u="none" strike="noStrike" kern="1200" cap="none" spc="0" normalizeH="0" noProof="0" dirty="0">
                <a:ln>
                  <a:noFill/>
                </a:ln>
                <a:solidFill>
                  <a:srgbClr val="1F497D"/>
                </a:solidFill>
                <a:effectLst/>
                <a:uLnTx/>
                <a:uFillTx/>
                <a:latin typeface="Franklin Gothic Medium"/>
              </a:rPr>
              <a:t> Fusion Energy</a:t>
            </a:r>
            <a:endParaRPr kumimoji="0" lang="en-US" sz="2200" b="0" i="0" u="none" strike="noStrike" kern="1200" cap="none" spc="0" normalizeH="0" baseline="0" noProof="0" dirty="0">
              <a:ln>
                <a:noFill/>
              </a:ln>
              <a:solidFill>
                <a:srgbClr val="1F497D"/>
              </a:solidFill>
              <a:effectLst/>
              <a:uLnTx/>
              <a:uFillTx/>
              <a:latin typeface="Franklin Gothic Medium"/>
            </a:endParaRPr>
          </a:p>
        </p:txBody>
      </p:sp>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41759" y="4970571"/>
            <a:ext cx="2418135" cy="1354029"/>
          </a:xfrm>
          <a:prstGeom prst="rect">
            <a:avLst/>
          </a:prstGeom>
        </p:spPr>
      </p:pic>
      <p:sp>
        <p:nvSpPr>
          <p:cNvPr id="12" name="Title 1"/>
          <p:cNvSpPr>
            <a:spLocks noGrp="1"/>
          </p:cNvSpPr>
          <p:nvPr>
            <p:ph type="title"/>
          </p:nvPr>
        </p:nvSpPr>
        <p:spPr/>
        <p:txBody>
          <a:bodyPr>
            <a:normAutofit/>
          </a:bodyPr>
          <a:lstStyle/>
          <a:p>
            <a:r>
              <a:rPr lang="en-US" dirty="0"/>
              <a:t>Our R&amp;D portfolio to advance fusion energy sciences at LBNL</a:t>
            </a:r>
          </a:p>
        </p:txBody>
      </p:sp>
      <p:pic>
        <p:nvPicPr>
          <p:cNvPr id="13" name="Shape 3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597849" y="3276600"/>
            <a:ext cx="3322990" cy="1200149"/>
          </a:xfrm>
          <a:prstGeom prst="rect">
            <a:avLst/>
          </a:prstGeom>
          <a:noFill/>
          <a:ln>
            <a:noFill/>
          </a:ln>
        </p:spPr>
      </p:pic>
      <p:pic>
        <p:nvPicPr>
          <p:cNvPr id="14" name="Picture 4" descr="https://uc03599298166f53263199fe4fce.previews.dropboxusercontent.com/p/thumb/AAieW56cx7S5rUVIuMlewgVatyHP0VVv26mGFsLzUM1BzczdXk2BQTA5vcSGS0TQmHnNs2vv11zjvlMOVYLkNE5o3C1dsDBez2PdnwD5RIFKTx_0jWgeMjxYdwtqpoJHsCt4g6s_B2D193R3-2klB2yUut6Yxz0jyoPMZp9bhfyoQ7Gquwm3XLTsWkvWTEFFP1Z77JE3mZg5QGRA4P2dmQtKlCqZ0XZKtldvlftjvHKgg4SZkwGY_gE59cEHtXQJoDI7kh2jc--3EXooWY9ZhWcDgvP6s7Kc7Xx-15jE9agob2xyYsHhBCGWATUgZiNIcwawRuRE2SNZoOj9YX0Tsp3vpM8Bbn1IrrIOtZ_invHf58wF8XJt1H_hRuPaSL40nI6lsmLWiTmLQ34FMuAxKErg8iMAKRG6ZJ7wkg6Gn7Am4FvppmZNuUWyw7yusA6qWHiJtG0PusMzQAm5HAMDFHVRosgA-yOt3hTp_MLqCg9yy9wuEtHjgbk4YKilpVatyFM/p.jpeg?fv_content=true&amp;size_mode=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05600" y="4387467"/>
            <a:ext cx="2453071" cy="138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98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39511" y="1800478"/>
            <a:ext cx="1407846" cy="1834502"/>
          </a:xfrm>
          <a:prstGeom prst="rect">
            <a:avLst/>
          </a:prstGeom>
        </p:spPr>
      </p:pic>
      <p:sp>
        <p:nvSpPr>
          <p:cNvPr id="31" name="CustomShape 3"/>
          <p:cNvSpPr/>
          <p:nvPr/>
        </p:nvSpPr>
        <p:spPr>
          <a:xfrm>
            <a:off x="2730665" y="2608"/>
            <a:ext cx="6862371" cy="404766"/>
          </a:xfrm>
          <a:prstGeom prst="rect">
            <a:avLst/>
          </a:prstGeom>
        </p:spPr>
        <p:txBody>
          <a:bodyPr lIns="18750" tIns="9375" rIns="18750" bIns="9375"/>
          <a:lstStyle/>
          <a:p>
            <a:pPr algn="ctr" defTabSz="190470" fontAlgn="auto">
              <a:spcBef>
                <a:spcPts val="0"/>
              </a:spcBef>
              <a:spcAft>
                <a:spcPts val="0"/>
              </a:spcAft>
              <a:buClrTx/>
              <a:buSzTx/>
              <a:defRPr/>
            </a:pPr>
            <a:r>
              <a:rPr lang="en-US" sz="1500" b="1" kern="0" dirty="0">
                <a:latin typeface="Calibri" panose="020F0502020204030204" pitchFamily="34" charset="0"/>
              </a:rPr>
              <a:t> </a:t>
            </a:r>
            <a:r>
              <a:rPr lang="en-US" sz="1600" dirty="0">
                <a:latin typeface="Calibri" panose="020F0502020204030204" pitchFamily="34" charset="0"/>
              </a:rPr>
              <a:t>High Temperature Superconducting Magnets for Fusion</a:t>
            </a:r>
            <a:endParaRPr sz="1500" b="1" kern="0" dirty="0">
              <a:latin typeface="Calibri" panose="020F0502020204030204" pitchFamily="34" charset="0"/>
            </a:endParaRPr>
          </a:p>
        </p:txBody>
      </p:sp>
      <p:sp>
        <p:nvSpPr>
          <p:cNvPr id="114" name="Title 1"/>
          <p:cNvSpPr txBox="1">
            <a:spLocks/>
          </p:cNvSpPr>
          <p:nvPr/>
        </p:nvSpPr>
        <p:spPr>
          <a:xfrm>
            <a:off x="6096000" y="2872437"/>
            <a:ext cx="6065526" cy="832247"/>
          </a:xfrm>
          <a:prstGeom prst="rect">
            <a:avLst/>
          </a:prstGeom>
        </p:spPr>
        <p:txBody>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defTabSz="914254" fontAlgn="auto">
              <a:spcAft>
                <a:spcPts val="0"/>
              </a:spcAft>
              <a:buClrTx/>
              <a:buSzTx/>
            </a:pPr>
            <a:r>
              <a:rPr lang="en-US" sz="2200" dirty="0">
                <a:solidFill>
                  <a:srgbClr val="1F497B"/>
                </a:solidFill>
              </a:rPr>
              <a:t>Toward enhanced quench protection: </a:t>
            </a:r>
            <a:r>
              <a:rPr lang="en-US" sz="1400" dirty="0">
                <a:solidFill>
                  <a:schemeClr val="tx1"/>
                </a:solidFill>
              </a:rPr>
              <a:t>Use </a:t>
            </a:r>
            <a:r>
              <a:rPr lang="en-US" sz="1400" dirty="0">
                <a:solidFill>
                  <a:schemeClr val="tx1"/>
                </a:solidFill>
                <a:latin typeface="Arial" panose="020B0604020202020204" pitchFamily="34" charset="0"/>
                <a:cs typeface="Arial" panose="020B0604020202020204" pitchFamily="34" charset="0"/>
              </a:rPr>
              <a:t>acoustic sensors to detect hot spots in HTS conductors – strong potential for fusion environment with strong EM interference.</a:t>
            </a:r>
            <a:endParaRPr lang="en-US" sz="2200" dirty="0">
              <a:solidFill>
                <a:srgbClr val="1F497B"/>
              </a:solidFill>
              <a:latin typeface="Arial" panose="020B0604020202020204" pitchFamily="34" charset="0"/>
              <a:cs typeface="Arial" panose="020B0604020202020204" pitchFamily="34" charset="0"/>
            </a:endParaRPr>
          </a:p>
        </p:txBody>
      </p:sp>
      <p:pic>
        <p:nvPicPr>
          <p:cNvPr id="115" name="图片 5" descr="E:\文章和专利\文章\氧化钒\氧气浓度的影响\图\5.tif"/>
          <p:cNvPicPr>
            <a:picLocks noChangeAspect="1"/>
          </p:cNvPicPr>
          <p:nvPr/>
        </p:nvPicPr>
        <p:blipFill rotWithShape="1">
          <a:blip r:embed="rId4" cstate="screen">
            <a:extLst>
              <a:ext uri="{28A0092B-C50C-407E-A947-70E740481C1C}">
                <a14:useLocalDpi xmlns:a14="http://schemas.microsoft.com/office/drawing/2010/main"/>
              </a:ext>
            </a:extLst>
          </a:blip>
          <a:srcRect l="5094"/>
          <a:stretch/>
        </p:blipFill>
        <p:spPr bwMode="auto">
          <a:xfrm>
            <a:off x="9220200" y="3886200"/>
            <a:ext cx="3041922" cy="2552787"/>
          </a:xfrm>
          <a:prstGeom prst="rect">
            <a:avLst/>
          </a:prstGeom>
          <a:noFill/>
          <a:ln>
            <a:noFill/>
          </a:ln>
        </p:spPr>
      </p:pic>
      <p:sp>
        <p:nvSpPr>
          <p:cNvPr id="116" name="CustomShape 4"/>
          <p:cNvSpPr/>
          <p:nvPr/>
        </p:nvSpPr>
        <p:spPr>
          <a:xfrm>
            <a:off x="6172200" y="5638800"/>
            <a:ext cx="3106648" cy="697991"/>
          </a:xfrm>
          <a:prstGeom prst="rect">
            <a:avLst/>
          </a:prstGeom>
        </p:spPr>
        <p:txBody>
          <a:bodyPr lIns="5201" tIns="2601" rIns="5201" bIns="2601"/>
          <a:lstStyle/>
          <a:p>
            <a:pPr defTabSz="767973" fontAlgn="auto">
              <a:spcBef>
                <a:spcPts val="0"/>
              </a:spcBef>
              <a:spcAft>
                <a:spcPts val="0"/>
              </a:spcAft>
              <a:buClrTx/>
              <a:buSzTx/>
            </a:pPr>
            <a:r>
              <a:rPr lang="en-US" sz="1000" dirty="0">
                <a:solidFill>
                  <a:srgbClr val="000000"/>
                </a:solidFill>
                <a:latin typeface="Arial"/>
              </a:rPr>
              <a:t>Hall effect measurements: Resistivity of V</a:t>
            </a:r>
            <a:r>
              <a:rPr lang="en-US" sz="1000" baseline="-25000" dirty="0">
                <a:solidFill>
                  <a:srgbClr val="000000"/>
                </a:solidFill>
                <a:latin typeface="Arial"/>
              </a:rPr>
              <a:t>2</a:t>
            </a:r>
            <a:r>
              <a:rPr lang="en-US" sz="1000" dirty="0">
                <a:solidFill>
                  <a:srgbClr val="000000"/>
                </a:solidFill>
                <a:latin typeface="Arial"/>
              </a:rPr>
              <a:t>O</a:t>
            </a:r>
            <a:r>
              <a:rPr lang="en-US" sz="1000" baseline="-25000" dirty="0">
                <a:solidFill>
                  <a:srgbClr val="000000"/>
                </a:solidFill>
                <a:latin typeface="Arial"/>
              </a:rPr>
              <a:t>3</a:t>
            </a:r>
            <a:r>
              <a:rPr lang="en-US" sz="1000" dirty="0">
                <a:solidFill>
                  <a:srgbClr val="000000"/>
                </a:solidFill>
                <a:latin typeface="Arial"/>
              </a:rPr>
              <a:t> films at room temperature was 3 orders of magnitude lower than at 77 K. Negligible change of tape </a:t>
            </a:r>
            <a:r>
              <a:rPr lang="en-US" sz="1000" dirty="0" err="1">
                <a:solidFill>
                  <a:srgbClr val="000000"/>
                </a:solidFill>
                <a:latin typeface="Arial"/>
              </a:rPr>
              <a:t>I</a:t>
            </a:r>
            <a:r>
              <a:rPr lang="en-US" sz="1000" baseline="-25000" dirty="0" err="1">
                <a:solidFill>
                  <a:srgbClr val="000000"/>
                </a:solidFill>
                <a:latin typeface="Arial"/>
              </a:rPr>
              <a:t>c</a:t>
            </a:r>
            <a:r>
              <a:rPr lang="en-US" sz="1000" dirty="0">
                <a:solidFill>
                  <a:srgbClr val="000000"/>
                </a:solidFill>
                <a:latin typeface="Arial"/>
              </a:rPr>
              <a:t> after coating.</a:t>
            </a:r>
          </a:p>
        </p:txBody>
      </p:sp>
      <p:sp>
        <p:nvSpPr>
          <p:cNvPr id="117" name="TextBox 116"/>
          <p:cNvSpPr txBox="1"/>
          <p:nvPr/>
        </p:nvSpPr>
        <p:spPr>
          <a:xfrm>
            <a:off x="10345623" y="4286277"/>
            <a:ext cx="1451573" cy="400110"/>
          </a:xfrm>
          <a:prstGeom prst="rect">
            <a:avLst/>
          </a:prstGeom>
          <a:noFill/>
        </p:spPr>
        <p:txBody>
          <a:bodyPr wrap="square" rtlCol="0">
            <a:spAutoFit/>
          </a:bodyPr>
          <a:lstStyle/>
          <a:p>
            <a:pPr defTabSz="767973" fontAlgn="auto">
              <a:spcBef>
                <a:spcPts val="0"/>
              </a:spcBef>
              <a:spcAft>
                <a:spcPts val="0"/>
              </a:spcAft>
              <a:buClrTx/>
              <a:buSzTx/>
            </a:pPr>
            <a:r>
              <a:rPr lang="el-GR" sz="1000" i="1" dirty="0">
                <a:solidFill>
                  <a:srgbClr val="000000"/>
                </a:solidFill>
                <a:latin typeface="Arial"/>
              </a:rPr>
              <a:t>ρ</a:t>
            </a:r>
            <a:r>
              <a:rPr lang="en-US" sz="1000" dirty="0">
                <a:solidFill>
                  <a:srgbClr val="000000"/>
                </a:solidFill>
                <a:latin typeface="Arial"/>
              </a:rPr>
              <a:t>(</a:t>
            </a:r>
            <a:r>
              <a:rPr lang="en-US" sz="1000" i="1" dirty="0">
                <a:solidFill>
                  <a:srgbClr val="000000"/>
                </a:solidFill>
                <a:latin typeface="Arial"/>
              </a:rPr>
              <a:t>T</a:t>
            </a:r>
            <a:r>
              <a:rPr lang="en-US" sz="1000" dirty="0">
                <a:solidFill>
                  <a:srgbClr val="000000"/>
                </a:solidFill>
                <a:latin typeface="Arial"/>
              </a:rPr>
              <a:t>) @ various O</a:t>
            </a:r>
            <a:r>
              <a:rPr lang="en-US" sz="1000" baseline="-25000" dirty="0">
                <a:solidFill>
                  <a:srgbClr val="000000"/>
                </a:solidFill>
                <a:latin typeface="Arial"/>
              </a:rPr>
              <a:t>2</a:t>
            </a:r>
            <a:r>
              <a:rPr lang="en-US" sz="1000" dirty="0">
                <a:solidFill>
                  <a:srgbClr val="000000"/>
                </a:solidFill>
                <a:latin typeface="Arial"/>
              </a:rPr>
              <a:t> flow rates</a:t>
            </a:r>
          </a:p>
        </p:txBody>
      </p:sp>
      <p:sp>
        <p:nvSpPr>
          <p:cNvPr id="5" name="Title 4">
            <a:extLst>
              <a:ext uri="{FF2B5EF4-FFF2-40B4-BE49-F238E27FC236}">
                <a16:creationId xmlns:a16="http://schemas.microsoft.com/office/drawing/2014/main" id="{CD44D4FA-861A-F140-9EC6-ACAC480A9761}"/>
              </a:ext>
            </a:extLst>
          </p:cNvPr>
          <p:cNvSpPr>
            <a:spLocks noGrp="1"/>
          </p:cNvSpPr>
          <p:nvPr>
            <p:ph type="title"/>
          </p:nvPr>
        </p:nvSpPr>
        <p:spPr/>
        <p:txBody>
          <a:bodyPr>
            <a:normAutofit fontScale="90000"/>
          </a:bodyPr>
          <a:lstStyle/>
          <a:p>
            <a:r>
              <a:rPr lang="en-US" dirty="0"/>
              <a:t> 1. High-T superconducting magnets for fusion: Fundamental conductor characterization leads to robust cables.  Pushing novel quench protection.</a:t>
            </a:r>
          </a:p>
        </p:txBody>
      </p:sp>
      <p:sp>
        <p:nvSpPr>
          <p:cNvPr id="122" name="Text Placeholder 3">
            <a:extLst>
              <a:ext uri="{FF2B5EF4-FFF2-40B4-BE49-F238E27FC236}">
                <a16:creationId xmlns:a16="http://schemas.microsoft.com/office/drawing/2014/main" id="{655A6D45-AEB3-D84D-AD9D-D8DBD25DA659}"/>
              </a:ext>
            </a:extLst>
          </p:cNvPr>
          <p:cNvSpPr>
            <a:spLocks noGrp="1"/>
          </p:cNvSpPr>
          <p:nvPr>
            <p:ph type="body" sz="half" idx="4294967295"/>
          </p:nvPr>
        </p:nvSpPr>
        <p:spPr>
          <a:xfrm>
            <a:off x="-29811" y="911151"/>
            <a:ext cx="3687411" cy="413606"/>
          </a:xfrm>
          <a:prstGeom prst="rect">
            <a:avLst/>
          </a:prstGeom>
        </p:spPr>
        <p:txBody>
          <a:bodyPr>
            <a:noAutofit/>
          </a:bodyPr>
          <a:lstStyle/>
          <a:p>
            <a:pPr marL="57150" indent="0">
              <a:spcBef>
                <a:spcPts val="125"/>
              </a:spcBef>
              <a:buNone/>
            </a:pPr>
            <a:r>
              <a:rPr lang="en-US" sz="2200" dirty="0">
                <a:solidFill>
                  <a:srgbClr val="1E497D"/>
                </a:solidFill>
              </a:rPr>
              <a:t>Conductor characterization</a:t>
            </a:r>
          </a:p>
          <a:p>
            <a:pPr marL="457200" lvl="1" indent="0">
              <a:buNone/>
            </a:pPr>
            <a:endParaRPr lang="en-US" sz="1800" dirty="0">
              <a:solidFill>
                <a:srgbClr val="003399"/>
              </a:solidFill>
            </a:endParaRPr>
          </a:p>
          <a:p>
            <a:pPr marL="457200" lvl="1" indent="0">
              <a:buNone/>
            </a:pPr>
            <a:endParaRPr lang="en-US" sz="1800" dirty="0">
              <a:solidFill>
                <a:srgbClr val="003399"/>
              </a:solidFill>
            </a:endParaRPr>
          </a:p>
        </p:txBody>
      </p:sp>
      <p:pic>
        <p:nvPicPr>
          <p:cNvPr id="123" name="Picture 12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312" y="1981200"/>
            <a:ext cx="2990112" cy="1516000"/>
          </a:xfrm>
          <a:prstGeom prst="rect">
            <a:avLst/>
          </a:prstGeom>
        </p:spPr>
      </p:pic>
      <p:pic>
        <p:nvPicPr>
          <p:cNvPr id="128" name="Picture 6" descr="https://lh3.googleusercontent.com/DUI2CjQx6U1voBVnE56WHZyg2yuAJw7SkO5vbklqgFvV-FnoDPOdEueq3lnckgxhxxTGntxrGhWsvp_7CEagBTuJ6ZN4VNd2MedqWE-tmajn2fKQLQ_hLfrEgg8_8fByq86ETyUGQpx4gRZNiBTduXoytbDmDbbk0lcXq6qNUtLBf9wQt2q9SiTpLkmWnsCDjefgA3ScYwHCBcEvhzdc1tEjWInA71f8ytkxSLQLD9Id9GP7loMC8thlWMKVvGE4KNdD5QReGv2SI2EXtlkgRBe7Ic-VuZ2pGhNqSDe9zJ9S-ZhvPtkSfMjdm0EVShVfsnoRySXuHi5-HBzjZG5o7z3ZKicPZ_Juopf84jWd4UBL7dFWG61YDG36sXPTrVcy2J2jqOcZsi_hrGpFjzRgPk8b_fYaPvcMYmU0077EPRXwoBkafJ-dNRkvV50fqqvRSsoYmlAbz9dM1XRPz5clc__f8NQ7-IHZJyMdPSNbAH-jJTAnCRdY4yopOHf40P6UGbHR0bTWossfCEdZPw6Hu_k09v5cH4RDKrTc0fpxgN7UYobNbw8KBXyn8gNSdmcr0oYCaWkmOgKCRzkLpq9TmSlOeNPifBnqfP4Q-Z6bcxcdFuPTOmHc3iVEEFZ3KHpivCl13FQ1xhTx7Zoao-XoHCsp-QnviAGZpQyKxnJb0VyloY-b3iXlRZWRoyvVrZwrsbGt7HH1vC6iL7g_wF8lg8X_=w1250-h937-no"/>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745738" y="931449"/>
            <a:ext cx="3446262" cy="18879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9" name="Title 1"/>
          <p:cNvSpPr txBox="1">
            <a:spLocks/>
          </p:cNvSpPr>
          <p:nvPr/>
        </p:nvSpPr>
        <p:spPr>
          <a:xfrm>
            <a:off x="6115677" y="982157"/>
            <a:ext cx="2598964" cy="1515950"/>
          </a:xfrm>
          <a:prstGeom prst="rect">
            <a:avLst/>
          </a:prstGeom>
        </p:spPr>
        <p:txBody>
          <a:bodyPr>
            <a:noAutofit/>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defTabSz="914254" fontAlgn="auto">
              <a:spcAft>
                <a:spcPts val="0"/>
              </a:spcAft>
              <a:buClrTx/>
              <a:buSzTx/>
            </a:pPr>
            <a:r>
              <a:rPr lang="en-US" sz="2200" dirty="0">
                <a:solidFill>
                  <a:srgbClr val="1E497D"/>
                </a:solidFill>
              </a:rPr>
              <a:t>High-field REBCO magnet technology</a:t>
            </a:r>
          </a:p>
          <a:p>
            <a:pPr defTabSz="914254" fontAlgn="auto">
              <a:spcAft>
                <a:spcPts val="0"/>
              </a:spcAft>
              <a:buClrTx/>
              <a:buSzTx/>
            </a:pPr>
            <a:r>
              <a:rPr lang="en-US" sz="1400" dirty="0">
                <a:solidFill>
                  <a:srgbClr val="000000"/>
                </a:solidFill>
                <a:latin typeface="Arial"/>
              </a:rPr>
              <a:t>Reproducible development of coil voltage – potential to avoid quenches in HTS fusion magnets.</a:t>
            </a:r>
          </a:p>
          <a:p>
            <a:pPr defTabSz="914254" fontAlgn="auto">
              <a:spcAft>
                <a:spcPts val="0"/>
              </a:spcAft>
              <a:buClrTx/>
              <a:buSzTx/>
            </a:pPr>
            <a:endParaRPr lang="en-US" sz="1400" dirty="0">
              <a:solidFill>
                <a:srgbClr val="000000"/>
              </a:solidFill>
              <a:latin typeface="Arial"/>
            </a:endParaRPr>
          </a:p>
        </p:txBody>
      </p:sp>
      <p:sp>
        <p:nvSpPr>
          <p:cNvPr id="141" name="Title 1"/>
          <p:cNvSpPr txBox="1">
            <a:spLocks/>
          </p:cNvSpPr>
          <p:nvPr/>
        </p:nvSpPr>
        <p:spPr>
          <a:xfrm>
            <a:off x="182212" y="1219200"/>
            <a:ext cx="5913788" cy="678045"/>
          </a:xfrm>
          <a:prstGeom prst="rect">
            <a:avLst/>
          </a:prstGeom>
        </p:spPr>
        <p:txBody>
          <a:bodyPr>
            <a:noAutofit/>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defTabSz="914254" fontAlgn="auto">
              <a:spcAft>
                <a:spcPts val="0"/>
              </a:spcAft>
              <a:buClrTx/>
              <a:buSzTx/>
            </a:pPr>
            <a:r>
              <a:rPr lang="en-US" sz="1600" dirty="0">
                <a:solidFill>
                  <a:srgbClr val="000000"/>
                </a:solidFill>
                <a:latin typeface="Arial"/>
              </a:rPr>
              <a:t>The strain measurements on commercial REBCO tapes provide first data set critical for developing stable, high-current fusion conductors</a:t>
            </a:r>
          </a:p>
        </p:txBody>
      </p:sp>
      <p:sp>
        <p:nvSpPr>
          <p:cNvPr id="145" name="Rectangle 144"/>
          <p:cNvSpPr/>
          <p:nvPr/>
        </p:nvSpPr>
        <p:spPr>
          <a:xfrm>
            <a:off x="0" y="3620869"/>
            <a:ext cx="6019800" cy="553998"/>
          </a:xfrm>
          <a:prstGeom prst="rect">
            <a:avLst/>
          </a:prstGeom>
        </p:spPr>
        <p:txBody>
          <a:bodyPr wrap="square">
            <a:spAutoFit/>
          </a:bodyPr>
          <a:lstStyle/>
          <a:p>
            <a:pPr defTabSz="767973" fontAlgn="auto">
              <a:spcBef>
                <a:spcPts val="0"/>
              </a:spcBef>
              <a:spcAft>
                <a:spcPts val="0"/>
              </a:spcAft>
              <a:buClrTx/>
              <a:buSzTx/>
            </a:pPr>
            <a:r>
              <a:rPr lang="en-US" sz="1000" dirty="0">
                <a:solidFill>
                  <a:srgbClr val="1F497B"/>
                </a:solidFill>
                <a:latin typeface="Arial"/>
              </a:rPr>
              <a:t>F. </a:t>
            </a:r>
            <a:r>
              <a:rPr lang="en-US" sz="1000" dirty="0" err="1">
                <a:solidFill>
                  <a:srgbClr val="1F497B"/>
                </a:solidFill>
                <a:latin typeface="Arial"/>
              </a:rPr>
              <a:t>Pierro</a:t>
            </a:r>
            <a:r>
              <a:rPr lang="en-US" sz="1000" dirty="0">
                <a:solidFill>
                  <a:srgbClr val="1F497B"/>
                </a:solidFill>
                <a:latin typeface="Arial"/>
              </a:rPr>
              <a:t>, et al, “Measurements of the Strain Dependence of Critical Current of Commercial REBCO Tapes at 15 T between 4.2 and 40 K for High Field Magnets”, IEEE Trans. Appl. </a:t>
            </a:r>
            <a:r>
              <a:rPr lang="en-US" sz="1000" dirty="0" err="1">
                <a:solidFill>
                  <a:srgbClr val="1F497B"/>
                </a:solidFill>
                <a:latin typeface="Arial"/>
              </a:rPr>
              <a:t>Supercond</a:t>
            </a:r>
            <a:r>
              <a:rPr lang="en-US" sz="1000" dirty="0">
                <a:solidFill>
                  <a:srgbClr val="1F497B"/>
                </a:solidFill>
                <a:latin typeface="Arial"/>
              </a:rPr>
              <a:t>. V. 29, #5, 8401305 (2019)</a:t>
            </a:r>
          </a:p>
        </p:txBody>
      </p:sp>
      <p:sp>
        <p:nvSpPr>
          <p:cNvPr id="146" name="Rectangle 145"/>
          <p:cNvSpPr/>
          <p:nvPr/>
        </p:nvSpPr>
        <p:spPr>
          <a:xfrm>
            <a:off x="0" y="6381690"/>
            <a:ext cx="6019800" cy="400110"/>
          </a:xfrm>
          <a:prstGeom prst="rect">
            <a:avLst/>
          </a:prstGeom>
        </p:spPr>
        <p:txBody>
          <a:bodyPr wrap="square">
            <a:spAutoFit/>
          </a:bodyPr>
          <a:lstStyle/>
          <a:p>
            <a:pPr defTabSz="767973" fontAlgn="auto">
              <a:spcBef>
                <a:spcPts val="0"/>
              </a:spcBef>
              <a:spcAft>
                <a:spcPts val="0"/>
              </a:spcAft>
              <a:buClrTx/>
              <a:buSzTx/>
            </a:pPr>
            <a:r>
              <a:rPr lang="en-US" sz="1000" dirty="0">
                <a:solidFill>
                  <a:srgbClr val="1F497B"/>
                </a:solidFill>
                <a:latin typeface="Arial"/>
              </a:rPr>
              <a:t>X. Wang et al, “Strain Distribution in REBCO Coated Conductors Bent with the Constant-Perimeter Geometry”, IEEE Trans. Appl. </a:t>
            </a:r>
            <a:r>
              <a:rPr lang="en-US" sz="1000" dirty="0" err="1">
                <a:solidFill>
                  <a:srgbClr val="1F497B"/>
                </a:solidFill>
                <a:latin typeface="Arial"/>
              </a:rPr>
              <a:t>Supercond</a:t>
            </a:r>
            <a:r>
              <a:rPr lang="en-US" sz="1000" dirty="0">
                <a:solidFill>
                  <a:srgbClr val="1F497B"/>
                </a:solidFill>
                <a:latin typeface="Arial"/>
              </a:rPr>
              <a:t>., 6604010, 2017. </a:t>
            </a:r>
            <a:r>
              <a:rPr lang="en-US" sz="1000" dirty="0">
                <a:solidFill>
                  <a:srgbClr val="1F497B"/>
                </a:solidFill>
                <a:latin typeface="Arial"/>
                <a:hlinkClick r:id="rId7"/>
              </a:rPr>
              <a:t>https://doi.org/10.1109/TASC.2017.2766132</a:t>
            </a:r>
            <a:r>
              <a:rPr lang="en-US" sz="1000" dirty="0">
                <a:solidFill>
                  <a:srgbClr val="1F497B"/>
                </a:solidFill>
                <a:latin typeface="Arial"/>
              </a:rPr>
              <a:t>   </a:t>
            </a:r>
          </a:p>
        </p:txBody>
      </p:sp>
      <p:sp>
        <p:nvSpPr>
          <p:cNvPr id="147" name="Title 1"/>
          <p:cNvSpPr txBox="1">
            <a:spLocks/>
          </p:cNvSpPr>
          <p:nvPr/>
        </p:nvSpPr>
        <p:spPr>
          <a:xfrm>
            <a:off x="73726" y="4114800"/>
            <a:ext cx="5891847" cy="857310"/>
          </a:xfrm>
          <a:prstGeom prst="rect">
            <a:avLst/>
          </a:prstGeom>
        </p:spPr>
        <p:txBody>
          <a:bodyPr>
            <a:noAutofit/>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defTabSz="914254" fontAlgn="auto">
              <a:spcAft>
                <a:spcPts val="0"/>
              </a:spcAft>
              <a:buClrTx/>
              <a:buSzTx/>
            </a:pPr>
            <a:r>
              <a:rPr lang="en-US" sz="2200" dirty="0">
                <a:solidFill>
                  <a:schemeClr val="tx2"/>
                </a:solidFill>
              </a:rPr>
              <a:t>Development of optimal geometry </a:t>
            </a:r>
            <a:r>
              <a:rPr lang="en-US" sz="1400" dirty="0">
                <a:solidFill>
                  <a:srgbClr val="000000"/>
                </a:solidFill>
                <a:latin typeface="Arial"/>
              </a:rPr>
              <a:t>to manage strain in REBCO cables and magnets</a:t>
            </a:r>
          </a:p>
        </p:txBody>
      </p:sp>
      <p:sp>
        <p:nvSpPr>
          <p:cNvPr id="148" name="Rectangle 147"/>
          <p:cNvSpPr/>
          <p:nvPr/>
        </p:nvSpPr>
        <p:spPr>
          <a:xfrm>
            <a:off x="6096000" y="6324600"/>
            <a:ext cx="4473160" cy="553998"/>
          </a:xfrm>
          <a:prstGeom prst="rect">
            <a:avLst/>
          </a:prstGeom>
        </p:spPr>
        <p:txBody>
          <a:bodyPr wrap="square">
            <a:spAutoFit/>
          </a:bodyPr>
          <a:lstStyle/>
          <a:p>
            <a:pPr defTabSz="767973" fontAlgn="auto">
              <a:spcBef>
                <a:spcPts val="0"/>
              </a:spcBef>
              <a:spcAft>
                <a:spcPts val="0"/>
              </a:spcAft>
              <a:buClrTx/>
              <a:buSzTx/>
            </a:pPr>
            <a:r>
              <a:rPr lang="en-US" sz="1000" dirty="0">
                <a:solidFill>
                  <a:srgbClr val="4D71B8"/>
                </a:solidFill>
                <a:latin typeface="Arial"/>
              </a:rPr>
              <a:t>Z. Yang, et al, “Cathodic arc deposition of </a:t>
            </a:r>
            <a:r>
              <a:rPr lang="en-US" sz="1000" dirty="0" err="1">
                <a:solidFill>
                  <a:srgbClr val="4D71B8"/>
                </a:solidFill>
                <a:latin typeface="Arial"/>
              </a:rPr>
              <a:t>VOx</a:t>
            </a:r>
            <a:r>
              <a:rPr lang="en-US" sz="1000" dirty="0">
                <a:solidFill>
                  <a:srgbClr val="4D71B8"/>
                </a:solidFill>
                <a:latin typeface="Arial"/>
              </a:rPr>
              <a:t> films and their application in quench protection of high-temperature superconducting magnets”, in preparation.  </a:t>
            </a:r>
            <a:endParaRPr lang="zh-CN" altLang="en-US" sz="1000" dirty="0">
              <a:solidFill>
                <a:srgbClr val="4D71B8"/>
              </a:solidFill>
              <a:latin typeface="Arial"/>
              <a:cs typeface="Times New Roman" panose="02020603050405020304" pitchFamily="18" charset="0"/>
            </a:endParaRPr>
          </a:p>
        </p:txBody>
      </p:sp>
      <p:cxnSp>
        <p:nvCxnSpPr>
          <p:cNvPr id="8" name="Straight Connector 7">
            <a:extLst>
              <a:ext uri="{FF2B5EF4-FFF2-40B4-BE49-F238E27FC236}">
                <a16:creationId xmlns:a16="http://schemas.microsoft.com/office/drawing/2014/main" id="{062D4117-35B3-6F4C-AD43-D8DF131295F1}"/>
              </a:ext>
            </a:extLst>
          </p:cNvPr>
          <p:cNvCxnSpPr>
            <a:cxnSpLocks/>
          </p:cNvCxnSpPr>
          <p:nvPr/>
        </p:nvCxnSpPr>
        <p:spPr>
          <a:xfrm>
            <a:off x="6068886" y="914400"/>
            <a:ext cx="0" cy="5834311"/>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8AAB50E-0585-FB47-9755-9917943BFAA5}"/>
              </a:ext>
            </a:extLst>
          </p:cNvPr>
          <p:cNvSpPr txBox="1"/>
          <p:nvPr/>
        </p:nvSpPr>
        <p:spPr>
          <a:xfrm>
            <a:off x="10569160" y="6307693"/>
            <a:ext cx="1647502" cy="461665"/>
          </a:xfrm>
          <a:prstGeom prst="rect">
            <a:avLst/>
          </a:prstGeom>
          <a:noFill/>
        </p:spPr>
        <p:txBody>
          <a:bodyPr wrap="none" rtlCol="0">
            <a:spAutoFit/>
          </a:bodyPr>
          <a:lstStyle/>
          <a:p>
            <a:r>
              <a:rPr lang="en-US" sz="1200" i="1" dirty="0">
                <a:solidFill>
                  <a:srgbClr val="44546A"/>
                </a:solidFill>
                <a:latin typeface="+mj-lt"/>
              </a:rPr>
              <a:t>Contact: S. </a:t>
            </a:r>
            <a:r>
              <a:rPr lang="en-US" sz="1200" i="1" dirty="0" err="1">
                <a:solidFill>
                  <a:srgbClr val="44546A"/>
                </a:solidFill>
                <a:latin typeface="+mj-lt"/>
              </a:rPr>
              <a:t>Prestemon</a:t>
            </a:r>
            <a:br>
              <a:rPr lang="en-US" sz="1200" i="1" dirty="0">
                <a:solidFill>
                  <a:srgbClr val="44546A"/>
                </a:solidFill>
                <a:latin typeface="+mj-lt"/>
              </a:rPr>
            </a:br>
            <a:r>
              <a:rPr lang="en-US" sz="1200" i="1" dirty="0" err="1">
                <a:solidFill>
                  <a:srgbClr val="44546A"/>
                </a:solidFill>
                <a:latin typeface="+mj-lt"/>
              </a:rPr>
              <a:t>soprestemon@lbl.gov</a:t>
            </a:r>
            <a:endParaRPr lang="en-US" sz="1200" i="1" dirty="0">
              <a:solidFill>
                <a:srgbClr val="44546A"/>
              </a:solidFill>
              <a:latin typeface="+mj-lt"/>
            </a:endParaRPr>
          </a:p>
        </p:txBody>
      </p:sp>
      <p:pic>
        <p:nvPicPr>
          <p:cNvPr id="29" name="Picture 28">
            <a:extLst>
              <a:ext uri="{FF2B5EF4-FFF2-40B4-BE49-F238E27FC236}">
                <a16:creationId xmlns:a16="http://schemas.microsoft.com/office/drawing/2014/main" id="{FFF102D2-C066-AD49-B258-3AE925BE1D2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7716" y="4808134"/>
            <a:ext cx="2959357" cy="1573556"/>
          </a:xfrm>
          <a:prstGeom prst="rect">
            <a:avLst/>
          </a:prstGeom>
        </p:spPr>
      </p:pic>
      <p:pic>
        <p:nvPicPr>
          <p:cNvPr id="30" name="Picture 2" descr="https://advancedconductor.com/wp-content/uploads/2018/05/18-05-16-DOE-Office-of-Science-header.jpg">
            <a:extLst>
              <a:ext uri="{FF2B5EF4-FFF2-40B4-BE49-F238E27FC236}">
                <a16:creationId xmlns:a16="http://schemas.microsoft.com/office/drawing/2014/main" id="{09FE9EB7-4E8A-A14B-BFFE-F8CE83E4826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57721" y="5030259"/>
            <a:ext cx="2742111" cy="120786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Advanced Conductor Technologies LLC">
            <a:extLst>
              <a:ext uri="{FF2B5EF4-FFF2-40B4-BE49-F238E27FC236}">
                <a16:creationId xmlns:a16="http://schemas.microsoft.com/office/drawing/2014/main" id="{5C00D3DF-C606-9E4F-BF96-BACB698E957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797632" y="4562242"/>
            <a:ext cx="2110353" cy="4432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8350D98A-F1AE-074B-957A-CF8E2AD7A57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02016" y="3620869"/>
            <a:ext cx="3873261" cy="893829"/>
          </a:xfrm>
          <a:prstGeom prst="rect">
            <a:avLst/>
          </a:prstGeom>
        </p:spPr>
      </p:pic>
      <p:sp>
        <p:nvSpPr>
          <p:cNvPr id="36" name="Title 1">
            <a:extLst>
              <a:ext uri="{FF2B5EF4-FFF2-40B4-BE49-F238E27FC236}">
                <a16:creationId xmlns:a16="http://schemas.microsoft.com/office/drawing/2014/main" id="{B1147175-780B-7649-B5C3-0FF38CB176A3}"/>
              </a:ext>
            </a:extLst>
          </p:cNvPr>
          <p:cNvSpPr txBox="1">
            <a:spLocks/>
          </p:cNvSpPr>
          <p:nvPr/>
        </p:nvSpPr>
        <p:spPr>
          <a:xfrm>
            <a:off x="6261741" y="4470805"/>
            <a:ext cx="3427738" cy="363924"/>
          </a:xfrm>
          <a:prstGeom prst="rect">
            <a:avLst/>
          </a:prstGeom>
        </p:spPr>
        <p:txBody>
          <a:bodyPr>
            <a:noAutofit/>
          </a:bodyPr>
          <a:lst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a:lstStyle>
          <a:p>
            <a:pPr defTabSz="914254" fontAlgn="auto">
              <a:spcAft>
                <a:spcPts val="0"/>
              </a:spcAft>
              <a:buClrTx/>
              <a:buSzTx/>
            </a:pPr>
            <a:r>
              <a:rPr lang="en-US" sz="1600" dirty="0">
                <a:solidFill>
                  <a:srgbClr val="000000"/>
                </a:solidFill>
                <a:latin typeface="Arial"/>
              </a:rPr>
              <a:t>Piezo transducers           HTS </a:t>
            </a:r>
          </a:p>
        </p:txBody>
      </p:sp>
      <p:sp>
        <p:nvSpPr>
          <p:cNvPr id="4" name="TextBox 3">
            <a:extLst>
              <a:ext uri="{FF2B5EF4-FFF2-40B4-BE49-F238E27FC236}">
                <a16:creationId xmlns:a16="http://schemas.microsoft.com/office/drawing/2014/main" id="{A4259CF7-9B16-D54B-B90A-8504EF935646}"/>
              </a:ext>
            </a:extLst>
          </p:cNvPr>
          <p:cNvSpPr txBox="1"/>
          <p:nvPr/>
        </p:nvSpPr>
        <p:spPr>
          <a:xfrm>
            <a:off x="6166181" y="4900136"/>
            <a:ext cx="3054019" cy="738664"/>
          </a:xfrm>
          <a:prstGeom prst="rect">
            <a:avLst/>
          </a:prstGeom>
          <a:noFill/>
        </p:spPr>
        <p:txBody>
          <a:bodyPr wrap="square" rtlCol="0">
            <a:spAutoFit/>
          </a:bodyPr>
          <a:lstStyle/>
          <a:p>
            <a:pPr defTabSz="914254" fontAlgn="auto">
              <a:spcAft>
                <a:spcPts val="0"/>
              </a:spcAft>
              <a:buClrTx/>
              <a:buSzTx/>
            </a:pPr>
            <a:r>
              <a:rPr lang="en-US" sz="1400" dirty="0" err="1">
                <a:solidFill>
                  <a:schemeClr val="tx1"/>
                </a:solidFill>
                <a:latin typeface="Arial" panose="020B0604020202020204" pitchFamily="34" charset="0"/>
                <a:cs typeface="Arial" panose="020B0604020202020204" pitchFamily="34" charset="0"/>
              </a:rPr>
              <a:t>VO</a:t>
            </a:r>
            <a:r>
              <a:rPr lang="en-US" sz="1400" baseline="-25000" dirty="0" err="1">
                <a:solidFill>
                  <a:schemeClr val="tx1"/>
                </a:solidFill>
                <a:latin typeface="Arial" panose="020B0604020202020204" pitchFamily="34" charset="0"/>
                <a:cs typeface="Arial" panose="020B0604020202020204" pitchFamily="34" charset="0"/>
              </a:rPr>
              <a:t>x</a:t>
            </a:r>
            <a:r>
              <a:rPr lang="en-US" sz="1400" dirty="0">
                <a:solidFill>
                  <a:schemeClr val="tx1"/>
                </a:solidFill>
                <a:latin typeface="Arial" panose="020B0604020202020204" pitchFamily="34" charset="0"/>
                <a:cs typeface="Arial" panose="020B0604020202020204" pitchFamily="34" charset="0"/>
              </a:rPr>
              <a:t> coating on short REBCO tapes </a:t>
            </a:r>
            <a:br>
              <a:rPr lang="en-US" sz="1400" dirty="0">
                <a:solidFill>
                  <a:schemeClr val="tx1"/>
                </a:solidFill>
                <a:latin typeface="Arial" panose="020B0604020202020204" pitchFamily="34" charset="0"/>
                <a:cs typeface="Arial" panose="020B0604020202020204" pitchFamily="34" charset="0"/>
              </a:rPr>
            </a:br>
            <a:r>
              <a:rPr lang="en-US" sz="1400" dirty="0">
                <a:solidFill>
                  <a:schemeClr val="tx1"/>
                </a:solidFill>
                <a:latin typeface="Arial" panose="020B0604020202020204" pitchFamily="34" charset="0"/>
                <a:cs typeface="Arial" panose="020B0604020202020204" pitchFamily="34" charset="0"/>
              </a:rPr>
              <a:t>using cathodic arc plasma deposition.</a:t>
            </a:r>
          </a:p>
        </p:txBody>
      </p:sp>
      <p:pic>
        <p:nvPicPr>
          <p:cNvPr id="38" name="Picture 37">
            <a:extLst>
              <a:ext uri="{FF2B5EF4-FFF2-40B4-BE49-F238E27FC236}">
                <a16:creationId xmlns:a16="http://schemas.microsoft.com/office/drawing/2014/main" id="{7D607CC5-C0A6-B74F-A958-10BCC4B3FA8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002390" y="3446589"/>
            <a:ext cx="1503810" cy="523799"/>
          </a:xfrm>
          <a:prstGeom prst="rect">
            <a:avLst/>
          </a:prstGeom>
        </p:spPr>
      </p:pic>
    </p:spTree>
    <p:extLst>
      <p:ext uri="{BB962C8B-B14F-4D97-AF65-F5344CB8AC3E}">
        <p14:creationId xmlns:p14="http://schemas.microsoft.com/office/powerpoint/2010/main" val="251882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116" grpId="0"/>
      <p:bldP spid="117" grpId="0"/>
      <p:bldP spid="129" grpId="0"/>
      <p:bldP spid="146" grpId="0"/>
      <p:bldP spid="147" grpId="0"/>
      <p:bldP spid="148" grpId="0"/>
      <p:bldP spid="2" grpId="0"/>
      <p:bldP spid="36" grpId="0"/>
      <p:bldP spid="36" grpId="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52401" y="914400"/>
            <a:ext cx="6553200" cy="520142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1F497D"/>
                </a:solidFill>
                <a:effectLst/>
                <a:uLnTx/>
                <a:uFillTx/>
                <a:latin typeface="Arial"/>
                <a:ea typeface="+mn-ea"/>
                <a:cs typeface="+mn-cs"/>
              </a:rPr>
              <a:t>BELLA PW, long focal length beamline</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Arial"/>
                <a:ea typeface="+mn-ea"/>
                <a:cs typeface="+mn-cs"/>
              </a:rPr>
              <a:t>Electron acceleration to 8 GeV</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Arial"/>
                <a:ea typeface="+mn-ea"/>
                <a:cs typeface="+mn-cs"/>
              </a:rPr>
              <a:t>1 Hz, 40J, </a:t>
            </a:r>
            <a:r>
              <a:rPr kumimoji="0" lang="en-US" sz="1600" b="0" i="0" u="none" strike="noStrike" kern="1200" cap="none" spc="0" normalizeH="0" baseline="0" noProof="0" dirty="0">
                <a:ln>
                  <a:noFill/>
                </a:ln>
                <a:solidFill>
                  <a:srgbClr val="1F497D"/>
                </a:solidFill>
                <a:effectLst/>
                <a:uLnTx/>
                <a:uFillTx/>
                <a:latin typeface="Arial"/>
                <a:ea typeface="+mn-ea"/>
                <a:cs typeface="+mn-cs"/>
                <a:sym typeface="Symbol" panose="05050102010706020507" pitchFamily="18" charset="2"/>
              </a:rPr>
              <a:t></a:t>
            </a:r>
            <a:r>
              <a:rPr kumimoji="0" lang="en-US" sz="1600" b="0" i="0" u="none" strike="noStrike" kern="1200" cap="none" spc="0" normalizeH="0" baseline="0" noProof="0" dirty="0">
                <a:ln>
                  <a:noFill/>
                </a:ln>
                <a:solidFill>
                  <a:srgbClr val="1F497D"/>
                </a:solidFill>
                <a:effectLst/>
                <a:uLnTx/>
                <a:uFillTx/>
                <a:latin typeface="Arial"/>
                <a:ea typeface="+mn-ea"/>
                <a:cs typeface="+mn-cs"/>
              </a:rPr>
              <a:t>30 fs, 2</a:t>
            </a:r>
            <a:r>
              <a:rPr kumimoji="0" lang="en-US" sz="1600" b="0" i="0" u="none" strike="noStrike" kern="1200" cap="none" spc="0" normalizeH="0" baseline="0" noProof="0" dirty="0">
                <a:ln>
                  <a:noFill/>
                </a:ln>
                <a:solidFill>
                  <a:srgbClr val="1F497D"/>
                </a:solidFill>
                <a:effectLst/>
                <a:uLnTx/>
                <a:uFillTx/>
                <a:latin typeface="Arial"/>
                <a:ea typeface="+mn-ea"/>
                <a:cs typeface="+mn-cs"/>
                <a:sym typeface="Wingdings" panose="05000000000000000000" pitchFamily="2" charset="2"/>
              </a:rPr>
              <a:t></a:t>
            </a:r>
            <a:r>
              <a:rPr kumimoji="0" lang="en-US" sz="1600" b="0" i="0" u="none" strike="noStrike" kern="1200" cap="none" spc="0" normalizeH="0" baseline="0" noProof="0" dirty="0">
                <a:ln>
                  <a:noFill/>
                </a:ln>
                <a:solidFill>
                  <a:srgbClr val="1F497D"/>
                </a:solidFill>
                <a:effectLst/>
                <a:uLnTx/>
                <a:uFillTx/>
                <a:latin typeface="Arial"/>
                <a:ea typeface="+mn-ea"/>
                <a:cs typeface="+mn-cs"/>
              </a:rPr>
              <a:t>10</a:t>
            </a:r>
            <a:r>
              <a:rPr kumimoji="0" lang="en-US" sz="1600" b="0" i="0" u="none" strike="noStrike" kern="1200" cap="none" spc="0" normalizeH="0" baseline="30000" noProof="0" dirty="0">
                <a:ln>
                  <a:noFill/>
                </a:ln>
                <a:solidFill>
                  <a:srgbClr val="1F497D"/>
                </a:solidFill>
                <a:effectLst/>
                <a:uLnTx/>
                <a:uFillTx/>
                <a:latin typeface="Arial"/>
                <a:ea typeface="+mn-ea"/>
                <a:cs typeface="+mn-cs"/>
              </a:rPr>
              <a:t>19</a:t>
            </a:r>
            <a:r>
              <a:rPr kumimoji="0" lang="en-US" sz="1600" b="0" i="0" u="none" strike="noStrike" kern="1200" cap="none" spc="0" normalizeH="0" baseline="0" noProof="0" dirty="0">
                <a:ln>
                  <a:noFill/>
                </a:ln>
                <a:solidFill>
                  <a:srgbClr val="1F497D"/>
                </a:solidFill>
                <a:effectLst/>
                <a:uLnTx/>
                <a:uFillTx/>
                <a:latin typeface="Arial"/>
                <a:ea typeface="+mn-ea"/>
                <a:cs typeface="+mn-cs"/>
              </a:rPr>
              <a:t> W/cm</a:t>
            </a:r>
            <a:r>
              <a:rPr kumimoji="0" lang="en-US" sz="1600" b="0" i="0" u="none" strike="noStrike" kern="1200" cap="none" spc="0" normalizeH="0" baseline="30000" noProof="0" dirty="0">
                <a:ln>
                  <a:noFill/>
                </a:ln>
                <a:solidFill>
                  <a:srgbClr val="1F497D"/>
                </a:solidFill>
                <a:effectLst/>
                <a:uLnTx/>
                <a:uFillTx/>
                <a:latin typeface="Arial"/>
                <a:ea typeface="+mn-ea"/>
                <a:cs typeface="+mn-cs"/>
              </a:rPr>
              <a:t>2</a:t>
            </a:r>
            <a:endParaRPr kumimoji="0" lang="en-US" sz="1600" b="0" i="0" u="none" strike="noStrike" kern="1200" cap="none" spc="0" normalizeH="0" baseline="0" noProof="0" dirty="0">
              <a:ln>
                <a:noFill/>
              </a:ln>
              <a:solidFill>
                <a:srgbClr val="1F497D"/>
              </a:solidFill>
              <a:effectLst/>
              <a:uLnTx/>
              <a:uFillTx/>
              <a:latin typeface="Arial"/>
              <a:ea typeface="+mn-ea"/>
              <a:cs typeface="+mn-cs"/>
            </a:endParaRP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Arial"/>
                <a:ea typeface="+mn-ea"/>
                <a:cs typeface="+mn-cs"/>
              </a:rPr>
              <a:t>Available now for high energy density science, ion acceleration,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F497D"/>
                </a:solidFill>
                <a:effectLst/>
                <a:uLnTx/>
                <a:uFillTx/>
                <a:latin typeface="Arial"/>
                <a:ea typeface="+mn-ea"/>
                <a:cs typeface="+mn-cs"/>
              </a:rPr>
              <a:t>2.</a:t>
            </a:r>
            <a:r>
              <a:rPr kumimoji="0" lang="en-US" sz="1600" b="1" i="0" u="none" strike="noStrike" kern="1200" cap="none" spc="0" normalizeH="0" noProof="0" dirty="0">
                <a:ln>
                  <a:noFill/>
                </a:ln>
                <a:solidFill>
                  <a:srgbClr val="1F497D"/>
                </a:solidFill>
                <a:effectLst/>
                <a:uLnTx/>
                <a:uFillTx/>
                <a:latin typeface="Arial"/>
                <a:ea typeface="+mn-ea"/>
                <a:cs typeface="+mn-cs"/>
              </a:rPr>
              <a:t>   </a:t>
            </a:r>
            <a:r>
              <a:rPr kumimoji="0" lang="en-US" sz="1600" b="1" i="0" u="none" strike="noStrike" kern="1200" cap="none" spc="0" normalizeH="0" baseline="0" noProof="0" dirty="0">
                <a:ln>
                  <a:noFill/>
                </a:ln>
                <a:solidFill>
                  <a:srgbClr val="1F497D"/>
                </a:solidFill>
                <a:effectLst/>
                <a:uLnTx/>
                <a:uFillTx/>
                <a:latin typeface="Arial"/>
                <a:ea typeface="+mn-ea"/>
                <a:cs typeface="+mn-cs"/>
              </a:rPr>
              <a:t>BELLA PW, short focal length beamline</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Arial"/>
                <a:ea typeface="+mn-ea"/>
                <a:cs typeface="+mn-cs"/>
              </a:rPr>
              <a:t>&gt;10</a:t>
            </a:r>
            <a:r>
              <a:rPr kumimoji="0" lang="en-US" sz="1600" b="0" i="0" u="none" strike="noStrike" kern="1200" cap="none" spc="0" normalizeH="0" baseline="30000" noProof="0" dirty="0">
                <a:ln>
                  <a:noFill/>
                </a:ln>
                <a:solidFill>
                  <a:srgbClr val="1F497D"/>
                </a:solidFill>
                <a:effectLst/>
                <a:uLnTx/>
                <a:uFillTx/>
                <a:latin typeface="Arial"/>
                <a:ea typeface="+mn-ea"/>
                <a:cs typeface="+mn-cs"/>
              </a:rPr>
              <a:t>21</a:t>
            </a:r>
            <a:r>
              <a:rPr kumimoji="0" lang="en-US" sz="1600" b="0" i="0" u="none" strike="noStrike" kern="1200" cap="none" spc="0" normalizeH="0" baseline="0" noProof="0" dirty="0">
                <a:ln>
                  <a:noFill/>
                </a:ln>
                <a:solidFill>
                  <a:srgbClr val="1F497D"/>
                </a:solidFill>
                <a:effectLst/>
                <a:uLnTx/>
                <a:uFillTx/>
                <a:latin typeface="Arial"/>
                <a:ea typeface="+mn-ea"/>
                <a:cs typeface="+mn-cs"/>
              </a:rPr>
              <a:t> W/cm</a:t>
            </a:r>
            <a:r>
              <a:rPr kumimoji="0" lang="en-US" sz="1600" b="0" i="0" u="none" strike="noStrike" kern="1200" cap="none" spc="0" normalizeH="0" baseline="30000" noProof="0" dirty="0">
                <a:ln>
                  <a:noFill/>
                </a:ln>
                <a:solidFill>
                  <a:srgbClr val="1F497D"/>
                </a:solidFill>
                <a:effectLst/>
                <a:uLnTx/>
                <a:uFillTx/>
                <a:latin typeface="Arial"/>
                <a:ea typeface="+mn-ea"/>
                <a:cs typeface="+mn-cs"/>
              </a:rPr>
              <a:t>2</a:t>
            </a:r>
            <a:r>
              <a:rPr kumimoji="0" lang="en-US" sz="1600" b="0" i="0" u="none" strike="noStrike" kern="1200" cap="none" spc="0" normalizeH="0" baseline="0" noProof="0" dirty="0">
                <a:ln>
                  <a:noFill/>
                </a:ln>
                <a:solidFill>
                  <a:srgbClr val="1F497D"/>
                </a:solidFill>
                <a:effectLst/>
                <a:uLnTx/>
                <a:uFillTx/>
                <a:latin typeface="Arial"/>
                <a:ea typeface="+mn-ea"/>
                <a:cs typeface="+mn-cs"/>
              </a:rPr>
              <a:t> at 1 </a:t>
            </a:r>
            <a:r>
              <a:rPr lang="en-US" sz="1600" dirty="0">
                <a:solidFill>
                  <a:srgbClr val="1F497D"/>
                </a:solidFill>
                <a:latin typeface="Arial"/>
              </a:rPr>
              <a:t>Hz </a:t>
            </a:r>
            <a:r>
              <a:rPr kumimoji="0" lang="en-US" sz="1600" b="0" i="0" u="none" strike="noStrike" kern="1200" cap="none" spc="0" normalizeH="0" baseline="0" noProof="0" dirty="0">
                <a:ln>
                  <a:noFill/>
                </a:ln>
                <a:solidFill>
                  <a:srgbClr val="1F497D"/>
                </a:solidFill>
                <a:effectLst/>
                <a:uLnTx/>
                <a:uFillTx/>
                <a:latin typeface="Arial"/>
                <a:ea typeface="+mn-ea"/>
                <a:cs typeface="+mn-cs"/>
              </a:rPr>
              <a:t>available in 2020</a:t>
            </a:r>
          </a:p>
          <a:p>
            <a:pPr fontAlgn="auto">
              <a:spcBef>
                <a:spcPts val="0"/>
              </a:spcBef>
              <a:spcAft>
                <a:spcPts val="0"/>
              </a:spcAft>
              <a:buClrTx/>
              <a:buSzTx/>
              <a:defRPr/>
            </a:pPr>
            <a:r>
              <a:rPr kumimoji="0" lang="en-US" sz="1600" b="1" i="0" u="none" strike="noStrike" kern="1200" cap="none" spc="0" normalizeH="0" baseline="0" noProof="0" dirty="0">
                <a:ln>
                  <a:noFill/>
                </a:ln>
                <a:solidFill>
                  <a:srgbClr val="1F497D"/>
                </a:solidFill>
                <a:effectLst/>
                <a:uLnTx/>
                <a:uFillTx/>
                <a:latin typeface="Arial"/>
                <a:ea typeface="+mn-ea"/>
                <a:cs typeface="+mn-cs"/>
              </a:rPr>
              <a:t>3.    BELLA PW, 2</a:t>
            </a:r>
            <a:r>
              <a:rPr kumimoji="0" lang="en-US" sz="1600" b="1" i="0" u="none" strike="noStrike" kern="1200" cap="none" spc="0" normalizeH="0" baseline="30000" noProof="0" dirty="0">
                <a:ln>
                  <a:noFill/>
                </a:ln>
                <a:solidFill>
                  <a:srgbClr val="1F497D"/>
                </a:solidFill>
                <a:effectLst/>
                <a:uLnTx/>
                <a:uFillTx/>
                <a:latin typeface="Arial"/>
                <a:ea typeface="+mn-ea"/>
                <a:cs typeface="+mn-cs"/>
              </a:rPr>
              <a:t>nd</a:t>
            </a:r>
            <a:r>
              <a:rPr kumimoji="0" lang="en-US" sz="1600" b="1" i="0" u="none" strike="noStrike" kern="1200" cap="none" spc="0" normalizeH="0" baseline="0" noProof="0" dirty="0">
                <a:ln>
                  <a:noFill/>
                </a:ln>
                <a:solidFill>
                  <a:srgbClr val="1F497D"/>
                </a:solidFill>
                <a:effectLst/>
                <a:uLnTx/>
                <a:uFillTx/>
                <a:latin typeface="Arial"/>
                <a:ea typeface="+mn-ea"/>
                <a:cs typeface="+mn-cs"/>
              </a:rPr>
              <a:t>  beamline</a:t>
            </a:r>
            <a:endParaRPr kumimoji="0" lang="en-US" sz="1600" b="0" i="0" u="none" strike="noStrike" kern="1200" cap="none" spc="0" normalizeH="0" baseline="0" noProof="0" dirty="0">
              <a:ln>
                <a:noFill/>
              </a:ln>
              <a:solidFill>
                <a:srgbClr val="1F497D"/>
              </a:solidFill>
              <a:effectLst/>
              <a:uLnTx/>
              <a:uFillTx/>
              <a:latin typeface="Arial"/>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Arial"/>
                <a:ea typeface="+mn-ea"/>
                <a:cs typeface="+mn-cs"/>
              </a:rPr>
              <a:t>Electron acceleration in two stages (starting in 2020)</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Arial"/>
                <a:ea typeface="+mn-ea"/>
                <a:cs typeface="+mn-cs"/>
              </a:rPr>
              <a:t>Possible future multi-beam experiments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1F497D"/>
                </a:solidFill>
                <a:latin typeface="Arial"/>
              </a:rPr>
              <a:t>4.    </a:t>
            </a:r>
            <a:r>
              <a:rPr kumimoji="0" lang="en-US" sz="1600" b="1" i="0" u="none" strike="noStrike" kern="1200" cap="none" spc="0" normalizeH="0" baseline="0" noProof="0" dirty="0">
                <a:ln>
                  <a:noFill/>
                </a:ln>
                <a:solidFill>
                  <a:srgbClr val="1F497D"/>
                </a:solidFill>
                <a:effectLst/>
                <a:uLnTx/>
                <a:uFillTx/>
                <a:latin typeface="Arial"/>
                <a:ea typeface="+mn-ea"/>
                <a:cs typeface="+mn-cs"/>
              </a:rPr>
              <a:t>100 TW laser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Arial"/>
                <a:ea typeface="+mn-ea"/>
                <a:cs typeface="+mn-cs"/>
              </a:rPr>
              <a:t>Electron acceleration, Thomson scattering,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Arial"/>
                <a:ea typeface="+mn-ea"/>
                <a:cs typeface="+mn-cs"/>
              </a:rPr>
              <a:t>1 to 5 Hz, 2.4 J primary + 0.6 J 2</a:t>
            </a:r>
            <a:r>
              <a:rPr kumimoji="0" lang="en-US" sz="1600" b="0" i="0" u="none" strike="noStrike" kern="1200" cap="none" spc="0" normalizeH="0" baseline="30000" noProof="0" dirty="0">
                <a:ln>
                  <a:noFill/>
                </a:ln>
                <a:solidFill>
                  <a:srgbClr val="1F497D"/>
                </a:solidFill>
                <a:effectLst/>
                <a:uLnTx/>
                <a:uFillTx/>
                <a:latin typeface="Arial"/>
                <a:ea typeface="+mn-ea"/>
                <a:cs typeface="+mn-cs"/>
              </a:rPr>
              <a:t>nd</a:t>
            </a:r>
            <a:r>
              <a:rPr kumimoji="0" lang="en-US" sz="1600" b="0" i="0" u="none" strike="noStrike" kern="1200" cap="none" spc="0" normalizeH="0" baseline="0" noProof="0" dirty="0">
                <a:ln>
                  <a:noFill/>
                </a:ln>
                <a:solidFill>
                  <a:srgbClr val="1F497D"/>
                </a:solidFill>
                <a:effectLst/>
                <a:uLnTx/>
                <a:uFillTx/>
                <a:latin typeface="Arial"/>
                <a:ea typeface="+mn-ea"/>
                <a:cs typeface="+mn-cs"/>
              </a:rPr>
              <a:t> beam, </a:t>
            </a:r>
            <a:r>
              <a:rPr kumimoji="0" lang="en-US" sz="1600" b="0" i="0" u="none" strike="noStrike" kern="1200" cap="none" spc="0" normalizeH="0" baseline="0" noProof="0" dirty="0">
                <a:ln>
                  <a:noFill/>
                </a:ln>
                <a:solidFill>
                  <a:srgbClr val="1F497D"/>
                </a:solidFill>
                <a:effectLst/>
                <a:uLnTx/>
                <a:uFillTx/>
                <a:latin typeface="Arial"/>
                <a:ea typeface="+mn-ea"/>
                <a:cs typeface="+mn-cs"/>
                <a:sym typeface="Symbol" panose="05050102010706020507" pitchFamily="18" charset="2"/>
              </a:rPr>
              <a:t></a:t>
            </a:r>
            <a:r>
              <a:rPr kumimoji="0" lang="en-US" sz="1600" b="0" i="0" u="none" strike="noStrike" kern="1200" cap="none" spc="0" normalizeH="0" baseline="0" noProof="0" dirty="0">
                <a:ln>
                  <a:noFill/>
                </a:ln>
                <a:solidFill>
                  <a:srgbClr val="1F497D"/>
                </a:solidFill>
                <a:effectLst/>
                <a:uLnTx/>
                <a:uFillTx/>
                <a:latin typeface="Arial"/>
                <a:ea typeface="+mn-ea"/>
                <a:cs typeface="+mn-cs"/>
              </a:rPr>
              <a:t>40 fs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Arial"/>
                <a:ea typeface="+mn-ea"/>
                <a:cs typeface="+mn-cs"/>
              </a:rPr>
              <a:t>Available now for high energy density science,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Arial"/>
              <a:ea typeface="+mn-ea"/>
              <a:cs typeface="+mn-cs"/>
            </a:endParaRPr>
          </a:p>
          <a:p>
            <a:pPr marL="290513"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Arial"/>
                <a:ea typeface="+mn-ea"/>
                <a:cs typeface="+mn-cs"/>
              </a:rPr>
              <a:t>HEDLP, laser-plasma interactions, electron &amp; ion acceleration, photon and neutron secondary beams at relatively high repetition rates</a:t>
            </a:r>
          </a:p>
          <a:p>
            <a:pPr marL="290513"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Arial"/>
                <a:ea typeface="+mn-ea"/>
                <a:cs typeface="+mn-cs"/>
              </a:rPr>
              <a:t>Context of LBNL User Facilities: The Molecular Foundry, ALS, NERSC</a:t>
            </a:r>
          </a:p>
          <a:p>
            <a:pPr marL="290513"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F497D"/>
                </a:solidFill>
                <a:effectLst/>
                <a:uLnTx/>
                <a:uFillTx/>
                <a:latin typeface="Arial"/>
                <a:ea typeface="+mn-ea"/>
                <a:cs typeface="+mn-cs"/>
              </a:rPr>
              <a:t>Collaboration areas: HEDLP, targets, diagnostics, simulations,…</a:t>
            </a:r>
          </a:p>
        </p:txBody>
      </p:sp>
      <p:pic>
        <p:nvPicPr>
          <p:cNvPr id="2" name="Picture 1"/>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96311" y="914400"/>
            <a:ext cx="4839968" cy="1904208"/>
          </a:xfrm>
          <a:prstGeom prst="rect">
            <a:avLst/>
          </a:prstGeom>
        </p:spPr>
      </p:pic>
      <p:sp>
        <p:nvSpPr>
          <p:cNvPr id="3" name="Rectangle 2"/>
          <p:cNvSpPr/>
          <p:nvPr/>
        </p:nvSpPr>
        <p:spPr>
          <a:xfrm>
            <a:off x="64684" y="6036045"/>
            <a:ext cx="5393349" cy="707886"/>
          </a:xfrm>
          <a:prstGeom prst="rect">
            <a:avLst/>
          </a:prstGeom>
          <a:ln>
            <a:solidFill>
              <a:srgbClr val="558ED5"/>
            </a:solidFill>
          </a:ln>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hlinkClick r:id="rId3"/>
              </a:rPr>
              <a:t>http://bella.lbl.gov</a:t>
            </a:r>
            <a:endParaRPr kumimoji="0" lang="en-US" sz="1400" b="0" i="0" u="none" strike="noStrike" kern="1200" cap="none" spc="0" normalizeH="0" baseline="0" noProof="0">
              <a:ln>
                <a:noFill/>
              </a:ln>
              <a:solidFill>
                <a:prstClr val="black"/>
              </a:solidFill>
              <a:effectLst/>
              <a:uLnTx/>
              <a:uFillTx/>
              <a:latin typeface="Arial"/>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https://www.lasernetus.org/facility/berkeley-lab-laser-accelerator-bella-center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Thomas Schenkel, </a:t>
            </a:r>
            <a:r>
              <a:rPr kumimoji="0" lang="en-US" sz="1400" b="0" i="0" u="none" strike="noStrike" kern="1200" cap="none" spc="0" normalizeH="0" baseline="0" noProof="0">
                <a:ln>
                  <a:noFill/>
                </a:ln>
                <a:solidFill>
                  <a:prstClr val="black"/>
                </a:solidFill>
                <a:effectLst/>
                <a:uLnTx/>
                <a:uFillTx/>
                <a:latin typeface="Arial"/>
                <a:ea typeface="+mn-ea"/>
                <a:cs typeface="+mn-cs"/>
                <a:hlinkClick r:id="rId4"/>
              </a:rPr>
              <a:t>t_schenkel@lbl.gov</a:t>
            </a:r>
            <a:endParaRPr kumimoji="0" lang="en-US" sz="1400" b="0" i="0" u="none" strike="noStrike" kern="1200" cap="none" spc="0" normalizeH="0" baseline="0" noProof="0">
              <a:ln>
                <a:noFill/>
              </a:ln>
              <a:solidFill>
                <a:prstClr val="black"/>
              </a:solidFill>
              <a:effectLst/>
              <a:uLnTx/>
              <a:uFillTx/>
              <a:latin typeface="Arial"/>
              <a:ea typeface="+mn-ea"/>
              <a:cs typeface="+mn-cs"/>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5200" y="4995948"/>
            <a:ext cx="4495800" cy="1730001"/>
          </a:xfrm>
          <a:prstGeom prst="rect">
            <a:avLst/>
          </a:prstGeom>
        </p:spPr>
      </p:pic>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86600" y="3124200"/>
            <a:ext cx="4928393" cy="1537659"/>
          </a:xfrm>
          <a:prstGeom prst="rect">
            <a:avLst/>
          </a:prstGeom>
        </p:spPr>
      </p:pic>
      <p:sp>
        <p:nvSpPr>
          <p:cNvPr id="25" name="TextBox 24"/>
          <p:cNvSpPr txBox="1"/>
          <p:nvPr/>
        </p:nvSpPr>
        <p:spPr>
          <a:xfrm>
            <a:off x="8469789" y="2819400"/>
            <a:ext cx="3595857"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Arial"/>
                <a:ea typeface="+mn-ea"/>
                <a:cs typeface="+mn-cs"/>
              </a:rPr>
              <a:t>PW Short Focal Length Beamline</a:t>
            </a:r>
          </a:p>
        </p:txBody>
      </p:sp>
      <p:sp>
        <p:nvSpPr>
          <p:cNvPr id="28" name="TextBox 27"/>
          <p:cNvSpPr txBox="1"/>
          <p:nvPr/>
        </p:nvSpPr>
        <p:spPr>
          <a:xfrm>
            <a:off x="8909194" y="4724400"/>
            <a:ext cx="2309287"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F497D"/>
                </a:solidFill>
                <a:effectLst/>
                <a:uLnTx/>
                <a:uFillTx/>
                <a:latin typeface="Arial"/>
                <a:ea typeface="+mn-ea"/>
                <a:cs typeface="+mn-cs"/>
              </a:rPr>
              <a:t>100 TW experiments</a:t>
            </a:r>
          </a:p>
        </p:txBody>
      </p:sp>
      <p:sp>
        <p:nvSpPr>
          <p:cNvPr id="6" name="Title 5">
            <a:extLst>
              <a:ext uri="{FF2B5EF4-FFF2-40B4-BE49-F238E27FC236}">
                <a16:creationId xmlns:a16="http://schemas.microsoft.com/office/drawing/2014/main" id="{E73FEED8-6C26-C14C-B448-2AE7F1F79DB6}"/>
              </a:ext>
            </a:extLst>
          </p:cNvPr>
          <p:cNvSpPr>
            <a:spLocks noGrp="1"/>
          </p:cNvSpPr>
          <p:nvPr>
            <p:ph type="title"/>
          </p:nvPr>
        </p:nvSpPr>
        <p:spPr/>
        <p:txBody>
          <a:bodyPr>
            <a:normAutofit fontScale="90000"/>
          </a:bodyPr>
          <a:lstStyle/>
          <a:p>
            <a:r>
              <a:rPr lang="en-US" dirty="0"/>
              <a:t>2. High Energy Density Physics with laser and particle beams at the BELLA Center, </a:t>
            </a:r>
            <a:r>
              <a:rPr lang="en-US" dirty="0" err="1"/>
              <a:t>LaserNetUS</a:t>
            </a:r>
            <a:r>
              <a:rPr lang="en-US" dirty="0"/>
              <a:t>, and at NDCX-II</a:t>
            </a:r>
          </a:p>
        </p:txBody>
      </p:sp>
    </p:spTree>
    <p:extLst>
      <p:ext uri="{BB962C8B-B14F-4D97-AF65-F5344CB8AC3E}">
        <p14:creationId xmlns:p14="http://schemas.microsoft.com/office/powerpoint/2010/main" val="346860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SvenS\AppData\Local\Microsoft\Windows\INetCache\Content.Word\Ion APL.png"/>
          <p:cNvPicPr/>
          <p:nvPr/>
        </p:nvPicPr>
        <p:blipFill>
          <a:blip r:embed="rId3" cstate="print">
            <a:extLst>
              <a:ext uri="{28A0092B-C50C-407E-A947-70E740481C1C}">
                <a14:useLocalDpi xmlns:a14="http://schemas.microsoft.com/office/drawing/2010/main"/>
              </a:ext>
            </a:extLst>
          </a:blip>
          <a:srcRect/>
          <a:stretch>
            <a:fillRect/>
          </a:stretch>
        </p:blipFill>
        <p:spPr bwMode="auto">
          <a:xfrm>
            <a:off x="2057400" y="1005794"/>
            <a:ext cx="8001000" cy="4448386"/>
          </a:xfrm>
          <a:prstGeom prst="rect">
            <a:avLst/>
          </a:prstGeom>
          <a:noFill/>
          <a:ln>
            <a:noFill/>
          </a:ln>
        </p:spPr>
      </p:pic>
      <p:sp>
        <p:nvSpPr>
          <p:cNvPr id="6" name="TextBox 5"/>
          <p:cNvSpPr txBox="1"/>
          <p:nvPr/>
        </p:nvSpPr>
        <p:spPr>
          <a:xfrm>
            <a:off x="-7209" y="5381719"/>
            <a:ext cx="12014885" cy="923330"/>
          </a:xfrm>
          <a:prstGeom prst="rect">
            <a:avLst/>
          </a:prstGeom>
          <a:noFill/>
        </p:spPr>
        <p:txBody>
          <a:bodyPr wrap="square" rtlCol="0">
            <a:spAutoFit/>
          </a:bodyPr>
          <a:lstStyle/>
          <a:p>
            <a:pPr marL="257175" indent="-257175" defTabSz="342900">
              <a:buFont typeface="Arial" panose="020B0604020202020204" pitchFamily="34" charset="0"/>
              <a:buChar char="•"/>
            </a:pPr>
            <a:r>
              <a:rPr lang="en-US" dirty="0">
                <a:solidFill>
                  <a:srgbClr val="1F497D"/>
                </a:solidFill>
              </a:rPr>
              <a:t>Experiments with &gt;1000 </a:t>
            </a:r>
            <a:r>
              <a:rPr lang="en-US" dirty="0" err="1">
                <a:solidFill>
                  <a:srgbClr val="1F497D"/>
                </a:solidFill>
              </a:rPr>
              <a:t>petawatt</a:t>
            </a:r>
            <a:r>
              <a:rPr lang="en-US" dirty="0">
                <a:solidFill>
                  <a:srgbClr val="1F497D"/>
                </a:solidFill>
              </a:rPr>
              <a:t> shots per day enable tuning, alignment, parametric studies</a:t>
            </a:r>
          </a:p>
          <a:p>
            <a:pPr marL="257175" indent="-257175" defTabSz="342900">
              <a:buFont typeface="Arial" panose="020B0604020202020204" pitchFamily="34" charset="0"/>
              <a:buChar char="•"/>
            </a:pPr>
            <a:r>
              <a:rPr lang="en-US" dirty="0">
                <a:solidFill>
                  <a:srgbClr val="1F497D"/>
                </a:solidFill>
              </a:rPr>
              <a:t>The BELLA Center is part of LaserNetUS, </a:t>
            </a:r>
            <a:r>
              <a:rPr lang="en-US" dirty="0">
                <a:solidFill>
                  <a:srgbClr val="1F497D"/>
                </a:solidFill>
                <a:hlinkClick r:id="rId4"/>
              </a:rPr>
              <a:t>https://www.lasernetus.org/</a:t>
            </a:r>
            <a:r>
              <a:rPr lang="en-US" dirty="0">
                <a:solidFill>
                  <a:srgbClr val="1F497D"/>
                </a:solidFill>
              </a:rPr>
              <a:t>, funded by DOE - FES, coordinated with HEP</a:t>
            </a:r>
          </a:p>
          <a:p>
            <a:pPr marL="257175" indent="-257175" defTabSz="342900">
              <a:buFont typeface="Arial" panose="020B0604020202020204" pitchFamily="34" charset="0"/>
              <a:buChar char="•"/>
            </a:pPr>
            <a:r>
              <a:rPr lang="en-US" dirty="0">
                <a:solidFill>
                  <a:srgbClr val="1F497D"/>
                </a:solidFill>
              </a:rPr>
              <a:t>Dose rate effects and defect dynamics in (fusion) materials, FLASH radiation biology, …</a:t>
            </a:r>
          </a:p>
        </p:txBody>
      </p:sp>
      <p:sp>
        <p:nvSpPr>
          <p:cNvPr id="7" name="Rectangle 6"/>
          <p:cNvSpPr/>
          <p:nvPr/>
        </p:nvSpPr>
        <p:spPr>
          <a:xfrm>
            <a:off x="38099" y="6324600"/>
            <a:ext cx="11938685" cy="523220"/>
          </a:xfrm>
          <a:prstGeom prst="rect">
            <a:avLst/>
          </a:prstGeom>
        </p:spPr>
        <p:txBody>
          <a:bodyPr wrap="square">
            <a:spAutoFit/>
          </a:bodyPr>
          <a:lstStyle/>
          <a:p>
            <a:pPr marL="285750" indent="-285750" defTabSz="342900">
              <a:buFont typeface="Arial" panose="020B0604020202020204" pitchFamily="34" charset="0"/>
              <a:buChar char="•"/>
            </a:pPr>
            <a:r>
              <a:rPr lang="en-US" sz="1400" dirty="0">
                <a:solidFill>
                  <a:srgbClr val="1F497D"/>
                </a:solidFill>
              </a:rPr>
              <a:t>Sven Steinke, </a:t>
            </a:r>
            <a:r>
              <a:rPr lang="en-US" sz="1400" dirty="0" err="1">
                <a:solidFill>
                  <a:srgbClr val="1F497D"/>
                </a:solidFill>
              </a:rPr>
              <a:t>Jianhui</a:t>
            </a:r>
            <a:r>
              <a:rPr lang="en-US" sz="1400" dirty="0">
                <a:solidFill>
                  <a:srgbClr val="1F497D"/>
                </a:solidFill>
              </a:rPr>
              <a:t> Bin, et al., in preparation 						•J. van </a:t>
            </a:r>
            <a:r>
              <a:rPr lang="en-US" sz="1400" dirty="0" err="1">
                <a:solidFill>
                  <a:srgbClr val="1F497D"/>
                </a:solidFill>
              </a:rPr>
              <a:t>Tilborg</a:t>
            </a:r>
            <a:r>
              <a:rPr lang="en-US" sz="1400" dirty="0">
                <a:solidFill>
                  <a:srgbClr val="1F497D"/>
                </a:solidFill>
              </a:rPr>
              <a:t>, et al. PRL 115, 184802 (2015) </a:t>
            </a:r>
          </a:p>
          <a:p>
            <a:pPr marL="285750" indent="-285750" defTabSz="342900">
              <a:buFont typeface="Arial" panose="020B0604020202020204" pitchFamily="34" charset="0"/>
              <a:buChar char="•"/>
            </a:pPr>
            <a:r>
              <a:rPr lang="en-US" sz="1400" dirty="0">
                <a:solidFill>
                  <a:srgbClr val="1F497D"/>
                </a:solidFill>
              </a:rPr>
              <a:t>J. H. Bin, et al., Rev. Sci. Instr. 90, 053301(2019)</a:t>
            </a:r>
          </a:p>
        </p:txBody>
      </p:sp>
      <p:sp>
        <p:nvSpPr>
          <p:cNvPr id="9" name="Title 8">
            <a:extLst>
              <a:ext uri="{FF2B5EF4-FFF2-40B4-BE49-F238E27FC236}">
                <a16:creationId xmlns:a16="http://schemas.microsoft.com/office/drawing/2014/main" id="{CEC7F5A8-3C18-F346-ADB1-17F3D80A6B07}"/>
              </a:ext>
            </a:extLst>
          </p:cNvPr>
          <p:cNvSpPr>
            <a:spLocks noGrp="1"/>
          </p:cNvSpPr>
          <p:nvPr>
            <p:ph type="title"/>
          </p:nvPr>
        </p:nvSpPr>
        <p:spPr/>
        <p:txBody>
          <a:bodyPr/>
          <a:lstStyle/>
          <a:p>
            <a:r>
              <a:rPr lang="en-US" dirty="0"/>
              <a:t>Transport and focusing of laser driven ions and electrons</a:t>
            </a:r>
          </a:p>
        </p:txBody>
      </p:sp>
      <p:sp>
        <p:nvSpPr>
          <p:cNvPr id="2" name="Slide Number Placeholder 1">
            <a:extLst>
              <a:ext uri="{FF2B5EF4-FFF2-40B4-BE49-F238E27FC236}">
                <a16:creationId xmlns:a16="http://schemas.microsoft.com/office/drawing/2014/main" id="{B03E8500-8258-0A4E-B943-0BA7E586B54F}"/>
              </a:ext>
            </a:extLst>
          </p:cNvPr>
          <p:cNvSpPr>
            <a:spLocks noGrp="1"/>
          </p:cNvSpPr>
          <p:nvPr>
            <p:ph type="sldNum" sz="quarter" idx="4"/>
          </p:nvPr>
        </p:nvSpPr>
        <p:spPr/>
        <p:txBody>
          <a:bodyPr/>
          <a:lstStyle/>
          <a:p>
            <a:fld id="{9B7FBEF9-881A-47F4-8A4D-848F8EFCF76F}" type="slidenum">
              <a:rPr lang="en-US" smtClean="0"/>
              <a:t>5</a:t>
            </a:fld>
            <a:endParaRPr lang="en-US"/>
          </a:p>
        </p:txBody>
      </p:sp>
    </p:spTree>
    <p:extLst>
      <p:ext uri="{BB962C8B-B14F-4D97-AF65-F5344CB8AC3E}">
        <p14:creationId xmlns:p14="http://schemas.microsoft.com/office/powerpoint/2010/main" val="341888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B3841-6B01-4B2C-A312-4C7FAE2667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93003" y="4114800"/>
            <a:ext cx="5922797" cy="2050733"/>
          </a:xfrm>
          <a:prstGeom prst="rect">
            <a:avLst/>
          </a:prstGeom>
        </p:spPr>
      </p:pic>
      <p:grpSp>
        <p:nvGrpSpPr>
          <p:cNvPr id="6" name="Group 5">
            <a:extLst>
              <a:ext uri="{FF2B5EF4-FFF2-40B4-BE49-F238E27FC236}">
                <a16:creationId xmlns:a16="http://schemas.microsoft.com/office/drawing/2014/main" id="{4EBE6D27-AE01-49CA-852F-591B74543D43}"/>
              </a:ext>
            </a:extLst>
          </p:cNvPr>
          <p:cNvGrpSpPr>
            <a:grpSpLocks noChangeAspect="1"/>
          </p:cNvGrpSpPr>
          <p:nvPr/>
        </p:nvGrpSpPr>
        <p:grpSpPr>
          <a:xfrm>
            <a:off x="9440112" y="990601"/>
            <a:ext cx="2145388" cy="2819401"/>
            <a:chOff x="7151899" y="5358085"/>
            <a:chExt cx="1079985" cy="1336468"/>
          </a:xfrm>
        </p:grpSpPr>
        <p:pic>
          <p:nvPicPr>
            <p:cNvPr id="12" name="Picture 11">
              <a:extLst>
                <a:ext uri="{FF2B5EF4-FFF2-40B4-BE49-F238E27FC236}">
                  <a16:creationId xmlns:a16="http://schemas.microsoft.com/office/drawing/2014/main" id="{0F09947C-2980-4750-BFCC-54973FE487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086"/>
            <a:stretch/>
          </p:blipFill>
          <p:spPr>
            <a:xfrm>
              <a:off x="7151899" y="5358085"/>
              <a:ext cx="1079985" cy="1336468"/>
            </a:xfrm>
            <a:prstGeom prst="rect">
              <a:avLst/>
            </a:prstGeom>
          </p:spPr>
        </p:pic>
        <p:sp>
          <p:nvSpPr>
            <p:cNvPr id="13" name="TextBox 12">
              <a:extLst>
                <a:ext uri="{FF2B5EF4-FFF2-40B4-BE49-F238E27FC236}">
                  <a16:creationId xmlns:a16="http://schemas.microsoft.com/office/drawing/2014/main" id="{37471DFF-882B-4E67-8DAC-C0756CF5575A}"/>
                </a:ext>
              </a:extLst>
            </p:cNvPr>
            <p:cNvSpPr txBox="1"/>
            <p:nvPr/>
          </p:nvSpPr>
          <p:spPr>
            <a:xfrm>
              <a:off x="7464660" y="6164566"/>
              <a:ext cx="522652" cy="24056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Franklin Gothic Book"/>
                  <a:ea typeface="+mn-ea"/>
                  <a:cs typeface="+mn-cs"/>
                </a:rPr>
                <a:t>10 cm</a:t>
              </a:r>
            </a:p>
          </p:txBody>
        </p:sp>
        <p:cxnSp>
          <p:nvCxnSpPr>
            <p:cNvPr id="14" name="Straight Arrow Connector 13">
              <a:extLst>
                <a:ext uri="{FF2B5EF4-FFF2-40B4-BE49-F238E27FC236}">
                  <a16:creationId xmlns:a16="http://schemas.microsoft.com/office/drawing/2014/main" id="{B0EA5954-433D-4C8A-825D-C408B642A771}"/>
                </a:ext>
              </a:extLst>
            </p:cNvPr>
            <p:cNvCxnSpPr/>
            <p:nvPr/>
          </p:nvCxnSpPr>
          <p:spPr>
            <a:xfrm>
              <a:off x="7218509" y="6401602"/>
              <a:ext cx="979867" cy="3533"/>
            </a:xfrm>
            <a:prstGeom prst="straightConnector1">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D556D85-0C8F-40E8-A670-0AC70F747DE5}"/>
              </a:ext>
            </a:extLst>
          </p:cNvPr>
          <p:cNvSpPr txBox="1"/>
          <p:nvPr/>
        </p:nvSpPr>
        <p:spPr>
          <a:xfrm>
            <a:off x="9201452" y="3771986"/>
            <a:ext cx="227962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546A"/>
                </a:solidFill>
                <a:effectLst/>
                <a:uLnTx/>
                <a:uFillTx/>
                <a:latin typeface="Franklin Gothic Book"/>
                <a:ea typeface="+mn-ea"/>
                <a:cs typeface="+mn-cs"/>
              </a:rPr>
              <a:t>     112-beams</a:t>
            </a:r>
          </a:p>
        </p:txBody>
      </p:sp>
      <p:pic>
        <p:nvPicPr>
          <p:cNvPr id="8" name="Picture 7">
            <a:extLst>
              <a:ext uri="{FF2B5EF4-FFF2-40B4-BE49-F238E27FC236}">
                <a16:creationId xmlns:a16="http://schemas.microsoft.com/office/drawing/2014/main" id="{06479279-7438-4EE5-8876-E6BADFDA90B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30780" y="1037980"/>
            <a:ext cx="2498023" cy="2751065"/>
          </a:xfrm>
          <a:prstGeom prst="rect">
            <a:avLst/>
          </a:prstGeom>
        </p:spPr>
      </p:pic>
      <p:sp>
        <p:nvSpPr>
          <p:cNvPr id="10" name="TextBox 9">
            <a:extLst>
              <a:ext uri="{FF2B5EF4-FFF2-40B4-BE49-F238E27FC236}">
                <a16:creationId xmlns:a16="http://schemas.microsoft.com/office/drawing/2014/main" id="{A70A3602-FFA8-40F0-A012-2F6257E8D83B}"/>
              </a:ext>
            </a:extLst>
          </p:cNvPr>
          <p:cNvSpPr txBox="1"/>
          <p:nvPr/>
        </p:nvSpPr>
        <p:spPr>
          <a:xfrm>
            <a:off x="6713265" y="3714690"/>
            <a:ext cx="221553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546A"/>
                </a:solidFill>
                <a:effectLst/>
                <a:uLnTx/>
                <a:uFillTx/>
                <a:latin typeface="Franklin Gothic Book"/>
                <a:ea typeface="+mn-ea"/>
                <a:cs typeface="+mn-cs"/>
              </a:rPr>
              <a:t>9 beams</a:t>
            </a:r>
          </a:p>
        </p:txBody>
      </p:sp>
      <p:sp>
        <p:nvSpPr>
          <p:cNvPr id="16" name="TextBox 15">
            <a:extLst>
              <a:ext uri="{FF2B5EF4-FFF2-40B4-BE49-F238E27FC236}">
                <a16:creationId xmlns:a16="http://schemas.microsoft.com/office/drawing/2014/main" id="{7E2B52F1-0C9C-45AF-A661-00363C562E23}"/>
              </a:ext>
            </a:extLst>
          </p:cNvPr>
          <p:cNvSpPr txBox="1"/>
          <p:nvPr/>
        </p:nvSpPr>
        <p:spPr>
          <a:xfrm>
            <a:off x="105103" y="5862935"/>
            <a:ext cx="6116803" cy="923330"/>
          </a:xfrm>
          <a:prstGeom prst="rect">
            <a:avLst/>
          </a:prstGeom>
          <a:noFill/>
        </p:spPr>
        <p:txBody>
          <a:bodyPr wrap="non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4546A"/>
                </a:solidFill>
                <a:effectLst/>
                <a:uLnTx/>
                <a:uFillTx/>
                <a:latin typeface="Calibri" panose="020F0502020204030204"/>
                <a:ea typeface="+mn-ea"/>
                <a:cs typeface="+mn-cs"/>
              </a:rPr>
              <a:t>Multi-beam particle accelerators made from low cost wafers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4546A"/>
                </a:solidFill>
                <a:effectLst/>
                <a:uLnTx/>
                <a:uFillTx/>
                <a:latin typeface="Calibri" panose="020F0502020204030204"/>
                <a:ea typeface="+mn-ea"/>
                <a:cs typeface="+mn-cs"/>
              </a:rPr>
              <a:t>Development of rad hard materials, towards plasma heating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44546A"/>
                </a:solidFill>
                <a:effectLst/>
                <a:uLnTx/>
                <a:uFillTx/>
                <a:latin typeface="Calibri" panose="020F0502020204030204"/>
                <a:ea typeface="+mn-ea"/>
                <a:cs typeface="+mn-cs"/>
              </a:rPr>
              <a:t>Funded by </a:t>
            </a:r>
            <a:r>
              <a:rPr kumimoji="0" lang="en-US" b="1" i="0" u="none" strike="noStrike" kern="1200" cap="none" spc="0" normalizeH="0" baseline="0" noProof="0" dirty="0" err="1">
                <a:ln>
                  <a:noFill/>
                </a:ln>
                <a:solidFill>
                  <a:srgbClr val="44546A"/>
                </a:solidFill>
                <a:effectLst/>
                <a:uLnTx/>
                <a:uFillTx/>
                <a:latin typeface="Calibri" panose="020F0502020204030204"/>
                <a:ea typeface="+mn-ea"/>
                <a:cs typeface="+mn-cs"/>
              </a:rPr>
              <a:t>ArpaE</a:t>
            </a:r>
            <a:endParaRPr kumimoji="0" lang="en-US"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18" name="Picture 5" descr="http://atap.lbl.gov/wp-content/uploads/sites/22/2017/06/PASeidl_QJi_MEMSACCEL_700x400y.png">
            <a:extLst>
              <a:ext uri="{FF2B5EF4-FFF2-40B4-BE49-F238E27FC236}">
                <a16:creationId xmlns:a16="http://schemas.microsoft.com/office/drawing/2014/main" id="{01220E70-4610-4153-BAFC-916F53B66EC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1102" y="985346"/>
            <a:ext cx="5273836" cy="301362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D3D8F07-3591-5A4E-BDD5-6FE68F60EA63}"/>
              </a:ext>
            </a:extLst>
          </p:cNvPr>
          <p:cNvSpPr>
            <a:spLocks noGrp="1"/>
          </p:cNvSpPr>
          <p:nvPr>
            <p:ph type="title"/>
          </p:nvPr>
        </p:nvSpPr>
        <p:spPr/>
        <p:txBody>
          <a:bodyPr>
            <a:normAutofit fontScale="90000"/>
          </a:bodyPr>
          <a:lstStyle/>
          <a:p>
            <a:r>
              <a:rPr lang="en-US" dirty="0"/>
              <a:t>3. MEMS-based accelerators for (nuclear) materials and plasma heating. </a:t>
            </a:r>
            <a:br>
              <a:rPr lang="en-US" dirty="0"/>
            </a:br>
            <a:r>
              <a:rPr lang="en-US" dirty="0"/>
              <a:t>Can we build particle accelerators at much lower cost? </a:t>
            </a:r>
          </a:p>
        </p:txBody>
      </p:sp>
      <p:sp>
        <p:nvSpPr>
          <p:cNvPr id="2" name="Slide Number Placeholder 1">
            <a:extLst>
              <a:ext uri="{FF2B5EF4-FFF2-40B4-BE49-F238E27FC236}">
                <a16:creationId xmlns:a16="http://schemas.microsoft.com/office/drawing/2014/main" id="{4ABD881C-549B-C348-82AF-6AC5082C9DA2}"/>
              </a:ext>
            </a:extLst>
          </p:cNvPr>
          <p:cNvSpPr>
            <a:spLocks noGrp="1"/>
          </p:cNvSpPr>
          <p:nvPr>
            <p:ph type="sldNum" sz="quarter" idx="4"/>
          </p:nvPr>
        </p:nvSpPr>
        <p:spPr/>
        <p:txBody>
          <a:bodyPr/>
          <a:lstStyle/>
          <a:p>
            <a:endParaRPr lang="en-US" dirty="0"/>
          </a:p>
        </p:txBody>
      </p:sp>
      <p:sp>
        <p:nvSpPr>
          <p:cNvPr id="5" name="TextBox 4">
            <a:extLst>
              <a:ext uri="{FF2B5EF4-FFF2-40B4-BE49-F238E27FC236}">
                <a16:creationId xmlns:a16="http://schemas.microsoft.com/office/drawing/2014/main" id="{898C1C0C-D685-9B46-888E-49E00F62FF2E}"/>
              </a:ext>
            </a:extLst>
          </p:cNvPr>
          <p:cNvSpPr txBox="1"/>
          <p:nvPr/>
        </p:nvSpPr>
        <p:spPr>
          <a:xfrm>
            <a:off x="6172200" y="4038600"/>
            <a:ext cx="4606069" cy="430887"/>
          </a:xfrm>
          <a:prstGeom prst="rect">
            <a:avLst/>
          </a:prstGeom>
          <a:noFill/>
        </p:spPr>
        <p:txBody>
          <a:bodyPr wrap="none" rtlCol="0">
            <a:spAutoFit/>
          </a:bodyPr>
          <a:lstStyle/>
          <a:p>
            <a:r>
              <a:rPr lang="en-US" sz="2200" dirty="0">
                <a:solidFill>
                  <a:srgbClr val="44546A"/>
                </a:solidFill>
                <a:latin typeface="Calibri" panose="020F0502020204030204"/>
              </a:rPr>
              <a:t>Model of ~300 </a:t>
            </a:r>
            <a:r>
              <a:rPr lang="en-US" sz="2200" dirty="0" err="1">
                <a:solidFill>
                  <a:srgbClr val="44546A"/>
                </a:solidFill>
                <a:latin typeface="Calibri" panose="020F0502020204030204"/>
              </a:rPr>
              <a:t>keV</a:t>
            </a:r>
            <a:r>
              <a:rPr lang="en-US" sz="2200" dirty="0">
                <a:solidFill>
                  <a:srgbClr val="44546A"/>
                </a:solidFill>
                <a:latin typeface="Calibri" panose="020F0502020204030204"/>
              </a:rPr>
              <a:t>, &gt;10 mA, ~ 1 MV/m</a:t>
            </a:r>
          </a:p>
        </p:txBody>
      </p:sp>
      <p:grpSp>
        <p:nvGrpSpPr>
          <p:cNvPr id="15" name="Group 14"/>
          <p:cNvGrpSpPr>
            <a:grpSpLocks noChangeAspect="1"/>
          </p:cNvGrpSpPr>
          <p:nvPr/>
        </p:nvGrpSpPr>
        <p:grpSpPr>
          <a:xfrm>
            <a:off x="1510988" y="4076981"/>
            <a:ext cx="3156987" cy="1765746"/>
            <a:chOff x="5950538" y="6106108"/>
            <a:chExt cx="2540093" cy="1420711"/>
          </a:xfrm>
        </p:grpSpPr>
        <p:pic>
          <p:nvPicPr>
            <p:cNvPr id="17" name="Picture 1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50538" y="6106108"/>
              <a:ext cx="1000519" cy="952875"/>
            </a:xfrm>
            <a:prstGeom prst="rect">
              <a:avLst/>
            </a:prstGeom>
          </p:spPr>
        </p:pic>
        <p:pic>
          <p:nvPicPr>
            <p:cNvPr id="19" name="Picture 18"/>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74673" y="6489914"/>
              <a:ext cx="1015958" cy="1036905"/>
            </a:xfrm>
            <a:prstGeom prst="rect">
              <a:avLst/>
            </a:prstGeom>
          </p:spPr>
        </p:pic>
        <p:pic>
          <p:nvPicPr>
            <p:cNvPr id="20" name="Picture 19"/>
            <p:cNvPicPr>
              <a:picLocks noChangeAspect="1"/>
            </p:cNvPicPr>
            <p:nvPr/>
          </p:nvPicPr>
          <p:blipFill rotWithShape="1">
            <a:blip r:embed="rId8" cstate="screen">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6733838" y="6248170"/>
              <a:ext cx="958054" cy="1044171"/>
            </a:xfrm>
            <a:prstGeom prst="rect">
              <a:avLst/>
            </a:prstGeom>
          </p:spPr>
        </p:pic>
      </p:grpSp>
      <p:sp>
        <p:nvSpPr>
          <p:cNvPr id="11" name="Rectangle 10"/>
          <p:cNvSpPr/>
          <p:nvPr/>
        </p:nvSpPr>
        <p:spPr>
          <a:xfrm>
            <a:off x="6746183" y="6183996"/>
            <a:ext cx="4910538" cy="646331"/>
          </a:xfrm>
          <a:prstGeom prst="rect">
            <a:avLst/>
          </a:prstGeom>
        </p:spPr>
        <p:txBody>
          <a:bodyPr wrap="square">
            <a:spAutoFit/>
          </a:bodyPr>
          <a:lstStyle/>
          <a:p>
            <a:pPr lvl="0" fontAlgn="auto">
              <a:spcBef>
                <a:spcPts val="0"/>
              </a:spcBef>
              <a:spcAft>
                <a:spcPts val="0"/>
              </a:spcAft>
              <a:buClrTx/>
              <a:buSzTx/>
              <a:defRPr/>
            </a:pPr>
            <a:r>
              <a:rPr lang="en-US" i="1" dirty="0">
                <a:solidFill>
                  <a:srgbClr val="44546A"/>
                </a:solidFill>
                <a:latin typeface="Calibri" panose="020F0502020204030204"/>
              </a:rPr>
              <a:t>P. A. </a:t>
            </a:r>
            <a:r>
              <a:rPr lang="en-US" i="1" dirty="0" err="1">
                <a:solidFill>
                  <a:srgbClr val="44546A"/>
                </a:solidFill>
                <a:latin typeface="Calibri" panose="020F0502020204030204"/>
              </a:rPr>
              <a:t>Seidl</a:t>
            </a:r>
            <a:r>
              <a:rPr lang="en-US" i="1" dirty="0">
                <a:solidFill>
                  <a:srgbClr val="44546A"/>
                </a:solidFill>
                <a:latin typeface="Calibri" panose="020F0502020204030204"/>
              </a:rPr>
              <a:t>, et al., Rev. Sci. Instr. 89, 053302 (2018) </a:t>
            </a:r>
          </a:p>
          <a:p>
            <a:pPr lvl="0" fontAlgn="auto">
              <a:spcBef>
                <a:spcPts val="0"/>
              </a:spcBef>
              <a:spcAft>
                <a:spcPts val="0"/>
              </a:spcAft>
              <a:buClrTx/>
              <a:buSzTx/>
              <a:defRPr/>
            </a:pPr>
            <a:r>
              <a:rPr lang="en-US" i="1" dirty="0">
                <a:solidFill>
                  <a:srgbClr val="44546A"/>
                </a:solidFill>
                <a:latin typeface="Calibri" panose="020F0502020204030204"/>
              </a:rPr>
              <a:t>V. Kumar, et al., J. Appl. Phys. 125, 194901 (2019)</a:t>
            </a:r>
            <a:endParaRPr lang="en-US" dirty="0"/>
          </a:p>
        </p:txBody>
      </p:sp>
    </p:spTree>
    <p:extLst>
      <p:ext uri="{BB962C8B-B14F-4D97-AF65-F5344CB8AC3E}">
        <p14:creationId xmlns:p14="http://schemas.microsoft.com/office/powerpoint/2010/main" val="141697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997BE0-7214-7F45-B278-60A2C60A26D1}"/>
              </a:ext>
            </a:extLst>
          </p:cNvPr>
          <p:cNvPicPr>
            <a:picLocks noChangeAspect="1"/>
          </p:cNvPicPr>
          <p:nvPr/>
        </p:nvPicPr>
        <p:blipFill>
          <a:blip r:embed="rId3"/>
          <a:stretch>
            <a:fillRect/>
          </a:stretch>
        </p:blipFill>
        <p:spPr>
          <a:xfrm>
            <a:off x="7169907" y="1376065"/>
            <a:ext cx="4961598" cy="3307732"/>
          </a:xfrm>
          <a:prstGeom prst="rect">
            <a:avLst/>
          </a:prstGeom>
        </p:spPr>
      </p:pic>
      <p:sp>
        <p:nvSpPr>
          <p:cNvPr id="6" name="Rectangle 5"/>
          <p:cNvSpPr/>
          <p:nvPr/>
        </p:nvSpPr>
        <p:spPr>
          <a:xfrm>
            <a:off x="381000" y="6507162"/>
            <a:ext cx="9601200" cy="341632"/>
          </a:xfrm>
          <a:prstGeom prst="rect">
            <a:avLst/>
          </a:prstGeom>
        </p:spPr>
        <p:txBody>
          <a:bodyPr wrap="square">
            <a:spAutoFit/>
          </a:bodyPr>
          <a:lstStyle/>
          <a:p>
            <a:pPr marL="457200" lvl="1" indent="0" defTabSz="3686861" fontAlgn="auto">
              <a:lnSpc>
                <a:spcPct val="90000"/>
              </a:lnSpc>
              <a:spcBef>
                <a:spcPts val="0"/>
              </a:spcBef>
              <a:spcAft>
                <a:spcPts val="0"/>
              </a:spcAft>
              <a:buClrTx/>
              <a:buSzTx/>
            </a:pPr>
            <a:r>
              <a:rPr lang="en-US" i="1" dirty="0">
                <a:solidFill>
                  <a:schemeClr val="tx2"/>
                </a:solidFill>
                <a:latin typeface="Arial"/>
                <a:ea typeface="Candara" charset="0"/>
                <a:cs typeface="Candara" charset="0"/>
              </a:rPr>
              <a:t>J.-L. </a:t>
            </a:r>
            <a:r>
              <a:rPr lang="en-US" i="1" dirty="0" err="1">
                <a:solidFill>
                  <a:schemeClr val="tx2"/>
                </a:solidFill>
                <a:latin typeface="Arial"/>
                <a:ea typeface="Candara" charset="0"/>
                <a:cs typeface="Candara" charset="0"/>
              </a:rPr>
              <a:t>Vay</a:t>
            </a:r>
            <a:r>
              <a:rPr lang="en-US" i="1" dirty="0">
                <a:solidFill>
                  <a:schemeClr val="tx2"/>
                </a:solidFill>
                <a:latin typeface="Arial"/>
                <a:ea typeface="Candara" charset="0"/>
                <a:cs typeface="Candara" charset="0"/>
              </a:rPr>
              <a:t>, et al, </a:t>
            </a:r>
            <a:r>
              <a:rPr lang="en-US" i="1" dirty="0" err="1">
                <a:solidFill>
                  <a:schemeClr val="tx2"/>
                </a:solidFill>
                <a:latin typeface="Arial"/>
                <a:ea typeface="Candara" charset="0"/>
                <a:cs typeface="Candara" charset="0"/>
              </a:rPr>
              <a:t>Nucl</a:t>
            </a:r>
            <a:r>
              <a:rPr lang="en-US" i="1" dirty="0">
                <a:solidFill>
                  <a:schemeClr val="tx2"/>
                </a:solidFill>
                <a:latin typeface="Arial"/>
                <a:ea typeface="Candara" charset="0"/>
                <a:cs typeface="Candara" charset="0"/>
              </a:rPr>
              <a:t>. Inst. Meth. A 909, 486-479 (2018), contact: JLVay@LBL.gov </a:t>
            </a:r>
          </a:p>
        </p:txBody>
      </p:sp>
      <p:sp>
        <p:nvSpPr>
          <p:cNvPr id="7" name="TextBox 2"/>
          <p:cNvSpPr txBox="1"/>
          <p:nvPr/>
        </p:nvSpPr>
        <p:spPr>
          <a:xfrm>
            <a:off x="152400" y="990600"/>
            <a:ext cx="6934199" cy="108952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ct val="90000"/>
              </a:lnSpc>
            </a:pPr>
            <a:r>
              <a:rPr lang="en-US" sz="2400" dirty="0" err="1">
                <a:solidFill>
                  <a:srgbClr val="003399"/>
                </a:solidFill>
                <a:latin typeface="+mn-lt"/>
                <a:ea typeface="Candara" charset="0"/>
                <a:cs typeface="Candara" charset="0"/>
              </a:rPr>
              <a:t>WarpX</a:t>
            </a:r>
            <a:r>
              <a:rPr lang="en-US" sz="2400" dirty="0">
                <a:solidFill>
                  <a:srgbClr val="003399"/>
                </a:solidFill>
                <a:latin typeface="+mn-lt"/>
                <a:ea typeface="Candara" charset="0"/>
                <a:cs typeface="Candara" charset="0"/>
              </a:rPr>
              <a:t> is a Particle-In-Cell code for </a:t>
            </a:r>
            <a:r>
              <a:rPr lang="en-US" sz="2400" i="1" dirty="0">
                <a:solidFill>
                  <a:srgbClr val="003399"/>
                </a:solidFill>
                <a:latin typeface="+mn-lt"/>
                <a:ea typeface="Candara" charset="0"/>
                <a:cs typeface="Candara" charset="0"/>
              </a:rPr>
              <a:t>ab initio </a:t>
            </a:r>
            <a:r>
              <a:rPr lang="en-US" sz="2400" dirty="0">
                <a:solidFill>
                  <a:srgbClr val="003399"/>
                </a:solidFill>
                <a:latin typeface="+mn-lt"/>
                <a:ea typeface="Candara" charset="0"/>
                <a:cs typeface="Candara" charset="0"/>
              </a:rPr>
              <a:t>simulations of interaction between plasma particles and electromagnetic fields</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2241074"/>
            <a:ext cx="2931812" cy="1761500"/>
          </a:xfrm>
          <a:prstGeom prst="rect">
            <a:avLst/>
          </a:prstGeom>
        </p:spPr>
      </p:pic>
      <p:sp>
        <p:nvSpPr>
          <p:cNvPr id="9" name="CustomShape 4"/>
          <p:cNvSpPr/>
          <p:nvPr/>
        </p:nvSpPr>
        <p:spPr>
          <a:xfrm>
            <a:off x="1448500" y="1218798"/>
            <a:ext cx="7292736" cy="376650"/>
          </a:xfrm>
          <a:prstGeom prst="rect">
            <a:avLst/>
          </a:prstGeom>
        </p:spPr>
        <p:txBody>
          <a:bodyPr lIns="24966" tIns="12483" rIns="24966" bIns="12483"/>
          <a:lstStyle/>
          <a:p>
            <a:r>
              <a:rPr lang="en-US" sz="2000" dirty="0">
                <a:solidFill>
                  <a:schemeClr val="tx1"/>
                </a:solidFill>
                <a:latin typeface="Franklin Gothic Book" panose="020B0503020102020204" pitchFamily="34" charset="0"/>
              </a:rPr>
              <a:t>. </a:t>
            </a:r>
            <a:endParaRPr sz="2000" dirty="0">
              <a:solidFill>
                <a:schemeClr val="tx1"/>
              </a:solidFill>
              <a:latin typeface="Franklin Gothic Book" panose="020B0503020102020204" pitchFamily="34" charset="0"/>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0485" y="4494300"/>
            <a:ext cx="2814498" cy="1847563"/>
          </a:xfrm>
          <a:prstGeom prst="rect">
            <a:avLst/>
          </a:prstGeom>
        </p:spPr>
      </p:pic>
      <p:grpSp>
        <p:nvGrpSpPr>
          <p:cNvPr id="11" name="Group 10"/>
          <p:cNvGrpSpPr/>
          <p:nvPr/>
        </p:nvGrpSpPr>
        <p:grpSpPr>
          <a:xfrm>
            <a:off x="3773685" y="4298332"/>
            <a:ext cx="3008115" cy="2087758"/>
            <a:chOff x="3812972" y="2952234"/>
            <a:chExt cx="3887789" cy="2294491"/>
          </a:xfrm>
        </p:grpSpPr>
        <p:grpSp>
          <p:nvGrpSpPr>
            <p:cNvPr id="12" name="Group 11"/>
            <p:cNvGrpSpPr/>
            <p:nvPr/>
          </p:nvGrpSpPr>
          <p:grpSpPr>
            <a:xfrm>
              <a:off x="4834904" y="2952234"/>
              <a:ext cx="2865857" cy="2294491"/>
              <a:chOff x="2800350" y="2571750"/>
              <a:chExt cx="2457450" cy="1714500"/>
            </a:xfrm>
          </p:grpSpPr>
          <p:pic>
            <p:nvPicPr>
              <p:cNvPr id="14" name="Picture 13" descr="Screen Shot 2015-06-02 at 5.46.28 PM.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00350" y="2571750"/>
                <a:ext cx="2457450" cy="1714500"/>
              </a:xfrm>
              <a:prstGeom prst="rect">
                <a:avLst/>
              </a:prstGeom>
              <a:scene3d>
                <a:camera prst="orthographicFront"/>
                <a:lightRig rig="threePt" dir="t"/>
              </a:scene3d>
              <a:sp3d/>
            </p:spPr>
            <p:style>
              <a:lnRef idx="0">
                <a:schemeClr val="dk1"/>
              </a:lnRef>
              <a:fillRef idx="3">
                <a:schemeClr val="dk1"/>
              </a:fillRef>
              <a:effectRef idx="3">
                <a:schemeClr val="dk1"/>
              </a:effectRef>
              <a:fontRef idx="minor">
                <a:schemeClr val="lt1"/>
              </a:fontRef>
            </p:style>
          </p:pic>
          <p:sp>
            <p:nvSpPr>
              <p:cNvPr id="15" name="Rectangle 14"/>
              <p:cNvSpPr/>
              <p:nvPr/>
            </p:nvSpPr>
            <p:spPr bwMode="auto">
              <a:xfrm>
                <a:off x="4510105" y="3324889"/>
                <a:ext cx="169061" cy="192983"/>
              </a:xfrm>
              <a:prstGeom prst="rect">
                <a:avLst/>
              </a:prstGeom>
              <a:noFill/>
              <a:ln w="9525" cap="flat" cmpd="sng" algn="ctr">
                <a:solidFill>
                  <a:srgbClr val="FFFF00"/>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16" name="Rectangle 15"/>
              <p:cNvSpPr/>
              <p:nvPr/>
            </p:nvSpPr>
            <p:spPr bwMode="auto">
              <a:xfrm>
                <a:off x="4984234" y="3355369"/>
                <a:ext cx="112703" cy="132025"/>
              </a:xfrm>
              <a:prstGeom prst="rect">
                <a:avLst/>
              </a:prstGeom>
              <a:noFill/>
              <a:ln w="9525" cap="flat" cmpd="sng" algn="ctr">
                <a:solidFill>
                  <a:srgbClr val="FFFF00"/>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17" name="Rectangle 16"/>
              <p:cNvSpPr/>
              <p:nvPr/>
            </p:nvSpPr>
            <p:spPr bwMode="auto">
              <a:xfrm>
                <a:off x="3410282" y="3232831"/>
                <a:ext cx="225405" cy="377099"/>
              </a:xfrm>
              <a:prstGeom prst="rect">
                <a:avLst/>
              </a:prstGeom>
              <a:noFill/>
              <a:ln w="9525" cap="flat" cmpd="sng" algn="ctr">
                <a:solidFill>
                  <a:srgbClr val="FFFF00"/>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18" name="Rectangle 17"/>
              <p:cNvSpPr/>
              <p:nvPr/>
            </p:nvSpPr>
            <p:spPr bwMode="auto">
              <a:xfrm>
                <a:off x="2835110" y="3324889"/>
                <a:ext cx="225406" cy="192983"/>
              </a:xfrm>
              <a:prstGeom prst="rect">
                <a:avLst/>
              </a:prstGeom>
              <a:noFill/>
              <a:ln w="9525" cap="flat" cmpd="sng" algn="ctr">
                <a:solidFill>
                  <a:srgbClr val="FFFF00"/>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19" name="Rectangle 18"/>
              <p:cNvSpPr/>
              <p:nvPr/>
            </p:nvSpPr>
            <p:spPr bwMode="auto">
              <a:xfrm>
                <a:off x="3853320" y="3324889"/>
                <a:ext cx="237064" cy="192983"/>
              </a:xfrm>
              <a:prstGeom prst="rect">
                <a:avLst/>
              </a:prstGeom>
              <a:noFill/>
              <a:ln w="9525" cap="flat" cmpd="sng" algn="ctr">
                <a:solidFill>
                  <a:srgbClr val="FFFF00"/>
                </a:solid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grpSp>
            <p:nvGrpSpPr>
              <p:cNvPr id="20" name="Group 19"/>
              <p:cNvGrpSpPr/>
              <p:nvPr/>
            </p:nvGrpSpPr>
            <p:grpSpPr>
              <a:xfrm>
                <a:off x="3575449" y="2820062"/>
                <a:ext cx="380859" cy="410930"/>
                <a:chOff x="844313" y="275915"/>
                <a:chExt cx="414868" cy="456610"/>
              </a:xfrm>
              <a:scene3d>
                <a:camera prst="orthographicFront"/>
                <a:lightRig rig="threePt" dir="t"/>
              </a:scene3d>
            </p:grpSpPr>
            <p:sp>
              <p:nvSpPr>
                <p:cNvPr id="36" name="Rectangle 35"/>
                <p:cNvSpPr/>
                <p:nvPr/>
              </p:nvSpPr>
              <p:spPr bwMode="auto">
                <a:xfrm>
                  <a:off x="844313" y="602065"/>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37" name="Rectangle 36"/>
                <p:cNvSpPr/>
                <p:nvPr/>
              </p:nvSpPr>
              <p:spPr bwMode="auto">
                <a:xfrm>
                  <a:off x="909930" y="471605"/>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38" name="Rectangle 37"/>
                <p:cNvSpPr/>
                <p:nvPr/>
              </p:nvSpPr>
              <p:spPr bwMode="auto">
                <a:xfrm>
                  <a:off x="996713" y="341145"/>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39" name="Rectangle 38"/>
                <p:cNvSpPr/>
                <p:nvPr/>
              </p:nvSpPr>
              <p:spPr bwMode="auto">
                <a:xfrm>
                  <a:off x="1127947" y="275915"/>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dirty="0">
                      <a:solidFill>
                        <a:prstClr val="black"/>
                      </a:solidFill>
                      <a:latin typeface="Times New Roman"/>
                      <a:ea typeface="Times New Roman"/>
                      <a:cs typeface="Times New Roman"/>
                    </a:rPr>
                    <a:t> </a:t>
                  </a:r>
                </a:p>
              </p:txBody>
            </p:sp>
          </p:grpSp>
          <p:grpSp>
            <p:nvGrpSpPr>
              <p:cNvPr id="21" name="Group 20"/>
              <p:cNvGrpSpPr/>
              <p:nvPr/>
            </p:nvGrpSpPr>
            <p:grpSpPr>
              <a:xfrm flipV="1">
                <a:off x="3575449" y="3609931"/>
                <a:ext cx="380859" cy="410930"/>
                <a:chOff x="844313" y="1153588"/>
                <a:chExt cx="414868" cy="456610"/>
              </a:xfrm>
              <a:scene3d>
                <a:camera prst="orthographicFront"/>
                <a:lightRig rig="threePt" dir="t"/>
              </a:scene3d>
            </p:grpSpPr>
            <p:sp>
              <p:nvSpPr>
                <p:cNvPr id="32" name="Rectangle 31"/>
                <p:cNvSpPr/>
                <p:nvPr/>
              </p:nvSpPr>
              <p:spPr bwMode="auto">
                <a:xfrm>
                  <a:off x="844313" y="1479738"/>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33" name="Rectangle 32"/>
                <p:cNvSpPr/>
                <p:nvPr/>
              </p:nvSpPr>
              <p:spPr bwMode="auto">
                <a:xfrm>
                  <a:off x="909930" y="1349278"/>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34" name="Rectangle 33"/>
                <p:cNvSpPr/>
                <p:nvPr/>
              </p:nvSpPr>
              <p:spPr bwMode="auto">
                <a:xfrm>
                  <a:off x="996713" y="1218818"/>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35" name="Rectangle 34"/>
                <p:cNvSpPr/>
                <p:nvPr/>
              </p:nvSpPr>
              <p:spPr bwMode="auto">
                <a:xfrm>
                  <a:off x="1127947" y="1153588"/>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grpSp>
          <p:grpSp>
            <p:nvGrpSpPr>
              <p:cNvPr id="22" name="Group 21"/>
              <p:cNvGrpSpPr/>
              <p:nvPr/>
            </p:nvGrpSpPr>
            <p:grpSpPr>
              <a:xfrm>
                <a:off x="4603376" y="2847974"/>
                <a:ext cx="380858" cy="476789"/>
                <a:chOff x="1964030" y="306930"/>
                <a:chExt cx="414867" cy="529790"/>
              </a:xfrm>
              <a:scene3d>
                <a:camera prst="orthographicFront"/>
                <a:lightRig rig="threePt" dir="t"/>
              </a:scene3d>
            </p:grpSpPr>
            <p:sp>
              <p:nvSpPr>
                <p:cNvPr id="28" name="Rectangle 27"/>
                <p:cNvSpPr/>
                <p:nvPr/>
              </p:nvSpPr>
              <p:spPr bwMode="auto">
                <a:xfrm>
                  <a:off x="1964030" y="706260"/>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29" name="Rectangle 28"/>
                <p:cNvSpPr/>
                <p:nvPr/>
              </p:nvSpPr>
              <p:spPr bwMode="auto">
                <a:xfrm>
                  <a:off x="2029647" y="575800"/>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30" name="Rectangle 29"/>
                <p:cNvSpPr/>
                <p:nvPr/>
              </p:nvSpPr>
              <p:spPr bwMode="auto">
                <a:xfrm>
                  <a:off x="2116429" y="437390"/>
                  <a:ext cx="157693" cy="13841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31" name="Rectangle 30"/>
                <p:cNvSpPr/>
                <p:nvPr/>
              </p:nvSpPr>
              <p:spPr bwMode="auto">
                <a:xfrm>
                  <a:off x="2208504" y="306930"/>
                  <a:ext cx="170393"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grpSp>
          <p:grpSp>
            <p:nvGrpSpPr>
              <p:cNvPr id="23" name="Group 22"/>
              <p:cNvGrpSpPr/>
              <p:nvPr/>
            </p:nvGrpSpPr>
            <p:grpSpPr>
              <a:xfrm flipV="1">
                <a:off x="4603376" y="3517872"/>
                <a:ext cx="380858" cy="476789"/>
                <a:chOff x="1964030" y="1051296"/>
                <a:chExt cx="414867" cy="529790"/>
              </a:xfrm>
              <a:scene3d>
                <a:camera prst="orthographicFront"/>
                <a:lightRig rig="threePt" dir="t"/>
              </a:scene3d>
            </p:grpSpPr>
            <p:sp>
              <p:nvSpPr>
                <p:cNvPr id="24" name="Rectangle 23"/>
                <p:cNvSpPr/>
                <p:nvPr/>
              </p:nvSpPr>
              <p:spPr bwMode="auto">
                <a:xfrm>
                  <a:off x="1964030" y="1450626"/>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25" name="Rectangle 24"/>
                <p:cNvSpPr/>
                <p:nvPr/>
              </p:nvSpPr>
              <p:spPr bwMode="auto">
                <a:xfrm>
                  <a:off x="2029647" y="1320166"/>
                  <a:ext cx="131234"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26" name="Rectangle 25"/>
                <p:cNvSpPr/>
                <p:nvPr/>
              </p:nvSpPr>
              <p:spPr bwMode="auto">
                <a:xfrm>
                  <a:off x="2116429" y="1181756"/>
                  <a:ext cx="157693" cy="13841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sp>
              <p:nvSpPr>
                <p:cNvPr id="27" name="Rectangle 26"/>
                <p:cNvSpPr/>
                <p:nvPr/>
              </p:nvSpPr>
              <p:spPr bwMode="auto">
                <a:xfrm>
                  <a:off x="2208504" y="1051296"/>
                  <a:ext cx="170393" cy="130460"/>
                </a:xfrm>
                <a:prstGeom prst="rect">
                  <a:avLst/>
                </a:prstGeom>
                <a:noFill/>
                <a:ln w="9525" cap="flat" cmpd="sng" algn="ctr">
                  <a:solidFill>
                    <a:srgbClr val="FFFF00"/>
                  </a:solidFill>
                  <a:prstDash val="solid"/>
                  <a:round/>
                  <a:headEnd type="none" w="med" len="med"/>
                  <a:tailEnd type="none" w="med" len="med"/>
                </a:ln>
                <a:effectLst/>
                <a:sp3d/>
              </p:spPr>
              <p:txBody>
                <a:bodyPr vert="horz" wrap="square" lIns="91440" tIns="45720" rIns="91440" bIns="45720" numCol="1" rtlCol="0" anchor="t" anchorCtr="0" compatLnSpc="1">
                  <a:prstTxWarp prst="textNoShape">
                    <a:avLst/>
                  </a:prstTxWarp>
                </a:bodyPr>
                <a:lstStyle/>
                <a:p>
                  <a:pPr defTabSz="457200" fontAlgn="auto">
                    <a:spcBef>
                      <a:spcPts val="0"/>
                    </a:spcBef>
                    <a:spcAft>
                      <a:spcPts val="0"/>
                    </a:spcAft>
                  </a:pPr>
                  <a:r>
                    <a:rPr lang="en-US" sz="1100">
                      <a:solidFill>
                        <a:prstClr val="black"/>
                      </a:solidFill>
                      <a:latin typeface="Times New Roman"/>
                      <a:ea typeface="Times New Roman"/>
                      <a:cs typeface="Times New Roman"/>
                    </a:rPr>
                    <a:t> </a:t>
                  </a:r>
                </a:p>
              </p:txBody>
            </p:sp>
          </p:grpSp>
        </p:grpSp>
        <p:cxnSp>
          <p:nvCxnSpPr>
            <p:cNvPr id="13" name="Straight Connector 12"/>
            <p:cNvCxnSpPr/>
            <p:nvPr/>
          </p:nvCxnSpPr>
          <p:spPr>
            <a:xfrm>
              <a:off x="3812972" y="4218415"/>
              <a:ext cx="1021932" cy="1"/>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40" name="Group 39"/>
          <p:cNvGrpSpPr>
            <a:grpSpLocks noChangeAspect="1"/>
          </p:cNvGrpSpPr>
          <p:nvPr/>
        </p:nvGrpSpPr>
        <p:grpSpPr>
          <a:xfrm>
            <a:off x="8257941" y="4838081"/>
            <a:ext cx="3408213" cy="1486519"/>
            <a:chOff x="3305927" y="1782291"/>
            <a:chExt cx="2994005" cy="851986"/>
          </a:xfrm>
        </p:grpSpPr>
        <p:pic>
          <p:nvPicPr>
            <p:cNvPr id="41" name="Picture 4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05927" y="1782291"/>
              <a:ext cx="2994005" cy="607747"/>
            </a:xfrm>
            <a:prstGeom prst="rect">
              <a:avLst/>
            </a:prstGeom>
            <a:solidFill>
              <a:schemeClr val="bg1"/>
            </a:solidFill>
          </p:spPr>
        </p:pic>
        <p:pic>
          <p:nvPicPr>
            <p:cNvPr id="42" name="Picture 4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305927" y="2390038"/>
              <a:ext cx="1038301" cy="244239"/>
            </a:xfrm>
            <a:prstGeom prst="rect">
              <a:avLst/>
            </a:prstGeom>
            <a:solidFill>
              <a:srgbClr val="FFFFFF"/>
            </a:solidFill>
          </p:spPr>
        </p:pic>
        <p:pic>
          <p:nvPicPr>
            <p:cNvPr id="43" name="Picture 4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43237" y="2390038"/>
              <a:ext cx="1956695" cy="244239"/>
            </a:xfrm>
            <a:prstGeom prst="rect">
              <a:avLst/>
            </a:prstGeom>
            <a:solidFill>
              <a:srgbClr val="FFFFFF"/>
            </a:solidFill>
          </p:spPr>
        </p:pic>
      </p:grpSp>
      <p:pic>
        <p:nvPicPr>
          <p:cNvPr id="44" name="Picture 4" descr="https://uc03599298166f53263199fe4fce.previews.dropboxusercontent.com/p/thumb/AAieW56cx7S5rUVIuMlewgVatyHP0VVv26mGFsLzUM1BzczdXk2BQTA5vcSGS0TQmHnNs2vv11zjvlMOVYLkNE5o3C1dsDBez2PdnwD5RIFKTx_0jWgeMjxYdwtqpoJHsCt4g6s_B2D193R3-2klB2yUut6Yxz0jyoPMZp9bhfyoQ7Gquwm3XLTsWkvWTEFFP1Z77JE3mZg5QGRA4P2dmQtKlCqZ0XZKtldvlftjvHKgg4SZkwGY_gE59cEHtXQJoDI7kh2jc--3EXooWY9ZhWcDgvP6s7Kc7Xx-15jE9agob2xyYsHhBCGWATUgZiNIcwawRuRE2SNZoOj9YX0Tsp3vpM8Bbn1IrrIOtZ_invHf58wF8XJt1H_hRuPaSL40nI6lsmLWiTmLQ34FMuAxKErg8iMAKRG6ZJ7wkg6Gn7Am4FvppmZNuUWyw7yusA6qWHiJtG0PusMzQAm5HAMDFHVRosgA-yOt3hTp_MLqCg9yy9wuEtHjgbk4YKilpVatyFM/p.jpeg?fv_content=true&amp;size_mode=5"/>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272858" y="2189513"/>
            <a:ext cx="3376491" cy="19131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50083EB-2DC5-DC4E-8AC3-FEDC61340200}"/>
              </a:ext>
            </a:extLst>
          </p:cNvPr>
          <p:cNvSpPr>
            <a:spLocks noGrp="1"/>
          </p:cNvSpPr>
          <p:nvPr>
            <p:ph type="title"/>
          </p:nvPr>
        </p:nvSpPr>
        <p:spPr/>
        <p:txBody>
          <a:bodyPr>
            <a:normAutofit fontScale="90000"/>
          </a:bodyPr>
          <a:lstStyle/>
          <a:p>
            <a:r>
              <a:rPr lang="en-US" dirty="0"/>
              <a:t>4. Modeling and Simulations: relativistic plasma science and collisional interaction modules in </a:t>
            </a:r>
            <a:r>
              <a:rPr lang="en-US" dirty="0" err="1"/>
              <a:t>WarpX</a:t>
            </a:r>
            <a:r>
              <a:rPr lang="en-US" dirty="0"/>
              <a:t> for Fusion Research</a:t>
            </a:r>
          </a:p>
        </p:txBody>
      </p:sp>
      <p:sp>
        <p:nvSpPr>
          <p:cNvPr id="2" name="Slide Number Placeholder 1">
            <a:extLst>
              <a:ext uri="{FF2B5EF4-FFF2-40B4-BE49-F238E27FC236}">
                <a16:creationId xmlns:a16="http://schemas.microsoft.com/office/drawing/2014/main" id="{9615CD93-259B-7843-BE70-28AA724E8FC7}"/>
              </a:ext>
            </a:extLst>
          </p:cNvPr>
          <p:cNvSpPr>
            <a:spLocks noGrp="1"/>
          </p:cNvSpPr>
          <p:nvPr>
            <p:ph type="sldNum" sz="quarter" idx="4"/>
          </p:nvPr>
        </p:nvSpPr>
        <p:spPr/>
        <p:txBody>
          <a:bodyPr/>
          <a:lstStyle/>
          <a:p>
            <a:fld id="{9B7FBEF9-881A-47F4-8A4D-848F8EFCF76F}" type="slidenum">
              <a:rPr lang="en-US" smtClean="0"/>
              <a:t>7</a:t>
            </a:fld>
            <a:endParaRPr lang="en-US"/>
          </a:p>
        </p:txBody>
      </p:sp>
      <p:sp>
        <p:nvSpPr>
          <p:cNvPr id="45" name="TextBox 44">
            <a:extLst>
              <a:ext uri="{FF2B5EF4-FFF2-40B4-BE49-F238E27FC236}">
                <a16:creationId xmlns:a16="http://schemas.microsoft.com/office/drawing/2014/main" id="{2EDE5BD0-65E1-7047-8346-1DAC411799FB}"/>
              </a:ext>
            </a:extLst>
          </p:cNvPr>
          <p:cNvSpPr txBox="1"/>
          <p:nvPr/>
        </p:nvSpPr>
        <p:spPr>
          <a:xfrm>
            <a:off x="7220378" y="1290935"/>
            <a:ext cx="4971621" cy="461665"/>
          </a:xfrm>
          <a:prstGeom prst="rect">
            <a:avLst/>
          </a:prstGeom>
          <a:noFill/>
        </p:spPr>
        <p:txBody>
          <a:bodyPr wrap="square" rtlCol="0">
            <a:spAutoFit/>
          </a:bodyPr>
          <a:lstStyle/>
          <a:p>
            <a:r>
              <a:rPr lang="en-US" sz="2400" dirty="0" err="1">
                <a:solidFill>
                  <a:schemeClr val="tx2"/>
                </a:solidFill>
                <a:latin typeface="+mj-lt"/>
              </a:rPr>
              <a:t>WarpX</a:t>
            </a:r>
            <a:r>
              <a:rPr lang="en-US" sz="2400" dirty="0">
                <a:solidFill>
                  <a:schemeClr val="tx2"/>
                </a:solidFill>
                <a:latin typeface="+mj-lt"/>
              </a:rPr>
              <a:t> running on CPUs and GPUs.  </a:t>
            </a:r>
          </a:p>
        </p:txBody>
      </p:sp>
      <p:sp>
        <p:nvSpPr>
          <p:cNvPr id="46" name="TextBox 45">
            <a:extLst>
              <a:ext uri="{FF2B5EF4-FFF2-40B4-BE49-F238E27FC236}">
                <a16:creationId xmlns:a16="http://schemas.microsoft.com/office/drawing/2014/main" id="{9F47A389-74B0-D049-80B4-5793E5FC00B0}"/>
              </a:ext>
            </a:extLst>
          </p:cNvPr>
          <p:cNvSpPr txBox="1"/>
          <p:nvPr/>
        </p:nvSpPr>
        <p:spPr>
          <a:xfrm>
            <a:off x="9660937" y="3810000"/>
            <a:ext cx="1997663" cy="400110"/>
          </a:xfrm>
          <a:prstGeom prst="rect">
            <a:avLst/>
          </a:prstGeom>
          <a:noFill/>
        </p:spPr>
        <p:txBody>
          <a:bodyPr wrap="none" rtlCol="0">
            <a:spAutoFit/>
          </a:bodyPr>
          <a:lstStyle/>
          <a:p>
            <a:r>
              <a:rPr lang="en-US" sz="2000" dirty="0">
                <a:solidFill>
                  <a:schemeClr val="tx1"/>
                </a:solidFill>
                <a:latin typeface="+mj-lt"/>
              </a:rPr>
              <a:t>Summit @ ORNL</a:t>
            </a:r>
          </a:p>
        </p:txBody>
      </p:sp>
      <p:sp>
        <p:nvSpPr>
          <p:cNvPr id="50" name="TextBox 49">
            <a:extLst>
              <a:ext uri="{FF2B5EF4-FFF2-40B4-BE49-F238E27FC236}">
                <a16:creationId xmlns:a16="http://schemas.microsoft.com/office/drawing/2014/main" id="{BAE0CD7F-FAEA-6549-BAA8-53578697E0DC}"/>
              </a:ext>
            </a:extLst>
          </p:cNvPr>
          <p:cNvSpPr txBox="1"/>
          <p:nvPr/>
        </p:nvSpPr>
        <p:spPr>
          <a:xfrm rot="20079688">
            <a:off x="8540553" y="2211274"/>
            <a:ext cx="2074542" cy="369332"/>
          </a:xfrm>
          <a:prstGeom prst="rect">
            <a:avLst/>
          </a:prstGeom>
          <a:noFill/>
        </p:spPr>
        <p:txBody>
          <a:bodyPr wrap="none" rtlCol="0">
            <a:spAutoFit/>
          </a:bodyPr>
          <a:lstStyle/>
          <a:p>
            <a:r>
              <a:rPr lang="en-US" dirty="0">
                <a:solidFill>
                  <a:srgbClr val="FF0000"/>
                </a:solidFill>
                <a:latin typeface="+mj-lt"/>
              </a:rPr>
              <a:t>30x faster on GPUs</a:t>
            </a:r>
          </a:p>
        </p:txBody>
      </p:sp>
    </p:spTree>
    <p:extLst>
      <p:ext uri="{BB962C8B-B14F-4D97-AF65-F5344CB8AC3E}">
        <p14:creationId xmlns:p14="http://schemas.microsoft.com/office/powerpoint/2010/main" val="3354445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8527" y="1271056"/>
            <a:ext cx="7337422" cy="5262979"/>
          </a:xfrm>
          <a:prstGeom prst="rect">
            <a:avLst/>
          </a:prstGeom>
          <a:noFill/>
        </p:spPr>
        <p:txBody>
          <a:bodyPr wrap="square" rtlCol="0">
            <a:spAutoFit/>
          </a:bodyPr>
          <a:lstStyle/>
          <a:p>
            <a:pPr fontAlgn="auto">
              <a:spcBef>
                <a:spcPts val="0"/>
              </a:spcBef>
              <a:spcAft>
                <a:spcPts val="0"/>
              </a:spcAft>
              <a:buClrTx/>
              <a:buSzTx/>
              <a:defRPr/>
            </a:pPr>
            <a:r>
              <a:rPr lang="en-US" sz="2800" b="1" dirty="0">
                <a:solidFill>
                  <a:srgbClr val="44546A"/>
                </a:solidFill>
                <a:latin typeface="Calibri" panose="020F0502020204030204"/>
              </a:rPr>
              <a:t>Fusion reactions at low energies are important for nuclear astrophysics</a:t>
            </a:r>
          </a:p>
          <a:p>
            <a:pPr marL="342900" indent="-342900" fontAlgn="auto">
              <a:spcBef>
                <a:spcPts val="0"/>
              </a:spcBef>
              <a:spcAft>
                <a:spcPts val="0"/>
              </a:spcAft>
              <a:buClrTx/>
              <a:buSzTx/>
              <a:buFont typeface="Arial" panose="020B0604020202020204" pitchFamily="34" charset="0"/>
              <a:buChar char="•"/>
              <a:defRPr/>
            </a:pPr>
            <a:r>
              <a:rPr lang="en-US" sz="2000" dirty="0">
                <a:solidFill>
                  <a:srgbClr val="44546A"/>
                </a:solidFill>
                <a:latin typeface="Calibri" panose="020F0502020204030204"/>
              </a:rPr>
              <a:t>Experiments are challenging due to very low fusion yields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44546A"/>
                </a:solidFill>
                <a:latin typeface="Calibri" panose="020F0502020204030204"/>
              </a:rPr>
              <a:t>T</a:t>
            </a:r>
            <a:r>
              <a:rPr kumimoji="0" lang="en-US" sz="2000" b="0" i="0" u="none" strike="noStrike" kern="1200" cap="none" spc="0" normalizeH="0" baseline="0" noProof="0" dirty="0">
                <a:ln>
                  <a:noFill/>
                </a:ln>
                <a:solidFill>
                  <a:srgbClr val="44546A"/>
                </a:solidFill>
                <a:effectLst/>
                <a:uLnTx/>
                <a:uFillTx/>
                <a:latin typeface="Calibri" panose="020F0502020204030204"/>
              </a:rPr>
              <a:t>able top plasma discharges </a:t>
            </a:r>
            <a:r>
              <a:rPr kumimoji="0" lang="en-US" sz="2000" b="1" i="0" u="none" strike="noStrike" kern="1200" cap="none" spc="0" normalizeH="0" baseline="0" noProof="0" dirty="0">
                <a:ln>
                  <a:noFill/>
                </a:ln>
                <a:solidFill>
                  <a:srgbClr val="44546A"/>
                </a:solidFill>
                <a:effectLst/>
                <a:uLnTx/>
                <a:uFillTx/>
                <a:latin typeface="Calibri" panose="020F0502020204030204"/>
              </a:rPr>
              <a:t>enable exploratory basic fusion science </a:t>
            </a:r>
            <a:r>
              <a:rPr kumimoji="0" lang="en-US" sz="2000" b="0" i="0" u="none" strike="noStrike" kern="1200" cap="none" spc="0" normalizeH="0" baseline="0" noProof="0" dirty="0">
                <a:ln>
                  <a:noFill/>
                </a:ln>
                <a:solidFill>
                  <a:srgbClr val="44546A"/>
                </a:solidFill>
                <a:effectLst/>
                <a:uLnTx/>
                <a:uFillTx/>
                <a:latin typeface="Calibri" panose="020F0502020204030204"/>
              </a:rPr>
              <a:t>studies at relatively low ion energies due to relatively high ion currents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rPr>
              <a:t>We observe that solid state environments can strongly affect fusion rates at relatively low energies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44546A"/>
                </a:solidFill>
                <a:latin typeface="Calibri" panose="020F0502020204030204"/>
              </a:rPr>
              <a:t>Underlying mechanisms are not known</a:t>
            </a:r>
            <a:r>
              <a:rPr kumimoji="0" lang="en-US" sz="2000" b="0" i="0" u="none" strike="noStrike" kern="1200" cap="none" spc="0" normalizeH="0" baseline="0" noProof="0" dirty="0">
                <a:ln>
                  <a:noFill/>
                </a:ln>
                <a:solidFill>
                  <a:srgbClr val="44546A"/>
                </a:solidFill>
                <a:effectLst/>
                <a:uLnTx/>
                <a:uFillTx/>
                <a:latin typeface="Calibri" panose="020F0502020204030204"/>
              </a:rPr>
              <a:t>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rPr>
              <a:t>electron screening?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44546A"/>
                </a:solidFill>
                <a:latin typeface="Calibri" panose="020F0502020204030204"/>
              </a:rPr>
              <a:t>p</a:t>
            </a:r>
            <a:r>
              <a:rPr kumimoji="0" lang="en-US" sz="2000" b="0" i="0" u="none" strike="noStrike" kern="1200" cap="none" spc="0" normalizeH="0" baseline="0" noProof="0" dirty="0" err="1">
                <a:ln>
                  <a:noFill/>
                </a:ln>
                <a:solidFill>
                  <a:srgbClr val="44546A"/>
                </a:solidFill>
                <a:effectLst/>
                <a:uLnTx/>
                <a:uFillTx/>
                <a:latin typeface="Calibri" panose="020F0502020204030204"/>
              </a:rPr>
              <a:t>lasma</a:t>
            </a:r>
            <a:r>
              <a:rPr lang="en-US" sz="2000" dirty="0">
                <a:solidFill>
                  <a:srgbClr val="44546A"/>
                </a:solidFill>
                <a:latin typeface="Calibri" panose="020F0502020204030204"/>
              </a:rPr>
              <a:t>-</a:t>
            </a:r>
            <a:r>
              <a:rPr lang="en-US" sz="2000" dirty="0" err="1">
                <a:solidFill>
                  <a:srgbClr val="44546A"/>
                </a:solidFill>
                <a:latin typeface="Calibri" panose="020F0502020204030204"/>
              </a:rPr>
              <a:t>i</a:t>
            </a:r>
            <a:r>
              <a:rPr kumimoji="0" lang="en-US" sz="2000" b="0" i="0" u="none" strike="noStrike" kern="1200" cap="none" spc="0" normalizeH="0" baseline="0" noProof="0" dirty="0">
                <a:ln>
                  <a:noFill/>
                </a:ln>
                <a:solidFill>
                  <a:srgbClr val="44546A"/>
                </a:solidFill>
                <a:effectLst/>
                <a:uLnTx/>
                <a:uFillTx/>
                <a:latin typeface="Calibri" panose="020F0502020204030204"/>
              </a:rPr>
              <a:t>on energy distribution, target loading?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4546A"/>
                </a:solidFill>
                <a:effectLst/>
                <a:uLnTx/>
                <a:uFillTx/>
                <a:latin typeface="Calibri" panose="020F0502020204030204"/>
              </a:rPr>
              <a:t>can we correlate materials phases with fusion yields?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44546A"/>
                </a:solidFill>
                <a:latin typeface="Calibri" panose="020F0502020204030204"/>
              </a:rPr>
              <a:t>can we use well known fusion reactions as probes of materials properties?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4546A"/>
              </a:solidFill>
              <a:effectLst/>
              <a:uLnTx/>
              <a:uFillTx/>
              <a:latin typeface="Calibri" panose="020F0502020204030204"/>
            </a:endParaRPr>
          </a:p>
          <a:p>
            <a:pPr marL="57150" indent="-342900" fontAlgn="auto">
              <a:spcBef>
                <a:spcPts val="0"/>
              </a:spcBef>
              <a:spcAft>
                <a:spcPts val="0"/>
              </a:spcAft>
              <a:buClrTx/>
              <a:buSzTx/>
              <a:buFont typeface="Arial" panose="020B0604020202020204" pitchFamily="34" charset="0"/>
              <a:buChar char="•"/>
              <a:defRPr/>
            </a:pPr>
            <a:r>
              <a:rPr lang="en-US" sz="2000" dirty="0">
                <a:solidFill>
                  <a:srgbClr val="44546A"/>
                </a:solidFill>
                <a:latin typeface="Calibri" panose="020F0502020204030204"/>
              </a:rPr>
              <a:t>Funded by GOOGLE LLC</a:t>
            </a:r>
            <a:endParaRPr kumimoji="0" lang="en-US" sz="2000" b="0" i="0" u="none" strike="noStrike" kern="1200" cap="none" spc="0" normalizeH="0" baseline="0" noProof="0" dirty="0">
              <a:ln>
                <a:noFill/>
              </a:ln>
              <a:solidFill>
                <a:srgbClr val="44546A"/>
              </a:solidFill>
              <a:effectLst/>
              <a:uLnTx/>
              <a:uFillTx/>
              <a:latin typeface="Calibri" panose="020F0502020204030204"/>
            </a:endParaRPr>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29600" y="1063391"/>
            <a:ext cx="3408193" cy="1908409"/>
          </a:xfrm>
          <a:prstGeom prst="rect">
            <a:avLst/>
          </a:prstGeom>
        </p:spPr>
      </p:pic>
      <p:sp>
        <p:nvSpPr>
          <p:cNvPr id="10" name="Rectangle 9"/>
          <p:cNvSpPr/>
          <p:nvPr/>
        </p:nvSpPr>
        <p:spPr>
          <a:xfrm>
            <a:off x="7467600" y="6104950"/>
            <a:ext cx="4492064" cy="584775"/>
          </a:xfrm>
          <a:prstGeom prst="rect">
            <a:avLst/>
          </a:prstGeom>
        </p:spPr>
        <p:txBody>
          <a:bodyPr wrap="none">
            <a:spAutoFit/>
          </a:bodyPr>
          <a:lstStyle/>
          <a:p>
            <a:pPr lvl="0" fontAlgn="auto">
              <a:spcBef>
                <a:spcPts val="0"/>
              </a:spcBef>
              <a:spcAft>
                <a:spcPts val="0"/>
              </a:spcAft>
              <a:buClrTx/>
              <a:buSzTx/>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 Schenkel, et al.,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J. Appl. Phys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a:t>
            </a:r>
            <a:r>
              <a:rPr lang="en-US" sz="1600" dirty="0">
                <a:solidFill>
                  <a:prstClr val="black"/>
                </a:solidFill>
                <a:latin typeface="Calibri" panose="020F0502020204030204"/>
              </a:rPr>
              <a:t>126, 203302 (2019)</a:t>
            </a:r>
            <a:endParaRPr kumimoji="0" lang="en-US" sz="1600" b="0" i="0" u="none" strike="noStrike" kern="1200" cap="none" spc="0" normalizeH="0" noProof="0" dirty="0">
              <a:ln>
                <a:noFill/>
              </a:ln>
              <a:solidFill>
                <a:prstClr val="black"/>
              </a:solidFill>
              <a:effectLst/>
              <a:uLnTx/>
              <a:uFillTx/>
              <a:latin typeface="Calibri" panose="020F0502020204030204"/>
              <a:ea typeface="+mn-ea"/>
              <a:cs typeface="+mn-cs"/>
            </a:endParaRPr>
          </a:p>
          <a:p>
            <a:pPr fontAlgn="auto">
              <a:spcBef>
                <a:spcPts val="0"/>
              </a:spcBef>
              <a:spcAft>
                <a:spcPts val="0"/>
              </a:spcAft>
              <a:buClrTx/>
              <a:buSzTx/>
            </a:pPr>
            <a:r>
              <a:rPr lang="en-US" sz="1600" dirty="0">
                <a:solidFill>
                  <a:prstClr val="black"/>
                </a:solidFill>
                <a:latin typeface="Calibri" panose="020F0502020204030204"/>
              </a:rPr>
              <a:t>C. P. </a:t>
            </a:r>
            <a:r>
              <a:rPr lang="en-US" sz="1600" dirty="0" err="1">
                <a:solidFill>
                  <a:prstClr val="black"/>
                </a:solidFill>
                <a:latin typeface="Calibri" panose="020F0502020204030204"/>
              </a:rPr>
              <a:t>Berlinguette</a:t>
            </a:r>
            <a:r>
              <a:rPr lang="en-US" sz="1600" dirty="0">
                <a:solidFill>
                  <a:prstClr val="black"/>
                </a:solidFill>
                <a:latin typeface="Calibri" panose="020F0502020204030204"/>
              </a:rPr>
              <a:t>, et al., </a:t>
            </a:r>
            <a:r>
              <a:rPr lang="en-US" sz="1600" i="1" dirty="0">
                <a:solidFill>
                  <a:prstClr val="black"/>
                </a:solidFill>
                <a:latin typeface="Calibri" panose="020F0502020204030204"/>
              </a:rPr>
              <a:t>Nature</a:t>
            </a:r>
            <a:r>
              <a:rPr lang="en-US" sz="1600" dirty="0">
                <a:solidFill>
                  <a:prstClr val="black"/>
                </a:solidFill>
                <a:latin typeface="Calibri" panose="020F0502020204030204"/>
              </a:rPr>
              <a:t> (2019)</a:t>
            </a:r>
          </a:p>
        </p:txBody>
      </p:sp>
      <p:grpSp>
        <p:nvGrpSpPr>
          <p:cNvPr id="2" name="Group 1"/>
          <p:cNvGrpSpPr/>
          <p:nvPr/>
        </p:nvGrpSpPr>
        <p:grpSpPr>
          <a:xfrm>
            <a:off x="7961848" y="3004448"/>
            <a:ext cx="3698842" cy="2954054"/>
            <a:chOff x="7883558" y="2928624"/>
            <a:chExt cx="3864078" cy="3034740"/>
          </a:xfrm>
        </p:grpSpPr>
        <p:grpSp>
          <p:nvGrpSpPr>
            <p:cNvPr id="4" name="Group 3"/>
            <p:cNvGrpSpPr/>
            <p:nvPr/>
          </p:nvGrpSpPr>
          <p:grpSpPr>
            <a:xfrm>
              <a:off x="7883558" y="2928624"/>
              <a:ext cx="3864078" cy="3034740"/>
              <a:chOff x="2493623" y="355310"/>
              <a:chExt cx="6539093" cy="5131090"/>
            </a:xfrm>
          </p:grpSpPr>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3579" t="7331" r="38385" b="36615"/>
              <a:stretch/>
            </p:blipFill>
            <p:spPr>
              <a:xfrm>
                <a:off x="2493623" y="355310"/>
                <a:ext cx="6539093" cy="5131090"/>
              </a:xfrm>
              <a:prstGeom prst="rect">
                <a:avLst/>
              </a:prstGeom>
            </p:spPr>
          </p:pic>
          <p:sp>
            <p:nvSpPr>
              <p:cNvPr id="6" name="Rectangle 5"/>
              <p:cNvSpPr/>
              <p:nvPr/>
            </p:nvSpPr>
            <p:spPr>
              <a:xfrm>
                <a:off x="2871216" y="2551176"/>
                <a:ext cx="265176" cy="356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Rectangle 12"/>
            <p:cNvSpPr/>
            <p:nvPr/>
          </p:nvSpPr>
          <p:spPr>
            <a:xfrm>
              <a:off x="8564474" y="3113735"/>
              <a:ext cx="1627357" cy="3375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Title 10">
            <a:extLst>
              <a:ext uri="{FF2B5EF4-FFF2-40B4-BE49-F238E27FC236}">
                <a16:creationId xmlns:a16="http://schemas.microsoft.com/office/drawing/2014/main" id="{7FCEBFF1-DCC6-B04C-B6B9-359D24A28D03}"/>
              </a:ext>
            </a:extLst>
          </p:cNvPr>
          <p:cNvSpPr>
            <a:spLocks noGrp="1"/>
          </p:cNvSpPr>
          <p:nvPr>
            <p:ph type="title"/>
          </p:nvPr>
        </p:nvSpPr>
        <p:spPr/>
        <p:txBody>
          <a:bodyPr>
            <a:normAutofit/>
          </a:bodyPr>
          <a:lstStyle/>
          <a:p>
            <a:r>
              <a:rPr lang="en-US" dirty="0"/>
              <a:t>5. Exploratory topics </a:t>
            </a:r>
          </a:p>
        </p:txBody>
      </p:sp>
      <p:sp>
        <p:nvSpPr>
          <p:cNvPr id="3" name="Slide Number Placeholder 2">
            <a:extLst>
              <a:ext uri="{FF2B5EF4-FFF2-40B4-BE49-F238E27FC236}">
                <a16:creationId xmlns:a16="http://schemas.microsoft.com/office/drawing/2014/main" id="{317D9A2E-497D-114B-AFB9-837ECF18CC8C}"/>
              </a:ext>
            </a:extLst>
          </p:cNvPr>
          <p:cNvSpPr>
            <a:spLocks noGrp="1"/>
          </p:cNvSpPr>
          <p:nvPr>
            <p:ph type="sldNum" sz="quarter" idx="4"/>
          </p:nvPr>
        </p:nvSpPr>
        <p:spPr/>
        <p:txBody>
          <a:bodyPr/>
          <a:lstStyle/>
          <a:p>
            <a:fld id="{9B7FBEF9-881A-47F4-8A4D-848F8EFCF76F}" type="slidenum">
              <a:rPr lang="en-US" smtClean="0"/>
              <a:t>8</a:t>
            </a:fld>
            <a:endParaRPr lang="en-US"/>
          </a:p>
        </p:txBody>
      </p:sp>
    </p:spTree>
    <p:extLst>
      <p:ext uri="{BB962C8B-B14F-4D97-AF65-F5344CB8AC3E}">
        <p14:creationId xmlns:p14="http://schemas.microsoft.com/office/powerpoint/2010/main" val="82521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22ABCE-DE9D-6B48-8A3D-7A2684C238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5" y="936017"/>
            <a:ext cx="6250675" cy="2873983"/>
          </a:xfrm>
          <a:prstGeom prst="rect">
            <a:avLst/>
          </a:prstGeom>
        </p:spPr>
      </p:pic>
      <p:sp>
        <p:nvSpPr>
          <p:cNvPr id="2" name="TextBox 1"/>
          <p:cNvSpPr txBox="1"/>
          <p:nvPr/>
        </p:nvSpPr>
        <p:spPr>
          <a:xfrm>
            <a:off x="0" y="3962400"/>
            <a:ext cx="5857849" cy="2677656"/>
          </a:xfrm>
          <a:prstGeom prst="rect">
            <a:avLst/>
          </a:prstGeom>
          <a:noFill/>
        </p:spPr>
        <p:txBody>
          <a:bodyPr wrap="square" rtlCol="0">
            <a:spAutoFit/>
          </a:bodyPr>
          <a:lstStyle/>
          <a:p>
            <a:r>
              <a:rPr lang="en-US" sz="2400" dirty="0">
                <a:solidFill>
                  <a:srgbClr val="1F497D"/>
                </a:solidFill>
                <a:latin typeface="Franklin Gothic Medium" panose="020B0603020102020204" pitchFamily="34" charset="0"/>
              </a:rPr>
              <a:t>Our vision is in APS-DPP-CPP </a:t>
            </a:r>
            <a:r>
              <a:rPr lang="en-US" sz="2400" dirty="0">
                <a:solidFill>
                  <a:schemeClr val="tx2"/>
                </a:solidFill>
                <a:latin typeface="+mj-lt"/>
              </a:rPr>
              <a:t>white papers, also jointly with Laser IFE community: </a:t>
            </a:r>
          </a:p>
          <a:p>
            <a:pPr marL="342900" indent="-342900">
              <a:buFont typeface="Arial" panose="020B0604020202020204" pitchFamily="34" charset="0"/>
              <a:buChar char="•"/>
            </a:pPr>
            <a:r>
              <a:rPr lang="en-US" sz="2000" dirty="0">
                <a:solidFill>
                  <a:schemeClr val="tx2"/>
                </a:solidFill>
                <a:latin typeface="+mj-lt"/>
              </a:rPr>
              <a:t>Inertial Fusion Energy Drive Technology (LLE, LLNL, LBNL) </a:t>
            </a:r>
            <a:r>
              <a:rPr lang="en-US" sz="2000" i="1" dirty="0">
                <a:solidFill>
                  <a:schemeClr val="tx2"/>
                </a:solidFill>
                <a:latin typeface="+mj-lt"/>
              </a:rPr>
              <a:t>NAS 2020 Decadal Assessment</a:t>
            </a:r>
          </a:p>
          <a:p>
            <a:pPr marL="342900" indent="-342900">
              <a:buFont typeface="Arial" panose="020B0604020202020204" pitchFamily="34" charset="0"/>
              <a:buChar char="•"/>
            </a:pPr>
            <a:r>
              <a:rPr lang="en-US" sz="2000" dirty="0">
                <a:solidFill>
                  <a:schemeClr val="tx2"/>
                </a:solidFill>
                <a:latin typeface="+mj-lt"/>
              </a:rPr>
              <a:t>Low-Cost, Scalable Power Plants Based on Heavy Ion Fusion, (LBNL, LLNL)  </a:t>
            </a:r>
            <a:r>
              <a:rPr lang="en-US" sz="2000" i="1" dirty="0">
                <a:solidFill>
                  <a:schemeClr val="tx2"/>
                </a:solidFill>
                <a:latin typeface="+mj-lt"/>
              </a:rPr>
              <a:t>APS-DPP CPP.</a:t>
            </a:r>
          </a:p>
          <a:p>
            <a:r>
              <a:rPr lang="en-US" sz="2000" i="1" dirty="0">
                <a:solidFill>
                  <a:schemeClr val="tx2"/>
                </a:solidFill>
                <a:latin typeface="+mj-lt"/>
              </a:rPr>
              <a:t> </a:t>
            </a:r>
            <a:r>
              <a:rPr lang="en-US" sz="1400" i="1" dirty="0">
                <a:solidFill>
                  <a:schemeClr val="tx2"/>
                </a:solidFill>
                <a:latin typeface="+mj-lt"/>
                <a:hlinkClick r:id="rId4"/>
              </a:rPr>
              <a:t>https://sites.google.com/pppl.gov/dpp-cpp/home/input-and-feedback</a:t>
            </a:r>
            <a:endParaRPr lang="en-US" sz="1400" i="1" dirty="0">
              <a:solidFill>
                <a:schemeClr val="tx2"/>
              </a:solidFill>
              <a:latin typeface="+mj-lt"/>
            </a:endParaRPr>
          </a:p>
          <a:p>
            <a:r>
              <a:rPr lang="en-US" sz="2000" i="1" dirty="0">
                <a:solidFill>
                  <a:schemeClr val="tx2"/>
                </a:solidFill>
                <a:latin typeface="+mj-lt"/>
              </a:rPr>
              <a:t> </a:t>
            </a:r>
            <a:r>
              <a:rPr lang="en-US" sz="2000" dirty="0">
                <a:solidFill>
                  <a:schemeClr val="tx2"/>
                </a:solidFill>
                <a:latin typeface="+mj-lt"/>
              </a:rPr>
              <a:t> </a:t>
            </a:r>
            <a:r>
              <a:rPr lang="en-US" sz="2000" i="1" dirty="0">
                <a:solidFill>
                  <a:schemeClr val="tx2"/>
                </a:solidFill>
                <a:latin typeface="+mj-lt"/>
              </a:rPr>
              <a:t>Also to </a:t>
            </a:r>
            <a:r>
              <a:rPr lang="en-US" sz="2000" i="1" dirty="0" err="1">
                <a:solidFill>
                  <a:schemeClr val="tx2"/>
                </a:solidFill>
                <a:latin typeface="+mj-lt"/>
              </a:rPr>
              <a:t>ArpaE</a:t>
            </a:r>
            <a:r>
              <a:rPr lang="en-US" sz="2000" i="1" dirty="0">
                <a:solidFill>
                  <a:schemeClr val="tx2"/>
                </a:solidFill>
                <a:latin typeface="+mj-lt"/>
              </a:rPr>
              <a:t> RFI.</a:t>
            </a:r>
          </a:p>
        </p:txBody>
      </p:sp>
      <p:sp>
        <p:nvSpPr>
          <p:cNvPr id="4" name="Title 3">
            <a:extLst>
              <a:ext uri="{FF2B5EF4-FFF2-40B4-BE49-F238E27FC236}">
                <a16:creationId xmlns:a16="http://schemas.microsoft.com/office/drawing/2014/main" id="{80665BDE-C98A-AB47-8E94-3DBEC987C52D}"/>
              </a:ext>
            </a:extLst>
          </p:cNvPr>
          <p:cNvSpPr>
            <a:spLocks noGrp="1"/>
          </p:cNvSpPr>
          <p:nvPr>
            <p:ph type="title"/>
          </p:nvPr>
        </p:nvSpPr>
        <p:spPr/>
        <p:txBody>
          <a:bodyPr>
            <a:noAutofit/>
          </a:bodyPr>
          <a:lstStyle/>
          <a:p>
            <a:r>
              <a:rPr lang="en-US" sz="2200" dirty="0"/>
              <a:t>6. Inertial Fusion Energy science should be part of the DOE Fusion portfolio. A modest program in IFE driver development and scaled experiments would maintain US leadership.</a:t>
            </a:r>
          </a:p>
        </p:txBody>
      </p:sp>
      <p:sp>
        <p:nvSpPr>
          <p:cNvPr id="7" name="TextBox 6">
            <a:extLst>
              <a:ext uri="{FF2B5EF4-FFF2-40B4-BE49-F238E27FC236}">
                <a16:creationId xmlns:a16="http://schemas.microsoft.com/office/drawing/2014/main" id="{10DE62DF-3605-FD44-AF48-EB7014732DF0}"/>
              </a:ext>
            </a:extLst>
          </p:cNvPr>
          <p:cNvSpPr txBox="1"/>
          <p:nvPr/>
        </p:nvSpPr>
        <p:spPr>
          <a:xfrm>
            <a:off x="2726640" y="924294"/>
            <a:ext cx="2477025" cy="369332"/>
          </a:xfrm>
          <a:prstGeom prst="rect">
            <a:avLst/>
          </a:prstGeom>
          <a:noFill/>
        </p:spPr>
        <p:txBody>
          <a:bodyPr wrap="none" rtlCol="0">
            <a:spAutoFit/>
          </a:bodyPr>
          <a:lstStyle/>
          <a:p>
            <a:r>
              <a:rPr lang="en-US" dirty="0">
                <a:solidFill>
                  <a:schemeClr val="tx1"/>
                </a:solidFill>
              </a:rPr>
              <a:t>1. Target, fuel, recycling</a:t>
            </a:r>
          </a:p>
        </p:txBody>
      </p:sp>
      <p:sp>
        <p:nvSpPr>
          <p:cNvPr id="8" name="TextBox 7">
            <a:extLst>
              <a:ext uri="{FF2B5EF4-FFF2-40B4-BE49-F238E27FC236}">
                <a16:creationId xmlns:a16="http://schemas.microsoft.com/office/drawing/2014/main" id="{AF557521-EB6C-464F-B223-3F7502643447}"/>
              </a:ext>
            </a:extLst>
          </p:cNvPr>
          <p:cNvSpPr txBox="1"/>
          <p:nvPr/>
        </p:nvSpPr>
        <p:spPr>
          <a:xfrm>
            <a:off x="3123063" y="1947257"/>
            <a:ext cx="1183914" cy="369332"/>
          </a:xfrm>
          <a:prstGeom prst="rect">
            <a:avLst/>
          </a:prstGeom>
          <a:noFill/>
        </p:spPr>
        <p:txBody>
          <a:bodyPr wrap="none" rtlCol="0">
            <a:spAutoFit/>
          </a:bodyPr>
          <a:lstStyle/>
          <a:p>
            <a:r>
              <a:rPr lang="en-US" dirty="0">
                <a:solidFill>
                  <a:schemeClr val="tx1"/>
                </a:solidFill>
              </a:rPr>
              <a:t>2. Reactor</a:t>
            </a:r>
          </a:p>
        </p:txBody>
      </p:sp>
      <p:sp>
        <p:nvSpPr>
          <p:cNvPr id="9" name="TextBox 8">
            <a:extLst>
              <a:ext uri="{FF2B5EF4-FFF2-40B4-BE49-F238E27FC236}">
                <a16:creationId xmlns:a16="http://schemas.microsoft.com/office/drawing/2014/main" id="{787A8E04-EFCA-074C-97F5-B6C29B5FB851}"/>
              </a:ext>
            </a:extLst>
          </p:cNvPr>
          <p:cNvSpPr txBox="1"/>
          <p:nvPr/>
        </p:nvSpPr>
        <p:spPr>
          <a:xfrm>
            <a:off x="239210" y="1646201"/>
            <a:ext cx="1013162" cy="369332"/>
          </a:xfrm>
          <a:prstGeom prst="rect">
            <a:avLst/>
          </a:prstGeom>
          <a:noFill/>
        </p:spPr>
        <p:txBody>
          <a:bodyPr wrap="none" rtlCol="0">
            <a:spAutoFit/>
          </a:bodyPr>
          <a:lstStyle/>
          <a:p>
            <a:r>
              <a:rPr lang="en-US" b="1" dirty="0">
                <a:solidFill>
                  <a:schemeClr val="tx1"/>
                </a:solidFill>
              </a:rPr>
              <a:t>3. Driver</a:t>
            </a:r>
          </a:p>
        </p:txBody>
      </p:sp>
      <p:sp>
        <p:nvSpPr>
          <p:cNvPr id="10" name="TextBox 9">
            <a:extLst>
              <a:ext uri="{FF2B5EF4-FFF2-40B4-BE49-F238E27FC236}">
                <a16:creationId xmlns:a16="http://schemas.microsoft.com/office/drawing/2014/main" id="{2DE98C9F-371A-A449-BFF7-4BE0DF36F9AC}"/>
              </a:ext>
            </a:extLst>
          </p:cNvPr>
          <p:cNvSpPr txBox="1"/>
          <p:nvPr/>
        </p:nvSpPr>
        <p:spPr>
          <a:xfrm>
            <a:off x="2576845" y="2789017"/>
            <a:ext cx="2021707" cy="369332"/>
          </a:xfrm>
          <a:prstGeom prst="rect">
            <a:avLst/>
          </a:prstGeom>
          <a:noFill/>
        </p:spPr>
        <p:txBody>
          <a:bodyPr wrap="none" rtlCol="0">
            <a:spAutoFit/>
          </a:bodyPr>
          <a:lstStyle/>
          <a:p>
            <a:r>
              <a:rPr lang="en-US" dirty="0">
                <a:solidFill>
                  <a:schemeClr val="tx1"/>
                </a:solidFill>
              </a:rPr>
              <a:t>4. Balance of plant</a:t>
            </a:r>
          </a:p>
        </p:txBody>
      </p:sp>
      <p:sp>
        <p:nvSpPr>
          <p:cNvPr id="11" name="TextBox 10">
            <a:extLst>
              <a:ext uri="{FF2B5EF4-FFF2-40B4-BE49-F238E27FC236}">
                <a16:creationId xmlns:a16="http://schemas.microsoft.com/office/drawing/2014/main" id="{9D92914D-4118-284E-A67C-15E1437C6F42}"/>
              </a:ext>
            </a:extLst>
          </p:cNvPr>
          <p:cNvSpPr txBox="1"/>
          <p:nvPr/>
        </p:nvSpPr>
        <p:spPr>
          <a:xfrm>
            <a:off x="239210" y="2512018"/>
            <a:ext cx="1457868" cy="646331"/>
          </a:xfrm>
          <a:prstGeom prst="rect">
            <a:avLst/>
          </a:prstGeom>
          <a:noFill/>
        </p:spPr>
        <p:txBody>
          <a:bodyPr wrap="square" rtlCol="0">
            <a:spAutoFit/>
          </a:bodyPr>
          <a:lstStyle/>
          <a:p>
            <a:r>
              <a:rPr lang="en-US" b="1" dirty="0">
                <a:solidFill>
                  <a:schemeClr val="tx1"/>
                </a:solidFill>
              </a:rPr>
              <a:t>Separable components</a:t>
            </a:r>
          </a:p>
        </p:txBody>
      </p:sp>
      <p:pic>
        <p:nvPicPr>
          <p:cNvPr id="12" name="Picture 1026">
            <a:extLst>
              <a:ext uri="{FF2B5EF4-FFF2-40B4-BE49-F238E27FC236}">
                <a16:creationId xmlns:a16="http://schemas.microsoft.com/office/drawing/2014/main" id="{62E3651A-A89F-5E4A-B970-675CF063B75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l="375" t="7097" r="1500" b="2028"/>
          <a:stretch>
            <a:fillRect/>
          </a:stretch>
        </p:blipFill>
        <p:spPr bwMode="auto">
          <a:xfrm>
            <a:off x="5796911" y="2476016"/>
            <a:ext cx="6395089" cy="4381984"/>
          </a:xfrm>
          <a:prstGeom prst="rect">
            <a:avLst/>
          </a:prstGeom>
          <a:noFill/>
          <a:ln w="9525">
            <a:noFill/>
            <a:miter lim="800000"/>
            <a:headEnd/>
            <a:tailEnd/>
          </a:ln>
          <a:effectLst/>
        </p:spPr>
      </p:pic>
      <p:sp>
        <p:nvSpPr>
          <p:cNvPr id="13" name="Text Box 1027">
            <a:extLst>
              <a:ext uri="{FF2B5EF4-FFF2-40B4-BE49-F238E27FC236}">
                <a16:creationId xmlns:a16="http://schemas.microsoft.com/office/drawing/2014/main" id="{08A845FC-B25B-C948-8169-B88BC58187CA}"/>
              </a:ext>
            </a:extLst>
          </p:cNvPr>
          <p:cNvSpPr txBox="1">
            <a:spLocks noChangeArrowheads="1"/>
          </p:cNvSpPr>
          <p:nvPr/>
        </p:nvSpPr>
        <p:spPr bwMode="auto">
          <a:xfrm>
            <a:off x="10117888" y="3015514"/>
            <a:ext cx="1322551" cy="923330"/>
          </a:xfrm>
          <a:prstGeom prst="rect">
            <a:avLst/>
          </a:prstGeom>
          <a:solidFill>
            <a:schemeClr val="tx1"/>
          </a:solidFill>
          <a:ln w="12700">
            <a:noFill/>
            <a:miter lim="800000"/>
            <a:headEnd type="none" w="sm" len="sm"/>
            <a:tailEnd type="none" w="sm" len="sm"/>
          </a:ln>
          <a:effectLst/>
        </p:spPr>
        <p:txBody>
          <a:bodyPr wrap="square">
            <a:prstTxWarp prst="textNoShape">
              <a:avLst/>
            </a:prstTxWarp>
            <a:spAutoFit/>
          </a:bodyPr>
          <a:lstStyle/>
          <a:p>
            <a:r>
              <a:rPr lang="en-US" b="0" dirty="0">
                <a:solidFill>
                  <a:schemeClr val="accent1"/>
                </a:solidFill>
              </a:rPr>
              <a:t>beam ions   </a:t>
            </a:r>
            <a:r>
              <a:rPr lang="en-US" b="0" dirty="0" err="1">
                <a:solidFill>
                  <a:srgbClr val="990000"/>
                </a:solidFill>
              </a:rPr>
              <a:t>Flibe</a:t>
            </a:r>
            <a:r>
              <a:rPr lang="en-US" b="0" dirty="0">
                <a:solidFill>
                  <a:srgbClr val="990000"/>
                </a:solidFill>
              </a:rPr>
              <a:t> ions   </a:t>
            </a:r>
            <a:r>
              <a:rPr lang="en-US" b="0" dirty="0">
                <a:solidFill>
                  <a:srgbClr val="FFFF00"/>
                </a:solidFill>
              </a:rPr>
              <a:t>electrons</a:t>
            </a:r>
          </a:p>
        </p:txBody>
      </p:sp>
      <p:sp>
        <p:nvSpPr>
          <p:cNvPr id="14" name="Text Box 1028">
            <a:extLst>
              <a:ext uri="{FF2B5EF4-FFF2-40B4-BE49-F238E27FC236}">
                <a16:creationId xmlns:a16="http://schemas.microsoft.com/office/drawing/2014/main" id="{2FF8FD92-8F39-2A49-AAB4-C0ADA63BE7DE}"/>
              </a:ext>
            </a:extLst>
          </p:cNvPr>
          <p:cNvSpPr txBox="1">
            <a:spLocks noChangeArrowheads="1"/>
          </p:cNvSpPr>
          <p:nvPr/>
        </p:nvSpPr>
        <p:spPr bwMode="auto">
          <a:xfrm>
            <a:off x="11281002" y="4799729"/>
            <a:ext cx="910998" cy="413959"/>
          </a:xfrm>
          <a:prstGeom prst="rect">
            <a:avLst/>
          </a:prstGeom>
          <a:solidFill>
            <a:schemeClr val="tx1"/>
          </a:solidFill>
          <a:ln w="12700">
            <a:noFill/>
            <a:miter lim="800000"/>
            <a:headEnd type="none" w="sm" len="sm"/>
            <a:tailEnd type="none" w="sm" len="sm"/>
          </a:ln>
          <a:effectLst/>
        </p:spPr>
        <p:txBody>
          <a:bodyPr wrap="square">
            <a:prstTxWarp prst="textNoShape">
              <a:avLst/>
            </a:prstTxWarp>
            <a:spAutoFit/>
          </a:bodyPr>
          <a:lstStyle/>
          <a:p>
            <a:pPr>
              <a:lnSpc>
                <a:spcPct val="110000"/>
              </a:lnSpc>
            </a:pPr>
            <a:r>
              <a:rPr lang="en-US" sz="2000" dirty="0">
                <a:solidFill>
                  <a:srgbClr val="FFFF00"/>
                </a:solidFill>
              </a:rPr>
              <a:t>target</a:t>
            </a:r>
            <a:endParaRPr lang="en-US" sz="2000" dirty="0">
              <a:solidFill>
                <a:srgbClr val="66FF66"/>
              </a:solidFill>
            </a:endParaRPr>
          </a:p>
        </p:txBody>
      </p:sp>
      <p:sp>
        <p:nvSpPr>
          <p:cNvPr id="15" name="Line 1029">
            <a:extLst>
              <a:ext uri="{FF2B5EF4-FFF2-40B4-BE49-F238E27FC236}">
                <a16:creationId xmlns:a16="http://schemas.microsoft.com/office/drawing/2014/main" id="{09788955-A9C7-DA46-B1FF-C37691E0F4E5}"/>
              </a:ext>
            </a:extLst>
          </p:cNvPr>
          <p:cNvSpPr>
            <a:spLocks noChangeShapeType="1"/>
          </p:cNvSpPr>
          <p:nvPr/>
        </p:nvSpPr>
        <p:spPr bwMode="auto">
          <a:xfrm>
            <a:off x="11719409" y="5213688"/>
            <a:ext cx="351260" cy="696868"/>
          </a:xfrm>
          <a:prstGeom prst="line">
            <a:avLst/>
          </a:prstGeom>
          <a:noFill/>
          <a:ln w="12700">
            <a:solidFill>
              <a:srgbClr val="FFFF00"/>
            </a:solidFill>
            <a:round/>
            <a:headEnd type="none" w="sm" len="sm"/>
            <a:tailEnd type="triangle" w="med" len="med"/>
          </a:ln>
          <a:effectLst/>
        </p:spPr>
        <p:txBody>
          <a:bodyPr wrap="none" anchor="ctr">
            <a:prstTxWarp prst="textNoShape">
              <a:avLst/>
            </a:prstTxWarp>
          </a:bodyPr>
          <a:lstStyle/>
          <a:p>
            <a:endParaRPr lang="en-US"/>
          </a:p>
        </p:txBody>
      </p:sp>
      <p:sp>
        <p:nvSpPr>
          <p:cNvPr id="16" name="Oval 1031">
            <a:extLst>
              <a:ext uri="{FF2B5EF4-FFF2-40B4-BE49-F238E27FC236}">
                <a16:creationId xmlns:a16="http://schemas.microsoft.com/office/drawing/2014/main" id="{8FBAE523-38A7-4F44-8219-9FE739592CAB}"/>
              </a:ext>
            </a:extLst>
          </p:cNvPr>
          <p:cNvSpPr>
            <a:spLocks noChangeArrowheads="1"/>
          </p:cNvSpPr>
          <p:nvPr/>
        </p:nvSpPr>
        <p:spPr bwMode="auto">
          <a:xfrm>
            <a:off x="12070669" y="5910556"/>
            <a:ext cx="106069" cy="106069"/>
          </a:xfrm>
          <a:prstGeom prst="ellipse">
            <a:avLst/>
          </a:prstGeom>
          <a:solidFill>
            <a:srgbClr val="FFFF00"/>
          </a:solidFill>
          <a:ln w="12700">
            <a:solidFill>
              <a:srgbClr val="FFFF00"/>
            </a:solidFill>
            <a:round/>
            <a:headEnd type="none" w="sm" len="sm"/>
            <a:tailEnd type="none" w="sm" len="sm"/>
          </a:ln>
          <a:effectLst/>
        </p:spPr>
        <p:txBody>
          <a:bodyPr wrap="none" anchor="ctr">
            <a:prstTxWarp prst="textNoShape">
              <a:avLst/>
            </a:prstTxWarp>
          </a:bodyPr>
          <a:lstStyle/>
          <a:p>
            <a:endParaRPr lang="en-US"/>
          </a:p>
        </p:txBody>
      </p:sp>
      <p:sp>
        <p:nvSpPr>
          <p:cNvPr id="17" name="Rectangle 1032">
            <a:extLst>
              <a:ext uri="{FF2B5EF4-FFF2-40B4-BE49-F238E27FC236}">
                <a16:creationId xmlns:a16="http://schemas.microsoft.com/office/drawing/2014/main" id="{94387456-C490-2143-A662-7F3369538923}"/>
              </a:ext>
            </a:extLst>
          </p:cNvPr>
          <p:cNvSpPr>
            <a:spLocks noChangeArrowheads="1"/>
          </p:cNvSpPr>
          <p:nvPr/>
        </p:nvSpPr>
        <p:spPr bwMode="auto">
          <a:xfrm>
            <a:off x="7808045" y="6591897"/>
            <a:ext cx="3157668" cy="276999"/>
          </a:xfrm>
          <a:prstGeom prst="rect">
            <a:avLst/>
          </a:prstGeom>
          <a:noFill/>
          <a:ln w="12700">
            <a:noFill/>
            <a:miter lim="800000"/>
            <a:headEnd type="none" w="sm" len="sm"/>
            <a:tailEnd type="none" w="sm" len="sm"/>
          </a:ln>
          <a:effectLst/>
        </p:spPr>
        <p:txBody>
          <a:bodyPr wrap="square">
            <a:prstTxWarp prst="textNoShape">
              <a:avLst/>
            </a:prstTxWarp>
            <a:spAutoFit/>
          </a:bodyPr>
          <a:lstStyle/>
          <a:p>
            <a:r>
              <a:rPr lang="en-US" sz="1200" dirty="0">
                <a:solidFill>
                  <a:srgbClr val="FFCC99"/>
                </a:solidFill>
              </a:rPr>
              <a:t>10 GeV, 210 AMU, 3.125 kA, 5x10</a:t>
            </a:r>
            <a:r>
              <a:rPr lang="en-US" sz="1200" baseline="30000" dirty="0">
                <a:solidFill>
                  <a:srgbClr val="FFCC99"/>
                </a:solidFill>
              </a:rPr>
              <a:t>13</a:t>
            </a:r>
            <a:r>
              <a:rPr lang="en-US" sz="1200" dirty="0">
                <a:solidFill>
                  <a:srgbClr val="FFCC99"/>
                </a:solidFill>
              </a:rPr>
              <a:t>/cm</a:t>
            </a:r>
            <a:r>
              <a:rPr lang="en-US" sz="1200" baseline="30000" dirty="0">
                <a:solidFill>
                  <a:srgbClr val="FFCC99"/>
                </a:solidFill>
              </a:rPr>
              <a:t>3</a:t>
            </a:r>
            <a:r>
              <a:rPr lang="en-US" sz="1200" dirty="0">
                <a:solidFill>
                  <a:srgbClr val="FFCC99"/>
                </a:solidFill>
              </a:rPr>
              <a:t> BeF</a:t>
            </a:r>
            <a:r>
              <a:rPr lang="en-US" sz="1200" baseline="-25000" dirty="0">
                <a:solidFill>
                  <a:srgbClr val="FFCC99"/>
                </a:solidFill>
              </a:rPr>
              <a:t>2</a:t>
            </a:r>
          </a:p>
        </p:txBody>
      </p:sp>
      <p:pic>
        <p:nvPicPr>
          <p:cNvPr id="18" name="Picture 1033">
            <a:extLst>
              <a:ext uri="{FF2B5EF4-FFF2-40B4-BE49-F238E27FC236}">
                <a16:creationId xmlns:a16="http://schemas.microsoft.com/office/drawing/2014/main" id="{77AD3A3A-9282-F04A-BC53-18384C6E0C9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96911" y="4819622"/>
            <a:ext cx="2055091" cy="2035203"/>
          </a:xfrm>
          <a:prstGeom prst="rect">
            <a:avLst/>
          </a:prstGeom>
          <a:noFill/>
          <a:ln w="9525">
            <a:noFill/>
            <a:miter lim="800000"/>
            <a:headEnd/>
            <a:tailEnd/>
          </a:ln>
          <a:effectLst/>
        </p:spPr>
      </p:pic>
      <p:sp>
        <p:nvSpPr>
          <p:cNvPr id="19" name="TextBox 18">
            <a:extLst>
              <a:ext uri="{FF2B5EF4-FFF2-40B4-BE49-F238E27FC236}">
                <a16:creationId xmlns:a16="http://schemas.microsoft.com/office/drawing/2014/main" id="{6FF7D9FE-F11F-C64A-84F5-D5F95254DF92}"/>
              </a:ext>
            </a:extLst>
          </p:cNvPr>
          <p:cNvSpPr txBox="1"/>
          <p:nvPr/>
        </p:nvSpPr>
        <p:spPr>
          <a:xfrm>
            <a:off x="6096000" y="2472841"/>
            <a:ext cx="5571975" cy="369332"/>
          </a:xfrm>
          <a:prstGeom prst="rect">
            <a:avLst/>
          </a:prstGeom>
          <a:noFill/>
        </p:spPr>
        <p:txBody>
          <a:bodyPr wrap="none" rtlCol="0">
            <a:spAutoFit/>
          </a:bodyPr>
          <a:lstStyle/>
          <a:p>
            <a:r>
              <a:rPr lang="en-US" dirty="0">
                <a:solidFill>
                  <a:schemeClr val="bg1"/>
                </a:solidFill>
              </a:rPr>
              <a:t>Heavy ion beam-plasma physics in the reactor chamber</a:t>
            </a:r>
          </a:p>
        </p:txBody>
      </p:sp>
      <p:sp>
        <p:nvSpPr>
          <p:cNvPr id="20" name="TextBox 19">
            <a:extLst>
              <a:ext uri="{FF2B5EF4-FFF2-40B4-BE49-F238E27FC236}">
                <a16:creationId xmlns:a16="http://schemas.microsoft.com/office/drawing/2014/main" id="{BB07D564-96B8-F849-8299-2FCEA1431E4F}"/>
              </a:ext>
            </a:extLst>
          </p:cNvPr>
          <p:cNvSpPr txBox="1"/>
          <p:nvPr/>
        </p:nvSpPr>
        <p:spPr>
          <a:xfrm>
            <a:off x="7852002" y="6159616"/>
            <a:ext cx="1826141" cy="246221"/>
          </a:xfrm>
          <a:prstGeom prst="rect">
            <a:avLst/>
          </a:prstGeom>
          <a:noFill/>
        </p:spPr>
        <p:txBody>
          <a:bodyPr wrap="none" rtlCol="0">
            <a:spAutoFit/>
          </a:bodyPr>
          <a:lstStyle/>
          <a:p>
            <a:r>
              <a:rPr lang="en-US" sz="1000" dirty="0">
                <a:solidFill>
                  <a:schemeClr val="bg1"/>
                </a:solidFill>
              </a:rPr>
              <a:t>Sharp (LLNL), </a:t>
            </a:r>
            <a:r>
              <a:rPr lang="en-US" sz="1000" dirty="0" err="1">
                <a:solidFill>
                  <a:schemeClr val="bg1"/>
                </a:solidFill>
              </a:rPr>
              <a:t>Vay</a:t>
            </a:r>
            <a:r>
              <a:rPr lang="en-US" sz="1000" dirty="0">
                <a:solidFill>
                  <a:schemeClr val="bg1"/>
                </a:solidFill>
              </a:rPr>
              <a:t> (LBNL) (2010)</a:t>
            </a:r>
          </a:p>
        </p:txBody>
      </p:sp>
      <p:sp>
        <p:nvSpPr>
          <p:cNvPr id="3" name="TextBox 2">
            <a:extLst>
              <a:ext uri="{FF2B5EF4-FFF2-40B4-BE49-F238E27FC236}">
                <a16:creationId xmlns:a16="http://schemas.microsoft.com/office/drawing/2014/main" id="{40F6B244-969D-FD4B-A421-E3DC73BAB4F6}"/>
              </a:ext>
            </a:extLst>
          </p:cNvPr>
          <p:cNvSpPr txBox="1"/>
          <p:nvPr/>
        </p:nvSpPr>
        <p:spPr>
          <a:xfrm>
            <a:off x="5486400" y="883384"/>
            <a:ext cx="670560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2"/>
                </a:solidFill>
                <a:latin typeface="+mj-lt"/>
              </a:rPr>
              <a:t>Accelerators are efficient, high rep-rate, compatible with liquid reactor walls, beam optics can protected from fusion radiation and debris</a:t>
            </a:r>
          </a:p>
          <a:p>
            <a:pPr marL="342900" indent="-342900">
              <a:buFont typeface="Wingdings" panose="05000000000000000000" pitchFamily="2" charset="2"/>
              <a:buChar char="à"/>
            </a:pPr>
            <a:r>
              <a:rPr lang="en-US" sz="2000" dirty="0">
                <a:solidFill>
                  <a:schemeClr val="tx2"/>
                </a:solidFill>
                <a:latin typeface="+mj-lt"/>
              </a:rPr>
              <a:t>New accelerator developments and opportunities to advance beam-plasma and beam-target physics</a:t>
            </a:r>
          </a:p>
        </p:txBody>
      </p:sp>
    </p:spTree>
    <p:extLst>
      <p:ext uri="{BB962C8B-B14F-4D97-AF65-F5344CB8AC3E}">
        <p14:creationId xmlns:p14="http://schemas.microsoft.com/office/powerpoint/2010/main" val="1433228389"/>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4_ATAP Blue Footer">
  <a:themeElements>
    <a:clrScheme name="ATA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chemeClr val="tx2"/>
            </a:solidFill>
            <a:latin typeface="+mj-lt"/>
          </a:defRPr>
        </a:defPPr>
      </a:lstStyle>
    </a:txDef>
  </a:objectDefaults>
  <a:extraClrSchemeLst/>
</a:theme>
</file>

<file path=ppt/theme/theme10.xml><?xml version="1.0" encoding="utf-8"?>
<a:theme xmlns:a="http://schemas.openxmlformats.org/drawingml/2006/main" name="ATAP Blue Footer">
  <a:themeElements>
    <a:clrScheme name="ATA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chemeClr val="tx2"/>
            </a:solidFill>
            <a:latin typeface="+mj-lt"/>
          </a:defRPr>
        </a:defPPr>
      </a:lstStyle>
    </a:txDef>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ATAP Blue Footer">
  <a:themeElements>
    <a:clrScheme name="ATA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chemeClr val="tx2"/>
            </a:solidFill>
            <a:latin typeface="+mj-lt"/>
          </a:defRPr>
        </a:defPPr>
      </a:lstStyle>
    </a:txDef>
  </a:objectDefaults>
  <a:extraClrSchemeLst/>
</a:theme>
</file>

<file path=ppt/theme/theme3.xml><?xml version="1.0" encoding="utf-8"?>
<a:theme xmlns:a="http://schemas.openxmlformats.org/drawingml/2006/main" name="6_ATAP Blue Footer">
  <a:themeElements>
    <a:clrScheme name="ATA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chemeClr val="tx2"/>
            </a:solidFill>
            <a:latin typeface="+mj-lt"/>
          </a:defRPr>
        </a:defPPr>
      </a:lstStyle>
    </a:txDef>
  </a:objectDefaults>
  <a:extraClrSchemeLst/>
</a:theme>
</file>

<file path=ppt/theme/theme4.xml><?xml version="1.0" encoding="utf-8"?>
<a:theme xmlns:a="http://schemas.openxmlformats.org/drawingml/2006/main" name="2_ATAP Blue Footer">
  <a:themeElements>
    <a:clrScheme name="ATA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chemeClr val="tx2"/>
            </a:solidFill>
            <a:latin typeface="+mj-lt"/>
          </a:defRPr>
        </a:defPPr>
      </a:lstStyle>
    </a:txDef>
  </a:objectDefaults>
  <a:extraClrSchemeLst/>
</a:theme>
</file>

<file path=ppt/theme/theme5.xml><?xml version="1.0" encoding="utf-8"?>
<a:theme xmlns:a="http://schemas.openxmlformats.org/drawingml/2006/main" name="7_ATAP Blue Footer">
  <a:themeElements>
    <a:clrScheme name="ATA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chemeClr val="tx2"/>
            </a:solidFill>
            <a:latin typeface="+mj-lt"/>
          </a:defRPr>
        </a:defPPr>
      </a:lstStyle>
    </a:txDef>
  </a:objectDefaults>
  <a:extraClrSchemeLst/>
</a:theme>
</file>

<file path=ppt/theme/theme6.xml><?xml version="1.0" encoding="utf-8"?>
<a:theme xmlns:a="http://schemas.openxmlformats.org/drawingml/2006/main" name="1_ATAP Blue Footer">
  <a:themeElements>
    <a:clrScheme name="ATA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chemeClr val="tx2"/>
            </a:solidFill>
            <a:latin typeface="+mj-lt"/>
          </a:defRPr>
        </a:defPPr>
      </a:lstStyle>
    </a:txDef>
  </a:objectDefaults>
  <a:extraClrSchemeLst/>
</a:theme>
</file>

<file path=ppt/theme/theme7.xml><?xml version="1.0" encoding="utf-8"?>
<a:theme xmlns:a="http://schemas.openxmlformats.org/drawingml/2006/main" name="8_ATAP Blue Footer">
  <a:themeElements>
    <a:clrScheme name="ATA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chemeClr val="tx2"/>
            </a:solidFill>
            <a:latin typeface="+mj-lt"/>
          </a:defRPr>
        </a:defPPr>
      </a:lstStyle>
    </a:txDef>
  </a:objectDefaults>
  <a:extraClrSchemeLst/>
</a:theme>
</file>

<file path=ppt/theme/theme8.xml><?xml version="1.0" encoding="utf-8"?>
<a:theme xmlns:a="http://schemas.openxmlformats.org/drawingml/2006/main" name="2015_PPT_UNC_V8.2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lin ang="16200000" scaled="1"/>
          <a:tileRect/>
        </a:gradFill>
        <a:ln>
          <a:solidFill>
            <a:schemeClr val="accent1">
              <a:lumMod val="75000"/>
            </a:schemeClr>
          </a:solidFill>
          <a:headEnd/>
          <a:tailEnd/>
        </a:ln>
      </a:spPr>
      <a:bodyPr rtlCol="0" anchor="b">
        <a:prstTxWarp prst="textNoShape">
          <a:avLst/>
        </a:prstTxWarp>
      </a:bodyPr>
      <a:lstStyle>
        <a:defPPr algn="ctr">
          <a:spcBef>
            <a:spcPct val="0"/>
          </a:spcBef>
          <a:defRPr sz="1600" dirty="0">
            <a:solidFill>
              <a:srgbClr val="000000"/>
            </a:solidFill>
          </a:defRPr>
        </a:defPPr>
      </a:lstStyle>
      <a:style>
        <a:lnRef idx="1">
          <a:schemeClr val="accent1"/>
        </a:lnRef>
        <a:fillRef idx="2">
          <a:schemeClr val="accent1"/>
        </a:fillRef>
        <a:effectRef idx="1">
          <a:schemeClr val="accent1"/>
        </a:effectRef>
        <a:fontRef idx="minor">
          <a:schemeClr val="dk1"/>
        </a:fontRef>
      </a:style>
    </a:spDef>
    <a:lnDef>
      <a:spPr>
        <a:ln w="28575" cmpd="sng">
          <a:solidFill>
            <a:schemeClr val="accent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Science Poster">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A3AC1795-03CA-4218-8E9C-394F2C72EB71}" vid="{9E91E023-53D0-48CE-AFD1-CE3DA49243D0}"/>
    </a:ext>
  </a:extLst>
</a:theme>
</file>

<file path=docProps/app.xml><?xml version="1.0" encoding="utf-8"?>
<Properties xmlns="http://schemas.openxmlformats.org/officeDocument/2006/extended-properties" xmlns:vt="http://schemas.openxmlformats.org/officeDocument/2006/docPropsVTypes">
  <TotalTime>47035</TotalTime>
  <Words>2569</Words>
  <Application>Microsoft Macintosh PowerPoint</Application>
  <PresentationFormat>Widescreen</PresentationFormat>
  <Paragraphs>331</Paragraphs>
  <Slides>13</Slides>
  <Notes>9</Notes>
  <HiddenSlides>0</HiddenSlides>
  <MMClips>0</MMClips>
  <ScaleCrop>false</ScaleCrop>
  <HeadingPairs>
    <vt:vector size="6" baseType="variant">
      <vt:variant>
        <vt:lpstr>Fonts Used</vt:lpstr>
      </vt:variant>
      <vt:variant>
        <vt:i4>23</vt:i4>
      </vt:variant>
      <vt:variant>
        <vt:lpstr>Theme</vt:lpstr>
      </vt:variant>
      <vt:variant>
        <vt:i4>10</vt:i4>
      </vt:variant>
      <vt:variant>
        <vt:lpstr>Slide Titles</vt:lpstr>
      </vt:variant>
      <vt:variant>
        <vt:i4>13</vt:i4>
      </vt:variant>
    </vt:vector>
  </HeadingPairs>
  <TitlesOfParts>
    <vt:vector size="46" baseType="lpstr">
      <vt:lpstr>ＭＳ Ｐゴシック</vt:lpstr>
      <vt:lpstr>黑体</vt:lpstr>
      <vt:lpstr>华文隶书</vt:lpstr>
      <vt:lpstr>Arial</vt:lpstr>
      <vt:lpstr>Arial Regular</vt:lpstr>
      <vt:lpstr>Avenir</vt:lpstr>
      <vt:lpstr>Avenir Light Oblique</vt:lpstr>
      <vt:lpstr>Avenir Medium</vt:lpstr>
      <vt:lpstr>Avenir Roman</vt:lpstr>
      <vt:lpstr>Calibri</vt:lpstr>
      <vt:lpstr>Calibri Light</vt:lpstr>
      <vt:lpstr>Candara</vt:lpstr>
      <vt:lpstr>Courier New</vt:lpstr>
      <vt:lpstr>Franklin Gothic Book</vt:lpstr>
      <vt:lpstr>Franklin Gothic Medium</vt:lpstr>
      <vt:lpstr>Libre Franklin</vt:lpstr>
      <vt:lpstr>Lucida Grande</vt:lpstr>
      <vt:lpstr>Noto Sans Symbols</vt:lpstr>
      <vt:lpstr>Source Sans Pro</vt:lpstr>
      <vt:lpstr>Symbol</vt:lpstr>
      <vt:lpstr>Times New Roman</vt:lpstr>
      <vt:lpstr>Wingdings</vt:lpstr>
      <vt:lpstr>Wingdings 2</vt:lpstr>
      <vt:lpstr>4_ATAP Blue Footer</vt:lpstr>
      <vt:lpstr>5_ATAP Blue Footer</vt:lpstr>
      <vt:lpstr>6_ATAP Blue Footer</vt:lpstr>
      <vt:lpstr>2_ATAP Blue Footer</vt:lpstr>
      <vt:lpstr>7_ATAP Blue Footer</vt:lpstr>
      <vt:lpstr>1_ATAP Blue Footer</vt:lpstr>
      <vt:lpstr>8_ATAP Blue Footer</vt:lpstr>
      <vt:lpstr>2015_PPT_UNC_V8.28</vt:lpstr>
      <vt:lpstr>Science Poster</vt:lpstr>
      <vt:lpstr>ATAP Blue Footer</vt:lpstr>
      <vt:lpstr> </vt:lpstr>
      <vt:lpstr>Our R&amp;D portfolio to advance fusion energy sciences at LBNL</vt:lpstr>
      <vt:lpstr> 1. High-T superconducting magnets for fusion: Fundamental conductor characterization leads to robust cables.  Pushing novel quench protection.</vt:lpstr>
      <vt:lpstr>2. High Energy Density Physics with laser and particle beams at the BELLA Center, LaserNetUS, and at NDCX-II</vt:lpstr>
      <vt:lpstr>Transport and focusing of laser driven ions and electrons</vt:lpstr>
      <vt:lpstr>3. MEMS-based accelerators for (nuclear) materials and plasma heating.  Can we build particle accelerators at much lower cost? </vt:lpstr>
      <vt:lpstr>4. Modeling and Simulations: relativistic plasma science and collisional interaction modules in WarpX for Fusion Research</vt:lpstr>
      <vt:lpstr>5. Exploratory topics </vt:lpstr>
      <vt:lpstr>6. Inertial Fusion Energy science should be part of the DOE Fusion portfolio. A modest program in IFE driver development and scaled experiments would maintain US leadership.</vt:lpstr>
      <vt:lpstr>At LBNL, we are advancing these key areas of fusion energy sciences</vt:lpstr>
      <vt:lpstr>Acknowledgments</vt:lpstr>
      <vt:lpstr>Extras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teid05</dc:creator>
  <cp:lastModifiedBy>Microsoft Office User</cp:lastModifiedBy>
  <cp:revision>765</cp:revision>
  <cp:lastPrinted>2019-10-31T19:01:29Z</cp:lastPrinted>
  <dcterms:created xsi:type="dcterms:W3CDTF">2015-07-10T17:44:33Z</dcterms:created>
  <dcterms:modified xsi:type="dcterms:W3CDTF">2019-12-04T15:14:25Z</dcterms:modified>
</cp:coreProperties>
</file>