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4" r:id="rId1"/>
    <p:sldMasterId id="2147483660" r:id="rId2"/>
  </p:sldMasterIdLst>
  <p:notesMasterIdLst>
    <p:notesMasterId r:id="rId52"/>
  </p:notesMasterIdLst>
  <p:handoutMasterIdLst>
    <p:handoutMasterId r:id="rId53"/>
  </p:handoutMasterIdLst>
  <p:sldIdLst>
    <p:sldId id="260" r:id="rId3"/>
    <p:sldId id="618" r:id="rId4"/>
    <p:sldId id="617" r:id="rId5"/>
    <p:sldId id="366" r:id="rId6"/>
    <p:sldId id="379" r:id="rId7"/>
    <p:sldId id="365" r:id="rId8"/>
    <p:sldId id="562" r:id="rId9"/>
    <p:sldId id="372" r:id="rId10"/>
    <p:sldId id="614" r:id="rId11"/>
    <p:sldId id="373" r:id="rId12"/>
    <p:sldId id="374" r:id="rId13"/>
    <p:sldId id="371" r:id="rId14"/>
    <p:sldId id="616" r:id="rId15"/>
    <p:sldId id="619" r:id="rId16"/>
    <p:sldId id="375" r:id="rId17"/>
    <p:sldId id="378" r:id="rId18"/>
    <p:sldId id="907" r:id="rId19"/>
    <p:sldId id="561" r:id="rId20"/>
    <p:sldId id="288" r:id="rId21"/>
    <p:sldId id="380" r:id="rId22"/>
    <p:sldId id="363" r:id="rId23"/>
    <p:sldId id="361" r:id="rId24"/>
    <p:sldId id="382" r:id="rId25"/>
    <p:sldId id="383" r:id="rId26"/>
    <p:sldId id="384" r:id="rId27"/>
    <p:sldId id="385" r:id="rId28"/>
    <p:sldId id="360" r:id="rId29"/>
    <p:sldId id="377" r:id="rId30"/>
    <p:sldId id="300" r:id="rId31"/>
    <p:sldId id="369" r:id="rId32"/>
    <p:sldId id="362" r:id="rId33"/>
    <p:sldId id="357" r:id="rId34"/>
    <p:sldId id="349" r:id="rId35"/>
    <p:sldId id="358" r:id="rId36"/>
    <p:sldId id="356" r:id="rId37"/>
    <p:sldId id="348" r:id="rId38"/>
    <p:sldId id="615" r:id="rId39"/>
    <p:sldId id="359" r:id="rId40"/>
    <p:sldId id="292" r:id="rId41"/>
    <p:sldId id="352" r:id="rId42"/>
    <p:sldId id="364" r:id="rId43"/>
    <p:sldId id="281" r:id="rId44"/>
    <p:sldId id="354" r:id="rId45"/>
    <p:sldId id="262" r:id="rId46"/>
    <p:sldId id="279" r:id="rId47"/>
    <p:sldId id="330" r:id="rId48"/>
    <p:sldId id="271" r:id="rId49"/>
    <p:sldId id="355" r:id="rId50"/>
    <p:sldId id="34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0">
          <p15:clr>
            <a:srgbClr val="A4A3A4"/>
          </p15:clr>
        </p15:guide>
        <p15:guide id="2" orient="horz" pos="1010">
          <p15:clr>
            <a:srgbClr val="A4A3A4"/>
          </p15:clr>
        </p15:guide>
        <p15:guide id="3" orient="horz" pos="3630">
          <p15:clr>
            <a:srgbClr val="A4A3A4"/>
          </p15:clr>
        </p15:guide>
        <p15:guide id="4" orient="horz" pos="2309">
          <p15:clr>
            <a:srgbClr val="A4A3A4"/>
          </p15:clr>
        </p15:guide>
        <p15:guide id="5" pos="5471">
          <p15:clr>
            <a:srgbClr val="A4A3A4"/>
          </p15:clr>
        </p15:guide>
        <p15:guide id="6" pos="295">
          <p15:clr>
            <a:srgbClr val="A4A3A4"/>
          </p15:clr>
        </p15:guide>
        <p15:guide id="7">
          <p15:clr>
            <a:srgbClr val="A4A3A4"/>
          </p15:clr>
        </p15:guide>
        <p15:guide id="8" pos="2075">
          <p15:clr>
            <a:srgbClr val="A4A3A4"/>
          </p15:clr>
        </p15:guide>
        <p15:guide id="9" pos="3889">
          <p15:clr>
            <a:srgbClr val="A4A3A4"/>
          </p15:clr>
        </p15:guide>
        <p15:guide id="10" pos="3679">
          <p15:clr>
            <a:srgbClr val="A4A3A4"/>
          </p15:clr>
        </p15:guide>
        <p15:guide id="11" pos="2852">
          <p15:clr>
            <a:srgbClr val="A4A3A4"/>
          </p15:clr>
        </p15:guide>
        <p15:guide id="12" pos="1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4" autoAdjust="0"/>
    <p:restoredTop sz="86602" autoAdjust="0"/>
  </p:normalViewPr>
  <p:slideViewPr>
    <p:cSldViewPr snapToGrid="0" snapToObjects="1">
      <p:cViewPr varScale="1">
        <p:scale>
          <a:sx n="99" d="100"/>
          <a:sy n="99" d="100"/>
        </p:scale>
        <p:origin x="1856" y="224"/>
      </p:cViewPr>
      <p:guideLst>
        <p:guide orient="horz" pos="2560"/>
        <p:guide orient="horz" pos="1010"/>
        <p:guide orient="horz" pos="3630"/>
        <p:guide orient="horz" pos="2309"/>
        <p:guide pos="5471"/>
        <p:guide pos="295"/>
        <p:guide/>
        <p:guide pos="2075"/>
        <p:guide pos="3889"/>
        <p:guide pos="3679"/>
        <p:guide pos="2852"/>
        <p:guide pos="18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9D2C41-C2D0-FF45-8B99-3885B7F78EB1}" type="datetimeFigureOut">
              <a:rPr lang="en-US" smtClean="0"/>
              <a:t>12/4/18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9AC406-2681-664E-BB07-370330405AEA}" type="slidenum">
              <a:rPr lang="en-US" smtClean="0"/>
              <a:t>‹#›</a:t>
            </a:fld>
            <a:endParaRPr lang="en-US" dirty="0"/>
          </a:p>
        </p:txBody>
      </p:sp>
    </p:spTree>
    <p:extLst>
      <p:ext uri="{BB962C8B-B14F-4D97-AF65-F5344CB8AC3E}">
        <p14:creationId xmlns:p14="http://schemas.microsoft.com/office/powerpoint/2010/main" val="46136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48ED6-3360-EB40-9D40-476C2156E9E8}" type="datetimeFigureOut">
              <a:rPr lang="en-US" smtClean="0"/>
              <a:t>12/4/18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C10DA6-9909-7D4F-83A2-7593F71DDB5D}" type="slidenum">
              <a:rPr lang="en-US" smtClean="0"/>
              <a:t>‹#›</a:t>
            </a:fld>
            <a:endParaRPr lang="en-US" dirty="0"/>
          </a:p>
        </p:txBody>
      </p:sp>
    </p:spTree>
    <p:extLst>
      <p:ext uri="{BB962C8B-B14F-4D97-AF65-F5344CB8AC3E}">
        <p14:creationId xmlns:p14="http://schemas.microsoft.com/office/powerpoint/2010/main" val="3250252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p.edu/catalog/24939/opportunities-in-intense-ultrafast-lasers-reaching-for-the-brightest-ligh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 for computing</a:t>
            </a:r>
          </a:p>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1</a:t>
            </a:fld>
            <a:endParaRPr lang="en-US" dirty="0"/>
          </a:p>
        </p:txBody>
      </p:sp>
    </p:spTree>
    <p:extLst>
      <p:ext uri="{BB962C8B-B14F-4D97-AF65-F5344CB8AC3E}">
        <p14:creationId xmlns:p14="http://schemas.microsoft.com/office/powerpoint/2010/main" val="343215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SUPERCON research: Majority HEP, but leveraged for FES.</a:t>
            </a:r>
          </a:p>
          <a:p>
            <a:endParaRPr lang="en-US" dirty="0"/>
          </a:p>
          <a:p>
            <a:r>
              <a:rPr lang="en-US" dirty="0"/>
              <a:t>NDCX: mention here that we continue to make use of it in a variety of areas, including rad effects testing of semiconductor devices and for biology.</a:t>
            </a:r>
          </a:p>
          <a:p>
            <a:endParaRPr lang="en-US" dirty="0"/>
          </a:p>
          <a:p>
            <a:pPr fontAlgn="base"/>
            <a:r>
              <a:rPr lang="en-US" dirty="0" err="1"/>
              <a:t>LaserNet</a:t>
            </a:r>
            <a:r>
              <a:rPr lang="en-US" dirty="0"/>
              <a:t> US: </a:t>
            </a:r>
            <a:r>
              <a:rPr lang="en-US" sz="1200" b="0" i="0" u="none" strike="noStrike" kern="1200" dirty="0">
                <a:solidFill>
                  <a:schemeClr val="tx1"/>
                </a:solidFill>
                <a:effectLst/>
                <a:latin typeface="+mn-lt"/>
                <a:ea typeface="+mn-ea"/>
                <a:cs typeface="+mn-cs"/>
              </a:rPr>
              <a:t>program was in response to a report that was issued by the National Academy of Sciences about a year ago, which assessed the United States’ position in laser science. </a:t>
            </a:r>
          </a:p>
          <a:p>
            <a:pPr fontAlgn="base"/>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U.S. was the dominant innovator and user of high-intensity laser technology in the 1990s, but now Europe and Asia have taken the lead, according to a recent report from the National Academies of Sciences, Engineering and Medicine titled "</a:t>
            </a:r>
            <a:r>
              <a:rPr lang="en-US" sz="1200" b="0" i="0" u="none" strike="noStrike" kern="1200" dirty="0">
                <a:solidFill>
                  <a:schemeClr val="tx1"/>
                </a:solidFill>
                <a:effectLst/>
                <a:latin typeface="+mn-lt"/>
                <a:ea typeface="+mn-ea"/>
                <a:cs typeface="+mn-cs"/>
                <a:hlinkClick r:id="rId3"/>
              </a:rPr>
              <a:t>Opportunities in Intense Ultrafast Lasers: Reaching for the Brightest Light</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Currently, 80-90 percent of the world's high-intensity ultrafast laser systems are overseas, and all of the highest power research lasers currently in construction or already built are also overseas. The report's authors recommended establishing a national network of laser facilities to emulate successful efforts in Europe.</a:t>
            </a:r>
          </a:p>
          <a:p>
            <a:r>
              <a:rPr lang="en-US" sz="1200" b="0" i="0" u="none" strike="noStrike" kern="1200" dirty="0" err="1">
                <a:solidFill>
                  <a:schemeClr val="tx1"/>
                </a:solidFill>
                <a:effectLst/>
                <a:latin typeface="+mn-lt"/>
                <a:ea typeface="+mn-ea"/>
                <a:cs typeface="+mn-cs"/>
              </a:rPr>
              <a:t>LaserNetUS</a:t>
            </a:r>
            <a:r>
              <a:rPr lang="en-US" sz="1200" b="0" i="0" u="none" strike="noStrike" kern="1200" dirty="0">
                <a:solidFill>
                  <a:schemeClr val="tx1"/>
                </a:solidFill>
                <a:effectLst/>
                <a:latin typeface="+mn-lt"/>
                <a:ea typeface="+mn-ea"/>
                <a:cs typeface="+mn-cs"/>
              </a:rPr>
              <a:t> was established for exactly that purpose. The network will hold a nationwide call for proposals for access to its facilities, and the proposals will be peer reviewed by an independent panel. This call will allow any researcher in the U.S. to get time on one of the high intensity lasers at the </a:t>
            </a:r>
            <a:r>
              <a:rPr lang="en-US" sz="1200" b="0" i="0" u="none" strike="noStrike" kern="1200" dirty="0" err="1">
                <a:solidFill>
                  <a:schemeClr val="tx1"/>
                </a:solidFill>
                <a:effectLst/>
                <a:latin typeface="+mn-lt"/>
                <a:ea typeface="+mn-ea"/>
                <a:cs typeface="+mn-cs"/>
              </a:rPr>
              <a:t>LaserNetUS</a:t>
            </a:r>
            <a:r>
              <a:rPr lang="en-US" sz="1200" b="0" i="0" u="none" strike="noStrike" kern="1200" dirty="0">
                <a:solidFill>
                  <a:schemeClr val="tx1"/>
                </a:solidFill>
                <a:effectLst/>
                <a:latin typeface="+mn-lt"/>
                <a:ea typeface="+mn-ea"/>
                <a:cs typeface="+mn-cs"/>
              </a:rPr>
              <a:t> host institutions.</a:t>
            </a:r>
          </a:p>
          <a:p>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LaserNetUS</a:t>
            </a:r>
            <a:r>
              <a:rPr lang="en-US" sz="1200" b="0" i="0" u="none" strike="noStrike" kern="1200" dirty="0">
                <a:solidFill>
                  <a:schemeClr val="tx1"/>
                </a:solidFill>
                <a:effectLst/>
                <a:latin typeface="+mn-lt"/>
                <a:ea typeface="+mn-ea"/>
                <a:cs typeface="+mn-cs"/>
              </a:rPr>
              <a:t> institutions are U-M, University of Texas, Ohio State University, Colorado State University, University of Nebraska, University of Rochester, SLAC National Accelerator Laboratory, Lawrence Berkeley National Laboratory and Lawrence Livermore National Laboratory. The funding comes from the DOE's Fusion Energy Sciences program within the Office of Science.</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14</a:t>
            </a:fld>
            <a:endParaRPr lang="en-US" dirty="0"/>
          </a:p>
        </p:txBody>
      </p:sp>
    </p:spTree>
    <p:extLst>
      <p:ext uri="{BB962C8B-B14F-4D97-AF65-F5344CB8AC3E}">
        <p14:creationId xmlns:p14="http://schemas.microsoft.com/office/powerpoint/2010/main" val="269060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have about 5 students/year, including some undergrads from the DOE sponsored SULI program.</a:t>
            </a:r>
          </a:p>
        </p:txBody>
      </p:sp>
      <p:sp>
        <p:nvSpPr>
          <p:cNvPr id="4" name="Slide Number Placeholder 3"/>
          <p:cNvSpPr>
            <a:spLocks noGrp="1"/>
          </p:cNvSpPr>
          <p:nvPr>
            <p:ph type="sldNum" sz="quarter" idx="10"/>
          </p:nvPr>
        </p:nvSpPr>
        <p:spPr/>
        <p:txBody>
          <a:bodyPr/>
          <a:lstStyle/>
          <a:p>
            <a:fld id="{D8C10DA6-9909-7D4F-83A2-7593F71DDB5D}" type="slidenum">
              <a:rPr lang="en-US" smtClean="0"/>
              <a:t>15</a:t>
            </a:fld>
            <a:endParaRPr lang="en-US" dirty="0"/>
          </a:p>
        </p:txBody>
      </p:sp>
    </p:spTree>
    <p:extLst>
      <p:ext uri="{BB962C8B-B14F-4D97-AF65-F5344CB8AC3E}">
        <p14:creationId xmlns:p14="http://schemas.microsoft.com/office/powerpoint/2010/main" val="2181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16</a:t>
            </a:fld>
            <a:endParaRPr lang="en-US" dirty="0"/>
          </a:p>
        </p:txBody>
      </p:sp>
    </p:spTree>
    <p:extLst>
      <p:ext uri="{BB962C8B-B14F-4D97-AF65-F5344CB8AC3E}">
        <p14:creationId xmlns:p14="http://schemas.microsoft.com/office/powerpoint/2010/main" val="1433636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divergence &lt;250 mrad (14</a:t>
            </a:r>
            <a:r>
              <a:rPr lang="en-US" baseline="0" dirty="0"/>
              <a:t> degrees)</a:t>
            </a:r>
            <a:endParaRPr lang="en-US" dirty="0"/>
          </a:p>
        </p:txBody>
      </p:sp>
      <p:sp>
        <p:nvSpPr>
          <p:cNvPr id="4" name="Slide Number Placeholder 3"/>
          <p:cNvSpPr>
            <a:spLocks noGrp="1"/>
          </p:cNvSpPr>
          <p:nvPr>
            <p:ph type="sldNum" sz="quarter" idx="10"/>
          </p:nvPr>
        </p:nvSpPr>
        <p:spPr/>
        <p:txBody>
          <a:bodyPr/>
          <a:lstStyle/>
          <a:p>
            <a:fld id="{15C00CB4-A65F-4790-A0DD-36F33410D64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760919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eaLnBrk="0" fontAlgn="base" hangingPunct="0">
              <a:spcBef>
                <a:spcPct val="30000"/>
              </a:spcBef>
              <a:spcAft>
                <a:spcPct val="0"/>
              </a:spcAft>
              <a:defRPr/>
            </a:pPr>
            <a:r>
              <a:rPr lang="en-US" dirty="0"/>
              <a:t>Understanding the multi-scale dynamics of radiation induced defects is of fundamental interest. It is important to benchmark simulations codes of dynamics, but there is little data on short timescales. Application: </a:t>
            </a:r>
            <a:r>
              <a:rPr lang="en-US" b="1" dirty="0"/>
              <a:t>Engineer fusion materials for the burning plasmas and IFE.  </a:t>
            </a:r>
          </a:p>
          <a:p>
            <a:endParaRPr lang="en-US" dirty="0"/>
          </a:p>
        </p:txBody>
      </p:sp>
      <p:sp>
        <p:nvSpPr>
          <p:cNvPr id="4" name="Slide Number Placeholder 3"/>
          <p:cNvSpPr>
            <a:spLocks noGrp="1"/>
          </p:cNvSpPr>
          <p:nvPr>
            <p:ph type="sldNum" sz="quarter" idx="10"/>
          </p:nvPr>
        </p:nvSpPr>
        <p:spPr/>
        <p:txBody>
          <a:bodyPr/>
          <a:lstStyle/>
          <a:p>
            <a:fld id="{6A163F50-AFD4-4706-BB78-689FDA54C0AF}" type="slidenum">
              <a:rPr lang="en-US" altLang="en-US" smtClean="0"/>
              <a:pPr/>
              <a:t>19</a:t>
            </a:fld>
            <a:endParaRPr lang="en-US" altLang="en-US" dirty="0"/>
          </a:p>
        </p:txBody>
      </p:sp>
    </p:spTree>
    <p:extLst>
      <p:ext uri="{BB962C8B-B14F-4D97-AF65-F5344CB8AC3E}">
        <p14:creationId xmlns:p14="http://schemas.microsoft.com/office/powerpoint/2010/main" val="180305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goal of this workshop is to discuss opportunities to understand and steer the dynamics of radiation effects in situ using emerging pump-probe techniques.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Topic Areas: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Theory and simulations of the dynamics of radiation effects in materials;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Excitation sources such as pulsed plasmas and pulsed ion beams paired with in situ probes such as Ultrafast Electron Diffraction, pulsed x-rays, optical and ion scattering techniques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Application Areas:</a:t>
            </a:r>
          </a:p>
          <a:p>
            <a:r>
              <a:rPr lang="en-US" sz="1200" kern="1200" dirty="0">
                <a:solidFill>
                  <a:schemeClr val="tx1"/>
                </a:solidFill>
                <a:latin typeface="+mn-lt"/>
                <a:ea typeface="+mn-ea"/>
                <a:cs typeface="+mn-cs"/>
              </a:rPr>
              <a:t>Materials for high radiation environments for fission and future fusion reactors, radiation effects on electronics, phase transitions and materials synthesis far from equilibrium</a:t>
            </a:r>
          </a:p>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20</a:t>
            </a:fld>
            <a:endParaRPr lang="en-US" dirty="0"/>
          </a:p>
        </p:txBody>
      </p:sp>
    </p:spTree>
    <p:extLst>
      <p:ext uri="{BB962C8B-B14F-4D97-AF65-F5344CB8AC3E}">
        <p14:creationId xmlns:p14="http://schemas.microsoft.com/office/powerpoint/2010/main" val="298353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21</a:t>
            </a:fld>
            <a:endParaRPr lang="en-US" dirty="0"/>
          </a:p>
        </p:txBody>
      </p:sp>
    </p:spTree>
    <p:extLst>
      <p:ext uri="{BB962C8B-B14F-4D97-AF65-F5344CB8AC3E}">
        <p14:creationId xmlns:p14="http://schemas.microsoft.com/office/powerpoint/2010/main" val="6096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1e4</a:t>
            </a:r>
            <a:r>
              <a:rPr lang="en-US" baseline="0" dirty="0"/>
              <a:t> (NDCX) and 1e5 (Bella-I, future)</a:t>
            </a:r>
            <a:r>
              <a:rPr lang="en-US" dirty="0"/>
              <a:t> equivalent n/cm2/s dose rate over </a:t>
            </a:r>
            <a:r>
              <a:rPr lang="mr-IN" dirty="0"/>
              <a:t>…</a:t>
            </a:r>
            <a:endParaRPr lang="en-US" dirty="0"/>
          </a:p>
          <a:p>
            <a:r>
              <a:rPr lang="en-US" dirty="0"/>
              <a:t>See dose rate effects @ 10^11</a:t>
            </a:r>
            <a:r>
              <a:rPr lang="en-US" baseline="0" dirty="0"/>
              <a:t> ions/cm2/shot -- check</a:t>
            </a:r>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22</a:t>
            </a:fld>
            <a:endParaRPr lang="en-US" dirty="0"/>
          </a:p>
        </p:txBody>
      </p:sp>
    </p:spTree>
    <p:extLst>
      <p:ext uri="{BB962C8B-B14F-4D97-AF65-F5344CB8AC3E}">
        <p14:creationId xmlns:p14="http://schemas.microsoft.com/office/powerpoint/2010/main" val="3821500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goal of this workshop is to discuss opportunities to understand and steer the dynamics of radiation effects in situ using emerging pump-probe techniques.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Topic Areas: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Theory and simulations of the dynamics of radiation effects in materials;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Excitation sources such as pulsed plasmas and pulsed ion beams paired with in situ probes such as Ultrafast Electron Diffraction, pulsed x-rays, optical and ion scattering techniques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Application Areas:</a:t>
            </a:r>
          </a:p>
          <a:p>
            <a:r>
              <a:rPr lang="en-US" sz="1200" kern="1200" dirty="0">
                <a:solidFill>
                  <a:schemeClr val="tx1"/>
                </a:solidFill>
                <a:latin typeface="+mn-lt"/>
                <a:ea typeface="+mn-ea"/>
                <a:cs typeface="+mn-cs"/>
              </a:rPr>
              <a:t>Materials for high radiation environments for fission and future fusion reactors, radiation effects on electronics, phase transitions and materials synthesis far from equilibrium</a:t>
            </a:r>
          </a:p>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27</a:t>
            </a:fld>
            <a:endParaRPr lang="en-US" dirty="0"/>
          </a:p>
        </p:txBody>
      </p:sp>
    </p:spTree>
    <p:extLst>
      <p:ext uri="{BB962C8B-B14F-4D97-AF65-F5344CB8AC3E}">
        <p14:creationId xmlns:p14="http://schemas.microsoft.com/office/powerpoint/2010/main" val="26185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NDCX </a:t>
            </a:r>
            <a:r>
              <a:rPr lang="en-GB" sz="1300" dirty="0">
                <a:ea typeface="ＭＳ Ｐゴシック" charset="0"/>
                <a:cs typeface="ＭＳ Ｐゴシック" charset="0"/>
              </a:rPr>
              <a:t>beam is characterized by high perveance and low emittance, which lends itself to studies of the beam physics questions raised here. </a:t>
            </a:r>
            <a:endParaRPr lang="en-US" dirty="0"/>
          </a:p>
          <a:p>
            <a:endParaRPr lang="en-US" dirty="0"/>
          </a:p>
          <a:p>
            <a:r>
              <a:rPr lang="en-US" dirty="0"/>
              <a:t>Velocity increase ~2.7x from 165 kV to 1.2 MeV</a:t>
            </a:r>
          </a:p>
          <a:p>
            <a:r>
              <a:rPr lang="en-US" dirty="0"/>
              <a:t>Current increase 5x</a:t>
            </a:r>
          </a:p>
          <a:p>
            <a:r>
              <a:rPr lang="en-US" dirty="0"/>
              <a:t>Bunch compression (length</a:t>
            </a:r>
            <a:r>
              <a:rPr lang="en-US" baseline="0" dirty="0"/>
              <a:t> or lambda) = 5/2.7 = 1.8</a:t>
            </a:r>
            <a:endParaRPr lang="en-US" dirty="0"/>
          </a:p>
          <a:p>
            <a:endParaRPr lang="en-US" dirty="0"/>
          </a:p>
          <a:p>
            <a:r>
              <a:rPr lang="en-US" sz="1200" kern="1200" dirty="0">
                <a:solidFill>
                  <a:schemeClr val="tx1"/>
                </a:solidFill>
                <a:effectLst/>
                <a:latin typeface="+mn-lt"/>
                <a:ea typeface="+mn-ea"/>
                <a:cs typeface="+mn-cs"/>
              </a:rPr>
              <a:t>All components of the Neutralized Drift Compression Experiment-II (NDCX-II) have been integrated and  commissioned. The first results demonstrate the generation of intense nanosecond ion pulses with reproducible peak dose rates of 10^20 ions/cm /s.</a:t>
            </a:r>
            <a:endParaRPr lang="en-US" dirty="0"/>
          </a:p>
        </p:txBody>
      </p:sp>
      <p:sp>
        <p:nvSpPr>
          <p:cNvPr id="4" name="Slide Number Placeholder 3"/>
          <p:cNvSpPr>
            <a:spLocks noGrp="1"/>
          </p:cNvSpPr>
          <p:nvPr>
            <p:ph type="sldNum" sz="quarter" idx="10"/>
          </p:nvPr>
        </p:nvSpPr>
        <p:spPr/>
        <p:txBody>
          <a:bodyPr/>
          <a:lstStyle/>
          <a:p>
            <a:fld id="{6A163F50-AFD4-4706-BB78-689FDA54C0AF}" type="slidenum">
              <a:rPr lang="en-US" altLang="en-US" smtClean="0"/>
              <a:pPr/>
              <a:t>29</a:t>
            </a:fld>
            <a:endParaRPr lang="en-US" altLang="en-US" dirty="0"/>
          </a:p>
        </p:txBody>
      </p:sp>
    </p:spTree>
    <p:extLst>
      <p:ext uri="{BB962C8B-B14F-4D97-AF65-F5344CB8AC3E}">
        <p14:creationId xmlns:p14="http://schemas.microsoft.com/office/powerpoint/2010/main" val="386827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RF and also induction accelerators, where we made significant progress in developing high intensity ion beams for heavy ion driven inertial fusion energy.  Also in the past </a:t>
            </a:r>
            <a:r>
              <a:rPr lang="en-US" dirty="0" err="1"/>
              <a:t>fe</a:t>
            </a:r>
            <a:r>
              <a:rPr lang="en-US" dirty="0"/>
              <a:t> years we have leveraged that to develop a new type of compact particle accelerator – more on that later.</a:t>
            </a:r>
          </a:p>
        </p:txBody>
      </p:sp>
      <p:sp>
        <p:nvSpPr>
          <p:cNvPr id="4" name="Slide Number Placeholder 3"/>
          <p:cNvSpPr>
            <a:spLocks noGrp="1"/>
          </p:cNvSpPr>
          <p:nvPr>
            <p:ph type="sldNum" sz="quarter" idx="5"/>
          </p:nvPr>
        </p:nvSpPr>
        <p:spPr/>
        <p:txBody>
          <a:bodyPr/>
          <a:lstStyle/>
          <a:p>
            <a:fld id="{D8C10DA6-9909-7D4F-83A2-7593F71DDB5D}" type="slidenum">
              <a:rPr lang="en-US" smtClean="0"/>
              <a:t>2</a:t>
            </a:fld>
            <a:endParaRPr lang="en-US" dirty="0"/>
          </a:p>
        </p:txBody>
      </p:sp>
    </p:spTree>
    <p:extLst>
      <p:ext uri="{BB962C8B-B14F-4D97-AF65-F5344CB8AC3E}">
        <p14:creationId xmlns:p14="http://schemas.microsoft.com/office/powerpoint/2010/main" val="3467341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Temp effects dominant</a:t>
            </a:r>
            <a:r>
              <a:rPr lang="en-US" sz="1200" kern="1200" baseline="0" dirty="0">
                <a:solidFill>
                  <a:schemeClr val="tx1"/>
                </a:solidFill>
                <a:effectLst/>
                <a:latin typeface="+mn-lt"/>
                <a:ea typeface="+mn-ea"/>
                <a:cs typeface="+mn-cs"/>
              </a:rPr>
              <a:t> in center of beam profile.  ∂T ≈ 60 </a:t>
            </a:r>
            <a:r>
              <a:rPr lang="en-US" sz="1200" kern="1200" baseline="0" dirty="0" err="1">
                <a:solidFill>
                  <a:schemeClr val="tx1"/>
                </a:solidFill>
                <a:effectLst/>
                <a:latin typeface="+mn-lt"/>
                <a:ea typeface="+mn-ea"/>
                <a:cs typeface="+mn-cs"/>
              </a:rPr>
              <a:t>deg</a:t>
            </a: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Intermediate region, thermal annealing of color centers, which helps to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PVT based scintillators are experiencing quenching effects in the scintillation light yield for stopping powers higher than 2.5keV/</a:t>
            </a:r>
            <a:r>
              <a:rPr lang="en-US" sz="1200" kern="1200" dirty="0" err="1">
                <a:solidFill>
                  <a:schemeClr val="tx1"/>
                </a:solidFill>
                <a:effectLst/>
                <a:latin typeface="+mn-lt"/>
                <a:ea typeface="+mn-ea"/>
                <a:cs typeface="+mn-cs"/>
              </a:rPr>
              <a:t>μm</a:t>
            </a:r>
            <a:r>
              <a:rPr lang="en-US" sz="1200" kern="1200" dirty="0">
                <a:solidFill>
                  <a:schemeClr val="tx1"/>
                </a:solidFill>
                <a:effectLst/>
                <a:latin typeface="+mn-lt"/>
                <a:ea typeface="+mn-ea"/>
                <a:cs typeface="+mn-cs"/>
              </a:rPr>
              <a:t> as a result of non-radiative de-excitations4 from single ions that create local accumulations of excited molecules. </a:t>
            </a:r>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31</a:t>
            </a:fld>
            <a:endParaRPr lang="en-US" dirty="0"/>
          </a:p>
        </p:txBody>
      </p:sp>
    </p:spTree>
    <p:extLst>
      <p:ext uri="{BB962C8B-B14F-4D97-AF65-F5344CB8AC3E}">
        <p14:creationId xmlns:p14="http://schemas.microsoft.com/office/powerpoint/2010/main" val="178293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is a </a:t>
            </a:r>
            <a:r>
              <a:rPr lang="en-US" sz="1200" kern="1200" dirty="0" err="1">
                <a:solidFill>
                  <a:schemeClr val="tx1"/>
                </a:solidFill>
                <a:latin typeface="+mn-lt"/>
                <a:ea typeface="+mn-ea"/>
                <a:cs typeface="+mn-cs"/>
              </a:rPr>
              <a:t>mathematica</a:t>
            </a:r>
            <a:r>
              <a:rPr lang="en-US" sz="1200" kern="1200" dirty="0">
                <a:solidFill>
                  <a:schemeClr val="tx1"/>
                </a:solidFill>
                <a:latin typeface="+mn-lt"/>
                <a:ea typeface="+mn-ea"/>
                <a:cs typeface="+mn-cs"/>
              </a:rPr>
              <a:t> script, that includes the specific heat of tin, the heat of fusion (melt) of tin,</a:t>
            </a:r>
          </a:p>
          <a:p>
            <a:r>
              <a:rPr lang="en-US" sz="1200" kern="1200" dirty="0">
                <a:solidFill>
                  <a:schemeClr val="tx1"/>
                </a:solidFill>
                <a:latin typeface="+mn-lt"/>
                <a:ea typeface="+mn-ea"/>
                <a:cs typeface="+mn-cs"/>
              </a:rPr>
              <a:t>and uses the range of He in tin (as a function of energy) obtained from SRIM. It's just a few lines.</a:t>
            </a:r>
          </a:p>
          <a:p>
            <a:r>
              <a:rPr lang="en-US" sz="1200" kern="1200" dirty="0">
                <a:solidFill>
                  <a:schemeClr val="tx1"/>
                </a:solidFill>
                <a:latin typeface="+mn-lt"/>
                <a:ea typeface="+mn-ea"/>
                <a:cs typeface="+mn-cs"/>
              </a:rPr>
              <a:t>This is the basic equation in Mathematica:</a:t>
            </a:r>
          </a:p>
          <a:p>
            <a:r>
              <a:rPr lang="en-US" sz="1200" kern="1200" dirty="0" err="1">
                <a:solidFill>
                  <a:schemeClr val="tx1"/>
                </a:solidFill>
                <a:latin typeface="+mn-lt"/>
                <a:ea typeface="+mn-ea"/>
                <a:cs typeface="+mn-cs"/>
              </a:rPr>
              <a:t>kT</a:t>
            </a:r>
            <a:r>
              <a:rPr lang="en-US" sz="1200" kern="1200" dirty="0">
                <a:solidFill>
                  <a:schemeClr val="tx1"/>
                </a:solidFill>
                <a:latin typeface="+mn-lt"/>
                <a:ea typeface="+mn-ea"/>
                <a:cs typeface="+mn-cs"/>
              </a:rPr>
              <a:t> = Which[</a:t>
            </a:r>
            <a:r>
              <a:rPr lang="en-US" sz="1200" kern="1200" dirty="0" err="1">
                <a:solidFill>
                  <a:schemeClr val="tx1"/>
                </a:solidFill>
                <a:latin typeface="+mn-lt"/>
                <a:ea typeface="+mn-ea"/>
                <a:cs typeface="+mn-cs"/>
              </a:rPr>
              <a:t>energydensityperatom</a:t>
            </a:r>
            <a:r>
              <a:rPr lang="en-US" sz="1200" kern="1200" dirty="0">
                <a:solidFill>
                  <a:schemeClr val="tx1"/>
                </a:solidFill>
                <a:latin typeface="+mn-lt"/>
                <a:ea typeface="+mn-ea"/>
                <a:cs typeface="+mn-cs"/>
              </a:rPr>
              <a:t> &lt; </a:t>
            </a:r>
            <a:r>
              <a:rPr lang="en-US" sz="1200" kern="1200" dirty="0" err="1">
                <a:solidFill>
                  <a:schemeClr val="tx1"/>
                </a:solidFill>
                <a:latin typeface="+mn-lt"/>
                <a:ea typeface="+mn-ea"/>
                <a:cs typeface="+mn-cs"/>
              </a:rPr>
              <a:t>energytomeltingtemp</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kT0 + </a:t>
            </a:r>
            <a:r>
              <a:rPr lang="en-US" sz="1200" kern="1200" dirty="0" err="1">
                <a:solidFill>
                  <a:schemeClr val="tx1"/>
                </a:solidFill>
                <a:latin typeface="+mn-lt"/>
                <a:ea typeface="+mn-ea"/>
                <a:cs typeface="+mn-cs"/>
              </a:rPr>
              <a:t>energydensityperatom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specificheat</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energydensityperatom</a:t>
            </a:r>
            <a:r>
              <a:rPr lang="en-US" sz="1200" kern="1200" dirty="0">
                <a:solidFill>
                  <a:schemeClr val="tx1"/>
                </a:solidFill>
                <a:latin typeface="+mn-lt"/>
                <a:ea typeface="+mn-ea"/>
                <a:cs typeface="+mn-cs"/>
              </a:rPr>
              <a:t> &gt; </a:t>
            </a:r>
            <a:r>
              <a:rPr lang="en-US" sz="1200" kern="1200" dirty="0" err="1">
                <a:solidFill>
                  <a:schemeClr val="tx1"/>
                </a:solidFill>
                <a:latin typeface="+mn-lt"/>
                <a:ea typeface="+mn-ea"/>
                <a:cs typeface="+mn-cs"/>
              </a:rPr>
              <a:t>energytomeltingtemp</a:t>
            </a:r>
            <a:r>
              <a:rPr lang="en-US" sz="1200" kern="1200" dirty="0">
                <a:solidFill>
                  <a:schemeClr val="tx1"/>
                </a:solidFill>
                <a:latin typeface="+mn-lt"/>
                <a:ea typeface="+mn-ea"/>
                <a:cs typeface="+mn-cs"/>
              </a:rPr>
              <a:t> &amp;&amp; </a:t>
            </a:r>
            <a:r>
              <a:rPr lang="en-US" sz="1200" kern="1200" dirty="0" err="1">
                <a:solidFill>
                  <a:schemeClr val="tx1"/>
                </a:solidFill>
                <a:latin typeface="+mn-lt"/>
                <a:ea typeface="+mn-ea"/>
                <a:cs typeface="+mn-cs"/>
              </a:rPr>
              <a:t>energydensityperatom</a:t>
            </a:r>
            <a:r>
              <a:rPr lang="en-US" sz="1200" kern="1200" dirty="0">
                <a:solidFill>
                  <a:schemeClr val="tx1"/>
                </a:solidFill>
                <a:latin typeface="+mn-lt"/>
                <a:ea typeface="+mn-ea"/>
                <a:cs typeface="+mn-cs"/>
              </a:rPr>
              <a:t> &lt; </a:t>
            </a:r>
            <a:r>
              <a:rPr lang="en-US" sz="1200" kern="1200" dirty="0" err="1">
                <a:solidFill>
                  <a:schemeClr val="tx1"/>
                </a:solidFill>
                <a:latin typeface="+mn-lt"/>
                <a:ea typeface="+mn-ea"/>
                <a:cs typeface="+mn-cs"/>
              </a:rPr>
              <a:t>energytomeltingtemp</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latentheatofmelt</a:t>
            </a:r>
            <a:r>
              <a:rPr lang="en-US" sz="1200" kern="1200" dirty="0">
                <a:solidFill>
                  <a:schemeClr val="tx1"/>
                </a:solidFill>
                <a:latin typeface="+mn-lt"/>
                <a:ea typeface="+mn-ea"/>
                <a:cs typeface="+mn-cs"/>
              </a:rPr>
              <a:t>,</a:t>
            </a:r>
          </a:p>
          <a:p>
            <a:r>
              <a:rPr lang="is-IS" sz="1200" kern="1200" dirty="0">
                <a:solidFill>
                  <a:schemeClr val="tx1"/>
                </a:solidFill>
                <a:latin typeface="+mn-lt"/>
                <a:ea typeface="+mn-ea"/>
                <a:cs typeface="+mn-cs"/>
              </a:rPr>
              <a:t>                      meltingtemp,</a:t>
            </a:r>
          </a:p>
          <a:p>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energydensityperatom</a:t>
            </a:r>
            <a:r>
              <a:rPr lang="en-US" sz="1200" kern="1200" dirty="0">
                <a:solidFill>
                  <a:schemeClr val="tx1"/>
                </a:solidFill>
                <a:latin typeface="+mn-lt"/>
                <a:ea typeface="+mn-ea"/>
                <a:cs typeface="+mn-cs"/>
              </a:rPr>
              <a:t> &gt; </a:t>
            </a:r>
            <a:r>
              <a:rPr lang="en-US" sz="1200" kern="1200" dirty="0" err="1">
                <a:solidFill>
                  <a:schemeClr val="tx1"/>
                </a:solidFill>
                <a:latin typeface="+mn-lt"/>
                <a:ea typeface="+mn-ea"/>
                <a:cs typeface="+mn-cs"/>
              </a:rPr>
              <a:t>energytomeltingtemp</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latentheatofmelt</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meltingtemp</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energydensityperatom</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energytomeltingtemp</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latentheatofmelt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specificheat</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Here,</a:t>
            </a:r>
          </a:p>
          <a:p>
            <a:r>
              <a:rPr lang="en-US" sz="1200" kern="1200" dirty="0" err="1">
                <a:solidFill>
                  <a:schemeClr val="tx1"/>
                </a:solidFill>
                <a:latin typeface="+mn-lt"/>
                <a:ea typeface="+mn-ea"/>
                <a:cs typeface="+mn-cs"/>
              </a:rPr>
              <a:t>energytomeltingtemp</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specificheat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meltingtemp</a:t>
            </a:r>
            <a:r>
              <a:rPr lang="en-US" sz="1200" kern="1200" dirty="0">
                <a:solidFill>
                  <a:schemeClr val="tx1"/>
                </a:solidFill>
                <a:latin typeface="+mn-lt"/>
                <a:ea typeface="+mn-ea"/>
                <a:cs typeface="+mn-cs"/>
              </a:rPr>
              <a:t> - kT0);</a:t>
            </a:r>
          </a:p>
          <a:p>
            <a:r>
              <a:rPr lang="en-US" sz="1200" kern="1200" dirty="0" err="1">
                <a:solidFill>
                  <a:schemeClr val="tx1"/>
                </a:solidFill>
                <a:latin typeface="+mn-lt"/>
                <a:ea typeface="+mn-ea"/>
                <a:cs typeface="+mn-cs"/>
              </a:rPr>
              <a:t>energydensityperatom</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energydensitypergram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targetmass</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amumass</a:t>
            </a:r>
            <a:r>
              <a:rPr lang="en-US" sz="1200" kern="1200" dirty="0">
                <a:solidFill>
                  <a:schemeClr val="tx1"/>
                </a:solidFill>
                <a:latin typeface="+mn-lt"/>
                <a:ea typeface="+mn-ea"/>
                <a:cs typeface="+mn-cs"/>
              </a:rPr>
              <a:t>*10^3/</a:t>
            </a:r>
            <a:r>
              <a:rPr lang="en-US" sz="1200" kern="1200" dirty="0" err="1">
                <a:solidFill>
                  <a:schemeClr val="tx1"/>
                </a:solidFill>
                <a:latin typeface="+mn-lt"/>
                <a:ea typeface="+mn-ea"/>
                <a:cs typeface="+mn-cs"/>
              </a:rPr>
              <a:t>qcharge</a:t>
            </a:r>
            <a:r>
              <a:rPr lang="en-US" sz="1200" kern="1200" dirty="0">
                <a:solidFill>
                  <a:schemeClr val="tx1"/>
                </a:solidFill>
                <a:latin typeface="+mn-lt"/>
                <a:ea typeface="+mn-ea"/>
                <a:cs typeface="+mn-cs"/>
              </a:rPr>
              <a:t>; (* eV *)</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energydensitypergram</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depositedenergyfraction</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fluence</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rhotarget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foilthickness</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(All the energies and temperatures above are expressed in eV). (Deposited energy fraction is obtained from SRIM).</a:t>
            </a:r>
          </a:p>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32</a:t>
            </a:fld>
            <a:endParaRPr lang="en-US" dirty="0"/>
          </a:p>
        </p:txBody>
      </p:sp>
    </p:spTree>
    <p:extLst>
      <p:ext uri="{BB962C8B-B14F-4D97-AF65-F5344CB8AC3E}">
        <p14:creationId xmlns:p14="http://schemas.microsoft.com/office/powerpoint/2010/main" val="1996670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Warp run with input voltages and timing suggest 1.0 MeV.  TOF gives 0.8 MeV.  </a:t>
            </a:r>
            <a:r>
              <a:rPr lang="en-US" baseline="0"/>
              <a:t>Check.</a:t>
            </a:r>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33</a:t>
            </a:fld>
            <a:endParaRPr lang="en-US" dirty="0"/>
          </a:p>
        </p:txBody>
      </p:sp>
    </p:spTree>
    <p:extLst>
      <p:ext uri="{BB962C8B-B14F-4D97-AF65-F5344CB8AC3E}">
        <p14:creationId xmlns:p14="http://schemas.microsoft.com/office/powerpoint/2010/main" val="957177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34</a:t>
            </a:fld>
            <a:endParaRPr lang="en-US" dirty="0"/>
          </a:p>
        </p:txBody>
      </p:sp>
    </p:spTree>
    <p:extLst>
      <p:ext uri="{BB962C8B-B14F-4D97-AF65-F5344CB8AC3E}">
        <p14:creationId xmlns:p14="http://schemas.microsoft.com/office/powerpoint/2010/main" val="3056001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35</a:t>
            </a:fld>
            <a:endParaRPr lang="en-US" dirty="0"/>
          </a:p>
        </p:txBody>
      </p:sp>
    </p:spTree>
    <p:extLst>
      <p:ext uri="{BB962C8B-B14F-4D97-AF65-F5344CB8AC3E}">
        <p14:creationId xmlns:p14="http://schemas.microsoft.com/office/powerpoint/2010/main" val="60960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36</a:t>
            </a:fld>
            <a:endParaRPr lang="en-US" dirty="0"/>
          </a:p>
        </p:txBody>
      </p:sp>
    </p:spTree>
    <p:extLst>
      <p:ext uri="{BB962C8B-B14F-4D97-AF65-F5344CB8AC3E}">
        <p14:creationId xmlns:p14="http://schemas.microsoft.com/office/powerpoint/2010/main" val="4048134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37</a:t>
            </a:fld>
            <a:endParaRPr lang="en-US" dirty="0"/>
          </a:p>
        </p:txBody>
      </p:sp>
    </p:spTree>
    <p:extLst>
      <p:ext uri="{BB962C8B-B14F-4D97-AF65-F5344CB8AC3E}">
        <p14:creationId xmlns:p14="http://schemas.microsoft.com/office/powerpoint/2010/main" val="2643402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38</a:t>
            </a:fld>
            <a:endParaRPr lang="en-US" dirty="0"/>
          </a:p>
        </p:txBody>
      </p:sp>
    </p:spTree>
    <p:extLst>
      <p:ext uri="{BB962C8B-B14F-4D97-AF65-F5344CB8AC3E}">
        <p14:creationId xmlns:p14="http://schemas.microsoft.com/office/powerpoint/2010/main" val="1623172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Diagnosis</a:t>
            </a:r>
            <a:r>
              <a:rPr lang="en-US" baseline="0" dirty="0"/>
              <a:t> to short timescales not limited by the ns bunch duration, for example as with transient decrease in the transmission of channeled ions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peak near 400 nm is attributed to a convolution of the broad emission peak due to the d</a:t>
            </a:r>
            <a:r>
              <a:rPr lang="en-US" sz="1200" kern="1200" dirty="0">
                <a:solidFill>
                  <a:schemeClr val="tx1"/>
                </a:solidFill>
                <a:effectLst/>
                <a:latin typeface="+mn-lt"/>
                <a:ea typeface="+mn-ea"/>
                <a:cs typeface="+mn-cs"/>
                <a:sym typeface="Wingdings"/>
              </a:rPr>
              <a:t> </a:t>
            </a:r>
            <a:r>
              <a:rPr lang="en-US" sz="1200" dirty="0">
                <a:effectLst/>
                <a:latin typeface="Wingdings"/>
              </a:rPr>
              <a:t>􏰛</a:t>
            </a:r>
            <a:r>
              <a:rPr lang="en-US" sz="1200" kern="1200" dirty="0">
                <a:solidFill>
                  <a:schemeClr val="tx1"/>
                </a:solidFill>
                <a:effectLst/>
                <a:latin typeface="+mn-lt"/>
                <a:ea typeface="+mn-ea"/>
                <a:cs typeface="+mn-cs"/>
              </a:rPr>
              <a:t>f transition in Ce3+ [22] with the wavelength cut-off of the optical fiber at 400 nm. Separately, </a:t>
            </a:r>
            <a:r>
              <a:rPr lang="en-US" sz="1200" kern="1200" dirty="0" err="1">
                <a:solidFill>
                  <a:schemeClr val="tx1"/>
                </a:solidFill>
                <a:effectLst/>
                <a:latin typeface="+mn-lt"/>
                <a:ea typeface="+mn-ea"/>
                <a:cs typeface="+mn-cs"/>
              </a:rPr>
              <a:t>analysing</a:t>
            </a:r>
            <a:r>
              <a:rPr lang="en-US" sz="1200" kern="1200" dirty="0">
                <a:solidFill>
                  <a:schemeClr val="tx1"/>
                </a:solidFill>
                <a:effectLst/>
                <a:latin typeface="+mn-lt"/>
                <a:ea typeface="+mn-ea"/>
                <a:cs typeface="+mn-cs"/>
              </a:rPr>
              <a:t> the emission near 400 and 440 nm we find exponential decay constants of 30 and 24 ns, respectively, similar to photon luminescence results for YAP [22, 23, 24]. This structure will be explored in future experiments in relation to earlier observations of excitation specific emission structures from luminescent materials [25].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39</a:t>
            </a:fld>
            <a:endParaRPr lang="en-US" dirty="0"/>
          </a:p>
        </p:txBody>
      </p:sp>
    </p:spTree>
    <p:extLst>
      <p:ext uri="{BB962C8B-B14F-4D97-AF65-F5344CB8AC3E}">
        <p14:creationId xmlns:p14="http://schemas.microsoft.com/office/powerpoint/2010/main" val="3964211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potential</a:t>
            </a:r>
            <a:r>
              <a:rPr lang="en-US" baseline="0" dirty="0"/>
              <a:t> at end of accelerator and before neutralization is ≈ 1-2 kV</a:t>
            </a:r>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40</a:t>
            </a:fld>
            <a:endParaRPr lang="en-US" dirty="0"/>
          </a:p>
        </p:txBody>
      </p:sp>
    </p:spTree>
    <p:extLst>
      <p:ext uri="{BB962C8B-B14F-4D97-AF65-F5344CB8AC3E}">
        <p14:creationId xmlns:p14="http://schemas.microsoft.com/office/powerpoint/2010/main" val="65061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SUPERCON research: Majority HEP, but leveraged for FES.</a:t>
            </a:r>
          </a:p>
          <a:p>
            <a:endParaRPr lang="en-US" dirty="0"/>
          </a:p>
          <a:p>
            <a:r>
              <a:rPr lang="en-US" dirty="0"/>
              <a:t>NDCX: mention here that we continue to make use of it in a variety of areas, including rad effects testing of semiconductor devices and for biology.</a:t>
            </a:r>
          </a:p>
          <a:p>
            <a:endParaRPr lang="en-US" dirty="0"/>
          </a:p>
          <a:p>
            <a:pPr fontAlgn="base"/>
            <a:r>
              <a:rPr lang="en-US" dirty="0" err="1"/>
              <a:t>LaserNet</a:t>
            </a:r>
            <a:r>
              <a:rPr lang="en-US" dirty="0"/>
              <a:t> US: </a:t>
            </a:r>
            <a:r>
              <a:rPr lang="en-US" sz="1200" b="0" i="0" u="none" strike="noStrike" kern="1200" dirty="0">
                <a:solidFill>
                  <a:schemeClr val="tx1"/>
                </a:solidFill>
                <a:effectLst/>
                <a:latin typeface="+mn-lt"/>
                <a:ea typeface="+mn-ea"/>
                <a:cs typeface="+mn-cs"/>
              </a:rPr>
              <a:t>program was in response to a report that was issued by the National Academy of Sciences about a year ago, which assessed the United States’ position in laser science. </a:t>
            </a:r>
          </a:p>
          <a:p>
            <a:pPr fontAlgn="base"/>
            <a:r>
              <a:rPr lang="en-US" sz="1200" b="0" i="0" u="none" strike="noStrike" kern="1200" dirty="0">
                <a:solidFill>
                  <a:schemeClr val="tx1"/>
                </a:solidFill>
                <a:effectLst/>
                <a:latin typeface="+mn-lt"/>
                <a:ea typeface="+mn-ea"/>
                <a:cs typeface="+mn-cs"/>
              </a:rPr>
              <a:t>“The determination of the study was essentially that the U.S. has lost its lead to Europe, so </a:t>
            </a:r>
            <a:r>
              <a:rPr lang="en-US" sz="1200" b="0" i="0" u="none" strike="noStrike" kern="1200" dirty="0" err="1">
                <a:solidFill>
                  <a:schemeClr val="tx1"/>
                </a:solidFill>
                <a:effectLst/>
                <a:latin typeface="+mn-lt"/>
                <a:ea typeface="+mn-ea"/>
                <a:cs typeface="+mn-cs"/>
              </a:rPr>
              <a:t>LaserNet</a:t>
            </a:r>
            <a:r>
              <a:rPr lang="en-US" sz="1200" b="0" i="0" u="none" strike="noStrike" kern="1200" dirty="0">
                <a:solidFill>
                  <a:schemeClr val="tx1"/>
                </a:solidFill>
                <a:effectLst/>
                <a:latin typeface="+mn-lt"/>
                <a:ea typeface="+mn-ea"/>
                <a:cs typeface="+mn-cs"/>
              </a:rPr>
              <a:t> U.S. was established as a way to respond to that report and hopefully bolster high intensity research in the U.S.,” </a:t>
            </a:r>
            <a:r>
              <a:rPr lang="en-US" sz="1200" b="0" i="0" u="none" strike="noStrike" kern="1200" dirty="0" err="1">
                <a:solidFill>
                  <a:schemeClr val="tx1"/>
                </a:solidFill>
                <a:effectLst/>
                <a:latin typeface="+mn-lt"/>
                <a:ea typeface="+mn-ea"/>
                <a:cs typeface="+mn-cs"/>
              </a:rPr>
              <a:t>Ditmire</a:t>
            </a:r>
            <a:r>
              <a:rPr lang="en-US" sz="1200" b="0" i="0" u="none" strike="noStrike" kern="1200" dirty="0">
                <a:solidFill>
                  <a:schemeClr val="tx1"/>
                </a:solidFill>
                <a:effectLst/>
                <a:latin typeface="+mn-lt"/>
                <a:ea typeface="+mn-ea"/>
                <a:cs typeface="+mn-cs"/>
              </a:rPr>
              <a:t> said. </a:t>
            </a:r>
            <a:endParaRPr lang="en-US" dirty="0"/>
          </a:p>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3</a:t>
            </a:fld>
            <a:endParaRPr lang="en-US" dirty="0"/>
          </a:p>
        </p:txBody>
      </p:sp>
    </p:spTree>
    <p:extLst>
      <p:ext uri="{BB962C8B-B14F-4D97-AF65-F5344CB8AC3E}">
        <p14:creationId xmlns:p14="http://schemas.microsoft.com/office/powerpoint/2010/main" val="1554764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41</a:t>
            </a:fld>
            <a:endParaRPr lang="en-US" dirty="0"/>
          </a:p>
        </p:txBody>
      </p:sp>
    </p:spTree>
    <p:extLst>
      <p:ext uri="{BB962C8B-B14F-4D97-AF65-F5344CB8AC3E}">
        <p14:creationId xmlns:p14="http://schemas.microsoft.com/office/powerpoint/2010/main" val="226528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Access to time domain.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non-channeling ion hitting the material will create many interstitial-vacancy pairs in the material, temporarily blocking many channels in the material before the defects self-anneal. If the </a:t>
            </a:r>
            <a:r>
              <a:rPr lang="en-US" sz="1200" kern="1200" dirty="0" err="1">
                <a:solidFill>
                  <a:schemeClr val="tx1"/>
                </a:solidFill>
                <a:effectLst/>
                <a:latin typeface="+mn-lt"/>
                <a:ea typeface="+mn-ea"/>
                <a:cs typeface="+mn-cs"/>
              </a:rPr>
              <a:t>fluence</a:t>
            </a:r>
            <a:r>
              <a:rPr lang="en-US" sz="1200" kern="1200" dirty="0">
                <a:solidFill>
                  <a:schemeClr val="tx1"/>
                </a:solidFill>
                <a:effectLst/>
                <a:latin typeface="+mn-lt"/>
                <a:ea typeface="+mn-ea"/>
                <a:cs typeface="+mn-cs"/>
              </a:rPr>
              <a:t> of the ions is high enough, other ions will hit the same area as the remnants of the earlier ion cascade (before the self- annealing took place) and the channel transmission will be impeded. Therefore, we expect that the channeling current will change depending on the </a:t>
            </a:r>
            <a:r>
              <a:rPr lang="en-US" sz="1200" kern="1200" dirty="0" err="1">
                <a:solidFill>
                  <a:schemeClr val="tx1"/>
                </a:solidFill>
                <a:effectLst/>
                <a:latin typeface="+mn-lt"/>
                <a:ea typeface="+mn-ea"/>
                <a:cs typeface="+mn-cs"/>
              </a:rPr>
              <a:t>fluence</a:t>
            </a:r>
            <a:r>
              <a:rPr lang="en-US" sz="1200" kern="1200" dirty="0">
                <a:solidFill>
                  <a:schemeClr val="tx1"/>
                </a:solidFill>
                <a:effectLst/>
                <a:latin typeface="+mn-lt"/>
                <a:ea typeface="+mn-ea"/>
                <a:cs typeface="+mn-cs"/>
              </a:rPr>
              <a:t>, e.g., for low </a:t>
            </a:r>
            <a:r>
              <a:rPr lang="en-US" sz="1200" kern="1200" dirty="0" err="1">
                <a:solidFill>
                  <a:schemeClr val="tx1"/>
                </a:solidFill>
                <a:effectLst/>
                <a:latin typeface="+mn-lt"/>
                <a:ea typeface="+mn-ea"/>
                <a:cs typeface="+mn-cs"/>
              </a:rPr>
              <a:t>fluences</a:t>
            </a:r>
            <a:r>
              <a:rPr lang="en-US" sz="1200" kern="1200" dirty="0">
                <a:solidFill>
                  <a:schemeClr val="tx1"/>
                </a:solidFill>
                <a:effectLst/>
                <a:latin typeface="+mn-lt"/>
                <a:ea typeface="+mn-ea"/>
                <a:cs typeface="+mn-cs"/>
              </a:rPr>
              <a:t> channeling will be unobstructed (no over- lapping cascades) and for high </a:t>
            </a:r>
            <a:r>
              <a:rPr lang="en-US" sz="1200" kern="1200" dirty="0" err="1">
                <a:solidFill>
                  <a:schemeClr val="tx1"/>
                </a:solidFill>
                <a:effectLst/>
                <a:latin typeface="+mn-lt"/>
                <a:ea typeface="+mn-ea"/>
                <a:cs typeface="+mn-cs"/>
              </a:rPr>
              <a:t>fluences</a:t>
            </a:r>
            <a:r>
              <a:rPr lang="en-US" sz="1200" kern="1200" dirty="0">
                <a:solidFill>
                  <a:schemeClr val="tx1"/>
                </a:solidFill>
                <a:effectLst/>
                <a:latin typeface="+mn-lt"/>
                <a:ea typeface="+mn-ea"/>
                <a:cs typeface="+mn-cs"/>
              </a:rPr>
              <a:t> the channeling current will decrease during a single beam pulse (many overlapping cascades). The transmitted beam current can be monitored with high temporal resolution and by restricting the measured ions to a small scattering angle, mostly channeled ions can be recorded. Noise from non- channeled ions can be further reduced by time-of-flight measurement, since channeled ions will have a smaller energy loss than scattered ions. </a:t>
            </a:r>
            <a:endParaRPr lang="en-US" dirty="0"/>
          </a:p>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42</a:t>
            </a:fld>
            <a:endParaRPr lang="en-US" dirty="0"/>
          </a:p>
        </p:txBody>
      </p:sp>
    </p:spTree>
    <p:extLst>
      <p:ext uri="{BB962C8B-B14F-4D97-AF65-F5344CB8AC3E}">
        <p14:creationId xmlns:p14="http://schemas.microsoft.com/office/powerpoint/2010/main" val="3880891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43</a:t>
            </a:fld>
            <a:endParaRPr lang="en-US" dirty="0"/>
          </a:p>
        </p:txBody>
      </p:sp>
    </p:spTree>
    <p:extLst>
      <p:ext uri="{BB962C8B-B14F-4D97-AF65-F5344CB8AC3E}">
        <p14:creationId xmlns:p14="http://schemas.microsoft.com/office/powerpoint/2010/main" val="3145241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peak near 400 nm is attributed to a convolution of the broad emission peak due to the d</a:t>
            </a:r>
            <a:r>
              <a:rPr lang="en-US" sz="1200" kern="1200" dirty="0">
                <a:solidFill>
                  <a:schemeClr val="tx1"/>
                </a:solidFill>
                <a:effectLst/>
                <a:latin typeface="+mn-lt"/>
                <a:ea typeface="+mn-ea"/>
                <a:cs typeface="+mn-cs"/>
                <a:sym typeface="Wingdings"/>
              </a:rPr>
              <a:t> </a:t>
            </a:r>
            <a:r>
              <a:rPr lang="en-US" sz="1200" dirty="0">
                <a:effectLst/>
                <a:latin typeface="Wingdings"/>
              </a:rPr>
              <a:t>􏰛</a:t>
            </a:r>
            <a:r>
              <a:rPr lang="en-US" sz="1200" kern="1200" dirty="0">
                <a:solidFill>
                  <a:schemeClr val="tx1"/>
                </a:solidFill>
                <a:effectLst/>
                <a:latin typeface="+mn-lt"/>
                <a:ea typeface="+mn-ea"/>
                <a:cs typeface="+mn-cs"/>
              </a:rPr>
              <a:t>f transition in Ce3+ [22] with the wavelength cut-off of the optical fiber at 400 nm. Separately, </a:t>
            </a:r>
            <a:r>
              <a:rPr lang="en-US" sz="1200" kern="1200" dirty="0" err="1">
                <a:solidFill>
                  <a:schemeClr val="tx1"/>
                </a:solidFill>
                <a:effectLst/>
                <a:latin typeface="+mn-lt"/>
                <a:ea typeface="+mn-ea"/>
                <a:cs typeface="+mn-cs"/>
              </a:rPr>
              <a:t>analysing</a:t>
            </a:r>
            <a:r>
              <a:rPr lang="en-US" sz="1200" kern="1200" dirty="0">
                <a:solidFill>
                  <a:schemeClr val="tx1"/>
                </a:solidFill>
                <a:effectLst/>
                <a:latin typeface="+mn-lt"/>
                <a:ea typeface="+mn-ea"/>
                <a:cs typeface="+mn-cs"/>
              </a:rPr>
              <a:t> the emission near 400 and 440 nm we find exponential decay constants of 30 and 24 ns, respectively, similar to photon luminescence results for YAP [22, 23, 24]. This structure will be explored in future experiments in relation to earlier observations of excitation specific emission structures from luminescent materials [25].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Hydra: radiation transport and hydrodynamics,</a:t>
            </a:r>
            <a:r>
              <a:rPr lang="en-US" sz="1200" kern="1200" baseline="0" dirty="0">
                <a:solidFill>
                  <a:schemeClr val="tx1"/>
                </a:solidFill>
                <a:effectLst/>
                <a:latin typeface="+mn-lt"/>
                <a:ea typeface="+mn-ea"/>
                <a:cs typeface="+mn-cs"/>
              </a:rPr>
              <a:t> atomic physics, </a:t>
            </a:r>
            <a:r>
              <a:rPr lang="en-US" sz="1200" kern="1200" baseline="0" dirty="0" err="1">
                <a:solidFill>
                  <a:schemeClr val="tx1"/>
                </a:solidFill>
                <a:effectLst/>
                <a:latin typeface="+mn-lt"/>
                <a:ea typeface="+mn-ea"/>
                <a:cs typeface="+mn-cs"/>
              </a:rPr>
              <a:t>lagrangian</a:t>
            </a:r>
            <a:r>
              <a:rPr lang="en-US" sz="1200" kern="1200" baseline="0" dirty="0">
                <a:solidFill>
                  <a:schemeClr val="tx1"/>
                </a:solidFill>
                <a:effectLst/>
                <a:latin typeface="+mn-lt"/>
                <a:ea typeface="+mn-ea"/>
                <a:cs typeface="+mn-cs"/>
              </a:rPr>
              <a:t> mesh</a:t>
            </a:r>
            <a:endParaRPr lang="en-US" dirty="0">
              <a:effectLst/>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Right:</a:t>
            </a:r>
          </a:p>
          <a:p>
            <a:r>
              <a:rPr lang="en-US" sz="1200" kern="1200" dirty="0">
                <a:solidFill>
                  <a:schemeClr val="tx1"/>
                </a:solidFill>
                <a:latin typeface="+mn-lt"/>
                <a:ea typeface="+mn-ea"/>
                <a:cs typeface="+mn-cs"/>
              </a:rPr>
              <a:t>It does show differences in EOS, but might say that the temperature is optimistic, since our </a:t>
            </a:r>
            <a:r>
              <a:rPr lang="en-US" sz="1200" kern="1200" dirty="0" err="1">
                <a:solidFill>
                  <a:schemeClr val="tx1"/>
                </a:solidFill>
                <a:latin typeface="+mn-lt"/>
                <a:ea typeface="+mn-ea"/>
                <a:cs typeface="+mn-cs"/>
              </a:rPr>
              <a:t>fluences</a:t>
            </a:r>
            <a:r>
              <a:rPr lang="en-US" sz="1200" kern="1200" dirty="0">
                <a:solidFill>
                  <a:schemeClr val="tx1"/>
                </a:solidFill>
                <a:latin typeface="+mn-lt"/>
                <a:ea typeface="+mn-ea"/>
                <a:cs typeface="+mn-cs"/>
              </a:rPr>
              <a:t> will be lower than what was simulated. </a:t>
            </a:r>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t>44</a:t>
            </a:fld>
            <a:endParaRPr lang="en-US" dirty="0"/>
          </a:p>
        </p:txBody>
      </p:sp>
    </p:spTree>
    <p:extLst>
      <p:ext uri="{BB962C8B-B14F-4D97-AF65-F5344CB8AC3E}">
        <p14:creationId xmlns:p14="http://schemas.microsoft.com/office/powerpoint/2010/main" val="774077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skip this one</a:t>
            </a:r>
          </a:p>
        </p:txBody>
      </p:sp>
      <p:sp>
        <p:nvSpPr>
          <p:cNvPr id="4" name="Slide Number Placeholder 3"/>
          <p:cNvSpPr>
            <a:spLocks noGrp="1"/>
          </p:cNvSpPr>
          <p:nvPr>
            <p:ph type="sldNum" sz="quarter" idx="10"/>
          </p:nvPr>
        </p:nvSpPr>
        <p:spPr/>
        <p:txBody>
          <a:bodyPr/>
          <a:lstStyle/>
          <a:p>
            <a:fld id="{D8C10DA6-9909-7D4F-83A2-7593F71DDB5D}" type="slidenum">
              <a:rPr lang="en-US" smtClean="0"/>
              <a:t>45</a:t>
            </a:fld>
            <a:endParaRPr lang="en-US" dirty="0"/>
          </a:p>
        </p:txBody>
      </p:sp>
    </p:spTree>
    <p:extLst>
      <p:ext uri="{BB962C8B-B14F-4D97-AF65-F5344CB8AC3E}">
        <p14:creationId xmlns:p14="http://schemas.microsoft.com/office/powerpoint/2010/main" val="3874067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163F50-AFD4-4706-BB78-689FDA54C0AF}" type="slidenum">
              <a:rPr lang="en-US" altLang="en-US" smtClean="0">
                <a:solidFill>
                  <a:prstClr val="black"/>
                </a:solidFill>
              </a:rPr>
              <a:pPr/>
              <a:t>46</a:t>
            </a:fld>
            <a:endParaRPr lang="en-US" altLang="en-US" dirty="0">
              <a:solidFill>
                <a:prstClr val="black"/>
              </a:solidFill>
            </a:endParaRPr>
          </a:p>
        </p:txBody>
      </p:sp>
    </p:spTree>
    <p:extLst>
      <p:ext uri="{BB962C8B-B14F-4D97-AF65-F5344CB8AC3E}">
        <p14:creationId xmlns:p14="http://schemas.microsoft.com/office/powerpoint/2010/main" val="548213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47</a:t>
            </a:fld>
            <a:endParaRPr lang="en-US" dirty="0"/>
          </a:p>
        </p:txBody>
      </p:sp>
    </p:spTree>
    <p:extLst>
      <p:ext uri="{BB962C8B-B14F-4D97-AF65-F5344CB8AC3E}">
        <p14:creationId xmlns:p14="http://schemas.microsoft.com/office/powerpoint/2010/main" val="3024480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time for an intense ion beam?</a:t>
            </a:r>
          </a:p>
          <a:p>
            <a:endParaRPr lang="en-US" dirty="0"/>
          </a:p>
          <a:p>
            <a:pPr defTabSz="915772" eaLnBrk="1" fontAlgn="auto" hangingPunct="1">
              <a:spcBef>
                <a:spcPts val="0"/>
              </a:spcBef>
              <a:spcAft>
                <a:spcPts val="0"/>
              </a:spcAft>
              <a:defRPr/>
            </a:pPr>
            <a:r>
              <a:rPr lang="en-US" dirty="0"/>
              <a:t>We will commence with the ~1 us-long pulse, and explore the creation and compression of an even longer pulse with uniform charge distribution over most of its length.</a:t>
            </a:r>
          </a:p>
          <a:p>
            <a:endParaRPr lang="en-US" dirty="0"/>
          </a:p>
        </p:txBody>
      </p:sp>
      <p:sp>
        <p:nvSpPr>
          <p:cNvPr id="4" name="Slide Number Placeholder 3"/>
          <p:cNvSpPr>
            <a:spLocks noGrp="1"/>
          </p:cNvSpPr>
          <p:nvPr>
            <p:ph type="sldNum" sz="quarter" idx="10"/>
          </p:nvPr>
        </p:nvSpPr>
        <p:spPr/>
        <p:txBody>
          <a:bodyPr/>
          <a:lstStyle/>
          <a:p>
            <a:fld id="{A16EBE44-CE24-479E-B87A-A72162E7C147}" type="slidenum">
              <a:rPr lang="en-US" smtClean="0"/>
              <a:pPr/>
              <a:t>48</a:t>
            </a:fld>
            <a:endParaRPr lang="en-US"/>
          </a:p>
        </p:txBody>
      </p:sp>
    </p:spTree>
    <p:extLst>
      <p:ext uri="{BB962C8B-B14F-4D97-AF65-F5344CB8AC3E}">
        <p14:creationId xmlns:p14="http://schemas.microsoft.com/office/powerpoint/2010/main" val="223824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49</a:t>
            </a:fld>
            <a:endParaRPr lang="en-US" dirty="0"/>
          </a:p>
        </p:txBody>
      </p:sp>
    </p:spTree>
    <p:extLst>
      <p:ext uri="{BB962C8B-B14F-4D97-AF65-F5344CB8AC3E}">
        <p14:creationId xmlns:p14="http://schemas.microsoft.com/office/powerpoint/2010/main" val="252465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 new data - but did extended data analysis, articles in preparation </a:t>
            </a:r>
          </a:p>
          <a:p>
            <a:pPr rtl="0"/>
            <a:r>
              <a:rPr lang="en-US" sz="1200" b="0" i="0" u="none" strike="noStrike" kern="1200" dirty="0">
                <a:solidFill>
                  <a:schemeClr val="tx1"/>
                </a:solidFill>
                <a:effectLst/>
                <a:latin typeface="+mn-lt"/>
                <a:ea typeface="+mn-ea"/>
                <a:cs typeface="+mn-cs"/>
              </a:rPr>
              <a:t>Will make Bella available under </a:t>
            </a:r>
            <a:r>
              <a:rPr lang="en-US" sz="1200" b="0" i="0" u="none" strike="noStrike" kern="1200" dirty="0" err="1">
                <a:solidFill>
                  <a:schemeClr val="tx1"/>
                </a:solidFill>
                <a:effectLst/>
                <a:latin typeface="+mn-lt"/>
                <a:ea typeface="+mn-ea"/>
                <a:cs typeface="+mn-cs"/>
              </a:rPr>
              <a:t>LaserNet</a:t>
            </a:r>
            <a:r>
              <a:rPr lang="en-US" sz="1200" b="0" i="0" u="none" strike="noStrike" kern="1200" dirty="0">
                <a:solidFill>
                  <a:schemeClr val="tx1"/>
                </a:solidFill>
                <a:effectLst/>
                <a:latin typeface="+mn-lt"/>
                <a:ea typeface="+mn-ea"/>
                <a:cs typeface="+mn-cs"/>
              </a:rPr>
              <a:t> US (Kramer </a:t>
            </a:r>
            <a:r>
              <a:rPr lang="en-US" sz="1200" b="0" i="0" u="none" strike="noStrike" kern="1200" dirty="0" err="1">
                <a:solidFill>
                  <a:schemeClr val="tx1"/>
                </a:solidFill>
                <a:effectLst/>
                <a:latin typeface="+mn-lt"/>
                <a:ea typeface="+mn-ea"/>
                <a:cs typeface="+mn-cs"/>
              </a:rPr>
              <a:t>Akli</a:t>
            </a:r>
            <a:r>
              <a:rPr lang="en-US" sz="1200" b="0" i="0" u="none" strike="noStrike" kern="1200" dirty="0">
                <a:solidFill>
                  <a:schemeClr val="tx1"/>
                </a:solidFill>
                <a:effectLst/>
                <a:latin typeface="+mn-lt"/>
                <a:ea typeface="+mn-ea"/>
                <a:cs typeface="+mn-cs"/>
              </a:rPr>
              <a:t> DOE) .following on the recommendations of the NAS Report</a:t>
            </a:r>
          </a:p>
          <a:p>
            <a:pPr rtl="0"/>
            <a:r>
              <a:rPr lang="en-US" sz="1200" b="0" i="0" u="none" strike="noStrike" kern="1200" dirty="0">
                <a:solidFill>
                  <a:schemeClr val="tx1"/>
                </a:solidFill>
                <a:effectLst/>
                <a:latin typeface="+mn-lt"/>
                <a:ea typeface="+mn-ea"/>
                <a:cs typeface="+mn-cs"/>
              </a:rPr>
              <a:t>Doing compressor scan to vary pulse duration and to seek the optimal pulse duration for ion energy.</a:t>
            </a:r>
          </a:p>
          <a:p>
            <a:pPr rtl="0"/>
            <a:r>
              <a:rPr lang="en-US" sz="1200" b="0" i="0" u="none" strike="noStrike" kern="1200" dirty="0">
                <a:solidFill>
                  <a:schemeClr val="tx1"/>
                </a:solidFill>
                <a:effectLst/>
                <a:latin typeface="+mn-lt"/>
                <a:ea typeface="+mn-ea"/>
                <a:cs typeface="+mn-cs"/>
              </a:rPr>
              <a:t>Fusion relevant materials science</a:t>
            </a:r>
          </a:p>
          <a:p>
            <a:br>
              <a:rPr lang="en-US" dirty="0"/>
            </a:br>
            <a:r>
              <a:rPr lang="en-US" dirty="0"/>
              <a:t>No new data</a:t>
            </a:r>
          </a:p>
          <a:p>
            <a:r>
              <a:rPr lang="en-US" dirty="0"/>
              <a:t>Will make Bella available under </a:t>
            </a:r>
            <a:r>
              <a:rPr lang="en-US" dirty="0" err="1"/>
              <a:t>LaserNet</a:t>
            </a:r>
            <a:r>
              <a:rPr lang="en-US" dirty="0"/>
              <a:t> US (Kramer </a:t>
            </a:r>
            <a:r>
              <a:rPr lang="en-US" dirty="0" err="1"/>
              <a:t>Akli</a:t>
            </a:r>
            <a:r>
              <a:rPr lang="en-US" dirty="0"/>
              <a:t> DOE) .following on the recommendations of the NAS Report</a:t>
            </a:r>
          </a:p>
          <a:p>
            <a:r>
              <a:rPr lang="en-US" dirty="0"/>
              <a:t>Doing compressor scan to vary pulse duration and to seek the optimal pulse duration for ion energy.</a:t>
            </a:r>
          </a:p>
          <a:p>
            <a:r>
              <a:rPr lang="en-US" dirty="0"/>
              <a:t>Fusion relevant materials science</a:t>
            </a:r>
          </a:p>
          <a:p>
            <a:endParaRPr lang="en-US" dirty="0"/>
          </a:p>
          <a:p>
            <a:pPr fontAlgn="base"/>
            <a:r>
              <a:rPr lang="en-US" dirty="0" err="1"/>
              <a:t>LaserNet</a:t>
            </a:r>
            <a:r>
              <a:rPr lang="en-US" dirty="0"/>
              <a:t> US: </a:t>
            </a:r>
            <a:r>
              <a:rPr lang="en-US" sz="1200" b="0" i="0" u="none" strike="noStrike" kern="1200" dirty="0">
                <a:solidFill>
                  <a:schemeClr val="tx1"/>
                </a:solidFill>
                <a:effectLst/>
                <a:latin typeface="+mn-lt"/>
                <a:ea typeface="+mn-ea"/>
                <a:cs typeface="+mn-cs"/>
              </a:rPr>
              <a:t>program was in response to a report that was issued by the National Academy of Sciences about a year ago, which assessed the United States’ position in laser science. </a:t>
            </a:r>
          </a:p>
          <a:p>
            <a:pPr fontAlgn="base"/>
            <a:r>
              <a:rPr lang="en-US" sz="1200" b="0" i="0" u="none" strike="noStrike" kern="1200" dirty="0">
                <a:solidFill>
                  <a:schemeClr val="tx1"/>
                </a:solidFill>
                <a:effectLst/>
                <a:latin typeface="+mn-lt"/>
                <a:ea typeface="+mn-ea"/>
                <a:cs typeface="+mn-cs"/>
              </a:rPr>
              <a:t>“The determination of the study was essentially that the U.S. has lost its lead to Europe, so </a:t>
            </a:r>
            <a:r>
              <a:rPr lang="en-US" sz="1200" b="0" i="0" u="none" strike="noStrike" kern="1200" dirty="0" err="1">
                <a:solidFill>
                  <a:schemeClr val="tx1"/>
                </a:solidFill>
                <a:effectLst/>
                <a:latin typeface="+mn-lt"/>
                <a:ea typeface="+mn-ea"/>
                <a:cs typeface="+mn-cs"/>
              </a:rPr>
              <a:t>LaserNet</a:t>
            </a:r>
            <a:r>
              <a:rPr lang="en-US" sz="1200" b="0" i="0" u="none" strike="noStrike" kern="1200" dirty="0">
                <a:solidFill>
                  <a:schemeClr val="tx1"/>
                </a:solidFill>
                <a:effectLst/>
                <a:latin typeface="+mn-lt"/>
                <a:ea typeface="+mn-ea"/>
                <a:cs typeface="+mn-cs"/>
              </a:rPr>
              <a:t> U.S. was established as a way to respond to that report and hopefully bolster high intensity research in the U.S.,” </a:t>
            </a:r>
            <a:r>
              <a:rPr lang="en-US" sz="1200" b="0" i="0" u="none" strike="noStrike" kern="1200" dirty="0" err="1">
                <a:solidFill>
                  <a:schemeClr val="tx1"/>
                </a:solidFill>
                <a:effectLst/>
                <a:latin typeface="+mn-lt"/>
                <a:ea typeface="+mn-ea"/>
                <a:cs typeface="+mn-cs"/>
              </a:rPr>
              <a:t>Ditmire</a:t>
            </a:r>
            <a:r>
              <a:rPr lang="en-US" sz="1200" b="0" i="0" u="none" strike="noStrike"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C543E6F-82BB-8D42-9A23-2A0C0F0C1CA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576851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43E6F-82BB-8D42-9A23-2A0C0F0C1CA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6572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265" name="Shape 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7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A7F64-8800-4636-9938-9BBD3B4FC4FA}" type="slidenum">
              <a:rPr lang="fr-CH" smtClean="0"/>
              <a:t>9</a:t>
            </a:fld>
            <a:endParaRPr lang="fr-CH"/>
          </a:p>
        </p:txBody>
      </p:sp>
    </p:spTree>
    <p:extLst>
      <p:ext uri="{BB962C8B-B14F-4D97-AF65-F5344CB8AC3E}">
        <p14:creationId xmlns:p14="http://schemas.microsoft.com/office/powerpoint/2010/main" val="323633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Silicon ESQ structure using DRIE process</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277" name="Shape 27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208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25" name="Shape 32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6880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bwMode="auto">
          <a:xfrm>
            <a:off x="-1" y="1144538"/>
            <a:ext cx="9144001" cy="5141962"/>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16" tIns="45709" rIns="91416" bIns="45709"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ea typeface="ＭＳ Ｐゴシック" charset="-128"/>
              <a:cs typeface="ＭＳ Ｐゴシック" charset="-128"/>
            </a:endParaRPr>
          </a:p>
        </p:txBody>
      </p:sp>
      <p:sp>
        <p:nvSpPr>
          <p:cNvPr id="2" name="Title 1"/>
          <p:cNvSpPr>
            <a:spLocks noGrp="1"/>
          </p:cNvSpPr>
          <p:nvPr>
            <p:ph type="ctrTitle"/>
          </p:nvPr>
        </p:nvSpPr>
        <p:spPr>
          <a:xfrm>
            <a:off x="0" y="10609"/>
            <a:ext cx="9144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458787" y="4387983"/>
            <a:ext cx="8226425"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458788" y="2095500"/>
            <a:ext cx="8226426"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23335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sp>
        <p:nvSpPr>
          <p:cNvPr id="3" name="Rectangle 2"/>
          <p:cNvSpPr/>
          <p:nvPr/>
        </p:nvSpPr>
        <p:spPr bwMode="auto">
          <a:xfrm>
            <a:off x="0" y="0"/>
            <a:ext cx="9144000" cy="85566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914165" eaLnBrk="0" fontAlgn="base" hangingPunct="0">
              <a:spcBef>
                <a:spcPct val="0"/>
              </a:spcBef>
              <a:spcAft>
                <a:spcPct val="0"/>
              </a:spcAft>
              <a:defRPr/>
            </a:pPr>
            <a:endParaRPr lang="en-US" sz="24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0" y="12577"/>
            <a:ext cx="9144000" cy="855765"/>
          </a:xfrm>
        </p:spPr>
        <p:txBody>
          <a:bodyPr anchor="ctr"/>
          <a:lstStyle>
            <a:lvl1pPr>
              <a:defRPr sz="2800">
                <a:solidFill>
                  <a:srgbClr val="FFFFFF"/>
                </a:solidFill>
              </a:defRPr>
            </a:lvl1pPr>
          </a:lstStyle>
          <a:p>
            <a:r>
              <a:rPr lang="en-US" dirty="0"/>
              <a:t>Click to edit Master title style</a:t>
            </a:r>
          </a:p>
        </p:txBody>
      </p:sp>
      <p:sp>
        <p:nvSpPr>
          <p:cNvPr id="2" name="TextBox 1"/>
          <p:cNvSpPr txBox="1"/>
          <p:nvPr userDrawn="1"/>
        </p:nvSpPr>
        <p:spPr>
          <a:xfrm>
            <a:off x="8360228" y="6400799"/>
            <a:ext cx="657488" cy="307777"/>
          </a:xfrm>
          <a:prstGeom prst="rect">
            <a:avLst/>
          </a:prstGeom>
          <a:noFill/>
        </p:spPr>
        <p:txBody>
          <a:bodyPr wrap="none" rtlCol="0">
            <a:spAutoFit/>
          </a:bodyPr>
          <a:lstStyle/>
          <a:p>
            <a:fld id="{B81E2FEF-A828-1A4C-96B9-14BFA3658195}" type="slidenum">
              <a:rPr lang="en-US" sz="1400" smtClean="0">
                <a:solidFill>
                  <a:prstClr val="white"/>
                </a:solidFill>
              </a:rPr>
              <a:pPr/>
              <a:t>‹#›</a:t>
            </a:fld>
            <a:r>
              <a:rPr lang="en-US" sz="1400" dirty="0">
                <a:solidFill>
                  <a:prstClr val="white"/>
                </a:solidFill>
              </a:rPr>
              <a:t>/23</a:t>
            </a:r>
          </a:p>
        </p:txBody>
      </p:sp>
    </p:spTree>
    <p:extLst>
      <p:ext uri="{BB962C8B-B14F-4D97-AF65-F5344CB8AC3E}">
        <p14:creationId xmlns:p14="http://schemas.microsoft.com/office/powerpoint/2010/main" val="1562949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650078"/>
            <a:ext cx="9144000" cy="5598322"/>
            <a:chOff x="0" y="3415"/>
            <a:chExt cx="9144000" cy="5521325"/>
          </a:xfrm>
        </p:grpSpPr>
        <p:pic>
          <p:nvPicPr>
            <p:cNvPr id="8" name="Picture 2" descr="Base aerial with improvement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15"/>
              <a:ext cx="9144000" cy="552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0" y="3415"/>
              <a:ext cx="9144000" cy="5521325"/>
            </a:xfrm>
            <a:prstGeom prst="rect">
              <a:avLst/>
            </a:prstGeom>
            <a:solidFill>
              <a:srgbClr val="376092">
                <a:alpha val="8313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64291" tIns="32146" rIns="64291" bIns="32146" anchor="ctr"/>
            <a:lstStyle/>
            <a:p>
              <a:pPr algn="ctr"/>
              <a:endParaRPr lang="en-US" dirty="0"/>
            </a:p>
          </p:txBody>
        </p:sp>
      </p:grpSp>
      <p:sp>
        <p:nvSpPr>
          <p:cNvPr id="2" name="Title 1"/>
          <p:cNvSpPr>
            <a:spLocks noGrp="1"/>
          </p:cNvSpPr>
          <p:nvPr>
            <p:ph type="ctrTitle"/>
          </p:nvPr>
        </p:nvSpPr>
        <p:spPr>
          <a:xfrm>
            <a:off x="0" y="10609"/>
            <a:ext cx="9144000" cy="1133929"/>
          </a:xfrm>
          <a:solidFill>
            <a:schemeClr val="tx2"/>
          </a:solidFill>
          <a:ln>
            <a:noFill/>
          </a:ln>
          <a:effectLst>
            <a:outerShdw blurRad="50800" dist="38100" dir="2700000" algn="tl" rotWithShape="0">
              <a:srgbClr val="000000">
                <a:alpha val="43000"/>
              </a:srgbClr>
            </a:outerShdw>
          </a:effectLst>
        </p:spPr>
        <p:txBody>
          <a:bodyPr>
            <a:normAutofit/>
          </a:bodyPr>
          <a:lstStyle>
            <a:lvl1pPr>
              <a:defRPr sz="3600">
                <a:effectLst/>
              </a:defRPr>
            </a:lvl1pPr>
          </a:lstStyle>
          <a:p>
            <a:r>
              <a:rPr lang="en-US" dirty="0"/>
              <a:t>Click to edit Master title style</a:t>
            </a:r>
          </a:p>
        </p:txBody>
      </p:sp>
      <p:sp>
        <p:nvSpPr>
          <p:cNvPr id="3" name="Subtitle 2"/>
          <p:cNvSpPr>
            <a:spLocks noGrp="1"/>
          </p:cNvSpPr>
          <p:nvPr>
            <p:ph type="subTitle" idx="1"/>
          </p:nvPr>
        </p:nvSpPr>
        <p:spPr>
          <a:xfrm>
            <a:off x="458787" y="4387983"/>
            <a:ext cx="8226425" cy="805052"/>
          </a:xfrm>
        </p:spPr>
        <p:txBody>
          <a:bodyPr anchor="b" anchorCtr="0"/>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0"/>
          </p:nvPr>
        </p:nvSpPr>
        <p:spPr>
          <a:xfrm>
            <a:off x="458788" y="2095500"/>
            <a:ext cx="8226426" cy="1574800"/>
          </a:xfrm>
        </p:spPr>
        <p:txBody>
          <a:bodyPr anchor="ctr" anchorCtr="1">
            <a:normAutofit/>
          </a:bodyPr>
          <a:lstStyle>
            <a:lvl1pPr marL="0" indent="0" algn="ctr">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77360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898989"/>
                </a:solidFill>
              </a:defRPr>
            </a:lvl1p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57477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316972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4214635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5"/>
            <a:ext cx="9144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458788" y="4064000"/>
            <a:ext cx="8228012" cy="1698625"/>
          </a:xfrm>
        </p:spPr>
        <p:txBody>
          <a:bodyPr anchor="ctr" anchorCtr="1">
            <a:normAutofit/>
          </a:bodyPr>
          <a:lstStyle>
            <a:lvl1pPr marL="0" indent="0" algn="ctr">
              <a:buNone/>
              <a:tabLst>
                <a:tab pos="2003425" algn="l"/>
              </a:tabLst>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342608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220510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228600" indent="-228600">
              <a:defRPr sz="2000"/>
            </a:lvl1pPr>
            <a:lvl2pPr marL="457200" indent="-228600">
              <a:defRPr sz="2000"/>
            </a:lvl2pPr>
            <a:lvl3pPr marL="687388" indent="-230188">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marL="228600" indent="-228600">
              <a:defRPr sz="2000"/>
            </a:lvl1pPr>
            <a:lvl2pPr marL="457200" indent="-228600">
              <a:defRPr sz="2000"/>
            </a:lvl2pPr>
            <a:lvl3pPr marL="685800" indent="-228600">
              <a:tabLst/>
              <a:defRPr sz="2000"/>
            </a:lvl3pPr>
            <a:lvl4pPr marL="915988" indent="-228600">
              <a:defRPr sz="2000"/>
            </a:lvl4pPr>
            <a:lvl5pPr marL="1144588" indent="-228600">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65866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294510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597025"/>
            <a:ext cx="9144000" cy="2068513"/>
          </a:xfrm>
        </p:spPr>
        <p:txBody>
          <a:bodyPr anchor="ctr" anchorCtr="1">
            <a:normAutofit/>
          </a:bodyPr>
          <a:lstStyle>
            <a:lvl1pPr algn="ctr">
              <a:defRPr sz="3200" b="1" cap="none"/>
            </a:lvl1pPr>
          </a:lstStyle>
          <a:p>
            <a:r>
              <a:rPr lang="en-US" dirty="0"/>
              <a:t>Click to edit Master title style</a:t>
            </a:r>
          </a:p>
        </p:txBody>
      </p:sp>
      <p:sp>
        <p:nvSpPr>
          <p:cNvPr id="3" name="Text Placeholder 2"/>
          <p:cNvSpPr>
            <a:spLocks noGrp="1"/>
          </p:cNvSpPr>
          <p:nvPr>
            <p:ph type="body" idx="1"/>
          </p:nvPr>
        </p:nvSpPr>
        <p:spPr>
          <a:xfrm>
            <a:off x="458788" y="4064000"/>
            <a:ext cx="8228012" cy="1698625"/>
          </a:xfrm>
        </p:spPr>
        <p:txBody>
          <a:bodyPr anchor="ctr" anchorCtr="1">
            <a:normAutofit/>
          </a:bodyPr>
          <a:lstStyle>
            <a:lvl1pPr marL="0" indent="0" algn="ctr">
              <a:buNone/>
              <a:defRPr sz="24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spTree>
    <p:extLst>
      <p:ext uri="{BB962C8B-B14F-4D97-AF65-F5344CB8AC3E}">
        <p14:creationId xmlns:p14="http://schemas.microsoft.com/office/powerpoint/2010/main" val="248922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lIns="91432" tIns="45716" rIns="91432" bIns="45716"/>
          <a:lstStyle>
            <a:lvl1pPr marL="0" indent="0" algn="ctr">
              <a:buNone/>
              <a:defRPr sz="2400"/>
            </a:lvl1pPr>
            <a:lvl2pPr marL="457159" indent="0" algn="ctr">
              <a:buNone/>
              <a:defRPr sz="2000"/>
            </a:lvl2pPr>
            <a:lvl3pPr marL="914318" indent="0" algn="ctr">
              <a:buNone/>
              <a:defRPr sz="1800"/>
            </a:lvl3pPr>
            <a:lvl4pPr marL="1371477" indent="0" algn="ctr">
              <a:buNone/>
              <a:defRPr sz="1600"/>
            </a:lvl4pPr>
            <a:lvl5pPr marL="1828637" indent="0" algn="ctr">
              <a:buNone/>
              <a:defRPr sz="1600"/>
            </a:lvl5pPr>
            <a:lvl6pPr marL="2285797" indent="0" algn="ctr">
              <a:buNone/>
              <a:defRPr sz="1600"/>
            </a:lvl6pPr>
            <a:lvl7pPr marL="2742956" indent="0" algn="ctr">
              <a:buNone/>
              <a:defRPr sz="1600"/>
            </a:lvl7pPr>
            <a:lvl8pPr marL="3200115" indent="0" algn="ctr">
              <a:buNone/>
              <a:defRPr sz="1600"/>
            </a:lvl8pPr>
            <a:lvl9pPr marL="365727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lIns="91432" tIns="45716" rIns="91432" bIns="45716"/>
          <a:lstStyle/>
          <a:p>
            <a:endParaRPr lang="en-US" dirty="0"/>
          </a:p>
        </p:txBody>
      </p:sp>
      <p:sp>
        <p:nvSpPr>
          <p:cNvPr id="5" name="Footer Placeholder 4"/>
          <p:cNvSpPr>
            <a:spLocks noGrp="1"/>
          </p:cNvSpPr>
          <p:nvPr>
            <p:ph type="ftr" sz="quarter" idx="11"/>
          </p:nvPr>
        </p:nvSpPr>
        <p:spPr>
          <a:xfrm>
            <a:off x="3028951" y="6356352"/>
            <a:ext cx="3086100" cy="365125"/>
          </a:xfrm>
          <a:prstGeom prst="rect">
            <a:avLst/>
          </a:prstGeom>
        </p:spPr>
        <p:txBody>
          <a:bodyPr lIns="91432" tIns="45716" rIns="91432" bIns="45716"/>
          <a:lstStyle/>
          <a:p>
            <a:endParaRPr lang="en-US" dirty="0"/>
          </a:p>
        </p:txBody>
      </p:sp>
      <p:sp>
        <p:nvSpPr>
          <p:cNvPr id="6" name="Slide Number Placeholder 5"/>
          <p:cNvSpPr>
            <a:spLocks noGrp="1"/>
          </p:cNvSpPr>
          <p:nvPr>
            <p:ph type="sldNum" sz="quarter" idx="12"/>
          </p:nvPr>
        </p:nvSpPr>
        <p:spPr>
          <a:xfrm>
            <a:off x="6457950" y="6356352"/>
            <a:ext cx="2057400" cy="365125"/>
          </a:xfrm>
          <a:prstGeom prst="rect">
            <a:avLst/>
          </a:prstGeom>
        </p:spPr>
        <p:txBody>
          <a:bodyPr lIns="91432" tIns="45716" rIns="91432" bIns="45716"/>
          <a:lstStyle/>
          <a:p>
            <a:fld id="{2D3F6FE6-4B04-4271-8C1F-A19314B2D2D9}" type="slidenum">
              <a:rPr lang="en-US" smtClean="0"/>
              <a:t>‹#›</a:t>
            </a:fld>
            <a:endParaRPr lang="en-US" dirty="0"/>
          </a:p>
        </p:txBody>
      </p:sp>
      <p:sp>
        <p:nvSpPr>
          <p:cNvPr id="7" name="Rectangle 6"/>
          <p:cNvSpPr>
            <a:spLocks noChangeArrowheads="1"/>
          </p:cNvSpPr>
          <p:nvPr userDrawn="1"/>
        </p:nvSpPr>
        <p:spPr bwMode="auto">
          <a:xfrm>
            <a:off x="0" y="1"/>
            <a:ext cx="9144000" cy="855663"/>
          </a:xfrm>
          <a:prstGeom prst="rect">
            <a:avLst/>
          </a:prstGeom>
          <a:solidFill>
            <a:srgbClr val="1F497D"/>
          </a:solidFill>
          <a:ln>
            <a:noFill/>
          </a:ln>
          <a:effectLst>
            <a:outerShdw blurRad="50800" dist="38100" dir="5400000" algn="t" rotWithShape="0">
              <a:srgbClr val="808080">
                <a:alpha val="39999"/>
              </a:srgbClr>
            </a:outerShdw>
          </a:effectLst>
          <a:extLst>
            <a:ext uri="{91240B29-F687-4f45-9708-019B960494DF}">
              <a14:hiddenLine xmlns="" xmlns:a14="http://schemas.microsoft.com/office/drawing/2010/main" w="9525">
                <a:solidFill>
                  <a:srgbClr val="000000"/>
                </a:solidFill>
                <a:round/>
                <a:headEnd/>
                <a:tailEnd/>
              </a14:hiddenLine>
            </a:ext>
          </a:extLst>
        </p:spPr>
        <p:txBody>
          <a:bodyPr lIns="91432" tIns="45716" rIns="91432" bIns="45716"/>
          <a:lstStyle/>
          <a:p>
            <a:pPr defTabSz="914084" eaLnBrk="0" hangingPunct="0">
              <a:defRPr/>
            </a:pPr>
            <a:endParaRPr lang="en-US" sz="2400" dirty="0">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38799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32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3_lab of future">
    <p:spTree>
      <p:nvGrpSpPr>
        <p:cNvPr id="1" name=""/>
        <p:cNvGrpSpPr/>
        <p:nvPr/>
      </p:nvGrpSpPr>
      <p:grpSpPr>
        <a:xfrm>
          <a:off x="0" y="0"/>
          <a:ext cx="0" cy="0"/>
          <a:chOff x="0" y="0"/>
          <a:chExt cx="0" cy="0"/>
        </a:xfrm>
      </p:grpSpPr>
      <p:pic>
        <p:nvPicPr>
          <p:cNvPr id="3" name="image1.png"/>
          <p:cNvPicPr>
            <a:picLocks noChangeAspect="1" noChangeArrowheads="1"/>
          </p:cNvPicPr>
          <p:nvPr/>
        </p:nvPicPr>
        <p:blipFill>
          <a:blip r:embed="rId2" cstate="screen">
            <a:extLst>
              <a:ext uri="{28A0092B-C50C-407E-A947-70E740481C1C}">
                <a14:useLocalDpi xmlns:a14="http://schemas.microsoft.com/office/drawing/2010/main"/>
              </a:ext>
            </a:extLst>
          </a:blip>
          <a:srcRect l="6667" t="8601" r="7967" b="18398"/>
          <a:stretch>
            <a:fillRect/>
          </a:stretch>
        </p:blipFill>
        <p:spPr bwMode="auto">
          <a:xfrm>
            <a:off x="69850" y="6430963"/>
            <a:ext cx="5349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2338" y="6426200"/>
            <a:ext cx="16002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Shape 120"/>
          <p:cNvSpPr>
            <a:spLocks noChangeShapeType="1"/>
          </p:cNvSpPr>
          <p:nvPr/>
        </p:nvSpPr>
        <p:spPr bwMode="auto">
          <a:xfrm>
            <a:off x="2571750" y="6448425"/>
            <a:ext cx="0" cy="36671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defTabSz="4572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 name="Shape 121"/>
          <p:cNvSpPr>
            <a:spLocks noChangeArrowheads="1"/>
          </p:cNvSpPr>
          <p:nvPr/>
        </p:nvSpPr>
        <p:spPr bwMode="auto">
          <a:xfrm>
            <a:off x="2595563" y="6389688"/>
            <a:ext cx="7810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defTabSz="455613" fontAlgn="base">
              <a:spcBef>
                <a:spcPct val="0"/>
              </a:spcBef>
              <a:spcAft>
                <a:spcPct val="0"/>
              </a:spcAft>
            </a:pPr>
            <a:r>
              <a:rPr lang="en-US" sz="1200">
                <a:solidFill>
                  <a:srgbClr val="FFFFFF"/>
                </a:solidFill>
                <a:latin typeface="Arial" charset="0"/>
                <a:ea typeface="ＭＳ Ｐゴシック" charset="0"/>
                <a:cs typeface="Arial" charset="0"/>
                <a:sym typeface="Arial" charset="0"/>
              </a:rPr>
              <a:t>Office of</a:t>
            </a:r>
            <a:br>
              <a:rPr lang="en-US" sz="1200">
                <a:solidFill>
                  <a:srgbClr val="FFFFFF"/>
                </a:solidFill>
                <a:latin typeface="Arial" charset="0"/>
                <a:ea typeface="ＭＳ Ｐゴシック" charset="0"/>
                <a:cs typeface="Arial" charset="0"/>
                <a:sym typeface="Arial" charset="0"/>
              </a:rPr>
            </a:br>
            <a:r>
              <a:rPr lang="en-US" sz="1200">
                <a:solidFill>
                  <a:srgbClr val="FFFFFF"/>
                </a:solidFill>
                <a:latin typeface="Arial" charset="0"/>
                <a:ea typeface="ＭＳ Ｐゴシック" charset="0"/>
                <a:cs typeface="Arial" charset="0"/>
                <a:sym typeface="Arial" charset="0"/>
              </a:rPr>
              <a:t>Science</a:t>
            </a:r>
          </a:p>
        </p:txBody>
      </p:sp>
      <p:sp>
        <p:nvSpPr>
          <p:cNvPr id="7" name="Shape 122"/>
          <p:cNvSpPr>
            <a:spLocks noChangeArrowheads="1"/>
          </p:cNvSpPr>
          <p:nvPr/>
        </p:nvSpPr>
        <p:spPr bwMode="auto">
          <a:xfrm>
            <a:off x="8724900" y="6446838"/>
            <a:ext cx="368300" cy="355600"/>
          </a:xfrm>
          <a:prstGeom prst="roundRect">
            <a:avLst>
              <a:gd name="adj" fmla="val 16667"/>
            </a:avLst>
          </a:pr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2813" fontAlgn="base">
              <a:spcBef>
                <a:spcPct val="0"/>
              </a:spcBef>
              <a:spcAft>
                <a:spcPct val="0"/>
              </a:spcAft>
            </a:pPr>
            <a:endParaRPr lang="en-US" sz="2400">
              <a:solidFill>
                <a:srgbClr val="000000"/>
              </a:solidFill>
              <a:latin typeface="Arial" charset="0"/>
              <a:ea typeface="ＭＳ Ｐゴシック" charset="0"/>
              <a:cs typeface="Arial" charset="0"/>
              <a:sym typeface="Arial" charset="0"/>
            </a:endParaRPr>
          </a:p>
        </p:txBody>
      </p:sp>
      <p:sp>
        <p:nvSpPr>
          <p:cNvPr id="8" name="Shape 123"/>
          <p:cNvSpPr/>
          <p:nvPr/>
        </p:nvSpPr>
        <p:spPr>
          <a:xfrm>
            <a:off x="0" y="-12700"/>
            <a:ext cx="9144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4165" fontAlgn="base">
              <a:spcBef>
                <a:spcPct val="0"/>
              </a:spcBef>
              <a:spcAft>
                <a:spcPct val="0"/>
              </a:spcAft>
              <a:defRPr sz="2400"/>
            </a:pPr>
            <a:endParaRPr sz="2400" kern="0">
              <a:solidFill>
                <a:sysClr val="windowText" lastClr="000000"/>
              </a:solidFill>
              <a:latin typeface="Arial"/>
              <a:ea typeface="Arial"/>
              <a:cs typeface="Arial"/>
              <a:sym typeface="Arial"/>
            </a:endParaRPr>
          </a:p>
        </p:txBody>
      </p:sp>
      <p:sp>
        <p:nvSpPr>
          <p:cNvPr id="9" name="Shape 124"/>
          <p:cNvSpPr/>
          <p:nvPr/>
        </p:nvSpPr>
        <p:spPr>
          <a:xfrm>
            <a:off x="0" y="0"/>
            <a:ext cx="9144000" cy="855663"/>
          </a:xfrm>
          <a:prstGeom prst="rect">
            <a:avLst/>
          </a:prstGeom>
          <a:solidFill>
            <a:srgbClr val="1F497D"/>
          </a:solidFill>
          <a:ln w="12700">
            <a:miter lim="400000"/>
          </a:ln>
          <a:effectLst>
            <a:outerShdw blurRad="50800" dist="38100" dir="5400000" rotWithShape="0">
              <a:srgbClr val="000000">
                <a:alpha val="40000"/>
              </a:srgbClr>
            </a:outerShdw>
          </a:effectLst>
        </p:spPr>
        <p:txBody>
          <a:bodyPr lIns="0" tIns="0" rIns="0" bIns="0"/>
          <a:lstStyle/>
          <a:p>
            <a:pPr defTabSz="914165" fontAlgn="base">
              <a:spcBef>
                <a:spcPct val="0"/>
              </a:spcBef>
              <a:spcAft>
                <a:spcPct val="0"/>
              </a:spcAft>
              <a:defRPr sz="2400"/>
            </a:pPr>
            <a:endParaRPr sz="2400" kern="0">
              <a:solidFill>
                <a:sysClr val="windowText" lastClr="000000"/>
              </a:solidFill>
              <a:latin typeface="Arial"/>
              <a:ea typeface="Arial"/>
              <a:cs typeface="Arial"/>
              <a:sym typeface="Arial"/>
            </a:endParaRPr>
          </a:p>
        </p:txBody>
      </p:sp>
      <p:sp>
        <p:nvSpPr>
          <p:cNvPr id="125" name="Shape 125"/>
          <p:cNvSpPr>
            <a:spLocks noGrp="1"/>
          </p:cNvSpPr>
          <p:nvPr>
            <p:ph type="title"/>
          </p:nvPr>
        </p:nvSpPr>
        <p:spPr>
          <a:xfrm>
            <a:off x="0" y="0"/>
            <a:ext cx="9144000" cy="855768"/>
          </a:xfrm>
          <a:prstGeom prst="rect">
            <a:avLst/>
          </a:prstGeom>
        </p:spPr>
        <p:txBody>
          <a:bodyPr lIns="45719" tIns="45719" rIns="45719" bIns="45719" anchor="ctr"/>
          <a:lstStyle>
            <a:lvl1pPr algn="ctr">
              <a:lnSpc>
                <a:spcPct val="100000"/>
              </a:lnSpc>
              <a:defRPr sz="2800" b="0">
                <a:solidFill>
                  <a:srgbClr val="FFFFFF"/>
                </a:solidFill>
                <a:latin typeface="Franklin Gothic Medium"/>
                <a:ea typeface="Franklin Gothic Medium"/>
                <a:cs typeface="Franklin Gothic Medium"/>
                <a:sym typeface="Franklin Gothic Medium"/>
              </a:defRPr>
            </a:lvl1pPr>
          </a:lstStyle>
          <a:p>
            <a:pPr lvl="0"/>
            <a:r>
              <a:t>Title Text</a:t>
            </a:r>
          </a:p>
        </p:txBody>
      </p:sp>
      <p:sp>
        <p:nvSpPr>
          <p:cNvPr id="10" name="Slide Number Placeholder 1"/>
          <p:cNvSpPr>
            <a:spLocks noGrp="1"/>
          </p:cNvSpPr>
          <p:nvPr>
            <p:ph type="sldNum" sz="quarter" idx="11"/>
          </p:nvPr>
        </p:nvSpPr>
        <p:spPr>
          <a:xfrm>
            <a:off x="8170125" y="6356350"/>
            <a:ext cx="516675" cy="365125"/>
          </a:xfrm>
        </p:spPr>
        <p:txBody>
          <a:body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52746066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1">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0" y="0"/>
            <a:ext cx="9144000" cy="1143200"/>
          </a:xfrm>
          <a:prstGeom prst="rect">
            <a:avLst/>
          </a:prstGeom>
          <a:solidFill>
            <a:srgbClr val="1F497D"/>
          </a:solidFill>
          <a:ln>
            <a:noFill/>
          </a:ln>
          <a:effectLst>
            <a:outerShdw blurRad="50800" dist="38100" dir="2700000" algn="tl" rotWithShape="0">
              <a:srgbClr val="000000">
                <a:alpha val="42750"/>
              </a:srgbClr>
            </a:outerShdw>
          </a:effectLst>
        </p:spPr>
        <p:txBody>
          <a:bodyPr wrap="square" lIns="91425" tIns="91425" rIns="91425" bIns="91425" anchor="ctr" anchorCtr="0"/>
          <a:lstStyle>
            <a:lvl1pPr marL="0" marR="0" lvl="0" indent="0" algn="ctr" rtl="0">
              <a:spcBef>
                <a:spcPts val="0"/>
              </a:spcBef>
              <a:buClr>
                <a:schemeClr val="lt1"/>
              </a:buClr>
              <a:buSzPts val="1400"/>
              <a:buFont typeface="Source Sans Pro"/>
              <a:buNone/>
              <a:defRPr sz="2800" b="0" i="0" u="none" strike="noStrike" cap="none">
                <a:solidFill>
                  <a:schemeClr val="lt1"/>
                </a:solidFill>
                <a:latin typeface="Source Sans Pro"/>
                <a:ea typeface="Source Sans Pro"/>
                <a:cs typeface="Source Sans Pro"/>
                <a:sym typeface="Source Sans Pro"/>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a:p>
        </p:txBody>
      </p:sp>
      <p:sp>
        <p:nvSpPr>
          <p:cNvPr id="166" name="Shape 166"/>
          <p:cNvSpPr txBox="1">
            <a:spLocks noGrp="1"/>
          </p:cNvSpPr>
          <p:nvPr>
            <p:ph type="sldNum" idx="12"/>
          </p:nvPr>
        </p:nvSpPr>
        <p:spPr>
          <a:xfrm>
            <a:off x="8170125" y="6356351"/>
            <a:ext cx="516600" cy="365200"/>
          </a:xfrm>
          <a:prstGeom prst="rect">
            <a:avLst/>
          </a:prstGeom>
          <a:noFill/>
          <a:ln>
            <a:noFill/>
          </a:ln>
        </p:spPr>
        <p:txBody>
          <a:bodyPr wrap="square" lIns="91425" tIns="45700" rIns="91425" bIns="45700" anchor="ctr" anchorCtr="0">
            <a:noAutofit/>
          </a:bodyPr>
          <a:lstStyle/>
          <a:p>
            <a:fld id="{00000000-1234-1234-1234-123412341234}" type="slidenum">
              <a:rPr lang="en-US" smtClean="0">
                <a:solidFill>
                  <a:srgbClr val="FFFFFF"/>
                </a:solidFill>
                <a:latin typeface="Source Sans Pro"/>
                <a:ea typeface="Source Sans Pro"/>
                <a:cs typeface="Source Sans Pro"/>
                <a:sym typeface="Source Sans Pro"/>
              </a:rPr>
              <a:pPr/>
              <a:t>‹#›</a:t>
            </a:fld>
            <a:endParaRPr lang="en-US">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75324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 name="Rectangle 51"/>
          <p:cNvSpPr/>
          <p:nvPr userDrawn="1"/>
        </p:nvSpPr>
        <p:spPr>
          <a:xfrm>
            <a:off x="0" y="6239580"/>
            <a:ext cx="9144000" cy="618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sp>
        <p:nvSpPr>
          <p:cNvPr id="2" name="Title Placeholder 1"/>
          <p:cNvSpPr>
            <a:spLocks noGrp="1"/>
          </p:cNvSpPr>
          <p:nvPr>
            <p:ph type="title"/>
          </p:nvPr>
        </p:nvSpPr>
        <p:spPr>
          <a:xfrm>
            <a:off x="0" y="0"/>
            <a:ext cx="9144000" cy="1143000"/>
          </a:xfrm>
          <a:prstGeom prst="rect">
            <a:avLst/>
          </a:prstGeom>
          <a:solidFill>
            <a:schemeClr val="tx2"/>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170125" y="6356350"/>
            <a:ext cx="516675" cy="365125"/>
          </a:xfrm>
          <a:prstGeom prst="rect">
            <a:avLst/>
          </a:prstGeom>
        </p:spPr>
        <p:txBody>
          <a:bodyPr vert="horz" lIns="91440" tIns="45720" rIns="91440" bIns="45720" rtlCol="0" anchor="ctr"/>
          <a:lstStyle>
            <a:lvl1pPr algn="r">
              <a:defRPr sz="1000">
                <a:solidFill>
                  <a:schemeClr val="bg1"/>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158720" y="-142629"/>
            <a:ext cx="9447494"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8" name="Picture 1" descr="ATAP_footer_orange_reversed_.png"/>
          <p:cNvPicPr>
            <a:picLocks noChangeAspect="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5001929" y="6311321"/>
            <a:ext cx="2898775" cy="43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descr="LBL_logo_notext_rev_transparent.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29479" y="6357358"/>
            <a:ext cx="518160" cy="365760"/>
          </a:xfrm>
          <a:prstGeom prst="rect">
            <a:avLst/>
          </a:prstGeom>
        </p:spPr>
      </p:pic>
      <p:pic>
        <p:nvPicPr>
          <p:cNvPr id="48" name="Picture 47" descr="RGB_White-Seal_White-Mark_SC_Horizontal.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132020" y="6353368"/>
            <a:ext cx="2286000" cy="383721"/>
          </a:xfrm>
          <a:prstGeom prst="rect">
            <a:avLst/>
          </a:prstGeom>
        </p:spPr>
      </p:pic>
    </p:spTree>
    <p:extLst>
      <p:ext uri="{BB962C8B-B14F-4D97-AF65-F5344CB8AC3E}">
        <p14:creationId xmlns:p14="http://schemas.microsoft.com/office/powerpoint/2010/main" val="221133942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6" r:id="rId6"/>
    <p:sldLayoutId id="2147483672" r:id="rId7"/>
    <p:sldLayoutId id="2147483673" r:id="rId8"/>
    <p:sldLayoutId id="2147483674" r:id="rId9"/>
    <p:sldLayoutId id="2147483675" r:id="rId10"/>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170125" y="6356350"/>
            <a:ext cx="516675" cy="365125"/>
          </a:xfrm>
          <a:prstGeom prst="rect">
            <a:avLst/>
          </a:prstGeom>
        </p:spPr>
        <p:txBody>
          <a:bodyPr vert="horz" lIns="91440" tIns="45720" rIns="91440" bIns="45720" rtlCol="0" anchor="ctr"/>
          <a:lstStyle>
            <a:lvl1pPr algn="r">
              <a:defRPr sz="1000">
                <a:solidFill>
                  <a:srgbClr val="898989"/>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158720" y="-142629"/>
            <a:ext cx="9447494"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05364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ctr"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0.png"/><Relationship Id="rId11" Type="http://schemas.openxmlformats.org/officeDocument/2006/relationships/image" Target="../media/image41.emf"/><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2.emf"/><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11.jpeg"/><Relationship Id="rId5" Type="http://schemas.openxmlformats.org/officeDocument/2006/relationships/hyperlink" Target="https://indico.cern.ch/event/445667/contributions/2564508/" TargetMode="External"/><Relationship Id="rId10" Type="http://schemas.openxmlformats.org/officeDocument/2006/relationships/image" Target="../media/image12.gif"/><Relationship Id="rId4" Type="http://schemas.openxmlformats.org/officeDocument/2006/relationships/hyperlink" Target="https://doi.org/10.1109/TASC.2017.2766132" TargetMode="External"/><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14.png"/><Relationship Id="rId3" Type="http://schemas.microsoft.com/office/2007/relationships/media" Target="../media/media2.mov"/><Relationship Id="rId7" Type="http://schemas.openxmlformats.org/officeDocument/2006/relationships/image" Target="../media/image62.png"/><Relationship Id="rId12" Type="http://schemas.openxmlformats.org/officeDocument/2006/relationships/image" Target="../media/image67.emf"/><Relationship Id="rId17" Type="http://schemas.openxmlformats.org/officeDocument/2006/relationships/image" Target="../media/image72.png"/><Relationship Id="rId2" Type="http://schemas.openxmlformats.org/officeDocument/2006/relationships/video" Target="../media/media1.mp4"/><Relationship Id="rId16" Type="http://schemas.openxmlformats.org/officeDocument/2006/relationships/image" Target="../media/image71.png"/><Relationship Id="rId1" Type="http://schemas.microsoft.com/office/2007/relationships/media" Target="../media/media1.mp4"/><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slideLayout" Target="../slideLayouts/slideLayout4.xml"/><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video" Target="../media/media2.mov"/><Relationship Id="rId9" Type="http://schemas.openxmlformats.org/officeDocument/2006/relationships/image" Target="../media/image64.png"/><Relationship Id="rId14" Type="http://schemas.openxmlformats.org/officeDocument/2006/relationships/image" Target="../media/image69.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7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tiff"/></Relationships>
</file>

<file path=ppt/slides/_rels/slide2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92.jpeg"/><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8.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4.emf"/><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emf"/><Relationship Id="rId4" Type="http://schemas.openxmlformats.org/officeDocument/2006/relationships/image" Target="../media/image107.emf"/></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19.emf"/></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15.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17.png"/><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16.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9.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98.png"/><Relationship Id="rId5" Type="http://schemas.openxmlformats.org/officeDocument/2006/relationships/image" Target="../media/image122.png"/><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4.emf"/></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6.emf"/></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31.emf"/><Relationship Id="rId4" Type="http://schemas.openxmlformats.org/officeDocument/2006/relationships/image" Target="../media/image130.emf"/></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33.wmf"/><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48.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emf"/><Relationship Id="rId9" Type="http://schemas.openxmlformats.org/officeDocument/2006/relationships/image" Target="../media/image142.emf"/></Relationships>
</file>

<file path=ppt/slides/_rels/slide49.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44.emf"/></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hyperlink" Target="http://dx.doi.org/10.1063/1.4984969"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notesSlide" Target="../notesSlides/notesSlide7.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5.jpeg"/><Relationship Id="rId10" Type="http://schemas.openxmlformats.org/officeDocument/2006/relationships/image" Target="../media/image42.emf"/><Relationship Id="rId4" Type="http://schemas.openxmlformats.org/officeDocument/2006/relationships/image" Target="../media/image44.png"/><Relationship Id="rId9"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2800" dirty="0"/>
              <a:t>Fusion Energy Research at LBNL</a:t>
            </a:r>
          </a:p>
        </p:txBody>
      </p:sp>
      <p:sp>
        <p:nvSpPr>
          <p:cNvPr id="2" name="Subtitle 1"/>
          <p:cNvSpPr>
            <a:spLocks noGrp="1"/>
          </p:cNvSpPr>
          <p:nvPr>
            <p:ph type="subTitle" idx="1"/>
          </p:nvPr>
        </p:nvSpPr>
        <p:spPr>
          <a:xfrm>
            <a:off x="1928596" y="1842471"/>
            <a:ext cx="5286807" cy="597717"/>
          </a:xfrm>
        </p:spPr>
        <p:txBody>
          <a:bodyPr>
            <a:noAutofit/>
          </a:bodyPr>
          <a:lstStyle/>
          <a:p>
            <a:r>
              <a:rPr lang="en-US" sz="1600" dirty="0"/>
              <a:t>Fusion Power Associates Annual Meeting</a:t>
            </a:r>
          </a:p>
          <a:p>
            <a:r>
              <a:rPr lang="en-US" sz="1600" dirty="0"/>
              <a:t>Washington, DC December 5, 2018</a:t>
            </a:r>
          </a:p>
        </p:txBody>
      </p:sp>
      <p:sp>
        <p:nvSpPr>
          <p:cNvPr id="3" name="Text Placeholder 2"/>
          <p:cNvSpPr>
            <a:spLocks noGrp="1"/>
          </p:cNvSpPr>
          <p:nvPr>
            <p:ph type="body" sz="quarter" idx="10"/>
          </p:nvPr>
        </p:nvSpPr>
        <p:spPr>
          <a:xfrm>
            <a:off x="2282344" y="1190513"/>
            <a:ext cx="4275787" cy="541335"/>
          </a:xfrm>
        </p:spPr>
        <p:txBody>
          <a:bodyPr>
            <a:normAutofit/>
          </a:bodyPr>
          <a:lstStyle/>
          <a:p>
            <a:r>
              <a:rPr lang="fr-FR" sz="2000" i="1"/>
              <a:t>PETER SEIDL, LBNL</a:t>
            </a:r>
            <a:endParaRPr lang="fr-FR" sz="2000" dirty="0"/>
          </a:p>
        </p:txBody>
      </p:sp>
      <p:pic>
        <p:nvPicPr>
          <p:cNvPr id="12" name="Picture 11"/>
          <p:cNvPicPr>
            <a:picLocks noChangeAspect="1"/>
          </p:cNvPicPr>
          <p:nvPr/>
        </p:nvPicPr>
        <p:blipFill>
          <a:blip r:embed="rId3"/>
          <a:stretch>
            <a:fillRect/>
          </a:stretch>
        </p:blipFill>
        <p:spPr>
          <a:xfrm>
            <a:off x="2973257" y="3267911"/>
            <a:ext cx="478817" cy="501087"/>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6731" y="3920048"/>
            <a:ext cx="1040526" cy="4347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46731" y="3311470"/>
            <a:ext cx="1040526" cy="490428"/>
          </a:xfrm>
          <a:prstGeom prst="rect">
            <a:avLst/>
          </a:prstGeom>
        </p:spPr>
      </p:pic>
      <p:pic>
        <p:nvPicPr>
          <p:cNvPr id="14" name="Picture 4" descr="Image result for Tuft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98285" y="4596722"/>
            <a:ext cx="1078188" cy="321545"/>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46731" y="4491579"/>
            <a:ext cx="1147011" cy="426688"/>
          </a:xfrm>
          <a:prstGeom prst="rect">
            <a:avLst/>
          </a:prstGeom>
        </p:spPr>
      </p:pic>
      <p:pic>
        <p:nvPicPr>
          <p:cNvPr id="16" name="Shape 193" descr="bold-cornell-color-no-text.png"/>
          <p:cNvPicPr preferRelativeResize="0"/>
          <p:nvPr/>
        </p:nvPicPr>
        <p:blipFill>
          <a:blip r:embed="rId8">
            <a:alphaModFix/>
          </a:blip>
          <a:stretch>
            <a:fillRect/>
          </a:stretch>
        </p:blipFill>
        <p:spPr>
          <a:xfrm>
            <a:off x="2893859" y="3880503"/>
            <a:ext cx="637614" cy="637614"/>
          </a:xfrm>
          <a:prstGeom prst="rect">
            <a:avLst/>
          </a:prstGeom>
          <a:noFill/>
          <a:ln>
            <a:noFill/>
          </a:ln>
        </p:spPr>
      </p:pic>
    </p:spTree>
    <p:extLst>
      <p:ext uri="{BB962C8B-B14F-4D97-AF65-F5344CB8AC3E}">
        <p14:creationId xmlns:p14="http://schemas.microsoft.com/office/powerpoint/2010/main" val="2412693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0" y="0"/>
            <a:ext cx="9144000" cy="857400"/>
          </a:xfrm>
          <a:prstGeom prst="rect">
            <a:avLst/>
          </a:prstGeom>
          <a:solidFill>
            <a:srgbClr val="1F497D"/>
          </a:solidFill>
          <a:ln>
            <a:noFill/>
          </a:ln>
          <a:effectLst>
            <a:outerShdw blurRad="50800" dist="38100" dir="2700000" algn="tl" rotWithShape="0">
              <a:srgbClr val="000000">
                <a:alpha val="42750"/>
              </a:srgbClr>
            </a:outerShdw>
          </a:effectLst>
        </p:spPr>
        <p:txBody>
          <a:bodyPr vert="horz" wrap="square" lIns="91425" tIns="45700" rIns="91425" bIns="45700" rtlCol="0" anchor="ctr" anchorCtr="0">
            <a:noAutofit/>
          </a:bodyPr>
          <a:lstStyle/>
          <a:p>
            <a:r>
              <a:rPr lang="en-US" sz="2400" b="1" dirty="0">
                <a:latin typeface="Arial"/>
                <a:ea typeface="Arial"/>
                <a:cs typeface="Arial"/>
                <a:sym typeface="Arial"/>
              </a:rPr>
              <a:t>Electrostatic quadrupoles focus the ion beams for efficient transport in both PC board and silicon</a:t>
            </a:r>
          </a:p>
        </p:txBody>
      </p:sp>
      <p:pic>
        <p:nvPicPr>
          <p:cNvPr id="280" name="Shape 2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28423" y="2206075"/>
            <a:ext cx="3113449" cy="1971862"/>
          </a:xfrm>
          <a:prstGeom prst="rect">
            <a:avLst/>
          </a:prstGeom>
          <a:noFill/>
          <a:ln>
            <a:noFill/>
          </a:ln>
        </p:spPr>
      </p:pic>
      <p:pic>
        <p:nvPicPr>
          <p:cNvPr id="281" name="Shape 28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83901" y="4274250"/>
            <a:ext cx="3113443" cy="1105638"/>
          </a:xfrm>
          <a:prstGeom prst="rect">
            <a:avLst/>
          </a:prstGeom>
          <a:noFill/>
          <a:ln>
            <a:noFill/>
          </a:ln>
        </p:spPr>
      </p:pic>
      <p:sp>
        <p:nvSpPr>
          <p:cNvPr id="282" name="Shape 282"/>
          <p:cNvSpPr txBox="1">
            <a:spLocks noGrp="1"/>
          </p:cNvSpPr>
          <p:nvPr>
            <p:ph type="sldNum" idx="12"/>
          </p:nvPr>
        </p:nvSpPr>
        <p:spPr>
          <a:xfrm>
            <a:off x="8239044" y="6342437"/>
            <a:ext cx="516600" cy="273900"/>
          </a:xfrm>
          <a:prstGeom prst="rect">
            <a:avLst/>
          </a:prstGeom>
        </p:spPr>
        <p:txBody>
          <a:bodyPr vert="horz" wrap="square" lIns="91425" tIns="45700" rIns="91425" bIns="45700" rtlCol="0" anchor="ctr" anchorCtr="0">
            <a:noAutofit/>
          </a:bodyPr>
          <a:lstStyle/>
          <a:p>
            <a:pPr>
              <a:buClr>
                <a:srgbClr val="000000"/>
              </a:buClr>
            </a:pPr>
            <a:fld id="{00000000-1234-1234-1234-123412341234}" type="slidenum">
              <a:rPr lang="en-US"/>
              <a:pPr>
                <a:buClr>
                  <a:srgbClr val="000000"/>
                </a:buClr>
              </a:pPr>
              <a:t>10</a:t>
            </a:fld>
            <a:endParaRPr lang="en-US"/>
          </a:p>
        </p:txBody>
      </p:sp>
      <p:pic>
        <p:nvPicPr>
          <p:cNvPr id="283" name="Shape 28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093302" y="2306750"/>
            <a:ext cx="1722425" cy="1770502"/>
          </a:xfrm>
          <a:prstGeom prst="rect">
            <a:avLst/>
          </a:prstGeom>
          <a:noFill/>
          <a:ln>
            <a:noFill/>
          </a:ln>
        </p:spPr>
      </p:pic>
      <p:grpSp>
        <p:nvGrpSpPr>
          <p:cNvPr id="284" name="Shape 284"/>
          <p:cNvGrpSpPr/>
          <p:nvPr/>
        </p:nvGrpSpPr>
        <p:grpSpPr>
          <a:xfrm>
            <a:off x="846963" y="4274263"/>
            <a:ext cx="3611614" cy="1031725"/>
            <a:chOff x="4573438" y="3408800"/>
            <a:chExt cx="3611614" cy="1031725"/>
          </a:xfrm>
        </p:grpSpPr>
        <p:pic>
          <p:nvPicPr>
            <p:cNvPr id="285" name="Shape 28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01487" y="3408800"/>
              <a:ext cx="1083564" cy="1031725"/>
            </a:xfrm>
            <a:prstGeom prst="rect">
              <a:avLst/>
            </a:prstGeom>
            <a:noFill/>
            <a:ln>
              <a:noFill/>
            </a:ln>
          </p:spPr>
        </p:pic>
        <p:pic>
          <p:nvPicPr>
            <p:cNvPr id="286" name="Shape 28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73438" y="3408800"/>
              <a:ext cx="1010791" cy="1031717"/>
            </a:xfrm>
            <a:prstGeom prst="rect">
              <a:avLst/>
            </a:prstGeom>
            <a:noFill/>
            <a:ln>
              <a:noFill/>
            </a:ln>
          </p:spPr>
        </p:pic>
        <p:pic>
          <p:nvPicPr>
            <p:cNvPr id="287" name="Shape 28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10219" y="3408800"/>
              <a:ext cx="1265278" cy="1031725"/>
            </a:xfrm>
            <a:prstGeom prst="rect">
              <a:avLst/>
            </a:prstGeom>
            <a:noFill/>
            <a:ln>
              <a:noFill/>
            </a:ln>
          </p:spPr>
        </p:pic>
      </p:grpSp>
      <p:pic>
        <p:nvPicPr>
          <p:cNvPr id="288" name="Shape 28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13200" y="2306750"/>
            <a:ext cx="1770500" cy="1770500"/>
          </a:xfrm>
          <a:prstGeom prst="rect">
            <a:avLst/>
          </a:prstGeom>
          <a:noFill/>
          <a:ln>
            <a:noFill/>
          </a:ln>
        </p:spPr>
      </p:pic>
      <p:pic>
        <p:nvPicPr>
          <p:cNvPr id="289" name="Shape 289"/>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4023826" y="2306751"/>
            <a:ext cx="1722425" cy="1765753"/>
          </a:xfrm>
          <a:prstGeom prst="rect">
            <a:avLst/>
          </a:prstGeom>
          <a:noFill/>
          <a:ln>
            <a:noFill/>
          </a:ln>
        </p:spPr>
      </p:pic>
      <p:sp>
        <p:nvSpPr>
          <p:cNvPr id="290" name="Shape 290"/>
          <p:cNvSpPr txBox="1"/>
          <p:nvPr/>
        </p:nvSpPr>
        <p:spPr>
          <a:xfrm>
            <a:off x="1927322" y="1293317"/>
            <a:ext cx="7199300" cy="449412"/>
          </a:xfrm>
          <a:prstGeom prst="rect">
            <a:avLst/>
          </a:prstGeom>
          <a:noFill/>
          <a:ln>
            <a:noFill/>
          </a:ln>
        </p:spPr>
        <p:txBody>
          <a:bodyPr wrap="square" lIns="91425" tIns="91425" rIns="91425" bIns="91425" anchor="t" anchorCtr="0">
            <a:noAutofit/>
          </a:bodyPr>
          <a:lstStyle/>
          <a:p>
            <a:r>
              <a:rPr lang="en-US" dirty="0">
                <a:solidFill>
                  <a:srgbClr val="1F497D"/>
                </a:solidFill>
              </a:rPr>
              <a:t>laser cut PC board                               Silicon wafer</a:t>
            </a:r>
          </a:p>
        </p:txBody>
      </p:sp>
      <p:sp>
        <p:nvSpPr>
          <p:cNvPr id="291" name="Shape 291"/>
          <p:cNvSpPr/>
          <p:nvPr/>
        </p:nvSpPr>
        <p:spPr>
          <a:xfrm>
            <a:off x="3914376" y="2313401"/>
            <a:ext cx="728075" cy="3014075"/>
          </a:xfrm>
          <a:custGeom>
            <a:avLst/>
            <a:gdLst/>
            <a:ahLst/>
            <a:cxnLst/>
            <a:rect l="0" t="0" r="0" b="0"/>
            <a:pathLst>
              <a:path w="29123" h="120563" extrusionOk="0">
                <a:moveTo>
                  <a:pt x="0" y="0"/>
                </a:moveTo>
                <a:lnTo>
                  <a:pt x="0" y="74217"/>
                </a:lnTo>
                <a:lnTo>
                  <a:pt x="29123" y="74217"/>
                </a:lnTo>
                <a:lnTo>
                  <a:pt x="29123" y="120563"/>
                </a:lnTo>
              </a:path>
            </a:pathLst>
          </a:custGeom>
          <a:noFill/>
          <a:ln w="9525" cap="flat" cmpd="sng">
            <a:solidFill>
              <a:schemeClr val="dk2"/>
            </a:solidFill>
            <a:prstDash val="solid"/>
            <a:round/>
            <a:headEnd type="none" w="lg" len="lg"/>
            <a:tailEnd type="none" w="lg" len="lg"/>
          </a:ln>
        </p:spPr>
      </p:sp>
      <p:sp>
        <p:nvSpPr>
          <p:cNvPr id="2" name="Rectangle 1"/>
          <p:cNvSpPr/>
          <p:nvPr/>
        </p:nvSpPr>
        <p:spPr>
          <a:xfrm>
            <a:off x="346543" y="1667070"/>
            <a:ext cx="1343638" cy="646331"/>
          </a:xfrm>
          <a:prstGeom prst="rect">
            <a:avLst/>
          </a:prstGeom>
        </p:spPr>
        <p:txBody>
          <a:bodyPr wrap="none">
            <a:spAutoFit/>
          </a:bodyPr>
          <a:lstStyle/>
          <a:p>
            <a:r>
              <a:rPr lang="en-US" dirty="0">
                <a:solidFill>
                  <a:srgbClr val="1F497D"/>
                </a:solidFill>
              </a:rPr>
              <a:t> ESQ field </a:t>
            </a:r>
            <a:br>
              <a:rPr lang="en-US" dirty="0">
                <a:solidFill>
                  <a:srgbClr val="1F497D"/>
                </a:solidFill>
              </a:rPr>
            </a:br>
            <a:r>
              <a:rPr lang="en-US" dirty="0">
                <a:solidFill>
                  <a:srgbClr val="1F497D"/>
                </a:solidFill>
              </a:rPr>
              <a:t>distribution </a:t>
            </a:r>
            <a:endParaRPr lang="en-US" dirty="0"/>
          </a:p>
        </p:txBody>
      </p:sp>
      <p:grpSp>
        <p:nvGrpSpPr>
          <p:cNvPr id="16" name="Group 15">
            <a:extLst>
              <a:ext uri="{FF2B5EF4-FFF2-40B4-BE49-F238E27FC236}">
                <a16:creationId xmlns:a16="http://schemas.microsoft.com/office/drawing/2014/main" id="{D4BB0F03-2B37-9943-8959-20B668B78412}"/>
              </a:ext>
            </a:extLst>
          </p:cNvPr>
          <p:cNvGrpSpPr/>
          <p:nvPr/>
        </p:nvGrpSpPr>
        <p:grpSpPr>
          <a:xfrm>
            <a:off x="1612934" y="6303233"/>
            <a:ext cx="3023460" cy="512142"/>
            <a:chOff x="1612934" y="6303233"/>
            <a:chExt cx="3023460" cy="512142"/>
          </a:xfrm>
        </p:grpSpPr>
        <p:sp>
          <p:nvSpPr>
            <p:cNvPr id="17" name="Shape 267">
              <a:extLst>
                <a:ext uri="{FF2B5EF4-FFF2-40B4-BE49-F238E27FC236}">
                  <a16:creationId xmlns:a16="http://schemas.microsoft.com/office/drawing/2014/main" id="{CBB01AE6-9669-564C-8922-DBD2DE341668}"/>
                </a:ext>
              </a:extLst>
            </p:cNvPr>
            <p:cNvSpPr txBox="1">
              <a:spLocks/>
            </p:cNvSpPr>
            <p:nvPr/>
          </p:nvSpPr>
          <p:spPr>
            <a:xfrm>
              <a:off x="1612934" y="6318280"/>
              <a:ext cx="3023460" cy="497095"/>
            </a:xfrm>
            <a:prstGeom prst="rect">
              <a:avLst/>
            </a:prstGeom>
            <a:solidFill>
              <a:srgbClr val="1F497D"/>
            </a:solidFill>
            <a:ln>
              <a:noFill/>
            </a:ln>
            <a:effectLst/>
          </p:spPr>
          <p:txBody>
            <a:bodyPr vert="horz" wrap="square" lIns="91425" tIns="45700" rIns="91425" bIns="45700" rtlCol="0" anchor="ctr" anchorCtr="0">
              <a:noAutofit/>
            </a:bodyPr>
            <a:lstStyle>
              <a:lvl1pPr marL="0" marR="0" lvl="0" indent="0" algn="ctr" defTabSz="457200" rtl="0" eaLnBrk="1" latinLnBrk="0" hangingPunct="1">
                <a:spcBef>
                  <a:spcPts val="0"/>
                </a:spcBef>
                <a:buClr>
                  <a:schemeClr val="lt1"/>
                </a:buClr>
                <a:buSzPts val="1400"/>
                <a:buFont typeface="Source Sans Pro"/>
                <a:buNone/>
                <a:defRPr sz="2800" b="0" i="0" u="none" strike="noStrike" kern="1200" cap="none">
                  <a:solidFill>
                    <a:schemeClr val="lt1"/>
                  </a:solidFill>
                  <a:latin typeface="Source Sans Pro"/>
                  <a:ea typeface="Source Sans Pro"/>
                  <a:cs typeface="Source Sans Pro"/>
                  <a:sym typeface="Source Sans Pro"/>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lang="en-US" b="1" dirty="0">
                <a:latin typeface="Arial"/>
                <a:ea typeface="Arial"/>
                <a:cs typeface="Arial"/>
                <a:sym typeface="Arial"/>
              </a:endParaRPr>
            </a:p>
          </p:txBody>
        </p:sp>
        <p:grpSp>
          <p:nvGrpSpPr>
            <p:cNvPr id="18" name="Group 17">
              <a:extLst>
                <a:ext uri="{FF2B5EF4-FFF2-40B4-BE49-F238E27FC236}">
                  <a16:creationId xmlns:a16="http://schemas.microsoft.com/office/drawing/2014/main" id="{4599315D-5C34-BF45-B5CD-3F139B64C82B}"/>
                </a:ext>
              </a:extLst>
            </p:cNvPr>
            <p:cNvGrpSpPr/>
            <p:nvPr/>
          </p:nvGrpSpPr>
          <p:grpSpPr>
            <a:xfrm>
              <a:off x="1777566" y="6303233"/>
              <a:ext cx="2424627" cy="464614"/>
              <a:chOff x="17412644" y="4390949"/>
              <a:chExt cx="10339059" cy="1981200"/>
            </a:xfrm>
          </p:grpSpPr>
          <p:pic>
            <p:nvPicPr>
              <p:cNvPr id="19" name="Picture 18" descr="New_DOE_Logo_Color-White-Text_060208.eps">
                <a:extLst>
                  <a:ext uri="{FF2B5EF4-FFF2-40B4-BE49-F238E27FC236}">
                    <a16:creationId xmlns:a16="http://schemas.microsoft.com/office/drawing/2014/main" id="{9B4612BA-052C-1B4B-977E-7A02F75B7DA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53951" y="4723513"/>
                <a:ext cx="4797752" cy="1194260"/>
              </a:xfrm>
              <a:prstGeom prst="rect">
                <a:avLst/>
              </a:prstGeom>
            </p:spPr>
          </p:pic>
          <p:pic>
            <p:nvPicPr>
              <p:cNvPr id="20" name="Picture 19" descr="arpa-e-logo-white.pdf">
                <a:extLst>
                  <a:ext uri="{FF2B5EF4-FFF2-40B4-BE49-F238E27FC236}">
                    <a16:creationId xmlns:a16="http://schemas.microsoft.com/office/drawing/2014/main" id="{BB2E7B00-5ACD-4F4C-B0E2-1F4D2E9775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412644" y="4390949"/>
                <a:ext cx="5854700" cy="1981200"/>
              </a:xfrm>
              <a:prstGeom prst="rect">
                <a:avLst/>
              </a:prstGeom>
            </p:spPr>
          </p:pic>
        </p:grpSp>
      </p:grpSp>
      <p:sp>
        <p:nvSpPr>
          <p:cNvPr id="22" name="Rectangle 21">
            <a:extLst>
              <a:ext uri="{FF2B5EF4-FFF2-40B4-BE49-F238E27FC236}">
                <a16:creationId xmlns:a16="http://schemas.microsoft.com/office/drawing/2014/main" id="{168CD816-145A-3647-A117-08D454B1948C}"/>
              </a:ext>
            </a:extLst>
          </p:cNvPr>
          <p:cNvSpPr/>
          <p:nvPr/>
        </p:nvSpPr>
        <p:spPr>
          <a:xfrm>
            <a:off x="2060975" y="1602543"/>
            <a:ext cx="2127377" cy="646331"/>
          </a:xfrm>
          <a:prstGeom prst="rect">
            <a:avLst/>
          </a:prstGeom>
        </p:spPr>
        <p:txBody>
          <a:bodyPr wrap="none">
            <a:spAutoFit/>
          </a:bodyPr>
          <a:lstStyle/>
          <a:p>
            <a:r>
              <a:rPr lang="en-US" i="1" dirty="0">
                <a:solidFill>
                  <a:srgbClr val="1F497D"/>
                </a:solidFill>
              </a:rPr>
              <a:t>3x3 array of quads, </a:t>
            </a:r>
            <a:br>
              <a:rPr lang="en-US" i="1" dirty="0">
                <a:solidFill>
                  <a:srgbClr val="1F497D"/>
                </a:solidFill>
              </a:rPr>
            </a:br>
            <a:r>
              <a:rPr lang="en-US" i="1" dirty="0">
                <a:solidFill>
                  <a:srgbClr val="1F497D"/>
                </a:solidFill>
              </a:rPr>
              <a:t>pitch = 5 mm</a:t>
            </a:r>
            <a:endParaRPr lang="en-US" i="1" dirty="0"/>
          </a:p>
        </p:txBody>
      </p:sp>
      <p:cxnSp>
        <p:nvCxnSpPr>
          <p:cNvPr id="7" name="Straight Arrow Connector 6">
            <a:extLst>
              <a:ext uri="{FF2B5EF4-FFF2-40B4-BE49-F238E27FC236}">
                <a16:creationId xmlns:a16="http://schemas.microsoft.com/office/drawing/2014/main" id="{2FE766C1-4848-D445-8CED-C2A94F97ECF1}"/>
              </a:ext>
            </a:extLst>
          </p:cNvPr>
          <p:cNvCxnSpPr>
            <a:cxnSpLocks/>
          </p:cNvCxnSpPr>
          <p:nvPr/>
        </p:nvCxnSpPr>
        <p:spPr>
          <a:xfrm flipH="1">
            <a:off x="2925737" y="2263250"/>
            <a:ext cx="449645" cy="0"/>
          </a:xfrm>
          <a:prstGeom prst="straightConnector1">
            <a:avLst/>
          </a:prstGeom>
          <a:ln w="476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8BE41D6-BBF1-D741-AEF2-FE310A08B037}"/>
              </a:ext>
            </a:extLst>
          </p:cNvPr>
          <p:cNvSpPr txBox="1"/>
          <p:nvPr/>
        </p:nvSpPr>
        <p:spPr>
          <a:xfrm>
            <a:off x="5526972" y="5305980"/>
            <a:ext cx="3916350" cy="830997"/>
          </a:xfrm>
          <a:prstGeom prst="rect">
            <a:avLst/>
          </a:prstGeom>
          <a:noFill/>
        </p:spPr>
        <p:txBody>
          <a:bodyPr wrap="square" rtlCol="0">
            <a:spAutoFit/>
          </a:bodyPr>
          <a:lstStyle/>
          <a:p>
            <a:r>
              <a:rPr lang="en-US" sz="1600" dirty="0">
                <a:solidFill>
                  <a:schemeClr val="tx2"/>
                </a:solidFill>
                <a:latin typeface="+mj-lt"/>
              </a:rPr>
              <a:t>K. B. </a:t>
            </a:r>
            <a:r>
              <a:rPr lang="en-US" sz="1600" dirty="0" err="1">
                <a:solidFill>
                  <a:schemeClr val="tx2"/>
                </a:solidFill>
                <a:latin typeface="+mj-lt"/>
              </a:rPr>
              <a:t>Vinayakumar</a:t>
            </a:r>
            <a:r>
              <a:rPr lang="en-US" sz="1600" dirty="0">
                <a:solidFill>
                  <a:schemeClr val="tx2"/>
                </a:solidFill>
                <a:latin typeface="+mj-lt"/>
              </a:rPr>
              <a:t>, et al., </a:t>
            </a:r>
            <a:br>
              <a:rPr lang="en-US" sz="1600" dirty="0">
                <a:solidFill>
                  <a:schemeClr val="tx2"/>
                </a:solidFill>
                <a:latin typeface="+mj-lt"/>
              </a:rPr>
            </a:br>
            <a:r>
              <a:rPr lang="en-US" sz="1600" dirty="0">
                <a:solidFill>
                  <a:schemeClr val="tx2"/>
                </a:solidFill>
                <a:latin typeface="+mj-lt"/>
              </a:rPr>
              <a:t>IEEE, MEMS 2018, Belfast, Jan. 2018, arXiv:1802.02622</a:t>
            </a:r>
          </a:p>
        </p:txBody>
      </p:sp>
    </p:spTree>
    <p:extLst>
      <p:ext uri="{BB962C8B-B14F-4D97-AF65-F5344CB8AC3E}">
        <p14:creationId xmlns:p14="http://schemas.microsoft.com/office/powerpoint/2010/main" val="1737400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p:nvPr/>
        </p:nvSpPr>
        <p:spPr>
          <a:xfrm>
            <a:off x="13644" y="3587033"/>
            <a:ext cx="9130355" cy="2512688"/>
          </a:xfrm>
          <a:prstGeom prst="rect">
            <a:avLst/>
          </a:prstGeom>
          <a:noFill/>
          <a:ln>
            <a:noFill/>
          </a:ln>
        </p:spPr>
        <p:txBody>
          <a:bodyPr wrap="square" lIns="91425" tIns="45700" rIns="91425" bIns="45700" anchor="t" anchorCtr="0">
            <a:noAutofit/>
          </a:bodyPr>
          <a:lstStyle/>
          <a:p>
            <a:pPr>
              <a:buClr>
                <a:srgbClr val="1F497D"/>
              </a:buClr>
              <a:buSzPts val="1600"/>
            </a:pPr>
            <a:r>
              <a:rPr lang="en-US" sz="2000" dirty="0">
                <a:solidFill>
                  <a:srgbClr val="1F497D"/>
                </a:solidFill>
                <a:latin typeface="Source Sans Pro"/>
                <a:ea typeface="Source Sans Pro"/>
                <a:cs typeface="Source Sans Pro"/>
                <a:sym typeface="Source Sans Pro"/>
              </a:rPr>
              <a:t>We now operate a multi-beam accelerator formed from a stack of PC boards </a:t>
            </a:r>
          </a:p>
          <a:p>
            <a:pPr marL="285750" indent="-285750">
              <a:buClr>
                <a:srgbClr val="1F497D"/>
              </a:buClr>
              <a:buSzPts val="1600"/>
              <a:buFont typeface="Arial"/>
              <a:buChar char="•"/>
            </a:pPr>
            <a:r>
              <a:rPr lang="en-US" sz="2000" dirty="0">
                <a:solidFill>
                  <a:srgbClr val="1F497D"/>
                </a:solidFill>
                <a:latin typeface="Source Sans Pro"/>
                <a:ea typeface="Source Sans Pro"/>
                <a:cs typeface="Source Sans Pro"/>
                <a:sym typeface="Source Sans Pro"/>
              </a:rPr>
              <a:t>Next step is scaling to higher beam current (from 50 µA to &gt;1 mA) and higher beam energy (10 </a:t>
            </a:r>
            <a:r>
              <a:rPr lang="en-US" sz="2000" dirty="0" err="1">
                <a:solidFill>
                  <a:srgbClr val="1F497D"/>
                </a:solidFill>
                <a:latin typeface="Source Sans Pro"/>
                <a:ea typeface="Source Sans Pro"/>
                <a:cs typeface="Source Sans Pro"/>
                <a:sym typeface="Source Sans Pro"/>
              </a:rPr>
              <a:t>keV</a:t>
            </a:r>
            <a:r>
              <a:rPr lang="en-US" sz="2000" dirty="0">
                <a:solidFill>
                  <a:srgbClr val="1F497D"/>
                </a:solidFill>
                <a:latin typeface="Source Sans Pro"/>
                <a:ea typeface="Source Sans Pro"/>
                <a:cs typeface="Source Sans Pro"/>
                <a:sym typeface="Source Sans Pro"/>
              </a:rPr>
              <a:t> to &gt;100 </a:t>
            </a:r>
            <a:r>
              <a:rPr lang="en-US" sz="2000" dirty="0" err="1">
                <a:solidFill>
                  <a:srgbClr val="1F497D"/>
                </a:solidFill>
                <a:latin typeface="Source Sans Pro"/>
                <a:ea typeface="Source Sans Pro"/>
                <a:cs typeface="Source Sans Pro"/>
                <a:sym typeface="Source Sans Pro"/>
              </a:rPr>
              <a:t>keV</a:t>
            </a:r>
            <a:r>
              <a:rPr lang="en-US" sz="2000" dirty="0">
                <a:solidFill>
                  <a:srgbClr val="1F497D"/>
                </a:solidFill>
                <a:latin typeface="Source Sans Pro"/>
                <a:ea typeface="Source Sans Pro"/>
                <a:cs typeface="Source Sans Pro"/>
                <a:sym typeface="Source Sans Pro"/>
              </a:rPr>
              <a:t>)</a:t>
            </a:r>
          </a:p>
          <a:p>
            <a:pPr marL="285750" indent="-285750">
              <a:buClr>
                <a:srgbClr val="1F497D"/>
              </a:buClr>
              <a:buSzPts val="1600"/>
              <a:buFont typeface="Arial"/>
              <a:buChar char="•"/>
            </a:pPr>
            <a:r>
              <a:rPr lang="en-US" sz="2000" dirty="0">
                <a:solidFill>
                  <a:srgbClr val="1F497D"/>
                </a:solidFill>
                <a:latin typeface="Source Sans Pro"/>
                <a:ea typeface="Source Sans Pro"/>
                <a:cs typeface="Source Sans Pro"/>
                <a:sym typeface="Source Sans Pro"/>
              </a:rPr>
              <a:t>This will be highly competitive/disruptive for mass spectrometry, neutron-generators, surface treatment, ion implantation, plasma diagnostics, …</a:t>
            </a:r>
          </a:p>
          <a:p>
            <a:pPr marL="285750" indent="-285750">
              <a:buClr>
                <a:srgbClr val="1F497D"/>
              </a:buClr>
              <a:buSzPts val="1600"/>
              <a:buFont typeface="Arial"/>
              <a:buChar char="•"/>
            </a:pPr>
            <a:r>
              <a:rPr lang="en-US" sz="2000" dirty="0">
                <a:solidFill>
                  <a:srgbClr val="1F497D"/>
                </a:solidFill>
                <a:latin typeface="Source Sans Pro"/>
                <a:ea typeface="Source Sans Pro"/>
                <a:cs typeface="Source Sans Pro"/>
                <a:sym typeface="Source Sans Pro"/>
              </a:rPr>
              <a:t>Later, scaling to ~1 MeV/m and &gt;1 A for plasma heating</a:t>
            </a:r>
          </a:p>
          <a:p>
            <a:pPr marL="742950" lvl="1" indent="-285750">
              <a:buClr>
                <a:srgbClr val="1F497D"/>
              </a:buClr>
              <a:buSzPts val="1600"/>
              <a:buFont typeface="Arial"/>
              <a:buChar char="•"/>
            </a:pPr>
            <a:r>
              <a:rPr lang="en-US" sz="2000" dirty="0">
                <a:solidFill>
                  <a:srgbClr val="1F497D"/>
                </a:solidFill>
                <a:latin typeface="Source Sans Pro"/>
                <a:ea typeface="Source Sans Pro"/>
                <a:cs typeface="Source Sans Pro"/>
                <a:sym typeface="Source Sans Pro"/>
              </a:rPr>
              <a:t>e.g., Neutral beam injectors for MFE, where electrostatic MV </a:t>
            </a:r>
            <a:r>
              <a:rPr lang="en-US" sz="2000" dirty="0" err="1">
                <a:solidFill>
                  <a:srgbClr val="1F497D"/>
                </a:solidFill>
                <a:latin typeface="Source Sans Pro"/>
                <a:ea typeface="Source Sans Pro"/>
                <a:cs typeface="Source Sans Pro"/>
                <a:sym typeface="Source Sans Pro"/>
              </a:rPr>
              <a:t>holdoff</a:t>
            </a:r>
            <a:r>
              <a:rPr lang="en-US" sz="2000" dirty="0">
                <a:solidFill>
                  <a:srgbClr val="1F497D"/>
                </a:solidFill>
                <a:latin typeface="Source Sans Pro"/>
                <a:ea typeface="Source Sans Pro"/>
                <a:cs typeface="Source Sans Pro"/>
                <a:sym typeface="Source Sans Pro"/>
              </a:rPr>
              <a:t> is challenging.</a:t>
            </a:r>
          </a:p>
        </p:txBody>
      </p:sp>
      <p:pic>
        <p:nvPicPr>
          <p:cNvPr id="328" name="Shape 3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604" y="857251"/>
            <a:ext cx="6268186" cy="2740475"/>
          </a:xfrm>
          <a:prstGeom prst="rect">
            <a:avLst/>
          </a:prstGeom>
          <a:noFill/>
          <a:ln>
            <a:noFill/>
          </a:ln>
        </p:spPr>
      </p:pic>
      <p:sp>
        <p:nvSpPr>
          <p:cNvPr id="330" name="Shape 330"/>
          <p:cNvSpPr txBox="1">
            <a:spLocks noGrp="1"/>
          </p:cNvSpPr>
          <p:nvPr>
            <p:ph type="title"/>
          </p:nvPr>
        </p:nvSpPr>
        <p:spPr>
          <a:xfrm>
            <a:off x="0" y="-149"/>
            <a:ext cx="9144000" cy="857400"/>
          </a:xfrm>
          <a:prstGeom prst="rect">
            <a:avLst/>
          </a:prstGeom>
        </p:spPr>
        <p:txBody>
          <a:bodyPr vert="horz" wrap="square" lIns="91425" tIns="91425" rIns="91425" bIns="91425" rtlCol="0" anchor="ctr" anchorCtr="0">
            <a:noAutofit/>
          </a:bodyPr>
          <a:lstStyle/>
          <a:p>
            <a:r>
              <a:rPr lang="en-US" b="1" dirty="0"/>
              <a:t>Outlook: build a 300 </a:t>
            </a:r>
            <a:r>
              <a:rPr lang="en-US" b="1" dirty="0" err="1"/>
              <a:t>keV</a:t>
            </a:r>
            <a:r>
              <a:rPr lang="en-US" b="1" dirty="0"/>
              <a:t> compact accelerator</a:t>
            </a:r>
          </a:p>
        </p:txBody>
      </p:sp>
      <p:sp>
        <p:nvSpPr>
          <p:cNvPr id="331" name="Shape 331"/>
          <p:cNvSpPr txBox="1">
            <a:spLocks noGrp="1"/>
          </p:cNvSpPr>
          <p:nvPr>
            <p:ph type="sldNum" idx="12"/>
          </p:nvPr>
        </p:nvSpPr>
        <p:spPr>
          <a:xfrm>
            <a:off x="8170125" y="6386127"/>
            <a:ext cx="516600" cy="273900"/>
          </a:xfrm>
          <a:prstGeom prst="rect">
            <a:avLst/>
          </a:prstGeom>
        </p:spPr>
        <p:txBody>
          <a:bodyPr vert="horz" wrap="square" lIns="91425" tIns="45700" rIns="91425" bIns="45700" rtlCol="0" anchor="ctr" anchorCtr="0">
            <a:noAutofit/>
          </a:bodyPr>
          <a:lstStyle/>
          <a:p>
            <a:pPr>
              <a:buClr>
                <a:srgbClr val="000000"/>
              </a:buClr>
            </a:pPr>
            <a:fld id="{00000000-1234-1234-1234-123412341234}" type="slidenum">
              <a:rPr lang="en-US"/>
              <a:pPr>
                <a:buClr>
                  <a:srgbClr val="000000"/>
                </a:buClr>
              </a:pPr>
              <a:t>11</a:t>
            </a:fld>
            <a:endParaRPr lang="en-US"/>
          </a:p>
        </p:txBody>
      </p:sp>
      <p:sp>
        <p:nvSpPr>
          <p:cNvPr id="332" name="Shape 332"/>
          <p:cNvSpPr txBox="1"/>
          <p:nvPr/>
        </p:nvSpPr>
        <p:spPr>
          <a:xfrm>
            <a:off x="6321393" y="1143657"/>
            <a:ext cx="2822605" cy="2045592"/>
          </a:xfrm>
          <a:prstGeom prst="rect">
            <a:avLst/>
          </a:prstGeom>
          <a:noFill/>
          <a:ln>
            <a:noFill/>
          </a:ln>
        </p:spPr>
        <p:txBody>
          <a:bodyPr wrap="square" lIns="91425" tIns="91425" rIns="91425" bIns="91425" anchor="t" anchorCtr="0">
            <a:noAutofit/>
          </a:bodyPr>
          <a:lstStyle/>
          <a:p>
            <a:r>
              <a:rPr lang="en-US" sz="2400" dirty="0"/>
              <a:t>1:1 model of a </a:t>
            </a:r>
            <a:br>
              <a:rPr lang="en-US" sz="2400" dirty="0"/>
            </a:br>
            <a:r>
              <a:rPr lang="en-US" sz="2400" dirty="0"/>
              <a:t>300 </a:t>
            </a:r>
            <a:r>
              <a:rPr lang="en-US" sz="2400" dirty="0" err="1"/>
              <a:t>keV</a:t>
            </a:r>
            <a:r>
              <a:rPr lang="en-US" sz="2400" dirty="0"/>
              <a:t> accelerator for argon ions </a:t>
            </a:r>
            <a:br>
              <a:rPr lang="en-US" sz="2400" dirty="0"/>
            </a:br>
            <a:r>
              <a:rPr lang="en-US" sz="2400" dirty="0"/>
              <a:t>at 20 MHz</a:t>
            </a:r>
          </a:p>
        </p:txBody>
      </p:sp>
      <p:sp>
        <p:nvSpPr>
          <p:cNvPr id="2" name="TextBox 1"/>
          <p:cNvSpPr txBox="1"/>
          <p:nvPr/>
        </p:nvSpPr>
        <p:spPr>
          <a:xfrm rot="20915342">
            <a:off x="4684799" y="2629696"/>
            <a:ext cx="893193" cy="400110"/>
          </a:xfrm>
          <a:prstGeom prst="rect">
            <a:avLst/>
          </a:prstGeom>
          <a:noFill/>
        </p:spPr>
        <p:txBody>
          <a:bodyPr wrap="none" rtlCol="0">
            <a:spAutoFit/>
          </a:bodyPr>
          <a:lstStyle/>
          <a:p>
            <a:r>
              <a:rPr lang="en-US" sz="2000">
                <a:latin typeface="+mj-lt"/>
              </a:rPr>
              <a:t>50 cm</a:t>
            </a:r>
            <a:endParaRPr lang="en-US" sz="2000" dirty="0">
              <a:latin typeface="+mj-lt"/>
            </a:endParaRPr>
          </a:p>
        </p:txBody>
      </p:sp>
      <p:grpSp>
        <p:nvGrpSpPr>
          <p:cNvPr id="8" name="Group 7">
            <a:extLst>
              <a:ext uri="{FF2B5EF4-FFF2-40B4-BE49-F238E27FC236}">
                <a16:creationId xmlns:a16="http://schemas.microsoft.com/office/drawing/2014/main" id="{14E02310-CCC9-CE47-8907-321F8B5516AA}"/>
              </a:ext>
            </a:extLst>
          </p:cNvPr>
          <p:cNvGrpSpPr/>
          <p:nvPr/>
        </p:nvGrpSpPr>
        <p:grpSpPr>
          <a:xfrm>
            <a:off x="1612934" y="6303233"/>
            <a:ext cx="3023460" cy="512142"/>
            <a:chOff x="1612934" y="6303233"/>
            <a:chExt cx="3023460" cy="512142"/>
          </a:xfrm>
        </p:grpSpPr>
        <p:sp>
          <p:nvSpPr>
            <p:cNvPr id="9" name="Shape 267">
              <a:extLst>
                <a:ext uri="{FF2B5EF4-FFF2-40B4-BE49-F238E27FC236}">
                  <a16:creationId xmlns:a16="http://schemas.microsoft.com/office/drawing/2014/main" id="{84B657AD-5F25-3140-BC66-3CE67D17C52D}"/>
                </a:ext>
              </a:extLst>
            </p:cNvPr>
            <p:cNvSpPr txBox="1">
              <a:spLocks/>
            </p:cNvSpPr>
            <p:nvPr/>
          </p:nvSpPr>
          <p:spPr>
            <a:xfrm>
              <a:off x="1612934" y="6318280"/>
              <a:ext cx="3023460" cy="497095"/>
            </a:xfrm>
            <a:prstGeom prst="rect">
              <a:avLst/>
            </a:prstGeom>
            <a:solidFill>
              <a:srgbClr val="1F497D"/>
            </a:solidFill>
            <a:ln>
              <a:noFill/>
            </a:ln>
            <a:effectLst/>
          </p:spPr>
          <p:txBody>
            <a:bodyPr vert="horz" wrap="square" lIns="91425" tIns="45700" rIns="91425" bIns="45700" rtlCol="0" anchor="ctr" anchorCtr="0">
              <a:noAutofit/>
            </a:bodyPr>
            <a:lstStyle>
              <a:lvl1pPr marL="0" marR="0" lvl="0" indent="0" algn="ctr" defTabSz="457200" rtl="0" eaLnBrk="1" latinLnBrk="0" hangingPunct="1">
                <a:spcBef>
                  <a:spcPts val="0"/>
                </a:spcBef>
                <a:buClr>
                  <a:schemeClr val="lt1"/>
                </a:buClr>
                <a:buSzPts val="1400"/>
                <a:buFont typeface="Source Sans Pro"/>
                <a:buNone/>
                <a:defRPr sz="2800" b="0" i="0" u="none" strike="noStrike" kern="1200" cap="none">
                  <a:solidFill>
                    <a:schemeClr val="lt1"/>
                  </a:solidFill>
                  <a:latin typeface="Source Sans Pro"/>
                  <a:ea typeface="Source Sans Pro"/>
                  <a:cs typeface="Source Sans Pro"/>
                  <a:sym typeface="Source Sans Pro"/>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lang="en-US" b="1" dirty="0">
                <a:latin typeface="Arial"/>
                <a:ea typeface="Arial"/>
                <a:cs typeface="Arial"/>
                <a:sym typeface="Arial"/>
              </a:endParaRPr>
            </a:p>
          </p:txBody>
        </p:sp>
        <p:grpSp>
          <p:nvGrpSpPr>
            <p:cNvPr id="10" name="Group 9">
              <a:extLst>
                <a:ext uri="{FF2B5EF4-FFF2-40B4-BE49-F238E27FC236}">
                  <a16:creationId xmlns:a16="http://schemas.microsoft.com/office/drawing/2014/main" id="{AC2DEBC0-273C-4B4C-9A21-07DF576B21F5}"/>
                </a:ext>
              </a:extLst>
            </p:cNvPr>
            <p:cNvGrpSpPr/>
            <p:nvPr/>
          </p:nvGrpSpPr>
          <p:grpSpPr>
            <a:xfrm>
              <a:off x="1777566" y="6303233"/>
              <a:ext cx="2424627" cy="464614"/>
              <a:chOff x="17412644" y="4390949"/>
              <a:chExt cx="10339059" cy="1981200"/>
            </a:xfrm>
          </p:grpSpPr>
          <p:pic>
            <p:nvPicPr>
              <p:cNvPr id="11" name="Picture 10" descr="New_DOE_Logo_Color-White-Text_060208.eps">
                <a:extLst>
                  <a:ext uri="{FF2B5EF4-FFF2-40B4-BE49-F238E27FC236}">
                    <a16:creationId xmlns:a16="http://schemas.microsoft.com/office/drawing/2014/main" id="{8F3E3A9C-EBE4-3246-B5ED-A80BF0C1EE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53951" y="4723513"/>
                <a:ext cx="4797752" cy="1194260"/>
              </a:xfrm>
              <a:prstGeom prst="rect">
                <a:avLst/>
              </a:prstGeom>
            </p:spPr>
          </p:pic>
          <p:pic>
            <p:nvPicPr>
              <p:cNvPr id="12" name="Picture 11" descr="arpa-e-logo-white.pdf">
                <a:extLst>
                  <a:ext uri="{FF2B5EF4-FFF2-40B4-BE49-F238E27FC236}">
                    <a16:creationId xmlns:a16="http://schemas.microsoft.com/office/drawing/2014/main" id="{A5670BD3-1F10-414B-A2A9-7A53E8FE9C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12644" y="4390949"/>
                <a:ext cx="5854700" cy="1981200"/>
              </a:xfrm>
              <a:prstGeom prst="rect">
                <a:avLst/>
              </a:prstGeom>
            </p:spPr>
          </p:pic>
        </p:grpSp>
      </p:grpSp>
    </p:spTree>
    <p:extLst>
      <p:ext uri="{BB962C8B-B14F-4D97-AF65-F5344CB8AC3E}">
        <p14:creationId xmlns:p14="http://schemas.microsoft.com/office/powerpoint/2010/main" val="180854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plot_corc_upd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0093" y="4002720"/>
            <a:ext cx="2463771" cy="1907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3. LBNL is a leading magnet lab for HEP.  HTS for high field tokamaks: quench protection, electromechanical performance, and feedback to industrial manufacturers.  </a:t>
            </a:r>
            <a:r>
              <a:rPr lang="en-US" sz="2000" i="1" dirty="0"/>
              <a:t>S. </a:t>
            </a:r>
            <a:r>
              <a:rPr lang="en-US" sz="2000" i="1" dirty="0" err="1"/>
              <a:t>Prestemon</a:t>
            </a:r>
            <a:r>
              <a:rPr lang="en-US" sz="2000" i="1" dirty="0"/>
              <a:t>, LBNL</a:t>
            </a:r>
            <a:endParaRPr lang="en-US" sz="2000" i="1" dirty="0">
              <a:latin typeface="+mn-lt"/>
            </a:endParaRPr>
          </a:p>
        </p:txBody>
      </p:sp>
      <p:sp>
        <p:nvSpPr>
          <p:cNvPr id="3" name="Slide Number Placeholder 2"/>
          <p:cNvSpPr>
            <a:spLocks noGrp="1"/>
          </p:cNvSpPr>
          <p:nvPr>
            <p:ph type="sldNum" sz="quarter" idx="12"/>
          </p:nvPr>
        </p:nvSpPr>
        <p:spPr/>
        <p:txBody>
          <a:bodyPr/>
          <a:lstStyle/>
          <a:p>
            <a:fld id="{D260E43B-7F43-FA45-AAB7-E054FD6CC4E3}" type="slidenum">
              <a:rPr lang="en-US" smtClean="0"/>
              <a:t>12</a:t>
            </a:fld>
            <a:endParaRPr lang="en-US" dirty="0"/>
          </a:p>
        </p:txBody>
      </p:sp>
      <p:sp>
        <p:nvSpPr>
          <p:cNvPr id="5" name="TextBox 4"/>
          <p:cNvSpPr txBox="1"/>
          <p:nvPr/>
        </p:nvSpPr>
        <p:spPr>
          <a:xfrm>
            <a:off x="-1" y="1135616"/>
            <a:ext cx="3550322" cy="954107"/>
          </a:xfrm>
          <a:prstGeom prst="rect">
            <a:avLst/>
          </a:prstGeom>
          <a:noFill/>
        </p:spPr>
        <p:txBody>
          <a:bodyPr wrap="square" rtlCol="0">
            <a:spAutoFit/>
          </a:bodyPr>
          <a:lstStyle/>
          <a:p>
            <a:r>
              <a:rPr lang="en-US" sz="1400" dirty="0">
                <a:solidFill>
                  <a:srgbClr val="0000FF"/>
                </a:solidFill>
                <a:latin typeface="+mj-lt"/>
              </a:rPr>
              <a:t>Tapes </a:t>
            </a:r>
            <a:r>
              <a:rPr lang="en-US" sz="1400" dirty="0">
                <a:solidFill>
                  <a:srgbClr val="0000FF"/>
                </a:solidFill>
                <a:latin typeface="+mj-lt"/>
                <a:sym typeface="Wingdings"/>
              </a:rPr>
              <a:t> fusion scale cables: A</a:t>
            </a:r>
            <a:r>
              <a:rPr lang="en-US" sz="1400" dirty="0">
                <a:solidFill>
                  <a:srgbClr val="0000FF"/>
                </a:solidFill>
                <a:latin typeface="+mj-lt"/>
              </a:rPr>
              <a:t> curvature-based method for cable and magnet designs based on CORC® cable &amp;stacked tapes</a:t>
            </a:r>
          </a:p>
        </p:txBody>
      </p:sp>
      <p:pic>
        <p:nvPicPr>
          <p:cNvPr id="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646" y="2051311"/>
            <a:ext cx="800572" cy="13776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890918" y="1914552"/>
            <a:ext cx="2669002" cy="1384995"/>
          </a:xfrm>
          <a:prstGeom prst="rect">
            <a:avLst/>
          </a:prstGeom>
        </p:spPr>
        <p:txBody>
          <a:bodyPr wrap="square">
            <a:spAutoFit/>
          </a:bodyPr>
          <a:lstStyle/>
          <a:p>
            <a:pPr marL="171450" indent="-171450">
              <a:buFont typeface="Arial" panose="020B0604020202020204" pitchFamily="34" charset="0"/>
              <a:buChar char="•"/>
            </a:pPr>
            <a:r>
              <a:rPr lang="en-US" sz="1050" i="1" dirty="0">
                <a:solidFill>
                  <a:schemeClr val="tx2">
                    <a:lumMod val="75000"/>
                  </a:schemeClr>
                </a:solidFill>
              </a:rPr>
              <a:t>, X. Wang et al., IEEE Trans. Appl. </a:t>
            </a:r>
            <a:r>
              <a:rPr lang="en-US" sz="1050" i="1" dirty="0" err="1">
                <a:solidFill>
                  <a:schemeClr val="tx2">
                    <a:lumMod val="75000"/>
                  </a:schemeClr>
                </a:solidFill>
              </a:rPr>
              <a:t>Supercond</a:t>
            </a:r>
            <a:r>
              <a:rPr lang="en-US" sz="1050" i="1" dirty="0">
                <a:solidFill>
                  <a:schemeClr val="tx2">
                    <a:lumMod val="75000"/>
                  </a:schemeClr>
                </a:solidFill>
              </a:rPr>
              <a:t>., </a:t>
            </a:r>
            <a:r>
              <a:rPr lang="en-US" sz="1050" i="1" dirty="0">
                <a:solidFill>
                  <a:schemeClr val="tx2">
                    <a:lumMod val="75000"/>
                  </a:schemeClr>
                </a:solidFill>
                <a:hlinkClick r:id="rId4"/>
              </a:rPr>
              <a:t>https://doi.org/10.1109/TASC.2017.2766132</a:t>
            </a:r>
            <a:endParaRPr lang="en-US" sz="1050" i="1" dirty="0">
              <a:solidFill>
                <a:schemeClr val="tx2">
                  <a:lumMod val="75000"/>
                </a:schemeClr>
              </a:solidFill>
            </a:endParaRPr>
          </a:p>
          <a:p>
            <a:pPr marL="171450" indent="-171450">
              <a:buFont typeface="Arial" panose="020B0604020202020204" pitchFamily="34" charset="0"/>
              <a:buChar char="•"/>
            </a:pPr>
            <a:r>
              <a:rPr lang="en-US" sz="1050" i="1" dirty="0">
                <a:solidFill>
                  <a:schemeClr val="tx2">
                    <a:lumMod val="75000"/>
                  </a:schemeClr>
                </a:solidFill>
              </a:rPr>
              <a:t>F. </a:t>
            </a:r>
            <a:r>
              <a:rPr lang="en-US" sz="1050" i="1" dirty="0" err="1">
                <a:solidFill>
                  <a:schemeClr val="tx2">
                    <a:lumMod val="75000"/>
                  </a:schemeClr>
                </a:solidFill>
              </a:rPr>
              <a:t>Pierro</a:t>
            </a:r>
            <a:r>
              <a:rPr lang="en-US" sz="1050" i="1" dirty="0">
                <a:solidFill>
                  <a:schemeClr val="tx2">
                    <a:lumMod val="75000"/>
                  </a:schemeClr>
                </a:solidFill>
              </a:rPr>
              <a:t> et al, presentation at MT25, September 2017, </a:t>
            </a:r>
            <a:r>
              <a:rPr lang="en-US" sz="1050" i="1" dirty="0">
                <a:solidFill>
                  <a:schemeClr val="tx2">
                    <a:lumMod val="75000"/>
                  </a:schemeClr>
                </a:solidFill>
                <a:hlinkClick r:id="rId5"/>
              </a:rPr>
              <a:t>https://indico.cern.ch/event/445667/contributions/2564508/</a:t>
            </a:r>
            <a:endParaRPr lang="en-US" sz="1050" i="1" dirty="0">
              <a:solidFill>
                <a:schemeClr val="tx2">
                  <a:lumMod val="75000"/>
                </a:schemeClr>
              </a:solidFill>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1065" y="3338829"/>
            <a:ext cx="2351245" cy="1642223"/>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4915009" y="1879236"/>
            <a:ext cx="1308264" cy="755452"/>
          </a:xfrm>
          <a:prstGeom prst="rect">
            <a:avLst/>
          </a:prstGeom>
          <a:noFill/>
        </p:spPr>
        <p:txBody>
          <a:bodyPr wrap="square" rtlCol="0">
            <a:spAutoFit/>
          </a:bodyPr>
          <a:lstStyle/>
          <a:p>
            <a:r>
              <a:rPr lang="en-US" sz="1200" b="0" dirty="0">
                <a:latin typeface="Arial Narrow"/>
                <a:cs typeface="Arial Narrow"/>
              </a:rPr>
              <a:t>Instrumented U-spring sample holder made of Aluminum-Bronze</a:t>
            </a:r>
          </a:p>
        </p:txBody>
      </p:sp>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3583012" y="1915149"/>
            <a:ext cx="1355887" cy="1224174"/>
          </a:xfrm>
          <a:prstGeom prst="rect">
            <a:avLst/>
          </a:prstGeom>
        </p:spPr>
      </p:pic>
      <p:cxnSp>
        <p:nvCxnSpPr>
          <p:cNvPr id="13" name="Straight Connector 12"/>
          <p:cNvCxnSpPr/>
          <p:nvPr/>
        </p:nvCxnSpPr>
        <p:spPr>
          <a:xfrm>
            <a:off x="3559920" y="1300398"/>
            <a:ext cx="28864" cy="48479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69167" y="5182563"/>
            <a:ext cx="2744858" cy="1015663"/>
          </a:xfrm>
          <a:prstGeom prst="rect">
            <a:avLst/>
          </a:prstGeom>
          <a:noFill/>
        </p:spPr>
        <p:txBody>
          <a:bodyPr wrap="square" rtlCol="0">
            <a:spAutoFit/>
          </a:bodyPr>
          <a:lstStyle/>
          <a:p>
            <a:pPr marL="171450" indent="-171450">
              <a:buFont typeface="Arial" panose="020B0604020202020204" pitchFamily="34" charset="0"/>
              <a:buChar char="•"/>
            </a:pPr>
            <a:r>
              <a:rPr lang="en-US" sz="1200" b="0" dirty="0">
                <a:latin typeface="Arial Narrow"/>
                <a:cs typeface="Arial Narrow"/>
              </a:rPr>
              <a:t>First results on the </a:t>
            </a:r>
            <a:r>
              <a:rPr lang="en-US" sz="1200" b="0" i="1" dirty="0" err="1">
                <a:latin typeface="Arial Narrow"/>
                <a:cs typeface="Arial Narrow"/>
              </a:rPr>
              <a:t>I</a:t>
            </a:r>
            <a:r>
              <a:rPr lang="en-US" sz="1200" b="0" baseline="-25000" dirty="0" err="1">
                <a:latin typeface="Arial Narrow"/>
                <a:cs typeface="Arial Narrow"/>
              </a:rPr>
              <a:t>c</a:t>
            </a:r>
            <a:r>
              <a:rPr lang="en-US" sz="1200" b="0" dirty="0">
                <a:latin typeface="Arial Narrow"/>
                <a:cs typeface="Arial Narrow"/>
              </a:rPr>
              <a:t>-strain dependence on the latest 2-mm wide, 30 </a:t>
            </a:r>
            <a:r>
              <a:rPr lang="el-GR" sz="1200" b="0" dirty="0">
                <a:latin typeface="Arial Narrow"/>
                <a:cs typeface="Arial Narrow"/>
              </a:rPr>
              <a:t>μ</a:t>
            </a:r>
            <a:r>
              <a:rPr lang="en-US" sz="1200" b="0" dirty="0">
                <a:latin typeface="Arial Narrow"/>
                <a:cs typeface="Arial Narrow"/>
              </a:rPr>
              <a:t>m thick substrate commercial REBCO samples.</a:t>
            </a:r>
          </a:p>
          <a:p>
            <a:pPr marL="171450" indent="-171450">
              <a:buFont typeface="Arial" panose="020B0604020202020204" pitchFamily="34" charset="0"/>
              <a:buChar char="•"/>
            </a:pPr>
            <a:r>
              <a:rPr lang="en-US" sz="1200" b="0" dirty="0">
                <a:latin typeface="Arial Narrow"/>
                <a:cs typeface="Arial Narrow"/>
              </a:rPr>
              <a:t>Observed 8% reduction in </a:t>
            </a:r>
            <a:r>
              <a:rPr lang="en-US" sz="1200" b="0" i="1" dirty="0" err="1">
                <a:latin typeface="Arial Narrow"/>
                <a:cs typeface="Arial Narrow"/>
              </a:rPr>
              <a:t>I</a:t>
            </a:r>
            <a:r>
              <a:rPr lang="en-US" sz="1200" b="0" baseline="-25000" dirty="0" err="1">
                <a:latin typeface="Arial Narrow"/>
                <a:cs typeface="Arial Narrow"/>
              </a:rPr>
              <a:t>c</a:t>
            </a:r>
            <a:r>
              <a:rPr lang="en-US" sz="1200" b="0" dirty="0">
                <a:latin typeface="Arial Narrow"/>
                <a:cs typeface="Arial Narrow"/>
              </a:rPr>
              <a:t> with 0.46% tensile strain (data shown is </a:t>
            </a:r>
            <a:r>
              <a:rPr lang="en-US" sz="1200" b="0" i="1" u="sng" dirty="0">
                <a:latin typeface="Arial Narrow"/>
                <a:cs typeface="Arial Narrow"/>
              </a:rPr>
              <a:t>reversible</a:t>
            </a:r>
            <a:r>
              <a:rPr lang="en-US" sz="1200" b="0" dirty="0">
                <a:latin typeface="Arial Narrow"/>
                <a:cs typeface="Arial Narrow"/>
              </a:rPr>
              <a:t>)</a:t>
            </a:r>
          </a:p>
        </p:txBody>
      </p:sp>
      <p:sp>
        <p:nvSpPr>
          <p:cNvPr id="16" name="Rectangle 15"/>
          <p:cNvSpPr/>
          <p:nvPr/>
        </p:nvSpPr>
        <p:spPr>
          <a:xfrm>
            <a:off x="3617667" y="1140965"/>
            <a:ext cx="2672953" cy="738664"/>
          </a:xfrm>
          <a:prstGeom prst="rect">
            <a:avLst/>
          </a:prstGeom>
        </p:spPr>
        <p:txBody>
          <a:bodyPr wrap="square">
            <a:spAutoFit/>
          </a:bodyPr>
          <a:lstStyle/>
          <a:p>
            <a:r>
              <a:rPr lang="en-US" sz="1400" b="1" dirty="0">
                <a:solidFill>
                  <a:srgbClr val="0000FF"/>
                </a:solidFill>
                <a:latin typeface="+mj-lt"/>
              </a:rPr>
              <a:t>Characterize the electro-mechanical performance of REBCO conductors</a:t>
            </a:r>
          </a:p>
        </p:txBody>
      </p:sp>
      <p:cxnSp>
        <p:nvCxnSpPr>
          <p:cNvPr id="17" name="Straight Connector 16"/>
          <p:cNvCxnSpPr/>
          <p:nvPr/>
        </p:nvCxnSpPr>
        <p:spPr>
          <a:xfrm>
            <a:off x="6314025" y="1300398"/>
            <a:ext cx="28864" cy="4847988"/>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350166" y="1175659"/>
            <a:ext cx="2793833" cy="954107"/>
          </a:xfrm>
          <a:prstGeom prst="rect">
            <a:avLst/>
          </a:prstGeom>
        </p:spPr>
        <p:txBody>
          <a:bodyPr wrap="square">
            <a:spAutoFit/>
          </a:bodyPr>
          <a:lstStyle/>
          <a:p>
            <a:r>
              <a:rPr lang="en-US" sz="1400" dirty="0">
                <a:solidFill>
                  <a:srgbClr val="0000FF"/>
                </a:solidFill>
                <a:latin typeface="+mj-lt"/>
              </a:rPr>
              <a:t>Collaborate with the community to characterize the transport performance of advanced REBCO tapes and cable prototypes </a:t>
            </a:r>
          </a:p>
        </p:txBody>
      </p:sp>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6625281" y="2159008"/>
            <a:ext cx="2167350" cy="1179821"/>
          </a:xfrm>
          <a:prstGeom prst="rect">
            <a:avLst/>
          </a:prstGeom>
        </p:spPr>
      </p:pic>
      <p:sp>
        <p:nvSpPr>
          <p:cNvPr id="20" name="TextBox 19"/>
          <p:cNvSpPr txBox="1"/>
          <p:nvPr/>
        </p:nvSpPr>
        <p:spPr>
          <a:xfrm>
            <a:off x="6616576" y="5473113"/>
            <a:ext cx="2285314" cy="276999"/>
          </a:xfrm>
          <a:prstGeom prst="rect">
            <a:avLst/>
          </a:prstGeom>
          <a:noFill/>
        </p:spPr>
        <p:txBody>
          <a:bodyPr wrap="square" rtlCol="0">
            <a:spAutoFit/>
          </a:bodyPr>
          <a:lstStyle/>
          <a:p>
            <a:r>
              <a:rPr lang="en-US" sz="1200" b="0" dirty="0">
                <a:latin typeface="Arial Narrow"/>
                <a:cs typeface="Arial Narrow"/>
              </a:rPr>
              <a:t>Wire J</a:t>
            </a:r>
            <a:r>
              <a:rPr lang="en-US" sz="1200" b="0" baseline="-25000" dirty="0">
                <a:latin typeface="Arial Narrow"/>
                <a:cs typeface="Arial Narrow"/>
              </a:rPr>
              <a:t>e</a:t>
            </a:r>
            <a:r>
              <a:rPr lang="en-US" sz="1200" b="0" dirty="0">
                <a:latin typeface="Arial Narrow"/>
                <a:cs typeface="Arial Narrow"/>
              </a:rPr>
              <a:t> ~ 300 A/mm</a:t>
            </a:r>
            <a:r>
              <a:rPr lang="en-US" sz="1200" b="0" baseline="30000" dirty="0">
                <a:latin typeface="Arial Narrow"/>
                <a:cs typeface="Arial Narrow"/>
              </a:rPr>
              <a:t>2</a:t>
            </a:r>
            <a:r>
              <a:rPr lang="en-US" sz="1200" b="0" dirty="0">
                <a:latin typeface="Arial Narrow"/>
                <a:cs typeface="Arial Narrow"/>
              </a:rPr>
              <a:t> at 15 T, 4.2 K</a:t>
            </a:r>
          </a:p>
        </p:txBody>
      </p:sp>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4564" y="3412143"/>
            <a:ext cx="2637356" cy="1995838"/>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51115" y="5725387"/>
            <a:ext cx="1147011" cy="426688"/>
          </a:xfrm>
          <a:prstGeom prst="rect">
            <a:avLst/>
          </a:prstGeom>
        </p:spPr>
      </p:pic>
      <p:sp>
        <p:nvSpPr>
          <p:cNvPr id="23" name="Rectangle 22"/>
          <p:cNvSpPr/>
          <p:nvPr/>
        </p:nvSpPr>
        <p:spPr>
          <a:xfrm>
            <a:off x="-1" y="3473499"/>
            <a:ext cx="3550322" cy="738664"/>
          </a:xfrm>
          <a:prstGeom prst="rect">
            <a:avLst/>
          </a:prstGeom>
        </p:spPr>
        <p:txBody>
          <a:bodyPr wrap="square">
            <a:spAutoFit/>
          </a:bodyPr>
          <a:lstStyle/>
          <a:p>
            <a:r>
              <a:rPr lang="en-US" sz="1400" dirty="0">
                <a:solidFill>
                  <a:srgbClr val="0000FF"/>
                </a:solidFill>
                <a:latin typeface="+mj-lt"/>
              </a:rPr>
              <a:t>Leverage the HEP programs to develop and evaluate advanced concepts for quench detection </a:t>
            </a:r>
          </a:p>
        </p:txBody>
      </p:sp>
      <p:pic>
        <p:nvPicPr>
          <p:cNvPr id="9" name="Picture 4" descr="Image result for Tuft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62743" y="1819084"/>
            <a:ext cx="1078188" cy="32154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5" name="Straight Connector 24"/>
          <p:cNvCxnSpPr/>
          <p:nvPr/>
        </p:nvCxnSpPr>
        <p:spPr>
          <a:xfrm>
            <a:off x="45646" y="3502365"/>
            <a:ext cx="330262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239158" y="5792563"/>
            <a:ext cx="3859163" cy="461665"/>
          </a:xfrm>
          <a:prstGeom prst="rect">
            <a:avLst/>
          </a:prstGeom>
        </p:spPr>
        <p:txBody>
          <a:bodyPr wrap="square">
            <a:spAutoFit/>
          </a:bodyPr>
          <a:lstStyle/>
          <a:p>
            <a:pPr marL="171450" indent="-171450">
              <a:buFont typeface="Arial" panose="020B0604020202020204" pitchFamily="34" charset="0"/>
              <a:buChar char="•"/>
            </a:pPr>
            <a:r>
              <a:rPr lang="en-US" sz="1200" i="1" dirty="0">
                <a:solidFill>
                  <a:schemeClr val="tx2">
                    <a:lumMod val="75000"/>
                  </a:schemeClr>
                </a:solidFill>
              </a:rPr>
              <a:t>M. </a:t>
            </a:r>
            <a:r>
              <a:rPr lang="en-US" sz="1200" i="1" dirty="0" err="1">
                <a:solidFill>
                  <a:schemeClr val="tx2">
                    <a:lumMod val="75000"/>
                  </a:schemeClr>
                </a:solidFill>
              </a:rPr>
              <a:t>Marchevsky</a:t>
            </a:r>
            <a:r>
              <a:rPr lang="en-US" sz="1200" i="1" dirty="0">
                <a:solidFill>
                  <a:schemeClr val="tx2">
                    <a:lumMod val="75000"/>
                  </a:schemeClr>
                </a:solidFill>
              </a:rPr>
              <a:t> et </a:t>
            </a:r>
            <a:r>
              <a:rPr lang="en-US" sz="1200" i="1" dirty="0" err="1">
                <a:solidFill>
                  <a:schemeClr val="tx2">
                    <a:lumMod val="75000"/>
                  </a:schemeClr>
                </a:solidFill>
              </a:rPr>
              <a:t>al.,EUCAS</a:t>
            </a:r>
            <a:r>
              <a:rPr lang="en-US" sz="1200" i="1" dirty="0">
                <a:solidFill>
                  <a:schemeClr val="tx2">
                    <a:lumMod val="75000"/>
                  </a:schemeClr>
                </a:solidFill>
              </a:rPr>
              <a:t>, 2017</a:t>
            </a:r>
          </a:p>
          <a:p>
            <a:pPr marL="171450" indent="-171450">
              <a:buFont typeface="Arial" panose="020B0604020202020204" pitchFamily="34" charset="0"/>
              <a:buChar char="•"/>
            </a:pPr>
            <a:r>
              <a:rPr lang="en-US" sz="1200" i="1" dirty="0">
                <a:solidFill>
                  <a:schemeClr val="tx2">
                    <a:lumMod val="75000"/>
                  </a:schemeClr>
                </a:solidFill>
              </a:rPr>
              <a:t>M. </a:t>
            </a:r>
            <a:r>
              <a:rPr lang="en-US" sz="1200" i="1" dirty="0" err="1">
                <a:solidFill>
                  <a:schemeClr val="tx2">
                    <a:lumMod val="75000"/>
                  </a:schemeClr>
                </a:solidFill>
              </a:rPr>
              <a:t>Marchevsky</a:t>
            </a:r>
            <a:r>
              <a:rPr lang="en-US" sz="1200" i="1" dirty="0">
                <a:solidFill>
                  <a:schemeClr val="tx2">
                    <a:lumMod val="75000"/>
                  </a:schemeClr>
                </a:solidFill>
              </a:rPr>
              <a:t> S. A. </a:t>
            </a:r>
            <a:r>
              <a:rPr lang="en-US" sz="1200" i="1" dirty="0" err="1">
                <a:solidFill>
                  <a:schemeClr val="tx2">
                    <a:lumMod val="75000"/>
                  </a:schemeClr>
                </a:solidFill>
              </a:rPr>
              <a:t>Gourlay</a:t>
            </a:r>
            <a:r>
              <a:rPr lang="en-US" sz="1200" i="1" dirty="0">
                <a:solidFill>
                  <a:schemeClr val="tx2">
                    <a:lumMod val="75000"/>
                  </a:schemeClr>
                </a:solidFill>
              </a:rPr>
              <a:t>, doi:10.1063/1.4973466</a:t>
            </a:r>
          </a:p>
        </p:txBody>
      </p:sp>
      <p:sp>
        <p:nvSpPr>
          <p:cNvPr id="4" name="Rectangle 3"/>
          <p:cNvSpPr/>
          <p:nvPr/>
        </p:nvSpPr>
        <p:spPr>
          <a:xfrm>
            <a:off x="45646" y="4538552"/>
            <a:ext cx="1036179" cy="954107"/>
          </a:xfrm>
          <a:prstGeom prst="rect">
            <a:avLst/>
          </a:prstGeom>
        </p:spPr>
        <p:txBody>
          <a:bodyPr wrap="square">
            <a:spAutoFit/>
          </a:bodyPr>
          <a:lstStyle/>
          <a:p>
            <a:r>
              <a:rPr lang="en-US" sz="1400" dirty="0"/>
              <a:t>Thermo-acoustic quench detection</a:t>
            </a:r>
          </a:p>
        </p:txBody>
      </p:sp>
      <p:sp>
        <p:nvSpPr>
          <p:cNvPr id="6" name="Rectangle 5"/>
          <p:cNvSpPr/>
          <p:nvPr/>
        </p:nvSpPr>
        <p:spPr>
          <a:xfrm>
            <a:off x="1431648" y="3200042"/>
            <a:ext cx="2081211" cy="307777"/>
          </a:xfrm>
          <a:prstGeom prst="rect">
            <a:avLst/>
          </a:prstGeom>
        </p:spPr>
        <p:txBody>
          <a:bodyPr wrap="none">
            <a:spAutoFit/>
          </a:bodyPr>
          <a:lstStyle/>
          <a:p>
            <a:r>
              <a:rPr lang="en-US" sz="1400" dirty="0"/>
              <a:t>Bending</a:t>
            </a:r>
            <a:r>
              <a:rPr lang="en-US" sz="1400">
                <a:sym typeface="Wingdings"/>
              </a:rPr>
              <a:t>&lt;-&gt; performance</a:t>
            </a:r>
            <a:endParaRPr lang="en-US" sz="1400" dirty="0"/>
          </a:p>
        </p:txBody>
      </p:sp>
    </p:spTree>
    <p:extLst>
      <p:ext uri="{BB962C8B-B14F-4D97-AF65-F5344CB8AC3E}">
        <p14:creationId xmlns:p14="http://schemas.microsoft.com/office/powerpoint/2010/main" val="26549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 Advanced modeling and computing: </a:t>
            </a:r>
            <a:br>
              <a:rPr lang="en-US" dirty="0"/>
            </a:br>
            <a:r>
              <a:rPr lang="en-US" dirty="0"/>
              <a:t>Toward Plasma Physics Simulations at </a:t>
            </a:r>
            <a:r>
              <a:rPr lang="en-US" dirty="0" err="1"/>
              <a:t>Exascale</a:t>
            </a:r>
            <a:r>
              <a:rPr lang="en-US" dirty="0"/>
              <a:t>.       </a:t>
            </a:r>
            <a:r>
              <a:rPr lang="en-US" sz="2000" i="1" dirty="0"/>
              <a:t>J. L. </a:t>
            </a:r>
            <a:r>
              <a:rPr lang="en-US" sz="2000" i="1" dirty="0" err="1"/>
              <a:t>Vay</a:t>
            </a:r>
            <a:r>
              <a:rPr lang="en-US" sz="2000" i="1" dirty="0"/>
              <a:t> LBNL</a:t>
            </a:r>
            <a:endParaRPr lang="en-US" sz="2000" i="1" dirty="0">
              <a:latin typeface="+mn-lt"/>
            </a:endParaRPr>
          </a:p>
        </p:txBody>
      </p:sp>
      <p:sp>
        <p:nvSpPr>
          <p:cNvPr id="3" name="Slide Number Placeholder 2"/>
          <p:cNvSpPr>
            <a:spLocks noGrp="1"/>
          </p:cNvSpPr>
          <p:nvPr>
            <p:ph type="sldNum" sz="quarter" idx="12"/>
          </p:nvPr>
        </p:nvSpPr>
        <p:spPr/>
        <p:txBody>
          <a:bodyPr/>
          <a:lstStyle/>
          <a:p>
            <a:fld id="{D260E43B-7F43-FA45-AAB7-E054FD6CC4E3}" type="slidenum">
              <a:rPr lang="en-US" smtClean="0"/>
              <a:t>13</a:t>
            </a:fld>
            <a:endParaRPr lang="en-US" dirty="0"/>
          </a:p>
        </p:txBody>
      </p:sp>
      <p:sp>
        <p:nvSpPr>
          <p:cNvPr id="26" name="Rectangle 25">
            <a:extLst>
              <a:ext uri="{FF2B5EF4-FFF2-40B4-BE49-F238E27FC236}">
                <a16:creationId xmlns:a16="http://schemas.microsoft.com/office/drawing/2014/main" id="{FCF1B76E-0D71-4743-9381-3498CEA54D8C}"/>
              </a:ext>
            </a:extLst>
          </p:cNvPr>
          <p:cNvSpPr/>
          <p:nvPr/>
        </p:nvSpPr>
        <p:spPr>
          <a:xfrm>
            <a:off x="126429" y="3474182"/>
            <a:ext cx="4137649" cy="2180735"/>
          </a:xfrm>
          <a:prstGeom prst="rect">
            <a:avLst/>
          </a:prstGeom>
          <a:gradFill>
            <a:gsLst>
              <a:gs pos="0">
                <a:schemeClr val="bg1"/>
              </a:gs>
              <a:gs pos="100000">
                <a:schemeClr val="bg1"/>
              </a:gs>
            </a:gsLst>
          </a:gra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sp>
        <p:nvSpPr>
          <p:cNvPr id="27" name="Rectangle 26">
            <a:extLst>
              <a:ext uri="{FF2B5EF4-FFF2-40B4-BE49-F238E27FC236}">
                <a16:creationId xmlns:a16="http://schemas.microsoft.com/office/drawing/2014/main" id="{20F93103-3FA5-EA4D-8434-8F9E3BD1D5CF}"/>
              </a:ext>
            </a:extLst>
          </p:cNvPr>
          <p:cNvSpPr/>
          <p:nvPr/>
        </p:nvSpPr>
        <p:spPr>
          <a:xfrm>
            <a:off x="4424986" y="3474181"/>
            <a:ext cx="4602832" cy="2180735"/>
          </a:xfrm>
          <a:prstGeom prst="rect">
            <a:avLst/>
          </a:prstGeom>
          <a:gradFill>
            <a:gsLst>
              <a:gs pos="0">
                <a:schemeClr val="bg1"/>
              </a:gs>
              <a:gs pos="100000">
                <a:schemeClr val="bg1"/>
              </a:gs>
            </a:gsLst>
          </a:gra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sp>
        <p:nvSpPr>
          <p:cNvPr id="29" name="Rectangle 28">
            <a:extLst>
              <a:ext uri="{FF2B5EF4-FFF2-40B4-BE49-F238E27FC236}">
                <a16:creationId xmlns:a16="http://schemas.microsoft.com/office/drawing/2014/main" id="{C81242BB-40C2-8A4D-987B-7CD99A9E0BB3}"/>
              </a:ext>
            </a:extLst>
          </p:cNvPr>
          <p:cNvSpPr/>
          <p:nvPr/>
        </p:nvSpPr>
        <p:spPr>
          <a:xfrm>
            <a:off x="130664" y="1382371"/>
            <a:ext cx="4137649" cy="2007122"/>
          </a:xfrm>
          <a:prstGeom prst="rect">
            <a:avLst/>
          </a:prstGeom>
          <a:gradFill>
            <a:gsLst>
              <a:gs pos="0">
                <a:schemeClr val="bg1"/>
              </a:gs>
              <a:gs pos="100000">
                <a:schemeClr val="bg1"/>
              </a:gs>
            </a:gsLst>
          </a:gra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pic>
        <p:nvPicPr>
          <p:cNvPr id="30" name="Picture 29">
            <a:extLst>
              <a:ext uri="{FF2B5EF4-FFF2-40B4-BE49-F238E27FC236}">
                <a16:creationId xmlns:a16="http://schemas.microsoft.com/office/drawing/2014/main" id="{39E32472-7012-2645-844B-65552B5B3DC5}"/>
              </a:ext>
            </a:extLst>
          </p:cNvPr>
          <p:cNvPicPr>
            <a:picLocks noChangeAspect="1"/>
          </p:cNvPicPr>
          <p:nvPr/>
        </p:nvPicPr>
        <p:blipFill>
          <a:blip r:embed="rId6"/>
          <a:stretch>
            <a:fillRect/>
          </a:stretch>
        </p:blipFill>
        <p:spPr>
          <a:xfrm>
            <a:off x="2150949" y="2006885"/>
            <a:ext cx="1685880" cy="880415"/>
          </a:xfrm>
          <a:prstGeom prst="rect">
            <a:avLst/>
          </a:prstGeom>
        </p:spPr>
      </p:pic>
      <p:pic>
        <p:nvPicPr>
          <p:cNvPr id="31" name="Picture 30">
            <a:extLst>
              <a:ext uri="{FF2B5EF4-FFF2-40B4-BE49-F238E27FC236}">
                <a16:creationId xmlns:a16="http://schemas.microsoft.com/office/drawing/2014/main" id="{2081ED7C-AEC1-4D41-B03C-2A58E7C0C2E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53443" y="2002813"/>
            <a:ext cx="1707118" cy="901728"/>
          </a:xfrm>
          <a:prstGeom prst="rect">
            <a:avLst/>
          </a:prstGeom>
        </p:spPr>
      </p:pic>
      <p:sp>
        <p:nvSpPr>
          <p:cNvPr id="32" name="TextBox 31">
            <a:extLst>
              <a:ext uri="{FF2B5EF4-FFF2-40B4-BE49-F238E27FC236}">
                <a16:creationId xmlns:a16="http://schemas.microsoft.com/office/drawing/2014/main" id="{31A7A4F6-EC73-7242-B156-481279B4E7F3}"/>
              </a:ext>
            </a:extLst>
          </p:cNvPr>
          <p:cNvSpPr txBox="1"/>
          <p:nvPr/>
        </p:nvSpPr>
        <p:spPr>
          <a:xfrm>
            <a:off x="360430" y="1494261"/>
            <a:ext cx="2674154" cy="507831"/>
          </a:xfrm>
          <a:prstGeom prst="rect">
            <a:avLst/>
          </a:prstGeom>
          <a:noFill/>
        </p:spPr>
        <p:txBody>
          <a:bodyPr wrap="square" rtlCol="0">
            <a:spAutoFit/>
          </a:bodyPr>
          <a:lstStyle/>
          <a:p>
            <a:pPr>
              <a:lnSpc>
                <a:spcPct val="90000"/>
              </a:lnSpc>
            </a:pPr>
            <a:r>
              <a:rPr lang="en-US" sz="1500" b="1" dirty="0"/>
              <a:t>New code </a:t>
            </a:r>
            <a:r>
              <a:rPr lang="en-US" sz="1500" b="1" dirty="0" err="1"/>
              <a:t>WarpX</a:t>
            </a:r>
            <a:r>
              <a:rPr lang="en-US" sz="1500" b="1" dirty="0"/>
              <a:t> part of U.S. DOE </a:t>
            </a:r>
            <a:r>
              <a:rPr lang="en-US" sz="1500" b="1" dirty="0" err="1"/>
              <a:t>Exascale</a:t>
            </a:r>
            <a:r>
              <a:rPr lang="en-US" sz="1500" b="1" dirty="0"/>
              <a:t> program</a:t>
            </a:r>
          </a:p>
        </p:txBody>
      </p:sp>
      <p:sp>
        <p:nvSpPr>
          <p:cNvPr id="33" name="TextBox 32">
            <a:extLst>
              <a:ext uri="{FF2B5EF4-FFF2-40B4-BE49-F238E27FC236}">
                <a16:creationId xmlns:a16="http://schemas.microsoft.com/office/drawing/2014/main" id="{C54C3A74-32BE-EB4D-AFA1-7E4B01381800}"/>
              </a:ext>
            </a:extLst>
          </p:cNvPr>
          <p:cNvSpPr txBox="1"/>
          <p:nvPr/>
        </p:nvSpPr>
        <p:spPr>
          <a:xfrm>
            <a:off x="380203" y="2957294"/>
            <a:ext cx="3826747" cy="653256"/>
          </a:xfrm>
          <a:prstGeom prst="rect">
            <a:avLst/>
          </a:prstGeom>
          <a:noFill/>
        </p:spPr>
        <p:txBody>
          <a:bodyPr wrap="square" rtlCol="0">
            <a:spAutoFit/>
          </a:bodyPr>
          <a:lstStyle/>
          <a:p>
            <a:pPr>
              <a:lnSpc>
                <a:spcPct val="90000"/>
              </a:lnSpc>
            </a:pPr>
            <a:r>
              <a:rPr lang="en-US" sz="1350" dirty="0"/>
              <a:t>Goal is to develop code modeling 10s-1000s stages for 1-30 </a:t>
            </a:r>
            <a:r>
              <a:rPr lang="en-US" sz="1350" dirty="0" err="1"/>
              <a:t>TeV</a:t>
            </a:r>
            <a:r>
              <a:rPr lang="en-US" sz="1350" dirty="0"/>
              <a:t> plasma collider by ~2030 </a:t>
            </a:r>
          </a:p>
          <a:p>
            <a:pPr>
              <a:lnSpc>
                <a:spcPct val="90000"/>
              </a:lnSpc>
            </a:pPr>
            <a:r>
              <a:rPr lang="en-US" sz="1350" dirty="0"/>
              <a:t>  </a:t>
            </a:r>
          </a:p>
        </p:txBody>
      </p:sp>
      <p:pic>
        <p:nvPicPr>
          <p:cNvPr id="34" name="Picture 33">
            <a:extLst>
              <a:ext uri="{FF2B5EF4-FFF2-40B4-BE49-F238E27FC236}">
                <a16:creationId xmlns:a16="http://schemas.microsoft.com/office/drawing/2014/main" id="{D469CC69-B594-0D44-A77A-8DD05A2688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66238" y="1456774"/>
            <a:ext cx="1038007" cy="473490"/>
          </a:xfrm>
          <a:prstGeom prst="rect">
            <a:avLst/>
          </a:prstGeom>
          <a:solidFill>
            <a:schemeClr val="bg1"/>
          </a:solidFill>
        </p:spPr>
      </p:pic>
      <p:grpSp>
        <p:nvGrpSpPr>
          <p:cNvPr id="35" name="Group 34">
            <a:extLst>
              <a:ext uri="{FF2B5EF4-FFF2-40B4-BE49-F238E27FC236}">
                <a16:creationId xmlns:a16="http://schemas.microsoft.com/office/drawing/2014/main" id="{92E3C3D2-4DBE-2240-8A97-338F10D46046}"/>
              </a:ext>
            </a:extLst>
          </p:cNvPr>
          <p:cNvGrpSpPr/>
          <p:nvPr/>
        </p:nvGrpSpPr>
        <p:grpSpPr>
          <a:xfrm>
            <a:off x="4424986" y="1382371"/>
            <a:ext cx="4719014" cy="2016013"/>
            <a:chOff x="5898444" y="1044222"/>
            <a:chExt cx="6290380" cy="2687317"/>
          </a:xfrm>
        </p:grpSpPr>
        <p:sp>
          <p:nvSpPr>
            <p:cNvPr id="36" name="Rectangle 35">
              <a:extLst>
                <a:ext uri="{FF2B5EF4-FFF2-40B4-BE49-F238E27FC236}">
                  <a16:creationId xmlns:a16="http://schemas.microsoft.com/office/drawing/2014/main" id="{073BBE0E-FB12-9441-B0CF-8FF7F1867522}"/>
                </a:ext>
              </a:extLst>
            </p:cNvPr>
            <p:cNvSpPr/>
            <p:nvPr/>
          </p:nvSpPr>
          <p:spPr>
            <a:xfrm>
              <a:off x="5898444" y="1044222"/>
              <a:ext cx="6135511" cy="2675466"/>
            </a:xfrm>
            <a:prstGeom prst="rect">
              <a:avLst/>
            </a:prstGeom>
            <a:gradFill>
              <a:gsLst>
                <a:gs pos="0">
                  <a:schemeClr val="bg1"/>
                </a:gs>
                <a:gs pos="100000">
                  <a:schemeClr val="bg1"/>
                </a:gs>
              </a:gsLst>
            </a:gra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sp>
          <p:nvSpPr>
            <p:cNvPr id="37" name="TextBox 36">
              <a:extLst>
                <a:ext uri="{FF2B5EF4-FFF2-40B4-BE49-F238E27FC236}">
                  <a16:creationId xmlns:a16="http://schemas.microsoft.com/office/drawing/2014/main" id="{A205BF40-A6E2-1142-B566-3865313D5360}"/>
                </a:ext>
              </a:extLst>
            </p:cNvPr>
            <p:cNvSpPr txBox="1"/>
            <p:nvPr/>
          </p:nvSpPr>
          <p:spPr>
            <a:xfrm>
              <a:off x="6088249" y="1190787"/>
              <a:ext cx="6100575" cy="676932"/>
            </a:xfrm>
            <a:prstGeom prst="rect">
              <a:avLst/>
            </a:prstGeom>
            <a:noFill/>
          </p:spPr>
          <p:txBody>
            <a:bodyPr wrap="square" rtlCol="0">
              <a:spAutoFit/>
            </a:bodyPr>
            <a:lstStyle/>
            <a:p>
              <a:pPr>
                <a:lnSpc>
                  <a:spcPct val="90000"/>
                </a:lnSpc>
              </a:pPr>
              <a:r>
                <a:rPr lang="en-US" sz="1500" b="1" dirty="0"/>
                <a:t>LBNL+SLAC+LLNL multidisciplinary team of physicists, applied mathematicians &amp; computer scientist</a:t>
              </a:r>
            </a:p>
          </p:txBody>
        </p:sp>
        <p:sp>
          <p:nvSpPr>
            <p:cNvPr id="38" name="TextBox 37">
              <a:extLst>
                <a:ext uri="{FF2B5EF4-FFF2-40B4-BE49-F238E27FC236}">
                  <a16:creationId xmlns:a16="http://schemas.microsoft.com/office/drawing/2014/main" id="{3DDC879A-E8BA-AE43-B61E-83946D530368}"/>
                </a:ext>
              </a:extLst>
            </p:cNvPr>
            <p:cNvSpPr txBox="1"/>
            <p:nvPr/>
          </p:nvSpPr>
          <p:spPr>
            <a:xfrm>
              <a:off x="6114606" y="3109993"/>
              <a:ext cx="5101001" cy="621546"/>
            </a:xfrm>
            <a:prstGeom prst="rect">
              <a:avLst/>
            </a:prstGeom>
            <a:noFill/>
          </p:spPr>
          <p:txBody>
            <a:bodyPr wrap="square" rtlCol="0">
              <a:spAutoFit/>
            </a:bodyPr>
            <a:lstStyle/>
            <a:p>
              <a:pPr>
                <a:lnSpc>
                  <a:spcPct val="90000"/>
                </a:lnSpc>
              </a:pPr>
              <a:r>
                <a:rPr lang="en-US" sz="1350" dirty="0"/>
                <a:t>Implement best algorithms on latest hardware (manycore, GPUs, …) </a:t>
              </a:r>
            </a:p>
          </p:txBody>
        </p:sp>
        <p:grpSp>
          <p:nvGrpSpPr>
            <p:cNvPr id="39" name="Group 38">
              <a:extLst>
                <a:ext uri="{FF2B5EF4-FFF2-40B4-BE49-F238E27FC236}">
                  <a16:creationId xmlns:a16="http://schemas.microsoft.com/office/drawing/2014/main" id="{14FD55DD-5991-4F4E-A5B0-B34CD85258BC}"/>
                </a:ext>
              </a:extLst>
            </p:cNvPr>
            <p:cNvGrpSpPr/>
            <p:nvPr/>
          </p:nvGrpSpPr>
          <p:grpSpPr>
            <a:xfrm>
              <a:off x="6132226" y="1953448"/>
              <a:ext cx="2810297" cy="510783"/>
              <a:chOff x="3110055" y="4603658"/>
              <a:chExt cx="6472595" cy="987522"/>
            </a:xfrm>
          </p:grpSpPr>
          <p:pic>
            <p:nvPicPr>
              <p:cNvPr id="63" name="Picture 62" descr="Screen Shot 2016-03-19 at 3.27.28 PM.png">
                <a:extLst>
                  <a:ext uri="{FF2B5EF4-FFF2-40B4-BE49-F238E27FC236}">
                    <a16:creationId xmlns:a16="http://schemas.microsoft.com/office/drawing/2014/main" id="{95694970-C388-074B-9814-E6937B7B649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110055" y="4603658"/>
                <a:ext cx="2727075" cy="987522"/>
              </a:xfrm>
              <a:prstGeom prst="rect">
                <a:avLst/>
              </a:prstGeom>
            </p:spPr>
          </p:pic>
          <p:pic>
            <p:nvPicPr>
              <p:cNvPr id="64" name="Picture 63" descr="Screen Shot 2016-03-19 at 3.27.28 PM.png">
                <a:extLst>
                  <a:ext uri="{FF2B5EF4-FFF2-40B4-BE49-F238E27FC236}">
                    <a16:creationId xmlns:a16="http://schemas.microsoft.com/office/drawing/2014/main" id="{7B445BBC-5E31-3D49-AE0B-13FB85630A8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432855" y="4603658"/>
                <a:ext cx="2149795" cy="987522"/>
              </a:xfrm>
              <a:prstGeom prst="rect">
                <a:avLst/>
              </a:prstGeom>
            </p:spPr>
          </p:pic>
          <p:sp>
            <p:nvSpPr>
              <p:cNvPr id="65" name="Line 7">
                <a:extLst>
                  <a:ext uri="{FF2B5EF4-FFF2-40B4-BE49-F238E27FC236}">
                    <a16:creationId xmlns:a16="http://schemas.microsoft.com/office/drawing/2014/main" id="{5E3226E8-B95D-D541-B3CD-466CEE803053}"/>
                  </a:ext>
                </a:extLst>
              </p:cNvPr>
              <p:cNvSpPr>
                <a:spLocks noChangeShapeType="1"/>
              </p:cNvSpPr>
              <p:nvPr/>
            </p:nvSpPr>
            <p:spPr bwMode="auto">
              <a:xfrm>
                <a:off x="5966153" y="5193908"/>
                <a:ext cx="1311553" cy="0"/>
              </a:xfrm>
              <a:prstGeom prst="line">
                <a:avLst/>
              </a:prstGeom>
              <a:noFill/>
              <a:ln w="47625" cap="flat" cmpd="sng">
                <a:solidFill>
                  <a:srgbClr val="4349AA"/>
                </a:solidFill>
                <a:prstDash val="solid"/>
                <a:round/>
                <a:headEnd type="none" w="med" len="med"/>
                <a:tailEnd type="triangle" w="med" len="med"/>
              </a:ln>
              <a:effectLst>
                <a:outerShdw blurRad="76200" algn="ctr" rotWithShape="0">
                  <a:srgbClr val="000000">
                    <a:alpha val="79999"/>
                  </a:srgbClr>
                </a:outerShdw>
              </a:effectLst>
              <a:extLst>
                <a:ext uri="{909E8E84-426E-40dd-AFC4-6F175D3DCCD1}">
                  <a14:hiddenFill xmlns:a14="http://schemas.microsoft.com/office/drawing/2010/main" xmlns="">
                    <a:noFill/>
                  </a14:hiddenFill>
                </a:ext>
              </a:extLst>
            </p:spPr>
            <p:txBody>
              <a:bodyPr lIns="50794" tIns="50794" rIns="50794" bIns="50794" anchor="ctr"/>
              <a:lstStyle/>
              <a:p>
                <a:pPr defTabSz="457127" hangingPunct="0">
                  <a:defRPr/>
                </a:pPr>
                <a:endParaRPr lang="en-US" sz="1200">
                  <a:solidFill>
                    <a:srgbClr val="000000"/>
                  </a:solidFill>
                  <a:latin typeface="Helvetica" charset="0"/>
                  <a:ea typeface="ＭＳ Ｐゴシック" charset="0"/>
                  <a:cs typeface="Helvetica" charset="0"/>
                  <a:sym typeface="Helvetica" charset="0"/>
                </a:endParaRPr>
              </a:p>
            </p:txBody>
          </p:sp>
        </p:grpSp>
        <p:pic>
          <p:nvPicPr>
            <p:cNvPr id="40" name="Picture 8" descr="rho_amr_emit">
              <a:extLst>
                <a:ext uri="{FF2B5EF4-FFF2-40B4-BE49-F238E27FC236}">
                  <a16:creationId xmlns:a16="http://schemas.microsoft.com/office/drawing/2014/main" id="{20454621-644F-7C49-AB46-D77A0C9B51B3}"/>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rot="182614">
              <a:off x="9167165" y="1968444"/>
              <a:ext cx="720661" cy="525535"/>
            </a:xfrm>
            <a:prstGeom prst="rect">
              <a:avLst/>
            </a:prstGeom>
            <a:ln/>
            <a:scene3d>
              <a:camera prst="perspectiveFront" fov="7200000">
                <a:rot lat="18900000" lon="20280000" rev="360000"/>
              </a:camera>
              <a:lightRig rig="threePt" dir="t">
                <a:rot lat="0" lon="0" rev="1200000"/>
              </a:lightRig>
            </a:scene3d>
            <a:sp3d>
              <a:bevelT w="63500" h="25400"/>
            </a:sp3d>
            <a:extLst/>
          </p:spPr>
          <p:style>
            <a:lnRef idx="0">
              <a:schemeClr val="dk1"/>
            </a:lnRef>
            <a:fillRef idx="3">
              <a:schemeClr val="dk1"/>
            </a:fillRef>
            <a:effectRef idx="3">
              <a:schemeClr val="dk1"/>
            </a:effectRef>
            <a:fontRef idx="minor">
              <a:schemeClr val="lt1"/>
            </a:fontRef>
          </p:style>
        </p:pic>
        <p:pic>
          <p:nvPicPr>
            <p:cNvPr id="41" name="Picture 40" descr="PSATD.pdf">
              <a:extLst>
                <a:ext uri="{FF2B5EF4-FFF2-40B4-BE49-F238E27FC236}">
                  <a16:creationId xmlns:a16="http://schemas.microsoft.com/office/drawing/2014/main" id="{4FAD4EC1-5F9C-3045-985E-ABB158C99B1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7797" t="8714" r="12309" b="13246"/>
            <a:stretch/>
          </p:blipFill>
          <p:spPr>
            <a:xfrm>
              <a:off x="6416298" y="2506636"/>
              <a:ext cx="729600" cy="547932"/>
            </a:xfrm>
            <a:prstGeom prst="rect">
              <a:avLst/>
            </a:prstGeom>
            <a:scene3d>
              <a:camera prst="perspectiveFront" fov="7200000">
                <a:rot lat="19080000" lon="20400000" rev="1440000"/>
              </a:camera>
              <a:lightRig rig="threePt" dir="t">
                <a:rot lat="0" lon="0" rev="1200000"/>
              </a:lightRig>
            </a:scene3d>
            <a:sp3d>
              <a:bevelT w="63500" h="25400"/>
            </a:sp3d>
          </p:spPr>
          <p:style>
            <a:lnRef idx="0">
              <a:schemeClr val="dk1"/>
            </a:lnRef>
            <a:fillRef idx="3">
              <a:schemeClr val="dk1"/>
            </a:fillRef>
            <a:effectRef idx="3">
              <a:schemeClr val="dk1"/>
            </a:effectRef>
            <a:fontRef idx="minor">
              <a:schemeClr val="lt1"/>
            </a:fontRef>
          </p:style>
        </p:pic>
        <p:grpSp>
          <p:nvGrpSpPr>
            <p:cNvPr id="42" name="Group 41">
              <a:extLst>
                <a:ext uri="{FF2B5EF4-FFF2-40B4-BE49-F238E27FC236}">
                  <a16:creationId xmlns:a16="http://schemas.microsoft.com/office/drawing/2014/main" id="{9EEE0B16-CD1C-C84F-8466-6BE0C734198A}"/>
                </a:ext>
              </a:extLst>
            </p:cNvPr>
            <p:cNvGrpSpPr/>
            <p:nvPr/>
          </p:nvGrpSpPr>
          <p:grpSpPr>
            <a:xfrm>
              <a:off x="8663553" y="2603716"/>
              <a:ext cx="1195719" cy="477842"/>
              <a:chOff x="6721023" y="4615110"/>
              <a:chExt cx="1993370" cy="768119"/>
            </a:xfrm>
          </p:grpSpPr>
          <p:pic>
            <p:nvPicPr>
              <p:cNvPr id="45" name="Picture 44" descr="Screen Shot 2016-03-19 at 3.27.28 PM.png">
                <a:extLst>
                  <a:ext uri="{FF2B5EF4-FFF2-40B4-BE49-F238E27FC236}">
                    <a16:creationId xmlns:a16="http://schemas.microsoft.com/office/drawing/2014/main" id="{94F85AA2-C30A-4141-9AC5-D29CA15BFB8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182011" y="4662795"/>
                <a:ext cx="1038120" cy="720434"/>
              </a:xfrm>
              <a:prstGeom prst="rect">
                <a:avLst/>
              </a:prstGeom>
            </p:spPr>
          </p:pic>
          <p:sp>
            <p:nvSpPr>
              <p:cNvPr id="46" name="Rectangle 45">
                <a:extLst>
                  <a:ext uri="{FF2B5EF4-FFF2-40B4-BE49-F238E27FC236}">
                    <a16:creationId xmlns:a16="http://schemas.microsoft.com/office/drawing/2014/main" id="{F9C267C1-15A4-A349-96E3-FD3C7726568F}"/>
                  </a:ext>
                </a:extLst>
              </p:cNvPr>
              <p:cNvSpPr/>
              <p:nvPr/>
            </p:nvSpPr>
            <p:spPr>
              <a:xfrm>
                <a:off x="7143136" y="4847292"/>
                <a:ext cx="347603" cy="28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350">
                  <a:solidFill>
                    <a:prstClr val="white"/>
                  </a:solidFill>
                  <a:latin typeface="Franklin Gothic Book"/>
                </a:endParaRPr>
              </a:p>
            </p:txBody>
          </p:sp>
          <p:grpSp>
            <p:nvGrpSpPr>
              <p:cNvPr id="47" name="Group 46">
                <a:extLst>
                  <a:ext uri="{FF2B5EF4-FFF2-40B4-BE49-F238E27FC236}">
                    <a16:creationId xmlns:a16="http://schemas.microsoft.com/office/drawing/2014/main" id="{CDE4E1BD-A67C-A74E-BB70-EB925C147729}"/>
                  </a:ext>
                </a:extLst>
              </p:cNvPr>
              <p:cNvGrpSpPr/>
              <p:nvPr/>
            </p:nvGrpSpPr>
            <p:grpSpPr>
              <a:xfrm>
                <a:off x="6983170" y="4615110"/>
                <a:ext cx="1731223" cy="727201"/>
                <a:chOff x="6730186" y="4483695"/>
                <a:chExt cx="1824310" cy="727201"/>
              </a:xfrm>
            </p:grpSpPr>
            <p:grpSp>
              <p:nvGrpSpPr>
                <p:cNvPr id="49" name="Group 48">
                  <a:extLst>
                    <a:ext uri="{FF2B5EF4-FFF2-40B4-BE49-F238E27FC236}">
                      <a16:creationId xmlns:a16="http://schemas.microsoft.com/office/drawing/2014/main" id="{8527C71F-4473-F04C-9423-D955F7C4BB34}"/>
                    </a:ext>
                  </a:extLst>
                </p:cNvPr>
                <p:cNvGrpSpPr/>
                <p:nvPr/>
              </p:nvGrpSpPr>
              <p:grpSpPr>
                <a:xfrm>
                  <a:off x="6730186" y="4483695"/>
                  <a:ext cx="1824310" cy="724461"/>
                  <a:chOff x="6730186" y="4511716"/>
                  <a:chExt cx="1824310" cy="457200"/>
                </a:xfrm>
              </p:grpSpPr>
              <p:cxnSp>
                <p:nvCxnSpPr>
                  <p:cNvPr id="59" name="Straight Connector 58">
                    <a:extLst>
                      <a:ext uri="{FF2B5EF4-FFF2-40B4-BE49-F238E27FC236}">
                        <a16:creationId xmlns:a16="http://schemas.microsoft.com/office/drawing/2014/main" id="{CDAD51AD-F7A1-6846-A6EA-56091E33788D}"/>
                      </a:ext>
                    </a:extLst>
                  </p:cNvPr>
                  <p:cNvCxnSpPr/>
                  <p:nvPr/>
                </p:nvCxnSpPr>
                <p:spPr>
                  <a:xfrm>
                    <a:off x="6730186" y="4511716"/>
                    <a:ext cx="182431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5C6D1C18-DBAE-1047-95C6-556BA5A4E56B}"/>
                      </a:ext>
                    </a:extLst>
                  </p:cNvPr>
                  <p:cNvCxnSpPr/>
                  <p:nvPr/>
                </p:nvCxnSpPr>
                <p:spPr>
                  <a:xfrm>
                    <a:off x="6730186" y="4664116"/>
                    <a:ext cx="182431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FB504509-B917-F44D-82F8-65BCC5D3881A}"/>
                      </a:ext>
                    </a:extLst>
                  </p:cNvPr>
                  <p:cNvCxnSpPr/>
                  <p:nvPr/>
                </p:nvCxnSpPr>
                <p:spPr>
                  <a:xfrm>
                    <a:off x="6730186" y="4816516"/>
                    <a:ext cx="182431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815BBCA2-6A01-BB44-984C-16FCB995CF81}"/>
                      </a:ext>
                    </a:extLst>
                  </p:cNvPr>
                  <p:cNvCxnSpPr/>
                  <p:nvPr/>
                </p:nvCxnSpPr>
                <p:spPr>
                  <a:xfrm>
                    <a:off x="6730186" y="4968916"/>
                    <a:ext cx="182431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9D5D79F9-6DB0-3944-A391-E1770ACA2C02}"/>
                    </a:ext>
                  </a:extLst>
                </p:cNvPr>
                <p:cNvGrpSpPr/>
                <p:nvPr/>
              </p:nvGrpSpPr>
              <p:grpSpPr>
                <a:xfrm>
                  <a:off x="6730186" y="4483695"/>
                  <a:ext cx="1824309" cy="727201"/>
                  <a:chOff x="6730187" y="4483695"/>
                  <a:chExt cx="1623252" cy="727201"/>
                </a:xfrm>
              </p:grpSpPr>
              <p:cxnSp>
                <p:nvCxnSpPr>
                  <p:cNvPr id="51" name="Straight Connector 50">
                    <a:extLst>
                      <a:ext uri="{FF2B5EF4-FFF2-40B4-BE49-F238E27FC236}">
                        <a16:creationId xmlns:a16="http://schemas.microsoft.com/office/drawing/2014/main" id="{90B371DC-12E6-E147-ADB4-5E703F9A03E6}"/>
                      </a:ext>
                    </a:extLst>
                  </p:cNvPr>
                  <p:cNvCxnSpPr/>
                  <p:nvPr/>
                </p:nvCxnSpPr>
                <p:spPr>
                  <a:xfrm rot="16200000">
                    <a:off x="6366586"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6DF8093-FC6C-BF4E-B803-8DD4AEDB7C7A}"/>
                      </a:ext>
                    </a:extLst>
                  </p:cNvPr>
                  <p:cNvCxnSpPr/>
                  <p:nvPr/>
                </p:nvCxnSpPr>
                <p:spPr>
                  <a:xfrm rot="16200000">
                    <a:off x="6598479"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C20147F-07A8-0749-9228-4192FED8EE14}"/>
                      </a:ext>
                    </a:extLst>
                  </p:cNvPr>
                  <p:cNvCxnSpPr/>
                  <p:nvPr/>
                </p:nvCxnSpPr>
                <p:spPr>
                  <a:xfrm rot="16200000">
                    <a:off x="6830372"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1D50CED-7595-1A4A-9498-7306A5895854}"/>
                      </a:ext>
                    </a:extLst>
                  </p:cNvPr>
                  <p:cNvCxnSpPr/>
                  <p:nvPr/>
                </p:nvCxnSpPr>
                <p:spPr>
                  <a:xfrm rot="16200000">
                    <a:off x="7062265"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B5642F1-2EB2-EE41-B8A7-1B5517F2A96F}"/>
                      </a:ext>
                    </a:extLst>
                  </p:cNvPr>
                  <p:cNvCxnSpPr/>
                  <p:nvPr/>
                </p:nvCxnSpPr>
                <p:spPr>
                  <a:xfrm rot="16200000">
                    <a:off x="7294158"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DDF1E25-09FA-D946-B227-37021558DA9F}"/>
                      </a:ext>
                    </a:extLst>
                  </p:cNvPr>
                  <p:cNvCxnSpPr/>
                  <p:nvPr/>
                </p:nvCxnSpPr>
                <p:spPr>
                  <a:xfrm rot="16200000">
                    <a:off x="7526051"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3C2EFB18-99DF-434E-B160-8B68E59721B2}"/>
                      </a:ext>
                    </a:extLst>
                  </p:cNvPr>
                  <p:cNvCxnSpPr/>
                  <p:nvPr/>
                </p:nvCxnSpPr>
                <p:spPr>
                  <a:xfrm rot="16200000">
                    <a:off x="7757944"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FE522EE-EF52-4848-9083-651D240FFA60}"/>
                      </a:ext>
                    </a:extLst>
                  </p:cNvPr>
                  <p:cNvCxnSpPr/>
                  <p:nvPr/>
                </p:nvCxnSpPr>
                <p:spPr>
                  <a:xfrm rot="16200000">
                    <a:off x="7989838" y="4847296"/>
                    <a:ext cx="72720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8" name="Straight Arrow Connector 47">
                <a:extLst>
                  <a:ext uri="{FF2B5EF4-FFF2-40B4-BE49-F238E27FC236}">
                    <a16:creationId xmlns:a16="http://schemas.microsoft.com/office/drawing/2014/main" id="{51047647-BEDC-ED4D-96E7-04FF5451B89C}"/>
                  </a:ext>
                </a:extLst>
              </p:cNvPr>
              <p:cNvCxnSpPr/>
              <p:nvPr/>
            </p:nvCxnSpPr>
            <p:spPr>
              <a:xfrm flipH="1">
                <a:off x="6721023" y="4977921"/>
                <a:ext cx="262146" cy="0"/>
              </a:xfrm>
              <a:prstGeom prst="straightConnector1">
                <a:avLst/>
              </a:prstGeom>
              <a:ln w="12700" cmpd="sng">
                <a:solidFill>
                  <a:srgbClr val="00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43" name="Picture 42" descr="Haber_49-eps-converted-to.pdf">
              <a:extLst>
                <a:ext uri="{FF2B5EF4-FFF2-40B4-BE49-F238E27FC236}">
                  <a16:creationId xmlns:a16="http://schemas.microsoft.com/office/drawing/2014/main" id="{803E808E-B837-EE40-819C-98CDF0A3F6A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4540" t="874" r="11996" b="12731"/>
            <a:stretch/>
          </p:blipFill>
          <p:spPr>
            <a:xfrm>
              <a:off x="7588375" y="2505782"/>
              <a:ext cx="805921" cy="516387"/>
            </a:xfrm>
            <a:prstGeom prst="rect">
              <a:avLst/>
            </a:prstGeom>
            <a:scene3d>
              <a:camera prst="perspectiveFront" fov="7200000">
                <a:rot lat="19080000" lon="20400000" rev="144600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pic>
        <p:sp>
          <p:nvSpPr>
            <p:cNvPr id="44" name="TextBox 43">
              <a:extLst>
                <a:ext uri="{FF2B5EF4-FFF2-40B4-BE49-F238E27FC236}">
                  <a16:creationId xmlns:a16="http://schemas.microsoft.com/office/drawing/2014/main" id="{48FA125F-0482-2748-AC88-899BC1ED4D47}"/>
                </a:ext>
              </a:extLst>
            </p:cNvPr>
            <p:cNvSpPr txBox="1"/>
            <p:nvPr/>
          </p:nvSpPr>
          <p:spPr>
            <a:xfrm>
              <a:off x="10141584" y="1991531"/>
              <a:ext cx="1807609" cy="1092322"/>
            </a:xfrm>
            <a:prstGeom prst="rect">
              <a:avLst/>
            </a:prstGeom>
            <a:noFill/>
          </p:spPr>
          <p:txBody>
            <a:bodyPr wrap="square" rtlCol="0">
              <a:spAutoFit/>
            </a:bodyPr>
            <a:lstStyle/>
            <a:p>
              <a:pPr marL="214370" indent="-214370">
                <a:lnSpc>
                  <a:spcPct val="90000"/>
                </a:lnSpc>
                <a:buFont typeface="Arial" panose="020B0604020202020204" pitchFamily="34" charset="0"/>
                <a:buChar char="•"/>
              </a:pPr>
              <a:r>
                <a:rPr lang="en-US" sz="1050" dirty="0"/>
                <a:t>Boosted frame</a:t>
              </a:r>
            </a:p>
            <a:p>
              <a:pPr marL="214370" indent="-214370">
                <a:lnSpc>
                  <a:spcPct val="90000"/>
                </a:lnSpc>
                <a:buFont typeface="Arial" panose="020B0604020202020204" pitchFamily="34" charset="0"/>
                <a:buChar char="•"/>
              </a:pPr>
              <a:r>
                <a:rPr lang="en-US" sz="1050" dirty="0"/>
                <a:t>AMR</a:t>
              </a:r>
            </a:p>
            <a:p>
              <a:pPr marL="214370" indent="-214370">
                <a:lnSpc>
                  <a:spcPct val="90000"/>
                </a:lnSpc>
                <a:buFont typeface="Arial" panose="020B0604020202020204" pitchFamily="34" charset="0"/>
                <a:buChar char="•"/>
              </a:pPr>
              <a:r>
                <a:rPr lang="en-US" sz="1050" dirty="0"/>
                <a:t>Spectral solvers</a:t>
              </a:r>
            </a:p>
            <a:p>
              <a:pPr marL="214370" indent="-214370">
                <a:lnSpc>
                  <a:spcPct val="90000"/>
                </a:lnSpc>
                <a:buFont typeface="Arial" panose="020B0604020202020204" pitchFamily="34" charset="0"/>
                <a:buChar char="•"/>
              </a:pPr>
              <a:r>
                <a:rPr lang="en-US" sz="1050" dirty="0"/>
                <a:t>Galilean solver</a:t>
              </a:r>
            </a:p>
            <a:p>
              <a:pPr marL="214370" indent="-214370">
                <a:lnSpc>
                  <a:spcPct val="90000"/>
                </a:lnSpc>
                <a:buFont typeface="Arial" panose="020B0604020202020204" pitchFamily="34" charset="0"/>
                <a:buChar char="•"/>
              </a:pPr>
              <a:r>
                <a:rPr lang="en-US" sz="1050" dirty="0"/>
                <a:t>…</a:t>
              </a:r>
            </a:p>
          </p:txBody>
        </p:sp>
      </p:grpSp>
      <p:sp>
        <p:nvSpPr>
          <p:cNvPr id="66" name="TextBox 65">
            <a:extLst>
              <a:ext uri="{FF2B5EF4-FFF2-40B4-BE49-F238E27FC236}">
                <a16:creationId xmlns:a16="http://schemas.microsoft.com/office/drawing/2014/main" id="{72265E90-5C3A-634E-A120-4D363C51084A}"/>
              </a:ext>
            </a:extLst>
          </p:cNvPr>
          <p:cNvSpPr txBox="1"/>
          <p:nvPr/>
        </p:nvSpPr>
        <p:spPr>
          <a:xfrm>
            <a:off x="394564" y="3457246"/>
            <a:ext cx="4024795" cy="507831"/>
          </a:xfrm>
          <a:prstGeom prst="rect">
            <a:avLst/>
          </a:prstGeom>
          <a:noFill/>
        </p:spPr>
        <p:txBody>
          <a:bodyPr wrap="square" rtlCol="0">
            <a:spAutoFit/>
          </a:bodyPr>
          <a:lstStyle/>
          <a:p>
            <a:pPr>
              <a:lnSpc>
                <a:spcPct val="90000"/>
              </a:lnSpc>
            </a:pPr>
            <a:r>
              <a:rPr lang="en-US" sz="1500" b="1" dirty="0"/>
              <a:t>Program is on track with first 3D MR simulations of plasma accelerators</a:t>
            </a:r>
          </a:p>
        </p:txBody>
      </p:sp>
      <p:pic>
        <p:nvPicPr>
          <p:cNvPr id="67" name="outputQT">
            <a:hlinkClick r:id="" action="ppaction://media"/>
            <a:extLst>
              <a:ext uri="{FF2B5EF4-FFF2-40B4-BE49-F238E27FC236}">
                <a16:creationId xmlns:a16="http://schemas.microsoft.com/office/drawing/2014/main" id="{82C2D154-0588-524A-983F-51E073E4197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928384" y="3972101"/>
            <a:ext cx="1339927" cy="1339927"/>
          </a:xfrm>
          <a:prstGeom prst="rect">
            <a:avLst/>
          </a:prstGeom>
        </p:spPr>
      </p:pic>
      <p:pic>
        <p:nvPicPr>
          <p:cNvPr id="68" name="LWFA_small">
            <a:hlinkClick r:id="" action="ppaction://media"/>
            <a:extLst>
              <a:ext uri="{FF2B5EF4-FFF2-40B4-BE49-F238E27FC236}">
                <a16:creationId xmlns:a16="http://schemas.microsoft.com/office/drawing/2014/main" id="{68944291-66A2-AC4D-9C57-937B5BF2BCD8}"/>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465681" y="3972101"/>
            <a:ext cx="1339927" cy="1339927"/>
          </a:xfrm>
          <a:prstGeom prst="rect">
            <a:avLst/>
          </a:prstGeom>
        </p:spPr>
      </p:pic>
      <p:grpSp>
        <p:nvGrpSpPr>
          <p:cNvPr id="69" name="Group 68">
            <a:extLst>
              <a:ext uri="{FF2B5EF4-FFF2-40B4-BE49-F238E27FC236}">
                <a16:creationId xmlns:a16="http://schemas.microsoft.com/office/drawing/2014/main" id="{C98379F2-A2AF-8749-9717-0C526515997B}"/>
              </a:ext>
            </a:extLst>
          </p:cNvPr>
          <p:cNvGrpSpPr/>
          <p:nvPr/>
        </p:nvGrpSpPr>
        <p:grpSpPr>
          <a:xfrm>
            <a:off x="2319352" y="4402743"/>
            <a:ext cx="402832" cy="432969"/>
            <a:chOff x="7715961" y="2300809"/>
            <a:chExt cx="1454679" cy="1563507"/>
          </a:xfrm>
        </p:grpSpPr>
        <p:cxnSp>
          <p:nvCxnSpPr>
            <p:cNvPr id="70" name="Straight Connector 69">
              <a:extLst>
                <a:ext uri="{FF2B5EF4-FFF2-40B4-BE49-F238E27FC236}">
                  <a16:creationId xmlns:a16="http://schemas.microsoft.com/office/drawing/2014/main" id="{91697ED4-8729-C64B-AA56-32295BDF8A02}"/>
                </a:ext>
              </a:extLst>
            </p:cNvPr>
            <p:cNvCxnSpPr>
              <a:cxnSpLocks/>
            </p:cNvCxnSpPr>
            <p:nvPr/>
          </p:nvCxnSpPr>
          <p:spPr>
            <a:xfrm flipV="1">
              <a:off x="8046076" y="2304438"/>
              <a:ext cx="25393" cy="555026"/>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2FEDFB71-085C-EB45-9465-499B9DE1C694}"/>
                </a:ext>
              </a:extLst>
            </p:cNvPr>
            <p:cNvCxnSpPr>
              <a:cxnSpLocks/>
            </p:cNvCxnSpPr>
            <p:nvPr/>
          </p:nvCxnSpPr>
          <p:spPr>
            <a:xfrm flipV="1">
              <a:off x="7726844" y="2852207"/>
              <a:ext cx="319231" cy="660228"/>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640EAC5F-88CE-E841-A98B-D9ECB88CC153}"/>
                </a:ext>
              </a:extLst>
            </p:cNvPr>
            <p:cNvCxnSpPr>
              <a:cxnSpLocks/>
            </p:cNvCxnSpPr>
            <p:nvPr/>
          </p:nvCxnSpPr>
          <p:spPr>
            <a:xfrm flipV="1">
              <a:off x="8822388" y="3309290"/>
              <a:ext cx="25393" cy="555026"/>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1A0CDDD-5EB4-4741-9A0E-23BBE94BEB70}"/>
                </a:ext>
              </a:extLst>
            </p:cNvPr>
            <p:cNvCxnSpPr>
              <a:cxnSpLocks/>
            </p:cNvCxnSpPr>
            <p:nvPr/>
          </p:nvCxnSpPr>
          <p:spPr>
            <a:xfrm flipV="1">
              <a:off x="9137991" y="2645435"/>
              <a:ext cx="25393" cy="555026"/>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608A26D-F578-054E-BF8C-700EEA1AD588}"/>
                </a:ext>
              </a:extLst>
            </p:cNvPr>
            <p:cNvCxnSpPr>
              <a:cxnSpLocks/>
            </p:cNvCxnSpPr>
            <p:nvPr/>
          </p:nvCxnSpPr>
          <p:spPr>
            <a:xfrm flipV="1">
              <a:off x="7723217" y="2964665"/>
              <a:ext cx="25393" cy="555026"/>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A0A8DAB-BE18-F148-998A-D1D4E99CD701}"/>
                </a:ext>
              </a:extLst>
            </p:cNvPr>
            <p:cNvCxnSpPr>
              <a:cxnSpLocks/>
            </p:cNvCxnSpPr>
            <p:nvPr/>
          </p:nvCxnSpPr>
          <p:spPr>
            <a:xfrm flipV="1">
              <a:off x="8822386" y="3196832"/>
              <a:ext cx="319231" cy="660228"/>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55756B6-6D1B-ED48-8A45-63284E0B1E97}"/>
                </a:ext>
              </a:extLst>
            </p:cNvPr>
            <p:cNvCxnSpPr>
              <a:cxnSpLocks/>
            </p:cNvCxnSpPr>
            <p:nvPr/>
          </p:nvCxnSpPr>
          <p:spPr>
            <a:xfrm>
              <a:off x="8067841" y="2304436"/>
              <a:ext cx="1102799" cy="351880"/>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FBB596B3-58A5-8146-A332-7B559D6F8086}"/>
                </a:ext>
              </a:extLst>
            </p:cNvPr>
            <p:cNvCxnSpPr>
              <a:cxnSpLocks/>
            </p:cNvCxnSpPr>
            <p:nvPr/>
          </p:nvCxnSpPr>
          <p:spPr>
            <a:xfrm>
              <a:off x="8046075" y="2852208"/>
              <a:ext cx="315604" cy="105202"/>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A0C84FA-BFC7-4948-94E6-ABE7A623F91B}"/>
                </a:ext>
              </a:extLst>
            </p:cNvPr>
            <p:cNvCxnSpPr>
              <a:cxnSpLocks/>
            </p:cNvCxnSpPr>
            <p:nvPr/>
          </p:nvCxnSpPr>
          <p:spPr>
            <a:xfrm>
              <a:off x="7741355" y="2961036"/>
              <a:ext cx="1102799" cy="351880"/>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9DC8D9F9-1696-EA44-B6B7-2AD374F79F4C}"/>
                </a:ext>
              </a:extLst>
            </p:cNvPr>
            <p:cNvCxnSpPr>
              <a:cxnSpLocks/>
            </p:cNvCxnSpPr>
            <p:nvPr/>
          </p:nvCxnSpPr>
          <p:spPr>
            <a:xfrm>
              <a:off x="7715961" y="3508808"/>
              <a:ext cx="1110054" cy="348251"/>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B50EB3DD-7AE4-2145-BC61-C3D2D2FC8B62}"/>
                </a:ext>
              </a:extLst>
            </p:cNvPr>
            <p:cNvCxnSpPr>
              <a:cxnSpLocks/>
            </p:cNvCxnSpPr>
            <p:nvPr/>
          </p:nvCxnSpPr>
          <p:spPr>
            <a:xfrm>
              <a:off x="8553943" y="3015450"/>
              <a:ext cx="576793" cy="185010"/>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FDF9D5F-0F6A-FD4E-B6BE-279DF1FBC833}"/>
                </a:ext>
              </a:extLst>
            </p:cNvPr>
            <p:cNvCxnSpPr>
              <a:cxnSpLocks/>
            </p:cNvCxnSpPr>
            <p:nvPr/>
          </p:nvCxnSpPr>
          <p:spPr>
            <a:xfrm flipV="1">
              <a:off x="8844153" y="2652688"/>
              <a:ext cx="319231" cy="660228"/>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E6817354-0EFA-3C4E-A5A6-1E73D10AC3D0}"/>
                </a:ext>
              </a:extLst>
            </p:cNvPr>
            <p:cNvCxnSpPr>
              <a:cxnSpLocks/>
            </p:cNvCxnSpPr>
            <p:nvPr/>
          </p:nvCxnSpPr>
          <p:spPr>
            <a:xfrm flipV="1">
              <a:off x="7748609" y="2300809"/>
              <a:ext cx="319231" cy="660228"/>
            </a:xfrm>
            <a:prstGeom prst="line">
              <a:avLst/>
            </a:prstGeom>
            <a:ln>
              <a:solidFill>
                <a:srgbClr val="E56C0A"/>
              </a:solidFill>
            </a:ln>
          </p:spPr>
          <p:style>
            <a:lnRef idx="2">
              <a:schemeClr val="accent1"/>
            </a:lnRef>
            <a:fillRef idx="0">
              <a:schemeClr val="accent1"/>
            </a:fillRef>
            <a:effectRef idx="1">
              <a:schemeClr val="accent1"/>
            </a:effectRef>
            <a:fontRef idx="minor">
              <a:schemeClr val="tx1"/>
            </a:fontRef>
          </p:style>
        </p:cxnSp>
      </p:grpSp>
      <p:sp>
        <p:nvSpPr>
          <p:cNvPr id="83" name="TextBox 82">
            <a:extLst>
              <a:ext uri="{FF2B5EF4-FFF2-40B4-BE49-F238E27FC236}">
                <a16:creationId xmlns:a16="http://schemas.microsoft.com/office/drawing/2014/main" id="{9A31E8F7-0CF4-5841-9A92-EE60179D7749}"/>
              </a:ext>
            </a:extLst>
          </p:cNvPr>
          <p:cNvSpPr txBox="1"/>
          <p:nvPr/>
        </p:nvSpPr>
        <p:spPr>
          <a:xfrm>
            <a:off x="3297772" y="4001763"/>
            <a:ext cx="877425" cy="653256"/>
          </a:xfrm>
          <a:prstGeom prst="rect">
            <a:avLst/>
          </a:prstGeom>
          <a:noFill/>
        </p:spPr>
        <p:txBody>
          <a:bodyPr wrap="square" rtlCol="0">
            <a:spAutoFit/>
          </a:bodyPr>
          <a:lstStyle/>
          <a:p>
            <a:pPr>
              <a:lnSpc>
                <a:spcPct val="90000"/>
              </a:lnSpc>
            </a:pPr>
            <a:r>
              <a:rPr lang="en-US" sz="1350" dirty="0"/>
              <a:t>100 MeV stage 9/2017</a:t>
            </a:r>
          </a:p>
        </p:txBody>
      </p:sp>
      <p:sp>
        <p:nvSpPr>
          <p:cNvPr id="84" name="TextBox 83">
            <a:extLst>
              <a:ext uri="{FF2B5EF4-FFF2-40B4-BE49-F238E27FC236}">
                <a16:creationId xmlns:a16="http://schemas.microsoft.com/office/drawing/2014/main" id="{F9580E61-4A7B-AC4B-A408-BB65B6C39DD8}"/>
              </a:ext>
            </a:extLst>
          </p:cNvPr>
          <p:cNvSpPr txBox="1"/>
          <p:nvPr/>
        </p:nvSpPr>
        <p:spPr>
          <a:xfrm>
            <a:off x="389145" y="5348530"/>
            <a:ext cx="3565145" cy="279307"/>
          </a:xfrm>
          <a:prstGeom prst="rect">
            <a:avLst/>
          </a:prstGeom>
          <a:noFill/>
        </p:spPr>
        <p:txBody>
          <a:bodyPr wrap="square" rtlCol="0">
            <a:spAutoFit/>
          </a:bodyPr>
          <a:lstStyle/>
          <a:p>
            <a:pPr>
              <a:lnSpc>
                <a:spcPct val="90000"/>
              </a:lnSpc>
            </a:pPr>
            <a:r>
              <a:rPr lang="en-US" sz="1350" dirty="0"/>
              <a:t>Multi-GeV stage with MR by 9/2018.</a:t>
            </a:r>
          </a:p>
        </p:txBody>
      </p:sp>
      <p:sp>
        <p:nvSpPr>
          <p:cNvPr id="85" name="TextBox 84">
            <a:extLst>
              <a:ext uri="{FF2B5EF4-FFF2-40B4-BE49-F238E27FC236}">
                <a16:creationId xmlns:a16="http://schemas.microsoft.com/office/drawing/2014/main" id="{6338EFA8-233B-E34D-9060-74163556A1EC}"/>
              </a:ext>
            </a:extLst>
          </p:cNvPr>
          <p:cNvSpPr txBox="1"/>
          <p:nvPr/>
        </p:nvSpPr>
        <p:spPr>
          <a:xfrm>
            <a:off x="4565484" y="3453010"/>
            <a:ext cx="4352239" cy="300082"/>
          </a:xfrm>
          <a:prstGeom prst="rect">
            <a:avLst/>
          </a:prstGeom>
          <a:noFill/>
        </p:spPr>
        <p:txBody>
          <a:bodyPr wrap="square" rtlCol="0">
            <a:spAutoFit/>
          </a:bodyPr>
          <a:lstStyle/>
          <a:p>
            <a:pPr>
              <a:lnSpc>
                <a:spcPct val="90000"/>
              </a:lnSpc>
            </a:pPr>
            <a:r>
              <a:rPr lang="en-US" sz="1500" b="1" dirty="0" err="1"/>
              <a:t>WarpX</a:t>
            </a:r>
            <a:r>
              <a:rPr lang="en-US" sz="1500" b="1"/>
              <a:t> released </a:t>
            </a:r>
            <a:r>
              <a:rPr lang="en-US" sz="1500" b="1" dirty="0"/>
              <a:t>open source 10/2018</a:t>
            </a:r>
          </a:p>
        </p:txBody>
      </p:sp>
      <p:pic>
        <p:nvPicPr>
          <p:cNvPr id="86" name="Picture 85" descr="Screen Shot 2016-02-25 at 2.09.02 PM.png">
            <a:extLst>
              <a:ext uri="{FF2B5EF4-FFF2-40B4-BE49-F238E27FC236}">
                <a16:creationId xmlns:a16="http://schemas.microsoft.com/office/drawing/2014/main" id="{20FFD0E7-38B1-3449-A0B7-2A2E5B9C661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882992" y="3791767"/>
            <a:ext cx="1603735" cy="728323"/>
          </a:xfrm>
          <a:prstGeom prst="rect">
            <a:avLst/>
          </a:prstGeom>
        </p:spPr>
      </p:pic>
      <p:pic>
        <p:nvPicPr>
          <p:cNvPr id="87" name="Picture 86">
            <a:extLst>
              <a:ext uri="{FF2B5EF4-FFF2-40B4-BE49-F238E27FC236}">
                <a16:creationId xmlns:a16="http://schemas.microsoft.com/office/drawing/2014/main" id="{AB6AC38A-2FB1-F141-9E1C-734D6F758620}"/>
              </a:ext>
            </a:extLst>
          </p:cNvPr>
          <p:cNvPicPr>
            <a:picLocks noChangeAspect="1"/>
          </p:cNvPicPr>
          <p:nvPr/>
        </p:nvPicPr>
        <p:blipFill rotWithShape="1">
          <a:blip r:embed="rId18">
            <a:extLst>
              <a:ext uri="{28A0092B-C50C-407E-A947-70E740481C1C}">
                <a14:useLocalDpi xmlns:a14="http://schemas.microsoft.com/office/drawing/2010/main"/>
              </a:ext>
            </a:extLst>
          </a:blip>
          <a:srcRect l="7827" t="7602" r="56349" b="16892"/>
          <a:stretch/>
        </p:blipFill>
        <p:spPr>
          <a:xfrm>
            <a:off x="7137023" y="3749422"/>
            <a:ext cx="1179411" cy="914638"/>
          </a:xfrm>
          <a:prstGeom prst="rect">
            <a:avLst/>
          </a:prstGeom>
          <a:ln>
            <a:solidFill>
              <a:schemeClr val="tx1"/>
            </a:solidFill>
          </a:ln>
        </p:spPr>
      </p:pic>
      <p:sp>
        <p:nvSpPr>
          <p:cNvPr id="88" name="TextBox 87">
            <a:extLst>
              <a:ext uri="{FF2B5EF4-FFF2-40B4-BE49-F238E27FC236}">
                <a16:creationId xmlns:a16="http://schemas.microsoft.com/office/drawing/2014/main" id="{13060208-9FC5-8A4F-AF0A-E66BF10B7145}"/>
              </a:ext>
            </a:extLst>
          </p:cNvPr>
          <p:cNvSpPr txBox="1"/>
          <p:nvPr/>
        </p:nvSpPr>
        <p:spPr>
          <a:xfrm>
            <a:off x="4701481" y="4740207"/>
            <a:ext cx="1819552" cy="840230"/>
          </a:xfrm>
          <a:prstGeom prst="rect">
            <a:avLst/>
          </a:prstGeom>
          <a:noFill/>
        </p:spPr>
        <p:txBody>
          <a:bodyPr wrap="square" rtlCol="0">
            <a:spAutoFit/>
          </a:bodyPr>
          <a:lstStyle/>
          <a:p>
            <a:pPr algn="ctr">
              <a:lnSpc>
                <a:spcPct val="90000"/>
              </a:lnSpc>
            </a:pPr>
            <a:r>
              <a:rPr lang="en-US" sz="1350" dirty="0"/>
              <a:t>Available via Berkeley Lab Accelerator Simulation Toolkit (</a:t>
            </a:r>
            <a:r>
              <a:rPr lang="en-US" sz="1350" dirty="0" err="1"/>
              <a:t>blast.lbl.gov</a:t>
            </a:r>
            <a:r>
              <a:rPr lang="en-US" sz="1350" dirty="0"/>
              <a:t>)</a:t>
            </a:r>
          </a:p>
        </p:txBody>
      </p:sp>
      <p:sp>
        <p:nvSpPr>
          <p:cNvPr id="89" name="TextBox 88">
            <a:extLst>
              <a:ext uri="{FF2B5EF4-FFF2-40B4-BE49-F238E27FC236}">
                <a16:creationId xmlns:a16="http://schemas.microsoft.com/office/drawing/2014/main" id="{EF37C4D2-B723-C045-982A-2C526ED71B41}"/>
              </a:ext>
            </a:extLst>
          </p:cNvPr>
          <p:cNvSpPr txBox="1"/>
          <p:nvPr/>
        </p:nvSpPr>
        <p:spPr>
          <a:xfrm>
            <a:off x="6814464" y="4740207"/>
            <a:ext cx="1993163" cy="840230"/>
          </a:xfrm>
          <a:prstGeom prst="rect">
            <a:avLst/>
          </a:prstGeom>
          <a:noFill/>
        </p:spPr>
        <p:txBody>
          <a:bodyPr wrap="square" rtlCol="0">
            <a:spAutoFit/>
          </a:bodyPr>
          <a:lstStyle/>
          <a:p>
            <a:pPr algn="ctr">
              <a:lnSpc>
                <a:spcPct val="90000"/>
              </a:lnSpc>
            </a:pPr>
            <a:r>
              <a:rPr lang="en-US" sz="1350" dirty="0"/>
              <a:t>Applicable to plasma modeling in general (laser-ion acceleration, plasma mirrors, …)</a:t>
            </a:r>
          </a:p>
        </p:txBody>
      </p:sp>
      <p:sp>
        <p:nvSpPr>
          <p:cNvPr id="90" name="TextBox 89">
            <a:extLst>
              <a:ext uri="{FF2B5EF4-FFF2-40B4-BE49-F238E27FC236}">
                <a16:creationId xmlns:a16="http://schemas.microsoft.com/office/drawing/2014/main" id="{48CCC93E-2A76-B04F-B5E0-1C52A6ABB60B}"/>
              </a:ext>
            </a:extLst>
          </p:cNvPr>
          <p:cNvSpPr txBox="1"/>
          <p:nvPr/>
        </p:nvSpPr>
        <p:spPr>
          <a:xfrm>
            <a:off x="8286544" y="3173997"/>
            <a:ext cx="708848" cy="237757"/>
          </a:xfrm>
          <a:prstGeom prst="rect">
            <a:avLst/>
          </a:prstGeom>
          <a:noFill/>
        </p:spPr>
        <p:txBody>
          <a:bodyPr wrap="none" rtlCol="0">
            <a:spAutoFit/>
          </a:bodyPr>
          <a:lstStyle/>
          <a:p>
            <a:pPr algn="ctr">
              <a:lnSpc>
                <a:spcPct val="90000"/>
              </a:lnSpc>
            </a:pPr>
            <a:r>
              <a:rPr lang="en-US" sz="1050" dirty="0"/>
              <a:t>PI: JL </a:t>
            </a:r>
            <a:r>
              <a:rPr lang="en-US" sz="1050" dirty="0" err="1"/>
              <a:t>Vay</a:t>
            </a:r>
            <a:endParaRPr lang="en-US" sz="1050" dirty="0"/>
          </a:p>
        </p:txBody>
      </p:sp>
      <p:sp>
        <p:nvSpPr>
          <p:cNvPr id="91" name="TextBox 90">
            <a:extLst>
              <a:ext uri="{FF2B5EF4-FFF2-40B4-BE49-F238E27FC236}">
                <a16:creationId xmlns:a16="http://schemas.microsoft.com/office/drawing/2014/main" id="{71B002FE-773C-464C-AD24-5A6A3B9DDF04}"/>
              </a:ext>
            </a:extLst>
          </p:cNvPr>
          <p:cNvSpPr txBox="1"/>
          <p:nvPr/>
        </p:nvSpPr>
        <p:spPr>
          <a:xfrm>
            <a:off x="7811046" y="3806229"/>
            <a:ext cx="1052176" cy="383182"/>
          </a:xfrm>
          <a:prstGeom prst="rect">
            <a:avLst/>
          </a:prstGeom>
          <a:solidFill>
            <a:schemeClr val="bg1"/>
          </a:solidFill>
        </p:spPr>
        <p:txBody>
          <a:bodyPr wrap="square" rtlCol="0">
            <a:spAutoFit/>
          </a:bodyPr>
          <a:lstStyle/>
          <a:p>
            <a:pPr algn="ctr">
              <a:lnSpc>
                <a:spcPct val="90000"/>
              </a:lnSpc>
            </a:pPr>
            <a:r>
              <a:rPr lang="en-US" sz="1050" dirty="0"/>
              <a:t>MVA laser-ion acceleration</a:t>
            </a:r>
          </a:p>
        </p:txBody>
      </p:sp>
    </p:spTree>
    <p:extLst>
      <p:ext uri="{BB962C8B-B14F-4D97-AF65-F5344CB8AC3E}">
        <p14:creationId xmlns:p14="http://schemas.microsoft.com/office/powerpoint/2010/main" val="120362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00" fill="hold"/>
                                        <p:tgtEl>
                                          <p:spTgt spid="68"/>
                                        </p:tgtEl>
                                      </p:cBhvr>
                                    </p:cmd>
                                  </p:childTnLst>
                                </p:cTn>
                              </p:par>
                              <p:par>
                                <p:cTn id="7" presetID="1" presetClass="mediacall" presetSubtype="0" fill="hold" nodeType="withEffect">
                                  <p:stCondLst>
                                    <p:cond delay="0"/>
                                  </p:stCondLst>
                                  <p:childTnLst>
                                    <p:cmd type="call" cmd="playFrom(0.0)">
                                      <p:cBhvr>
                                        <p:cTn id="8" dur="16834"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8"/>
                                        </p:tgtEl>
                                      </p:cBhvr>
                                    </p:cmd>
                                  </p:childTnLst>
                                </p:cTn>
                              </p:par>
                            </p:childTnLst>
                          </p:cTn>
                        </p:par>
                      </p:childTnLst>
                    </p:cTn>
                  </p:par>
                </p:childTnLst>
              </p:cTn>
              <p:nextCondLst>
                <p:cond evt="onClick" delay="0">
                  <p:tgtEl>
                    <p:spTgt spid="68"/>
                  </p:tgtEl>
                </p:cond>
              </p:nextCondLst>
            </p:seq>
            <p:seq concurrent="1" nextAc="seek">
              <p:cTn id="14" restart="whenNotActive" fill="hold" evtFilter="cancelBubble" nodeType="interactiveSeq">
                <p:stCondLst>
                  <p:cond evt="onClick" delay="0">
                    <p:tgtEl>
                      <p:spTgt spid="6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7"/>
                                        </p:tgtEl>
                                      </p:cBhvr>
                                    </p:cmd>
                                  </p:childTnLst>
                                </p:cTn>
                              </p:par>
                            </p:childTnLst>
                          </p:cTn>
                        </p:par>
                      </p:childTnLst>
                    </p:cTn>
                  </p:par>
                </p:childTnLst>
              </p:cTn>
              <p:nextCondLst>
                <p:cond evt="onClick" delay="0">
                  <p:tgtEl>
                    <p:spTgt spid="67"/>
                  </p:tgtEl>
                </p:cond>
              </p:nextCondLst>
            </p:seq>
            <p:video>
              <p:cMediaNode vol="80000">
                <p:cTn id="19" repeatCount="indefinite" fill="hold" display="0">
                  <p:stCondLst>
                    <p:cond delay="indefinite"/>
                  </p:stCondLst>
                </p:cTn>
                <p:tgtEl>
                  <p:spTgt spid="68"/>
                </p:tgtEl>
              </p:cMediaNode>
            </p:video>
            <p:video>
              <p:cMediaNode vol="80000">
                <p:cTn id="20" repeatCount="indefinite" fill="hold" display="0">
                  <p:stCondLst>
                    <p:cond delay="indefinite"/>
                  </p:stCondLst>
                </p:cTn>
                <p:tgtEl>
                  <p:spTgt spid="6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steinke\Desktop\Scan019_TPS_MCP_Cam_001.png with bar.png">
            <a:extLst>
              <a:ext uri="{FF2B5EF4-FFF2-40B4-BE49-F238E27FC236}">
                <a16:creationId xmlns:a16="http://schemas.microsoft.com/office/drawing/2014/main" id="{D8D1F27C-C70E-4193-8531-5F478AE1AB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3694" y="1158762"/>
            <a:ext cx="1580660" cy="1772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LBNL is advancing these topics for fusion energy sciences</a:t>
            </a:r>
          </a:p>
        </p:txBody>
      </p:sp>
      <p:sp>
        <p:nvSpPr>
          <p:cNvPr id="3" name="Content Placeholder 2"/>
          <p:cNvSpPr>
            <a:spLocks noGrp="1"/>
          </p:cNvSpPr>
          <p:nvPr>
            <p:ph sz="half" idx="1"/>
          </p:nvPr>
        </p:nvSpPr>
        <p:spPr>
          <a:xfrm>
            <a:off x="0" y="1233153"/>
            <a:ext cx="5858401" cy="4987268"/>
          </a:xfrm>
        </p:spPr>
        <p:txBody>
          <a:bodyPr>
            <a:normAutofit lnSpcReduction="10000"/>
          </a:bodyPr>
          <a:lstStyle/>
          <a:p>
            <a:pPr marL="457200" indent="-457200">
              <a:buFont typeface="+mj-lt"/>
              <a:buAutoNum type="arabicPeriod"/>
            </a:pPr>
            <a:r>
              <a:rPr lang="en-US" dirty="0"/>
              <a:t>High intensity laser-generated ion beams with Bella-</a:t>
            </a:r>
            <a:r>
              <a:rPr lang="en-US" dirty="0" err="1"/>
              <a:t>i</a:t>
            </a:r>
            <a:r>
              <a:rPr lang="en-US" dirty="0"/>
              <a:t> for materials research and HEDP</a:t>
            </a:r>
            <a:br>
              <a:rPr lang="en-US" dirty="0"/>
            </a:br>
            <a:r>
              <a:rPr lang="en-US" dirty="0"/>
              <a:t>via </a:t>
            </a:r>
            <a:r>
              <a:rPr lang="en-US" dirty="0" err="1"/>
              <a:t>LaserNet</a:t>
            </a:r>
            <a:r>
              <a:rPr lang="en-US" dirty="0"/>
              <a:t> US. </a:t>
            </a:r>
          </a:p>
          <a:p>
            <a:pPr marL="457200" indent="-457200">
              <a:buFont typeface="+mj-lt"/>
              <a:buAutoNum type="arabicPeriod"/>
            </a:pPr>
            <a:r>
              <a:rPr lang="en-US" dirty="0"/>
              <a:t>MEMS-based accelerators for plasma heating &amp; materials testing </a:t>
            </a:r>
            <a:r>
              <a:rPr lang="en-US" sz="1600" dirty="0"/>
              <a:t>(Cornell)</a:t>
            </a:r>
            <a:br>
              <a:rPr lang="en-US" dirty="0"/>
            </a:br>
            <a:endParaRPr lang="en-US" dirty="0"/>
          </a:p>
          <a:p>
            <a:pPr marL="457200" indent="-457200">
              <a:buFont typeface="+mj-lt"/>
              <a:buAutoNum type="arabicPeriod"/>
            </a:pPr>
            <a:r>
              <a:rPr lang="en-US" dirty="0"/>
              <a:t>High-Tc magnets for high-field tokamaks, </a:t>
            </a:r>
            <a:br>
              <a:rPr lang="en-US" dirty="0"/>
            </a:br>
            <a:r>
              <a:rPr lang="en-US" dirty="0"/>
              <a:t>Berkeley Center for Magnet Technology </a:t>
            </a:r>
            <a:br>
              <a:rPr lang="en-US" dirty="0"/>
            </a:br>
            <a:r>
              <a:rPr lang="en-US" dirty="0"/>
              <a:t>			BCMT.LBL.GOV </a:t>
            </a:r>
            <a:br>
              <a:rPr lang="en-US" dirty="0"/>
            </a:br>
            <a:r>
              <a:rPr lang="en-US" sz="1600" dirty="0"/>
              <a:t>(U. Houston, Tufts, Advanced Conductor Technologies)</a:t>
            </a:r>
            <a:br>
              <a:rPr lang="en-US" sz="1600" dirty="0"/>
            </a:br>
            <a:endParaRPr lang="en-US" sz="1600" dirty="0"/>
          </a:p>
          <a:p>
            <a:pPr marL="457200" indent="-457200">
              <a:buFont typeface="+mj-lt"/>
              <a:buAutoNum type="arabicPeriod"/>
            </a:pPr>
            <a:r>
              <a:rPr lang="en-US" dirty="0"/>
              <a:t>Advanced simulations and computing </a:t>
            </a:r>
            <a:br>
              <a:rPr lang="en-US" dirty="0"/>
            </a:br>
            <a:r>
              <a:rPr lang="en-US" dirty="0"/>
              <a:t>for fusion research</a:t>
            </a:r>
            <a:br>
              <a:rPr lang="en-US" sz="1400" dirty="0">
                <a:latin typeface="American Typewriter" panose="02090604020004020304" pitchFamily="18" charset="77"/>
              </a:rPr>
            </a:br>
            <a:endParaRPr lang="en-US" sz="1400" dirty="0">
              <a:latin typeface="American Typewriter" panose="02090604020004020304" pitchFamily="18" charset="77"/>
            </a:endParaRPr>
          </a:p>
          <a:p>
            <a:pPr marL="457200" indent="-457200">
              <a:buFont typeface="+mj-lt"/>
              <a:buAutoNum type="arabicPeriod"/>
            </a:pPr>
            <a:r>
              <a:rPr lang="en-US" dirty="0"/>
              <a:t>Irradiation of semiconductor devices with pulsed ion beams at NDCX-II  </a:t>
            </a:r>
            <a:r>
              <a:rPr lang="en-US" sz="1600" dirty="0"/>
              <a:t>(LLNL, SNL, </a:t>
            </a:r>
            <a:br>
              <a:rPr lang="en-US" sz="1600" dirty="0"/>
            </a:br>
            <a:r>
              <a:rPr lang="en-US" sz="1600" dirty="0"/>
              <a:t>TU-Darmstadt) 	</a:t>
            </a:r>
          </a:p>
        </p:txBody>
      </p:sp>
      <p:sp>
        <p:nvSpPr>
          <p:cNvPr id="5" name="Slide Number Placeholder 4"/>
          <p:cNvSpPr>
            <a:spLocks noGrp="1"/>
          </p:cNvSpPr>
          <p:nvPr>
            <p:ph type="sldNum" sz="quarter" idx="12"/>
          </p:nvPr>
        </p:nvSpPr>
        <p:spPr/>
        <p:txBody>
          <a:bodyPr/>
          <a:lstStyle/>
          <a:p>
            <a:fld id="{D260E43B-7F43-FA45-AAB7-E054FD6CC4E3}" type="slidenum">
              <a:rPr lang="en-US" smtClean="0"/>
              <a:t>14</a:t>
            </a:fld>
            <a:endParaRPr lang="en-US" dirty="0"/>
          </a:p>
        </p:txBody>
      </p:sp>
      <p:sp>
        <p:nvSpPr>
          <p:cNvPr id="15" name="Striped Right Arrow 14"/>
          <p:cNvSpPr/>
          <p:nvPr/>
        </p:nvSpPr>
        <p:spPr>
          <a:xfrm>
            <a:off x="4953428" y="2695191"/>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riped Right Arrow 15"/>
          <p:cNvSpPr/>
          <p:nvPr/>
        </p:nvSpPr>
        <p:spPr>
          <a:xfrm>
            <a:off x="4953428" y="3393477"/>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riped Right Arrow 16"/>
          <p:cNvSpPr/>
          <p:nvPr/>
        </p:nvSpPr>
        <p:spPr>
          <a:xfrm>
            <a:off x="4953428" y="4452777"/>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riped Right Arrow 17"/>
          <p:cNvSpPr/>
          <p:nvPr/>
        </p:nvSpPr>
        <p:spPr>
          <a:xfrm>
            <a:off x="4953428" y="5851061"/>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Content Placeholder 13"/>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rot="10800000">
            <a:off x="5727325" y="3078352"/>
            <a:ext cx="2128838" cy="1158286"/>
          </a:xfrm>
          <a:prstGeom prst="rect">
            <a:avLst/>
          </a:prstGeom>
        </p:spPr>
      </p:pic>
      <p:sp>
        <p:nvSpPr>
          <p:cNvPr id="19" name="Striped Right Arrow 18">
            <a:extLst>
              <a:ext uri="{FF2B5EF4-FFF2-40B4-BE49-F238E27FC236}">
                <a16:creationId xmlns:a16="http://schemas.microsoft.com/office/drawing/2014/main" id="{9E7F03D7-24EB-864A-BA72-CB3230EF48B2}"/>
              </a:ext>
            </a:extLst>
          </p:cNvPr>
          <p:cNvSpPr/>
          <p:nvPr/>
        </p:nvSpPr>
        <p:spPr>
          <a:xfrm>
            <a:off x="4953428" y="1622556"/>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Content Placeholder 4">
            <a:extLst>
              <a:ext uri="{FF2B5EF4-FFF2-40B4-BE49-F238E27FC236}">
                <a16:creationId xmlns:a16="http://schemas.microsoft.com/office/drawing/2014/main" id="{DF5DE54F-58CE-B44C-AA10-01BEC0D75D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258" t="8200" r="10434" b="1803"/>
          <a:stretch/>
        </p:blipFill>
        <p:spPr>
          <a:xfrm>
            <a:off x="5727324" y="4863831"/>
            <a:ext cx="1786372" cy="1494453"/>
          </a:xfrm>
          <a:prstGeom prst="rect">
            <a:avLst/>
          </a:prstGeom>
        </p:spPr>
      </p:pic>
      <p:grpSp>
        <p:nvGrpSpPr>
          <p:cNvPr id="21" name="Group 20">
            <a:extLst>
              <a:ext uri="{FF2B5EF4-FFF2-40B4-BE49-F238E27FC236}">
                <a16:creationId xmlns:a16="http://schemas.microsoft.com/office/drawing/2014/main" id="{CC170A82-3816-8E4A-80A4-E4E1916DDA8A}"/>
              </a:ext>
            </a:extLst>
          </p:cNvPr>
          <p:cNvGrpSpPr>
            <a:grpSpLocks noChangeAspect="1"/>
          </p:cNvGrpSpPr>
          <p:nvPr/>
        </p:nvGrpSpPr>
        <p:grpSpPr>
          <a:xfrm>
            <a:off x="5851300" y="4930433"/>
            <a:ext cx="691648" cy="328895"/>
            <a:chOff x="7707552" y="3128156"/>
            <a:chExt cx="1111049" cy="528330"/>
          </a:xfrm>
        </p:grpSpPr>
        <p:cxnSp>
          <p:nvCxnSpPr>
            <p:cNvPr id="22" name="Straight Connector 21">
              <a:extLst>
                <a:ext uri="{FF2B5EF4-FFF2-40B4-BE49-F238E27FC236}">
                  <a16:creationId xmlns:a16="http://schemas.microsoft.com/office/drawing/2014/main" id="{732F676D-BE97-284E-B5DC-E96109C02192}"/>
                </a:ext>
              </a:extLst>
            </p:cNvPr>
            <p:cNvCxnSpPr/>
            <p:nvPr/>
          </p:nvCxnSpPr>
          <p:spPr>
            <a:xfrm>
              <a:off x="8026386" y="3176175"/>
              <a:ext cx="4460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AD23A2D-8E85-F145-81D2-D1FE6EA54C8D}"/>
                </a:ext>
              </a:extLst>
            </p:cNvPr>
            <p:cNvSpPr txBox="1"/>
            <p:nvPr/>
          </p:nvSpPr>
          <p:spPr>
            <a:xfrm>
              <a:off x="7707552" y="3128156"/>
              <a:ext cx="1111049" cy="528330"/>
            </a:xfrm>
            <a:prstGeom prst="rect">
              <a:avLst/>
            </a:prstGeom>
            <a:noFill/>
          </p:spPr>
          <p:txBody>
            <a:bodyPr wrap="none" rtlCol="0">
              <a:spAutoFit/>
            </a:bodyPr>
            <a:lstStyle/>
            <a:p>
              <a:r>
                <a:rPr lang="en-US" sz="1050" dirty="0">
                  <a:solidFill>
                    <a:schemeClr val="bg1"/>
                  </a:solidFill>
                  <a:latin typeface="+mj-lt"/>
                </a:rPr>
                <a:t>2 mm</a:t>
              </a:r>
            </a:p>
          </p:txBody>
        </p:sp>
      </p:grpSp>
      <p:pic>
        <p:nvPicPr>
          <p:cNvPr id="13" name="Shape 28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514354" y="1841497"/>
            <a:ext cx="1592838" cy="1637298"/>
          </a:xfrm>
          <a:prstGeom prst="rect">
            <a:avLst/>
          </a:prstGeom>
          <a:noFill/>
          <a:ln>
            <a:noFill/>
          </a:ln>
        </p:spPr>
      </p:pic>
      <p:grpSp>
        <p:nvGrpSpPr>
          <p:cNvPr id="24" name="Group 23">
            <a:extLst>
              <a:ext uri="{FF2B5EF4-FFF2-40B4-BE49-F238E27FC236}">
                <a16:creationId xmlns:a16="http://schemas.microsoft.com/office/drawing/2014/main" id="{9AC1A7EA-128A-7F48-9989-4CF7763E3485}"/>
              </a:ext>
            </a:extLst>
          </p:cNvPr>
          <p:cNvGrpSpPr>
            <a:grpSpLocks noChangeAspect="1"/>
          </p:cNvGrpSpPr>
          <p:nvPr/>
        </p:nvGrpSpPr>
        <p:grpSpPr>
          <a:xfrm>
            <a:off x="7446249" y="3881061"/>
            <a:ext cx="1697751" cy="1442933"/>
            <a:chOff x="893475" y="1044427"/>
            <a:chExt cx="3039948" cy="2583677"/>
          </a:xfrm>
        </p:grpSpPr>
        <p:pic>
          <p:nvPicPr>
            <p:cNvPr id="25" name="Picture 24">
              <a:extLst>
                <a:ext uri="{FF2B5EF4-FFF2-40B4-BE49-F238E27FC236}">
                  <a16:creationId xmlns:a16="http://schemas.microsoft.com/office/drawing/2014/main" id="{2726EE33-199A-D94D-BCD9-7E6BFCFCFAEF}"/>
                </a:ext>
              </a:extLst>
            </p:cNvPr>
            <p:cNvPicPr>
              <a:picLocks noChangeAspect="1"/>
            </p:cNvPicPr>
            <p:nvPr/>
          </p:nvPicPr>
          <p:blipFill rotWithShape="1">
            <a:blip r:embed="rId7"/>
            <a:srcRect l="14486" t="8779" r="16742" b="21525"/>
            <a:stretch/>
          </p:blipFill>
          <p:spPr>
            <a:xfrm>
              <a:off x="1140179" y="1044427"/>
              <a:ext cx="2793244" cy="2583677"/>
            </a:xfrm>
            <a:prstGeom prst="rect">
              <a:avLst/>
            </a:prstGeom>
            <a:ln>
              <a:noFill/>
            </a:ln>
          </p:spPr>
        </p:pic>
        <p:sp>
          <p:nvSpPr>
            <p:cNvPr id="26" name="Rectangle 25">
              <a:extLst>
                <a:ext uri="{FF2B5EF4-FFF2-40B4-BE49-F238E27FC236}">
                  <a16:creationId xmlns:a16="http://schemas.microsoft.com/office/drawing/2014/main" id="{7F745036-E1B1-7F42-8D5F-B41612F0C70F}"/>
                </a:ext>
              </a:extLst>
            </p:cNvPr>
            <p:cNvSpPr/>
            <p:nvPr/>
          </p:nvSpPr>
          <p:spPr>
            <a:xfrm>
              <a:off x="1027289" y="2230026"/>
              <a:ext cx="169335" cy="35513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8B4B8179-F167-A345-87A9-331E4AA64A35}"/>
                </a:ext>
              </a:extLst>
            </p:cNvPr>
            <p:cNvSpPr/>
            <p:nvPr/>
          </p:nvSpPr>
          <p:spPr>
            <a:xfrm rot="18742714">
              <a:off x="1706044" y="2230223"/>
              <a:ext cx="120924" cy="1746061"/>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Tree>
    <p:extLst>
      <p:ext uri="{BB962C8B-B14F-4D97-AF65-F5344CB8AC3E}">
        <p14:creationId xmlns:p14="http://schemas.microsoft.com/office/powerpoint/2010/main" val="2676690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team</a:t>
            </a:r>
          </a:p>
        </p:txBody>
      </p:sp>
      <p:sp>
        <p:nvSpPr>
          <p:cNvPr id="3" name="Slide Number Placeholder 2"/>
          <p:cNvSpPr>
            <a:spLocks noGrp="1"/>
          </p:cNvSpPr>
          <p:nvPr>
            <p:ph type="sldNum" sz="quarter" idx="12"/>
          </p:nvPr>
        </p:nvSpPr>
        <p:spPr/>
        <p:txBody>
          <a:bodyPr/>
          <a:lstStyle/>
          <a:p>
            <a:fld id="{D260E43B-7F43-FA45-AAB7-E054FD6CC4E3}" type="slidenum">
              <a:rPr lang="en-US" smtClean="0"/>
              <a:t>15</a:t>
            </a:fld>
            <a:endParaRPr lang="en-US" dirty="0"/>
          </a:p>
        </p:txBody>
      </p:sp>
      <p:sp>
        <p:nvSpPr>
          <p:cNvPr id="4" name="TextBox 3"/>
          <p:cNvSpPr txBox="1"/>
          <p:nvPr/>
        </p:nvSpPr>
        <p:spPr>
          <a:xfrm>
            <a:off x="86497" y="1128465"/>
            <a:ext cx="9057503" cy="5016758"/>
          </a:xfrm>
          <a:prstGeom prst="rect">
            <a:avLst/>
          </a:prstGeom>
          <a:noFill/>
        </p:spPr>
        <p:txBody>
          <a:bodyPr wrap="square" rtlCol="0">
            <a:spAutoFit/>
          </a:bodyPr>
          <a:lstStyle/>
          <a:p>
            <a:r>
              <a:rPr lang="en-US" sz="2000" dirty="0">
                <a:solidFill>
                  <a:schemeClr val="tx2"/>
                </a:solidFill>
                <a:latin typeface="+mj-lt"/>
              </a:rPr>
              <a:t>J. Bin, S. Bulanov, Q. Ji, M. </a:t>
            </a:r>
            <a:r>
              <a:rPr lang="en-US" sz="2000" dirty="0" err="1">
                <a:solidFill>
                  <a:schemeClr val="tx2"/>
                </a:solidFill>
                <a:latin typeface="+mj-lt"/>
              </a:rPr>
              <a:t>Marchevsky</a:t>
            </a:r>
            <a:r>
              <a:rPr lang="en-US" sz="2000" dirty="0">
                <a:solidFill>
                  <a:schemeClr val="tx2"/>
                </a:solidFill>
                <a:latin typeface="+mj-lt"/>
              </a:rPr>
              <a:t>, W. </a:t>
            </a:r>
            <a:r>
              <a:rPr lang="en-US" sz="2000" dirty="0" err="1">
                <a:solidFill>
                  <a:schemeClr val="tx2"/>
                </a:solidFill>
                <a:latin typeface="+mj-lt"/>
              </a:rPr>
              <a:t>Mixter</a:t>
            </a:r>
            <a:r>
              <a:rPr lang="en-US" sz="2000" dirty="0">
                <a:solidFill>
                  <a:schemeClr val="tx2"/>
                </a:solidFill>
                <a:latin typeface="+mj-lt"/>
              </a:rPr>
              <a:t>*, J. Park, A. </a:t>
            </a:r>
            <a:r>
              <a:rPr lang="en-US" sz="2000" dirty="0" err="1">
                <a:solidFill>
                  <a:schemeClr val="tx2"/>
                </a:solidFill>
                <a:latin typeface="+mj-lt"/>
              </a:rPr>
              <a:t>Persaud</a:t>
            </a:r>
            <a:r>
              <a:rPr lang="en-US" sz="2000" dirty="0">
                <a:solidFill>
                  <a:schemeClr val="tx2"/>
                </a:solidFill>
                <a:latin typeface="+mj-lt"/>
              </a:rPr>
              <a:t>, S. </a:t>
            </a:r>
            <a:r>
              <a:rPr lang="en-US" sz="2000" dirty="0" err="1">
                <a:solidFill>
                  <a:schemeClr val="tx2"/>
                </a:solidFill>
                <a:latin typeface="+mj-lt"/>
              </a:rPr>
              <a:t>Prestemon</a:t>
            </a:r>
            <a:r>
              <a:rPr lang="en-US" sz="2000" dirty="0">
                <a:solidFill>
                  <a:schemeClr val="tx2"/>
                </a:solidFill>
                <a:latin typeface="+mj-lt"/>
              </a:rPr>
              <a:t>, D. </a:t>
            </a:r>
            <a:r>
              <a:rPr lang="en-US" sz="2000" dirty="0" err="1">
                <a:solidFill>
                  <a:schemeClr val="tx2"/>
                </a:solidFill>
                <a:latin typeface="+mj-lt"/>
              </a:rPr>
              <a:t>Raftrey</a:t>
            </a:r>
            <a:r>
              <a:rPr lang="en-US" sz="2000" dirty="0">
                <a:solidFill>
                  <a:schemeClr val="tx2"/>
                </a:solidFill>
                <a:latin typeface="+mj-lt"/>
              </a:rPr>
              <a:t>*, W.L. Waldron, P. </a:t>
            </a:r>
            <a:r>
              <a:rPr lang="en-US" sz="2000" dirty="0" err="1">
                <a:solidFill>
                  <a:schemeClr val="tx2"/>
                </a:solidFill>
                <a:latin typeface="+mj-lt"/>
              </a:rPr>
              <a:t>Seidl</a:t>
            </a:r>
            <a:r>
              <a:rPr lang="en-US" sz="2000" dirty="0">
                <a:solidFill>
                  <a:schemeClr val="tx2"/>
                </a:solidFill>
                <a:latin typeface="+mj-lt"/>
              </a:rPr>
              <a:t>, S. Steinke, J.L. </a:t>
            </a:r>
            <a:r>
              <a:rPr lang="en-US" sz="2000" dirty="0" err="1">
                <a:solidFill>
                  <a:schemeClr val="tx2"/>
                </a:solidFill>
                <a:latin typeface="+mj-lt"/>
              </a:rPr>
              <a:t>Vay</a:t>
            </a:r>
            <a:r>
              <a:rPr lang="en-US" sz="2000" dirty="0">
                <a:solidFill>
                  <a:schemeClr val="tx2"/>
                </a:solidFill>
                <a:latin typeface="+mj-lt"/>
              </a:rPr>
              <a:t>, G. Woods*, </a:t>
            </a:r>
            <a:br>
              <a:rPr lang="en-US" sz="2000" dirty="0">
                <a:solidFill>
                  <a:schemeClr val="tx2"/>
                </a:solidFill>
                <a:latin typeface="+mj-lt"/>
              </a:rPr>
            </a:br>
            <a:r>
              <a:rPr lang="en-US" sz="2000" dirty="0">
                <a:solidFill>
                  <a:schemeClr val="tx2"/>
                </a:solidFill>
                <a:latin typeface="+mj-lt"/>
              </a:rPr>
              <a:t>T. Schenkel, LBNL</a:t>
            </a:r>
            <a:br>
              <a:rPr lang="en-US" sz="2000" dirty="0">
                <a:solidFill>
                  <a:schemeClr val="tx2"/>
                </a:solidFill>
                <a:latin typeface="+mj-lt"/>
              </a:rPr>
            </a:br>
            <a:endParaRPr lang="en-US" sz="2000" dirty="0">
              <a:solidFill>
                <a:schemeClr val="tx2"/>
              </a:solidFill>
              <a:latin typeface="+mj-lt"/>
            </a:endParaRPr>
          </a:p>
          <a:p>
            <a:r>
              <a:rPr lang="en-US" sz="2000" dirty="0">
                <a:solidFill>
                  <a:schemeClr val="tx2"/>
                </a:solidFill>
                <a:latin typeface="+mj-lt"/>
              </a:rPr>
              <a:t>D. Ni, K. </a:t>
            </a:r>
            <a:r>
              <a:rPr lang="en-US" sz="2000" dirty="0" err="1">
                <a:solidFill>
                  <a:schemeClr val="tx2"/>
                </a:solidFill>
                <a:latin typeface="+mj-lt"/>
              </a:rPr>
              <a:t>Vinayakumar</a:t>
            </a:r>
            <a:r>
              <a:rPr lang="en-US" sz="2000" dirty="0">
                <a:solidFill>
                  <a:schemeClr val="tx2"/>
                </a:solidFill>
                <a:latin typeface="+mj-lt"/>
              </a:rPr>
              <a:t>, A. Lal, Cornell University  </a:t>
            </a:r>
            <a:br>
              <a:rPr lang="en-US" sz="2000" dirty="0">
                <a:solidFill>
                  <a:schemeClr val="tx2"/>
                </a:solidFill>
                <a:latin typeface="+mj-lt"/>
              </a:rPr>
            </a:br>
            <a:br>
              <a:rPr lang="en-US" sz="2000" dirty="0">
                <a:solidFill>
                  <a:schemeClr val="tx2"/>
                </a:solidFill>
                <a:latin typeface="+mj-lt"/>
              </a:rPr>
            </a:br>
            <a:r>
              <a:rPr lang="en-US" sz="2000" dirty="0">
                <a:solidFill>
                  <a:schemeClr val="tx2"/>
                </a:solidFill>
                <a:latin typeface="+mj-lt"/>
              </a:rPr>
              <a:t>J.J. Barnard, A. Friedman, D.P. Grote, LLNL</a:t>
            </a:r>
            <a:br>
              <a:rPr lang="en-US" sz="2000" dirty="0">
                <a:solidFill>
                  <a:schemeClr val="tx2"/>
                </a:solidFill>
                <a:latin typeface="+mj-lt"/>
              </a:rPr>
            </a:br>
            <a:br>
              <a:rPr lang="en-US" sz="2000" dirty="0">
                <a:solidFill>
                  <a:schemeClr val="tx2"/>
                </a:solidFill>
                <a:latin typeface="+mj-lt"/>
              </a:rPr>
            </a:br>
            <a:r>
              <a:rPr lang="en-US" sz="2000" dirty="0">
                <a:solidFill>
                  <a:schemeClr val="tx2"/>
                </a:solidFill>
                <a:latin typeface="+mj-lt"/>
              </a:rPr>
              <a:t>D. Di Domenico*, D. </a:t>
            </a:r>
            <a:r>
              <a:rPr lang="en-US" sz="2000" dirty="0" err="1">
                <a:solidFill>
                  <a:schemeClr val="tx2"/>
                </a:solidFill>
                <a:latin typeface="+mj-lt"/>
              </a:rPr>
              <a:t>Oberson</a:t>
            </a:r>
            <a:r>
              <a:rPr lang="en-US" sz="2000" dirty="0">
                <a:solidFill>
                  <a:schemeClr val="tx2"/>
                </a:solidFill>
                <a:latin typeface="+mj-lt"/>
              </a:rPr>
              <a:t>, School of Engineering </a:t>
            </a:r>
            <a:br>
              <a:rPr lang="en-US" sz="2000" dirty="0">
                <a:solidFill>
                  <a:schemeClr val="tx2"/>
                </a:solidFill>
                <a:latin typeface="+mj-lt"/>
              </a:rPr>
            </a:br>
            <a:r>
              <a:rPr lang="en-US" sz="2000" dirty="0">
                <a:solidFill>
                  <a:schemeClr val="tx2"/>
                </a:solidFill>
                <a:latin typeface="+mj-lt"/>
              </a:rPr>
              <a:t>and Architecture, Fribourg, Switzerland </a:t>
            </a:r>
          </a:p>
          <a:p>
            <a:endParaRPr lang="en-US" sz="2000" dirty="0">
              <a:solidFill>
                <a:schemeClr val="tx2"/>
              </a:solidFill>
              <a:latin typeface="+mj-lt"/>
            </a:endParaRPr>
          </a:p>
          <a:p>
            <a:r>
              <a:rPr lang="en-US" sz="2000" dirty="0">
                <a:solidFill>
                  <a:schemeClr val="tx2"/>
                </a:solidFill>
                <a:latin typeface="+mj-lt"/>
              </a:rPr>
              <a:t>F. </a:t>
            </a:r>
            <a:r>
              <a:rPr lang="en-US" sz="2000" dirty="0" err="1">
                <a:solidFill>
                  <a:schemeClr val="tx2"/>
                </a:solidFill>
                <a:latin typeface="+mj-lt"/>
              </a:rPr>
              <a:t>Treffert</a:t>
            </a:r>
            <a:r>
              <a:rPr lang="en-US" sz="2000" dirty="0">
                <a:solidFill>
                  <a:schemeClr val="tx2"/>
                </a:solidFill>
                <a:latin typeface="+mj-lt"/>
              </a:rPr>
              <a:t>*, TU Darmstadt, Germany (now @ SLAC)</a:t>
            </a:r>
          </a:p>
          <a:p>
            <a:br>
              <a:rPr lang="en-US" sz="2000" dirty="0">
                <a:solidFill>
                  <a:schemeClr val="tx2"/>
                </a:solidFill>
                <a:latin typeface="+mj-lt"/>
              </a:rPr>
            </a:br>
            <a:r>
              <a:rPr lang="en-US" sz="2000" dirty="0">
                <a:solidFill>
                  <a:schemeClr val="tx2"/>
                </a:solidFill>
                <a:latin typeface="+mj-lt"/>
              </a:rPr>
              <a:t>E. B. </a:t>
            </a:r>
            <a:r>
              <a:rPr lang="en-US" sz="2000" dirty="0" err="1">
                <a:solidFill>
                  <a:schemeClr val="tx2"/>
                </a:solidFill>
                <a:latin typeface="+mj-lt"/>
              </a:rPr>
              <a:t>Bielejec</a:t>
            </a:r>
            <a:r>
              <a:rPr lang="en-US" sz="2000" dirty="0">
                <a:solidFill>
                  <a:schemeClr val="tx2"/>
                </a:solidFill>
                <a:latin typeface="+mj-lt"/>
              </a:rPr>
              <a:t>, B. </a:t>
            </a:r>
            <a:r>
              <a:rPr lang="en-US" sz="2000" dirty="0" err="1">
                <a:solidFill>
                  <a:schemeClr val="tx2"/>
                </a:solidFill>
                <a:latin typeface="+mj-lt"/>
              </a:rPr>
              <a:t>Vaandrager</a:t>
            </a:r>
            <a:r>
              <a:rPr lang="en-US" sz="2000" dirty="0">
                <a:solidFill>
                  <a:schemeClr val="tx2"/>
                </a:solidFill>
                <a:latin typeface="+mj-lt"/>
              </a:rPr>
              <a:t>, Sandia Nat Lab.</a:t>
            </a:r>
          </a:p>
          <a:p>
            <a:br>
              <a:rPr lang="en-US" sz="2000" dirty="0">
                <a:solidFill>
                  <a:schemeClr val="tx2"/>
                </a:solidFill>
                <a:latin typeface="+mj-lt"/>
              </a:rPr>
            </a:br>
            <a:r>
              <a:rPr lang="en-US" sz="2000" dirty="0">
                <a:solidFill>
                  <a:schemeClr val="tx2"/>
                </a:solidFill>
                <a:latin typeface="+mj-lt"/>
              </a:rPr>
              <a:t>Univ. of Houston.                                            Tufts Univ.</a:t>
            </a:r>
          </a:p>
        </p:txBody>
      </p:sp>
      <p:pic>
        <p:nvPicPr>
          <p:cNvPr id="6" name="Picture 5"/>
          <p:cNvPicPr>
            <a:picLocks noChangeAspect="1"/>
          </p:cNvPicPr>
          <p:nvPr/>
        </p:nvPicPr>
        <p:blipFill>
          <a:blip r:embed="rId3"/>
          <a:stretch>
            <a:fillRect/>
          </a:stretch>
        </p:blipFill>
        <p:spPr>
          <a:xfrm>
            <a:off x="6451482" y="2909623"/>
            <a:ext cx="478817" cy="50108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0627" y="4508422"/>
            <a:ext cx="1040526" cy="4347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63357" y="5075478"/>
            <a:ext cx="1040526" cy="490428"/>
          </a:xfrm>
          <a:prstGeom prst="rect">
            <a:avLst/>
          </a:prstGeom>
        </p:spPr>
      </p:pic>
      <p:pic>
        <p:nvPicPr>
          <p:cNvPr id="11" name="Picture 4" descr="Image result for Tuft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70627" y="5726889"/>
            <a:ext cx="1078188" cy="32154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05670" y="5673656"/>
            <a:ext cx="1147011" cy="426688"/>
          </a:xfrm>
          <a:prstGeom prst="rect">
            <a:avLst/>
          </a:prstGeom>
        </p:spPr>
      </p:pic>
      <p:pic>
        <p:nvPicPr>
          <p:cNvPr id="13" name="Shape 193" descr="bold-cornell-color-no-text.png"/>
          <p:cNvPicPr preferRelativeResize="0"/>
          <p:nvPr/>
        </p:nvPicPr>
        <p:blipFill>
          <a:blip r:embed="rId8">
            <a:alphaModFix/>
          </a:blip>
          <a:stretch>
            <a:fillRect/>
          </a:stretch>
        </p:blipFill>
        <p:spPr>
          <a:xfrm>
            <a:off x="6392383" y="2280437"/>
            <a:ext cx="597014" cy="597014"/>
          </a:xfrm>
          <a:prstGeom prst="rect">
            <a:avLst/>
          </a:prstGeom>
          <a:noFill/>
          <a:ln>
            <a:noFill/>
          </a:ln>
        </p:spPr>
      </p:pic>
      <p:sp>
        <p:nvSpPr>
          <p:cNvPr id="15" name="TextBox 14">
            <a:extLst>
              <a:ext uri="{FF2B5EF4-FFF2-40B4-BE49-F238E27FC236}">
                <a16:creationId xmlns:a16="http://schemas.microsoft.com/office/drawing/2014/main" id="{4DC8EB70-897C-4347-B7D1-D9CE425C3022}"/>
              </a:ext>
            </a:extLst>
          </p:cNvPr>
          <p:cNvSpPr txBox="1"/>
          <p:nvPr/>
        </p:nvSpPr>
        <p:spPr>
          <a:xfrm>
            <a:off x="7747955" y="5837446"/>
            <a:ext cx="1361014" cy="369332"/>
          </a:xfrm>
          <a:prstGeom prst="rect">
            <a:avLst/>
          </a:prstGeom>
          <a:noFill/>
        </p:spPr>
        <p:txBody>
          <a:bodyPr wrap="none" rtlCol="0">
            <a:spAutoFit/>
          </a:bodyPr>
          <a:lstStyle/>
          <a:p>
            <a:r>
              <a:rPr lang="en-US" i="1" dirty="0">
                <a:solidFill>
                  <a:schemeClr val="tx2"/>
                </a:solidFill>
                <a:latin typeface="+mj-lt"/>
              </a:rPr>
              <a:t>*5 students</a:t>
            </a:r>
          </a:p>
        </p:txBody>
      </p:sp>
      <p:pic>
        <p:nvPicPr>
          <p:cNvPr id="8" name="Picture 7">
            <a:extLst>
              <a:ext uri="{FF2B5EF4-FFF2-40B4-BE49-F238E27FC236}">
                <a16:creationId xmlns:a16="http://schemas.microsoft.com/office/drawing/2014/main" id="{70BDB5B2-D6D5-CD4D-A0BC-5F37A18F1362}"/>
              </a:ext>
            </a:extLst>
          </p:cNvPr>
          <p:cNvPicPr>
            <a:picLocks noChangeAspect="1"/>
          </p:cNvPicPr>
          <p:nvPr/>
        </p:nvPicPr>
        <p:blipFill>
          <a:blip r:embed="rId9"/>
          <a:stretch>
            <a:fillRect/>
          </a:stretch>
        </p:blipFill>
        <p:spPr>
          <a:xfrm>
            <a:off x="6276472" y="3426730"/>
            <a:ext cx="758233" cy="709628"/>
          </a:xfrm>
          <a:prstGeom prst="rect">
            <a:avLst/>
          </a:prstGeom>
        </p:spPr>
      </p:pic>
    </p:spTree>
    <p:extLst>
      <p:ext uri="{BB962C8B-B14F-4D97-AF65-F5344CB8AC3E}">
        <p14:creationId xmlns:p14="http://schemas.microsoft.com/office/powerpoint/2010/main" val="198930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Slide Number Placeholder 2"/>
          <p:cNvSpPr>
            <a:spLocks noGrp="1"/>
          </p:cNvSpPr>
          <p:nvPr>
            <p:ph type="sldNum" sz="quarter" idx="12"/>
          </p:nvPr>
        </p:nvSpPr>
        <p:spPr/>
        <p:txBody>
          <a:bodyPr/>
          <a:lstStyle/>
          <a:p>
            <a:fld id="{D260E43B-7F43-FA45-AAB7-E054FD6CC4E3}" type="slidenum">
              <a:rPr lang="en-US" smtClean="0"/>
              <a:t>16</a:t>
            </a:fld>
            <a:endParaRPr lang="en-US" dirty="0"/>
          </a:p>
        </p:txBody>
      </p:sp>
    </p:spTree>
    <p:extLst>
      <p:ext uri="{BB962C8B-B14F-4D97-AF65-F5344CB8AC3E}">
        <p14:creationId xmlns:p14="http://schemas.microsoft.com/office/powerpoint/2010/main" val="124651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47D348A-BD45-EA43-8077-ADE83E0B59C3}"/>
              </a:ext>
            </a:extLst>
          </p:cNvPr>
          <p:cNvSpPr/>
          <p:nvPr/>
        </p:nvSpPr>
        <p:spPr>
          <a:xfrm>
            <a:off x="130664" y="1639951"/>
            <a:ext cx="8921759" cy="3992094"/>
          </a:xfrm>
          <a:prstGeom prst="rect">
            <a:avLst/>
          </a:prstGeom>
          <a:gradFill>
            <a:gsLst>
              <a:gs pos="0">
                <a:schemeClr val="bg1"/>
              </a:gs>
              <a:gs pos="100000">
                <a:schemeClr val="bg1"/>
              </a:gs>
            </a:gsLst>
          </a:gradFill>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sp>
        <p:nvSpPr>
          <p:cNvPr id="4" name="Slide Number Placeholder 3">
            <a:extLst>
              <a:ext uri="{FF2B5EF4-FFF2-40B4-BE49-F238E27FC236}">
                <a16:creationId xmlns:a16="http://schemas.microsoft.com/office/drawing/2014/main" id="{BAD373E8-8080-0444-8100-1AF63250EAD4}"/>
              </a:ext>
            </a:extLst>
          </p:cNvPr>
          <p:cNvSpPr>
            <a:spLocks noGrp="1"/>
          </p:cNvSpPr>
          <p:nvPr>
            <p:ph type="sldNum" idx="4"/>
          </p:nvPr>
        </p:nvSpPr>
        <p:spPr/>
        <p:txBody>
          <a:bodyPr/>
          <a:lstStyle/>
          <a:p>
            <a:fld id="{929A8685-9CBD-5D48-90F4-6955DC9A7A72}" type="slidenum">
              <a:rPr lang="en-US" altLang="x-none" smtClean="0"/>
              <a:pPr/>
              <a:t>17</a:t>
            </a:fld>
            <a:endParaRPr lang="en-US" altLang="x-none"/>
          </a:p>
        </p:txBody>
      </p:sp>
      <p:sp>
        <p:nvSpPr>
          <p:cNvPr id="5" name="Title 1">
            <a:extLst>
              <a:ext uri="{FF2B5EF4-FFF2-40B4-BE49-F238E27FC236}">
                <a16:creationId xmlns:a16="http://schemas.microsoft.com/office/drawing/2014/main" id="{2B4C4016-BBB7-0F44-A49F-E16425EBCC8F}"/>
              </a:ext>
            </a:extLst>
          </p:cNvPr>
          <p:cNvSpPr>
            <a:spLocks noGrp="1"/>
          </p:cNvSpPr>
          <p:nvPr>
            <p:ph type="title"/>
          </p:nvPr>
        </p:nvSpPr>
        <p:spPr>
          <a:xfrm>
            <a:off x="0" y="3307"/>
            <a:ext cx="9144000" cy="1265541"/>
          </a:xfrm>
        </p:spPr>
        <p:txBody>
          <a:bodyPr>
            <a:normAutofit/>
          </a:bodyPr>
          <a:lstStyle/>
          <a:p>
            <a:r>
              <a:rPr lang="en-US" dirty="0" err="1"/>
              <a:t>WarpX</a:t>
            </a:r>
            <a:r>
              <a:rPr lang="en-US" dirty="0"/>
              <a:t> dynamic local balancing speeds up 3-D simulation of Magnetic Vortex Acceleration ion acceleration scheme</a:t>
            </a:r>
          </a:p>
        </p:txBody>
      </p:sp>
      <p:grpSp>
        <p:nvGrpSpPr>
          <p:cNvPr id="15" name="Group 14">
            <a:extLst>
              <a:ext uri="{FF2B5EF4-FFF2-40B4-BE49-F238E27FC236}">
                <a16:creationId xmlns:a16="http://schemas.microsoft.com/office/drawing/2014/main" id="{2E471F97-8B78-F940-922A-C36FD14E73ED}"/>
              </a:ext>
            </a:extLst>
          </p:cNvPr>
          <p:cNvGrpSpPr>
            <a:grpSpLocks noChangeAspect="1"/>
          </p:cNvGrpSpPr>
          <p:nvPr/>
        </p:nvGrpSpPr>
        <p:grpSpPr>
          <a:xfrm>
            <a:off x="159990" y="1726440"/>
            <a:ext cx="3989758" cy="3390928"/>
            <a:chOff x="893475" y="1044427"/>
            <a:chExt cx="3039948" cy="2583677"/>
          </a:xfrm>
        </p:grpSpPr>
        <p:pic>
          <p:nvPicPr>
            <p:cNvPr id="9" name="Picture 8">
              <a:extLst>
                <a:ext uri="{FF2B5EF4-FFF2-40B4-BE49-F238E27FC236}">
                  <a16:creationId xmlns:a16="http://schemas.microsoft.com/office/drawing/2014/main" id="{4E8E2D51-2436-9740-BB66-BFB951300C72}"/>
                </a:ext>
              </a:extLst>
            </p:cNvPr>
            <p:cNvPicPr>
              <a:picLocks noChangeAspect="1"/>
            </p:cNvPicPr>
            <p:nvPr/>
          </p:nvPicPr>
          <p:blipFill rotWithShape="1">
            <a:blip r:embed="rId2"/>
            <a:srcRect l="14486" t="8779" r="16742" b="21525"/>
            <a:stretch/>
          </p:blipFill>
          <p:spPr>
            <a:xfrm>
              <a:off x="1140179" y="1044427"/>
              <a:ext cx="2793244" cy="2583677"/>
            </a:xfrm>
            <a:prstGeom prst="rect">
              <a:avLst/>
            </a:prstGeom>
            <a:ln>
              <a:noFill/>
            </a:ln>
          </p:spPr>
        </p:pic>
        <p:sp>
          <p:nvSpPr>
            <p:cNvPr id="13" name="Rectangle 12">
              <a:extLst>
                <a:ext uri="{FF2B5EF4-FFF2-40B4-BE49-F238E27FC236}">
                  <a16:creationId xmlns:a16="http://schemas.microsoft.com/office/drawing/2014/main" id="{A848E9A0-10FD-E14D-BCE7-DB8A6CD936F5}"/>
                </a:ext>
              </a:extLst>
            </p:cNvPr>
            <p:cNvSpPr/>
            <p:nvPr/>
          </p:nvSpPr>
          <p:spPr>
            <a:xfrm>
              <a:off x="1027289" y="2230026"/>
              <a:ext cx="169335" cy="35513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sp>
          <p:nvSpPr>
            <p:cNvPr id="14" name="Rectangle 13">
              <a:extLst>
                <a:ext uri="{FF2B5EF4-FFF2-40B4-BE49-F238E27FC236}">
                  <a16:creationId xmlns:a16="http://schemas.microsoft.com/office/drawing/2014/main" id="{03FAA9B1-3AEE-424F-BC4A-140B0FFE0144}"/>
                </a:ext>
              </a:extLst>
            </p:cNvPr>
            <p:cNvSpPr/>
            <p:nvPr/>
          </p:nvSpPr>
          <p:spPr>
            <a:xfrm rot="18742714">
              <a:off x="1706044" y="2230223"/>
              <a:ext cx="120924" cy="1746061"/>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grpSp>
      <p:cxnSp>
        <p:nvCxnSpPr>
          <p:cNvPr id="17" name="Straight Arrow Connector 16">
            <a:extLst>
              <a:ext uri="{FF2B5EF4-FFF2-40B4-BE49-F238E27FC236}">
                <a16:creationId xmlns:a16="http://schemas.microsoft.com/office/drawing/2014/main" id="{592E3A61-C236-4D4B-9036-00B454BD2056}"/>
              </a:ext>
            </a:extLst>
          </p:cNvPr>
          <p:cNvCxnSpPr/>
          <p:nvPr/>
        </p:nvCxnSpPr>
        <p:spPr>
          <a:xfrm flipH="1">
            <a:off x="3057989" y="2825378"/>
            <a:ext cx="743144" cy="1143298"/>
          </a:xfrm>
          <a:prstGeom prst="straightConnector1">
            <a:avLst/>
          </a:prstGeom>
          <a:ln w="12700" cmpd="sng">
            <a:prstDash val="dot"/>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282A211-9D3B-D748-B77F-AF25F9C990F5}"/>
              </a:ext>
            </a:extLst>
          </p:cNvPr>
          <p:cNvSpPr txBox="1"/>
          <p:nvPr/>
        </p:nvSpPr>
        <p:spPr>
          <a:xfrm>
            <a:off x="3458144" y="2425225"/>
            <a:ext cx="1094339" cy="507831"/>
          </a:xfrm>
          <a:prstGeom prst="rect">
            <a:avLst/>
          </a:prstGeom>
          <a:noFill/>
        </p:spPr>
        <p:txBody>
          <a:bodyPr wrap="none" rtlCol="0">
            <a:spAutoFit/>
          </a:bodyPr>
          <a:lstStyle/>
          <a:p>
            <a:r>
              <a:rPr lang="en-US" sz="1350" dirty="0">
                <a:solidFill>
                  <a:schemeClr val="tx2"/>
                </a:solidFill>
                <a:latin typeface="+mj-lt"/>
              </a:rPr>
              <a:t>accelerated </a:t>
            </a:r>
          </a:p>
          <a:p>
            <a:r>
              <a:rPr lang="en-US" sz="1350" dirty="0">
                <a:solidFill>
                  <a:schemeClr val="tx2"/>
                </a:solidFill>
                <a:latin typeface="+mj-lt"/>
              </a:rPr>
              <a:t>ions</a:t>
            </a:r>
          </a:p>
        </p:txBody>
      </p:sp>
      <p:cxnSp>
        <p:nvCxnSpPr>
          <p:cNvPr id="19" name="Straight Arrow Connector 18">
            <a:extLst>
              <a:ext uri="{FF2B5EF4-FFF2-40B4-BE49-F238E27FC236}">
                <a16:creationId xmlns:a16="http://schemas.microsoft.com/office/drawing/2014/main" id="{5CB3B095-88D1-EA40-871B-9A66CB90A69B}"/>
              </a:ext>
            </a:extLst>
          </p:cNvPr>
          <p:cNvCxnSpPr/>
          <p:nvPr/>
        </p:nvCxnSpPr>
        <p:spPr>
          <a:xfrm flipV="1">
            <a:off x="1743197" y="4025841"/>
            <a:ext cx="857473" cy="457319"/>
          </a:xfrm>
          <a:prstGeom prst="straightConnector1">
            <a:avLst/>
          </a:prstGeom>
          <a:ln w="12700" cmpd="sng">
            <a:prstDash val="dot"/>
            <a:tailEnd type="arrow"/>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820D694-BF19-324E-859F-9880AE53AE33}"/>
              </a:ext>
            </a:extLst>
          </p:cNvPr>
          <p:cNvSpPr txBox="1"/>
          <p:nvPr/>
        </p:nvSpPr>
        <p:spPr>
          <a:xfrm>
            <a:off x="1057219" y="4425996"/>
            <a:ext cx="914638" cy="461665"/>
          </a:xfrm>
          <a:prstGeom prst="rect">
            <a:avLst/>
          </a:prstGeom>
          <a:noFill/>
        </p:spPr>
        <p:txBody>
          <a:bodyPr wrap="square" rtlCol="0">
            <a:spAutoFit/>
          </a:bodyPr>
          <a:lstStyle/>
          <a:p>
            <a:r>
              <a:rPr lang="en-US" sz="1200" dirty="0" err="1">
                <a:solidFill>
                  <a:schemeClr val="tx2"/>
                </a:solidFill>
                <a:latin typeface="+mj-lt"/>
              </a:rPr>
              <a:t>Toroidal</a:t>
            </a:r>
            <a:r>
              <a:rPr lang="en-US" sz="1200" dirty="0">
                <a:solidFill>
                  <a:schemeClr val="tx2"/>
                </a:solidFill>
                <a:latin typeface="+mj-lt"/>
              </a:rPr>
              <a:t> B field lines</a:t>
            </a:r>
          </a:p>
        </p:txBody>
      </p:sp>
      <p:pic>
        <p:nvPicPr>
          <p:cNvPr id="12" name="Picture 11">
            <a:extLst>
              <a:ext uri="{FF2B5EF4-FFF2-40B4-BE49-F238E27FC236}">
                <a16:creationId xmlns:a16="http://schemas.microsoft.com/office/drawing/2014/main" id="{BEBE6048-BEC3-C549-8371-986DBA9CAC27}"/>
              </a:ext>
            </a:extLst>
          </p:cNvPr>
          <p:cNvPicPr>
            <a:picLocks noChangeAspect="1"/>
          </p:cNvPicPr>
          <p:nvPr/>
        </p:nvPicPr>
        <p:blipFill rotWithShape="1">
          <a:blip r:embed="rId3">
            <a:extLst>
              <a:ext uri="{28A0092B-C50C-407E-A947-70E740481C1C}">
                <a14:useLocalDpi xmlns:a14="http://schemas.microsoft.com/office/drawing/2010/main" val="0"/>
              </a:ext>
            </a:extLst>
          </a:blip>
          <a:srcRect t="1455"/>
          <a:stretch/>
        </p:blipFill>
        <p:spPr>
          <a:xfrm>
            <a:off x="4680420" y="1990402"/>
            <a:ext cx="4346596" cy="2940895"/>
          </a:xfrm>
          <a:prstGeom prst="rect">
            <a:avLst/>
          </a:prstGeom>
        </p:spPr>
      </p:pic>
      <p:sp>
        <p:nvSpPr>
          <p:cNvPr id="22" name="TextBox 21">
            <a:extLst>
              <a:ext uri="{FF2B5EF4-FFF2-40B4-BE49-F238E27FC236}">
                <a16:creationId xmlns:a16="http://schemas.microsoft.com/office/drawing/2014/main" id="{9691681F-A7EE-D24E-8FFD-FBC9A8B92E3E}"/>
              </a:ext>
            </a:extLst>
          </p:cNvPr>
          <p:cNvSpPr txBox="1"/>
          <p:nvPr/>
        </p:nvSpPr>
        <p:spPr>
          <a:xfrm>
            <a:off x="446734" y="5354974"/>
            <a:ext cx="7785010" cy="300082"/>
          </a:xfrm>
          <a:prstGeom prst="rect">
            <a:avLst/>
          </a:prstGeom>
          <a:noFill/>
        </p:spPr>
        <p:txBody>
          <a:bodyPr wrap="square" rtlCol="0">
            <a:spAutoFit/>
          </a:bodyPr>
          <a:lstStyle/>
          <a:p>
            <a:pPr>
              <a:lnSpc>
                <a:spcPct val="90000"/>
              </a:lnSpc>
            </a:pPr>
            <a:r>
              <a:rPr lang="en-US" sz="1500" b="1" dirty="0"/>
              <a:t>Mesh refinement (static or adaptive) expected to bring additional speedups.</a:t>
            </a:r>
          </a:p>
        </p:txBody>
      </p:sp>
      <p:sp>
        <p:nvSpPr>
          <p:cNvPr id="23" name="TextBox 22">
            <a:extLst>
              <a:ext uri="{FF2B5EF4-FFF2-40B4-BE49-F238E27FC236}">
                <a16:creationId xmlns:a16="http://schemas.microsoft.com/office/drawing/2014/main" id="{42B1BC84-5615-D246-8E3A-5A62C185EDF5}"/>
              </a:ext>
            </a:extLst>
          </p:cNvPr>
          <p:cNvSpPr txBox="1"/>
          <p:nvPr/>
        </p:nvSpPr>
        <p:spPr>
          <a:xfrm>
            <a:off x="66360" y="5675216"/>
            <a:ext cx="4443845" cy="237757"/>
          </a:xfrm>
          <a:prstGeom prst="rect">
            <a:avLst/>
          </a:prstGeom>
          <a:noFill/>
        </p:spPr>
        <p:txBody>
          <a:bodyPr wrap="none" rtlCol="0">
            <a:spAutoFit/>
          </a:bodyPr>
          <a:lstStyle/>
          <a:p>
            <a:pPr>
              <a:lnSpc>
                <a:spcPct val="90000"/>
              </a:lnSpc>
            </a:pPr>
            <a:r>
              <a:rPr lang="en-US" sz="1050" dirty="0"/>
              <a:t>Simulations and visualization by </a:t>
            </a:r>
            <a:r>
              <a:rPr lang="en-US" sz="1050" dirty="0" err="1"/>
              <a:t>Jaehong</a:t>
            </a:r>
            <a:r>
              <a:rPr lang="en-US" sz="1050" dirty="0"/>
              <a:t> Park, in support of BELLA-</a:t>
            </a:r>
            <a:r>
              <a:rPr lang="en-US" sz="1050" dirty="0" err="1"/>
              <a:t>i</a:t>
            </a:r>
            <a:r>
              <a:rPr lang="en-US" sz="1050" dirty="0"/>
              <a:t>, LBNL.</a:t>
            </a:r>
          </a:p>
        </p:txBody>
      </p:sp>
    </p:spTree>
    <p:extLst>
      <p:ext uri="{BB962C8B-B14F-4D97-AF65-F5344CB8AC3E}">
        <p14:creationId xmlns:p14="http://schemas.microsoft.com/office/powerpoint/2010/main" val="2885606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a:latin typeface="Calibri" panose="020F0502020204030204" pitchFamily="34" charset="0"/>
              </a:rPr>
              <a:t>We are operating with long focal length and will now implement a short focal length beamline with a dedicated target chamber for HEDLP in </a:t>
            </a:r>
            <a:r>
              <a:rPr lang="en-US" sz="2200" dirty="0" err="1">
                <a:latin typeface="Calibri" panose="020F0502020204030204" pitchFamily="34" charset="0"/>
              </a:rPr>
              <a:t>LaserNetUS</a:t>
            </a:r>
            <a:endParaRPr lang="en-US" sz="2200" dirty="0">
              <a:latin typeface="Calibri" panose="020F0502020204030204" pitchFamily="34" charset="0"/>
            </a:endParaRPr>
          </a:p>
        </p:txBody>
      </p:sp>
      <p:grpSp>
        <p:nvGrpSpPr>
          <p:cNvPr id="7" name="Group 6"/>
          <p:cNvGrpSpPr/>
          <p:nvPr/>
        </p:nvGrpSpPr>
        <p:grpSpPr>
          <a:xfrm>
            <a:off x="1087680" y="3886476"/>
            <a:ext cx="2159447" cy="1437187"/>
            <a:chOff x="838200" y="1757769"/>
            <a:chExt cx="2159447" cy="1437187"/>
          </a:xfrm>
        </p:grpSpPr>
        <p:grpSp>
          <p:nvGrpSpPr>
            <p:cNvPr id="26" name="Group 25"/>
            <p:cNvGrpSpPr/>
            <p:nvPr/>
          </p:nvGrpSpPr>
          <p:grpSpPr>
            <a:xfrm>
              <a:off x="838200" y="1757769"/>
              <a:ext cx="2159447" cy="1437187"/>
              <a:chOff x="4757057" y="1736273"/>
              <a:chExt cx="3205843" cy="2133600"/>
            </a:xfrm>
          </p:grpSpPr>
          <p:cxnSp>
            <p:nvCxnSpPr>
              <p:cNvPr id="27" name="Straight Connector 26"/>
              <p:cNvCxnSpPr/>
              <p:nvPr/>
            </p:nvCxnSpPr>
            <p:spPr>
              <a:xfrm>
                <a:off x="7173685" y="2166257"/>
                <a:ext cx="0" cy="136071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Isosceles Triangle 27"/>
              <p:cNvSpPr/>
              <p:nvPr/>
            </p:nvSpPr>
            <p:spPr>
              <a:xfrm rot="5400000">
                <a:off x="4901293" y="1592037"/>
                <a:ext cx="2133600" cy="2422071"/>
              </a:xfrm>
              <a:prstGeom prst="triangle">
                <a:avLst/>
              </a:prstGeom>
              <a:gradFill>
                <a:gsLst>
                  <a:gs pos="0">
                    <a:schemeClr val="bg1"/>
                  </a:gs>
                  <a:gs pos="55000">
                    <a:srgbClr val="FF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6988629" y="2571751"/>
                <a:ext cx="381000" cy="462642"/>
              </a:xfrm>
              <a:prstGeom prst="ellipse">
                <a:avLst/>
              </a:prstGeom>
              <a:solidFill>
                <a:schemeClr val="accent1"/>
              </a:solid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30" name="Straight Arrow Connector 29"/>
              <p:cNvCxnSpPr/>
              <p:nvPr/>
            </p:nvCxnSpPr>
            <p:spPr>
              <a:xfrm flipV="1">
                <a:off x="7255329" y="2166257"/>
                <a:ext cx="228600" cy="375559"/>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7445829" y="2307771"/>
                <a:ext cx="321128" cy="326574"/>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7483929" y="2797628"/>
                <a:ext cx="478971" cy="1088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396843" y="2982686"/>
                <a:ext cx="413657" cy="228600"/>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277100" y="3064328"/>
                <a:ext cx="283029" cy="405496"/>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1008434" y="2241862"/>
              <a:ext cx="1098961" cy="461665"/>
            </a:xfrm>
            <a:prstGeom prst="rect">
              <a:avLst/>
            </a:prstGeom>
            <a:noFill/>
          </p:spPr>
          <p:txBody>
            <a:bodyPr wrap="square" rtlCol="0">
              <a:spAutoFit/>
            </a:bodyPr>
            <a:lstStyle/>
            <a:p>
              <a:r>
                <a:rPr lang="en-US" sz="2400" dirty="0">
                  <a:solidFill>
                    <a:prstClr val="white"/>
                  </a:solidFill>
                </a:rPr>
                <a:t>f\2.5</a:t>
              </a:r>
            </a:p>
          </p:txBody>
        </p:sp>
      </p:grpSp>
      <p:grpSp>
        <p:nvGrpSpPr>
          <p:cNvPr id="8" name="Group 7"/>
          <p:cNvGrpSpPr/>
          <p:nvPr/>
        </p:nvGrpSpPr>
        <p:grpSpPr>
          <a:xfrm>
            <a:off x="1054640" y="1481956"/>
            <a:ext cx="2597796" cy="1067608"/>
            <a:chOff x="297195" y="4837807"/>
            <a:chExt cx="2597796" cy="1067608"/>
          </a:xfrm>
        </p:grpSpPr>
        <p:grpSp>
          <p:nvGrpSpPr>
            <p:cNvPr id="37" name="Group 36"/>
            <p:cNvGrpSpPr/>
            <p:nvPr/>
          </p:nvGrpSpPr>
          <p:grpSpPr>
            <a:xfrm>
              <a:off x="297195" y="4837807"/>
              <a:ext cx="2597796" cy="1067608"/>
              <a:chOff x="3771901" y="4482059"/>
              <a:chExt cx="4076699" cy="1675388"/>
            </a:xfrm>
          </p:grpSpPr>
          <p:cxnSp>
            <p:nvCxnSpPr>
              <p:cNvPr id="38" name="Straight Connector 37"/>
              <p:cNvCxnSpPr/>
              <p:nvPr/>
            </p:nvCxnSpPr>
            <p:spPr>
              <a:xfrm>
                <a:off x="7130142" y="4702701"/>
                <a:ext cx="0" cy="136071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5400000">
                <a:off x="4982900" y="3674110"/>
                <a:ext cx="963457" cy="3385456"/>
              </a:xfrm>
              <a:prstGeom prst="triangle">
                <a:avLst/>
              </a:prstGeom>
              <a:gradFill>
                <a:gsLst>
                  <a:gs pos="0">
                    <a:schemeClr val="bg1"/>
                  </a:gs>
                  <a:gs pos="55000">
                    <a:srgbClr val="FF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0" name="Oval 39"/>
              <p:cNvSpPr/>
              <p:nvPr/>
            </p:nvSpPr>
            <p:spPr>
              <a:xfrm>
                <a:off x="6961415" y="4844215"/>
                <a:ext cx="332014" cy="1085994"/>
              </a:xfrm>
              <a:prstGeom prst="ellipse">
                <a:avLst/>
              </a:prstGeom>
              <a:solidFill>
                <a:schemeClr val="accent1"/>
              </a:solid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41" name="Straight Arrow Connector 40"/>
              <p:cNvCxnSpPr/>
              <p:nvPr/>
            </p:nvCxnSpPr>
            <p:spPr>
              <a:xfrm flipV="1">
                <a:off x="7211786" y="4482059"/>
                <a:ext cx="391885" cy="33766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7305517" y="4757131"/>
                <a:ext cx="417897" cy="242206"/>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7359560" y="5048945"/>
                <a:ext cx="440870" cy="4966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164003" y="5751951"/>
                <a:ext cx="439668" cy="405496"/>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7330612" y="5679694"/>
                <a:ext cx="470205" cy="31568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7369629" y="5466675"/>
                <a:ext cx="478971" cy="10888"/>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7369629" y="5205287"/>
                <a:ext cx="478971" cy="10888"/>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7369629" y="5326592"/>
                <a:ext cx="478971" cy="1088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359560" y="5586421"/>
                <a:ext cx="431188" cy="3741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385206" y="5129747"/>
              <a:ext cx="990646" cy="492443"/>
            </a:xfrm>
            <a:prstGeom prst="rect">
              <a:avLst/>
            </a:prstGeom>
            <a:noFill/>
          </p:spPr>
          <p:txBody>
            <a:bodyPr wrap="square" rtlCol="0">
              <a:spAutoFit/>
            </a:bodyPr>
            <a:lstStyle/>
            <a:p>
              <a:r>
                <a:rPr lang="en-US" sz="2600" dirty="0">
                  <a:solidFill>
                    <a:prstClr val="white"/>
                  </a:solidFill>
                </a:rPr>
                <a:t>f\65</a:t>
              </a:r>
            </a:p>
          </p:txBody>
        </p:sp>
      </p:grpSp>
      <p:sp>
        <p:nvSpPr>
          <p:cNvPr id="9" name="TextBox 8"/>
          <p:cNvSpPr txBox="1"/>
          <p:nvPr/>
        </p:nvSpPr>
        <p:spPr>
          <a:xfrm>
            <a:off x="519893" y="2653813"/>
            <a:ext cx="3849623" cy="830997"/>
          </a:xfrm>
          <a:prstGeom prst="rect">
            <a:avLst/>
          </a:prstGeom>
          <a:noFill/>
        </p:spPr>
        <p:txBody>
          <a:bodyPr wrap="square" rtlCol="0">
            <a:spAutoFit/>
          </a:bodyPr>
          <a:lstStyle/>
          <a:p>
            <a:r>
              <a:rPr lang="en-US" sz="1600" b="1" dirty="0">
                <a:solidFill>
                  <a:prstClr val="black"/>
                </a:solidFill>
              </a:rPr>
              <a:t>in operation now</a:t>
            </a:r>
            <a:r>
              <a:rPr lang="en-US" sz="1600" dirty="0">
                <a:solidFill>
                  <a:prstClr val="black"/>
                </a:solidFill>
              </a:rPr>
              <a:t>, 2x10</a:t>
            </a:r>
            <a:r>
              <a:rPr lang="en-US" sz="1600" baseline="30000" dirty="0">
                <a:solidFill>
                  <a:prstClr val="black"/>
                </a:solidFill>
              </a:rPr>
              <a:t>19</a:t>
            </a:r>
            <a:r>
              <a:rPr lang="en-US" sz="1600" dirty="0">
                <a:solidFill>
                  <a:prstClr val="black"/>
                </a:solidFill>
              </a:rPr>
              <a:t> W/cm</a:t>
            </a:r>
            <a:r>
              <a:rPr lang="en-US" sz="1600" baseline="30000" dirty="0">
                <a:solidFill>
                  <a:prstClr val="black"/>
                </a:solidFill>
              </a:rPr>
              <a:t>2 </a:t>
            </a:r>
            <a:r>
              <a:rPr lang="en-US" sz="1600" dirty="0">
                <a:solidFill>
                  <a:prstClr val="black"/>
                </a:solidFill>
              </a:rPr>
              <a:t>, large laser spot, 100 </a:t>
            </a:r>
            <a:r>
              <a:rPr lang="en-US" sz="1600" dirty="0">
                <a:solidFill>
                  <a:prstClr val="black"/>
                </a:solidFill>
                <a:sym typeface="Symbol" panose="05050102010706020507" pitchFamily="18" charset="2"/>
              </a:rPr>
              <a:t></a:t>
            </a:r>
            <a:r>
              <a:rPr lang="en-US" sz="1600" dirty="0">
                <a:solidFill>
                  <a:prstClr val="black"/>
                </a:solidFill>
              </a:rPr>
              <a:t>m, low divergence ion pulses with 10</a:t>
            </a:r>
            <a:r>
              <a:rPr lang="en-US" sz="1600" baseline="30000" dirty="0">
                <a:solidFill>
                  <a:prstClr val="black"/>
                </a:solidFill>
              </a:rPr>
              <a:t>12 </a:t>
            </a:r>
            <a:r>
              <a:rPr lang="en-US" sz="1600" dirty="0">
                <a:solidFill>
                  <a:prstClr val="black"/>
                </a:solidFill>
              </a:rPr>
              <a:t>protons</a:t>
            </a:r>
          </a:p>
        </p:txBody>
      </p:sp>
      <p:sp>
        <p:nvSpPr>
          <p:cNvPr id="56" name="TextBox 55"/>
          <p:cNvSpPr txBox="1"/>
          <p:nvPr/>
        </p:nvSpPr>
        <p:spPr>
          <a:xfrm>
            <a:off x="566928" y="5327448"/>
            <a:ext cx="3802588" cy="1077218"/>
          </a:xfrm>
          <a:prstGeom prst="rect">
            <a:avLst/>
          </a:prstGeom>
          <a:noFill/>
        </p:spPr>
        <p:txBody>
          <a:bodyPr wrap="square" rtlCol="0">
            <a:spAutoFit/>
          </a:bodyPr>
          <a:lstStyle/>
          <a:p>
            <a:r>
              <a:rPr lang="en-US" sz="1600" b="1" dirty="0">
                <a:solidFill>
                  <a:prstClr val="black"/>
                </a:solidFill>
              </a:rPr>
              <a:t>one time ask of $2M</a:t>
            </a:r>
            <a:r>
              <a:rPr lang="en-US" sz="1600" dirty="0">
                <a:solidFill>
                  <a:prstClr val="black"/>
                </a:solidFill>
              </a:rPr>
              <a:t>, &gt;10</a:t>
            </a:r>
            <a:r>
              <a:rPr lang="en-US" sz="1600" baseline="30000" dirty="0">
                <a:solidFill>
                  <a:prstClr val="black"/>
                </a:solidFill>
              </a:rPr>
              <a:t>21</a:t>
            </a:r>
            <a:r>
              <a:rPr lang="en-US" sz="1600" dirty="0">
                <a:solidFill>
                  <a:prstClr val="black"/>
                </a:solidFill>
              </a:rPr>
              <a:t> W/cm</a:t>
            </a:r>
            <a:r>
              <a:rPr lang="en-US" sz="1600" baseline="30000" dirty="0">
                <a:solidFill>
                  <a:prstClr val="black"/>
                </a:solidFill>
              </a:rPr>
              <a:t>2</a:t>
            </a:r>
            <a:r>
              <a:rPr lang="en-US" sz="1600" dirty="0">
                <a:solidFill>
                  <a:prstClr val="black"/>
                </a:solidFill>
              </a:rPr>
              <a:t>, small laser spot, ~10 </a:t>
            </a:r>
            <a:r>
              <a:rPr lang="en-US" sz="1600" dirty="0">
                <a:solidFill>
                  <a:prstClr val="black"/>
                </a:solidFill>
                <a:sym typeface="Symbol" panose="05050102010706020507" pitchFamily="18" charset="2"/>
              </a:rPr>
              <a:t></a:t>
            </a:r>
            <a:r>
              <a:rPr lang="en-US" sz="1600" dirty="0">
                <a:solidFill>
                  <a:prstClr val="black"/>
                </a:solidFill>
              </a:rPr>
              <a:t>m, (ultra)-relativistic plasma science at 1 Hz, advanced ion acceleration, high energy ions (&gt;100 MeV)</a:t>
            </a:r>
          </a:p>
        </p:txBody>
      </p:sp>
      <p:pic>
        <p:nvPicPr>
          <p:cNvPr id="4" name="Picture 3"/>
          <p:cNvPicPr>
            <a:picLocks noChangeAspect="1"/>
          </p:cNvPicPr>
          <p:nvPr/>
        </p:nvPicPr>
        <p:blipFill>
          <a:blip r:embed="rId4"/>
          <a:stretch>
            <a:fillRect/>
          </a:stretch>
        </p:blipFill>
        <p:spPr>
          <a:xfrm>
            <a:off x="5126847" y="1231478"/>
            <a:ext cx="3180512" cy="2516331"/>
          </a:xfrm>
          <a:prstGeom prst="rect">
            <a:avLst/>
          </a:prstGeom>
        </p:spPr>
      </p:pic>
      <p:pic>
        <p:nvPicPr>
          <p:cNvPr id="35" name="Picture 34" descr="chart.png"/>
          <p:cNvPicPr>
            <a:picLocks noChangeAspect="1"/>
          </p:cNvPicPr>
          <p:nvPr/>
        </p:nvPicPr>
        <p:blipFill>
          <a:blip r:embed="rId5"/>
          <a:stretch>
            <a:fillRect/>
          </a:stretch>
        </p:blipFill>
        <p:spPr>
          <a:xfrm>
            <a:off x="4728155" y="4123519"/>
            <a:ext cx="3604865" cy="2153216"/>
          </a:xfrm>
          <a:prstGeom prst="rect">
            <a:avLst/>
          </a:prstGeom>
        </p:spPr>
      </p:pic>
      <p:sp>
        <p:nvSpPr>
          <p:cNvPr id="51" name="Oval 50"/>
          <p:cNvSpPr/>
          <p:nvPr/>
        </p:nvSpPr>
        <p:spPr>
          <a:xfrm>
            <a:off x="70875" y="3793173"/>
            <a:ext cx="4572000" cy="302003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22142363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0" y="-50136"/>
            <a:ext cx="9144000" cy="954107"/>
          </a:xfrm>
          <a:prstGeom prst="rect">
            <a:avLst/>
          </a:prstGeom>
          <a:noFill/>
          <a:ln w="9525">
            <a:noFill/>
            <a:miter lim="800000"/>
            <a:headEnd/>
            <a:tailEnd/>
          </a:ln>
        </p:spPr>
        <p:txBody>
          <a:bodyPr wrap="square">
            <a:spAutoFit/>
          </a:bodyPr>
          <a:lstStyle/>
          <a:p>
            <a:pPr algn="ctr"/>
            <a:r>
              <a:rPr lang="en-US" sz="2800" b="1">
                <a:solidFill>
                  <a:schemeClr val="bg1"/>
                </a:solidFill>
                <a:latin typeface="+mj-lt"/>
                <a:cs typeface="Franklin Gothic Book"/>
              </a:rPr>
              <a:t>Intense</a:t>
            </a:r>
            <a:r>
              <a:rPr lang="en-US" sz="2800" b="1" dirty="0">
                <a:solidFill>
                  <a:schemeClr val="bg1"/>
                </a:solidFill>
                <a:latin typeface="+mj-lt"/>
                <a:cs typeface="Franklin Gothic Book"/>
              </a:rPr>
              <a:t>, short ion pulses for materials studies and fusion science</a:t>
            </a:r>
          </a:p>
        </p:txBody>
      </p:sp>
      <p:grpSp>
        <p:nvGrpSpPr>
          <p:cNvPr id="7" name="Group 20"/>
          <p:cNvGrpSpPr>
            <a:grpSpLocks/>
          </p:cNvGrpSpPr>
          <p:nvPr/>
        </p:nvGrpSpPr>
        <p:grpSpPr bwMode="auto">
          <a:xfrm>
            <a:off x="1340856" y="1993831"/>
            <a:ext cx="1708696" cy="1626740"/>
            <a:chOff x="2438400" y="3647661"/>
            <a:chExt cx="3762375" cy="3105150"/>
          </a:xfrm>
        </p:grpSpPr>
        <p:pic>
          <p:nvPicPr>
            <p:cNvPr id="8" name="Picture 2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400" y="3647661"/>
              <a:ext cx="3762375" cy="3105150"/>
            </a:xfrm>
            <a:prstGeom prst="rect">
              <a:avLst/>
            </a:prstGeom>
            <a:noFill/>
            <a:ln w="9525">
              <a:noFill/>
              <a:miter lim="800000"/>
              <a:headEnd/>
              <a:tailEnd/>
            </a:ln>
          </p:spPr>
        </p:pic>
        <p:sp>
          <p:nvSpPr>
            <p:cNvPr id="9" name="Rectangle 8"/>
            <p:cNvSpPr/>
            <p:nvPr/>
          </p:nvSpPr>
          <p:spPr>
            <a:xfrm>
              <a:off x="3429481" y="3798320"/>
              <a:ext cx="1674352" cy="239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sp>
        <p:nvSpPr>
          <p:cNvPr id="10" name="TextBox 42"/>
          <p:cNvSpPr txBox="1">
            <a:spLocks noChangeArrowheads="1"/>
          </p:cNvSpPr>
          <p:nvPr/>
        </p:nvSpPr>
        <p:spPr bwMode="auto">
          <a:xfrm>
            <a:off x="98389" y="846792"/>
            <a:ext cx="3548735" cy="1015663"/>
          </a:xfrm>
          <a:prstGeom prst="rect">
            <a:avLst/>
          </a:prstGeom>
          <a:noFill/>
          <a:ln w="9525">
            <a:noFill/>
            <a:miter lim="800000"/>
            <a:headEnd/>
            <a:tailEnd/>
          </a:ln>
        </p:spPr>
        <p:txBody>
          <a:bodyPr wrap="square">
            <a:spAutoFit/>
          </a:bodyPr>
          <a:lstStyle/>
          <a:p>
            <a:pPr algn="ctr"/>
            <a:r>
              <a:rPr lang="en-US" sz="2000" u="sng" dirty="0">
                <a:solidFill>
                  <a:srgbClr val="1F497D"/>
                </a:solidFill>
                <a:latin typeface="+mj-lt"/>
                <a:ea typeface="MS PGothic" pitchFamily="34" charset="-128"/>
              </a:rPr>
              <a:t>Lower intensities</a:t>
            </a:r>
            <a:r>
              <a:rPr lang="en-US" sz="2000" dirty="0">
                <a:solidFill>
                  <a:srgbClr val="1F497D"/>
                </a:solidFill>
                <a:latin typeface="+mj-lt"/>
                <a:ea typeface="MS PGothic" pitchFamily="34" charset="-128"/>
              </a:rPr>
              <a:t>:</a:t>
            </a:r>
          </a:p>
          <a:p>
            <a:pPr algn="ctr"/>
            <a:r>
              <a:rPr lang="en-US" sz="2000" dirty="0">
                <a:solidFill>
                  <a:srgbClr val="1F497D"/>
                </a:solidFill>
                <a:latin typeface="+mj-lt"/>
                <a:ea typeface="MS PGothic" pitchFamily="34" charset="-128"/>
              </a:rPr>
              <a:t>defect dynamics in materials</a:t>
            </a:r>
          </a:p>
          <a:p>
            <a:pPr algn="ctr"/>
            <a:r>
              <a:rPr lang="en-US" sz="2000" dirty="0">
                <a:solidFill>
                  <a:srgbClr val="1F497D"/>
                </a:solidFill>
                <a:latin typeface="+mj-lt"/>
                <a:ea typeface="MS PGothic" pitchFamily="34" charset="-128"/>
                <a:sym typeface="Wingdings"/>
              </a:rPr>
              <a:t> fusion materials</a:t>
            </a:r>
            <a:r>
              <a:rPr lang="en-US" sz="2000" dirty="0">
                <a:solidFill>
                  <a:srgbClr val="1F497D"/>
                </a:solidFill>
                <a:latin typeface="+mj-lt"/>
                <a:ea typeface="MS PGothic" pitchFamily="34" charset="-128"/>
              </a:rPr>
              <a:t> </a:t>
            </a:r>
            <a:endParaRPr lang="en-US" altLang="ja-JP" sz="2000" b="1" dirty="0">
              <a:solidFill>
                <a:srgbClr val="1F497D"/>
              </a:solidFill>
              <a:latin typeface="+mj-lt"/>
              <a:ea typeface="MS Mincho" pitchFamily="49" charset="-128"/>
              <a:cs typeface="Calibri" pitchFamily="34" charset="0"/>
            </a:endParaRPr>
          </a:p>
        </p:txBody>
      </p:sp>
      <p:grpSp>
        <p:nvGrpSpPr>
          <p:cNvPr id="11" name="Group 2065"/>
          <p:cNvGrpSpPr>
            <a:grpSpLocks/>
          </p:cNvGrpSpPr>
          <p:nvPr/>
        </p:nvGrpSpPr>
        <p:grpSpPr bwMode="auto">
          <a:xfrm>
            <a:off x="5882638" y="1085716"/>
            <a:ext cx="1726905" cy="2088335"/>
            <a:chOff x="5438164" y="1752600"/>
            <a:chExt cx="1496036" cy="1676400"/>
          </a:xfrm>
        </p:grpSpPr>
        <p:pic>
          <p:nvPicPr>
            <p:cNvPr id="12" name="Picture 10"/>
            <p:cNvPicPr>
              <a:picLocks noChangeAspect="1" noChangeArrowheads="1"/>
            </p:cNvPicPr>
            <p:nvPr/>
          </p:nvPicPr>
          <p:blipFill>
            <a:blip r:embed="rId4"/>
            <a:srcRect/>
            <a:stretch>
              <a:fillRect/>
            </a:stretch>
          </p:blipFill>
          <p:spPr bwMode="auto">
            <a:xfrm>
              <a:off x="5619750" y="2124075"/>
              <a:ext cx="1314450" cy="1304925"/>
            </a:xfrm>
            <a:prstGeom prst="rect">
              <a:avLst/>
            </a:prstGeom>
            <a:noFill/>
            <a:ln w="9525">
              <a:noFill/>
              <a:miter lim="800000"/>
              <a:headEnd/>
              <a:tailEnd/>
            </a:ln>
          </p:spPr>
        </p:pic>
        <p:pic>
          <p:nvPicPr>
            <p:cNvPr id="13" name="Picture 11"/>
            <p:cNvPicPr>
              <a:picLocks noChangeAspect="1" noChangeArrowheads="1"/>
            </p:cNvPicPr>
            <p:nvPr/>
          </p:nvPicPr>
          <p:blipFill>
            <a:blip r:embed="rId5"/>
            <a:srcRect/>
            <a:stretch>
              <a:fillRect/>
            </a:stretch>
          </p:blipFill>
          <p:spPr bwMode="auto">
            <a:xfrm>
              <a:off x="5466281" y="2057400"/>
              <a:ext cx="419100" cy="1371600"/>
            </a:xfrm>
            <a:prstGeom prst="rect">
              <a:avLst/>
            </a:prstGeom>
            <a:noFill/>
            <a:ln w="9525">
              <a:noFill/>
              <a:miter lim="800000"/>
              <a:headEnd/>
              <a:tailEnd/>
            </a:ln>
          </p:spPr>
        </p:pic>
        <p:sp>
          <p:nvSpPr>
            <p:cNvPr id="14" name="Rectangle 13"/>
            <p:cNvSpPr/>
            <p:nvPr/>
          </p:nvSpPr>
          <p:spPr>
            <a:xfrm>
              <a:off x="5465669" y="1752600"/>
              <a:ext cx="419456" cy="142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5438164" y="2075344"/>
              <a:ext cx="506099" cy="0"/>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Box 6"/>
          <p:cNvSpPr txBox="1">
            <a:spLocks noChangeArrowheads="1"/>
          </p:cNvSpPr>
          <p:nvPr/>
        </p:nvSpPr>
        <p:spPr bwMode="auto">
          <a:xfrm>
            <a:off x="1123351" y="3708616"/>
            <a:ext cx="1204451" cy="707886"/>
          </a:xfrm>
          <a:prstGeom prst="rect">
            <a:avLst/>
          </a:prstGeom>
          <a:noFill/>
          <a:ln w="9525">
            <a:noFill/>
            <a:miter lim="800000"/>
            <a:headEnd/>
            <a:tailEnd/>
          </a:ln>
        </p:spPr>
        <p:txBody>
          <a:bodyPr wrap="none">
            <a:spAutoFit/>
          </a:bodyPr>
          <a:lstStyle/>
          <a:p>
            <a:pPr algn="ctr"/>
            <a:r>
              <a:rPr lang="en-US" sz="2000" dirty="0">
                <a:solidFill>
                  <a:srgbClr val="1F497D"/>
                </a:solidFill>
              </a:rPr>
              <a:t>isolated</a:t>
            </a:r>
          </a:p>
          <a:p>
            <a:pPr algn="ctr"/>
            <a:r>
              <a:rPr lang="en-US" sz="2000" dirty="0">
                <a:solidFill>
                  <a:srgbClr val="1F497D"/>
                </a:solidFill>
              </a:rPr>
              <a:t>cascades</a:t>
            </a:r>
          </a:p>
        </p:txBody>
      </p:sp>
      <p:sp>
        <p:nvSpPr>
          <p:cNvPr id="17" name="Text Box 7"/>
          <p:cNvSpPr txBox="1">
            <a:spLocks noChangeArrowheads="1"/>
          </p:cNvSpPr>
          <p:nvPr/>
        </p:nvSpPr>
        <p:spPr bwMode="auto">
          <a:xfrm>
            <a:off x="2789217" y="3522879"/>
            <a:ext cx="1441420" cy="707886"/>
          </a:xfrm>
          <a:prstGeom prst="rect">
            <a:avLst/>
          </a:prstGeom>
          <a:noFill/>
          <a:ln w="9525">
            <a:noFill/>
            <a:miter lim="800000"/>
            <a:headEnd/>
            <a:tailEnd/>
          </a:ln>
        </p:spPr>
        <p:txBody>
          <a:bodyPr wrap="none">
            <a:spAutoFit/>
          </a:bodyPr>
          <a:lstStyle/>
          <a:p>
            <a:pPr algn="ctr"/>
            <a:r>
              <a:rPr lang="en-US" sz="2000" dirty="0">
                <a:solidFill>
                  <a:srgbClr val="1F497D"/>
                </a:solidFill>
              </a:rPr>
              <a:t>overlapping</a:t>
            </a:r>
          </a:p>
          <a:p>
            <a:pPr algn="ctr"/>
            <a:r>
              <a:rPr lang="en-US" sz="2000" dirty="0">
                <a:solidFill>
                  <a:srgbClr val="1F497D"/>
                </a:solidFill>
              </a:rPr>
              <a:t>cascades</a:t>
            </a:r>
          </a:p>
        </p:txBody>
      </p:sp>
      <p:sp>
        <p:nvSpPr>
          <p:cNvPr id="18" name="Text Box 8"/>
          <p:cNvSpPr txBox="1">
            <a:spLocks noChangeArrowheads="1"/>
          </p:cNvSpPr>
          <p:nvPr/>
        </p:nvSpPr>
        <p:spPr bwMode="auto">
          <a:xfrm>
            <a:off x="4417968" y="3398816"/>
            <a:ext cx="1734194" cy="707886"/>
          </a:xfrm>
          <a:prstGeom prst="rect">
            <a:avLst/>
          </a:prstGeom>
          <a:noFill/>
          <a:ln w="9525">
            <a:noFill/>
            <a:miter lim="800000"/>
            <a:headEnd/>
            <a:tailEnd/>
          </a:ln>
        </p:spPr>
        <p:txBody>
          <a:bodyPr wrap="none">
            <a:spAutoFit/>
          </a:bodyPr>
          <a:lstStyle/>
          <a:p>
            <a:pPr algn="ctr"/>
            <a:r>
              <a:rPr lang="en-US" sz="2000" dirty="0">
                <a:solidFill>
                  <a:srgbClr val="1F497D"/>
                </a:solidFill>
              </a:rPr>
              <a:t>amorphization</a:t>
            </a:r>
          </a:p>
          <a:p>
            <a:pPr algn="ctr"/>
            <a:r>
              <a:rPr lang="en-US" sz="2000" dirty="0">
                <a:solidFill>
                  <a:srgbClr val="1F497D"/>
                </a:solidFill>
              </a:rPr>
              <a:t>and melting</a:t>
            </a:r>
          </a:p>
        </p:txBody>
      </p:sp>
      <p:sp>
        <p:nvSpPr>
          <p:cNvPr id="19" name="Text Box 9"/>
          <p:cNvSpPr txBox="1">
            <a:spLocks noChangeArrowheads="1"/>
          </p:cNvSpPr>
          <p:nvPr/>
        </p:nvSpPr>
        <p:spPr bwMode="auto">
          <a:xfrm>
            <a:off x="6098910" y="3219483"/>
            <a:ext cx="1695872" cy="707886"/>
          </a:xfrm>
          <a:prstGeom prst="rect">
            <a:avLst/>
          </a:prstGeom>
          <a:noFill/>
          <a:ln w="9525">
            <a:noFill/>
            <a:miter lim="800000"/>
            <a:headEnd/>
            <a:tailEnd/>
          </a:ln>
        </p:spPr>
        <p:txBody>
          <a:bodyPr wrap="none">
            <a:spAutoFit/>
          </a:bodyPr>
          <a:lstStyle/>
          <a:p>
            <a:pPr algn="ctr"/>
            <a:r>
              <a:rPr lang="en-US" sz="2000" dirty="0">
                <a:solidFill>
                  <a:srgbClr val="1F497D"/>
                </a:solidFill>
              </a:rPr>
              <a:t>warm (~1 eV), </a:t>
            </a:r>
          </a:p>
          <a:p>
            <a:pPr algn="ctr"/>
            <a:r>
              <a:rPr lang="en-US" sz="2000" dirty="0">
                <a:solidFill>
                  <a:srgbClr val="1F497D"/>
                </a:solidFill>
              </a:rPr>
              <a:t>dense matter</a:t>
            </a:r>
          </a:p>
        </p:txBody>
      </p:sp>
      <p:sp>
        <p:nvSpPr>
          <p:cNvPr id="21" name="Text Box 12"/>
          <p:cNvSpPr txBox="1">
            <a:spLocks noChangeArrowheads="1"/>
          </p:cNvSpPr>
          <p:nvPr/>
        </p:nvSpPr>
        <p:spPr bwMode="auto">
          <a:xfrm>
            <a:off x="65425" y="4544405"/>
            <a:ext cx="4141141" cy="338554"/>
          </a:xfrm>
          <a:prstGeom prst="rect">
            <a:avLst/>
          </a:prstGeom>
          <a:noFill/>
          <a:ln w="9525">
            <a:solidFill>
              <a:srgbClr val="0000FF"/>
            </a:solidFill>
            <a:miter lim="800000"/>
            <a:headEnd/>
            <a:tailEnd/>
          </a:ln>
        </p:spPr>
        <p:txBody>
          <a:bodyPr wrap="square">
            <a:spAutoFit/>
          </a:bodyPr>
          <a:lstStyle/>
          <a:p>
            <a:pPr algn="ctr"/>
            <a:r>
              <a:rPr lang="en-US" sz="1600" dirty="0">
                <a:solidFill>
                  <a:srgbClr val="000000"/>
                </a:solidFill>
              </a:rPr>
              <a:t>1-30 nC, 0.3 -1.2 MeV, few mm</a:t>
            </a:r>
            <a:r>
              <a:rPr lang="en-US" sz="1600" baseline="30000" dirty="0">
                <a:solidFill>
                  <a:srgbClr val="000000"/>
                </a:solidFill>
              </a:rPr>
              <a:t>2</a:t>
            </a:r>
            <a:r>
              <a:rPr lang="en-US" sz="1600" dirty="0">
                <a:solidFill>
                  <a:srgbClr val="000000"/>
                </a:solidFill>
              </a:rPr>
              <a:t>, ~1-30 ns</a:t>
            </a:r>
          </a:p>
        </p:txBody>
      </p:sp>
      <p:sp>
        <p:nvSpPr>
          <p:cNvPr id="22" name="Right Arrow 21"/>
          <p:cNvSpPr/>
          <p:nvPr/>
        </p:nvSpPr>
        <p:spPr>
          <a:xfrm rot="21251739">
            <a:off x="1156721" y="3050816"/>
            <a:ext cx="7110035" cy="1455737"/>
          </a:xfrm>
          <a:prstGeom prst="rightArrow">
            <a:avLst/>
          </a:prstGeom>
          <a:solidFill>
            <a:srgbClr val="CCFFCC">
              <a:alpha val="29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8" name="TextBox 2047"/>
          <p:cNvSpPr txBox="1">
            <a:spLocks noChangeArrowheads="1"/>
          </p:cNvSpPr>
          <p:nvPr/>
        </p:nvSpPr>
        <p:spPr bwMode="auto">
          <a:xfrm>
            <a:off x="3563290" y="839253"/>
            <a:ext cx="5222896" cy="707886"/>
          </a:xfrm>
          <a:prstGeom prst="rect">
            <a:avLst/>
          </a:prstGeom>
          <a:noFill/>
          <a:ln w="9525">
            <a:noFill/>
            <a:miter lim="800000"/>
            <a:headEnd/>
            <a:tailEnd/>
          </a:ln>
        </p:spPr>
        <p:txBody>
          <a:bodyPr wrap="square">
            <a:spAutoFit/>
          </a:bodyPr>
          <a:lstStyle/>
          <a:p>
            <a:pPr algn="ctr"/>
            <a:r>
              <a:rPr lang="en-US" sz="2000" u="sng" dirty="0">
                <a:solidFill>
                  <a:srgbClr val="1F497D"/>
                </a:solidFill>
                <a:latin typeface="+mj-lt"/>
                <a:ea typeface="MS PGothic" pitchFamily="34" charset="-128"/>
              </a:rPr>
              <a:t>Higher intensities</a:t>
            </a:r>
            <a:r>
              <a:rPr lang="en-US" sz="2000" dirty="0">
                <a:solidFill>
                  <a:srgbClr val="1F497D"/>
                </a:solidFill>
                <a:latin typeface="+mj-lt"/>
                <a:ea typeface="MS PGothic" pitchFamily="34" charset="-128"/>
              </a:rPr>
              <a:t>:</a:t>
            </a:r>
          </a:p>
          <a:p>
            <a:pPr algn="ctr"/>
            <a:r>
              <a:rPr lang="en-US" sz="2000" dirty="0">
                <a:solidFill>
                  <a:srgbClr val="1F497D"/>
                </a:solidFill>
                <a:latin typeface="+mj-lt"/>
                <a:ea typeface="MS PGothic" pitchFamily="34" charset="-128"/>
              </a:rPr>
              <a:t>extreme chemistry and warm dense matter</a:t>
            </a:r>
          </a:p>
        </p:txBody>
      </p:sp>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7125" y="1740900"/>
            <a:ext cx="1637940" cy="1603375"/>
          </a:xfrm>
          <a:prstGeom prst="rect">
            <a:avLst/>
          </a:prstGeom>
        </p:spPr>
      </p:pic>
      <p:sp>
        <p:nvSpPr>
          <p:cNvPr id="2" name="Slide Number Placeholder 1"/>
          <p:cNvSpPr>
            <a:spLocks noGrp="1"/>
          </p:cNvSpPr>
          <p:nvPr>
            <p:ph type="sldNum" sz="quarter" idx="12"/>
          </p:nvPr>
        </p:nvSpPr>
        <p:spPr/>
        <p:txBody>
          <a:bodyPr/>
          <a:lstStyle/>
          <a:p>
            <a:fld id="{2D3F6FE6-4B04-4271-8C1F-A19314B2D2D9}" type="slidenum">
              <a:rPr lang="en-US" smtClean="0"/>
              <a:t>19</a:t>
            </a:fld>
            <a:endParaRPr lang="en-US" dirty="0"/>
          </a:p>
        </p:txBody>
      </p:sp>
      <p:sp>
        <p:nvSpPr>
          <p:cNvPr id="4" name="TextBox 3"/>
          <p:cNvSpPr txBox="1"/>
          <p:nvPr/>
        </p:nvSpPr>
        <p:spPr>
          <a:xfrm>
            <a:off x="4572000" y="5190541"/>
            <a:ext cx="3385863" cy="461665"/>
          </a:xfrm>
          <a:prstGeom prst="rect">
            <a:avLst/>
          </a:prstGeom>
          <a:noFill/>
        </p:spPr>
        <p:txBody>
          <a:bodyPr wrap="none" rtlCol="0">
            <a:spAutoFit/>
          </a:bodyPr>
          <a:lstStyle/>
          <a:p>
            <a:r>
              <a:rPr lang="en-US" sz="2400" dirty="0">
                <a:solidFill>
                  <a:schemeClr val="tx2"/>
                </a:solidFill>
                <a:latin typeface="+mj-lt"/>
              </a:rPr>
              <a:t>NDCX </a:t>
            </a:r>
            <a:r>
              <a:rPr lang="en-US" sz="2400">
                <a:solidFill>
                  <a:schemeClr val="tx2"/>
                </a:solidFill>
                <a:latin typeface="+mj-lt"/>
              </a:rPr>
              <a:t>	--- </a:t>
            </a:r>
            <a:r>
              <a:rPr lang="en-US" sz="2400" dirty="0">
                <a:solidFill>
                  <a:schemeClr val="tx2"/>
                </a:solidFill>
                <a:latin typeface="+mj-lt"/>
              </a:rPr>
              <a:t>			Bella-</a:t>
            </a:r>
            <a:r>
              <a:rPr lang="en-US" sz="2400" dirty="0" err="1">
                <a:solidFill>
                  <a:schemeClr val="tx2"/>
                </a:solidFill>
                <a:latin typeface="+mj-lt"/>
              </a:rPr>
              <a:t>i</a:t>
            </a:r>
            <a:r>
              <a:rPr lang="en-US" sz="2400" dirty="0">
                <a:solidFill>
                  <a:schemeClr val="tx2"/>
                </a:solidFill>
                <a:latin typeface="+mj-lt"/>
              </a:rPr>
              <a:t> </a:t>
            </a:r>
          </a:p>
        </p:txBody>
      </p:sp>
    </p:spTree>
    <p:extLst>
      <p:ext uri="{BB962C8B-B14F-4D97-AF65-F5344CB8AC3E}">
        <p14:creationId xmlns:p14="http://schemas.microsoft.com/office/powerpoint/2010/main" val="220058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66E7-4F73-904A-B5A3-0880BEA3A43B}"/>
              </a:ext>
            </a:extLst>
          </p:cNvPr>
          <p:cNvSpPr>
            <a:spLocks noGrp="1"/>
          </p:cNvSpPr>
          <p:nvPr>
            <p:ph type="title"/>
          </p:nvPr>
        </p:nvSpPr>
        <p:spPr/>
        <p:txBody>
          <a:bodyPr/>
          <a:lstStyle/>
          <a:p>
            <a:r>
              <a:rPr lang="en-US" dirty="0"/>
              <a:t>Our strategies and expectations through the 2020s</a:t>
            </a:r>
          </a:p>
        </p:txBody>
      </p:sp>
      <p:sp>
        <p:nvSpPr>
          <p:cNvPr id="3" name="Content Placeholder 2">
            <a:extLst>
              <a:ext uri="{FF2B5EF4-FFF2-40B4-BE49-F238E27FC236}">
                <a16:creationId xmlns:a16="http://schemas.microsoft.com/office/drawing/2014/main" id="{CE3EAC19-D236-9D4F-BB8B-762396625A80}"/>
              </a:ext>
            </a:extLst>
          </p:cNvPr>
          <p:cNvSpPr>
            <a:spLocks noGrp="1"/>
          </p:cNvSpPr>
          <p:nvPr>
            <p:ph sz="half" idx="1"/>
          </p:nvPr>
        </p:nvSpPr>
        <p:spPr>
          <a:xfrm>
            <a:off x="0" y="1262130"/>
            <a:ext cx="4495800" cy="4864033"/>
          </a:xfrm>
        </p:spPr>
        <p:txBody>
          <a:bodyPr/>
          <a:lstStyle/>
          <a:p>
            <a:pPr marL="0" indent="0">
              <a:buNone/>
            </a:pPr>
            <a:r>
              <a:rPr lang="en-US" dirty="0"/>
              <a:t>LBNL is well positioned to lead and make significant contributions to:</a:t>
            </a:r>
          </a:p>
          <a:p>
            <a:r>
              <a:rPr lang="en-US" dirty="0"/>
              <a:t>Intense ion beams for all approaches and applications to fusion.</a:t>
            </a:r>
            <a:br>
              <a:rPr lang="en-US" dirty="0"/>
            </a:br>
            <a:br>
              <a:rPr lang="en-US" dirty="0"/>
            </a:br>
            <a:endParaRPr lang="en-US" dirty="0"/>
          </a:p>
          <a:p>
            <a:r>
              <a:rPr lang="en-US" dirty="0"/>
              <a:t>HEDP and discovery science with laser generated intense ion pulses.</a:t>
            </a:r>
            <a:br>
              <a:rPr lang="en-US" dirty="0"/>
            </a:br>
            <a:br>
              <a:rPr lang="en-US" dirty="0"/>
            </a:br>
            <a:br>
              <a:rPr lang="en-US" dirty="0"/>
            </a:br>
            <a:br>
              <a:rPr lang="en-US" dirty="0"/>
            </a:br>
            <a:endParaRPr lang="en-US" dirty="0"/>
          </a:p>
          <a:p>
            <a:r>
              <a:rPr lang="en-US" dirty="0"/>
              <a:t>Advanced modeling and high-performance computing.</a:t>
            </a:r>
          </a:p>
          <a:p>
            <a:endParaRPr lang="en-US" dirty="0"/>
          </a:p>
        </p:txBody>
      </p:sp>
      <p:sp>
        <p:nvSpPr>
          <p:cNvPr id="5" name="Slide Number Placeholder 4">
            <a:extLst>
              <a:ext uri="{FF2B5EF4-FFF2-40B4-BE49-F238E27FC236}">
                <a16:creationId xmlns:a16="http://schemas.microsoft.com/office/drawing/2014/main" id="{79038701-4022-F84C-9B1A-080B62A8865E}"/>
              </a:ext>
            </a:extLst>
          </p:cNvPr>
          <p:cNvSpPr>
            <a:spLocks noGrp="1"/>
          </p:cNvSpPr>
          <p:nvPr>
            <p:ph type="sldNum" sz="quarter" idx="12"/>
          </p:nvPr>
        </p:nvSpPr>
        <p:spPr/>
        <p:txBody>
          <a:bodyPr/>
          <a:lstStyle/>
          <a:p>
            <a:fld id="{D260E43B-7F43-FA45-AAB7-E054FD6CC4E3}" type="slidenum">
              <a:rPr lang="en-US" smtClean="0"/>
              <a:t>2</a:t>
            </a:fld>
            <a:endParaRPr lang="en-US" dirty="0"/>
          </a:p>
        </p:txBody>
      </p:sp>
      <p:pic>
        <p:nvPicPr>
          <p:cNvPr id="6" name="Picture 5">
            <a:extLst>
              <a:ext uri="{FF2B5EF4-FFF2-40B4-BE49-F238E27FC236}">
                <a16:creationId xmlns:a16="http://schemas.microsoft.com/office/drawing/2014/main" id="{62FCAEC3-3FBB-EF47-B488-97667D0094DA}"/>
              </a:ext>
            </a:extLst>
          </p:cNvPr>
          <p:cNvPicPr>
            <a:picLocks noChangeAspect="1"/>
          </p:cNvPicPr>
          <p:nvPr/>
        </p:nvPicPr>
        <p:blipFill rotWithShape="1">
          <a:blip r:embed="rId3">
            <a:extLst>
              <a:ext uri="{28A0092B-C50C-407E-A947-70E740481C1C}">
                <a14:useLocalDpi xmlns:a14="http://schemas.microsoft.com/office/drawing/2010/main"/>
              </a:ext>
            </a:extLst>
          </a:blip>
          <a:srcRect l="7827" t="7602" r="56349" b="16892"/>
          <a:stretch/>
        </p:blipFill>
        <p:spPr>
          <a:xfrm>
            <a:off x="6080900" y="4402746"/>
            <a:ext cx="1656283" cy="1284454"/>
          </a:xfrm>
          <a:prstGeom prst="rect">
            <a:avLst/>
          </a:prstGeom>
          <a:ln>
            <a:solidFill>
              <a:schemeClr val="tx1"/>
            </a:solidFill>
          </a:ln>
        </p:spPr>
      </p:pic>
      <p:sp>
        <p:nvSpPr>
          <p:cNvPr id="7" name="TextBox 6">
            <a:extLst>
              <a:ext uri="{FF2B5EF4-FFF2-40B4-BE49-F238E27FC236}">
                <a16:creationId xmlns:a16="http://schemas.microsoft.com/office/drawing/2014/main" id="{2283E36B-194D-974C-A1A2-9A88000EE2B3}"/>
              </a:ext>
            </a:extLst>
          </p:cNvPr>
          <p:cNvSpPr txBox="1"/>
          <p:nvPr/>
        </p:nvSpPr>
        <p:spPr>
          <a:xfrm>
            <a:off x="3490176" y="5641941"/>
            <a:ext cx="5524476" cy="590931"/>
          </a:xfrm>
          <a:prstGeom prst="rect">
            <a:avLst/>
          </a:prstGeom>
          <a:noFill/>
        </p:spPr>
        <p:txBody>
          <a:bodyPr wrap="square" rtlCol="0">
            <a:spAutoFit/>
          </a:bodyPr>
          <a:lstStyle/>
          <a:p>
            <a:pPr algn="ctr">
              <a:lnSpc>
                <a:spcPct val="90000"/>
              </a:lnSpc>
            </a:pPr>
            <a:r>
              <a:rPr lang="en-US" dirty="0"/>
              <a:t>Applicable to plasma and particle beam modeling in general (laser-ion acceleration, plasma mirrors, …)</a:t>
            </a:r>
          </a:p>
        </p:txBody>
      </p:sp>
      <p:sp>
        <p:nvSpPr>
          <p:cNvPr id="8" name="TextBox 7">
            <a:extLst>
              <a:ext uri="{FF2B5EF4-FFF2-40B4-BE49-F238E27FC236}">
                <a16:creationId xmlns:a16="http://schemas.microsoft.com/office/drawing/2014/main" id="{76B32A1F-8865-224C-880C-C0D88807FD3C}"/>
              </a:ext>
            </a:extLst>
          </p:cNvPr>
          <p:cNvSpPr txBox="1"/>
          <p:nvPr/>
        </p:nvSpPr>
        <p:spPr>
          <a:xfrm>
            <a:off x="6861378" y="5176521"/>
            <a:ext cx="2321259" cy="480131"/>
          </a:xfrm>
          <a:prstGeom prst="rect">
            <a:avLst/>
          </a:prstGeom>
          <a:solidFill>
            <a:schemeClr val="bg1"/>
          </a:solidFill>
        </p:spPr>
        <p:txBody>
          <a:bodyPr wrap="square" rtlCol="0">
            <a:spAutoFit/>
          </a:bodyPr>
          <a:lstStyle/>
          <a:p>
            <a:pPr algn="ctr">
              <a:lnSpc>
                <a:spcPct val="90000"/>
              </a:lnSpc>
            </a:pPr>
            <a:r>
              <a:rPr lang="en-US" sz="1400" dirty="0"/>
              <a:t>Magnetic vortex acceleration  laser-ion pulse</a:t>
            </a:r>
          </a:p>
        </p:txBody>
      </p:sp>
      <p:pic>
        <p:nvPicPr>
          <p:cNvPr id="9" name="图片 8">
            <a:extLst>
              <a:ext uri="{FF2B5EF4-FFF2-40B4-BE49-F238E27FC236}">
                <a16:creationId xmlns:a16="http://schemas.microsoft.com/office/drawing/2014/main" id="{2A29C70B-68E0-D449-8E5A-16A6C1C49CC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27054" y="2847875"/>
            <a:ext cx="4187598" cy="1349885"/>
          </a:xfrm>
          <a:prstGeom prst="rect">
            <a:avLst/>
          </a:prstGeom>
        </p:spPr>
      </p:pic>
      <p:sp>
        <p:nvSpPr>
          <p:cNvPr id="10" name="TextBox 9">
            <a:extLst>
              <a:ext uri="{FF2B5EF4-FFF2-40B4-BE49-F238E27FC236}">
                <a16:creationId xmlns:a16="http://schemas.microsoft.com/office/drawing/2014/main" id="{243E6152-5BCB-A046-A54D-60D0F3C7E611}"/>
              </a:ext>
            </a:extLst>
          </p:cNvPr>
          <p:cNvSpPr txBox="1"/>
          <p:nvPr/>
        </p:nvSpPr>
        <p:spPr>
          <a:xfrm>
            <a:off x="4827054" y="1237027"/>
            <a:ext cx="1616814" cy="1631216"/>
          </a:xfrm>
          <a:prstGeom prst="rect">
            <a:avLst/>
          </a:prstGeom>
          <a:noFill/>
        </p:spPr>
        <p:txBody>
          <a:bodyPr wrap="square" rtlCol="0">
            <a:spAutoFit/>
          </a:bodyPr>
          <a:lstStyle/>
          <a:p>
            <a:r>
              <a:rPr lang="en-US" sz="2000" dirty="0">
                <a:solidFill>
                  <a:schemeClr val="tx2"/>
                </a:solidFill>
                <a:latin typeface="+mj-lt"/>
              </a:rPr>
              <a:t>State-of-art RF, induction &amp; new compact accelerators</a:t>
            </a:r>
          </a:p>
        </p:txBody>
      </p:sp>
      <p:pic>
        <p:nvPicPr>
          <p:cNvPr id="11" name="Shape 328">
            <a:extLst>
              <a:ext uri="{FF2B5EF4-FFF2-40B4-BE49-F238E27FC236}">
                <a16:creationId xmlns:a16="http://schemas.microsoft.com/office/drawing/2014/main" id="{E045EF3D-F141-D043-9885-A1247865CAB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43868" y="1462381"/>
            <a:ext cx="2700132" cy="1180508"/>
          </a:xfrm>
          <a:prstGeom prst="rect">
            <a:avLst/>
          </a:prstGeom>
          <a:noFill/>
          <a:ln>
            <a:noFill/>
          </a:ln>
        </p:spPr>
      </p:pic>
    </p:spTree>
    <p:extLst>
      <p:ext uri="{BB962C8B-B14F-4D97-AF65-F5344CB8AC3E}">
        <p14:creationId xmlns:p14="http://schemas.microsoft.com/office/powerpoint/2010/main" val="548862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687574" y="1963734"/>
            <a:ext cx="3839935" cy="2869276"/>
          </a:xfrm>
          <a:prstGeom prst="rect">
            <a:avLst/>
          </a:prstGeom>
        </p:spPr>
      </p:pic>
      <p:sp>
        <p:nvSpPr>
          <p:cNvPr id="2" name="Title 1"/>
          <p:cNvSpPr>
            <a:spLocks noGrp="1"/>
          </p:cNvSpPr>
          <p:nvPr>
            <p:ph type="title"/>
          </p:nvPr>
        </p:nvSpPr>
        <p:spPr/>
        <p:txBody>
          <a:bodyPr/>
          <a:lstStyle/>
          <a:p>
            <a:r>
              <a:rPr lang="en-US" dirty="0"/>
              <a:t>NDCX and Bella-</a:t>
            </a:r>
            <a:r>
              <a:rPr lang="en-US" dirty="0" err="1"/>
              <a:t>i</a:t>
            </a:r>
            <a:r>
              <a:rPr lang="en-US" dirty="0"/>
              <a:t> advance intense beams, beam-plasma physics, materials, warm dense matter science</a:t>
            </a:r>
          </a:p>
        </p:txBody>
      </p:sp>
      <p:sp>
        <p:nvSpPr>
          <p:cNvPr id="3" name="Content Placeholder 2"/>
          <p:cNvSpPr>
            <a:spLocks noGrp="1"/>
          </p:cNvSpPr>
          <p:nvPr>
            <p:ph sz="half" idx="1"/>
          </p:nvPr>
        </p:nvSpPr>
        <p:spPr>
          <a:xfrm>
            <a:off x="0" y="1167716"/>
            <a:ext cx="9143999" cy="5085521"/>
          </a:xfrm>
        </p:spPr>
        <p:txBody>
          <a:bodyPr>
            <a:noAutofit/>
          </a:bodyPr>
          <a:lstStyle/>
          <a:p>
            <a:r>
              <a:rPr lang="en-US" sz="1600" dirty="0">
                <a:latin typeface="+mn-lt"/>
              </a:rPr>
              <a:t>At </a:t>
            </a:r>
            <a:r>
              <a:rPr lang="en-US" sz="1600" b="1" dirty="0">
                <a:latin typeface="+mn-lt"/>
              </a:rPr>
              <a:t>NDCX</a:t>
            </a:r>
            <a:r>
              <a:rPr lang="en-US" sz="1600" dirty="0">
                <a:latin typeface="+mn-lt"/>
              </a:rPr>
              <a:t>, we have generated ns ion pulses with </a:t>
            </a:r>
            <a:r>
              <a:rPr lang="en-US" sz="1600" b="1" dirty="0"/>
              <a:t>peak dose rates of &gt;10</a:t>
            </a:r>
            <a:r>
              <a:rPr lang="en-US" sz="1600" b="1" baseline="30000" dirty="0"/>
              <a:t>20</a:t>
            </a:r>
            <a:r>
              <a:rPr lang="en-US" sz="1600" b="1" dirty="0"/>
              <a:t> ions/cm</a:t>
            </a:r>
            <a:r>
              <a:rPr lang="en-US" sz="1600" b="1" baseline="30000" dirty="0"/>
              <a:t>2</a:t>
            </a:r>
            <a:r>
              <a:rPr lang="en-US" sz="1600" b="1" dirty="0"/>
              <a:t>/s </a:t>
            </a:r>
            <a:r>
              <a:rPr lang="en-US" sz="1600" dirty="0">
                <a:latin typeface="+mn-lt"/>
              </a:rPr>
              <a:t>with high reproducibility.  </a:t>
            </a:r>
            <a:r>
              <a:rPr lang="en-US" sz="1600" b="1" u="sng" dirty="0">
                <a:latin typeface="+mn-lt"/>
              </a:rPr>
              <a:t>Repetition rate is &lt;1/minute.  Beam r = 1mm, t = 2 ns </a:t>
            </a:r>
          </a:p>
          <a:p>
            <a:r>
              <a:rPr lang="en-US" sz="1600" dirty="0">
                <a:latin typeface="+mn-lt"/>
              </a:rPr>
              <a:t>We have achieved </a:t>
            </a:r>
            <a:r>
              <a:rPr lang="en-US" sz="1600" b="1" u="sng" dirty="0">
                <a:latin typeface="+mn-lt"/>
              </a:rPr>
              <a:t>2 A peak currents </a:t>
            </a:r>
            <a:r>
              <a:rPr lang="en-US" sz="1600" dirty="0">
                <a:latin typeface="+mn-lt"/>
              </a:rPr>
              <a:t>for ns pulses of 1 MeV He</a:t>
            </a:r>
            <a:r>
              <a:rPr lang="en-US" sz="1600" baseline="30000" dirty="0">
                <a:latin typeface="+mn-lt"/>
              </a:rPr>
              <a:t>+</a:t>
            </a:r>
            <a:r>
              <a:rPr lang="en-US" sz="1600" dirty="0">
                <a:latin typeface="+mn-lt"/>
              </a:rPr>
              <a:t> ions, focused to </a:t>
            </a:r>
            <a:r>
              <a:rPr lang="en-US" sz="1600" b="1" dirty="0"/>
              <a:t>0.1 J/cm</a:t>
            </a:r>
            <a:r>
              <a:rPr lang="en-US" sz="1600" b="1" baseline="30000" dirty="0"/>
              <a:t>2</a:t>
            </a:r>
            <a:r>
              <a:rPr lang="en-US" sz="1600" dirty="0">
                <a:latin typeface="+mn-lt"/>
              </a:rPr>
              <a:t>. </a:t>
            </a:r>
          </a:p>
          <a:p>
            <a:r>
              <a:rPr lang="en-US" sz="1600" dirty="0">
                <a:latin typeface="+mn-lt"/>
              </a:rPr>
              <a:t>We are </a:t>
            </a:r>
            <a:r>
              <a:rPr lang="en-US" sz="1600" b="1" u="sng" dirty="0">
                <a:latin typeface="+mn-lt"/>
              </a:rPr>
              <a:t>measuring ion energy loss in heated foils</a:t>
            </a:r>
          </a:p>
          <a:p>
            <a:pPr marL="228600" lvl="1">
              <a:buFont typeface="Arial"/>
              <a:buChar char="•"/>
            </a:pPr>
            <a:r>
              <a:rPr lang="en-US" sz="1600" dirty="0"/>
              <a:t>Radiation effects on semiconductor transistors.</a:t>
            </a:r>
            <a:endParaRPr lang="en-US" sz="1600" b="1" u="sng" dirty="0">
              <a:latin typeface="+mn-lt"/>
            </a:endParaRPr>
          </a:p>
          <a:p>
            <a:pPr lvl="1">
              <a:buFont typeface="Arial" panose="020B0604020202020204" pitchFamily="34" charset="0"/>
              <a:buChar char="•"/>
            </a:pPr>
            <a:endParaRPr lang="en-US" sz="1600" dirty="0">
              <a:latin typeface="+mn-lt"/>
            </a:endParaRPr>
          </a:p>
        </p:txBody>
      </p:sp>
      <p:sp>
        <p:nvSpPr>
          <p:cNvPr id="7" name="Slide Number Placeholder 6"/>
          <p:cNvSpPr>
            <a:spLocks noGrp="1"/>
          </p:cNvSpPr>
          <p:nvPr>
            <p:ph type="sldNum" sz="quarter" idx="12"/>
          </p:nvPr>
        </p:nvSpPr>
        <p:spPr>
          <a:xfrm>
            <a:off x="8251436" y="6281031"/>
            <a:ext cx="516675" cy="365125"/>
          </a:xfrm>
        </p:spPr>
        <p:txBody>
          <a:bodyPr/>
          <a:lstStyle/>
          <a:p>
            <a:fld id="{D260E43B-7F43-FA45-AAB7-E054FD6CC4E3}" type="slidenum">
              <a:rPr lang="en-US" smtClean="0"/>
              <a:t>20</a:t>
            </a:fld>
            <a:endParaRPr lang="en-US" dirty="0"/>
          </a:p>
        </p:txBody>
      </p:sp>
      <p:pic>
        <p:nvPicPr>
          <p:cNvPr id="8" name="Content Placeholder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9258" t="8200" r="10434" b="1803"/>
          <a:stretch/>
        </p:blipFill>
        <p:spPr>
          <a:xfrm>
            <a:off x="7396045" y="1988448"/>
            <a:ext cx="1786372" cy="1494453"/>
          </a:xfrm>
        </p:spPr>
      </p:pic>
      <p:grpSp>
        <p:nvGrpSpPr>
          <p:cNvPr id="4" name="Group 3"/>
          <p:cNvGrpSpPr>
            <a:grpSpLocks noChangeAspect="1"/>
          </p:cNvGrpSpPr>
          <p:nvPr/>
        </p:nvGrpSpPr>
        <p:grpSpPr>
          <a:xfrm>
            <a:off x="8061670" y="2181822"/>
            <a:ext cx="691648" cy="328895"/>
            <a:chOff x="7707552" y="3128156"/>
            <a:chExt cx="1111049" cy="528330"/>
          </a:xfrm>
        </p:grpSpPr>
        <p:cxnSp>
          <p:nvCxnSpPr>
            <p:cNvPr id="9" name="Straight Connector 8"/>
            <p:cNvCxnSpPr/>
            <p:nvPr/>
          </p:nvCxnSpPr>
          <p:spPr>
            <a:xfrm>
              <a:off x="8026386" y="3176175"/>
              <a:ext cx="4460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707552" y="3128156"/>
              <a:ext cx="1111049" cy="528330"/>
            </a:xfrm>
            <a:prstGeom prst="rect">
              <a:avLst/>
            </a:prstGeom>
            <a:noFill/>
          </p:spPr>
          <p:txBody>
            <a:bodyPr wrap="none" rtlCol="0">
              <a:spAutoFit/>
            </a:bodyPr>
            <a:lstStyle/>
            <a:p>
              <a:r>
                <a:rPr lang="en-US" sz="1050" dirty="0">
                  <a:solidFill>
                    <a:schemeClr val="bg1"/>
                  </a:solidFill>
                  <a:latin typeface="+mj-lt"/>
                </a:rPr>
                <a:t>2 mm</a:t>
              </a:r>
            </a:p>
          </p:txBody>
        </p:sp>
      </p:gr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643800"/>
            <a:ext cx="2781837" cy="3596971"/>
          </a:xfrm>
          <a:prstGeom prst="rect">
            <a:avLst/>
          </a:prstGeom>
        </p:spPr>
      </p:pic>
      <p:sp>
        <p:nvSpPr>
          <p:cNvPr id="15" name="Oval 14"/>
          <p:cNvSpPr/>
          <p:nvPr/>
        </p:nvSpPr>
        <p:spPr>
          <a:xfrm>
            <a:off x="1493471" y="5042292"/>
            <a:ext cx="991674" cy="132652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122312" y="2200683"/>
            <a:ext cx="1356548" cy="707886"/>
          </a:xfrm>
          <a:prstGeom prst="rect">
            <a:avLst/>
          </a:prstGeom>
          <a:noFill/>
        </p:spPr>
        <p:txBody>
          <a:bodyPr wrap="square" rtlCol="0">
            <a:spAutoFit/>
          </a:bodyPr>
          <a:lstStyle/>
          <a:p>
            <a:r>
              <a:rPr lang="en-US" sz="2000">
                <a:solidFill>
                  <a:schemeClr val="tx2"/>
                </a:solidFill>
                <a:latin typeface="+mj-lt"/>
              </a:rPr>
              <a:t>NDCX </a:t>
            </a:r>
            <a:br>
              <a:rPr lang="en-US" sz="2000">
                <a:solidFill>
                  <a:schemeClr val="tx2"/>
                </a:solidFill>
                <a:latin typeface="+mj-lt"/>
              </a:rPr>
            </a:br>
            <a:r>
              <a:rPr lang="en-US" sz="2000">
                <a:solidFill>
                  <a:schemeClr val="tx2"/>
                </a:solidFill>
                <a:latin typeface="+mj-lt"/>
              </a:rPr>
              <a:t>He</a:t>
            </a:r>
            <a:r>
              <a:rPr lang="en-US" sz="2000" baseline="30000" dirty="0">
                <a:solidFill>
                  <a:schemeClr val="tx2"/>
                </a:solidFill>
                <a:latin typeface="+mj-lt"/>
              </a:rPr>
              <a:t>+</a:t>
            </a:r>
            <a:r>
              <a:rPr lang="en-US" sz="2000" dirty="0">
                <a:solidFill>
                  <a:schemeClr val="tx2"/>
                </a:solidFill>
                <a:latin typeface="+mj-lt"/>
              </a:rPr>
              <a:t> beam</a:t>
            </a:r>
          </a:p>
        </p:txBody>
      </p:sp>
      <p:grpSp>
        <p:nvGrpSpPr>
          <p:cNvPr id="23" name="Group 22"/>
          <p:cNvGrpSpPr/>
          <p:nvPr/>
        </p:nvGrpSpPr>
        <p:grpSpPr>
          <a:xfrm>
            <a:off x="2978654" y="4536859"/>
            <a:ext cx="6299960" cy="1688957"/>
            <a:chOff x="2978654" y="4536859"/>
            <a:chExt cx="6299960" cy="1688957"/>
          </a:xfrm>
        </p:grpSpPr>
        <p:sp>
          <p:nvSpPr>
            <p:cNvPr id="5" name="Rectangle 4"/>
            <p:cNvSpPr/>
            <p:nvPr/>
          </p:nvSpPr>
          <p:spPr>
            <a:xfrm>
              <a:off x="4578644" y="5579485"/>
              <a:ext cx="4699970" cy="646331"/>
            </a:xfrm>
            <a:prstGeom prst="rect">
              <a:avLst/>
            </a:prstGeom>
          </p:spPr>
          <p:txBody>
            <a:bodyPr wrap="square">
              <a:spAutoFit/>
            </a:bodyPr>
            <a:lstStyle/>
            <a:p>
              <a:r>
                <a:rPr lang="en-US" dirty="0"/>
                <a:t>Synergy: NDCX &amp; Bella-</a:t>
              </a:r>
              <a:r>
                <a:rPr lang="en-US" dirty="0" err="1"/>
                <a:t>i</a:t>
              </a:r>
              <a:r>
                <a:rPr lang="en-US" dirty="0"/>
                <a:t> </a:t>
              </a:r>
              <a:br>
                <a:rPr lang="en-US" dirty="0"/>
              </a:br>
              <a:r>
                <a:rPr lang="en-US" dirty="0"/>
                <a:t>laser generated ion beams: </a:t>
              </a:r>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6942" y="4580971"/>
              <a:ext cx="1499364" cy="1499364"/>
            </a:xfrm>
            <a:prstGeom prst="rect">
              <a:avLst/>
            </a:prstGeom>
          </p:spPr>
        </p:pic>
        <p:sp>
          <p:nvSpPr>
            <p:cNvPr id="20" name="Oval 19"/>
            <p:cNvSpPr/>
            <p:nvPr/>
          </p:nvSpPr>
          <p:spPr>
            <a:xfrm>
              <a:off x="3357648" y="4968428"/>
              <a:ext cx="869429" cy="869429"/>
            </a:xfrm>
            <a:prstGeom prst="ellipse">
              <a:avLst/>
            </a:prstGeom>
            <a:noFill/>
            <a:ln w="2540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2978654" y="5801807"/>
              <a:ext cx="1525045" cy="338554"/>
            </a:xfrm>
            <a:prstGeom prst="rect">
              <a:avLst/>
            </a:prstGeom>
            <a:noFill/>
          </p:spPr>
          <p:txBody>
            <a:bodyPr wrap="square" rtlCol="0">
              <a:spAutoFit/>
            </a:bodyPr>
            <a:lstStyle/>
            <a:p>
              <a:r>
                <a:rPr lang="en-US" sz="1600" dirty="0">
                  <a:solidFill>
                    <a:prstClr val="white"/>
                  </a:solidFill>
                </a:rPr>
                <a:t>250 </a:t>
              </a:r>
              <a:r>
                <a:rPr lang="en-US" sz="1600" dirty="0" err="1">
                  <a:solidFill>
                    <a:prstClr val="white"/>
                  </a:solidFill>
                </a:rPr>
                <a:t>mrad</a:t>
              </a:r>
              <a:endParaRPr lang="en-US" sz="1600" dirty="0">
                <a:solidFill>
                  <a:prstClr val="white"/>
                </a:solidFill>
              </a:endParaRPr>
            </a:p>
          </p:txBody>
        </p:sp>
        <p:sp>
          <p:nvSpPr>
            <p:cNvPr id="22" name="TextBox 21"/>
            <p:cNvSpPr txBox="1"/>
            <p:nvPr/>
          </p:nvSpPr>
          <p:spPr>
            <a:xfrm>
              <a:off x="3173742" y="4536859"/>
              <a:ext cx="982961" cy="461665"/>
            </a:xfrm>
            <a:prstGeom prst="rect">
              <a:avLst/>
            </a:prstGeom>
            <a:noFill/>
          </p:spPr>
          <p:txBody>
            <a:bodyPr wrap="none" rtlCol="0">
              <a:spAutoFit/>
            </a:bodyPr>
            <a:lstStyle/>
            <a:p>
              <a:r>
                <a:rPr lang="en-US" sz="2400" dirty="0"/>
                <a:t>Bella-</a:t>
              </a:r>
              <a:r>
                <a:rPr lang="en-US" sz="2400" dirty="0" err="1"/>
                <a:t>i</a:t>
              </a:r>
              <a:endParaRPr lang="en-US" sz="2400" dirty="0">
                <a:solidFill>
                  <a:schemeClr val="tx2"/>
                </a:solidFill>
                <a:latin typeface="+mj-lt"/>
              </a:endParaRPr>
            </a:p>
          </p:txBody>
        </p:sp>
      </p:grpSp>
    </p:spTree>
    <p:extLst>
      <p:ext uri="{BB962C8B-B14F-4D97-AF65-F5344CB8AC3E}">
        <p14:creationId xmlns:p14="http://schemas.microsoft.com/office/powerpoint/2010/main" val="206968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NDCX: Exploring the dynamics of the disruptions due to rapid heating using the 3D multi-physics, multi-material code ALE-AMR*</a:t>
            </a:r>
          </a:p>
        </p:txBody>
      </p:sp>
      <p:sp>
        <p:nvSpPr>
          <p:cNvPr id="5" name="Slide Number Placeholder 4"/>
          <p:cNvSpPr>
            <a:spLocks noGrp="1"/>
          </p:cNvSpPr>
          <p:nvPr>
            <p:ph type="sldNum" sz="quarter" idx="12"/>
          </p:nvPr>
        </p:nvSpPr>
        <p:spPr/>
        <p:txBody>
          <a:bodyPr/>
          <a:lstStyle/>
          <a:p>
            <a:fld id="{D260E43B-7F43-FA45-AAB7-E054FD6CC4E3}" type="slidenum">
              <a:rPr lang="en-US" smtClean="0"/>
              <a:t>21</a:t>
            </a:fld>
            <a:endParaRPr lang="en-US" dirty="0"/>
          </a:p>
        </p:txBody>
      </p:sp>
      <p:sp>
        <p:nvSpPr>
          <p:cNvPr id="9" name="TextBox 8"/>
          <p:cNvSpPr txBox="1"/>
          <p:nvPr/>
        </p:nvSpPr>
        <p:spPr>
          <a:xfrm>
            <a:off x="170693" y="4507211"/>
            <a:ext cx="8775302" cy="1569660"/>
          </a:xfrm>
          <a:prstGeom prst="rect">
            <a:avLst/>
          </a:prstGeom>
          <a:noFill/>
        </p:spPr>
        <p:txBody>
          <a:bodyPr wrap="square" rtlCol="0">
            <a:spAutoFit/>
          </a:bodyPr>
          <a:lstStyle/>
          <a:p>
            <a:r>
              <a:rPr lang="en-US" sz="2400" dirty="0">
                <a:solidFill>
                  <a:schemeClr val="tx2"/>
                </a:solidFill>
                <a:latin typeface="+mj-lt"/>
              </a:rPr>
              <a:t>Opportunity to understand materials dynamics through a solid-liquid phase transition with rapid, uniform heating.</a:t>
            </a:r>
          </a:p>
          <a:p>
            <a:pPr marL="800100" lvl="1" indent="-342900">
              <a:buFont typeface="Arial"/>
              <a:buChar char="•"/>
            </a:pPr>
            <a:r>
              <a:rPr lang="en-US" sz="2400" dirty="0">
                <a:solidFill>
                  <a:schemeClr val="tx2"/>
                </a:solidFill>
                <a:latin typeface="+mj-lt"/>
              </a:rPr>
              <a:t>Work in progress, adding surface tension model to the simulation</a:t>
            </a:r>
          </a:p>
        </p:txBody>
      </p:sp>
      <p:sp>
        <p:nvSpPr>
          <p:cNvPr id="13" name="TextBox 12"/>
          <p:cNvSpPr txBox="1"/>
          <p:nvPr/>
        </p:nvSpPr>
        <p:spPr>
          <a:xfrm>
            <a:off x="3118147" y="5784301"/>
            <a:ext cx="5840818" cy="369332"/>
          </a:xfrm>
          <a:prstGeom prst="rect">
            <a:avLst/>
          </a:prstGeom>
          <a:noFill/>
        </p:spPr>
        <p:txBody>
          <a:bodyPr wrap="square" rtlCol="0">
            <a:spAutoFit/>
          </a:bodyPr>
          <a:lstStyle/>
          <a:p>
            <a:r>
              <a:rPr lang="en-US" dirty="0">
                <a:latin typeface="+mj-lt"/>
              </a:rPr>
              <a:t>*LIU, KONIGES, GOTT, et. al, </a:t>
            </a:r>
            <a:r>
              <a:rPr lang="en-US" i="1" dirty="0">
                <a:latin typeface="+mj-lt"/>
              </a:rPr>
              <a:t>Computers and  Fluids </a:t>
            </a:r>
            <a:r>
              <a:rPr lang="en-US" dirty="0"/>
              <a:t>(2017) </a:t>
            </a:r>
            <a:endParaRPr lang="en-US" dirty="0">
              <a:latin typeface="+mj-lt"/>
            </a:endParaRPr>
          </a:p>
        </p:txBody>
      </p:sp>
      <p:pic>
        <p:nvPicPr>
          <p:cNvPr id="17" name="Picture 16" descr="Tin Foil w_ Impurit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6466" y="1155697"/>
            <a:ext cx="3287534" cy="2918329"/>
          </a:xfrm>
          <a:prstGeom prst="rect">
            <a:avLst/>
          </a:prstGeom>
        </p:spPr>
      </p:pic>
      <p:sp>
        <p:nvSpPr>
          <p:cNvPr id="18" name="TextBox 17"/>
          <p:cNvSpPr txBox="1"/>
          <p:nvPr/>
        </p:nvSpPr>
        <p:spPr>
          <a:xfrm>
            <a:off x="6825047" y="3968784"/>
            <a:ext cx="2133918" cy="461665"/>
          </a:xfrm>
          <a:prstGeom prst="rect">
            <a:avLst/>
          </a:prstGeom>
          <a:noFill/>
        </p:spPr>
        <p:txBody>
          <a:bodyPr wrap="none" rtlCol="0">
            <a:spAutoFit/>
          </a:bodyPr>
          <a:lstStyle/>
          <a:p>
            <a:r>
              <a:rPr lang="en-US" sz="2400" dirty="0">
                <a:latin typeface="+mj-lt"/>
              </a:rPr>
              <a:t>…with impurity</a:t>
            </a:r>
          </a:p>
        </p:txBody>
      </p:sp>
      <p:pic>
        <p:nvPicPr>
          <p:cNvPr id="19" name="Picture 18" descr="Standard Tin Foi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4855" y="1155697"/>
            <a:ext cx="3311611" cy="2939702"/>
          </a:xfrm>
          <a:prstGeom prst="rect">
            <a:avLst/>
          </a:prstGeom>
        </p:spPr>
      </p:pic>
      <p:sp>
        <p:nvSpPr>
          <p:cNvPr id="36" name="TextBox 35"/>
          <p:cNvSpPr txBox="1"/>
          <p:nvPr/>
        </p:nvSpPr>
        <p:spPr>
          <a:xfrm>
            <a:off x="3667476" y="4045546"/>
            <a:ext cx="2188990" cy="461665"/>
          </a:xfrm>
          <a:prstGeom prst="rect">
            <a:avLst/>
          </a:prstGeom>
          <a:noFill/>
        </p:spPr>
        <p:txBody>
          <a:bodyPr wrap="square" rtlCol="0">
            <a:spAutoFit/>
          </a:bodyPr>
          <a:lstStyle/>
          <a:p>
            <a:r>
              <a:rPr lang="en-US" sz="2400" dirty="0">
                <a:latin typeface="+mj-lt"/>
              </a:rPr>
              <a:t>Pure </a:t>
            </a:r>
            <a:r>
              <a:rPr lang="en-US" sz="2400" dirty="0" err="1">
                <a:latin typeface="+mj-lt"/>
              </a:rPr>
              <a:t>Sn</a:t>
            </a:r>
            <a:r>
              <a:rPr lang="en-US" sz="2400" dirty="0">
                <a:latin typeface="+mj-lt"/>
              </a:rPr>
              <a:t> foil</a:t>
            </a:r>
          </a:p>
        </p:txBody>
      </p:sp>
      <p:sp>
        <p:nvSpPr>
          <p:cNvPr id="3" name="TextBox 2"/>
          <p:cNvSpPr txBox="1"/>
          <p:nvPr/>
        </p:nvSpPr>
        <p:spPr>
          <a:xfrm>
            <a:off x="7777295" y="3525462"/>
            <a:ext cx="1181670" cy="338554"/>
          </a:xfrm>
          <a:prstGeom prst="rect">
            <a:avLst/>
          </a:prstGeom>
          <a:noFill/>
        </p:spPr>
        <p:txBody>
          <a:bodyPr wrap="none" rtlCol="0">
            <a:spAutoFit/>
          </a:bodyPr>
          <a:lstStyle/>
          <a:p>
            <a:r>
              <a:rPr lang="en-US" sz="1600">
                <a:solidFill>
                  <a:schemeClr val="bg1"/>
                </a:solidFill>
                <a:latin typeface="+mj-lt"/>
              </a:rPr>
              <a:t>preliminary</a:t>
            </a:r>
            <a:endParaRPr lang="en-US" sz="1600" dirty="0">
              <a:solidFill>
                <a:schemeClr val="bg1"/>
              </a:solidFill>
              <a:latin typeface="+mj-lt"/>
            </a:endParaRPr>
          </a:p>
        </p:txBody>
      </p:sp>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21377" y="1189962"/>
            <a:ext cx="2502102" cy="2544855"/>
          </a:xfrm>
          <a:prstGeom prst="rect">
            <a:avLst/>
          </a:prstGeom>
        </p:spPr>
      </p:pic>
      <p:sp>
        <p:nvSpPr>
          <p:cNvPr id="12" name="TextBox 11"/>
          <p:cNvSpPr txBox="1"/>
          <p:nvPr/>
        </p:nvSpPr>
        <p:spPr>
          <a:xfrm>
            <a:off x="1523472" y="1303702"/>
            <a:ext cx="1018227" cy="338554"/>
          </a:xfrm>
          <a:prstGeom prst="rect">
            <a:avLst/>
          </a:prstGeom>
          <a:noFill/>
        </p:spPr>
        <p:txBody>
          <a:bodyPr wrap="square" rtlCol="0">
            <a:spAutoFit/>
          </a:bodyPr>
          <a:lstStyle/>
          <a:p>
            <a:r>
              <a:rPr lang="en-US" sz="1600" dirty="0">
                <a:solidFill>
                  <a:schemeClr val="bg1"/>
                </a:solidFill>
                <a:latin typeface="+mj-lt"/>
              </a:rPr>
              <a:t>1 mm</a:t>
            </a:r>
          </a:p>
        </p:txBody>
      </p:sp>
      <p:cxnSp>
        <p:nvCxnSpPr>
          <p:cNvPr id="14" name="Straight Connector 13"/>
          <p:cNvCxnSpPr/>
          <p:nvPr/>
        </p:nvCxnSpPr>
        <p:spPr>
          <a:xfrm flipH="1">
            <a:off x="1374357" y="1265321"/>
            <a:ext cx="75997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Content Placeholder 6"/>
          <p:cNvPicPr>
            <a:picLocks noGrp="1" noChangeAspect="1"/>
          </p:cNvPicPr>
          <p:nvPr>
            <p:ph sz="half" idx="2"/>
          </p:nvPr>
        </p:nvPicPr>
        <p:blipFill>
          <a:blip r:embed="rId6" cstate="screen">
            <a:extLst>
              <a:ext uri="{BEBA8EAE-BF5A-486C-A8C5-ECC9F3942E4B}">
                <a14:imgProps xmlns:a14="http://schemas.microsoft.com/office/drawing/2010/main">
                  <a14:imgLayer r:embed="rId7">
                    <a14:imgEffect>
                      <a14:brightnessContrast bright="45000" contrast="38000"/>
                    </a14:imgEffect>
                  </a14:imgLayer>
                </a14:imgProps>
              </a:ext>
              <a:ext uri="{28A0092B-C50C-407E-A947-70E740481C1C}">
                <a14:useLocalDpi xmlns:a14="http://schemas.microsoft.com/office/drawing/2010/main"/>
              </a:ext>
            </a:extLst>
          </a:blip>
          <a:stretch>
            <a:fillRect/>
          </a:stretch>
        </p:blipFill>
        <p:spPr>
          <a:xfrm rot="16200000">
            <a:off x="-316309" y="1475914"/>
            <a:ext cx="3210323" cy="2568258"/>
          </a:xfrm>
        </p:spPr>
      </p:pic>
    </p:spTree>
    <p:extLst>
      <p:ext uri="{BB962C8B-B14F-4D97-AF65-F5344CB8AC3E}">
        <p14:creationId xmlns:p14="http://schemas.microsoft.com/office/powerpoint/2010/main" val="199188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47449" y="2891483"/>
            <a:ext cx="3475032" cy="2748427"/>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NDCX: Radiation Effects Studies with Intense Pulses of Helium Ions on transistors</a:t>
            </a:r>
          </a:p>
        </p:txBody>
      </p:sp>
      <p:sp>
        <p:nvSpPr>
          <p:cNvPr id="4" name="Slide Number Placeholder 3"/>
          <p:cNvSpPr>
            <a:spLocks noGrp="1"/>
          </p:cNvSpPr>
          <p:nvPr>
            <p:ph type="sldNum" sz="quarter" idx="12"/>
          </p:nvPr>
        </p:nvSpPr>
        <p:spPr/>
        <p:txBody>
          <a:bodyPr/>
          <a:lstStyle/>
          <a:p>
            <a:fld id="{D260E43B-7F43-FA45-AAB7-E054FD6CC4E3}" type="slidenum">
              <a:rPr lang="en-US" smtClean="0"/>
              <a:t>22</a:t>
            </a:fld>
            <a:endParaRPr lang="en-US" dirty="0"/>
          </a:p>
        </p:txBody>
      </p:sp>
      <p:sp>
        <p:nvSpPr>
          <p:cNvPr id="3" name="TextBox 2"/>
          <p:cNvSpPr txBox="1"/>
          <p:nvPr/>
        </p:nvSpPr>
        <p:spPr>
          <a:xfrm>
            <a:off x="0" y="1215407"/>
            <a:ext cx="8998911" cy="1938992"/>
          </a:xfrm>
          <a:prstGeom prst="rect">
            <a:avLst/>
          </a:prstGeom>
          <a:noFill/>
        </p:spPr>
        <p:txBody>
          <a:bodyPr wrap="square" rtlCol="0">
            <a:spAutoFit/>
          </a:bodyPr>
          <a:lstStyle/>
          <a:p>
            <a:r>
              <a:rPr lang="en-US" sz="2000" dirty="0">
                <a:solidFill>
                  <a:schemeClr val="tx2"/>
                </a:solidFill>
                <a:latin typeface="+mj-lt"/>
              </a:rPr>
              <a:t>We have explored the effects of high ion flux, short pulse irradiation on the Messenger-Spratt damage factor using </a:t>
            </a:r>
            <a:r>
              <a:rPr lang="en-US" sz="2000" dirty="0" err="1">
                <a:solidFill>
                  <a:schemeClr val="tx2"/>
                </a:solidFill>
                <a:latin typeface="+mj-lt"/>
              </a:rPr>
              <a:t>Microsemi</a:t>
            </a:r>
            <a:r>
              <a:rPr lang="en-US" sz="2000" dirty="0">
                <a:solidFill>
                  <a:schemeClr val="tx2"/>
                </a:solidFill>
                <a:latin typeface="+mj-lt"/>
              </a:rPr>
              <a:t> 2N2907 </a:t>
            </a:r>
            <a:r>
              <a:rPr lang="en-US" sz="2000" dirty="0" err="1">
                <a:solidFill>
                  <a:schemeClr val="tx2"/>
                </a:solidFill>
                <a:latin typeface="+mj-lt"/>
              </a:rPr>
              <a:t>pnp</a:t>
            </a:r>
            <a:r>
              <a:rPr lang="en-US" sz="2000" dirty="0">
                <a:solidFill>
                  <a:schemeClr val="tx2"/>
                </a:solidFill>
                <a:latin typeface="+mj-lt"/>
              </a:rPr>
              <a:t> transistors.</a:t>
            </a:r>
          </a:p>
          <a:p>
            <a:r>
              <a:rPr lang="en-US" sz="2000" dirty="0">
                <a:solidFill>
                  <a:schemeClr val="tx2"/>
                </a:solidFill>
                <a:latin typeface="+mj-lt"/>
              </a:rPr>
              <a:t>We have applied an ion flux of 10</a:t>
            </a:r>
            <a:r>
              <a:rPr lang="en-US" sz="2000" baseline="30000" dirty="0">
                <a:solidFill>
                  <a:schemeClr val="tx2"/>
                </a:solidFill>
                <a:latin typeface="+mj-lt"/>
              </a:rPr>
              <a:t>18 </a:t>
            </a:r>
            <a:r>
              <a:rPr lang="en-US" sz="2000" dirty="0">
                <a:solidFill>
                  <a:schemeClr val="tx2"/>
                </a:solidFill>
                <a:latin typeface="+mj-lt"/>
              </a:rPr>
              <a:t>– 10</a:t>
            </a:r>
            <a:r>
              <a:rPr lang="en-US" sz="2000" baseline="30000" dirty="0">
                <a:solidFill>
                  <a:schemeClr val="tx2"/>
                </a:solidFill>
                <a:latin typeface="+mj-lt"/>
              </a:rPr>
              <a:t>19</a:t>
            </a:r>
            <a:r>
              <a:rPr lang="en-US" sz="2000" dirty="0">
                <a:solidFill>
                  <a:schemeClr val="tx2"/>
                </a:solidFill>
                <a:latin typeface="+mj-lt"/>
              </a:rPr>
              <a:t> ions/cm</a:t>
            </a:r>
            <a:r>
              <a:rPr lang="en-US" sz="2000" baseline="30000" dirty="0">
                <a:solidFill>
                  <a:schemeClr val="tx2"/>
                </a:solidFill>
                <a:latin typeface="+mj-lt"/>
              </a:rPr>
              <a:t>2</a:t>
            </a:r>
            <a:r>
              <a:rPr lang="en-US" sz="2000" dirty="0">
                <a:solidFill>
                  <a:schemeClr val="tx2"/>
                </a:solidFill>
                <a:latin typeface="+mj-lt"/>
              </a:rPr>
              <a:t>/s  per ~10 ns long helium ion pulse (1 MeV).</a:t>
            </a:r>
          </a:p>
          <a:p>
            <a:r>
              <a:rPr lang="en-US" sz="2000" dirty="0">
                <a:solidFill>
                  <a:schemeClr val="tx2"/>
                </a:solidFill>
                <a:latin typeface="+mj-lt"/>
              </a:rPr>
              <a:t>We have measured late-time gain degradation as a function of ion </a:t>
            </a:r>
            <a:r>
              <a:rPr lang="en-US" sz="2000" dirty="0" err="1">
                <a:solidFill>
                  <a:schemeClr val="tx2"/>
                </a:solidFill>
                <a:latin typeface="+mj-lt"/>
              </a:rPr>
              <a:t>fluence</a:t>
            </a:r>
            <a:r>
              <a:rPr lang="en-US" sz="2000" dirty="0">
                <a:solidFill>
                  <a:schemeClr val="tx2"/>
                </a:solidFill>
                <a:latin typeface="+mj-lt"/>
              </a:rPr>
              <a:t> for a series of shots up to  2.5x10</a:t>
            </a:r>
            <a:r>
              <a:rPr lang="en-US" sz="2000" baseline="30000" dirty="0">
                <a:solidFill>
                  <a:schemeClr val="tx2"/>
                </a:solidFill>
                <a:latin typeface="+mj-lt"/>
              </a:rPr>
              <a:t>11</a:t>
            </a:r>
            <a:r>
              <a:rPr lang="en-US" sz="2000" dirty="0">
                <a:solidFill>
                  <a:schemeClr val="tx2"/>
                </a:solidFill>
                <a:latin typeface="+mj-lt"/>
              </a:rPr>
              <a:t> ions/cm</a:t>
            </a:r>
            <a:r>
              <a:rPr lang="en-US" sz="2000" baseline="30000" dirty="0">
                <a:solidFill>
                  <a:schemeClr val="tx2"/>
                </a:solidFill>
                <a:latin typeface="+mj-lt"/>
              </a:rPr>
              <a:t>2</a:t>
            </a:r>
            <a:r>
              <a:rPr lang="en-US" sz="2000" dirty="0">
                <a:solidFill>
                  <a:schemeClr val="tx2"/>
                </a:solidFill>
                <a:latin typeface="+mj-lt"/>
              </a:rPr>
              <a:t>.</a:t>
            </a:r>
          </a:p>
        </p:txBody>
      </p:sp>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624" y="3183565"/>
            <a:ext cx="2452723" cy="2733383"/>
          </a:xfrm>
          <a:prstGeom prst="rect">
            <a:avLst/>
          </a:prstGeom>
        </p:spPr>
      </p:pic>
      <p:sp>
        <p:nvSpPr>
          <p:cNvPr id="15" name="TextBox 14"/>
          <p:cNvSpPr txBox="1"/>
          <p:nvPr/>
        </p:nvSpPr>
        <p:spPr>
          <a:xfrm>
            <a:off x="2476347" y="3152787"/>
            <a:ext cx="3160497" cy="2308324"/>
          </a:xfrm>
          <a:prstGeom prst="rect">
            <a:avLst/>
          </a:prstGeom>
          <a:solidFill>
            <a:schemeClr val="bg1">
              <a:lumMod val="95000"/>
            </a:schemeClr>
          </a:solidFill>
        </p:spPr>
        <p:txBody>
          <a:bodyPr wrap="square" rtlCol="0">
            <a:spAutoFit/>
          </a:bodyPr>
          <a:lstStyle/>
          <a:p>
            <a:r>
              <a:rPr lang="en-US" i="1" dirty="0">
                <a:solidFill>
                  <a:schemeClr val="tx2"/>
                </a:solidFill>
                <a:latin typeface="+mj-lt"/>
              </a:rPr>
              <a:t>Ion pulses simulate pulsed neutron irradiation</a:t>
            </a:r>
            <a:r>
              <a:rPr lang="en-US" dirty="0">
                <a:solidFill>
                  <a:schemeClr val="tx2"/>
                </a:solidFill>
                <a:latin typeface="+mj-lt"/>
              </a:rPr>
              <a:t>*. </a:t>
            </a:r>
          </a:p>
          <a:p>
            <a:r>
              <a:rPr lang="en-US" i="1" dirty="0">
                <a:solidFill>
                  <a:schemeClr val="tx2"/>
                </a:solidFill>
                <a:latin typeface="+mj-lt"/>
              </a:rPr>
              <a:t>NDCX delivers dose equivalent 10</a:t>
            </a:r>
            <a:r>
              <a:rPr lang="en-US" i="1" baseline="30000" dirty="0">
                <a:solidFill>
                  <a:schemeClr val="tx2"/>
                </a:solidFill>
                <a:latin typeface="+mj-lt"/>
              </a:rPr>
              <a:t>4</a:t>
            </a:r>
            <a:r>
              <a:rPr lang="en-US" i="1" dirty="0">
                <a:solidFill>
                  <a:schemeClr val="tx2"/>
                </a:solidFill>
                <a:latin typeface="+mj-lt"/>
              </a:rPr>
              <a:t>X n/cm</a:t>
            </a:r>
            <a:r>
              <a:rPr lang="en-US" i="1" baseline="30000" dirty="0">
                <a:solidFill>
                  <a:schemeClr val="tx2"/>
                </a:solidFill>
                <a:latin typeface="+mj-lt"/>
              </a:rPr>
              <a:t>2</a:t>
            </a:r>
            <a:r>
              <a:rPr lang="en-US" i="1" dirty="0">
                <a:solidFill>
                  <a:schemeClr val="tx2"/>
                </a:solidFill>
                <a:latin typeface="+mj-lt"/>
              </a:rPr>
              <a:t>/s vs IBL @ SNL. </a:t>
            </a:r>
          </a:p>
          <a:p>
            <a:r>
              <a:rPr lang="en-US" dirty="0">
                <a:solidFill>
                  <a:schemeClr val="tx2"/>
                </a:solidFill>
              </a:rPr>
              <a:t>End-of-range ion energy loss at the base-emitter junction, where damage leads to gain degradation.  </a:t>
            </a:r>
          </a:p>
        </p:txBody>
      </p:sp>
      <p:sp>
        <p:nvSpPr>
          <p:cNvPr id="18" name="TextBox 17"/>
          <p:cNvSpPr txBox="1"/>
          <p:nvPr/>
        </p:nvSpPr>
        <p:spPr>
          <a:xfrm>
            <a:off x="1221" y="5947726"/>
            <a:ext cx="2878164" cy="261610"/>
          </a:xfrm>
          <a:prstGeom prst="rect">
            <a:avLst/>
          </a:prstGeom>
          <a:noFill/>
        </p:spPr>
        <p:txBody>
          <a:bodyPr wrap="square" rtlCol="0">
            <a:spAutoFit/>
          </a:bodyPr>
          <a:lstStyle/>
          <a:p>
            <a:r>
              <a:rPr lang="fr-FR" sz="1100" dirty="0">
                <a:solidFill>
                  <a:schemeClr val="tx2"/>
                </a:solidFill>
                <a:latin typeface="+mj-lt"/>
              </a:rPr>
              <a:t>* Aguirre, et al., IEEE </a:t>
            </a:r>
            <a:r>
              <a:rPr lang="fr-FR" sz="1100" dirty="0" err="1">
                <a:solidFill>
                  <a:schemeClr val="tx2"/>
                </a:solidFill>
                <a:latin typeface="+mj-lt"/>
              </a:rPr>
              <a:t>Trans</a:t>
            </a:r>
            <a:r>
              <a:rPr lang="fr-FR" sz="1100" dirty="0">
                <a:solidFill>
                  <a:schemeClr val="tx2"/>
                </a:solidFill>
                <a:latin typeface="+mj-lt"/>
              </a:rPr>
              <a:t>. </a:t>
            </a:r>
            <a:r>
              <a:rPr lang="fr-FR" sz="1100" dirty="0" err="1">
                <a:solidFill>
                  <a:schemeClr val="tx2"/>
                </a:solidFill>
                <a:latin typeface="+mj-lt"/>
              </a:rPr>
              <a:t>Nucl</a:t>
            </a:r>
            <a:r>
              <a:rPr lang="fr-FR" sz="1100" dirty="0">
                <a:solidFill>
                  <a:schemeClr val="tx2"/>
                </a:solidFill>
                <a:latin typeface="+mj-lt"/>
              </a:rPr>
              <a:t>. </a:t>
            </a:r>
            <a:r>
              <a:rPr lang="fr-FR" sz="1100" dirty="0" err="1">
                <a:solidFill>
                  <a:schemeClr val="tx2"/>
                </a:solidFill>
                <a:latin typeface="+mj-lt"/>
              </a:rPr>
              <a:t>Sci</a:t>
            </a:r>
            <a:r>
              <a:rPr lang="fr-FR" sz="1100" dirty="0">
                <a:solidFill>
                  <a:schemeClr val="tx2"/>
                </a:solidFill>
                <a:latin typeface="+mj-lt"/>
              </a:rPr>
              <a:t>. (2017)</a:t>
            </a:r>
          </a:p>
        </p:txBody>
      </p:sp>
      <p:sp>
        <p:nvSpPr>
          <p:cNvPr id="30" name="TextBox 29"/>
          <p:cNvSpPr txBox="1"/>
          <p:nvPr/>
        </p:nvSpPr>
        <p:spPr>
          <a:xfrm>
            <a:off x="5647449" y="5097904"/>
            <a:ext cx="3468099" cy="523220"/>
          </a:xfrm>
          <a:prstGeom prst="rect">
            <a:avLst/>
          </a:prstGeom>
          <a:noFill/>
        </p:spPr>
        <p:txBody>
          <a:bodyPr wrap="square" rtlCol="0">
            <a:spAutoFit/>
          </a:bodyPr>
          <a:lstStyle/>
          <a:p>
            <a:r>
              <a:rPr lang="en-US" sz="1400" dirty="0"/>
              <a:t>Example of a measured Messenger-Spratt curve to determine the damage constant </a:t>
            </a:r>
            <a:endParaRPr lang="en-US" sz="1600" dirty="0"/>
          </a:p>
        </p:txBody>
      </p:sp>
      <p:sp>
        <p:nvSpPr>
          <p:cNvPr id="5" name="Rectangle 4"/>
          <p:cNvSpPr/>
          <p:nvPr/>
        </p:nvSpPr>
        <p:spPr>
          <a:xfrm>
            <a:off x="7543800" y="729796"/>
            <a:ext cx="1601144" cy="338554"/>
          </a:xfrm>
          <a:prstGeom prst="rect">
            <a:avLst/>
          </a:prstGeom>
        </p:spPr>
        <p:txBody>
          <a:bodyPr wrap="none">
            <a:spAutoFit/>
          </a:bodyPr>
          <a:lstStyle/>
          <a:p>
            <a:r>
              <a:rPr lang="en-US" sz="1600" i="1" dirty="0">
                <a:solidFill>
                  <a:schemeClr val="bg1"/>
                </a:solidFill>
              </a:rPr>
              <a:t>E. </a:t>
            </a:r>
            <a:r>
              <a:rPr lang="en-US" sz="1600" i="1" dirty="0" err="1">
                <a:solidFill>
                  <a:schemeClr val="bg1"/>
                </a:solidFill>
              </a:rPr>
              <a:t>Bielecek</a:t>
            </a:r>
            <a:r>
              <a:rPr lang="en-US" sz="1600" i="1" dirty="0">
                <a:solidFill>
                  <a:schemeClr val="bg1"/>
                </a:solidFill>
              </a:rPr>
              <a:t>, SNL</a:t>
            </a:r>
          </a:p>
        </p:txBody>
      </p:sp>
      <p:sp>
        <p:nvSpPr>
          <p:cNvPr id="6" name="TextBox 5"/>
          <p:cNvSpPr txBox="1"/>
          <p:nvPr/>
        </p:nvSpPr>
        <p:spPr>
          <a:xfrm>
            <a:off x="5263978" y="5698703"/>
            <a:ext cx="3870861" cy="523220"/>
          </a:xfrm>
          <a:prstGeom prst="rect">
            <a:avLst/>
          </a:prstGeom>
          <a:solidFill>
            <a:schemeClr val="accent4">
              <a:lumMod val="20000"/>
              <a:lumOff val="80000"/>
            </a:schemeClr>
          </a:solidFill>
        </p:spPr>
        <p:txBody>
          <a:bodyPr wrap="square" rtlCol="0">
            <a:spAutoFit/>
          </a:bodyPr>
          <a:lstStyle/>
          <a:p>
            <a:r>
              <a:rPr lang="en-US" sz="1400" dirty="0" err="1">
                <a:solidFill>
                  <a:schemeClr val="accent3">
                    <a:lumMod val="50000"/>
                  </a:schemeClr>
                </a:solidFill>
                <a:latin typeface="+mj-lt"/>
              </a:rPr>
              <a:t>Schenkel</a:t>
            </a:r>
            <a:r>
              <a:rPr lang="en-US" sz="1400" dirty="0">
                <a:solidFill>
                  <a:schemeClr val="accent3">
                    <a:lumMod val="50000"/>
                  </a:schemeClr>
                </a:solidFill>
                <a:latin typeface="+mj-lt"/>
              </a:rPr>
              <a:t>, et al., J. Rad. Effects, Res. Eng. (2017)</a:t>
            </a:r>
          </a:p>
          <a:p>
            <a:r>
              <a:rPr lang="en-US" sz="1400" dirty="0" err="1">
                <a:solidFill>
                  <a:schemeClr val="accent3">
                    <a:lumMod val="50000"/>
                  </a:schemeClr>
                </a:solidFill>
                <a:latin typeface="+mj-lt"/>
              </a:rPr>
              <a:t>Ludewigt</a:t>
            </a:r>
            <a:r>
              <a:rPr lang="en-US" sz="1400" dirty="0">
                <a:solidFill>
                  <a:schemeClr val="accent3">
                    <a:lumMod val="50000"/>
                  </a:schemeClr>
                </a:solidFill>
                <a:latin typeface="+mj-lt"/>
              </a:rPr>
              <a:t>, et al., JRERE, submitted (2017)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764" y="5820031"/>
            <a:ext cx="851957" cy="389305"/>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64042982"/>
              </p:ext>
            </p:extLst>
          </p:nvPr>
        </p:nvGraphicFramePr>
        <p:xfrm>
          <a:off x="5857517" y="2657905"/>
          <a:ext cx="3130789" cy="2685585"/>
        </p:xfrm>
        <a:graphic>
          <a:graphicData uri="http://schemas.openxmlformats.org/presentationml/2006/ole">
            <mc:AlternateContent xmlns:mc="http://schemas.openxmlformats.org/markup-compatibility/2006">
              <mc:Choice xmlns:v="urn:schemas-microsoft-com:vml" Requires="v">
                <p:oleObj spid="_x0000_s1257" r:id="rId6" imgW="3807360" imgH="3265920" progId="">
                  <p:embed/>
                </p:oleObj>
              </mc:Choice>
              <mc:Fallback>
                <p:oleObj r:id="rId6" imgW="3807360" imgH="3265920" progId="">
                  <p:embed/>
                  <p:pic>
                    <p:nvPicPr>
                      <p:cNvPr id="0" name=""/>
                      <p:cNvPicPr/>
                      <p:nvPr/>
                    </p:nvPicPr>
                    <p:blipFill>
                      <a:blip r:embed="rId7"/>
                      <a:stretch>
                        <a:fillRect/>
                      </a:stretch>
                    </p:blipFill>
                    <p:spPr>
                      <a:xfrm>
                        <a:off x="5857517" y="2657905"/>
                        <a:ext cx="3130789" cy="2685585"/>
                      </a:xfrm>
                      <a:prstGeom prst="rect">
                        <a:avLst/>
                      </a:prstGeom>
                    </p:spPr>
                  </p:pic>
                </p:oleObj>
              </mc:Fallback>
            </mc:AlternateContent>
          </a:graphicData>
        </a:graphic>
      </p:graphicFrame>
      <p:sp>
        <p:nvSpPr>
          <p:cNvPr id="11" name="TextBox 10"/>
          <p:cNvSpPr txBox="1"/>
          <p:nvPr/>
        </p:nvSpPr>
        <p:spPr>
          <a:xfrm>
            <a:off x="3393104" y="5527643"/>
            <a:ext cx="1767246" cy="584775"/>
          </a:xfrm>
          <a:prstGeom prst="rect">
            <a:avLst/>
          </a:prstGeom>
          <a:noFill/>
        </p:spPr>
        <p:txBody>
          <a:bodyPr wrap="square" rtlCol="0">
            <a:spAutoFit/>
          </a:bodyPr>
          <a:lstStyle/>
          <a:p>
            <a:r>
              <a:rPr lang="en-US" sz="1600" dirty="0">
                <a:solidFill>
                  <a:schemeClr val="tx2"/>
                </a:solidFill>
                <a:latin typeface="+mj-lt"/>
              </a:rPr>
              <a:t>Funded by NNSA via SNL</a:t>
            </a:r>
          </a:p>
        </p:txBody>
      </p:sp>
      <p:sp>
        <p:nvSpPr>
          <p:cNvPr id="12" name="Rectangle 11"/>
          <p:cNvSpPr/>
          <p:nvPr/>
        </p:nvSpPr>
        <p:spPr>
          <a:xfrm>
            <a:off x="3389577" y="5461111"/>
            <a:ext cx="1667144" cy="7482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142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envision that the compact RF accelerators fit in the footprint of the DEMO NBI system</a:t>
            </a:r>
          </a:p>
        </p:txBody>
      </p:sp>
      <p:pic>
        <p:nvPicPr>
          <p:cNvPr id="6" name="Content Placeholder 5"/>
          <p:cNvPicPr>
            <a:picLocks noGrp="1" noChangeAspect="1"/>
          </p:cNvPicPr>
          <p:nvPr>
            <p:ph sz="half" idx="1"/>
          </p:nvPr>
        </p:nvPicPr>
        <p:blipFill>
          <a:blip r:embed="rId2"/>
          <a:stretch>
            <a:fillRect/>
          </a:stretch>
        </p:blipFill>
        <p:spPr>
          <a:xfrm>
            <a:off x="-1" y="1250608"/>
            <a:ext cx="8402595" cy="4958189"/>
          </a:xfrm>
          <a:prstGeom prst="rect">
            <a:avLst/>
          </a:prstGeom>
        </p:spPr>
      </p:pic>
      <p:sp>
        <p:nvSpPr>
          <p:cNvPr id="5" name="Slide Number Placeholder 4"/>
          <p:cNvSpPr>
            <a:spLocks noGrp="1"/>
          </p:cNvSpPr>
          <p:nvPr>
            <p:ph type="sldNum" sz="quarter" idx="12"/>
          </p:nvPr>
        </p:nvSpPr>
        <p:spPr/>
        <p:txBody>
          <a:bodyPr/>
          <a:lstStyle/>
          <a:p>
            <a:fld id="{D260E43B-7F43-FA45-AAB7-E054FD6CC4E3}" type="slidenum">
              <a:rPr lang="en-US" smtClean="0"/>
              <a:t>23</a:t>
            </a:fld>
            <a:endParaRPr lang="en-US" dirty="0"/>
          </a:p>
        </p:txBody>
      </p:sp>
      <p:sp>
        <p:nvSpPr>
          <p:cNvPr id="7" name="Oval 6"/>
          <p:cNvSpPr/>
          <p:nvPr/>
        </p:nvSpPr>
        <p:spPr>
          <a:xfrm>
            <a:off x="580768" y="2471351"/>
            <a:ext cx="1124464" cy="2681417"/>
          </a:xfrm>
          <a:prstGeom prst="ellipse">
            <a:avLst/>
          </a:prstGeom>
          <a:noFill/>
          <a:ln w="317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160310" y="1250608"/>
            <a:ext cx="4268156" cy="338554"/>
          </a:xfrm>
          <a:prstGeom prst="rect">
            <a:avLst/>
          </a:prstGeom>
          <a:solidFill>
            <a:srgbClr val="FFFF00"/>
          </a:solidFill>
        </p:spPr>
        <p:txBody>
          <a:bodyPr wrap="none" rtlCol="0">
            <a:spAutoFit/>
          </a:bodyPr>
          <a:lstStyle/>
          <a:p>
            <a:r>
              <a:rPr lang="it-IT" sz="1600" dirty="0" err="1">
                <a:solidFill>
                  <a:schemeClr val="tx2"/>
                </a:solidFill>
              </a:rPr>
              <a:t>Nucl</a:t>
            </a:r>
            <a:r>
              <a:rPr lang="it-IT" sz="1600" dirty="0">
                <a:solidFill>
                  <a:schemeClr val="tx2"/>
                </a:solidFill>
              </a:rPr>
              <a:t>. Fusion </a:t>
            </a:r>
            <a:r>
              <a:rPr lang="it-IT" sz="1600" b="1" dirty="0">
                <a:solidFill>
                  <a:schemeClr val="tx2"/>
                </a:solidFill>
              </a:rPr>
              <a:t>57 </a:t>
            </a:r>
            <a:r>
              <a:rPr lang="it-IT" sz="1600" dirty="0">
                <a:solidFill>
                  <a:schemeClr val="tx2"/>
                </a:solidFill>
              </a:rPr>
              <a:t>(2017) 056026 P. Sonato </a:t>
            </a:r>
            <a:r>
              <a:rPr lang="it-IT" sz="1600" i="1" dirty="0">
                <a:solidFill>
                  <a:schemeClr val="tx2"/>
                </a:solidFill>
              </a:rPr>
              <a:t>et al.</a:t>
            </a:r>
            <a:endParaRPr lang="it-IT" sz="1600" dirty="0">
              <a:solidFill>
                <a:schemeClr val="tx2"/>
              </a:solidFill>
            </a:endParaRPr>
          </a:p>
        </p:txBody>
      </p:sp>
      <p:cxnSp>
        <p:nvCxnSpPr>
          <p:cNvPr id="10" name="Straight Arrow Connector 9"/>
          <p:cNvCxnSpPr>
            <a:stCxn id="7" idx="6"/>
          </p:cNvCxnSpPr>
          <p:nvPr/>
        </p:nvCxnSpPr>
        <p:spPr>
          <a:xfrm flipV="1">
            <a:off x="1705232" y="3310359"/>
            <a:ext cx="5783588" cy="501701"/>
          </a:xfrm>
          <a:prstGeom prst="straightConnector1">
            <a:avLst/>
          </a:prstGeom>
          <a:ln w="41275">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820930" y="2726261"/>
            <a:ext cx="2026508" cy="1569660"/>
          </a:xfrm>
          <a:prstGeom prst="rect">
            <a:avLst/>
          </a:prstGeom>
          <a:noFill/>
        </p:spPr>
        <p:txBody>
          <a:bodyPr wrap="square" rtlCol="0">
            <a:spAutoFit/>
          </a:bodyPr>
          <a:lstStyle/>
          <a:p>
            <a:pPr algn="r"/>
            <a:r>
              <a:rPr lang="en-US" sz="2400" dirty="0">
                <a:solidFill>
                  <a:schemeClr val="tx2"/>
                </a:solidFill>
                <a:latin typeface="+mj-lt"/>
              </a:rPr>
              <a:t>modular: 2x10 RF sources </a:t>
            </a:r>
            <a:r>
              <a:rPr lang="en-US" sz="2400">
                <a:solidFill>
                  <a:schemeClr val="tx2"/>
                </a:solidFill>
                <a:latin typeface="+mj-lt"/>
              </a:rPr>
              <a:t>and injectors</a:t>
            </a:r>
            <a:endParaRPr lang="en-US" sz="2400" dirty="0">
              <a:solidFill>
                <a:schemeClr val="tx2"/>
              </a:solidFill>
              <a:latin typeface="+mj-lt"/>
            </a:endParaRPr>
          </a:p>
        </p:txBody>
      </p:sp>
    </p:spTree>
    <p:extLst>
      <p:ext uri="{BB962C8B-B14F-4D97-AF65-F5344CB8AC3E}">
        <p14:creationId xmlns:p14="http://schemas.microsoft.com/office/powerpoint/2010/main" val="1776061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Assume 60 Amps total current, 1 MeV D-, 3 NBI ports on tokamak.  Each NBI has:</a:t>
            </a:r>
          </a:p>
        </p:txBody>
      </p:sp>
      <p:sp>
        <p:nvSpPr>
          <p:cNvPr id="3" name="Content Placeholder 2"/>
          <p:cNvSpPr>
            <a:spLocks noGrp="1"/>
          </p:cNvSpPr>
          <p:nvPr>
            <p:ph idx="1"/>
          </p:nvPr>
        </p:nvSpPr>
        <p:spPr>
          <a:xfrm>
            <a:off x="283579" y="1264536"/>
            <a:ext cx="8229600" cy="4846897"/>
          </a:xfrm>
        </p:spPr>
        <p:txBody>
          <a:bodyPr>
            <a:normAutofit lnSpcReduction="10000"/>
          </a:bodyPr>
          <a:lstStyle/>
          <a:p>
            <a:r>
              <a:rPr lang="en-US" dirty="0"/>
              <a:t>46 accelerators, two rows per injector system </a:t>
            </a:r>
          </a:p>
          <a:p>
            <a:r>
              <a:rPr lang="en-US" dirty="0"/>
              <a:t>Accelerator components: </a:t>
            </a:r>
          </a:p>
          <a:p>
            <a:pPr lvl="1"/>
            <a:r>
              <a:rPr lang="en-US" dirty="0"/>
              <a:t>6-inch square wafers, 2 cm border on wafer.</a:t>
            </a:r>
          </a:p>
          <a:p>
            <a:pPr lvl="1"/>
            <a:r>
              <a:rPr lang="en-US" dirty="0"/>
              <a:t>1080 </a:t>
            </a:r>
            <a:r>
              <a:rPr lang="en-US" dirty="0" err="1"/>
              <a:t>beamlets</a:t>
            </a:r>
            <a:r>
              <a:rPr lang="en-US" dirty="0"/>
              <a:t>/wafer,  total current 0.43 A.</a:t>
            </a:r>
          </a:p>
          <a:p>
            <a:r>
              <a:rPr lang="en-US" dirty="0"/>
              <a:t>Room for pumping/conductance</a:t>
            </a:r>
          </a:p>
          <a:p>
            <a:pPr lvl="1"/>
            <a:r>
              <a:rPr lang="en-US" dirty="0"/>
              <a:t>4 cm gap between accelerators</a:t>
            </a:r>
          </a:p>
          <a:p>
            <a:r>
              <a:rPr lang="en-US" dirty="0"/>
              <a:t>Accelerators can be angled to achieve overall convergence to match port area at tokamak wall</a:t>
            </a:r>
          </a:p>
          <a:p>
            <a:r>
              <a:rPr lang="en-US" dirty="0"/>
              <a:t>Assume injector J = 20 mA/cm2</a:t>
            </a:r>
          </a:p>
          <a:p>
            <a:pPr lvl="1"/>
            <a:r>
              <a:rPr lang="en-US" dirty="0"/>
              <a:t>Beam-beam pitch = 3 mm</a:t>
            </a:r>
          </a:p>
          <a:p>
            <a:pPr lvl="1"/>
            <a:r>
              <a:rPr lang="en-US" dirty="0"/>
              <a:t>2x margin for losses: Plasma source aperture 	</a:t>
            </a:r>
            <a:r>
              <a:rPr lang="en-US" dirty="0" err="1"/>
              <a:t>dia</a:t>
            </a:r>
            <a:r>
              <a:rPr lang="en-US" dirty="0"/>
              <a:t> = 1 mm, </a:t>
            </a:r>
            <a:br>
              <a:rPr lang="en-US" dirty="0"/>
            </a:br>
            <a:r>
              <a:rPr lang="en-US" dirty="0"/>
              <a:t>inject 0.62 mA/</a:t>
            </a:r>
            <a:r>
              <a:rPr lang="en-US" dirty="0" err="1"/>
              <a:t>beamlet</a:t>
            </a:r>
            <a:r>
              <a:rPr lang="en-US" dirty="0"/>
              <a:t> (@ 20 mA/cm2), but need 0.32 mA/</a:t>
            </a:r>
            <a:r>
              <a:rPr lang="en-US" dirty="0" err="1"/>
              <a:t>beamlet</a:t>
            </a:r>
            <a:endParaRPr lang="en-US" dirty="0"/>
          </a:p>
          <a:p>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fld id="{D260E43B-7F43-FA45-AAB7-E054FD6CC4E3}" type="slidenum">
              <a:rPr lang="en-US" smtClean="0"/>
              <a:t>24</a:t>
            </a:fld>
            <a:endParaRPr lang="en-US" dirty="0"/>
          </a:p>
        </p:txBody>
      </p:sp>
    </p:spTree>
    <p:extLst>
      <p:ext uri="{BB962C8B-B14F-4D97-AF65-F5344CB8AC3E}">
        <p14:creationId xmlns:p14="http://schemas.microsoft.com/office/powerpoint/2010/main" val="241407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158"/>
          <p:cNvCxnSpPr/>
          <p:nvPr/>
        </p:nvCxnSpPr>
        <p:spPr>
          <a:xfrm>
            <a:off x="3518704" y="6538914"/>
            <a:ext cx="3666342" cy="2271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Accelerator array for NBI system is a converging group of beams injected into neutralization system.  1 MeV, 20 A</a:t>
            </a:r>
          </a:p>
        </p:txBody>
      </p:sp>
      <p:sp>
        <p:nvSpPr>
          <p:cNvPr id="4" name="Slide Number Placeholder 3"/>
          <p:cNvSpPr>
            <a:spLocks noGrp="1"/>
          </p:cNvSpPr>
          <p:nvPr>
            <p:ph type="sldNum" sz="quarter" idx="12"/>
          </p:nvPr>
        </p:nvSpPr>
        <p:spPr/>
        <p:txBody>
          <a:bodyPr/>
          <a:lstStyle/>
          <a:p>
            <a:fld id="{D260E43B-7F43-FA45-AAB7-E054FD6CC4E3}" type="slidenum">
              <a:rPr lang="en-US" smtClean="0"/>
              <a:t>25</a:t>
            </a:fld>
            <a:endParaRPr lang="en-US" dirty="0"/>
          </a:p>
        </p:txBody>
      </p:sp>
      <p:cxnSp>
        <p:nvCxnSpPr>
          <p:cNvPr id="39" name="Straight Connector 38"/>
          <p:cNvCxnSpPr/>
          <p:nvPr/>
        </p:nvCxnSpPr>
        <p:spPr>
          <a:xfrm>
            <a:off x="3497484" y="1286499"/>
            <a:ext cx="5189320" cy="7304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509059" y="5412610"/>
            <a:ext cx="5189320" cy="730440"/>
          </a:xfrm>
          <a:prstGeom prst="line">
            <a:avLst/>
          </a:prstGeom>
        </p:spPr>
        <p:style>
          <a:lnRef idx="2">
            <a:schemeClr val="accent1"/>
          </a:lnRef>
          <a:fillRef idx="0">
            <a:schemeClr val="accent1"/>
          </a:fillRef>
          <a:effectRef idx="1">
            <a:schemeClr val="accent1"/>
          </a:effectRef>
          <a:fontRef idx="minor">
            <a:schemeClr val="tx1"/>
          </a:fontRef>
        </p:style>
      </p:cxnSp>
      <p:grpSp>
        <p:nvGrpSpPr>
          <p:cNvPr id="143" name="Group 142"/>
          <p:cNvGrpSpPr/>
          <p:nvPr/>
        </p:nvGrpSpPr>
        <p:grpSpPr>
          <a:xfrm>
            <a:off x="578734" y="1216568"/>
            <a:ext cx="2910277" cy="4996412"/>
            <a:chOff x="578734" y="1216568"/>
            <a:chExt cx="2910277" cy="4996412"/>
          </a:xfrm>
        </p:grpSpPr>
        <p:grpSp>
          <p:nvGrpSpPr>
            <p:cNvPr id="68" name="Group 67"/>
            <p:cNvGrpSpPr/>
            <p:nvPr/>
          </p:nvGrpSpPr>
          <p:grpSpPr>
            <a:xfrm>
              <a:off x="578734" y="1216568"/>
              <a:ext cx="2910277" cy="139861"/>
              <a:chOff x="1817224" y="6060311"/>
              <a:chExt cx="1680260" cy="139861"/>
            </a:xfrm>
          </p:grpSpPr>
          <p:sp>
            <p:nvSpPr>
              <p:cNvPr id="69" name="Rectangle 68"/>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578734" y="1427722"/>
              <a:ext cx="2910277" cy="139861"/>
              <a:chOff x="1817224" y="6060311"/>
              <a:chExt cx="1680260" cy="139861"/>
            </a:xfrm>
          </p:grpSpPr>
          <p:sp>
            <p:nvSpPr>
              <p:cNvPr id="72" name="Rectangle 71"/>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578734" y="1638876"/>
              <a:ext cx="2910277" cy="139861"/>
              <a:chOff x="1817224" y="6060311"/>
              <a:chExt cx="1680260" cy="139861"/>
            </a:xfrm>
          </p:grpSpPr>
          <p:sp>
            <p:nvSpPr>
              <p:cNvPr id="75" name="Rectangle 74"/>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578734" y="1850030"/>
              <a:ext cx="2910277" cy="139861"/>
              <a:chOff x="1817224" y="6060311"/>
              <a:chExt cx="1680260" cy="139861"/>
            </a:xfrm>
          </p:grpSpPr>
          <p:sp>
            <p:nvSpPr>
              <p:cNvPr id="78" name="Rectangle 77"/>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578734" y="2061184"/>
              <a:ext cx="2910277" cy="139861"/>
              <a:chOff x="1817224" y="6060311"/>
              <a:chExt cx="1680260" cy="139861"/>
            </a:xfrm>
          </p:grpSpPr>
          <p:sp>
            <p:nvSpPr>
              <p:cNvPr id="81" name="Rectangle 80"/>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578734" y="2272338"/>
              <a:ext cx="2910277" cy="139861"/>
              <a:chOff x="1817224" y="6060311"/>
              <a:chExt cx="1680260" cy="139861"/>
            </a:xfrm>
          </p:grpSpPr>
          <p:sp>
            <p:nvSpPr>
              <p:cNvPr id="84" name="Rectangle 83"/>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578734" y="2483492"/>
              <a:ext cx="2910277" cy="139861"/>
              <a:chOff x="1817224" y="6060311"/>
              <a:chExt cx="1680260" cy="139861"/>
            </a:xfrm>
          </p:grpSpPr>
          <p:sp>
            <p:nvSpPr>
              <p:cNvPr id="87" name="Rectangle 86"/>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78734" y="2694646"/>
              <a:ext cx="2910277" cy="139861"/>
              <a:chOff x="1817224" y="6060311"/>
              <a:chExt cx="1680260" cy="139861"/>
            </a:xfrm>
          </p:grpSpPr>
          <p:sp>
            <p:nvSpPr>
              <p:cNvPr id="90" name="Rectangle 89"/>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578734" y="2905800"/>
              <a:ext cx="2910277" cy="139861"/>
              <a:chOff x="1817224" y="6060311"/>
              <a:chExt cx="1680260" cy="139861"/>
            </a:xfrm>
          </p:grpSpPr>
          <p:sp>
            <p:nvSpPr>
              <p:cNvPr id="93" name="Rectangle 92"/>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578734" y="3116954"/>
              <a:ext cx="2910277" cy="139861"/>
              <a:chOff x="1817224" y="6060311"/>
              <a:chExt cx="1680260" cy="139861"/>
            </a:xfrm>
          </p:grpSpPr>
          <p:sp>
            <p:nvSpPr>
              <p:cNvPr id="96" name="Rectangle 95"/>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578734" y="3328108"/>
              <a:ext cx="2910277" cy="139861"/>
              <a:chOff x="1817224" y="6060311"/>
              <a:chExt cx="1680260" cy="139861"/>
            </a:xfrm>
          </p:grpSpPr>
          <p:sp>
            <p:nvSpPr>
              <p:cNvPr id="99" name="Rectangle 98"/>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578734" y="3539262"/>
              <a:ext cx="2910277" cy="139861"/>
              <a:chOff x="1817224" y="6060311"/>
              <a:chExt cx="1680260" cy="139861"/>
            </a:xfrm>
          </p:grpSpPr>
          <p:sp>
            <p:nvSpPr>
              <p:cNvPr id="102" name="Rectangle 101"/>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78734" y="3750416"/>
              <a:ext cx="2910277" cy="139861"/>
              <a:chOff x="1817224" y="6060311"/>
              <a:chExt cx="1680260" cy="139861"/>
            </a:xfrm>
          </p:grpSpPr>
          <p:sp>
            <p:nvSpPr>
              <p:cNvPr id="105" name="Rectangle 104"/>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578734" y="3961570"/>
              <a:ext cx="2910277" cy="139861"/>
              <a:chOff x="1817224" y="6060311"/>
              <a:chExt cx="1680260" cy="139861"/>
            </a:xfrm>
          </p:grpSpPr>
          <p:sp>
            <p:nvSpPr>
              <p:cNvPr id="108" name="Rectangle 107"/>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578734" y="4172724"/>
              <a:ext cx="2910277" cy="139861"/>
              <a:chOff x="1817224" y="6060311"/>
              <a:chExt cx="1680260" cy="139861"/>
            </a:xfrm>
          </p:grpSpPr>
          <p:sp>
            <p:nvSpPr>
              <p:cNvPr id="111" name="Rectangle 110"/>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578734" y="4383878"/>
              <a:ext cx="2910277" cy="139861"/>
              <a:chOff x="1817224" y="6060311"/>
              <a:chExt cx="1680260" cy="139861"/>
            </a:xfrm>
          </p:grpSpPr>
          <p:sp>
            <p:nvSpPr>
              <p:cNvPr id="114" name="Rectangle 113"/>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578734" y="4595032"/>
              <a:ext cx="2910277" cy="139861"/>
              <a:chOff x="1817224" y="6060311"/>
              <a:chExt cx="1680260" cy="139861"/>
            </a:xfrm>
          </p:grpSpPr>
          <p:sp>
            <p:nvSpPr>
              <p:cNvPr id="117" name="Rectangle 116"/>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578734" y="4806186"/>
              <a:ext cx="2910277" cy="139861"/>
              <a:chOff x="1817224" y="6060311"/>
              <a:chExt cx="1680260" cy="139861"/>
            </a:xfrm>
          </p:grpSpPr>
          <p:sp>
            <p:nvSpPr>
              <p:cNvPr id="120" name="Rectangle 119"/>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578734" y="5017340"/>
              <a:ext cx="2910277" cy="139861"/>
              <a:chOff x="1817224" y="6060311"/>
              <a:chExt cx="1680260" cy="139861"/>
            </a:xfrm>
          </p:grpSpPr>
          <p:sp>
            <p:nvSpPr>
              <p:cNvPr id="123" name="Rectangle 122"/>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578734" y="5228494"/>
              <a:ext cx="2910277" cy="139861"/>
              <a:chOff x="1817224" y="6060311"/>
              <a:chExt cx="1680260" cy="139861"/>
            </a:xfrm>
          </p:grpSpPr>
          <p:sp>
            <p:nvSpPr>
              <p:cNvPr id="126" name="Rectangle 125"/>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578734" y="5439648"/>
              <a:ext cx="2910277" cy="139861"/>
              <a:chOff x="1817224" y="6060311"/>
              <a:chExt cx="1680260" cy="139861"/>
            </a:xfrm>
          </p:grpSpPr>
          <p:sp>
            <p:nvSpPr>
              <p:cNvPr id="129" name="Rectangle 128"/>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578734" y="5650802"/>
              <a:ext cx="2910277" cy="139861"/>
              <a:chOff x="1817224" y="6060311"/>
              <a:chExt cx="1680260" cy="139861"/>
            </a:xfrm>
          </p:grpSpPr>
          <p:sp>
            <p:nvSpPr>
              <p:cNvPr id="132" name="Rectangle 131"/>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578734" y="5861956"/>
              <a:ext cx="2910277" cy="139861"/>
              <a:chOff x="1817224" y="6060311"/>
              <a:chExt cx="1680260" cy="139861"/>
            </a:xfrm>
          </p:grpSpPr>
          <p:sp>
            <p:nvSpPr>
              <p:cNvPr id="135" name="Rectangle 134"/>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578734" y="6073119"/>
              <a:ext cx="2910277" cy="139861"/>
              <a:chOff x="1817224" y="6060311"/>
              <a:chExt cx="1680260" cy="139861"/>
            </a:xfrm>
          </p:grpSpPr>
          <p:sp>
            <p:nvSpPr>
              <p:cNvPr id="138" name="Rectangle 137"/>
              <p:cNvSpPr/>
              <p:nvPr/>
            </p:nvSpPr>
            <p:spPr>
              <a:xfrm>
                <a:off x="2127814" y="6060311"/>
                <a:ext cx="1369670" cy="139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1817224" y="6060311"/>
                <a:ext cx="310589" cy="13986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40" name="Freeform 139"/>
          <p:cNvSpPr/>
          <p:nvPr/>
        </p:nvSpPr>
        <p:spPr>
          <a:xfrm>
            <a:off x="3518704" y="1273215"/>
            <a:ext cx="3666342" cy="4872942"/>
          </a:xfrm>
          <a:custGeom>
            <a:avLst/>
            <a:gdLst>
              <a:gd name="connsiteX0" fmla="*/ 0 w 5162309"/>
              <a:gd name="connsiteY0" fmla="*/ 0 h 4872942"/>
              <a:gd name="connsiteX1" fmla="*/ 5150734 w 5162309"/>
              <a:gd name="connsiteY1" fmla="*/ 752355 h 4872942"/>
              <a:gd name="connsiteX2" fmla="*/ 5162309 w 5162309"/>
              <a:gd name="connsiteY2" fmla="*/ 4155312 h 4872942"/>
              <a:gd name="connsiteX3" fmla="*/ 0 w 5162309"/>
              <a:gd name="connsiteY3" fmla="*/ 4872942 h 4872942"/>
              <a:gd name="connsiteX4" fmla="*/ 0 w 5162309"/>
              <a:gd name="connsiteY4" fmla="*/ 0 h 487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2309" h="4872942">
                <a:moveTo>
                  <a:pt x="0" y="0"/>
                </a:moveTo>
                <a:lnTo>
                  <a:pt x="5150734" y="752355"/>
                </a:lnTo>
                <a:cubicBezTo>
                  <a:pt x="5154592" y="1886674"/>
                  <a:pt x="5158451" y="3020993"/>
                  <a:pt x="5162309" y="4155312"/>
                </a:cubicBezTo>
                <a:lnTo>
                  <a:pt x="0" y="4872942"/>
                </a:lnTo>
                <a:lnTo>
                  <a:pt x="0" y="0"/>
                </a:lnTo>
                <a:close/>
              </a:path>
            </a:pathLst>
          </a:cu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TextBox 143"/>
          <p:cNvSpPr txBox="1"/>
          <p:nvPr/>
        </p:nvSpPr>
        <p:spPr>
          <a:xfrm rot="16200000">
            <a:off x="-1250533" y="3592802"/>
            <a:ext cx="2962734" cy="461665"/>
          </a:xfrm>
          <a:prstGeom prst="rect">
            <a:avLst/>
          </a:prstGeom>
          <a:noFill/>
        </p:spPr>
        <p:txBody>
          <a:bodyPr wrap="none" rtlCol="0">
            <a:spAutoFit/>
          </a:bodyPr>
          <a:lstStyle/>
          <a:p>
            <a:r>
              <a:rPr lang="en-US" sz="2400" dirty="0">
                <a:solidFill>
                  <a:schemeClr val="tx2"/>
                </a:solidFill>
                <a:latin typeface="+mj-lt"/>
              </a:rPr>
              <a:t>2 rows, 23 </a:t>
            </a:r>
            <a:r>
              <a:rPr lang="en-US" sz="2400" dirty="0" err="1">
                <a:solidFill>
                  <a:schemeClr val="tx2"/>
                </a:solidFill>
                <a:latin typeface="+mj-lt"/>
              </a:rPr>
              <a:t>accel</a:t>
            </a:r>
            <a:r>
              <a:rPr lang="en-US" sz="2400" dirty="0">
                <a:solidFill>
                  <a:schemeClr val="tx2"/>
                </a:solidFill>
                <a:latin typeface="+mj-lt"/>
              </a:rPr>
              <a:t>/row</a:t>
            </a:r>
          </a:p>
        </p:txBody>
      </p:sp>
      <p:sp>
        <p:nvSpPr>
          <p:cNvPr id="145" name="TextBox 144"/>
          <p:cNvSpPr txBox="1"/>
          <p:nvPr/>
        </p:nvSpPr>
        <p:spPr>
          <a:xfrm>
            <a:off x="4870176" y="1830351"/>
            <a:ext cx="2032929" cy="830997"/>
          </a:xfrm>
          <a:prstGeom prst="rect">
            <a:avLst/>
          </a:prstGeom>
          <a:noFill/>
        </p:spPr>
        <p:txBody>
          <a:bodyPr wrap="none" rtlCol="0">
            <a:spAutoFit/>
          </a:bodyPr>
          <a:lstStyle/>
          <a:p>
            <a:r>
              <a:rPr lang="en-US" sz="2400" dirty="0">
                <a:solidFill>
                  <a:schemeClr val="tx2"/>
                </a:solidFill>
                <a:latin typeface="+mj-lt"/>
              </a:rPr>
              <a:t>Neutralization</a:t>
            </a:r>
          </a:p>
          <a:p>
            <a:r>
              <a:rPr lang="en-US" sz="2400" dirty="0">
                <a:solidFill>
                  <a:schemeClr val="tx2"/>
                </a:solidFill>
                <a:latin typeface="+mj-lt"/>
              </a:rPr>
              <a:t>section</a:t>
            </a:r>
          </a:p>
        </p:txBody>
      </p:sp>
      <p:sp>
        <p:nvSpPr>
          <p:cNvPr id="146" name="Rectangle 145"/>
          <p:cNvSpPr/>
          <p:nvPr/>
        </p:nvSpPr>
        <p:spPr>
          <a:xfrm>
            <a:off x="7650396" y="2003034"/>
            <a:ext cx="321401" cy="3422709"/>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Arrow Connector 147"/>
          <p:cNvCxnSpPr/>
          <p:nvPr/>
        </p:nvCxnSpPr>
        <p:spPr>
          <a:xfrm>
            <a:off x="4174988" y="1216568"/>
            <a:ext cx="0" cy="4996412"/>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3692324" y="3367675"/>
            <a:ext cx="965329" cy="461665"/>
          </a:xfrm>
          <a:prstGeom prst="rect">
            <a:avLst/>
          </a:prstGeom>
          <a:solidFill>
            <a:schemeClr val="bg2"/>
          </a:solidFill>
        </p:spPr>
        <p:txBody>
          <a:bodyPr wrap="none" rtlCol="0">
            <a:spAutoFit/>
          </a:bodyPr>
          <a:lstStyle/>
          <a:p>
            <a:r>
              <a:rPr lang="en-US" sz="2400">
                <a:solidFill>
                  <a:schemeClr val="tx2"/>
                </a:solidFill>
                <a:latin typeface="+mj-lt"/>
              </a:rPr>
              <a:t>4.5 m</a:t>
            </a:r>
            <a:endParaRPr lang="en-US" sz="2400" dirty="0">
              <a:solidFill>
                <a:schemeClr val="tx2"/>
              </a:solidFill>
              <a:latin typeface="+mj-lt"/>
            </a:endParaRPr>
          </a:p>
        </p:txBody>
      </p:sp>
      <p:cxnSp>
        <p:nvCxnSpPr>
          <p:cNvPr id="152" name="Straight Arrow Connector 151"/>
          <p:cNvCxnSpPr/>
          <p:nvPr/>
        </p:nvCxnSpPr>
        <p:spPr>
          <a:xfrm>
            <a:off x="578734" y="6538914"/>
            <a:ext cx="2930325"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1794076" y="6377651"/>
            <a:ext cx="756938" cy="369332"/>
          </a:xfrm>
          <a:prstGeom prst="rect">
            <a:avLst/>
          </a:prstGeom>
          <a:solidFill>
            <a:schemeClr val="bg2"/>
          </a:solidFill>
        </p:spPr>
        <p:txBody>
          <a:bodyPr wrap="none" rtlCol="0">
            <a:spAutoFit/>
          </a:bodyPr>
          <a:lstStyle/>
          <a:p>
            <a:r>
              <a:rPr lang="en-US" dirty="0"/>
              <a:t>2-4 m</a:t>
            </a:r>
          </a:p>
        </p:txBody>
      </p:sp>
      <p:sp>
        <p:nvSpPr>
          <p:cNvPr id="154" name="Rectangle 153"/>
          <p:cNvSpPr/>
          <p:nvPr/>
        </p:nvSpPr>
        <p:spPr>
          <a:xfrm>
            <a:off x="7231624" y="1976617"/>
            <a:ext cx="321401" cy="3422709"/>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TextBox 154"/>
          <p:cNvSpPr txBox="1"/>
          <p:nvPr/>
        </p:nvSpPr>
        <p:spPr>
          <a:xfrm>
            <a:off x="7049371" y="1485321"/>
            <a:ext cx="1999906" cy="369332"/>
          </a:xfrm>
          <a:prstGeom prst="rect">
            <a:avLst/>
          </a:prstGeom>
          <a:noFill/>
        </p:spPr>
        <p:txBody>
          <a:bodyPr wrap="none" rtlCol="0">
            <a:spAutoFit/>
          </a:bodyPr>
          <a:lstStyle/>
          <a:p>
            <a:r>
              <a:rPr lang="en-US" dirty="0"/>
              <a:t>Residual ion dump</a:t>
            </a:r>
          </a:p>
        </p:txBody>
      </p:sp>
      <p:sp>
        <p:nvSpPr>
          <p:cNvPr id="156" name="TextBox 155"/>
          <p:cNvSpPr txBox="1"/>
          <p:nvPr/>
        </p:nvSpPr>
        <p:spPr>
          <a:xfrm>
            <a:off x="7572697" y="5466136"/>
            <a:ext cx="1586075" cy="369332"/>
          </a:xfrm>
          <a:prstGeom prst="rect">
            <a:avLst/>
          </a:prstGeom>
          <a:noFill/>
        </p:spPr>
        <p:txBody>
          <a:bodyPr wrap="none" rtlCol="0">
            <a:spAutoFit/>
          </a:bodyPr>
          <a:lstStyle/>
          <a:p>
            <a:r>
              <a:rPr lang="en-US" dirty="0"/>
              <a:t>Neutron-dump</a:t>
            </a:r>
          </a:p>
        </p:txBody>
      </p:sp>
      <p:sp>
        <p:nvSpPr>
          <p:cNvPr id="157" name="TextBox 156"/>
          <p:cNvSpPr txBox="1"/>
          <p:nvPr/>
        </p:nvSpPr>
        <p:spPr>
          <a:xfrm>
            <a:off x="5003126" y="6342066"/>
            <a:ext cx="756938" cy="369332"/>
          </a:xfrm>
          <a:prstGeom prst="rect">
            <a:avLst/>
          </a:prstGeom>
          <a:solidFill>
            <a:schemeClr val="bg2"/>
          </a:solidFill>
        </p:spPr>
        <p:txBody>
          <a:bodyPr wrap="none" rtlCol="0">
            <a:spAutoFit/>
          </a:bodyPr>
          <a:lstStyle/>
          <a:p>
            <a:r>
              <a:rPr lang="en-US"/>
              <a:t>3.5 m</a:t>
            </a:r>
          </a:p>
        </p:txBody>
      </p:sp>
    </p:spTree>
    <p:extLst>
      <p:ext uri="{BB962C8B-B14F-4D97-AF65-F5344CB8AC3E}">
        <p14:creationId xmlns:p14="http://schemas.microsoft.com/office/powerpoint/2010/main" val="743663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728" y="1143000"/>
            <a:ext cx="7884543" cy="5096107"/>
          </a:xfrm>
          <a:prstGeom prst="rect">
            <a:avLst/>
          </a:prstGeom>
        </p:spPr>
      </p:pic>
      <p:sp>
        <p:nvSpPr>
          <p:cNvPr id="2" name="Title 1"/>
          <p:cNvSpPr>
            <a:spLocks noGrp="1"/>
          </p:cNvSpPr>
          <p:nvPr>
            <p:ph type="title"/>
          </p:nvPr>
        </p:nvSpPr>
        <p:spPr/>
        <p:txBody>
          <a:bodyPr/>
          <a:lstStyle/>
          <a:p>
            <a:r>
              <a:rPr lang="en-US" dirty="0"/>
              <a:t>Accelerator array for NBI system is a converging group of beams injected into neutralization system.  1 MeV, 20 A</a:t>
            </a:r>
          </a:p>
        </p:txBody>
      </p:sp>
      <p:sp>
        <p:nvSpPr>
          <p:cNvPr id="4" name="Slide Number Placeholder 3"/>
          <p:cNvSpPr>
            <a:spLocks noGrp="1"/>
          </p:cNvSpPr>
          <p:nvPr>
            <p:ph type="sldNum" sz="quarter" idx="12"/>
          </p:nvPr>
        </p:nvSpPr>
        <p:spPr/>
        <p:txBody>
          <a:bodyPr/>
          <a:lstStyle/>
          <a:p>
            <a:fld id="{D260E43B-7F43-FA45-AAB7-E054FD6CC4E3}" type="slidenum">
              <a:rPr lang="en-US" smtClean="0"/>
              <a:t>26</a:t>
            </a:fld>
            <a:endParaRPr lang="en-US" dirty="0"/>
          </a:p>
        </p:txBody>
      </p:sp>
      <p:sp>
        <p:nvSpPr>
          <p:cNvPr id="141" name="TextBox 140"/>
          <p:cNvSpPr txBox="1"/>
          <p:nvPr/>
        </p:nvSpPr>
        <p:spPr>
          <a:xfrm>
            <a:off x="533400" y="1066800"/>
            <a:ext cx="2971800" cy="707886"/>
          </a:xfrm>
          <a:prstGeom prst="rect">
            <a:avLst/>
          </a:prstGeom>
          <a:noFill/>
        </p:spPr>
        <p:txBody>
          <a:bodyPr wrap="square" rtlCol="0">
            <a:spAutoFit/>
          </a:bodyPr>
          <a:lstStyle/>
          <a:p>
            <a:r>
              <a:rPr lang="en-US" sz="2000" dirty="0">
                <a:solidFill>
                  <a:schemeClr val="tx2"/>
                </a:solidFill>
                <a:latin typeface="+mj-lt"/>
              </a:rPr>
              <a:t>2 rows</a:t>
            </a:r>
            <a:r>
              <a:rPr lang="en-US" sz="2000">
                <a:solidFill>
                  <a:schemeClr val="tx2"/>
                </a:solidFill>
                <a:latin typeface="+mj-lt"/>
              </a:rPr>
              <a:t>, </a:t>
            </a:r>
            <a:br>
              <a:rPr lang="en-US" sz="2000">
                <a:solidFill>
                  <a:schemeClr val="tx2"/>
                </a:solidFill>
                <a:latin typeface="+mj-lt"/>
              </a:rPr>
            </a:br>
            <a:r>
              <a:rPr lang="en-US" sz="2000">
                <a:solidFill>
                  <a:schemeClr val="tx2"/>
                </a:solidFill>
                <a:latin typeface="+mj-lt"/>
              </a:rPr>
              <a:t>23 accelerators/row</a:t>
            </a:r>
            <a:endParaRPr lang="en-US" sz="2000" dirty="0">
              <a:solidFill>
                <a:schemeClr val="tx2"/>
              </a:solidFill>
              <a:latin typeface="+mj-lt"/>
            </a:endParaRPr>
          </a:p>
        </p:txBody>
      </p:sp>
      <p:sp>
        <p:nvSpPr>
          <p:cNvPr id="142" name="TextBox 141"/>
          <p:cNvSpPr txBox="1"/>
          <p:nvPr/>
        </p:nvSpPr>
        <p:spPr>
          <a:xfrm>
            <a:off x="3572367" y="1280968"/>
            <a:ext cx="1670650" cy="400110"/>
          </a:xfrm>
          <a:prstGeom prst="rect">
            <a:avLst/>
          </a:prstGeom>
          <a:noFill/>
        </p:spPr>
        <p:txBody>
          <a:bodyPr wrap="none" rtlCol="0">
            <a:spAutoFit/>
          </a:bodyPr>
          <a:lstStyle/>
          <a:p>
            <a:r>
              <a:rPr lang="en-US" sz="2000" dirty="0"/>
              <a:t>neutralization</a:t>
            </a:r>
          </a:p>
        </p:txBody>
      </p:sp>
      <p:sp>
        <p:nvSpPr>
          <p:cNvPr id="147" name="TextBox 146"/>
          <p:cNvSpPr txBox="1"/>
          <p:nvPr/>
        </p:nvSpPr>
        <p:spPr>
          <a:xfrm>
            <a:off x="5140634" y="4736068"/>
            <a:ext cx="532518" cy="369332"/>
          </a:xfrm>
          <a:prstGeom prst="rect">
            <a:avLst/>
          </a:prstGeom>
          <a:noFill/>
        </p:spPr>
        <p:txBody>
          <a:bodyPr wrap="none" rtlCol="0">
            <a:spAutoFit/>
          </a:bodyPr>
          <a:lstStyle/>
          <a:p>
            <a:r>
              <a:rPr lang="en-US" dirty="0"/>
              <a:t>RID</a:t>
            </a:r>
          </a:p>
        </p:txBody>
      </p:sp>
      <p:sp>
        <p:nvSpPr>
          <p:cNvPr id="150" name="TextBox 149"/>
          <p:cNvSpPr txBox="1"/>
          <p:nvPr/>
        </p:nvSpPr>
        <p:spPr>
          <a:xfrm>
            <a:off x="5854568" y="4572000"/>
            <a:ext cx="953851" cy="369332"/>
          </a:xfrm>
          <a:prstGeom prst="rect">
            <a:avLst/>
          </a:prstGeom>
          <a:noFill/>
        </p:spPr>
        <p:txBody>
          <a:bodyPr wrap="none" rtlCol="0">
            <a:spAutoFit/>
          </a:bodyPr>
          <a:lstStyle/>
          <a:p>
            <a:r>
              <a:rPr lang="en-US"/>
              <a:t>N-dump</a:t>
            </a:r>
          </a:p>
        </p:txBody>
      </p:sp>
      <p:sp>
        <p:nvSpPr>
          <p:cNvPr id="151" name="TextBox 150"/>
          <p:cNvSpPr txBox="1"/>
          <p:nvPr/>
        </p:nvSpPr>
        <p:spPr>
          <a:xfrm>
            <a:off x="7162800" y="1578114"/>
            <a:ext cx="1524000" cy="707886"/>
          </a:xfrm>
          <a:prstGeom prst="rect">
            <a:avLst/>
          </a:prstGeom>
          <a:noFill/>
        </p:spPr>
        <p:txBody>
          <a:bodyPr wrap="square" rtlCol="0">
            <a:spAutoFit/>
          </a:bodyPr>
          <a:lstStyle/>
          <a:p>
            <a:pPr algn="ctr"/>
            <a:r>
              <a:rPr lang="en-US" sz="2000"/>
              <a:t>Tokamak beam port</a:t>
            </a:r>
            <a:endParaRPr lang="en-US" sz="2000" dirty="0"/>
          </a:p>
        </p:txBody>
      </p:sp>
      <p:cxnSp>
        <p:nvCxnSpPr>
          <p:cNvPr id="6" name="Straight Arrow Connector 5"/>
          <p:cNvCxnSpPr/>
          <p:nvPr/>
        </p:nvCxnSpPr>
        <p:spPr>
          <a:xfrm flipH="1">
            <a:off x="7696200" y="2286000"/>
            <a:ext cx="473926" cy="13534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593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687574" y="2055354"/>
            <a:ext cx="4422957" cy="3304922"/>
          </a:xfrm>
          <a:prstGeom prst="rect">
            <a:avLst/>
          </a:prstGeom>
        </p:spPr>
      </p:pic>
      <p:sp>
        <p:nvSpPr>
          <p:cNvPr id="2" name="Title 1"/>
          <p:cNvSpPr>
            <a:spLocks noGrp="1"/>
          </p:cNvSpPr>
          <p:nvPr>
            <p:ph type="title"/>
          </p:nvPr>
        </p:nvSpPr>
        <p:spPr/>
        <p:txBody>
          <a:bodyPr/>
          <a:lstStyle/>
          <a:p>
            <a:r>
              <a:rPr lang="en-US" dirty="0"/>
              <a:t>NDCX and Bella-</a:t>
            </a:r>
            <a:r>
              <a:rPr lang="en-US" dirty="0" err="1"/>
              <a:t>i</a:t>
            </a:r>
            <a:r>
              <a:rPr lang="en-US" dirty="0"/>
              <a:t> advance intense beams, beam-plasma physics, materials, warm dense matter science</a:t>
            </a:r>
          </a:p>
        </p:txBody>
      </p:sp>
      <p:sp>
        <p:nvSpPr>
          <p:cNvPr id="3" name="Content Placeholder 2"/>
          <p:cNvSpPr>
            <a:spLocks noGrp="1"/>
          </p:cNvSpPr>
          <p:nvPr>
            <p:ph sz="half" idx="1"/>
          </p:nvPr>
        </p:nvSpPr>
        <p:spPr>
          <a:xfrm>
            <a:off x="0" y="1167716"/>
            <a:ext cx="9143999" cy="5085521"/>
          </a:xfrm>
        </p:spPr>
        <p:txBody>
          <a:bodyPr>
            <a:noAutofit/>
          </a:bodyPr>
          <a:lstStyle/>
          <a:p>
            <a:r>
              <a:rPr lang="en-US" sz="1600" dirty="0">
                <a:latin typeface="+mn-lt"/>
              </a:rPr>
              <a:t>We have generated ns ion pulses with </a:t>
            </a:r>
            <a:r>
              <a:rPr lang="en-US" sz="1600" b="1" dirty="0"/>
              <a:t>peak dose rates of &gt;10</a:t>
            </a:r>
            <a:r>
              <a:rPr lang="en-US" sz="1600" b="1" baseline="30000" dirty="0"/>
              <a:t>20</a:t>
            </a:r>
            <a:r>
              <a:rPr lang="en-US" sz="1600" b="1" dirty="0"/>
              <a:t> ions/cm</a:t>
            </a:r>
            <a:r>
              <a:rPr lang="en-US" sz="1600" b="1" baseline="30000" dirty="0"/>
              <a:t>2</a:t>
            </a:r>
            <a:r>
              <a:rPr lang="en-US" sz="1600" b="1" dirty="0"/>
              <a:t>/s </a:t>
            </a:r>
            <a:r>
              <a:rPr lang="en-US" sz="1600" dirty="0">
                <a:latin typeface="+mn-lt"/>
              </a:rPr>
              <a:t>with high reproducibility.  </a:t>
            </a:r>
            <a:r>
              <a:rPr lang="en-US" sz="1600" b="1" u="sng" dirty="0">
                <a:latin typeface="+mn-lt"/>
              </a:rPr>
              <a:t>Repetition rate is &lt;1/minute.  Beam r = 1mm, t = 2 ns </a:t>
            </a:r>
          </a:p>
          <a:p>
            <a:r>
              <a:rPr lang="en-US" sz="1600" dirty="0">
                <a:latin typeface="+mn-lt"/>
              </a:rPr>
              <a:t>We have achieved </a:t>
            </a:r>
            <a:r>
              <a:rPr lang="en-US" sz="1600" b="1" u="sng" dirty="0">
                <a:latin typeface="+mn-lt"/>
              </a:rPr>
              <a:t>2 A peak currents </a:t>
            </a:r>
            <a:r>
              <a:rPr lang="en-US" sz="1600" dirty="0">
                <a:latin typeface="+mn-lt"/>
              </a:rPr>
              <a:t>for ns pulses of 1 MeV He</a:t>
            </a:r>
            <a:r>
              <a:rPr lang="en-US" sz="1600" baseline="30000" dirty="0">
                <a:latin typeface="+mn-lt"/>
              </a:rPr>
              <a:t>+</a:t>
            </a:r>
            <a:r>
              <a:rPr lang="en-US" sz="1600" dirty="0">
                <a:latin typeface="+mn-lt"/>
              </a:rPr>
              <a:t> ions, focused to </a:t>
            </a:r>
            <a:r>
              <a:rPr lang="en-US" sz="1600" b="1" dirty="0"/>
              <a:t>0.1 J/cm</a:t>
            </a:r>
            <a:r>
              <a:rPr lang="en-US" sz="1600" b="1" baseline="30000" dirty="0"/>
              <a:t>2</a:t>
            </a:r>
            <a:r>
              <a:rPr lang="en-US" sz="1600" dirty="0">
                <a:latin typeface="+mn-lt"/>
              </a:rPr>
              <a:t>. </a:t>
            </a:r>
          </a:p>
          <a:p>
            <a:r>
              <a:rPr lang="en-US" sz="1600" dirty="0">
                <a:latin typeface="+mn-lt"/>
              </a:rPr>
              <a:t>We are </a:t>
            </a:r>
            <a:r>
              <a:rPr lang="en-US" sz="1600" b="1" u="sng" dirty="0">
                <a:latin typeface="+mn-lt"/>
              </a:rPr>
              <a:t>measuring ion energy loss in heated foils</a:t>
            </a:r>
          </a:p>
          <a:p>
            <a:r>
              <a:rPr lang="en-US" sz="1600" dirty="0">
                <a:latin typeface="+mn-lt"/>
              </a:rPr>
              <a:t>Based on new results, we will:</a:t>
            </a:r>
          </a:p>
          <a:p>
            <a:pPr lvl="1">
              <a:buFont typeface="Arial" panose="020B0604020202020204" pitchFamily="34" charset="0"/>
              <a:buChar char="•"/>
            </a:pPr>
            <a:r>
              <a:rPr lang="en-US" sz="1600" dirty="0"/>
              <a:t>Push the limits and testing the understanding </a:t>
            </a:r>
            <a:br>
              <a:rPr lang="en-US" sz="1600" dirty="0"/>
            </a:br>
            <a:r>
              <a:rPr lang="en-US" sz="1600" dirty="0"/>
              <a:t>of intense beam physics </a:t>
            </a:r>
            <a:r>
              <a:rPr lang="en-US" sz="1600" dirty="0">
                <a:latin typeface="+mn-lt"/>
              </a:rPr>
              <a:t>for inertial fusion and </a:t>
            </a:r>
            <a:br>
              <a:rPr lang="en-US" sz="1600" dirty="0">
                <a:latin typeface="+mn-lt"/>
              </a:rPr>
            </a:br>
            <a:r>
              <a:rPr lang="en-US" sz="1600" dirty="0">
                <a:latin typeface="+mn-lt"/>
              </a:rPr>
              <a:t>other applications.</a:t>
            </a:r>
          </a:p>
          <a:p>
            <a:pPr lvl="1">
              <a:buFont typeface="Arial" panose="020B0604020202020204" pitchFamily="34" charset="0"/>
              <a:buChar char="•"/>
            </a:pPr>
            <a:r>
              <a:rPr lang="en-US" sz="1600" dirty="0"/>
              <a:t>Dynamics of radiation effects </a:t>
            </a:r>
            <a:r>
              <a:rPr lang="en-US" sz="1600" dirty="0">
                <a:latin typeface="+mn-lt"/>
              </a:rPr>
              <a:t>and fusion </a:t>
            </a:r>
            <a:br>
              <a:rPr lang="en-US" sz="1600" dirty="0">
                <a:latin typeface="+mn-lt"/>
              </a:rPr>
            </a:br>
            <a:r>
              <a:rPr lang="en-US" sz="1600" dirty="0">
                <a:latin typeface="+mn-lt"/>
              </a:rPr>
              <a:t>materials science</a:t>
            </a:r>
          </a:p>
          <a:p>
            <a:pPr lvl="1">
              <a:buFont typeface="Arial" panose="020B0604020202020204" pitchFamily="34" charset="0"/>
              <a:buChar char="•"/>
            </a:pPr>
            <a:r>
              <a:rPr lang="en-US" sz="1600" dirty="0"/>
              <a:t>Radiation effects on semiconductor transistors.</a:t>
            </a:r>
          </a:p>
          <a:p>
            <a:pPr>
              <a:buFont typeface="Arial" panose="020B0604020202020204" pitchFamily="34" charset="0"/>
              <a:buChar char="•"/>
            </a:pPr>
            <a:r>
              <a:rPr lang="en-US" sz="1600" dirty="0"/>
              <a:t>Workshop on Dynamics of Radiation Effects</a:t>
            </a:r>
            <a:r>
              <a:rPr lang="en-US" sz="1600" b="1" dirty="0"/>
              <a:t>, </a:t>
            </a:r>
            <a:br>
              <a:rPr lang="en-US" sz="1600" b="1" dirty="0"/>
            </a:br>
            <a:r>
              <a:rPr lang="en-US" sz="1600" b="1" dirty="0"/>
              <a:t>Dec 15-16, 2016, Berkeley Lab</a:t>
            </a:r>
          </a:p>
          <a:p>
            <a:pPr lvl="1">
              <a:buFont typeface="Arial" panose="020B0604020202020204" pitchFamily="34" charset="0"/>
              <a:buChar char="•"/>
            </a:pPr>
            <a:r>
              <a:rPr lang="en-US" sz="1600" dirty="0">
                <a:latin typeface="+mn-lt"/>
              </a:rPr>
              <a:t>Theory and simulations of the dynamics of </a:t>
            </a:r>
            <a:br>
              <a:rPr lang="en-US" sz="1600" dirty="0">
                <a:latin typeface="+mn-lt"/>
              </a:rPr>
            </a:br>
            <a:r>
              <a:rPr lang="en-US" sz="1600" dirty="0">
                <a:latin typeface="+mn-lt"/>
              </a:rPr>
              <a:t>radiation effects in materials;</a:t>
            </a:r>
          </a:p>
          <a:p>
            <a:pPr lvl="1">
              <a:buFont typeface="Arial" panose="020B0604020202020204" pitchFamily="34" charset="0"/>
              <a:buChar char="•"/>
            </a:pPr>
            <a:r>
              <a:rPr lang="en-US" sz="1600" dirty="0">
                <a:latin typeface="+mn-lt"/>
              </a:rPr>
              <a:t>Excitation sources such as pulsed plasmas and pulsed ion beams paired with in situ probes such as Ultrafast Electron Diffraction, pulsed x-rays, optical and ion scattering techniques</a:t>
            </a:r>
          </a:p>
          <a:p>
            <a:pPr>
              <a:buFont typeface="Arial" panose="020B0604020202020204" pitchFamily="34" charset="0"/>
              <a:buChar char="•"/>
            </a:pPr>
            <a:r>
              <a:rPr lang="en-US" sz="1600" dirty="0"/>
              <a:t>Synergistic: Bella-</a:t>
            </a:r>
            <a:r>
              <a:rPr lang="en-US" sz="1600" dirty="0" err="1"/>
              <a:t>i</a:t>
            </a:r>
            <a:r>
              <a:rPr lang="en-US" sz="1600" dirty="0"/>
              <a:t> laser generated ion beams </a:t>
            </a:r>
          </a:p>
          <a:p>
            <a:pPr lvl="1">
              <a:buFont typeface="Arial" panose="020B0604020202020204" pitchFamily="34" charset="0"/>
              <a:buChar char="•"/>
            </a:pPr>
            <a:endParaRPr lang="en-US" sz="1600" dirty="0">
              <a:latin typeface="+mn-lt"/>
            </a:endParaRPr>
          </a:p>
        </p:txBody>
      </p:sp>
      <p:sp>
        <p:nvSpPr>
          <p:cNvPr id="7" name="Slide Number Placeholder 6"/>
          <p:cNvSpPr>
            <a:spLocks noGrp="1"/>
          </p:cNvSpPr>
          <p:nvPr>
            <p:ph type="sldNum" sz="quarter" idx="12"/>
          </p:nvPr>
        </p:nvSpPr>
        <p:spPr/>
        <p:txBody>
          <a:bodyPr/>
          <a:lstStyle/>
          <a:p>
            <a:fld id="{D260E43B-7F43-FA45-AAB7-E054FD6CC4E3}" type="slidenum">
              <a:rPr lang="en-US" smtClean="0"/>
              <a:t>27</a:t>
            </a:fld>
            <a:endParaRPr lang="en-US" dirty="0"/>
          </a:p>
        </p:txBody>
      </p:sp>
      <p:pic>
        <p:nvPicPr>
          <p:cNvPr id="8" name="Content Placeholder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9258" t="8200" r="10434" b="1803"/>
          <a:stretch/>
        </p:blipFill>
        <p:spPr>
          <a:xfrm>
            <a:off x="7385760" y="2235766"/>
            <a:ext cx="1786372" cy="1494453"/>
          </a:xfrm>
        </p:spPr>
      </p:pic>
      <p:grpSp>
        <p:nvGrpSpPr>
          <p:cNvPr id="4" name="Group 3"/>
          <p:cNvGrpSpPr>
            <a:grpSpLocks noChangeAspect="1"/>
          </p:cNvGrpSpPr>
          <p:nvPr/>
        </p:nvGrpSpPr>
        <p:grpSpPr>
          <a:xfrm>
            <a:off x="8051385" y="2429140"/>
            <a:ext cx="691648" cy="328895"/>
            <a:chOff x="7707552" y="3128156"/>
            <a:chExt cx="1111049" cy="528330"/>
          </a:xfrm>
        </p:grpSpPr>
        <p:cxnSp>
          <p:nvCxnSpPr>
            <p:cNvPr id="9" name="Straight Connector 8"/>
            <p:cNvCxnSpPr/>
            <p:nvPr/>
          </p:nvCxnSpPr>
          <p:spPr>
            <a:xfrm>
              <a:off x="8026386" y="3176175"/>
              <a:ext cx="4460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707552" y="3128156"/>
              <a:ext cx="1111049" cy="528330"/>
            </a:xfrm>
            <a:prstGeom prst="rect">
              <a:avLst/>
            </a:prstGeom>
            <a:noFill/>
          </p:spPr>
          <p:txBody>
            <a:bodyPr wrap="none" rtlCol="0">
              <a:spAutoFit/>
            </a:bodyPr>
            <a:lstStyle/>
            <a:p>
              <a:r>
                <a:rPr lang="en-US" sz="1050" dirty="0">
                  <a:solidFill>
                    <a:schemeClr val="bg1"/>
                  </a:solidFill>
                  <a:latin typeface="+mj-lt"/>
                </a:rPr>
                <a:t>2 mm</a:t>
              </a:r>
            </a:p>
          </p:txBody>
        </p:sp>
      </p:grpSp>
      <p:pic>
        <p:nvPicPr>
          <p:cNvPr id="12" name="Content Placeholder 6"/>
          <p:cNvPicPr>
            <a:picLocks noGrp="1" noChangeAspect="1"/>
          </p:cNvPicPr>
          <p:nvPr>
            <p:ph sz="half" idx="2"/>
          </p:nvPr>
        </p:nvPicPr>
        <p:blipFill rotWithShape="1">
          <a:blip r:embed="rId5" cstate="screen">
            <a:extLst>
              <a:ext uri="{BEBA8EAE-BF5A-486C-A8C5-ECC9F3942E4B}">
                <a14:imgProps xmlns:a14="http://schemas.microsoft.com/office/drawing/2010/main">
                  <a14:imgLayer r:embed="rId6">
                    <a14:imgEffect>
                      <a14:brightnessContrast bright="40000" contrast="-5000"/>
                    </a14:imgEffect>
                  </a14:imgLayer>
                </a14:imgProps>
              </a:ext>
              <a:ext uri="{28A0092B-C50C-407E-A947-70E740481C1C}">
                <a14:useLocalDpi xmlns:a14="http://schemas.microsoft.com/office/drawing/2010/main"/>
              </a:ext>
            </a:extLst>
          </a:blip>
          <a:srcRect/>
          <a:stretch/>
        </p:blipFill>
        <p:spPr>
          <a:xfrm rot="16200000">
            <a:off x="7543155" y="3502465"/>
            <a:ext cx="1305455" cy="1275955"/>
          </a:xfrm>
        </p:spPr>
      </p:pic>
    </p:spTree>
    <p:extLst>
      <p:ext uri="{BB962C8B-B14F-4D97-AF65-F5344CB8AC3E}">
        <p14:creationId xmlns:p14="http://schemas.microsoft.com/office/powerpoint/2010/main" val="1914185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6825" y="4952118"/>
            <a:ext cx="1499364" cy="149936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930" y="4952118"/>
            <a:ext cx="1499364" cy="1499364"/>
          </a:xfrm>
          <a:prstGeom prst="rect">
            <a:avLst/>
          </a:prstGeom>
        </p:spPr>
      </p:pic>
      <p:sp>
        <p:nvSpPr>
          <p:cNvPr id="2" name="Title 1"/>
          <p:cNvSpPr>
            <a:spLocks noGrp="1"/>
          </p:cNvSpPr>
          <p:nvPr>
            <p:ph type="title"/>
          </p:nvPr>
        </p:nvSpPr>
        <p:spPr/>
        <p:txBody>
          <a:bodyPr/>
          <a:lstStyle/>
          <a:p>
            <a:r>
              <a:rPr lang="en-US" dirty="0"/>
              <a:t>First commissioning shots show narrow divergence beams at expected ion energies</a:t>
            </a:r>
          </a:p>
        </p:txBody>
      </p:sp>
      <p:sp>
        <p:nvSpPr>
          <p:cNvPr id="3" name="Slide Number Placeholder 2"/>
          <p:cNvSpPr>
            <a:spLocks noGrp="1"/>
          </p:cNvSpPr>
          <p:nvPr>
            <p:ph type="sldNum" sz="quarter" idx="12"/>
          </p:nvPr>
        </p:nvSpPr>
        <p:spPr/>
        <p:txBody>
          <a:bodyPr/>
          <a:lstStyle/>
          <a:p>
            <a:fld id="{D260E43B-7F43-FA45-AAB7-E054FD6CC4E3}" type="slidenum">
              <a:rPr lang="en-US" smtClean="0"/>
              <a:pPr/>
              <a:t>28</a:t>
            </a:fld>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690" y="1274767"/>
            <a:ext cx="4134556" cy="3100917"/>
          </a:xfrm>
          <a:prstGeom prst="rect">
            <a:avLst/>
          </a:prstGeom>
        </p:spPr>
      </p:pic>
      <p:pic>
        <p:nvPicPr>
          <p:cNvPr id="25604" name="Picture 4" descr="https://lh6.googleusercontent.com/8Epu2hzxSgmM1QIUEh-flxHnAgm8KCaKKA4jDC4v5Xw19QvSIUqdBkF8A3Wb2LGFm7maxARD0q3iIMKp4Ft4KWAgN-uP8XvD91CLAldcmqtFirODXSlk6PpFtNq8DovNu76FpkJ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77443" y="1284814"/>
            <a:ext cx="2110864" cy="31009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6707642" y="3326522"/>
            <a:ext cx="8468" cy="926662"/>
          </a:xfrm>
          <a:prstGeom prst="straightConnector1">
            <a:avLst/>
          </a:prstGeom>
          <a:ln w="38100">
            <a:solidFill>
              <a:srgbClr val="DF2DD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53960" y="3601541"/>
            <a:ext cx="1051035" cy="369332"/>
          </a:xfrm>
          <a:prstGeom prst="rect">
            <a:avLst/>
          </a:prstGeom>
          <a:noFill/>
        </p:spPr>
        <p:txBody>
          <a:bodyPr wrap="square" rtlCol="0">
            <a:spAutoFit/>
          </a:bodyPr>
          <a:lstStyle/>
          <a:p>
            <a:r>
              <a:rPr lang="en-US" dirty="0">
                <a:solidFill>
                  <a:srgbClr val="DF2DD2"/>
                </a:solidFill>
                <a:cs typeface="Calibri" panose="020F0502020204030204" pitchFamily="34" charset="0"/>
              </a:rPr>
              <a:t>2 cm</a:t>
            </a:r>
          </a:p>
        </p:txBody>
      </p:sp>
      <p:sp>
        <p:nvSpPr>
          <p:cNvPr id="13" name="TextBox 12"/>
          <p:cNvSpPr txBox="1"/>
          <p:nvPr/>
        </p:nvSpPr>
        <p:spPr>
          <a:xfrm>
            <a:off x="4904988" y="5051442"/>
            <a:ext cx="3265137" cy="1200329"/>
          </a:xfrm>
          <a:prstGeom prst="rect">
            <a:avLst/>
          </a:prstGeom>
          <a:noFill/>
        </p:spPr>
        <p:txBody>
          <a:bodyPr wrap="square" rtlCol="0">
            <a:spAutoFit/>
          </a:bodyPr>
          <a:lstStyle/>
          <a:p>
            <a:r>
              <a:rPr lang="en-US" dirty="0">
                <a:solidFill>
                  <a:prstClr val="black"/>
                </a:solidFill>
              </a:rPr>
              <a:t>12J on target, 5x10</a:t>
            </a:r>
            <a:r>
              <a:rPr lang="en-US" baseline="30000" dirty="0">
                <a:solidFill>
                  <a:prstClr val="black"/>
                </a:solidFill>
              </a:rPr>
              <a:t>18</a:t>
            </a:r>
            <a:r>
              <a:rPr lang="en-US" dirty="0">
                <a:solidFill>
                  <a:prstClr val="black"/>
                </a:solidFill>
              </a:rPr>
              <a:t> Wcm</a:t>
            </a:r>
            <a:r>
              <a:rPr lang="en-US" baseline="30000" dirty="0">
                <a:solidFill>
                  <a:prstClr val="black"/>
                </a:solidFill>
              </a:rPr>
              <a:t>-2 </a:t>
            </a:r>
            <a:r>
              <a:rPr lang="en-US" dirty="0">
                <a:solidFill>
                  <a:prstClr val="black"/>
                </a:solidFill>
              </a:rPr>
              <a:t> </a:t>
            </a:r>
          </a:p>
          <a:p>
            <a:r>
              <a:rPr lang="en-US" dirty="0">
                <a:solidFill>
                  <a:prstClr val="black"/>
                </a:solidFill>
              </a:rPr>
              <a:t>13um Aluminum  </a:t>
            </a:r>
          </a:p>
          <a:p>
            <a:r>
              <a:rPr lang="en-US" dirty="0">
                <a:solidFill>
                  <a:prstClr val="black"/>
                </a:solidFill>
              </a:rPr>
              <a:t>Ion energies up to 4.5 MeV</a:t>
            </a:r>
          </a:p>
          <a:p>
            <a:r>
              <a:rPr lang="en-US" dirty="0">
                <a:solidFill>
                  <a:prstClr val="black"/>
                </a:solidFill>
              </a:rPr>
              <a:t>Divergence (FWHM) 150mrad</a:t>
            </a:r>
          </a:p>
        </p:txBody>
      </p:sp>
      <p:sp>
        <p:nvSpPr>
          <p:cNvPr id="14" name="Rectangle 13"/>
          <p:cNvSpPr/>
          <p:nvPr/>
        </p:nvSpPr>
        <p:spPr bwMode="auto">
          <a:xfrm>
            <a:off x="4845270" y="4702629"/>
            <a:ext cx="3043037" cy="1897956"/>
          </a:xfrm>
          <a:prstGeom prst="rect">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prstClr val="black"/>
              </a:solidFill>
              <a:ea typeface="ＭＳ Ｐゴシック" charset="-128"/>
              <a:cs typeface="ＭＳ Ｐゴシック" charset="-128"/>
            </a:endParaRPr>
          </a:p>
        </p:txBody>
      </p:sp>
      <p:sp>
        <p:nvSpPr>
          <p:cNvPr id="15" name="TextBox 14"/>
          <p:cNvSpPr txBox="1"/>
          <p:nvPr/>
        </p:nvSpPr>
        <p:spPr>
          <a:xfrm>
            <a:off x="4760230" y="4499437"/>
            <a:ext cx="2877699" cy="400110"/>
          </a:xfrm>
          <a:prstGeom prst="rect">
            <a:avLst/>
          </a:prstGeom>
          <a:solidFill>
            <a:schemeClr val="bg1"/>
          </a:solidFill>
          <a:ln w="25400">
            <a:noFill/>
          </a:ln>
          <a:effectLst/>
        </p:spPr>
        <p:txBody>
          <a:bodyPr wrap="square" rtlCol="0">
            <a:spAutoFit/>
          </a:bodyPr>
          <a:lstStyle/>
          <a:p>
            <a:r>
              <a:rPr lang="en-US" sz="2000" b="1" dirty="0">
                <a:solidFill>
                  <a:srgbClr val="EE411E"/>
                </a:solidFill>
              </a:rPr>
              <a:t>Experiment Parameters</a:t>
            </a:r>
          </a:p>
        </p:txBody>
      </p:sp>
      <p:sp>
        <p:nvSpPr>
          <p:cNvPr id="12" name="Oval 11"/>
          <p:cNvSpPr/>
          <p:nvPr/>
        </p:nvSpPr>
        <p:spPr>
          <a:xfrm>
            <a:off x="816848" y="5322642"/>
            <a:ext cx="869429" cy="869429"/>
          </a:xfrm>
          <a:prstGeom prst="ellipse">
            <a:avLst/>
          </a:prstGeom>
          <a:noFill/>
          <a:ln w="2540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2767531" y="5339575"/>
            <a:ext cx="869429" cy="869429"/>
          </a:xfrm>
          <a:prstGeom prst="ellipse">
            <a:avLst/>
          </a:prstGeom>
          <a:noFill/>
          <a:ln w="25400">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012923" y="4918073"/>
            <a:ext cx="1002999" cy="369332"/>
          </a:xfrm>
          <a:prstGeom prst="rect">
            <a:avLst/>
          </a:prstGeom>
          <a:noFill/>
        </p:spPr>
        <p:txBody>
          <a:bodyPr wrap="square" rtlCol="0">
            <a:spAutoFit/>
          </a:bodyPr>
          <a:lstStyle/>
          <a:p>
            <a:r>
              <a:rPr lang="en-US" dirty="0">
                <a:solidFill>
                  <a:prstClr val="white"/>
                </a:solidFill>
              </a:rPr>
              <a:t>1 MeV</a:t>
            </a:r>
          </a:p>
        </p:txBody>
      </p:sp>
      <p:sp>
        <p:nvSpPr>
          <p:cNvPr id="19" name="TextBox 18"/>
          <p:cNvSpPr txBox="1"/>
          <p:nvPr/>
        </p:nvSpPr>
        <p:spPr>
          <a:xfrm>
            <a:off x="2792963" y="4953310"/>
            <a:ext cx="1700815" cy="369332"/>
          </a:xfrm>
          <a:prstGeom prst="rect">
            <a:avLst/>
          </a:prstGeom>
          <a:noFill/>
        </p:spPr>
        <p:txBody>
          <a:bodyPr wrap="square" rtlCol="0">
            <a:spAutoFit/>
          </a:bodyPr>
          <a:lstStyle/>
          <a:p>
            <a:r>
              <a:rPr lang="en-US" dirty="0">
                <a:solidFill>
                  <a:prstClr val="white"/>
                </a:solidFill>
              </a:rPr>
              <a:t>4.7 MeV</a:t>
            </a:r>
          </a:p>
        </p:txBody>
      </p:sp>
      <p:sp>
        <p:nvSpPr>
          <p:cNvPr id="20" name="TextBox 19"/>
          <p:cNvSpPr txBox="1"/>
          <p:nvPr/>
        </p:nvSpPr>
        <p:spPr>
          <a:xfrm>
            <a:off x="512171" y="6174463"/>
            <a:ext cx="1525045" cy="338554"/>
          </a:xfrm>
          <a:prstGeom prst="rect">
            <a:avLst/>
          </a:prstGeom>
          <a:noFill/>
        </p:spPr>
        <p:txBody>
          <a:bodyPr wrap="square" rtlCol="0">
            <a:spAutoFit/>
          </a:bodyPr>
          <a:lstStyle/>
          <a:p>
            <a:r>
              <a:rPr lang="en-US" sz="1600" dirty="0">
                <a:solidFill>
                  <a:prstClr val="white"/>
                </a:solidFill>
              </a:rPr>
              <a:t>250 </a:t>
            </a:r>
            <a:r>
              <a:rPr lang="en-US" sz="1600" dirty="0" err="1">
                <a:solidFill>
                  <a:prstClr val="white"/>
                </a:solidFill>
              </a:rPr>
              <a:t>mrad</a:t>
            </a:r>
            <a:endParaRPr lang="en-US" sz="1600" dirty="0">
              <a:solidFill>
                <a:prstClr val="white"/>
              </a:solidFill>
            </a:endParaRPr>
          </a:p>
        </p:txBody>
      </p:sp>
      <p:sp>
        <p:nvSpPr>
          <p:cNvPr id="21" name="TextBox 20"/>
          <p:cNvSpPr txBox="1"/>
          <p:nvPr/>
        </p:nvSpPr>
        <p:spPr>
          <a:xfrm>
            <a:off x="2388537" y="6172954"/>
            <a:ext cx="1525045" cy="338554"/>
          </a:xfrm>
          <a:prstGeom prst="rect">
            <a:avLst/>
          </a:prstGeom>
          <a:noFill/>
        </p:spPr>
        <p:txBody>
          <a:bodyPr wrap="square" rtlCol="0">
            <a:spAutoFit/>
          </a:bodyPr>
          <a:lstStyle/>
          <a:p>
            <a:r>
              <a:rPr lang="en-US" sz="1600" dirty="0">
                <a:solidFill>
                  <a:prstClr val="white"/>
                </a:solidFill>
              </a:rPr>
              <a:t>250 </a:t>
            </a:r>
            <a:r>
              <a:rPr lang="en-US" sz="1600" dirty="0" err="1">
                <a:solidFill>
                  <a:prstClr val="white"/>
                </a:solidFill>
              </a:rPr>
              <a:t>mrad</a:t>
            </a:r>
            <a:endParaRPr lang="en-US" sz="1600" dirty="0">
              <a:solidFill>
                <a:prstClr val="white"/>
              </a:solidFill>
            </a:endParaRPr>
          </a:p>
        </p:txBody>
      </p:sp>
      <p:sp>
        <p:nvSpPr>
          <p:cNvPr id="22" name="Rectangle 21"/>
          <p:cNvSpPr/>
          <p:nvPr/>
        </p:nvSpPr>
        <p:spPr bwMode="auto">
          <a:xfrm>
            <a:off x="331844" y="4702629"/>
            <a:ext cx="3917427" cy="1897956"/>
          </a:xfrm>
          <a:prstGeom prst="rect">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prstClr val="black"/>
              </a:solidFill>
              <a:ea typeface="ＭＳ Ｐゴシック" charset="-128"/>
              <a:cs typeface="ＭＳ Ｐゴシック" charset="-128"/>
            </a:endParaRPr>
          </a:p>
        </p:txBody>
      </p:sp>
      <p:sp>
        <p:nvSpPr>
          <p:cNvPr id="23" name="TextBox 22"/>
          <p:cNvSpPr txBox="1"/>
          <p:nvPr/>
        </p:nvSpPr>
        <p:spPr>
          <a:xfrm>
            <a:off x="246804" y="4499437"/>
            <a:ext cx="1640571" cy="400110"/>
          </a:xfrm>
          <a:prstGeom prst="rect">
            <a:avLst/>
          </a:prstGeom>
          <a:solidFill>
            <a:schemeClr val="bg1"/>
          </a:solidFill>
          <a:ln w="25400">
            <a:noFill/>
          </a:ln>
          <a:effectLst/>
        </p:spPr>
        <p:txBody>
          <a:bodyPr wrap="square" rtlCol="0">
            <a:spAutoFit/>
          </a:bodyPr>
          <a:lstStyle/>
          <a:p>
            <a:r>
              <a:rPr lang="en-US" sz="2000" b="1" dirty="0">
                <a:solidFill>
                  <a:srgbClr val="EE411E"/>
                </a:solidFill>
              </a:rPr>
              <a:t>RCF film stack</a:t>
            </a:r>
          </a:p>
        </p:txBody>
      </p:sp>
      <p:sp>
        <p:nvSpPr>
          <p:cNvPr id="24" name="TextBox 23"/>
          <p:cNvSpPr txBox="1"/>
          <p:nvPr/>
        </p:nvSpPr>
        <p:spPr>
          <a:xfrm>
            <a:off x="6562302" y="1193147"/>
            <a:ext cx="1820975" cy="369332"/>
          </a:xfrm>
          <a:prstGeom prst="rect">
            <a:avLst/>
          </a:prstGeom>
          <a:noFill/>
        </p:spPr>
        <p:txBody>
          <a:bodyPr wrap="square" rtlCol="0">
            <a:spAutoFit/>
          </a:bodyPr>
          <a:lstStyle/>
          <a:p>
            <a:r>
              <a:rPr lang="en-US" dirty="0">
                <a:solidFill>
                  <a:srgbClr val="FF0000"/>
                </a:solidFill>
              </a:rPr>
              <a:t>13um Al target</a:t>
            </a:r>
          </a:p>
        </p:txBody>
      </p:sp>
    </p:spTree>
    <p:extLst>
      <p:ext uri="{BB962C8B-B14F-4D97-AF65-F5344CB8AC3E}">
        <p14:creationId xmlns:p14="http://schemas.microsoft.com/office/powerpoint/2010/main" val="2072776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752" y="3853571"/>
            <a:ext cx="9109247" cy="584767"/>
          </a:xfrm>
          <a:prstGeom prst="rect">
            <a:avLst/>
          </a:prstGeom>
        </p:spPr>
        <p:txBody>
          <a:bodyPr wrap="square" lIns="91432" tIns="45716" rIns="91432" bIns="45716">
            <a:spAutoFit/>
          </a:bodyPr>
          <a:lstStyle/>
          <a:p>
            <a:pPr marL="285724" indent="-285724">
              <a:buFont typeface="Arial" panose="020B0604020202020204" pitchFamily="34" charset="0"/>
              <a:buChar char="•"/>
            </a:pPr>
            <a:r>
              <a:rPr lang="en-US" sz="1600" dirty="0"/>
              <a:t>beam spots size with radius r &lt; 1 mm within 2 ns FWHM and approximately 10</a:t>
            </a:r>
            <a:r>
              <a:rPr lang="en-US" sz="1600" baseline="30000" dirty="0"/>
              <a:t>10</a:t>
            </a:r>
            <a:r>
              <a:rPr lang="en-US" sz="1600" dirty="0"/>
              <a:t> ions/pulse. </a:t>
            </a:r>
          </a:p>
          <a:p>
            <a:pPr marL="285724" indent="-285724">
              <a:buFont typeface="Arial" panose="020B0604020202020204" pitchFamily="34" charset="0"/>
              <a:buChar char="•"/>
            </a:pPr>
            <a:r>
              <a:rPr lang="en-US" sz="1600" dirty="0"/>
              <a:t>0.02 A </a:t>
            </a:r>
            <a:r>
              <a:rPr lang="en-US" sz="1600" dirty="0">
                <a:sym typeface="Wingdings"/>
              </a:rPr>
              <a:t> 0.1 mA  0.6 A.</a:t>
            </a:r>
            <a:endParaRPr lang="en-US" sz="1600" dirty="0"/>
          </a:p>
        </p:txBody>
      </p:sp>
      <p:sp>
        <p:nvSpPr>
          <p:cNvPr id="4" name="TextBox 4"/>
          <p:cNvSpPr txBox="1">
            <a:spLocks noChangeArrowheads="1"/>
          </p:cNvSpPr>
          <p:nvPr/>
        </p:nvSpPr>
        <p:spPr bwMode="auto">
          <a:xfrm>
            <a:off x="0" y="-47177"/>
            <a:ext cx="9144000" cy="954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dirty="0">
                <a:solidFill>
                  <a:schemeClr val="bg1"/>
                </a:solidFill>
                <a:latin typeface="+mj-lt"/>
              </a:rPr>
              <a:t>The NDCX-II induction accelerator compresses beam </a:t>
            </a:r>
            <a:br>
              <a:rPr lang="en-US" altLang="en-US" sz="2800" b="1" dirty="0">
                <a:solidFill>
                  <a:schemeClr val="bg1"/>
                </a:solidFill>
                <a:latin typeface="+mj-lt"/>
              </a:rPr>
            </a:br>
            <a:r>
              <a:rPr lang="en-US" altLang="en-US" sz="2800" b="1" dirty="0">
                <a:solidFill>
                  <a:schemeClr val="bg1"/>
                </a:solidFill>
                <a:latin typeface="+mj-lt"/>
              </a:rPr>
              <a:t>to ns and mm bunches on target. </a:t>
            </a:r>
          </a:p>
        </p:txBody>
      </p:sp>
      <p:grpSp>
        <p:nvGrpSpPr>
          <p:cNvPr id="3" name="Group 2"/>
          <p:cNvGrpSpPr/>
          <p:nvPr/>
        </p:nvGrpSpPr>
        <p:grpSpPr>
          <a:xfrm>
            <a:off x="46981" y="4356188"/>
            <a:ext cx="7733391" cy="1740098"/>
            <a:chOff x="740165" y="4495489"/>
            <a:chExt cx="7717574" cy="1736541"/>
          </a:xfrm>
        </p:grpSpPr>
        <p:sp>
          <p:nvSpPr>
            <p:cNvPr id="66" name="AutoShape 4"/>
            <p:cNvSpPr>
              <a:spLocks noChangeArrowheads="1"/>
            </p:cNvSpPr>
            <p:nvPr/>
          </p:nvSpPr>
          <p:spPr bwMode="auto">
            <a:xfrm rot="5400000" flipH="1">
              <a:off x="7411576" y="4941577"/>
              <a:ext cx="92075" cy="142875"/>
            </a:xfrm>
            <a:prstGeom prst="triangle">
              <a:avLst>
                <a:gd name="adj" fmla="val 53273"/>
              </a:avLst>
            </a:prstGeom>
            <a:solidFill>
              <a:srgbClr val="A50021"/>
            </a:solidFill>
            <a:ln w="9525">
              <a:solidFill>
                <a:srgbClr val="A50021"/>
              </a:solidFill>
              <a:miter lim="800000"/>
              <a:headEnd/>
              <a:tailEnd/>
            </a:ln>
          </p:spPr>
          <p:txBody>
            <a:bodyPr wrap="none" anchor="ctr"/>
            <a:lstStyle/>
            <a:p>
              <a:pPr algn="ctr" defTabSz="914318" eaLnBrk="0" hangingPunct="0"/>
              <a:endParaRPr lang="en-US" sz="1600" dirty="0">
                <a:solidFill>
                  <a:srgbClr val="000000"/>
                </a:solidFill>
                <a:latin typeface="Helvetica" pitchFamily="34" charset="0"/>
              </a:endParaRPr>
            </a:p>
          </p:txBody>
        </p:sp>
        <p:sp>
          <p:nvSpPr>
            <p:cNvPr id="67" name="Rectangle 5" descr="10%"/>
            <p:cNvSpPr>
              <a:spLocks noChangeArrowheads="1"/>
            </p:cNvSpPr>
            <p:nvPr/>
          </p:nvSpPr>
          <p:spPr bwMode="auto">
            <a:xfrm>
              <a:off x="1280651" y="4647889"/>
              <a:ext cx="609600" cy="762000"/>
            </a:xfrm>
            <a:prstGeom prst="rect">
              <a:avLst/>
            </a:prstGeom>
            <a:pattFill prst="pct1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68" name="Text Box 6"/>
            <p:cNvSpPr txBox="1">
              <a:spLocks noChangeArrowheads="1"/>
            </p:cNvSpPr>
            <p:nvPr/>
          </p:nvSpPr>
          <p:spPr bwMode="auto">
            <a:xfrm>
              <a:off x="740165" y="5553875"/>
              <a:ext cx="1683486" cy="523220"/>
            </a:xfrm>
            <a:prstGeom prst="rect">
              <a:avLst/>
            </a:prstGeom>
            <a:noFill/>
            <a:ln w="9525">
              <a:noFill/>
              <a:miter lim="800000"/>
              <a:headEnd/>
              <a:tailEnd/>
            </a:ln>
          </p:spPr>
          <p:txBody>
            <a:bodyPr wrap="square">
              <a:spAutoFit/>
            </a:bodyPr>
            <a:lstStyle/>
            <a:p>
              <a:pPr defTabSz="914318" eaLnBrk="0" hangingPunct="0">
                <a:spcBef>
                  <a:spcPct val="50000"/>
                </a:spcBef>
              </a:pPr>
              <a:r>
                <a:rPr lang="en-US" sz="1400" i="1" dirty="0">
                  <a:solidFill>
                    <a:srgbClr val="000000"/>
                  </a:solidFill>
                  <a:latin typeface="Helvetica" pitchFamily="34" charset="0"/>
                </a:rPr>
                <a:t>Ion source and injector, 500ns</a:t>
              </a:r>
            </a:p>
          </p:txBody>
        </p:sp>
        <p:sp>
          <p:nvSpPr>
            <p:cNvPr id="69" name="Rectangle 7"/>
            <p:cNvSpPr>
              <a:spLocks noChangeArrowheads="1"/>
            </p:cNvSpPr>
            <p:nvPr/>
          </p:nvSpPr>
          <p:spPr bwMode="auto">
            <a:xfrm>
              <a:off x="7488291" y="4495489"/>
              <a:ext cx="76200" cy="1066800"/>
            </a:xfrm>
            <a:prstGeom prst="rect">
              <a:avLst/>
            </a:prstGeom>
            <a:solidFill>
              <a:srgbClr val="00AE00"/>
            </a:solid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70" name="Text Box 8"/>
            <p:cNvSpPr txBox="1">
              <a:spLocks noChangeArrowheads="1"/>
            </p:cNvSpPr>
            <p:nvPr/>
          </p:nvSpPr>
          <p:spPr bwMode="auto">
            <a:xfrm>
              <a:off x="7314739" y="5562289"/>
              <a:ext cx="1143000" cy="307777"/>
            </a:xfrm>
            <a:prstGeom prst="rect">
              <a:avLst/>
            </a:prstGeom>
            <a:noFill/>
            <a:ln w="9525">
              <a:noFill/>
              <a:miter lim="800000"/>
              <a:headEnd/>
              <a:tailEnd/>
            </a:ln>
          </p:spPr>
          <p:txBody>
            <a:bodyPr>
              <a:spAutoFit/>
            </a:bodyPr>
            <a:lstStyle/>
            <a:p>
              <a:pPr defTabSz="914318" eaLnBrk="0" hangingPunct="0">
                <a:spcBef>
                  <a:spcPct val="50000"/>
                </a:spcBef>
              </a:pPr>
              <a:r>
                <a:rPr lang="en-US" sz="1400" i="1" dirty="0">
                  <a:solidFill>
                    <a:srgbClr val="000000"/>
                  </a:solidFill>
                  <a:latin typeface="Helvetica" pitchFamily="34" charset="0"/>
                </a:rPr>
                <a:t>Target</a:t>
              </a:r>
            </a:p>
          </p:txBody>
        </p:sp>
        <p:sp>
          <p:nvSpPr>
            <p:cNvPr id="71" name="Text Box 10"/>
            <p:cNvSpPr txBox="1">
              <a:spLocks noChangeArrowheads="1"/>
            </p:cNvSpPr>
            <p:nvPr/>
          </p:nvSpPr>
          <p:spPr bwMode="auto">
            <a:xfrm>
              <a:off x="2597203" y="5553875"/>
              <a:ext cx="2431425" cy="522150"/>
            </a:xfrm>
            <a:prstGeom prst="rect">
              <a:avLst/>
            </a:prstGeom>
            <a:noFill/>
            <a:ln w="9525">
              <a:noFill/>
              <a:miter lim="800000"/>
              <a:headEnd/>
              <a:tailEnd/>
            </a:ln>
          </p:spPr>
          <p:txBody>
            <a:bodyPr wrap="square">
              <a:spAutoFit/>
            </a:bodyPr>
            <a:lstStyle/>
            <a:p>
              <a:pPr defTabSz="914318" eaLnBrk="0" hangingPunct="0">
                <a:spcBef>
                  <a:spcPct val="50000"/>
                </a:spcBef>
              </a:pPr>
              <a:r>
                <a:rPr lang="en-US" sz="1400" i="1" dirty="0">
                  <a:solidFill>
                    <a:srgbClr val="000000"/>
                  </a:solidFill>
                  <a:latin typeface="Helvetica" pitchFamily="34" charset="0"/>
                </a:rPr>
                <a:t>Linac custom waveforms for rapid beam compression</a:t>
              </a:r>
            </a:p>
          </p:txBody>
        </p:sp>
        <p:sp>
          <p:nvSpPr>
            <p:cNvPr id="72" name="Text Box 11"/>
            <p:cNvSpPr txBox="1">
              <a:spLocks noChangeArrowheads="1"/>
            </p:cNvSpPr>
            <p:nvPr/>
          </p:nvSpPr>
          <p:spPr bwMode="auto">
            <a:xfrm>
              <a:off x="5588304" y="5494877"/>
              <a:ext cx="1605515" cy="737153"/>
            </a:xfrm>
            <a:prstGeom prst="rect">
              <a:avLst/>
            </a:prstGeom>
            <a:noFill/>
            <a:ln w="9525">
              <a:noFill/>
              <a:miter lim="800000"/>
              <a:headEnd/>
              <a:tailEnd/>
            </a:ln>
          </p:spPr>
          <p:txBody>
            <a:bodyPr wrap="square">
              <a:spAutoFit/>
            </a:bodyPr>
            <a:lstStyle/>
            <a:p>
              <a:pPr defTabSz="914318" eaLnBrk="0" hangingPunct="0">
                <a:spcBef>
                  <a:spcPct val="50000"/>
                </a:spcBef>
              </a:pPr>
              <a:r>
                <a:rPr lang="en-US" sz="1400" b="1" i="1" dirty="0">
                  <a:solidFill>
                    <a:srgbClr val="000000"/>
                  </a:solidFill>
                  <a:latin typeface="Helvetica" pitchFamily="34" charset="0"/>
                </a:rPr>
                <a:t>Neutralized drift compression and final focus</a:t>
              </a:r>
            </a:p>
          </p:txBody>
        </p:sp>
        <p:sp>
          <p:nvSpPr>
            <p:cNvPr id="74" name="Rectangle 14"/>
            <p:cNvSpPr>
              <a:spLocks noChangeArrowheads="1"/>
            </p:cNvSpPr>
            <p:nvPr/>
          </p:nvSpPr>
          <p:spPr bwMode="auto">
            <a:xfrm>
              <a:off x="1966451" y="4647889"/>
              <a:ext cx="533400" cy="762000"/>
            </a:xfrm>
            <a:prstGeom prst="rect">
              <a:avLst/>
            </a:prstGeom>
            <a:pattFill prst="pct2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75" name="Rectangle 15"/>
            <p:cNvSpPr>
              <a:spLocks noChangeArrowheads="1"/>
            </p:cNvSpPr>
            <p:nvPr/>
          </p:nvSpPr>
          <p:spPr bwMode="auto">
            <a:xfrm>
              <a:off x="3109451" y="4647889"/>
              <a:ext cx="381000" cy="762000"/>
            </a:xfrm>
            <a:prstGeom prst="rect">
              <a:avLst/>
            </a:prstGeom>
            <a:pattFill prst="pct25">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76" name="Rectangle 16"/>
            <p:cNvSpPr>
              <a:spLocks noChangeArrowheads="1"/>
            </p:cNvSpPr>
            <p:nvPr/>
          </p:nvSpPr>
          <p:spPr bwMode="auto">
            <a:xfrm>
              <a:off x="3566651" y="4647889"/>
              <a:ext cx="381000" cy="762000"/>
            </a:xfrm>
            <a:prstGeom prst="rect">
              <a:avLst/>
            </a:prstGeom>
            <a:pattFill prst="pct25">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77" name="Rectangle 17" descr="20%"/>
            <p:cNvSpPr>
              <a:spLocks noChangeArrowheads="1"/>
            </p:cNvSpPr>
            <p:nvPr/>
          </p:nvSpPr>
          <p:spPr bwMode="auto">
            <a:xfrm>
              <a:off x="2576051" y="4647889"/>
              <a:ext cx="457200" cy="762000"/>
            </a:xfrm>
            <a:prstGeom prst="rect">
              <a:avLst/>
            </a:prstGeom>
            <a:pattFill prst="pct2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78" name="Rectangle 18"/>
            <p:cNvSpPr>
              <a:spLocks noChangeArrowheads="1"/>
            </p:cNvSpPr>
            <p:nvPr/>
          </p:nvSpPr>
          <p:spPr bwMode="auto">
            <a:xfrm>
              <a:off x="4023851" y="4647889"/>
              <a:ext cx="304800" cy="762000"/>
            </a:xfrm>
            <a:prstGeom prst="rect">
              <a:avLst/>
            </a:prstGeom>
            <a:pattFill prst="pct3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79" name="Rectangle 19"/>
            <p:cNvSpPr>
              <a:spLocks noChangeArrowheads="1"/>
            </p:cNvSpPr>
            <p:nvPr/>
          </p:nvSpPr>
          <p:spPr bwMode="auto">
            <a:xfrm>
              <a:off x="4404851" y="4647889"/>
              <a:ext cx="304800" cy="762000"/>
            </a:xfrm>
            <a:prstGeom prst="rect">
              <a:avLst/>
            </a:prstGeom>
            <a:pattFill prst="pct3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0" name="Rectangle 20"/>
            <p:cNvSpPr>
              <a:spLocks noChangeArrowheads="1"/>
            </p:cNvSpPr>
            <p:nvPr/>
          </p:nvSpPr>
          <p:spPr bwMode="auto">
            <a:xfrm>
              <a:off x="4785851" y="4647889"/>
              <a:ext cx="228600" cy="762000"/>
            </a:xfrm>
            <a:prstGeom prst="rect">
              <a:avLst/>
            </a:prstGeom>
            <a:pattFill prst="pct5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1" name="Rectangle 21"/>
            <p:cNvSpPr>
              <a:spLocks noChangeArrowheads="1"/>
            </p:cNvSpPr>
            <p:nvPr/>
          </p:nvSpPr>
          <p:spPr bwMode="auto">
            <a:xfrm>
              <a:off x="5090651" y="4647889"/>
              <a:ext cx="228600" cy="762000"/>
            </a:xfrm>
            <a:prstGeom prst="rect">
              <a:avLst/>
            </a:prstGeom>
            <a:pattFill prst="pct5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2" name="Rectangle 22"/>
            <p:cNvSpPr>
              <a:spLocks noChangeArrowheads="1"/>
            </p:cNvSpPr>
            <p:nvPr/>
          </p:nvSpPr>
          <p:spPr bwMode="auto">
            <a:xfrm>
              <a:off x="5395451" y="4647889"/>
              <a:ext cx="152400" cy="762000"/>
            </a:xfrm>
            <a:prstGeom prst="rect">
              <a:avLst/>
            </a:prstGeom>
            <a:pattFill prst="pct7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3" name="Rectangle 23"/>
            <p:cNvSpPr>
              <a:spLocks noChangeArrowheads="1"/>
            </p:cNvSpPr>
            <p:nvPr/>
          </p:nvSpPr>
          <p:spPr bwMode="auto">
            <a:xfrm>
              <a:off x="5624051" y="4647889"/>
              <a:ext cx="152400" cy="762000"/>
            </a:xfrm>
            <a:prstGeom prst="rect">
              <a:avLst/>
            </a:prstGeom>
            <a:pattFill prst="pct70">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4" name="Rectangle 24"/>
            <p:cNvSpPr>
              <a:spLocks noChangeArrowheads="1"/>
            </p:cNvSpPr>
            <p:nvPr/>
          </p:nvSpPr>
          <p:spPr bwMode="auto">
            <a:xfrm>
              <a:off x="5852651" y="4647889"/>
              <a:ext cx="76200" cy="762000"/>
            </a:xfrm>
            <a:prstGeom prst="rect">
              <a:avLst/>
            </a:prstGeom>
            <a:pattFill prst="pct75">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5" name="Rectangle 25"/>
            <p:cNvSpPr>
              <a:spLocks noChangeArrowheads="1"/>
            </p:cNvSpPr>
            <p:nvPr/>
          </p:nvSpPr>
          <p:spPr bwMode="auto">
            <a:xfrm>
              <a:off x="6005051" y="4647889"/>
              <a:ext cx="76200" cy="762000"/>
            </a:xfrm>
            <a:prstGeom prst="rect">
              <a:avLst/>
            </a:prstGeom>
            <a:pattFill prst="pct75">
              <a:fgClr>
                <a:srgbClr val="FC0128"/>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6" name="AutoShape 26"/>
            <p:cNvSpPr>
              <a:spLocks noChangeArrowheads="1"/>
            </p:cNvSpPr>
            <p:nvPr/>
          </p:nvSpPr>
          <p:spPr bwMode="auto">
            <a:xfrm rot="-5400000">
              <a:off x="5814551" y="4990789"/>
              <a:ext cx="762000" cy="76200"/>
            </a:xfrm>
            <a:custGeom>
              <a:avLst/>
              <a:gdLst>
                <a:gd name="T0" fmla="*/ 2147483647 w 21600"/>
                <a:gd name="T1" fmla="*/ 20817586 h 21600"/>
                <a:gd name="T2" fmla="*/ 2147483647 w 21600"/>
                <a:gd name="T3" fmla="*/ 41635284 h 21600"/>
                <a:gd name="T4" fmla="*/ 2147483647 w 21600"/>
                <a:gd name="T5" fmla="*/ 20817586 h 21600"/>
                <a:gd name="T6" fmla="*/ 2147483647 w 21600"/>
                <a:gd name="T7" fmla="*/ 0 h 21600"/>
                <a:gd name="T8" fmla="*/ 0 60000 65536"/>
                <a:gd name="T9" fmla="*/ 0 60000 65536"/>
                <a:gd name="T10" fmla="*/ 0 60000 65536"/>
                <a:gd name="T11" fmla="*/ 0 60000 65536"/>
                <a:gd name="T12" fmla="*/ 2205 w 21600"/>
                <a:gd name="T13" fmla="*/ 2205 h 21600"/>
                <a:gd name="T14" fmla="*/ 19395 w 21600"/>
                <a:gd name="T15" fmla="*/ 19395 h 21600"/>
              </a:gdLst>
              <a:ahLst/>
              <a:cxnLst>
                <a:cxn ang="T8">
                  <a:pos x="T0" y="T1"/>
                </a:cxn>
                <a:cxn ang="T9">
                  <a:pos x="T2" y="T3"/>
                </a:cxn>
                <a:cxn ang="T10">
                  <a:pos x="T4" y="T5"/>
                </a:cxn>
                <a:cxn ang="T11">
                  <a:pos x="T6" y="T7"/>
                </a:cxn>
              </a:cxnLst>
              <a:rect l="T12" t="T13" r="T14" b="T15"/>
              <a:pathLst>
                <a:path w="21600" h="21600">
                  <a:moveTo>
                    <a:pt x="0" y="0"/>
                  </a:moveTo>
                  <a:lnTo>
                    <a:pt x="809" y="21600"/>
                  </a:lnTo>
                  <a:lnTo>
                    <a:pt x="20791" y="21600"/>
                  </a:lnTo>
                  <a:lnTo>
                    <a:pt x="21600" y="0"/>
                  </a:lnTo>
                  <a:close/>
                </a:path>
              </a:pathLst>
            </a:custGeom>
            <a:pattFill prst="pct90">
              <a:fgClr>
                <a:srgbClr val="FF0000"/>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7" name="AutoShape 27"/>
            <p:cNvSpPr>
              <a:spLocks noChangeArrowheads="1"/>
            </p:cNvSpPr>
            <p:nvPr/>
          </p:nvSpPr>
          <p:spPr bwMode="auto">
            <a:xfrm rot="-5400000">
              <a:off x="6005051" y="4981264"/>
              <a:ext cx="685800" cy="76200"/>
            </a:xfrm>
            <a:custGeom>
              <a:avLst/>
              <a:gdLst>
                <a:gd name="T0" fmla="*/ 2147483647 w 21600"/>
                <a:gd name="T1" fmla="*/ 20817586 h 21600"/>
                <a:gd name="T2" fmla="*/ 2147483647 w 21600"/>
                <a:gd name="T3" fmla="*/ 41635284 h 21600"/>
                <a:gd name="T4" fmla="*/ 2147483647 w 21600"/>
                <a:gd name="T5" fmla="*/ 20817586 h 21600"/>
                <a:gd name="T6" fmla="*/ 2147483647 w 21600"/>
                <a:gd name="T7" fmla="*/ 0 h 21600"/>
                <a:gd name="T8" fmla="*/ 0 60000 65536"/>
                <a:gd name="T9" fmla="*/ 0 60000 65536"/>
                <a:gd name="T10" fmla="*/ 0 60000 65536"/>
                <a:gd name="T11" fmla="*/ 0 60000 65536"/>
                <a:gd name="T12" fmla="*/ 2250 w 21600"/>
                <a:gd name="T13" fmla="*/ 2250 h 21600"/>
                <a:gd name="T14" fmla="*/ 19350 w 21600"/>
                <a:gd name="T15" fmla="*/ 19350 h 21600"/>
              </a:gdLst>
              <a:ahLst/>
              <a:cxnLst>
                <a:cxn ang="T8">
                  <a:pos x="T0" y="T1"/>
                </a:cxn>
                <a:cxn ang="T9">
                  <a:pos x="T2" y="T3"/>
                </a:cxn>
                <a:cxn ang="T10">
                  <a:pos x="T4" y="T5"/>
                </a:cxn>
                <a:cxn ang="T11">
                  <a:pos x="T6" y="T7"/>
                </a:cxn>
              </a:cxnLst>
              <a:rect l="T12" t="T13" r="T14" b="T15"/>
              <a:pathLst>
                <a:path w="21600" h="21600">
                  <a:moveTo>
                    <a:pt x="0" y="0"/>
                  </a:moveTo>
                  <a:lnTo>
                    <a:pt x="900" y="21600"/>
                  </a:lnTo>
                  <a:lnTo>
                    <a:pt x="20700" y="21600"/>
                  </a:lnTo>
                  <a:lnTo>
                    <a:pt x="21600" y="0"/>
                  </a:lnTo>
                  <a:close/>
                </a:path>
              </a:pathLst>
            </a:custGeom>
            <a:pattFill prst="pct90">
              <a:fgClr>
                <a:srgbClr val="FF0000"/>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8" name="AutoShape 28"/>
            <p:cNvSpPr>
              <a:spLocks noChangeArrowheads="1"/>
            </p:cNvSpPr>
            <p:nvPr/>
          </p:nvSpPr>
          <p:spPr bwMode="auto">
            <a:xfrm rot="-5400000">
              <a:off x="6195551" y="4981264"/>
              <a:ext cx="609600" cy="76200"/>
            </a:xfrm>
            <a:custGeom>
              <a:avLst/>
              <a:gdLst>
                <a:gd name="T0" fmla="*/ 2147483647 w 21600"/>
                <a:gd name="T1" fmla="*/ 20817586 h 21600"/>
                <a:gd name="T2" fmla="*/ 2147483647 w 21600"/>
                <a:gd name="T3" fmla="*/ 41635284 h 21600"/>
                <a:gd name="T4" fmla="*/ 2147483647 w 21600"/>
                <a:gd name="T5" fmla="*/ 20817586 h 21600"/>
                <a:gd name="T6" fmla="*/ 2147483647 w 21600"/>
                <a:gd name="T7" fmla="*/ 0 h 21600"/>
                <a:gd name="T8" fmla="*/ 0 60000 65536"/>
                <a:gd name="T9" fmla="*/ 0 60000 65536"/>
                <a:gd name="T10" fmla="*/ 0 60000 65536"/>
                <a:gd name="T11" fmla="*/ 0 60000 65536"/>
                <a:gd name="T12" fmla="*/ 2391 w 21600"/>
                <a:gd name="T13" fmla="*/ 2391 h 21600"/>
                <a:gd name="T14" fmla="*/ 19209 w 21600"/>
                <a:gd name="T15" fmla="*/ 19209 h 21600"/>
              </a:gdLst>
              <a:ahLst/>
              <a:cxnLst>
                <a:cxn ang="T8">
                  <a:pos x="T0" y="T1"/>
                </a:cxn>
                <a:cxn ang="T9">
                  <a:pos x="T2" y="T3"/>
                </a:cxn>
                <a:cxn ang="T10">
                  <a:pos x="T4" y="T5"/>
                </a:cxn>
                <a:cxn ang="T11">
                  <a:pos x="T6" y="T7"/>
                </a:cxn>
              </a:cxnLst>
              <a:rect l="T12" t="T13" r="T14" b="T15"/>
              <a:pathLst>
                <a:path w="21600" h="21600">
                  <a:moveTo>
                    <a:pt x="0" y="0"/>
                  </a:moveTo>
                  <a:lnTo>
                    <a:pt x="1181" y="21600"/>
                  </a:lnTo>
                  <a:lnTo>
                    <a:pt x="20419" y="21600"/>
                  </a:lnTo>
                  <a:lnTo>
                    <a:pt x="21600" y="0"/>
                  </a:lnTo>
                  <a:close/>
                </a:path>
              </a:pathLst>
            </a:custGeom>
            <a:pattFill prst="pct90">
              <a:fgClr>
                <a:srgbClr val="FF0000"/>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89" name="AutoShape 29"/>
            <p:cNvSpPr>
              <a:spLocks noChangeArrowheads="1"/>
            </p:cNvSpPr>
            <p:nvPr/>
          </p:nvSpPr>
          <p:spPr bwMode="auto">
            <a:xfrm rot="-5400000">
              <a:off x="6388432" y="4983646"/>
              <a:ext cx="528637" cy="76200"/>
            </a:xfrm>
            <a:custGeom>
              <a:avLst/>
              <a:gdLst>
                <a:gd name="T0" fmla="*/ 2147483647 w 21600"/>
                <a:gd name="T1" fmla="*/ 20817586 h 21600"/>
                <a:gd name="T2" fmla="*/ 2147483647 w 21600"/>
                <a:gd name="T3" fmla="*/ 41635284 h 21600"/>
                <a:gd name="T4" fmla="*/ 2147483647 w 21600"/>
                <a:gd name="T5" fmla="*/ 20817586 h 21600"/>
                <a:gd name="T6" fmla="*/ 2147483647 w 21600"/>
                <a:gd name="T7" fmla="*/ 0 h 21600"/>
                <a:gd name="T8" fmla="*/ 0 60000 65536"/>
                <a:gd name="T9" fmla="*/ 0 60000 65536"/>
                <a:gd name="T10" fmla="*/ 0 60000 65536"/>
                <a:gd name="T11" fmla="*/ 0 60000 65536"/>
                <a:gd name="T12" fmla="*/ 2391 w 21600"/>
                <a:gd name="T13" fmla="*/ 2391 h 21600"/>
                <a:gd name="T14" fmla="*/ 19209 w 21600"/>
                <a:gd name="T15" fmla="*/ 19209 h 21600"/>
              </a:gdLst>
              <a:ahLst/>
              <a:cxnLst>
                <a:cxn ang="T8">
                  <a:pos x="T0" y="T1"/>
                </a:cxn>
                <a:cxn ang="T9">
                  <a:pos x="T2" y="T3"/>
                </a:cxn>
                <a:cxn ang="T10">
                  <a:pos x="T4" y="T5"/>
                </a:cxn>
                <a:cxn ang="T11">
                  <a:pos x="T6" y="T7"/>
                </a:cxn>
              </a:cxnLst>
              <a:rect l="T12" t="T13" r="T14" b="T15"/>
              <a:pathLst>
                <a:path w="21600" h="21600">
                  <a:moveTo>
                    <a:pt x="0" y="0"/>
                  </a:moveTo>
                  <a:lnTo>
                    <a:pt x="1181" y="21600"/>
                  </a:lnTo>
                  <a:lnTo>
                    <a:pt x="20419" y="21600"/>
                  </a:lnTo>
                  <a:lnTo>
                    <a:pt x="21600" y="0"/>
                  </a:lnTo>
                  <a:close/>
                </a:path>
              </a:pathLst>
            </a:custGeom>
            <a:pattFill prst="pct90">
              <a:fgClr>
                <a:srgbClr val="CC0000"/>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90" name="AutoShape 30"/>
            <p:cNvSpPr>
              <a:spLocks noChangeArrowheads="1"/>
            </p:cNvSpPr>
            <p:nvPr/>
          </p:nvSpPr>
          <p:spPr bwMode="auto">
            <a:xfrm rot="-5400000">
              <a:off x="6595601" y="4976502"/>
              <a:ext cx="419100" cy="76200"/>
            </a:xfrm>
            <a:custGeom>
              <a:avLst/>
              <a:gdLst>
                <a:gd name="T0" fmla="*/ 2147483647 w 21600"/>
                <a:gd name="T1" fmla="*/ 20817586 h 21600"/>
                <a:gd name="T2" fmla="*/ 2147483647 w 21600"/>
                <a:gd name="T3" fmla="*/ 41635284 h 21600"/>
                <a:gd name="T4" fmla="*/ 2147483647 w 21600"/>
                <a:gd name="T5" fmla="*/ 20817586 h 21600"/>
                <a:gd name="T6" fmla="*/ 2147483647 w 21600"/>
                <a:gd name="T7" fmla="*/ 0 h 21600"/>
                <a:gd name="T8" fmla="*/ 0 60000 65536"/>
                <a:gd name="T9" fmla="*/ 0 60000 65536"/>
                <a:gd name="T10" fmla="*/ 0 60000 65536"/>
                <a:gd name="T11" fmla="*/ 0 60000 65536"/>
                <a:gd name="T12" fmla="*/ 2373 w 21600"/>
                <a:gd name="T13" fmla="*/ 2373 h 21600"/>
                <a:gd name="T14" fmla="*/ 19227 w 21600"/>
                <a:gd name="T15" fmla="*/ 19227 h 21600"/>
              </a:gdLst>
              <a:ahLst/>
              <a:cxnLst>
                <a:cxn ang="T8">
                  <a:pos x="T0" y="T1"/>
                </a:cxn>
                <a:cxn ang="T9">
                  <a:pos x="T2" y="T3"/>
                </a:cxn>
                <a:cxn ang="T10">
                  <a:pos x="T4" y="T5"/>
                </a:cxn>
                <a:cxn ang="T11">
                  <a:pos x="T6" y="T7"/>
                </a:cxn>
              </a:cxnLst>
              <a:rect l="T12" t="T13" r="T14" b="T15"/>
              <a:pathLst>
                <a:path w="21600" h="21600">
                  <a:moveTo>
                    <a:pt x="0" y="0"/>
                  </a:moveTo>
                  <a:lnTo>
                    <a:pt x="1145" y="21600"/>
                  </a:lnTo>
                  <a:lnTo>
                    <a:pt x="20455" y="21600"/>
                  </a:lnTo>
                  <a:lnTo>
                    <a:pt x="21600" y="0"/>
                  </a:lnTo>
                  <a:close/>
                </a:path>
              </a:pathLst>
            </a:custGeom>
            <a:pattFill prst="pct90">
              <a:fgClr>
                <a:srgbClr val="CC0000"/>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91" name="AutoShape 31"/>
            <p:cNvSpPr>
              <a:spLocks noChangeArrowheads="1"/>
            </p:cNvSpPr>
            <p:nvPr/>
          </p:nvSpPr>
          <p:spPr bwMode="auto">
            <a:xfrm rot="-5400000">
              <a:off x="6814676" y="4976502"/>
              <a:ext cx="304800" cy="76200"/>
            </a:xfrm>
            <a:custGeom>
              <a:avLst/>
              <a:gdLst>
                <a:gd name="T0" fmla="*/ 2147483647 w 21600"/>
                <a:gd name="T1" fmla="*/ 20817586 h 21600"/>
                <a:gd name="T2" fmla="*/ 2147483647 w 21600"/>
                <a:gd name="T3" fmla="*/ 41635284 h 21600"/>
                <a:gd name="T4" fmla="*/ 2147483647 w 21600"/>
                <a:gd name="T5" fmla="*/ 20817586 h 21600"/>
                <a:gd name="T6" fmla="*/ 2147483647 w 21600"/>
                <a:gd name="T7" fmla="*/ 0 h 21600"/>
                <a:gd name="T8" fmla="*/ 0 60000 65536"/>
                <a:gd name="T9" fmla="*/ 0 60000 65536"/>
                <a:gd name="T10" fmla="*/ 0 60000 65536"/>
                <a:gd name="T11" fmla="*/ 0 60000 65536"/>
                <a:gd name="T12" fmla="*/ 2587 w 21600"/>
                <a:gd name="T13" fmla="*/ 2587 h 21600"/>
                <a:gd name="T14" fmla="*/ 19013 w 21600"/>
                <a:gd name="T15" fmla="*/ 19013 h 21600"/>
              </a:gdLst>
              <a:ahLst/>
              <a:cxnLst>
                <a:cxn ang="T8">
                  <a:pos x="T0" y="T1"/>
                </a:cxn>
                <a:cxn ang="T9">
                  <a:pos x="T2" y="T3"/>
                </a:cxn>
                <a:cxn ang="T10">
                  <a:pos x="T4" y="T5"/>
                </a:cxn>
                <a:cxn ang="T11">
                  <a:pos x="T6" y="T7"/>
                </a:cxn>
              </a:cxnLst>
              <a:rect l="T12" t="T13" r="T14" b="T15"/>
              <a:pathLst>
                <a:path w="21600" h="21600">
                  <a:moveTo>
                    <a:pt x="0" y="0"/>
                  </a:moveTo>
                  <a:lnTo>
                    <a:pt x="1574" y="21600"/>
                  </a:lnTo>
                  <a:lnTo>
                    <a:pt x="20026" y="21600"/>
                  </a:lnTo>
                  <a:lnTo>
                    <a:pt x="21600" y="0"/>
                  </a:lnTo>
                  <a:close/>
                </a:path>
              </a:pathLst>
            </a:custGeom>
            <a:pattFill prst="pct90">
              <a:fgClr>
                <a:srgbClr val="CC0000"/>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92" name="AutoShape 32"/>
            <p:cNvSpPr>
              <a:spLocks noChangeArrowheads="1"/>
            </p:cNvSpPr>
            <p:nvPr/>
          </p:nvSpPr>
          <p:spPr bwMode="auto">
            <a:xfrm rot="-5400000">
              <a:off x="7019464" y="4971739"/>
              <a:ext cx="228600" cy="76200"/>
            </a:xfrm>
            <a:custGeom>
              <a:avLst/>
              <a:gdLst>
                <a:gd name="T0" fmla="*/ 2147483647 w 21600"/>
                <a:gd name="T1" fmla="*/ 20817586 h 21600"/>
                <a:gd name="T2" fmla="*/ 2147483647 w 21600"/>
                <a:gd name="T3" fmla="*/ 41635284 h 21600"/>
                <a:gd name="T4" fmla="*/ 1791642877 w 21600"/>
                <a:gd name="T5" fmla="*/ 20817586 h 21600"/>
                <a:gd name="T6" fmla="*/ 2147483647 w 21600"/>
                <a:gd name="T7" fmla="*/ 0 h 21600"/>
                <a:gd name="T8" fmla="*/ 0 60000 65536"/>
                <a:gd name="T9" fmla="*/ 0 60000 65536"/>
                <a:gd name="T10" fmla="*/ 0 60000 65536"/>
                <a:gd name="T11" fmla="*/ 0 60000 65536"/>
                <a:gd name="T12" fmla="*/ 3075 w 21600"/>
                <a:gd name="T13" fmla="*/ 3075 h 21600"/>
                <a:gd name="T14" fmla="*/ 18525 w 21600"/>
                <a:gd name="T15" fmla="*/ 18525 h 21600"/>
              </a:gdLst>
              <a:ahLst/>
              <a:cxnLst>
                <a:cxn ang="T8">
                  <a:pos x="T0" y="T1"/>
                </a:cxn>
                <a:cxn ang="T9">
                  <a:pos x="T2" y="T3"/>
                </a:cxn>
                <a:cxn ang="T10">
                  <a:pos x="T4" y="T5"/>
                </a:cxn>
                <a:cxn ang="T11">
                  <a:pos x="T6" y="T7"/>
                </a:cxn>
              </a:cxnLst>
              <a:rect l="T12" t="T13" r="T14" b="T15"/>
              <a:pathLst>
                <a:path w="21600" h="21600">
                  <a:moveTo>
                    <a:pt x="0" y="0"/>
                  </a:moveTo>
                  <a:lnTo>
                    <a:pt x="2550" y="21600"/>
                  </a:lnTo>
                  <a:lnTo>
                    <a:pt x="19050" y="21600"/>
                  </a:lnTo>
                  <a:lnTo>
                    <a:pt x="21600" y="0"/>
                  </a:lnTo>
                  <a:close/>
                </a:path>
              </a:pathLst>
            </a:custGeom>
            <a:pattFill prst="pct90">
              <a:fgClr>
                <a:srgbClr val="A50021"/>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sp>
          <p:nvSpPr>
            <p:cNvPr id="93" name="AutoShape 33"/>
            <p:cNvSpPr>
              <a:spLocks noChangeArrowheads="1"/>
            </p:cNvSpPr>
            <p:nvPr/>
          </p:nvSpPr>
          <p:spPr bwMode="auto">
            <a:xfrm rot="-5400000">
              <a:off x="7200439" y="4971739"/>
              <a:ext cx="152400" cy="76200"/>
            </a:xfrm>
            <a:custGeom>
              <a:avLst/>
              <a:gdLst>
                <a:gd name="T0" fmla="*/ 2147483647 w 21600"/>
                <a:gd name="T1" fmla="*/ 20817586 h 21600"/>
                <a:gd name="T2" fmla="*/ 1332325474 w 21600"/>
                <a:gd name="T3" fmla="*/ 41635284 h 21600"/>
                <a:gd name="T4" fmla="*/ 157291927 w 21600"/>
                <a:gd name="T5" fmla="*/ 20817586 h 21600"/>
                <a:gd name="T6" fmla="*/ 1332325474 w 21600"/>
                <a:gd name="T7" fmla="*/ 0 h 21600"/>
                <a:gd name="T8" fmla="*/ 0 60000 65536"/>
                <a:gd name="T9" fmla="*/ 0 60000 65536"/>
                <a:gd name="T10" fmla="*/ 0 60000 65536"/>
                <a:gd name="T11" fmla="*/ 0 60000 65536"/>
                <a:gd name="T12" fmla="*/ 3075 w 21600"/>
                <a:gd name="T13" fmla="*/ 3075 h 21600"/>
                <a:gd name="T14" fmla="*/ 18525 w 21600"/>
                <a:gd name="T15" fmla="*/ 18525 h 21600"/>
              </a:gdLst>
              <a:ahLst/>
              <a:cxnLst>
                <a:cxn ang="T8">
                  <a:pos x="T0" y="T1"/>
                </a:cxn>
                <a:cxn ang="T9">
                  <a:pos x="T2" y="T3"/>
                </a:cxn>
                <a:cxn ang="T10">
                  <a:pos x="T4" y="T5"/>
                </a:cxn>
                <a:cxn ang="T11">
                  <a:pos x="T6" y="T7"/>
                </a:cxn>
              </a:cxnLst>
              <a:rect l="T12" t="T13" r="T14" b="T15"/>
              <a:pathLst>
                <a:path w="21600" h="21600">
                  <a:moveTo>
                    <a:pt x="0" y="0"/>
                  </a:moveTo>
                  <a:lnTo>
                    <a:pt x="2550" y="21600"/>
                  </a:lnTo>
                  <a:lnTo>
                    <a:pt x="19050" y="21600"/>
                  </a:lnTo>
                  <a:lnTo>
                    <a:pt x="21600" y="0"/>
                  </a:lnTo>
                  <a:close/>
                </a:path>
              </a:pathLst>
            </a:custGeom>
            <a:pattFill prst="pct90">
              <a:fgClr>
                <a:srgbClr val="A50021"/>
              </a:fgClr>
              <a:bgClr>
                <a:srgbClr val="FFFFFF"/>
              </a:bgClr>
            </a:pattFill>
            <a:ln w="9525">
              <a:solidFill>
                <a:srgbClr val="000000"/>
              </a:solidFill>
              <a:miter lim="800000"/>
              <a:headEnd/>
              <a:tailEnd/>
            </a:ln>
          </p:spPr>
          <p:txBody>
            <a:bodyPr wrap="none" anchor="ctr"/>
            <a:lstStyle/>
            <a:p>
              <a:pPr algn="ctr" defTabSz="914318" eaLnBrk="0" hangingPunct="0">
                <a:defRPr/>
              </a:pPr>
              <a:endParaRPr lang="en-US" sz="1600" kern="0" dirty="0">
                <a:solidFill>
                  <a:srgbClr val="000000"/>
                </a:solidFill>
                <a:latin typeface="Helvetica" pitchFamily="34" charset="0"/>
              </a:endParaRPr>
            </a:p>
          </p:txBody>
        </p:sp>
      </p:grpSp>
      <p:sp>
        <p:nvSpPr>
          <p:cNvPr id="12" name="TextBox 11"/>
          <p:cNvSpPr txBox="1"/>
          <p:nvPr/>
        </p:nvSpPr>
        <p:spPr>
          <a:xfrm>
            <a:off x="6505467" y="5934882"/>
            <a:ext cx="895577" cy="336765"/>
          </a:xfrm>
          <a:prstGeom prst="rect">
            <a:avLst/>
          </a:prstGeom>
          <a:noFill/>
        </p:spPr>
        <p:txBody>
          <a:bodyPr wrap="none" lIns="91432" tIns="45716" rIns="91432" bIns="45716" rtlCol="0">
            <a:spAutoFit/>
          </a:bodyPr>
          <a:lstStyle/>
          <a:p>
            <a:r>
              <a:rPr lang="en-US" sz="1600" dirty="0"/>
              <a:t>Z=10 m</a:t>
            </a:r>
          </a:p>
        </p:txBody>
      </p:sp>
      <p:sp>
        <p:nvSpPr>
          <p:cNvPr id="8" name="Slide Number Placeholder 7"/>
          <p:cNvSpPr>
            <a:spLocks noGrp="1"/>
          </p:cNvSpPr>
          <p:nvPr>
            <p:ph type="sldNum" sz="quarter" idx="12"/>
          </p:nvPr>
        </p:nvSpPr>
        <p:spPr/>
        <p:txBody>
          <a:bodyPr/>
          <a:lstStyle/>
          <a:p>
            <a:fld id="{2D3F6FE6-4B04-4271-8C1F-A19314B2D2D9}" type="slidenum">
              <a:rPr lang="en-US" smtClean="0"/>
              <a:t>29</a:t>
            </a:fld>
            <a:endParaRPr lang="en-US" dirty="0"/>
          </a:p>
        </p:txBody>
      </p:sp>
      <p:pic>
        <p:nvPicPr>
          <p:cNvPr id="42" name="2015-04-21-0001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368" y="4179895"/>
            <a:ext cx="1828632" cy="1828632"/>
          </a:xfrm>
          <a:prstGeom prst="rect">
            <a:avLst/>
          </a:prstGeom>
        </p:spPr>
      </p:pic>
      <p:sp>
        <p:nvSpPr>
          <p:cNvPr id="43" name="TextBox 42"/>
          <p:cNvSpPr txBox="1"/>
          <p:nvPr/>
        </p:nvSpPr>
        <p:spPr>
          <a:xfrm>
            <a:off x="34753" y="5933093"/>
            <a:ext cx="3746144" cy="338554"/>
          </a:xfrm>
          <a:prstGeom prst="rect">
            <a:avLst/>
          </a:prstGeom>
          <a:noFill/>
        </p:spPr>
        <p:txBody>
          <a:bodyPr wrap="square" rtlCol="0">
            <a:spAutoFit/>
          </a:bodyPr>
          <a:lstStyle/>
          <a:p>
            <a:pPr fontAlgn="base">
              <a:spcBef>
                <a:spcPct val="0"/>
              </a:spcBef>
              <a:spcAft>
                <a:spcPct val="0"/>
              </a:spcAft>
            </a:pPr>
            <a:r>
              <a:rPr lang="en-US" sz="1600" dirty="0">
                <a:solidFill>
                  <a:srgbClr val="1F497D"/>
                </a:solidFill>
                <a:latin typeface="American Typewriter"/>
                <a:ea typeface="ＭＳ Ｐゴシック" panose="020B0600070205080204" pitchFamily="34" charset="-128"/>
                <a:cs typeface="American Typewriter"/>
              </a:rPr>
              <a:t>P.A. Seidl, et al., NIM A800 (2015)</a:t>
            </a:r>
          </a:p>
        </p:txBody>
      </p:sp>
      <p:sp>
        <p:nvSpPr>
          <p:cNvPr id="14" name="TextBox 13"/>
          <p:cNvSpPr txBox="1"/>
          <p:nvPr/>
        </p:nvSpPr>
        <p:spPr>
          <a:xfrm>
            <a:off x="2438909" y="4717018"/>
            <a:ext cx="3806157" cy="369332"/>
          </a:xfrm>
          <a:prstGeom prst="rect">
            <a:avLst/>
          </a:prstGeom>
          <a:solidFill>
            <a:schemeClr val="bg1">
              <a:alpha val="84000"/>
            </a:schemeClr>
          </a:solidFill>
        </p:spPr>
        <p:txBody>
          <a:bodyPr wrap="square" rtlCol="0">
            <a:spAutoFit/>
          </a:bodyPr>
          <a:lstStyle/>
          <a:p>
            <a:r>
              <a:rPr lang="en-US" dirty="0">
                <a:sym typeface="Wingdings"/>
              </a:rPr>
              <a:t>For I &gt;10 A</a:t>
            </a:r>
            <a:r>
              <a:rPr lang="en-US">
                <a:sym typeface="Wingdings"/>
              </a:rPr>
              <a:t>: </a:t>
            </a:r>
            <a:r>
              <a:rPr lang="en-US">
                <a:latin typeface="+mj-lt"/>
              </a:rPr>
              <a:t>Q=2qI</a:t>
            </a:r>
            <a:r>
              <a:rPr lang="en-US" dirty="0">
                <a:latin typeface="+mj-lt"/>
              </a:rPr>
              <a:t>/(4</a:t>
            </a:r>
            <a:r>
              <a:rPr lang="en-US" dirty="0">
                <a:latin typeface="Symbol" charset="2"/>
                <a:cs typeface="Symbol" charset="2"/>
              </a:rPr>
              <a:t>pe</a:t>
            </a:r>
            <a:r>
              <a:rPr lang="en-US" baseline="-25000" dirty="0">
                <a:latin typeface="+mj-lt"/>
              </a:rPr>
              <a:t>o</a:t>
            </a:r>
            <a:r>
              <a:rPr lang="en-US" dirty="0">
                <a:latin typeface="+mj-lt"/>
              </a:rPr>
              <a:t>Mv</a:t>
            </a:r>
            <a:r>
              <a:rPr lang="en-US" baseline="30000" dirty="0">
                <a:latin typeface="+mj-lt"/>
              </a:rPr>
              <a:t>3</a:t>
            </a:r>
            <a:r>
              <a:rPr lang="en-US" dirty="0">
                <a:latin typeface="+mj-lt"/>
              </a:rPr>
              <a:t>) ~ 10</a:t>
            </a:r>
            <a:r>
              <a:rPr lang="en-US" baseline="30000" dirty="0">
                <a:latin typeface="+mj-lt"/>
              </a:rPr>
              <a:t>-2</a:t>
            </a:r>
          </a:p>
        </p:txBody>
      </p:sp>
      <p:sp>
        <p:nvSpPr>
          <p:cNvPr id="2" name="TextBox 1"/>
          <p:cNvSpPr txBox="1"/>
          <p:nvPr/>
        </p:nvSpPr>
        <p:spPr>
          <a:xfrm>
            <a:off x="4520485" y="881217"/>
            <a:ext cx="4623514" cy="2031325"/>
          </a:xfrm>
          <a:prstGeom prst="rect">
            <a:avLst/>
          </a:prstGeom>
          <a:noFill/>
        </p:spPr>
        <p:txBody>
          <a:bodyPr wrap="square" rtlCol="0">
            <a:spAutoFit/>
          </a:bodyPr>
          <a:lstStyle/>
          <a:p>
            <a:r>
              <a:rPr lang="en-US" sz="2400" dirty="0">
                <a:solidFill>
                  <a:schemeClr val="tx2"/>
                </a:solidFill>
                <a:latin typeface="+mj-lt"/>
              </a:rPr>
              <a:t>Unique opportunity to study intense beam and beam plasma physics.</a:t>
            </a:r>
          </a:p>
          <a:p>
            <a:pPr marL="342900" indent="-342900">
              <a:buFont typeface="Arial"/>
              <a:buChar char="•"/>
            </a:pPr>
            <a:r>
              <a:rPr lang="en-US" dirty="0" err="1">
                <a:latin typeface="+mj-lt"/>
              </a:rPr>
              <a:t>Stepanov</a:t>
            </a:r>
            <a:r>
              <a:rPr lang="en-US" dirty="0">
                <a:latin typeface="+mj-lt"/>
              </a:rPr>
              <a:t>, et al., “Optimizing Rapidly Compressing Beams</a:t>
            </a:r>
            <a:r>
              <a:rPr lang="mr-IN" dirty="0">
                <a:latin typeface="+mj-lt"/>
              </a:rPr>
              <a:t>…</a:t>
            </a:r>
            <a:r>
              <a:rPr lang="en-US" dirty="0">
                <a:latin typeface="+mj-lt"/>
              </a:rPr>
              <a:t>” MRE (2017) </a:t>
            </a:r>
            <a:r>
              <a:rPr lang="en-US" i="1" dirty="0">
                <a:latin typeface="+mj-lt"/>
              </a:rPr>
              <a:t>submitted</a:t>
            </a:r>
            <a:r>
              <a:rPr lang="en-US" dirty="0">
                <a:latin typeface="+mj-lt"/>
              </a:rPr>
              <a:t>.</a:t>
            </a:r>
          </a:p>
        </p:txBody>
      </p:sp>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114" y="1018881"/>
            <a:ext cx="4752433" cy="2266851"/>
          </a:xfrm>
          <a:prstGeom prst="rect">
            <a:avLst/>
          </a:prstGeom>
        </p:spPr>
      </p:pic>
      <p:grpSp>
        <p:nvGrpSpPr>
          <p:cNvPr id="9" name="Group 8"/>
          <p:cNvGrpSpPr/>
          <p:nvPr/>
        </p:nvGrpSpPr>
        <p:grpSpPr>
          <a:xfrm>
            <a:off x="-11740" y="2667181"/>
            <a:ext cx="3910301" cy="3542313"/>
            <a:chOff x="-3426754" y="2470242"/>
            <a:chExt cx="3910301" cy="3542313"/>
          </a:xfrm>
        </p:grpSpPr>
        <p:sp>
          <p:nvSpPr>
            <p:cNvPr id="7" name="Rectangle 6"/>
            <p:cNvSpPr/>
            <p:nvPr/>
          </p:nvSpPr>
          <p:spPr>
            <a:xfrm>
              <a:off x="-3426754" y="2470242"/>
              <a:ext cx="3910301" cy="353828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3415158" y="2541956"/>
              <a:ext cx="3793677" cy="3470599"/>
              <a:chOff x="2952471" y="1172183"/>
              <a:chExt cx="3793677" cy="3470599"/>
            </a:xfrm>
            <a:solidFill>
              <a:schemeClr val="bg1"/>
            </a:solidFill>
          </p:grpSpPr>
          <p:grpSp>
            <p:nvGrpSpPr>
              <p:cNvPr id="40" name="Group 39"/>
              <p:cNvGrpSpPr/>
              <p:nvPr/>
            </p:nvGrpSpPr>
            <p:grpSpPr>
              <a:xfrm>
                <a:off x="2952471" y="1172183"/>
                <a:ext cx="3793677" cy="3470599"/>
                <a:chOff x="2952471" y="1172183"/>
                <a:chExt cx="3793677" cy="3470599"/>
              </a:xfrm>
              <a:grpFill/>
            </p:grpSpPr>
            <p:pic>
              <p:nvPicPr>
                <p:cNvPr id="45" name="Picture 44" descr="ndcxHe_expt3_3grid_misc.029.267.png"/>
                <p:cNvPicPr>
                  <a:picLocks noChangeAspect="1"/>
                </p:cNvPicPr>
                <p:nvPr/>
              </p:nvPicPr>
              <p:blipFill rotWithShape="1">
                <a:blip r:embed="rId7" cstate="screen">
                  <a:extLst>
                    <a:ext uri="{28A0092B-C50C-407E-A947-70E740481C1C}">
                      <a14:useLocalDpi xmlns:a14="http://schemas.microsoft.com/office/drawing/2010/main"/>
                    </a:ext>
                  </a:extLst>
                </a:blip>
                <a:srcRect l="1866" t="14550" r="5230" b="6686"/>
                <a:stretch/>
              </p:blipFill>
              <p:spPr>
                <a:xfrm>
                  <a:off x="2952471" y="2250317"/>
                  <a:ext cx="2911236" cy="2392465"/>
                </a:xfrm>
                <a:prstGeom prst="rect">
                  <a:avLst/>
                </a:prstGeom>
                <a:grpFill/>
              </p:spPr>
            </p:pic>
            <p:sp>
              <p:nvSpPr>
                <p:cNvPr id="46" name="TextBox 45"/>
                <p:cNvSpPr txBox="1"/>
                <p:nvPr/>
              </p:nvSpPr>
              <p:spPr>
                <a:xfrm>
                  <a:off x="3373214" y="1172183"/>
                  <a:ext cx="3360297" cy="1077218"/>
                </a:xfrm>
                <a:prstGeom prst="rect">
                  <a:avLst/>
                </a:prstGeom>
                <a:grpFill/>
              </p:spPr>
              <p:txBody>
                <a:bodyPr wrap="square" rtlCol="0">
                  <a:spAutoFit/>
                </a:bodyPr>
                <a:lstStyle/>
                <a:p>
                  <a:r>
                    <a:rPr lang="en-US" sz="1600" dirty="0">
                      <a:solidFill>
                        <a:schemeClr val="accent2"/>
                      </a:solidFill>
                      <a:latin typeface="+mj-lt"/>
                    </a:rPr>
                    <a:t>Extensive integration of PIC simulations:  Snapshot of the X-Z projection shows </a:t>
                  </a:r>
                  <a:r>
                    <a:rPr lang="en-US" sz="1600" dirty="0" err="1">
                      <a:solidFill>
                        <a:schemeClr val="accent2"/>
                      </a:solidFill>
                      <a:latin typeface="+mj-lt"/>
                    </a:rPr>
                    <a:t>rms</a:t>
                  </a:r>
                  <a:r>
                    <a:rPr lang="en-US" sz="1600" dirty="0">
                      <a:solidFill>
                        <a:schemeClr val="accent2"/>
                      </a:solidFill>
                      <a:latin typeface="+mj-lt"/>
                    </a:rPr>
                    <a:t> properties &amp; halo particle loss…</a:t>
                  </a:r>
                </a:p>
              </p:txBody>
            </p:sp>
            <p:grpSp>
              <p:nvGrpSpPr>
                <p:cNvPr id="47" name="Group 46"/>
                <p:cNvGrpSpPr/>
                <p:nvPr/>
              </p:nvGrpSpPr>
              <p:grpSpPr>
                <a:xfrm>
                  <a:off x="4148304" y="3551140"/>
                  <a:ext cx="2597844" cy="646331"/>
                  <a:chOff x="4148304" y="3551140"/>
                  <a:chExt cx="2597844" cy="646331"/>
                </a:xfrm>
                <a:grpFill/>
              </p:grpSpPr>
              <p:sp>
                <p:nvSpPr>
                  <p:cNvPr id="48" name="TextBox 47"/>
                  <p:cNvSpPr txBox="1"/>
                  <p:nvPr/>
                </p:nvSpPr>
                <p:spPr>
                  <a:xfrm>
                    <a:off x="4944121" y="3551140"/>
                    <a:ext cx="1802027" cy="646331"/>
                  </a:xfrm>
                  <a:prstGeom prst="rect">
                    <a:avLst/>
                  </a:prstGeom>
                  <a:grpFill/>
                </p:spPr>
                <p:txBody>
                  <a:bodyPr wrap="square" rtlCol="0">
                    <a:spAutoFit/>
                  </a:bodyPr>
                  <a:lstStyle/>
                  <a:p>
                    <a:pPr algn="ctr"/>
                    <a:r>
                      <a:rPr lang="en-US" sz="1200" dirty="0">
                        <a:solidFill>
                          <a:schemeClr val="accent2"/>
                        </a:solidFill>
                        <a:latin typeface="Chalkboard"/>
                        <a:cs typeface="Chalkboard"/>
                      </a:rPr>
                      <a:t>Applied </a:t>
                    </a:r>
                    <a:r>
                      <a:rPr lang="en-US" sz="1200" dirty="0" err="1">
                        <a:solidFill>
                          <a:schemeClr val="accent2"/>
                        </a:solidFill>
                        <a:latin typeface="Chalkboard"/>
                        <a:cs typeface="Chalkboard"/>
                      </a:rPr>
                      <a:t>accel</a:t>
                    </a:r>
                    <a:r>
                      <a:rPr lang="en-US" sz="1200" dirty="0">
                        <a:solidFill>
                          <a:schemeClr val="accent2"/>
                        </a:solidFill>
                        <a:latin typeface="Chalkboard"/>
                        <a:cs typeface="Chalkboard"/>
                      </a:rPr>
                      <a:t> and bunching V(t) from database</a:t>
                    </a:r>
                  </a:p>
                </p:txBody>
              </p:sp>
              <p:cxnSp>
                <p:nvCxnSpPr>
                  <p:cNvPr id="49" name="Straight Arrow Connector 48"/>
                  <p:cNvCxnSpPr/>
                  <p:nvPr/>
                </p:nvCxnSpPr>
                <p:spPr>
                  <a:xfrm flipH="1" flipV="1">
                    <a:off x="4148304" y="3611969"/>
                    <a:ext cx="795817" cy="262337"/>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grpSp>
          <p:cxnSp>
            <p:nvCxnSpPr>
              <p:cNvPr id="41" name="Straight Arrow Connector 40"/>
              <p:cNvCxnSpPr/>
              <p:nvPr/>
            </p:nvCxnSpPr>
            <p:spPr>
              <a:xfrm flipH="1" flipV="1">
                <a:off x="4486436" y="3677941"/>
                <a:ext cx="428851" cy="197917"/>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4882298" y="3694434"/>
                <a:ext cx="61823" cy="179872"/>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57386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28"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42"/>
                </p:tgtEl>
              </p:cMediaNode>
            </p:video>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2"/>
                                        </p:tgtEl>
                                      </p:cBhvr>
                                    </p:cmd>
                                  </p:childTnLst>
                                </p:cTn>
                              </p:par>
                            </p:childTnLst>
                          </p:cTn>
                        </p:par>
                      </p:childTnLst>
                    </p:cTn>
                  </p:par>
                </p:childTnLst>
              </p:cTn>
              <p:nextCondLst>
                <p:cond evt="onClick" delay="0">
                  <p:tgtEl>
                    <p:spTgt spid="42"/>
                  </p:tgtEl>
                </p:cond>
              </p:nextCondLst>
            </p:seq>
          </p:childTnLst>
        </p:cTn>
      </p:par>
    </p:tnLst>
    <p:bldLst>
      <p:bldP spid="14"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steinke\Desktop\Scan019_TPS_MCP_Cam_001.png with bar.png">
            <a:extLst>
              <a:ext uri="{FF2B5EF4-FFF2-40B4-BE49-F238E27FC236}">
                <a16:creationId xmlns:a16="http://schemas.microsoft.com/office/drawing/2014/main" id="{D8D1F27C-C70E-4193-8531-5F478AE1AB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3694" y="1158762"/>
            <a:ext cx="1580660" cy="1772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LBNL is advancing these topics for fusion energy sciences</a:t>
            </a:r>
          </a:p>
        </p:txBody>
      </p:sp>
      <p:sp>
        <p:nvSpPr>
          <p:cNvPr id="3" name="Content Placeholder 2"/>
          <p:cNvSpPr>
            <a:spLocks noGrp="1"/>
          </p:cNvSpPr>
          <p:nvPr>
            <p:ph sz="half" idx="1"/>
          </p:nvPr>
        </p:nvSpPr>
        <p:spPr>
          <a:xfrm>
            <a:off x="0" y="1233153"/>
            <a:ext cx="5858401" cy="4987268"/>
          </a:xfrm>
        </p:spPr>
        <p:txBody>
          <a:bodyPr>
            <a:normAutofit lnSpcReduction="10000"/>
          </a:bodyPr>
          <a:lstStyle/>
          <a:p>
            <a:pPr marL="457200" indent="-457200">
              <a:buFont typeface="+mj-lt"/>
              <a:buAutoNum type="arabicPeriod"/>
            </a:pPr>
            <a:r>
              <a:rPr lang="en-US" dirty="0"/>
              <a:t>High intensity laser-generated ion beams with Bella-</a:t>
            </a:r>
            <a:r>
              <a:rPr lang="en-US" dirty="0" err="1"/>
              <a:t>i</a:t>
            </a:r>
            <a:r>
              <a:rPr lang="en-US" dirty="0"/>
              <a:t> for materials research and HEDP</a:t>
            </a:r>
            <a:br>
              <a:rPr lang="en-US" dirty="0"/>
            </a:br>
            <a:r>
              <a:rPr lang="en-US" dirty="0"/>
              <a:t>via </a:t>
            </a:r>
            <a:r>
              <a:rPr lang="en-US" dirty="0" err="1"/>
              <a:t>LaserNet</a:t>
            </a:r>
            <a:r>
              <a:rPr lang="en-US" dirty="0"/>
              <a:t> US. </a:t>
            </a:r>
          </a:p>
          <a:p>
            <a:pPr marL="457200" indent="-457200">
              <a:buFont typeface="+mj-lt"/>
              <a:buAutoNum type="arabicPeriod"/>
            </a:pPr>
            <a:r>
              <a:rPr lang="en-US" dirty="0"/>
              <a:t>MEMS-based accelerators for materials testing and plasma heating </a:t>
            </a:r>
            <a:r>
              <a:rPr lang="en-US" sz="1600" dirty="0"/>
              <a:t>(Cornell)</a:t>
            </a:r>
            <a:br>
              <a:rPr lang="en-US" dirty="0"/>
            </a:br>
            <a:endParaRPr lang="en-US" dirty="0"/>
          </a:p>
          <a:p>
            <a:pPr marL="457200" indent="-457200">
              <a:buFont typeface="+mj-lt"/>
              <a:buAutoNum type="arabicPeriod"/>
            </a:pPr>
            <a:r>
              <a:rPr lang="en-US" dirty="0"/>
              <a:t>High-Tc magnets for high-field tokamaks, </a:t>
            </a:r>
            <a:br>
              <a:rPr lang="en-US" dirty="0"/>
            </a:br>
            <a:r>
              <a:rPr lang="en-US" dirty="0"/>
              <a:t>Berkeley Center for Magnet Technology </a:t>
            </a:r>
            <a:br>
              <a:rPr lang="en-US" dirty="0"/>
            </a:br>
            <a:r>
              <a:rPr lang="en-US" dirty="0"/>
              <a:t>			BCMT.LBL.GOV </a:t>
            </a:r>
            <a:br>
              <a:rPr lang="en-US" dirty="0"/>
            </a:br>
            <a:r>
              <a:rPr lang="en-US" sz="1600" dirty="0"/>
              <a:t>(U. Houston, Tufts, Advanced Conductor Technologies)</a:t>
            </a:r>
            <a:br>
              <a:rPr lang="en-US" sz="1600" dirty="0"/>
            </a:br>
            <a:endParaRPr lang="en-US" sz="1600" dirty="0"/>
          </a:p>
          <a:p>
            <a:pPr marL="457200" indent="-457200">
              <a:buFont typeface="+mj-lt"/>
              <a:buAutoNum type="arabicPeriod"/>
            </a:pPr>
            <a:r>
              <a:rPr lang="en-US" dirty="0"/>
              <a:t>Advanced simulations and computing </a:t>
            </a:r>
            <a:br>
              <a:rPr lang="en-US" dirty="0"/>
            </a:br>
            <a:r>
              <a:rPr lang="en-US" dirty="0"/>
              <a:t>for fusion research</a:t>
            </a:r>
            <a:br>
              <a:rPr lang="en-US" sz="1400" dirty="0">
                <a:latin typeface="American Typewriter" panose="02090604020004020304" pitchFamily="18" charset="77"/>
              </a:rPr>
            </a:br>
            <a:endParaRPr lang="en-US" sz="1400" dirty="0">
              <a:latin typeface="American Typewriter" panose="02090604020004020304" pitchFamily="18" charset="77"/>
            </a:endParaRPr>
          </a:p>
          <a:p>
            <a:pPr marL="457200" indent="-457200">
              <a:buFont typeface="+mj-lt"/>
              <a:buAutoNum type="arabicPeriod"/>
            </a:pPr>
            <a:r>
              <a:rPr lang="en-US" dirty="0"/>
              <a:t>Irradiation of semiconductor devices with pulsed ion beams at NDCX-II  </a:t>
            </a:r>
            <a:r>
              <a:rPr lang="en-US" sz="1600" dirty="0"/>
              <a:t>(LLNL, SNL, </a:t>
            </a:r>
            <a:br>
              <a:rPr lang="en-US" sz="1600" dirty="0"/>
            </a:br>
            <a:r>
              <a:rPr lang="en-US" sz="1600" dirty="0"/>
              <a:t>TU-Darmstadt) 	</a:t>
            </a:r>
          </a:p>
        </p:txBody>
      </p:sp>
      <p:sp>
        <p:nvSpPr>
          <p:cNvPr id="5" name="Slide Number Placeholder 4"/>
          <p:cNvSpPr>
            <a:spLocks noGrp="1"/>
          </p:cNvSpPr>
          <p:nvPr>
            <p:ph type="sldNum" sz="quarter" idx="12"/>
          </p:nvPr>
        </p:nvSpPr>
        <p:spPr/>
        <p:txBody>
          <a:bodyPr/>
          <a:lstStyle/>
          <a:p>
            <a:fld id="{D260E43B-7F43-FA45-AAB7-E054FD6CC4E3}" type="slidenum">
              <a:rPr lang="en-US" smtClean="0"/>
              <a:t>3</a:t>
            </a:fld>
            <a:endParaRPr lang="en-US" dirty="0"/>
          </a:p>
        </p:txBody>
      </p:sp>
      <p:sp>
        <p:nvSpPr>
          <p:cNvPr id="15" name="Striped Right Arrow 14"/>
          <p:cNvSpPr/>
          <p:nvPr/>
        </p:nvSpPr>
        <p:spPr>
          <a:xfrm>
            <a:off x="4953428" y="2695191"/>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riped Right Arrow 15"/>
          <p:cNvSpPr/>
          <p:nvPr/>
        </p:nvSpPr>
        <p:spPr>
          <a:xfrm>
            <a:off x="4953428" y="3393477"/>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riped Right Arrow 16"/>
          <p:cNvSpPr/>
          <p:nvPr/>
        </p:nvSpPr>
        <p:spPr>
          <a:xfrm>
            <a:off x="4953428" y="4452777"/>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riped Right Arrow 17"/>
          <p:cNvSpPr/>
          <p:nvPr/>
        </p:nvSpPr>
        <p:spPr>
          <a:xfrm>
            <a:off x="4953428" y="5851061"/>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Content Placeholder 13"/>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rot="10800000">
            <a:off x="5727325" y="3078352"/>
            <a:ext cx="2128838" cy="1158286"/>
          </a:xfrm>
          <a:prstGeom prst="rect">
            <a:avLst/>
          </a:prstGeom>
        </p:spPr>
      </p:pic>
      <p:sp>
        <p:nvSpPr>
          <p:cNvPr id="19" name="Striped Right Arrow 18">
            <a:extLst>
              <a:ext uri="{FF2B5EF4-FFF2-40B4-BE49-F238E27FC236}">
                <a16:creationId xmlns:a16="http://schemas.microsoft.com/office/drawing/2014/main" id="{9E7F03D7-24EB-864A-BA72-CB3230EF48B2}"/>
              </a:ext>
            </a:extLst>
          </p:cNvPr>
          <p:cNvSpPr/>
          <p:nvPr/>
        </p:nvSpPr>
        <p:spPr>
          <a:xfrm>
            <a:off x="4953428" y="1622556"/>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Content Placeholder 4">
            <a:extLst>
              <a:ext uri="{FF2B5EF4-FFF2-40B4-BE49-F238E27FC236}">
                <a16:creationId xmlns:a16="http://schemas.microsoft.com/office/drawing/2014/main" id="{DF5DE54F-58CE-B44C-AA10-01BEC0D75D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258" t="8200" r="10434" b="1803"/>
          <a:stretch/>
        </p:blipFill>
        <p:spPr>
          <a:xfrm>
            <a:off x="5727324" y="4863831"/>
            <a:ext cx="1786372" cy="1494453"/>
          </a:xfrm>
          <a:prstGeom prst="rect">
            <a:avLst/>
          </a:prstGeom>
        </p:spPr>
      </p:pic>
      <p:grpSp>
        <p:nvGrpSpPr>
          <p:cNvPr id="21" name="Group 20">
            <a:extLst>
              <a:ext uri="{FF2B5EF4-FFF2-40B4-BE49-F238E27FC236}">
                <a16:creationId xmlns:a16="http://schemas.microsoft.com/office/drawing/2014/main" id="{CC170A82-3816-8E4A-80A4-E4E1916DDA8A}"/>
              </a:ext>
            </a:extLst>
          </p:cNvPr>
          <p:cNvGrpSpPr>
            <a:grpSpLocks noChangeAspect="1"/>
          </p:cNvGrpSpPr>
          <p:nvPr/>
        </p:nvGrpSpPr>
        <p:grpSpPr>
          <a:xfrm>
            <a:off x="5851300" y="4930433"/>
            <a:ext cx="691648" cy="328895"/>
            <a:chOff x="7707552" y="3128156"/>
            <a:chExt cx="1111049" cy="528330"/>
          </a:xfrm>
        </p:grpSpPr>
        <p:cxnSp>
          <p:nvCxnSpPr>
            <p:cNvPr id="22" name="Straight Connector 21">
              <a:extLst>
                <a:ext uri="{FF2B5EF4-FFF2-40B4-BE49-F238E27FC236}">
                  <a16:creationId xmlns:a16="http://schemas.microsoft.com/office/drawing/2014/main" id="{732F676D-BE97-284E-B5DC-E96109C02192}"/>
                </a:ext>
              </a:extLst>
            </p:cNvPr>
            <p:cNvCxnSpPr/>
            <p:nvPr/>
          </p:nvCxnSpPr>
          <p:spPr>
            <a:xfrm>
              <a:off x="8026386" y="3176175"/>
              <a:ext cx="4460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AD23A2D-8E85-F145-81D2-D1FE6EA54C8D}"/>
                </a:ext>
              </a:extLst>
            </p:cNvPr>
            <p:cNvSpPr txBox="1"/>
            <p:nvPr/>
          </p:nvSpPr>
          <p:spPr>
            <a:xfrm>
              <a:off x="7707552" y="3128156"/>
              <a:ext cx="1111049" cy="528330"/>
            </a:xfrm>
            <a:prstGeom prst="rect">
              <a:avLst/>
            </a:prstGeom>
            <a:noFill/>
          </p:spPr>
          <p:txBody>
            <a:bodyPr wrap="none" rtlCol="0">
              <a:spAutoFit/>
            </a:bodyPr>
            <a:lstStyle/>
            <a:p>
              <a:r>
                <a:rPr lang="en-US" sz="1050" dirty="0">
                  <a:solidFill>
                    <a:schemeClr val="bg1"/>
                  </a:solidFill>
                  <a:latin typeface="+mj-lt"/>
                </a:rPr>
                <a:t>2 mm</a:t>
              </a:r>
            </a:p>
          </p:txBody>
        </p:sp>
      </p:grpSp>
      <p:pic>
        <p:nvPicPr>
          <p:cNvPr id="13" name="Shape 28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514354" y="1841497"/>
            <a:ext cx="1592838" cy="1637298"/>
          </a:xfrm>
          <a:prstGeom prst="rect">
            <a:avLst/>
          </a:prstGeom>
          <a:noFill/>
          <a:ln>
            <a:noFill/>
          </a:ln>
        </p:spPr>
      </p:pic>
      <p:grpSp>
        <p:nvGrpSpPr>
          <p:cNvPr id="24" name="Group 23">
            <a:extLst>
              <a:ext uri="{FF2B5EF4-FFF2-40B4-BE49-F238E27FC236}">
                <a16:creationId xmlns:a16="http://schemas.microsoft.com/office/drawing/2014/main" id="{9AC1A7EA-128A-7F48-9989-4CF7763E3485}"/>
              </a:ext>
            </a:extLst>
          </p:cNvPr>
          <p:cNvGrpSpPr>
            <a:grpSpLocks noChangeAspect="1"/>
          </p:cNvGrpSpPr>
          <p:nvPr/>
        </p:nvGrpSpPr>
        <p:grpSpPr>
          <a:xfrm>
            <a:off x="7446249" y="3881061"/>
            <a:ext cx="1697751" cy="1442933"/>
            <a:chOff x="893475" y="1044427"/>
            <a:chExt cx="3039948" cy="2583677"/>
          </a:xfrm>
        </p:grpSpPr>
        <p:pic>
          <p:nvPicPr>
            <p:cNvPr id="25" name="Picture 24">
              <a:extLst>
                <a:ext uri="{FF2B5EF4-FFF2-40B4-BE49-F238E27FC236}">
                  <a16:creationId xmlns:a16="http://schemas.microsoft.com/office/drawing/2014/main" id="{2726EE33-199A-D94D-BCD9-7E6BFCFCFAEF}"/>
                </a:ext>
              </a:extLst>
            </p:cNvPr>
            <p:cNvPicPr>
              <a:picLocks noChangeAspect="1"/>
            </p:cNvPicPr>
            <p:nvPr/>
          </p:nvPicPr>
          <p:blipFill rotWithShape="1">
            <a:blip r:embed="rId7"/>
            <a:srcRect l="14486" t="8779" r="16742" b="21525"/>
            <a:stretch/>
          </p:blipFill>
          <p:spPr>
            <a:xfrm>
              <a:off x="1140179" y="1044427"/>
              <a:ext cx="2793244" cy="2583677"/>
            </a:xfrm>
            <a:prstGeom prst="rect">
              <a:avLst/>
            </a:prstGeom>
            <a:ln>
              <a:noFill/>
            </a:ln>
          </p:spPr>
        </p:pic>
        <p:sp>
          <p:nvSpPr>
            <p:cNvPr id="26" name="Rectangle 25">
              <a:extLst>
                <a:ext uri="{FF2B5EF4-FFF2-40B4-BE49-F238E27FC236}">
                  <a16:creationId xmlns:a16="http://schemas.microsoft.com/office/drawing/2014/main" id="{7F745036-E1B1-7F42-8D5F-B41612F0C70F}"/>
                </a:ext>
              </a:extLst>
            </p:cNvPr>
            <p:cNvSpPr/>
            <p:nvPr/>
          </p:nvSpPr>
          <p:spPr>
            <a:xfrm>
              <a:off x="1027289" y="2230026"/>
              <a:ext cx="169335" cy="35513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8B4B8179-F167-A345-87A9-331E4AA64A35}"/>
                </a:ext>
              </a:extLst>
            </p:cNvPr>
            <p:cNvSpPr/>
            <p:nvPr/>
          </p:nvSpPr>
          <p:spPr>
            <a:xfrm rot="18742714">
              <a:off x="1706044" y="2230223"/>
              <a:ext cx="120924" cy="1746061"/>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Tree>
    <p:extLst>
      <p:ext uri="{BB962C8B-B14F-4D97-AF65-F5344CB8AC3E}">
        <p14:creationId xmlns:p14="http://schemas.microsoft.com/office/powerpoint/2010/main" val="455245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707" y="1664965"/>
            <a:ext cx="3848585" cy="3636412"/>
            <a:chOff x="-2032204" y="1748714"/>
            <a:chExt cx="3848585" cy="3636412"/>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204" y="1748714"/>
              <a:ext cx="3848585" cy="3636412"/>
            </a:xfrm>
            <a:prstGeom prst="rect">
              <a:avLst/>
            </a:prstGeom>
          </p:spPr>
        </p:pic>
        <p:sp>
          <p:nvSpPr>
            <p:cNvPr id="41" name="TextBox 40"/>
            <p:cNvSpPr txBox="1"/>
            <p:nvPr/>
          </p:nvSpPr>
          <p:spPr>
            <a:xfrm>
              <a:off x="-832588" y="1843525"/>
              <a:ext cx="2454454" cy="369332"/>
            </a:xfrm>
            <a:prstGeom prst="rect">
              <a:avLst/>
            </a:prstGeom>
            <a:noFill/>
          </p:spPr>
          <p:txBody>
            <a:bodyPr wrap="none" rtlCol="0">
              <a:spAutoFit/>
            </a:bodyPr>
            <a:lstStyle/>
            <a:p>
              <a:r>
                <a:rPr lang="en-US" b="1" dirty="0"/>
                <a:t>1.1 MeV He</a:t>
              </a:r>
              <a:r>
                <a:rPr lang="en-US" b="1" baseline="30000" dirty="0"/>
                <a:t>+</a:t>
              </a:r>
              <a:r>
                <a:rPr lang="en-US" b="1" dirty="0"/>
                <a:t>, no target</a:t>
              </a:r>
            </a:p>
          </p:txBody>
        </p:sp>
      </p:gr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450528" y="1760301"/>
            <a:ext cx="4680698" cy="3596222"/>
          </a:xfrm>
        </p:spPr>
      </p:pic>
      <p:sp>
        <p:nvSpPr>
          <p:cNvPr id="2" name="Title 1"/>
          <p:cNvSpPr>
            <a:spLocks noGrp="1"/>
          </p:cNvSpPr>
          <p:nvPr>
            <p:ph type="title"/>
          </p:nvPr>
        </p:nvSpPr>
        <p:spPr/>
        <p:txBody>
          <a:bodyPr>
            <a:normAutofit fontScale="90000"/>
          </a:bodyPr>
          <a:lstStyle/>
          <a:p>
            <a:r>
              <a:rPr lang="en-US" dirty="0"/>
              <a:t>With a Thomson Parabola spectrometer we measure the transmitted particle energy distribution and species identification</a:t>
            </a:r>
          </a:p>
        </p:txBody>
      </p:sp>
      <p:sp>
        <p:nvSpPr>
          <p:cNvPr id="5" name="Slide Number Placeholder 4"/>
          <p:cNvSpPr>
            <a:spLocks noGrp="1"/>
          </p:cNvSpPr>
          <p:nvPr>
            <p:ph type="sldNum" sz="quarter" idx="12"/>
          </p:nvPr>
        </p:nvSpPr>
        <p:spPr/>
        <p:txBody>
          <a:bodyPr/>
          <a:lstStyle/>
          <a:p>
            <a:fld id="{D260E43B-7F43-FA45-AAB7-E054FD6CC4E3}" type="slidenum">
              <a:rPr lang="en-US" smtClean="0"/>
              <a:t>30</a:t>
            </a:fld>
            <a:endParaRPr lang="en-US" dirty="0"/>
          </a:p>
        </p:txBody>
      </p:sp>
      <p:sp>
        <p:nvSpPr>
          <p:cNvPr id="7" name="TextBox 6"/>
          <p:cNvSpPr txBox="1"/>
          <p:nvPr/>
        </p:nvSpPr>
        <p:spPr>
          <a:xfrm rot="16200000">
            <a:off x="3465450" y="2982083"/>
            <a:ext cx="2152705" cy="369332"/>
          </a:xfrm>
          <a:prstGeom prst="rect">
            <a:avLst/>
          </a:prstGeom>
          <a:noFill/>
        </p:spPr>
        <p:txBody>
          <a:bodyPr wrap="none" rtlCol="0">
            <a:spAutoFit/>
          </a:bodyPr>
          <a:lstStyle/>
          <a:p>
            <a:r>
              <a:rPr lang="en-US" dirty="0"/>
              <a:t>E field deflection </a:t>
            </a:r>
            <a:r>
              <a:rPr lang="en-US" dirty="0">
                <a:sym typeface="Wingdings"/>
              </a:rPr>
              <a:t> </a:t>
            </a:r>
            <a:endParaRPr lang="en-US" dirty="0"/>
          </a:p>
        </p:txBody>
      </p:sp>
      <p:sp>
        <p:nvSpPr>
          <p:cNvPr id="8" name="TextBox 7"/>
          <p:cNvSpPr txBox="1"/>
          <p:nvPr/>
        </p:nvSpPr>
        <p:spPr>
          <a:xfrm>
            <a:off x="784063" y="5261298"/>
            <a:ext cx="2165529" cy="369332"/>
          </a:xfrm>
          <a:prstGeom prst="rect">
            <a:avLst/>
          </a:prstGeom>
          <a:noFill/>
        </p:spPr>
        <p:txBody>
          <a:bodyPr wrap="none" rtlCol="0">
            <a:spAutoFit/>
          </a:bodyPr>
          <a:lstStyle/>
          <a:p>
            <a:r>
              <a:rPr lang="en-US" dirty="0">
                <a:sym typeface="Wingdings"/>
              </a:rPr>
              <a:t> </a:t>
            </a:r>
            <a:r>
              <a:rPr lang="en-US" dirty="0"/>
              <a:t>B field deflection</a:t>
            </a:r>
          </a:p>
        </p:txBody>
      </p:sp>
      <p:sp>
        <p:nvSpPr>
          <p:cNvPr id="16" name="TextBox 15"/>
          <p:cNvSpPr txBox="1"/>
          <p:nvPr/>
        </p:nvSpPr>
        <p:spPr>
          <a:xfrm>
            <a:off x="7470439" y="3166748"/>
            <a:ext cx="543739" cy="369332"/>
          </a:xfrm>
          <a:prstGeom prst="rect">
            <a:avLst/>
          </a:prstGeom>
          <a:noFill/>
        </p:spPr>
        <p:txBody>
          <a:bodyPr wrap="none" rtlCol="0">
            <a:spAutoFit/>
          </a:bodyPr>
          <a:lstStyle/>
          <a:p>
            <a:r>
              <a:rPr lang="en-US" dirty="0"/>
              <a:t>He</a:t>
            </a:r>
            <a:r>
              <a:rPr lang="en-US" baseline="30000" dirty="0"/>
              <a:t>+</a:t>
            </a:r>
          </a:p>
        </p:txBody>
      </p:sp>
      <p:sp>
        <p:nvSpPr>
          <p:cNvPr id="18" name="TextBox 17"/>
          <p:cNvSpPr txBox="1"/>
          <p:nvPr/>
        </p:nvSpPr>
        <p:spPr>
          <a:xfrm>
            <a:off x="5738013" y="1509702"/>
            <a:ext cx="2522678" cy="369332"/>
          </a:xfrm>
          <a:prstGeom prst="rect">
            <a:avLst/>
          </a:prstGeom>
          <a:noFill/>
        </p:spPr>
        <p:txBody>
          <a:bodyPr wrap="none" rtlCol="0">
            <a:spAutoFit/>
          </a:bodyPr>
          <a:lstStyle/>
          <a:p>
            <a:r>
              <a:rPr lang="en-US" b="1" dirty="0"/>
              <a:t>1.1 MeV He</a:t>
            </a:r>
            <a:r>
              <a:rPr lang="en-US" b="1" baseline="30000" dirty="0"/>
              <a:t>+</a:t>
            </a:r>
            <a:r>
              <a:rPr lang="en-US" b="1" dirty="0"/>
              <a:t> on 1 </a:t>
            </a:r>
            <a:r>
              <a:rPr lang="en-US" b="1" dirty="0">
                <a:latin typeface="Symbol" charset="2"/>
                <a:ea typeface="Symbol" charset="2"/>
                <a:cs typeface="Symbol" charset="2"/>
              </a:rPr>
              <a:t>m</a:t>
            </a:r>
            <a:r>
              <a:rPr lang="en-US" b="1" dirty="0"/>
              <a:t>m Si</a:t>
            </a:r>
          </a:p>
        </p:txBody>
      </p:sp>
      <p:sp>
        <p:nvSpPr>
          <p:cNvPr id="21" name="TextBox 20"/>
          <p:cNvSpPr txBox="1"/>
          <p:nvPr/>
        </p:nvSpPr>
        <p:spPr>
          <a:xfrm>
            <a:off x="6653671" y="5819936"/>
            <a:ext cx="2542619" cy="307777"/>
          </a:xfrm>
          <a:prstGeom prst="rect">
            <a:avLst/>
          </a:prstGeom>
          <a:noFill/>
        </p:spPr>
        <p:txBody>
          <a:bodyPr wrap="none" rtlCol="0">
            <a:spAutoFit/>
          </a:bodyPr>
          <a:lstStyle/>
          <a:p>
            <a:r>
              <a:rPr lang="en-US" sz="1400" i="1" dirty="0"/>
              <a:t>F. </a:t>
            </a:r>
            <a:r>
              <a:rPr lang="en-US" sz="1400" i="1" dirty="0" err="1"/>
              <a:t>Treffert</a:t>
            </a:r>
            <a:r>
              <a:rPr lang="en-US" sz="1400" i="1" dirty="0"/>
              <a:t>, TU-D, Masters thesis</a:t>
            </a:r>
          </a:p>
        </p:txBody>
      </p:sp>
      <p:grpSp>
        <p:nvGrpSpPr>
          <p:cNvPr id="24" name="Group 23"/>
          <p:cNvGrpSpPr/>
          <p:nvPr/>
        </p:nvGrpSpPr>
        <p:grpSpPr>
          <a:xfrm>
            <a:off x="111099" y="1389683"/>
            <a:ext cx="4354129" cy="3904512"/>
            <a:chOff x="111099" y="1389683"/>
            <a:chExt cx="4354129" cy="3904512"/>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99" y="1729030"/>
              <a:ext cx="4354129" cy="3565165"/>
            </a:xfrm>
            <a:prstGeom prst="rect">
              <a:avLst/>
            </a:prstGeom>
          </p:spPr>
        </p:pic>
        <p:sp>
          <p:nvSpPr>
            <p:cNvPr id="12" name="TextBox 11"/>
            <p:cNvSpPr txBox="1"/>
            <p:nvPr/>
          </p:nvSpPr>
          <p:spPr>
            <a:xfrm>
              <a:off x="751358" y="1389683"/>
              <a:ext cx="2729465" cy="369332"/>
            </a:xfrm>
            <a:prstGeom prst="rect">
              <a:avLst/>
            </a:prstGeom>
            <a:noFill/>
          </p:spPr>
          <p:txBody>
            <a:bodyPr wrap="none" rtlCol="0">
              <a:spAutoFit/>
            </a:bodyPr>
            <a:lstStyle/>
            <a:p>
              <a:r>
                <a:rPr lang="en-US" b="1" dirty="0"/>
                <a:t>1.1 MeV He</a:t>
              </a:r>
              <a:r>
                <a:rPr lang="en-US" b="1" baseline="30000" dirty="0"/>
                <a:t>+</a:t>
              </a:r>
              <a:r>
                <a:rPr lang="en-US" b="1" dirty="0"/>
                <a:t> on 1 </a:t>
              </a:r>
              <a:r>
                <a:rPr lang="en-US" b="1" dirty="0">
                  <a:latin typeface="Symbol" charset="2"/>
                  <a:ea typeface="Symbol" charset="2"/>
                  <a:cs typeface="Symbol" charset="2"/>
                </a:rPr>
                <a:t>m</a:t>
              </a:r>
              <a:r>
                <a:rPr lang="en-US" b="1" dirty="0"/>
                <a:t>m </a:t>
              </a:r>
              <a:r>
                <a:rPr lang="en-US" b="1" dirty="0" err="1"/>
                <a:t>SiN</a:t>
              </a:r>
              <a:endParaRPr lang="en-US" b="1" dirty="0"/>
            </a:p>
          </p:txBody>
        </p:sp>
        <p:sp>
          <p:nvSpPr>
            <p:cNvPr id="22" name="TextBox 21"/>
            <p:cNvSpPr txBox="1"/>
            <p:nvPr/>
          </p:nvSpPr>
          <p:spPr>
            <a:xfrm>
              <a:off x="1264736" y="1890160"/>
              <a:ext cx="1702710" cy="369332"/>
            </a:xfrm>
            <a:prstGeom prst="rect">
              <a:avLst/>
            </a:prstGeom>
            <a:noFill/>
          </p:spPr>
          <p:txBody>
            <a:bodyPr wrap="none" rtlCol="0">
              <a:spAutoFit/>
            </a:bodyPr>
            <a:lstStyle/>
            <a:p>
              <a:r>
                <a:rPr lang="en-US" dirty="0">
                  <a:latin typeface="Symbol" charset="2"/>
                  <a:ea typeface="Symbol" charset="2"/>
                  <a:cs typeface="Symbol" charset="2"/>
                  <a:sym typeface="Wingdings"/>
                </a:rPr>
                <a:t>D</a:t>
              </a:r>
              <a:r>
                <a:rPr lang="en-US" dirty="0">
                  <a:sym typeface="Wingdings"/>
                </a:rPr>
                <a:t>E </a:t>
              </a:r>
              <a:r>
                <a:rPr lang="en-US">
                  <a:sym typeface="Wingdings"/>
                </a:rPr>
                <a:t>≈ 0.54 </a:t>
              </a:r>
              <a:r>
                <a:rPr lang="en-US" dirty="0">
                  <a:sym typeface="Wingdings"/>
                </a:rPr>
                <a:t>MeV </a:t>
              </a:r>
              <a:endParaRPr lang="en-US" dirty="0"/>
            </a:p>
          </p:txBody>
        </p:sp>
      </p:grpSp>
      <p:sp>
        <p:nvSpPr>
          <p:cNvPr id="27" name="Content Placeholder 25"/>
          <p:cNvSpPr txBox="1">
            <a:spLocks/>
          </p:cNvSpPr>
          <p:nvPr/>
        </p:nvSpPr>
        <p:spPr>
          <a:xfrm>
            <a:off x="2823253" y="1549355"/>
            <a:ext cx="4038600" cy="4525963"/>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000" kern="1200">
                <a:solidFill>
                  <a:schemeClr val="tx2"/>
                </a:solidFill>
                <a:latin typeface="+mj-lt"/>
                <a:ea typeface="+mn-ea"/>
                <a:cs typeface="+mn-cs"/>
              </a:defRPr>
            </a:lvl1pPr>
            <a:lvl2pPr marL="457200" indent="-22860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687388" indent="-230188" algn="l" defTabSz="457200" rtl="0" eaLnBrk="1" latinLnBrk="0" hangingPunct="1">
              <a:spcBef>
                <a:spcPct val="20000"/>
              </a:spcBef>
              <a:buFont typeface="Arial"/>
              <a:buChar char="•"/>
              <a:defRPr sz="2000" kern="1200">
                <a:solidFill>
                  <a:srgbClr val="1F497D"/>
                </a:solidFill>
                <a:latin typeface="+mj-lt"/>
                <a:ea typeface="+mn-ea"/>
                <a:cs typeface="+mn-cs"/>
              </a:defRPr>
            </a:lvl3pPr>
            <a:lvl4pPr marL="915988"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1144588"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a:p>
        </p:txBody>
      </p:sp>
      <p:sp>
        <p:nvSpPr>
          <p:cNvPr id="36" name="Rectangle 35"/>
          <p:cNvSpPr/>
          <p:nvPr/>
        </p:nvSpPr>
        <p:spPr>
          <a:xfrm>
            <a:off x="5135521" y="4487069"/>
            <a:ext cx="1776448" cy="369332"/>
          </a:xfrm>
          <a:prstGeom prst="rect">
            <a:avLst/>
          </a:prstGeom>
        </p:spPr>
        <p:txBody>
          <a:bodyPr wrap="none">
            <a:spAutoFit/>
          </a:bodyPr>
          <a:lstStyle/>
          <a:p>
            <a:r>
              <a:rPr lang="en-US" dirty="0"/>
              <a:t>0</a:t>
            </a:r>
            <a:r>
              <a:rPr lang="en-US" baseline="30000" dirty="0"/>
              <a:t>o   </a:t>
            </a:r>
            <a:r>
              <a:rPr lang="en-US" dirty="0"/>
              <a:t>(channeling)</a:t>
            </a:r>
          </a:p>
        </p:txBody>
      </p:sp>
      <p:sp>
        <p:nvSpPr>
          <p:cNvPr id="38" name="TextBox 37"/>
          <p:cNvSpPr txBox="1"/>
          <p:nvPr/>
        </p:nvSpPr>
        <p:spPr>
          <a:xfrm>
            <a:off x="6181635" y="1851768"/>
            <a:ext cx="1702710" cy="369332"/>
          </a:xfrm>
          <a:prstGeom prst="rect">
            <a:avLst/>
          </a:prstGeom>
          <a:noFill/>
        </p:spPr>
        <p:txBody>
          <a:bodyPr wrap="none" rtlCol="0">
            <a:spAutoFit/>
          </a:bodyPr>
          <a:lstStyle/>
          <a:p>
            <a:r>
              <a:rPr lang="en-US" dirty="0">
                <a:latin typeface="Symbol" charset="2"/>
                <a:ea typeface="Symbol" charset="2"/>
                <a:cs typeface="Symbol" charset="2"/>
                <a:sym typeface="Wingdings"/>
              </a:rPr>
              <a:t>D</a:t>
            </a:r>
            <a:r>
              <a:rPr lang="en-US" dirty="0">
                <a:sym typeface="Wingdings"/>
              </a:rPr>
              <a:t>E ≈ 0.32 MeV </a:t>
            </a:r>
            <a:endParaRPr lang="en-US" dirty="0"/>
          </a:p>
        </p:txBody>
      </p:sp>
      <p:sp>
        <p:nvSpPr>
          <p:cNvPr id="39" name="TextBox 38"/>
          <p:cNvSpPr txBox="1"/>
          <p:nvPr/>
        </p:nvSpPr>
        <p:spPr>
          <a:xfrm>
            <a:off x="5789907" y="5366596"/>
            <a:ext cx="2869632" cy="369332"/>
          </a:xfrm>
          <a:prstGeom prst="rect">
            <a:avLst/>
          </a:prstGeom>
          <a:noFill/>
        </p:spPr>
        <p:txBody>
          <a:bodyPr wrap="none" rtlCol="0">
            <a:spAutoFit/>
          </a:bodyPr>
          <a:lstStyle/>
          <a:p>
            <a:r>
              <a:rPr lang="en-US" dirty="0">
                <a:solidFill>
                  <a:schemeClr val="accent3">
                    <a:lumMod val="50000"/>
                  </a:schemeClr>
                </a:solidFill>
                <a:latin typeface="+mj-lt"/>
              </a:rPr>
              <a:t>Pixel resolution ∂E ≈10 </a:t>
            </a:r>
            <a:r>
              <a:rPr lang="en-US" dirty="0" err="1">
                <a:solidFill>
                  <a:schemeClr val="accent3">
                    <a:lumMod val="50000"/>
                  </a:schemeClr>
                </a:solidFill>
                <a:latin typeface="+mj-lt"/>
              </a:rPr>
              <a:t>keV</a:t>
            </a:r>
            <a:endParaRPr lang="en-US" dirty="0">
              <a:solidFill>
                <a:schemeClr val="accent3">
                  <a:lumMod val="50000"/>
                </a:schemeClr>
              </a:solidFill>
              <a:latin typeface="+mj-lt"/>
            </a:endParaRPr>
          </a:p>
        </p:txBody>
      </p:sp>
      <p:sp>
        <p:nvSpPr>
          <p:cNvPr id="6" name="Content Placeholder 5"/>
          <p:cNvSpPr>
            <a:spLocks noGrp="1"/>
          </p:cNvSpPr>
          <p:nvPr>
            <p:ph sz="half" idx="1"/>
          </p:nvPr>
        </p:nvSpPr>
        <p:spPr>
          <a:xfrm>
            <a:off x="101221" y="5662305"/>
            <a:ext cx="4823030" cy="486264"/>
          </a:xfrm>
        </p:spPr>
        <p:txBody>
          <a:bodyPr>
            <a:noAutofit/>
          </a:bodyPr>
          <a:lstStyle/>
          <a:p>
            <a:pPr marL="0" indent="0">
              <a:buNone/>
            </a:pPr>
            <a:r>
              <a:rPr lang="en-US" dirty="0"/>
              <a:t>Exploring intensity and dose </a:t>
            </a:r>
            <a:r>
              <a:rPr lang="en-US"/>
              <a:t>rate effects</a:t>
            </a:r>
            <a:endParaRPr lang="en-US" dirty="0"/>
          </a:p>
        </p:txBody>
      </p:sp>
      <p:sp>
        <p:nvSpPr>
          <p:cNvPr id="40" name="TextBox 39"/>
          <p:cNvSpPr txBox="1"/>
          <p:nvPr/>
        </p:nvSpPr>
        <p:spPr>
          <a:xfrm>
            <a:off x="5925243" y="2257523"/>
            <a:ext cx="633507" cy="369332"/>
          </a:xfrm>
          <a:prstGeom prst="rect">
            <a:avLst/>
          </a:prstGeom>
          <a:noFill/>
        </p:spPr>
        <p:txBody>
          <a:bodyPr wrap="none" rtlCol="0">
            <a:spAutoFit/>
          </a:bodyPr>
          <a:lstStyle/>
          <a:p>
            <a:r>
              <a:rPr lang="en-US" dirty="0"/>
              <a:t>He</a:t>
            </a:r>
            <a:r>
              <a:rPr lang="en-US" baseline="30000" dirty="0"/>
              <a:t>2+</a:t>
            </a:r>
          </a:p>
        </p:txBody>
      </p:sp>
    </p:spTree>
    <p:extLst>
      <p:ext uri="{BB962C8B-B14F-4D97-AF65-F5344CB8AC3E}">
        <p14:creationId xmlns:p14="http://schemas.microsoft.com/office/powerpoint/2010/main" val="24185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p:bldP spid="36" grpId="0"/>
      <p:bldP spid="3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9712" y="1532767"/>
            <a:ext cx="2151151" cy="2173328"/>
          </a:xfrm>
          <a:prstGeom prst="rect">
            <a:avLst/>
          </a:prstGeom>
        </p:spPr>
      </p:pic>
      <p:sp>
        <p:nvSpPr>
          <p:cNvPr id="2" name="Title 1"/>
          <p:cNvSpPr>
            <a:spLocks noGrp="1"/>
          </p:cNvSpPr>
          <p:nvPr>
            <p:ph type="title"/>
          </p:nvPr>
        </p:nvSpPr>
        <p:spPr/>
        <p:txBody>
          <a:bodyPr>
            <a:normAutofit/>
          </a:bodyPr>
          <a:lstStyle/>
          <a:p>
            <a:r>
              <a:rPr lang="en-US" dirty="0"/>
              <a:t>Scintillator luminescence shows dose effect from intense helium ion bunches</a:t>
            </a:r>
          </a:p>
        </p:txBody>
      </p:sp>
      <p:sp>
        <p:nvSpPr>
          <p:cNvPr id="4" name="Slide Number Placeholder 3"/>
          <p:cNvSpPr>
            <a:spLocks noGrp="1"/>
          </p:cNvSpPr>
          <p:nvPr>
            <p:ph type="sldNum" sz="quarter" idx="12"/>
          </p:nvPr>
        </p:nvSpPr>
        <p:spPr/>
        <p:txBody>
          <a:bodyPr/>
          <a:lstStyle/>
          <a:p>
            <a:fld id="{D260E43B-7F43-FA45-AAB7-E054FD6CC4E3}" type="slidenum">
              <a:rPr lang="en-US" smtClean="0"/>
              <a:t>31</a:t>
            </a:fld>
            <a:endParaRPr lang="en-US" dirty="0"/>
          </a:p>
        </p:txBody>
      </p:sp>
      <p:pic>
        <p:nvPicPr>
          <p:cNvPr id="6" name="Picture 5"/>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6137499" y="1182679"/>
            <a:ext cx="2636452" cy="2354380"/>
          </a:xfrm>
          <a:prstGeom prst="rect">
            <a:avLst/>
          </a:prstGeom>
          <a:noFill/>
          <a:ln>
            <a:noFill/>
          </a:ln>
        </p:spPr>
      </p:pic>
      <p:sp>
        <p:nvSpPr>
          <p:cNvPr id="7" name="TextBox 6"/>
          <p:cNvSpPr txBox="1"/>
          <p:nvPr/>
        </p:nvSpPr>
        <p:spPr>
          <a:xfrm>
            <a:off x="423078" y="1644344"/>
            <a:ext cx="1618311" cy="306322"/>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400" b="0" i="0" u="none" strike="noStrike" kern="1200" dirty="0">
                <a:ln>
                  <a:noFill/>
                </a:ln>
                <a:solidFill>
                  <a:schemeClr val="bg1"/>
                </a:solidFill>
                <a:latin typeface="Arial" pitchFamily="18"/>
                <a:ea typeface="Microsoft YaHei" pitchFamily="2"/>
                <a:cs typeface="Arial" pitchFamily="2"/>
              </a:rPr>
              <a:t>Fast CCD camera</a:t>
            </a:r>
          </a:p>
        </p:txBody>
      </p:sp>
      <p:sp>
        <p:nvSpPr>
          <p:cNvPr id="8" name="TextBox 7"/>
          <p:cNvSpPr txBox="1"/>
          <p:nvPr/>
        </p:nvSpPr>
        <p:spPr>
          <a:xfrm>
            <a:off x="6171776" y="3097665"/>
            <a:ext cx="1349182" cy="306322"/>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400" b="0" i="0" u="none" strike="noStrike" kern="1200" dirty="0">
                <a:ln>
                  <a:noFill/>
                </a:ln>
                <a:solidFill>
                  <a:schemeClr val="bg1"/>
                </a:solidFill>
                <a:latin typeface="Arial" pitchFamily="18"/>
                <a:ea typeface="Microsoft YaHei" pitchFamily="2"/>
                <a:cs typeface="Arial" pitchFamily="2"/>
              </a:rPr>
              <a:t>Streak camera</a:t>
            </a:r>
          </a:p>
        </p:txBody>
      </p:sp>
      <p:sp>
        <p:nvSpPr>
          <p:cNvPr id="9" name="Title 4"/>
          <p:cNvSpPr txBox="1">
            <a:spLocks/>
          </p:cNvSpPr>
          <p:nvPr/>
        </p:nvSpPr>
        <p:spPr>
          <a:xfrm>
            <a:off x="170275" y="4080971"/>
            <a:ext cx="8973725" cy="1600438"/>
          </a:xfrm>
          <a:prstGeom prst="rect">
            <a:avLst/>
          </a:prstGeom>
          <a:noFill/>
          <a:effectLst>
            <a:outerShdw blurRad="50800" dist="38100" dir="2700000" algn="tl" rotWithShape="0">
              <a:srgbClr val="000000">
                <a:alpha val="43000"/>
              </a:srgbClr>
            </a:outerShdw>
          </a:effectLst>
        </p:spPr>
        <p:txBody>
          <a:bodyPr vert="horz" wrap="square" lIns="0" tIns="0" rIns="0" bIns="0" rtlCol="0" anchor="ctr">
            <a:spAutoFit/>
          </a:bodyPr>
          <a:lstStyle>
            <a:lvl1pPr algn="ctr" defTabSz="457200" rtl="0" eaLnBrk="1" latinLnBrk="0" hangingPunct="1">
              <a:spcBef>
                <a:spcPct val="0"/>
              </a:spcBef>
              <a:buNone/>
              <a:defRPr sz="2800" kern="1200">
                <a:solidFill>
                  <a:schemeClr val="bg1"/>
                </a:solidFill>
                <a:latin typeface="+mj-lt"/>
                <a:ea typeface="+mj-ea"/>
                <a:cs typeface="+mj-cs"/>
              </a:defRPr>
            </a:lvl1pPr>
          </a:lstStyle>
          <a:p>
            <a:pPr algn="l"/>
            <a:r>
              <a:rPr lang="en-US" sz="2600" dirty="0">
                <a:solidFill>
                  <a:srgbClr val="000000"/>
                </a:solidFill>
                <a:latin typeface="Franklin Gothic Book" pitchFamily="18"/>
              </a:rPr>
              <a:t>Focused and defocused beam to explore </a:t>
            </a:r>
            <a:r>
              <a:rPr lang="en-US" sz="2600" u="sng" dirty="0">
                <a:solidFill>
                  <a:srgbClr val="000000"/>
                </a:solidFill>
                <a:latin typeface="Franklin Gothic Book" pitchFamily="18"/>
              </a:rPr>
              <a:t>dose </a:t>
            </a:r>
            <a:r>
              <a:rPr lang="en-US" sz="2600" i="1" u="sng" dirty="0">
                <a:solidFill>
                  <a:srgbClr val="000000"/>
                </a:solidFill>
                <a:latin typeface="Franklin Gothic Book" pitchFamily="18"/>
              </a:rPr>
              <a:t>rate</a:t>
            </a:r>
            <a:r>
              <a:rPr lang="en-US" sz="2600" i="1" dirty="0">
                <a:solidFill>
                  <a:srgbClr val="000000"/>
                </a:solidFill>
                <a:latin typeface="Franklin Gothic Book" pitchFamily="18"/>
              </a:rPr>
              <a:t> </a:t>
            </a:r>
            <a:r>
              <a:rPr lang="en-US" sz="2600" dirty="0">
                <a:solidFill>
                  <a:srgbClr val="000000"/>
                </a:solidFill>
                <a:latin typeface="Franklin Gothic Book" pitchFamily="18"/>
              </a:rPr>
              <a:t>effect.</a:t>
            </a:r>
          </a:p>
          <a:p>
            <a:pPr marL="457200" indent="-457200" algn="l">
              <a:buFont typeface="Arial" charset="0"/>
              <a:buChar char="•"/>
            </a:pPr>
            <a:r>
              <a:rPr lang="en-US" sz="2600" dirty="0">
                <a:solidFill>
                  <a:srgbClr val="000000"/>
                </a:solidFill>
                <a:latin typeface="Franklin Gothic Book" pitchFamily="18"/>
              </a:rPr>
              <a:t>Lifetime loss from increased temperature  (</a:t>
            </a:r>
            <a:r>
              <a:rPr lang="en-US" sz="2600" dirty="0">
                <a:solidFill>
                  <a:srgbClr val="000000"/>
                </a:solidFill>
                <a:latin typeface="Symbol" charset="2"/>
                <a:ea typeface="Symbol" charset="2"/>
                <a:cs typeface="Symbol" charset="2"/>
              </a:rPr>
              <a:t>D</a:t>
            </a:r>
            <a:r>
              <a:rPr lang="en-US" sz="2600" dirty="0">
                <a:solidFill>
                  <a:srgbClr val="000000"/>
                </a:solidFill>
                <a:latin typeface="Franklin Gothic Book" pitchFamily="18"/>
              </a:rPr>
              <a:t>T ≈ 60 C). </a:t>
            </a:r>
          </a:p>
          <a:p>
            <a:pPr marL="457200" indent="-457200" algn="l">
              <a:buFont typeface="Arial" charset="0"/>
              <a:buChar char="•"/>
            </a:pPr>
            <a:r>
              <a:rPr lang="en-US" sz="2600" dirty="0">
                <a:solidFill>
                  <a:srgbClr val="000000"/>
                </a:solidFill>
                <a:latin typeface="Franklin Gothic Book" pitchFamily="18"/>
              </a:rPr>
              <a:t>Bond breaking (C-H) </a:t>
            </a:r>
            <a:r>
              <a:rPr lang="en-US" sz="2600" dirty="0">
                <a:solidFill>
                  <a:srgbClr val="000000"/>
                </a:solidFill>
                <a:latin typeface="Franklin Gothic Book" pitchFamily="18"/>
                <a:sym typeface="Wingdings"/>
              </a:rPr>
              <a:t> color centers decrease transparency.</a:t>
            </a:r>
            <a:endParaRPr lang="en-US" sz="2600" dirty="0">
              <a:solidFill>
                <a:srgbClr val="000000"/>
              </a:solidFill>
              <a:latin typeface="Franklin Gothic Book" pitchFamily="18"/>
            </a:endParaRPr>
          </a:p>
          <a:p>
            <a:pPr marL="457200" indent="-457200" algn="l">
              <a:buFont typeface="Arial" charset="0"/>
              <a:buChar char="•"/>
            </a:pPr>
            <a:r>
              <a:rPr lang="en-US" sz="2600" dirty="0">
                <a:solidFill>
                  <a:srgbClr val="000000"/>
                </a:solidFill>
                <a:latin typeface="Franklin Gothic Book" pitchFamily="18"/>
              </a:rPr>
              <a:t>Thermal annealing of color centers, restoring transparency.</a:t>
            </a:r>
          </a:p>
        </p:txBody>
      </p:sp>
      <p:sp>
        <p:nvSpPr>
          <p:cNvPr id="11" name="TextBox 10"/>
          <p:cNvSpPr txBox="1"/>
          <p:nvPr/>
        </p:nvSpPr>
        <p:spPr>
          <a:xfrm>
            <a:off x="89360" y="5780194"/>
            <a:ext cx="8597440" cy="369332"/>
          </a:xfrm>
          <a:prstGeom prst="rect">
            <a:avLst/>
          </a:prstGeom>
          <a:noFill/>
        </p:spPr>
        <p:txBody>
          <a:bodyPr wrap="square" rtlCol="0">
            <a:spAutoFit/>
          </a:bodyPr>
          <a:lstStyle/>
          <a:p>
            <a:r>
              <a:rPr lang="en-US"/>
              <a:t>Zimmer</a:t>
            </a:r>
            <a:r>
              <a:rPr lang="en-US" dirty="0"/>
              <a:t>, et al, “Dose rate effects ... PVT”, in preparation</a:t>
            </a:r>
          </a:p>
        </p:txBody>
      </p:sp>
      <p:cxnSp>
        <p:nvCxnSpPr>
          <p:cNvPr id="14" name="Straight Arrow Connector 13"/>
          <p:cNvCxnSpPr/>
          <p:nvPr/>
        </p:nvCxnSpPr>
        <p:spPr>
          <a:xfrm flipH="1" flipV="1">
            <a:off x="6497782" y="1411856"/>
            <a:ext cx="1672343" cy="130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170125" y="1434459"/>
            <a:ext cx="0" cy="15052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286436" y="2832267"/>
            <a:ext cx="284052" cy="461665"/>
          </a:xfrm>
          <a:prstGeom prst="rect">
            <a:avLst/>
          </a:prstGeom>
          <a:noFill/>
        </p:spPr>
        <p:txBody>
          <a:bodyPr wrap="none" rtlCol="0">
            <a:spAutoFit/>
          </a:bodyPr>
          <a:lstStyle/>
          <a:p>
            <a:r>
              <a:rPr lang="en-US" sz="2400">
                <a:solidFill>
                  <a:schemeClr val="bg1"/>
                </a:solidFill>
                <a:latin typeface="+mj-lt"/>
              </a:rPr>
              <a:t>t</a:t>
            </a:r>
            <a:endParaRPr lang="en-US" sz="2400" dirty="0">
              <a:solidFill>
                <a:schemeClr val="bg1"/>
              </a:solidFill>
              <a:latin typeface="+mj-lt"/>
            </a:endParaRPr>
          </a:p>
        </p:txBody>
      </p:sp>
      <p:sp>
        <p:nvSpPr>
          <p:cNvPr id="20" name="TextBox 19"/>
          <p:cNvSpPr txBox="1"/>
          <p:nvPr/>
        </p:nvSpPr>
        <p:spPr>
          <a:xfrm>
            <a:off x="6113447" y="1182679"/>
            <a:ext cx="352982" cy="461665"/>
          </a:xfrm>
          <a:prstGeom prst="rect">
            <a:avLst/>
          </a:prstGeom>
          <a:noFill/>
        </p:spPr>
        <p:txBody>
          <a:bodyPr wrap="none" rtlCol="0">
            <a:spAutoFit/>
          </a:bodyPr>
          <a:lstStyle/>
          <a:p>
            <a:r>
              <a:rPr lang="en-US" sz="2400" dirty="0">
                <a:solidFill>
                  <a:schemeClr val="bg1"/>
                </a:solidFill>
                <a:latin typeface="Symbol" charset="2"/>
                <a:ea typeface="Symbol" charset="2"/>
                <a:cs typeface="Symbol" charset="2"/>
              </a:rPr>
              <a:t>l</a:t>
            </a:r>
          </a:p>
        </p:txBody>
      </p:sp>
      <p:sp>
        <p:nvSpPr>
          <p:cNvPr id="3" name="TextBox 2"/>
          <p:cNvSpPr txBox="1"/>
          <p:nvPr/>
        </p:nvSpPr>
        <p:spPr>
          <a:xfrm>
            <a:off x="2683061" y="1063196"/>
            <a:ext cx="3502794" cy="461665"/>
          </a:xfrm>
          <a:prstGeom prst="rect">
            <a:avLst/>
          </a:prstGeom>
          <a:noFill/>
        </p:spPr>
        <p:txBody>
          <a:bodyPr wrap="square" rtlCol="0">
            <a:spAutoFit/>
          </a:bodyPr>
          <a:lstStyle/>
          <a:p>
            <a:r>
              <a:rPr lang="en-US" sz="2400" dirty="0" err="1"/>
              <a:t>polyvinyltoluene</a:t>
            </a:r>
            <a:r>
              <a:rPr lang="en-US" sz="2400" dirty="0"/>
              <a:t> </a:t>
            </a:r>
            <a:r>
              <a:rPr lang="en-US" sz="2400" dirty="0">
                <a:solidFill>
                  <a:schemeClr val="tx2"/>
                </a:solidFill>
                <a:latin typeface="+mj-lt"/>
              </a:rPr>
              <a:t>(PVT)</a:t>
            </a: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94550" y="1420478"/>
            <a:ext cx="3282528" cy="2669126"/>
          </a:xfrm>
          <a:prstGeom prst="rect">
            <a:avLst/>
          </a:prstGeom>
        </p:spPr>
      </p:pic>
      <p:sp>
        <p:nvSpPr>
          <p:cNvPr id="5" name="TextBox 4"/>
          <p:cNvSpPr txBox="1"/>
          <p:nvPr/>
        </p:nvSpPr>
        <p:spPr>
          <a:xfrm>
            <a:off x="1056230" y="3735788"/>
            <a:ext cx="1121717" cy="307777"/>
          </a:xfrm>
          <a:prstGeom prst="rect">
            <a:avLst/>
          </a:prstGeom>
          <a:noFill/>
        </p:spPr>
        <p:txBody>
          <a:bodyPr wrap="none" rtlCol="0">
            <a:spAutoFit/>
          </a:bodyPr>
          <a:lstStyle/>
          <a:p>
            <a:r>
              <a:rPr lang="en-US" sz="1400" dirty="0">
                <a:solidFill>
                  <a:schemeClr val="tx2"/>
                </a:solidFill>
                <a:latin typeface="+mj-lt"/>
              </a:rPr>
              <a:t>10</a:t>
            </a:r>
            <a:r>
              <a:rPr lang="en-US" sz="1400" baseline="30000" dirty="0">
                <a:solidFill>
                  <a:schemeClr val="tx2"/>
                </a:solidFill>
                <a:latin typeface="+mj-lt"/>
              </a:rPr>
              <a:t>5</a:t>
            </a:r>
            <a:r>
              <a:rPr lang="en-US" sz="1400" dirty="0">
                <a:solidFill>
                  <a:schemeClr val="tx2"/>
                </a:solidFill>
                <a:latin typeface="+mj-lt"/>
              </a:rPr>
              <a:t> </a:t>
            </a:r>
            <a:r>
              <a:rPr lang="en-US" sz="1400" dirty="0" err="1">
                <a:solidFill>
                  <a:schemeClr val="tx2"/>
                </a:solidFill>
                <a:latin typeface="+mj-lt"/>
              </a:rPr>
              <a:t>Gy</a:t>
            </a:r>
            <a:r>
              <a:rPr lang="en-US" sz="1400" dirty="0">
                <a:solidFill>
                  <a:schemeClr val="tx2"/>
                </a:solidFill>
                <a:latin typeface="+mj-lt"/>
              </a:rPr>
              <a:t>/shot</a:t>
            </a:r>
          </a:p>
        </p:txBody>
      </p:sp>
    </p:spTree>
    <p:extLst>
      <p:ext uri="{BB962C8B-B14F-4D97-AF65-F5344CB8AC3E}">
        <p14:creationId xmlns:p14="http://schemas.microsoft.com/office/powerpoint/2010/main" val="6875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64255" y="864326"/>
            <a:ext cx="5671654" cy="4382642"/>
            <a:chOff x="37007951" y="20060782"/>
            <a:chExt cx="5671654" cy="4382642"/>
          </a:xfrm>
          <a:solidFill>
            <a:schemeClr val="bg1"/>
          </a:solidFill>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007951" y="20060782"/>
              <a:ext cx="5671654" cy="4382642"/>
            </a:xfrm>
            <a:prstGeom prst="rect">
              <a:avLst/>
            </a:prstGeom>
            <a:grpFill/>
            <a:ln>
              <a:solidFill>
                <a:schemeClr val="tx1"/>
              </a:solidFill>
            </a:ln>
          </p:spPr>
        </p:pic>
        <p:cxnSp>
          <p:nvCxnSpPr>
            <p:cNvPr id="6" name="Straight Connector 5"/>
            <p:cNvCxnSpPr/>
            <p:nvPr/>
          </p:nvCxnSpPr>
          <p:spPr bwMode="auto">
            <a:xfrm>
              <a:off x="40475773" y="22923615"/>
              <a:ext cx="2724" cy="864718"/>
            </a:xfrm>
            <a:prstGeom prst="line">
              <a:avLst/>
            </a:prstGeom>
            <a:grpFill/>
            <a:ln w="2222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6655" y="1016726"/>
            <a:ext cx="5671654" cy="4382642"/>
          </a:xfrm>
          <a:prstGeom prst="rect">
            <a:avLst/>
          </a:prstGeom>
          <a:solidFill>
            <a:schemeClr val="bg1"/>
          </a:solidFill>
          <a:ln>
            <a:solidFill>
              <a:schemeClr val="tx1"/>
            </a:solidFill>
          </a:ln>
        </p:spPr>
      </p:pic>
      <p:sp>
        <p:nvSpPr>
          <p:cNvPr id="2" name="Oval 1"/>
          <p:cNvSpPr/>
          <p:nvPr/>
        </p:nvSpPr>
        <p:spPr>
          <a:xfrm rot="21063449" flipV="1">
            <a:off x="3931764" y="3521969"/>
            <a:ext cx="148216" cy="158814"/>
          </a:xfrm>
          <a:prstGeom prst="ellipse">
            <a:avLst/>
          </a:prstGeom>
          <a:gradFill>
            <a:gsLst>
              <a:gs pos="44000">
                <a:schemeClr val="accent2">
                  <a:lumMod val="40000"/>
                  <a:lumOff val="60000"/>
                  <a:alpha val="48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dirty="0"/>
              <a:t>Helium pulses with 100 </a:t>
            </a:r>
            <a:r>
              <a:rPr lang="en-US" dirty="0" err="1"/>
              <a:t>mJ</a:t>
            </a:r>
            <a:r>
              <a:rPr lang="en-US" dirty="0"/>
              <a:t>/cm</a:t>
            </a:r>
            <a:r>
              <a:rPr lang="en-US" baseline="30000" dirty="0"/>
              <a:t>2</a:t>
            </a:r>
            <a:r>
              <a:rPr lang="en-US" dirty="0"/>
              <a:t>/shot @ edge of tin melting plateau</a:t>
            </a:r>
          </a:p>
        </p:txBody>
      </p:sp>
      <p:sp>
        <p:nvSpPr>
          <p:cNvPr id="3" name="TextBox 2"/>
          <p:cNvSpPr txBox="1"/>
          <p:nvPr/>
        </p:nvSpPr>
        <p:spPr>
          <a:xfrm>
            <a:off x="8001001" y="5851334"/>
            <a:ext cx="846707" cy="276999"/>
          </a:xfrm>
          <a:prstGeom prst="rect">
            <a:avLst/>
          </a:prstGeom>
          <a:noFill/>
        </p:spPr>
        <p:txBody>
          <a:bodyPr wrap="none" rtlCol="0">
            <a:spAutoFit/>
          </a:bodyPr>
          <a:lstStyle/>
          <a:p>
            <a:r>
              <a:rPr lang="en-US" sz="1200" dirty="0">
                <a:solidFill>
                  <a:schemeClr val="tx2">
                    <a:lumMod val="60000"/>
                    <a:lumOff val="40000"/>
                  </a:schemeClr>
                </a:solidFill>
                <a:latin typeface="+mj-lt"/>
              </a:rPr>
              <a:t>J. Barnard</a:t>
            </a:r>
          </a:p>
        </p:txBody>
      </p:sp>
      <p:sp>
        <p:nvSpPr>
          <p:cNvPr id="9" name="Slide Number Placeholder 8"/>
          <p:cNvSpPr>
            <a:spLocks noGrp="1"/>
          </p:cNvSpPr>
          <p:nvPr>
            <p:ph type="sldNum" sz="quarter" idx="12"/>
          </p:nvPr>
        </p:nvSpPr>
        <p:spPr/>
        <p:txBody>
          <a:bodyPr/>
          <a:lstStyle/>
          <a:p>
            <a:fld id="{D260E43B-7F43-FA45-AAB7-E054FD6CC4E3}" type="slidenum">
              <a:rPr lang="en-US" smtClean="0"/>
              <a:t>32</a:t>
            </a:fld>
            <a:endParaRPr lang="en-US" dirty="0"/>
          </a:p>
        </p:txBody>
      </p:sp>
      <p:sp>
        <p:nvSpPr>
          <p:cNvPr id="10" name="TextBox 9"/>
          <p:cNvSpPr txBox="1"/>
          <p:nvPr/>
        </p:nvSpPr>
        <p:spPr>
          <a:xfrm>
            <a:off x="2653049" y="2310554"/>
            <a:ext cx="1725768" cy="830997"/>
          </a:xfrm>
          <a:prstGeom prst="rect">
            <a:avLst/>
          </a:prstGeom>
          <a:noFill/>
        </p:spPr>
        <p:txBody>
          <a:bodyPr wrap="square" rtlCol="0">
            <a:spAutoFit/>
          </a:bodyPr>
          <a:lstStyle/>
          <a:p>
            <a:r>
              <a:rPr lang="en-US" sz="2400" dirty="0"/>
              <a:t> 0.5 </a:t>
            </a:r>
            <a:r>
              <a:rPr lang="en-US" sz="2400" dirty="0">
                <a:latin typeface="Symbol" charset="2"/>
                <a:ea typeface="Symbol" charset="2"/>
                <a:cs typeface="Symbol" charset="2"/>
              </a:rPr>
              <a:t>m</a:t>
            </a:r>
            <a:r>
              <a:rPr lang="en-US" sz="2400" dirty="0"/>
              <a:t>m Sn experiment</a:t>
            </a:r>
            <a:endParaRPr lang="en-US" sz="2400" dirty="0">
              <a:solidFill>
                <a:schemeClr val="tx2"/>
              </a:solidFill>
              <a:latin typeface="+mj-lt"/>
            </a:endParaRPr>
          </a:p>
        </p:txBody>
      </p:sp>
      <p:cxnSp>
        <p:nvCxnSpPr>
          <p:cNvPr id="12" name="Straight Arrow Connector 11"/>
          <p:cNvCxnSpPr>
            <a:endCxn id="2" idx="4"/>
          </p:cNvCxnSpPr>
          <p:nvPr/>
        </p:nvCxnSpPr>
        <p:spPr>
          <a:xfrm>
            <a:off x="3528811" y="3142445"/>
            <a:ext cx="464718" cy="3804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732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19" y="3786388"/>
            <a:ext cx="3266941" cy="2450206"/>
            <a:chOff x="145959" y="3786388"/>
            <a:chExt cx="3266941" cy="2450206"/>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959" y="3786388"/>
              <a:ext cx="3266941" cy="2450206"/>
            </a:xfrm>
            <a:prstGeom prst="rect">
              <a:avLst/>
            </a:prstGeom>
          </p:spPr>
        </p:pic>
        <p:sp>
          <p:nvSpPr>
            <p:cNvPr id="10" name="TextBox 9"/>
            <p:cNvSpPr txBox="1"/>
            <p:nvPr/>
          </p:nvSpPr>
          <p:spPr>
            <a:xfrm>
              <a:off x="1573367" y="4415383"/>
              <a:ext cx="1624163" cy="461665"/>
            </a:xfrm>
            <a:prstGeom prst="rect">
              <a:avLst/>
            </a:prstGeom>
            <a:noFill/>
          </p:spPr>
          <p:txBody>
            <a:bodyPr wrap="none" rtlCol="0">
              <a:spAutoFit/>
            </a:bodyPr>
            <a:lstStyle/>
            <a:p>
              <a:r>
                <a:rPr lang="en-US" sz="1200" dirty="0">
                  <a:solidFill>
                    <a:schemeClr val="tx2"/>
                  </a:solidFill>
                  <a:latin typeface="+mj-lt"/>
                </a:rPr>
                <a:t>Fast Faraday cup</a:t>
              </a:r>
            </a:p>
            <a:p>
              <a:r>
                <a:rPr lang="en-US" sz="1200" dirty="0">
                  <a:solidFill>
                    <a:schemeClr val="tx2"/>
                  </a:solidFill>
                  <a:latin typeface="+mj-lt"/>
                </a:rPr>
                <a:t>Q = 4 </a:t>
              </a:r>
              <a:r>
                <a:rPr lang="en-US" sz="1200" dirty="0" err="1">
                  <a:solidFill>
                    <a:schemeClr val="tx2"/>
                  </a:solidFill>
                  <a:latin typeface="+mj-lt"/>
                </a:rPr>
                <a:t>nC</a:t>
              </a:r>
              <a:r>
                <a:rPr lang="en-US" sz="1200" dirty="0">
                  <a:solidFill>
                    <a:schemeClr val="tx2"/>
                  </a:solidFill>
                  <a:latin typeface="+mj-lt"/>
                </a:rPr>
                <a:t>, 6 ns FWHM </a:t>
              </a:r>
            </a:p>
          </p:txBody>
        </p:sp>
      </p:grpSp>
      <p:pic>
        <p:nvPicPr>
          <p:cNvPr id="18" name="Content Placeholder 17"/>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152400" y="918650"/>
            <a:ext cx="4038600" cy="3028950"/>
          </a:xfrm>
        </p:spPr>
      </p:pic>
      <p:sp>
        <p:nvSpPr>
          <p:cNvPr id="2" name="Title 1"/>
          <p:cNvSpPr>
            <a:spLocks noGrp="1"/>
          </p:cNvSpPr>
          <p:nvPr>
            <p:ph type="title"/>
          </p:nvPr>
        </p:nvSpPr>
        <p:spPr/>
        <p:txBody>
          <a:bodyPr/>
          <a:lstStyle/>
          <a:p>
            <a:r>
              <a:rPr lang="en-US" dirty="0"/>
              <a:t>Heating 0.3-</a:t>
            </a:r>
            <a:r>
              <a:rPr lang="en-US" dirty="0">
                <a:latin typeface="Symbol" charset="2"/>
                <a:ea typeface="Symbol" charset="2"/>
                <a:cs typeface="Symbol" charset="2"/>
              </a:rPr>
              <a:t>m</a:t>
            </a:r>
            <a:r>
              <a:rPr lang="en-US" dirty="0"/>
              <a:t>m foil Tin with a short-pulse helium beam</a:t>
            </a: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6744" r="7903"/>
          <a:stretch/>
        </p:blipFill>
        <p:spPr>
          <a:xfrm>
            <a:off x="3448401" y="1143000"/>
            <a:ext cx="3752044" cy="2849452"/>
          </a:xfrm>
          <a:prstGeom prst="rect">
            <a:avLst/>
          </a:prstGeom>
        </p:spPr>
      </p:pic>
      <p:grpSp>
        <p:nvGrpSpPr>
          <p:cNvPr id="15" name="Group 14"/>
          <p:cNvGrpSpPr/>
          <p:nvPr/>
        </p:nvGrpSpPr>
        <p:grpSpPr>
          <a:xfrm rot="16200000">
            <a:off x="6557841" y="3626565"/>
            <a:ext cx="3324359" cy="1733140"/>
            <a:chOff x="5155038" y="4155045"/>
            <a:chExt cx="3324359" cy="1733140"/>
          </a:xfrm>
        </p:grpSpPr>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55038" y="4155045"/>
              <a:ext cx="3324359" cy="1712891"/>
            </a:xfrm>
            <a:prstGeom prst="rect">
              <a:avLst/>
            </a:prstGeom>
          </p:spPr>
        </p:pic>
        <p:sp>
          <p:nvSpPr>
            <p:cNvPr id="8" name="TextBox 7"/>
            <p:cNvSpPr txBox="1"/>
            <p:nvPr/>
          </p:nvSpPr>
          <p:spPr>
            <a:xfrm>
              <a:off x="5825253" y="5426520"/>
              <a:ext cx="1268296" cy="461665"/>
            </a:xfrm>
            <a:prstGeom prst="rect">
              <a:avLst/>
            </a:prstGeom>
            <a:noFill/>
          </p:spPr>
          <p:txBody>
            <a:bodyPr wrap="none" rtlCol="0">
              <a:spAutoFit/>
            </a:bodyPr>
            <a:lstStyle/>
            <a:p>
              <a:endParaRPr lang="en-US" sz="1200" dirty="0">
                <a:solidFill>
                  <a:schemeClr val="bg1"/>
                </a:solidFill>
                <a:latin typeface="+mj-lt"/>
              </a:endParaRPr>
            </a:p>
            <a:p>
              <a:r>
                <a:rPr lang="en-US" sz="1200" dirty="0">
                  <a:solidFill>
                    <a:schemeClr val="bg1"/>
                  </a:solidFill>
                  <a:latin typeface="+mj-lt"/>
                  <a:sym typeface="Wingdings"/>
                </a:rPr>
                <a:t>        </a:t>
              </a:r>
              <a:r>
                <a:rPr lang="en-US" sz="1200" dirty="0">
                  <a:solidFill>
                    <a:schemeClr val="bg1"/>
                  </a:solidFill>
                  <a:latin typeface="+mj-lt"/>
                </a:rPr>
                <a:t>  1 mm</a:t>
              </a:r>
            </a:p>
          </p:txBody>
        </p:sp>
      </p:grpSp>
      <p:sp>
        <p:nvSpPr>
          <p:cNvPr id="12" name="TextBox 11"/>
          <p:cNvSpPr txBox="1"/>
          <p:nvPr/>
        </p:nvSpPr>
        <p:spPr>
          <a:xfrm>
            <a:off x="5589465" y="1458026"/>
            <a:ext cx="1851270" cy="646331"/>
          </a:xfrm>
          <a:prstGeom prst="rect">
            <a:avLst/>
          </a:prstGeom>
          <a:noFill/>
        </p:spPr>
        <p:txBody>
          <a:bodyPr wrap="square" rtlCol="0">
            <a:spAutoFit/>
          </a:bodyPr>
          <a:lstStyle/>
          <a:p>
            <a:r>
              <a:rPr lang="en-US" sz="1200" dirty="0">
                <a:solidFill>
                  <a:schemeClr val="tx2"/>
                </a:solidFill>
                <a:latin typeface="+mj-lt"/>
              </a:rPr>
              <a:t>Peak </a:t>
            </a:r>
            <a:r>
              <a:rPr lang="en-US" sz="1200" dirty="0" err="1">
                <a:solidFill>
                  <a:schemeClr val="tx2"/>
                </a:solidFill>
                <a:latin typeface="+mj-lt"/>
              </a:rPr>
              <a:t>fluence</a:t>
            </a:r>
            <a:r>
              <a:rPr lang="en-US" sz="1200" dirty="0">
                <a:solidFill>
                  <a:schemeClr val="tx2"/>
                </a:solidFill>
                <a:latin typeface="+mj-lt"/>
              </a:rPr>
              <a:t>: </a:t>
            </a:r>
            <a:br>
              <a:rPr lang="en-US" sz="1200">
                <a:solidFill>
                  <a:schemeClr val="tx2"/>
                </a:solidFill>
                <a:latin typeface="+mj-lt"/>
              </a:rPr>
            </a:br>
            <a:r>
              <a:rPr lang="en-US" sz="1200">
                <a:solidFill>
                  <a:schemeClr val="tx2"/>
                </a:solidFill>
                <a:latin typeface="+mj-lt"/>
              </a:rPr>
              <a:t>0.035 – 0.045 </a:t>
            </a:r>
            <a:r>
              <a:rPr lang="en-US" sz="1200" dirty="0">
                <a:solidFill>
                  <a:schemeClr val="tx2"/>
                </a:solidFill>
                <a:latin typeface="+mj-lt"/>
              </a:rPr>
              <a:t>J/cm</a:t>
            </a:r>
            <a:r>
              <a:rPr lang="en-US" sz="1200" baseline="30000" dirty="0">
                <a:solidFill>
                  <a:schemeClr val="tx2"/>
                </a:solidFill>
                <a:latin typeface="+mj-lt"/>
              </a:rPr>
              <a:t>2</a:t>
            </a:r>
          </a:p>
          <a:p>
            <a:r>
              <a:rPr lang="en-US" sz="1200" dirty="0">
                <a:solidFill>
                  <a:schemeClr val="tx2"/>
                </a:solidFill>
                <a:latin typeface="+mj-lt"/>
              </a:rPr>
              <a:t>E = 0.8 MeV</a:t>
            </a:r>
          </a:p>
        </p:txBody>
      </p:sp>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a:off x="4069396" y="4153541"/>
            <a:ext cx="1930829" cy="1963821"/>
          </a:xfrm>
          <a:prstGeom prst="rect">
            <a:avLst/>
          </a:prstGeom>
        </p:spPr>
      </p:pic>
      <p:sp>
        <p:nvSpPr>
          <p:cNvPr id="19" name="TextBox 18"/>
          <p:cNvSpPr txBox="1"/>
          <p:nvPr/>
        </p:nvSpPr>
        <p:spPr>
          <a:xfrm>
            <a:off x="759885" y="1554681"/>
            <a:ext cx="1342483" cy="276999"/>
          </a:xfrm>
          <a:prstGeom prst="rect">
            <a:avLst/>
          </a:prstGeom>
          <a:noFill/>
        </p:spPr>
        <p:txBody>
          <a:bodyPr wrap="none" rtlCol="0">
            <a:spAutoFit/>
          </a:bodyPr>
          <a:lstStyle/>
          <a:p>
            <a:r>
              <a:rPr lang="en-US" sz="1200">
                <a:solidFill>
                  <a:schemeClr val="bg1"/>
                </a:solidFill>
                <a:latin typeface="+mj-lt"/>
              </a:rPr>
              <a:t>Scintillator image</a:t>
            </a:r>
            <a:endParaRPr lang="en-US" sz="1200" dirty="0">
              <a:solidFill>
                <a:schemeClr val="bg1"/>
              </a:solidFill>
              <a:latin typeface="+mj-lt"/>
            </a:endParaRPr>
          </a:p>
        </p:txBody>
      </p:sp>
      <p:pic>
        <p:nvPicPr>
          <p:cNvPr id="20" name="Content Placeholder 17"/>
          <p:cNvPicPr>
            <a:picLocks noGrp="1" noChangeAspect="1"/>
          </p:cNvPicPr>
          <p:nvPr>
            <p:ph sz="half" idx="1"/>
          </p:nvPr>
        </p:nvPicPr>
        <p:blipFill rotWithShape="1">
          <a:blip r:embed="rId4" cstate="screen">
            <a:alphaModFix amt="70000"/>
            <a:extLst>
              <a:ext uri="{28A0092B-C50C-407E-A947-70E740481C1C}">
                <a14:useLocalDpi xmlns:a14="http://schemas.microsoft.com/office/drawing/2010/main"/>
              </a:ext>
            </a:extLst>
          </a:blip>
          <a:srcRect l="39294" t="46478" r="53585" b="45493"/>
          <a:stretch/>
        </p:blipFill>
        <p:spPr>
          <a:xfrm>
            <a:off x="4343930" y="4464835"/>
            <a:ext cx="1381760" cy="1168400"/>
          </a:xfrm>
        </p:spPr>
      </p:pic>
      <p:sp>
        <p:nvSpPr>
          <p:cNvPr id="25" name="TextBox 24"/>
          <p:cNvSpPr txBox="1"/>
          <p:nvPr/>
        </p:nvSpPr>
        <p:spPr>
          <a:xfrm>
            <a:off x="4073291" y="5823867"/>
            <a:ext cx="1637949" cy="276999"/>
          </a:xfrm>
          <a:prstGeom prst="rect">
            <a:avLst/>
          </a:prstGeom>
          <a:solidFill>
            <a:schemeClr val="bg2">
              <a:lumMod val="50000"/>
            </a:schemeClr>
          </a:solidFill>
        </p:spPr>
        <p:txBody>
          <a:bodyPr wrap="none" rtlCol="0">
            <a:spAutoFit/>
          </a:bodyPr>
          <a:lstStyle/>
          <a:p>
            <a:r>
              <a:rPr lang="en-US" sz="1200" dirty="0">
                <a:solidFill>
                  <a:schemeClr val="bg1"/>
                </a:solidFill>
                <a:latin typeface="+mj-lt"/>
              </a:rPr>
              <a:t>Foil under microscope</a:t>
            </a:r>
          </a:p>
        </p:txBody>
      </p:sp>
      <p:cxnSp>
        <p:nvCxnSpPr>
          <p:cNvPr id="27" name="Straight Arrow Connector 26"/>
          <p:cNvCxnSpPr/>
          <p:nvPr/>
        </p:nvCxnSpPr>
        <p:spPr>
          <a:xfrm>
            <a:off x="1866900" y="2745105"/>
            <a:ext cx="2666772" cy="20758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D260E43B-7F43-FA45-AAB7-E054FD6CC4E3}" type="slidenum">
              <a:rPr lang="en-US" smtClean="0"/>
              <a:t>33</a:t>
            </a:fld>
            <a:endParaRPr lang="en-US" dirty="0"/>
          </a:p>
        </p:txBody>
      </p:sp>
    </p:spTree>
    <p:extLst>
      <p:ext uri="{BB962C8B-B14F-4D97-AF65-F5344CB8AC3E}">
        <p14:creationId xmlns:p14="http://schemas.microsoft.com/office/powerpoint/2010/main" val="29904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of 0.5 </a:t>
            </a:r>
            <a:r>
              <a:rPr lang="en-US" dirty="0">
                <a:latin typeface="Symbol" charset="2"/>
                <a:ea typeface="Symbol" charset="2"/>
                <a:cs typeface="Symbol" charset="2"/>
              </a:rPr>
              <a:t>m</a:t>
            </a:r>
            <a:r>
              <a:rPr lang="en-US" dirty="0"/>
              <a:t>m Sn foil after </a:t>
            </a:r>
            <a:r>
              <a:rPr lang="en-US" dirty="0" err="1"/>
              <a:t>Q</a:t>
            </a:r>
            <a:r>
              <a:rPr lang="en-US" baseline="-25000" dirty="0" err="1"/>
              <a:t>tot</a:t>
            </a:r>
            <a:r>
              <a:rPr lang="en-US" dirty="0"/>
              <a:t> = 12-nC/beam pulse</a:t>
            </a:r>
          </a:p>
        </p:txBody>
      </p:sp>
      <p:pic>
        <p:nvPicPr>
          <p:cNvPr id="6" name="Content Placeholder 5"/>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rot="16200000">
            <a:off x="457200" y="1694291"/>
            <a:ext cx="4038600" cy="3230880"/>
          </a:xfrm>
        </p:spPr>
      </p:pic>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rot="16200000">
            <a:off x="4648200" y="1670226"/>
            <a:ext cx="4038600" cy="3230880"/>
          </a:xfrm>
        </p:spPr>
      </p:pic>
      <p:sp>
        <p:nvSpPr>
          <p:cNvPr id="5" name="Slide Number Placeholder 4"/>
          <p:cNvSpPr>
            <a:spLocks noGrp="1"/>
          </p:cNvSpPr>
          <p:nvPr>
            <p:ph type="sldNum" sz="quarter" idx="12"/>
          </p:nvPr>
        </p:nvSpPr>
        <p:spPr/>
        <p:txBody>
          <a:bodyPr/>
          <a:lstStyle/>
          <a:p>
            <a:fld id="{D260E43B-7F43-FA45-AAB7-E054FD6CC4E3}" type="slidenum">
              <a:rPr lang="en-US" smtClean="0"/>
              <a:t>34</a:t>
            </a:fld>
            <a:endParaRPr lang="en-US" dirty="0"/>
          </a:p>
        </p:txBody>
      </p:sp>
      <p:sp>
        <p:nvSpPr>
          <p:cNvPr id="8" name="TextBox 7"/>
          <p:cNvSpPr txBox="1"/>
          <p:nvPr/>
        </p:nvSpPr>
        <p:spPr>
          <a:xfrm>
            <a:off x="1103835" y="3285666"/>
            <a:ext cx="680846" cy="461665"/>
          </a:xfrm>
          <a:prstGeom prst="rect">
            <a:avLst/>
          </a:prstGeom>
          <a:noFill/>
        </p:spPr>
        <p:txBody>
          <a:bodyPr wrap="square" rtlCol="0">
            <a:spAutoFit/>
          </a:bodyPr>
          <a:lstStyle/>
          <a:p>
            <a:r>
              <a:rPr lang="en-US" sz="2400">
                <a:solidFill>
                  <a:schemeClr val="bg1"/>
                </a:solidFill>
                <a:latin typeface="+mj-lt"/>
              </a:rPr>
              <a:t>#1</a:t>
            </a:r>
            <a:endParaRPr lang="en-US" sz="2400" dirty="0">
              <a:solidFill>
                <a:schemeClr val="bg1"/>
              </a:solidFill>
              <a:latin typeface="+mj-lt"/>
            </a:endParaRPr>
          </a:p>
        </p:txBody>
      </p:sp>
      <p:sp>
        <p:nvSpPr>
          <p:cNvPr id="9" name="TextBox 8"/>
          <p:cNvSpPr txBox="1"/>
          <p:nvPr/>
        </p:nvSpPr>
        <p:spPr>
          <a:xfrm>
            <a:off x="1276285" y="2764298"/>
            <a:ext cx="452246" cy="461665"/>
          </a:xfrm>
          <a:prstGeom prst="rect">
            <a:avLst/>
          </a:prstGeom>
          <a:noFill/>
        </p:spPr>
        <p:txBody>
          <a:bodyPr wrap="square" rtlCol="0">
            <a:spAutoFit/>
          </a:bodyPr>
          <a:lstStyle/>
          <a:p>
            <a:r>
              <a:rPr lang="en-US" sz="2400" dirty="0">
                <a:solidFill>
                  <a:schemeClr val="bg1"/>
                </a:solidFill>
                <a:latin typeface="+mj-lt"/>
              </a:rPr>
              <a:t>2</a:t>
            </a:r>
          </a:p>
        </p:txBody>
      </p:sp>
      <p:sp>
        <p:nvSpPr>
          <p:cNvPr id="10" name="TextBox 9"/>
          <p:cNvSpPr txBox="1"/>
          <p:nvPr/>
        </p:nvSpPr>
        <p:spPr>
          <a:xfrm>
            <a:off x="2487465" y="1942136"/>
            <a:ext cx="452246" cy="461665"/>
          </a:xfrm>
          <a:prstGeom prst="rect">
            <a:avLst/>
          </a:prstGeom>
          <a:noFill/>
        </p:spPr>
        <p:txBody>
          <a:bodyPr wrap="square" rtlCol="0">
            <a:spAutoFit/>
          </a:bodyPr>
          <a:lstStyle/>
          <a:p>
            <a:r>
              <a:rPr lang="en-US" sz="2400" dirty="0">
                <a:solidFill>
                  <a:schemeClr val="bg1"/>
                </a:solidFill>
                <a:latin typeface="+mj-lt"/>
              </a:rPr>
              <a:t>3</a:t>
            </a:r>
          </a:p>
        </p:txBody>
      </p:sp>
      <p:sp>
        <p:nvSpPr>
          <p:cNvPr id="11" name="TextBox 10"/>
          <p:cNvSpPr txBox="1"/>
          <p:nvPr/>
        </p:nvSpPr>
        <p:spPr>
          <a:xfrm>
            <a:off x="1248211" y="3879226"/>
            <a:ext cx="452246" cy="461665"/>
          </a:xfrm>
          <a:prstGeom prst="rect">
            <a:avLst/>
          </a:prstGeom>
          <a:noFill/>
        </p:spPr>
        <p:txBody>
          <a:bodyPr wrap="square" rtlCol="0">
            <a:spAutoFit/>
          </a:bodyPr>
          <a:lstStyle/>
          <a:p>
            <a:r>
              <a:rPr lang="en-US" sz="2400" dirty="0">
                <a:solidFill>
                  <a:schemeClr val="bg1"/>
                </a:solidFill>
                <a:latin typeface="+mj-lt"/>
              </a:rPr>
              <a:t>4</a:t>
            </a:r>
          </a:p>
        </p:txBody>
      </p:sp>
      <p:sp>
        <p:nvSpPr>
          <p:cNvPr id="12" name="TextBox 11"/>
          <p:cNvSpPr txBox="1"/>
          <p:nvPr/>
        </p:nvSpPr>
        <p:spPr>
          <a:xfrm>
            <a:off x="795965" y="4423106"/>
            <a:ext cx="452246" cy="461665"/>
          </a:xfrm>
          <a:prstGeom prst="rect">
            <a:avLst/>
          </a:prstGeom>
          <a:noFill/>
        </p:spPr>
        <p:txBody>
          <a:bodyPr wrap="square" rtlCol="0">
            <a:spAutoFit/>
          </a:bodyPr>
          <a:lstStyle/>
          <a:p>
            <a:r>
              <a:rPr lang="en-US" sz="2400" dirty="0">
                <a:solidFill>
                  <a:srgbClr val="FFFF00"/>
                </a:solidFill>
                <a:latin typeface="+mj-lt"/>
              </a:rPr>
              <a:t>5</a:t>
            </a:r>
          </a:p>
        </p:txBody>
      </p:sp>
      <p:sp>
        <p:nvSpPr>
          <p:cNvPr id="13" name="TextBox 12"/>
          <p:cNvSpPr txBox="1"/>
          <p:nvPr/>
        </p:nvSpPr>
        <p:spPr>
          <a:xfrm>
            <a:off x="887261" y="1966206"/>
            <a:ext cx="452246" cy="461665"/>
          </a:xfrm>
          <a:prstGeom prst="rect">
            <a:avLst/>
          </a:prstGeom>
          <a:noFill/>
        </p:spPr>
        <p:txBody>
          <a:bodyPr wrap="square" rtlCol="0">
            <a:spAutoFit/>
          </a:bodyPr>
          <a:lstStyle/>
          <a:p>
            <a:r>
              <a:rPr lang="en-US" sz="2400" dirty="0">
                <a:solidFill>
                  <a:srgbClr val="FFFF00"/>
                </a:solidFill>
                <a:latin typeface="+mj-lt"/>
              </a:rPr>
              <a:t>6</a:t>
            </a:r>
          </a:p>
        </p:txBody>
      </p:sp>
      <p:sp>
        <p:nvSpPr>
          <p:cNvPr id="14" name="TextBox 13"/>
          <p:cNvSpPr txBox="1"/>
          <p:nvPr/>
        </p:nvSpPr>
        <p:spPr>
          <a:xfrm>
            <a:off x="3281551" y="3782969"/>
            <a:ext cx="700902" cy="461665"/>
          </a:xfrm>
          <a:prstGeom prst="rect">
            <a:avLst/>
          </a:prstGeom>
          <a:noFill/>
        </p:spPr>
        <p:txBody>
          <a:bodyPr wrap="square" rtlCol="0">
            <a:spAutoFit/>
          </a:bodyPr>
          <a:lstStyle/>
          <a:p>
            <a:r>
              <a:rPr lang="en-US" sz="2400" dirty="0">
                <a:solidFill>
                  <a:srgbClr val="FFFF00"/>
                </a:solidFill>
                <a:latin typeface="+mj-lt"/>
              </a:rPr>
              <a:t>#7</a:t>
            </a:r>
          </a:p>
        </p:txBody>
      </p:sp>
      <p:sp>
        <p:nvSpPr>
          <p:cNvPr id="15" name="TextBox 14"/>
          <p:cNvSpPr txBox="1"/>
          <p:nvPr/>
        </p:nvSpPr>
        <p:spPr>
          <a:xfrm>
            <a:off x="845664" y="5407602"/>
            <a:ext cx="2516586" cy="646331"/>
          </a:xfrm>
          <a:prstGeom prst="rect">
            <a:avLst/>
          </a:prstGeom>
          <a:solidFill>
            <a:schemeClr val="accent6">
              <a:lumMod val="75000"/>
            </a:schemeClr>
          </a:solidFill>
        </p:spPr>
        <p:txBody>
          <a:bodyPr wrap="none" rtlCol="0">
            <a:spAutoFit/>
          </a:bodyPr>
          <a:lstStyle/>
          <a:p>
            <a:r>
              <a:rPr lang="en-US" dirty="0">
                <a:solidFill>
                  <a:schemeClr val="bg1"/>
                </a:solidFill>
                <a:latin typeface="+mj-lt"/>
              </a:rPr>
              <a:t>  1 shot/target position </a:t>
            </a:r>
            <a:br>
              <a:rPr lang="en-US" dirty="0">
                <a:solidFill>
                  <a:schemeClr val="bg1"/>
                </a:solidFill>
                <a:latin typeface="+mj-lt"/>
              </a:rPr>
            </a:br>
            <a:r>
              <a:rPr lang="en-US" dirty="0">
                <a:solidFill>
                  <a:srgbClr val="FFFF00"/>
                </a:solidFill>
                <a:latin typeface="+mj-lt"/>
              </a:rPr>
              <a:t>&gt;1 shot/target position</a:t>
            </a:r>
          </a:p>
        </p:txBody>
      </p:sp>
      <p:sp>
        <p:nvSpPr>
          <p:cNvPr id="16" name="TextBox 15"/>
          <p:cNvSpPr txBox="1"/>
          <p:nvPr/>
        </p:nvSpPr>
        <p:spPr>
          <a:xfrm>
            <a:off x="4827690" y="5424168"/>
            <a:ext cx="4316310" cy="461665"/>
          </a:xfrm>
          <a:prstGeom prst="rect">
            <a:avLst/>
          </a:prstGeom>
          <a:noFill/>
        </p:spPr>
        <p:txBody>
          <a:bodyPr wrap="none" rtlCol="0">
            <a:spAutoFit/>
          </a:bodyPr>
          <a:lstStyle/>
          <a:p>
            <a:r>
              <a:rPr lang="en-US" sz="2400">
                <a:solidFill>
                  <a:schemeClr val="tx2"/>
                </a:solidFill>
                <a:latin typeface="+mj-lt"/>
              </a:rPr>
              <a:t>Backlight view shows tiny holes</a:t>
            </a:r>
            <a:endParaRPr lang="en-US" sz="2400" dirty="0">
              <a:solidFill>
                <a:schemeClr val="tx2"/>
              </a:solidFill>
              <a:latin typeface="+mj-lt"/>
            </a:endParaRPr>
          </a:p>
        </p:txBody>
      </p:sp>
      <p:sp>
        <p:nvSpPr>
          <p:cNvPr id="17" name="Oval 16"/>
          <p:cNvSpPr/>
          <p:nvPr/>
        </p:nvSpPr>
        <p:spPr>
          <a:xfrm>
            <a:off x="1339507" y="4340891"/>
            <a:ext cx="870940" cy="880307"/>
          </a:xfrm>
          <a:prstGeom prst="ellipse">
            <a:avLst/>
          </a:prstGeom>
          <a:noFill/>
          <a:ln w="3492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20725295">
            <a:off x="2229983" y="4335329"/>
            <a:ext cx="2700141" cy="22480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flipV="1">
            <a:off x="3349924" y="5135707"/>
            <a:ext cx="548640"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270399" y="4797153"/>
            <a:ext cx="712054" cy="338554"/>
          </a:xfrm>
          <a:prstGeom prst="rect">
            <a:avLst/>
          </a:prstGeom>
          <a:noFill/>
        </p:spPr>
        <p:txBody>
          <a:bodyPr wrap="none" rtlCol="0">
            <a:spAutoFit/>
          </a:bodyPr>
          <a:lstStyle/>
          <a:p>
            <a:r>
              <a:rPr lang="en-US" sz="1600">
                <a:solidFill>
                  <a:schemeClr val="bg1"/>
                </a:solidFill>
                <a:latin typeface="+mj-lt"/>
              </a:rPr>
              <a:t>2 mm</a:t>
            </a:r>
            <a:endParaRPr lang="en-US" sz="1600" dirty="0">
              <a:solidFill>
                <a:schemeClr val="bg1"/>
              </a:solidFill>
              <a:latin typeface="+mj-lt"/>
            </a:endParaRPr>
          </a:p>
        </p:txBody>
      </p:sp>
      <p:cxnSp>
        <p:nvCxnSpPr>
          <p:cNvPr id="31" name="Straight Connector 30"/>
          <p:cNvCxnSpPr/>
          <p:nvPr/>
        </p:nvCxnSpPr>
        <p:spPr>
          <a:xfrm flipH="1" flipV="1">
            <a:off x="6877304" y="5117893"/>
            <a:ext cx="1078992"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051537" y="4779339"/>
            <a:ext cx="712054" cy="338554"/>
          </a:xfrm>
          <a:prstGeom prst="rect">
            <a:avLst/>
          </a:prstGeom>
          <a:noFill/>
        </p:spPr>
        <p:txBody>
          <a:bodyPr wrap="none" rtlCol="0">
            <a:spAutoFit/>
          </a:bodyPr>
          <a:lstStyle/>
          <a:p>
            <a:r>
              <a:rPr lang="en-US" sz="1600" dirty="0">
                <a:solidFill>
                  <a:schemeClr val="bg1"/>
                </a:solidFill>
                <a:latin typeface="+mj-lt"/>
              </a:rPr>
              <a:t>1 mm</a:t>
            </a:r>
          </a:p>
        </p:txBody>
      </p:sp>
    </p:spTree>
    <p:extLst>
      <p:ext uri="{BB962C8B-B14F-4D97-AF65-F5344CB8AC3E}">
        <p14:creationId xmlns:p14="http://schemas.microsoft.com/office/powerpoint/2010/main" val="1466112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measure the energy loss of transmitted ions in heated targets via TOF, Thomson Parabola spectrometer</a:t>
            </a:r>
          </a:p>
        </p:txBody>
      </p:sp>
      <p:pic>
        <p:nvPicPr>
          <p:cNvPr id="7" name="Content Placeholder 6"/>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604861" y="4133499"/>
            <a:ext cx="3484345" cy="2124104"/>
          </a:xfrm>
        </p:spPr>
      </p:pic>
      <p:sp>
        <p:nvSpPr>
          <p:cNvPr id="5" name="Slide Number Placeholder 4"/>
          <p:cNvSpPr>
            <a:spLocks noGrp="1"/>
          </p:cNvSpPr>
          <p:nvPr>
            <p:ph type="sldNum" sz="quarter" idx="12"/>
          </p:nvPr>
        </p:nvSpPr>
        <p:spPr/>
        <p:txBody>
          <a:bodyPr/>
          <a:lstStyle/>
          <a:p>
            <a:fld id="{D260E43B-7F43-FA45-AAB7-E054FD6CC4E3}" type="slidenum">
              <a:rPr lang="en-US" smtClean="0"/>
              <a:t>35</a:t>
            </a:fld>
            <a:endParaRPr lang="en-US" dirty="0"/>
          </a:p>
        </p:txBody>
      </p:sp>
      <p:sp>
        <p:nvSpPr>
          <p:cNvPr id="20" name="Right Arrow 19"/>
          <p:cNvSpPr/>
          <p:nvPr/>
        </p:nvSpPr>
        <p:spPr>
          <a:xfrm>
            <a:off x="268940" y="2410434"/>
            <a:ext cx="995082" cy="289112"/>
          </a:xfrm>
          <a:prstGeom prst="rightArrow">
            <a:avLst/>
          </a:prstGeom>
          <a:gradFill>
            <a:gsLst>
              <a:gs pos="0">
                <a:schemeClr val="tx2"/>
              </a:gs>
              <a:gs pos="100000">
                <a:schemeClr val="tx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14824" y="2682574"/>
            <a:ext cx="1049198" cy="830997"/>
          </a:xfrm>
          <a:prstGeom prst="rect">
            <a:avLst/>
          </a:prstGeom>
          <a:noFill/>
        </p:spPr>
        <p:txBody>
          <a:bodyPr wrap="none" rtlCol="0">
            <a:spAutoFit/>
          </a:bodyPr>
          <a:lstStyle/>
          <a:p>
            <a:r>
              <a:rPr lang="en-US" sz="2400" dirty="0">
                <a:solidFill>
                  <a:schemeClr val="tx2"/>
                </a:solidFill>
                <a:latin typeface="+mj-lt"/>
              </a:rPr>
              <a:t>12 </a:t>
            </a:r>
            <a:r>
              <a:rPr lang="en-US" sz="2400" dirty="0" err="1">
                <a:solidFill>
                  <a:schemeClr val="tx2"/>
                </a:solidFill>
                <a:latin typeface="+mj-lt"/>
              </a:rPr>
              <a:t>nC</a:t>
            </a:r>
            <a:r>
              <a:rPr lang="en-US" sz="2400" dirty="0">
                <a:solidFill>
                  <a:schemeClr val="tx2"/>
                </a:solidFill>
                <a:latin typeface="+mj-lt"/>
              </a:rPr>
              <a:t> </a:t>
            </a:r>
          </a:p>
          <a:p>
            <a:r>
              <a:rPr lang="en-US" sz="2400" dirty="0">
                <a:solidFill>
                  <a:schemeClr val="tx2"/>
                </a:solidFill>
                <a:latin typeface="+mj-lt"/>
              </a:rPr>
              <a:t>He</a:t>
            </a:r>
            <a:r>
              <a:rPr lang="en-US" sz="2400" baseline="30000" dirty="0">
                <a:solidFill>
                  <a:schemeClr val="tx2"/>
                </a:solidFill>
                <a:latin typeface="+mj-lt"/>
              </a:rPr>
              <a:t>+</a:t>
            </a:r>
          </a:p>
        </p:txBody>
      </p:sp>
      <p:sp>
        <p:nvSpPr>
          <p:cNvPr id="22" name="Rectangle 21"/>
          <p:cNvSpPr/>
          <p:nvPr/>
        </p:nvSpPr>
        <p:spPr>
          <a:xfrm>
            <a:off x="4029634" y="2237003"/>
            <a:ext cx="228600" cy="57822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2330018" y="2203627"/>
            <a:ext cx="1577791" cy="639314"/>
            <a:chOff x="1740930" y="1814344"/>
            <a:chExt cx="1577791" cy="639314"/>
          </a:xfrm>
        </p:grpSpPr>
        <p:cxnSp>
          <p:nvCxnSpPr>
            <p:cNvPr id="24" name="Straight Arrow Connector 23"/>
            <p:cNvCxnSpPr/>
            <p:nvPr/>
          </p:nvCxnSpPr>
          <p:spPr>
            <a:xfrm flipV="1">
              <a:off x="1747864" y="1814344"/>
              <a:ext cx="1465730" cy="24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740930" y="2113518"/>
              <a:ext cx="1577791" cy="369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747864" y="2210778"/>
              <a:ext cx="1465730" cy="24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930395" y="1702649"/>
            <a:ext cx="2222943" cy="2118323"/>
            <a:chOff x="930395" y="1812437"/>
            <a:chExt cx="2222943" cy="2118323"/>
          </a:xfrm>
        </p:grpSpPr>
        <p:cxnSp>
          <p:nvCxnSpPr>
            <p:cNvPr id="16" name="Straight Connector 15"/>
            <p:cNvCxnSpPr/>
            <p:nvPr/>
          </p:nvCxnSpPr>
          <p:spPr>
            <a:xfrm>
              <a:off x="1465728" y="1821288"/>
              <a:ext cx="1" cy="51183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65729" y="3059419"/>
              <a:ext cx="1" cy="51183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465729" y="2396812"/>
              <a:ext cx="228600" cy="578224"/>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1592398" y="1812437"/>
              <a:ext cx="1560940" cy="461665"/>
            </a:xfrm>
            <a:prstGeom prst="rect">
              <a:avLst/>
            </a:prstGeom>
            <a:noFill/>
          </p:spPr>
          <p:txBody>
            <a:bodyPr wrap="none" rtlCol="0">
              <a:spAutoFit/>
            </a:bodyPr>
            <a:lstStyle/>
            <a:p>
              <a:r>
                <a:rPr lang="en-US" sz="2400" dirty="0">
                  <a:solidFill>
                    <a:srgbClr val="C00000"/>
                  </a:solidFill>
                  <a:latin typeface="+mj-lt"/>
                </a:rPr>
                <a:t>scintillator</a:t>
              </a:r>
            </a:p>
          </p:txBody>
        </p:sp>
        <p:sp>
          <p:nvSpPr>
            <p:cNvPr id="32" name="TextBox 31"/>
            <p:cNvSpPr txBox="1"/>
            <p:nvPr/>
          </p:nvSpPr>
          <p:spPr>
            <a:xfrm>
              <a:off x="930395" y="3469095"/>
              <a:ext cx="1563248" cy="461665"/>
            </a:xfrm>
            <a:prstGeom prst="rect">
              <a:avLst/>
            </a:prstGeom>
            <a:noFill/>
          </p:spPr>
          <p:txBody>
            <a:bodyPr wrap="none" rtlCol="0">
              <a:spAutoFit/>
            </a:bodyPr>
            <a:lstStyle/>
            <a:p>
              <a:r>
                <a:rPr lang="en-US" sz="2400" dirty="0">
                  <a:solidFill>
                    <a:schemeClr val="accent6">
                      <a:lumMod val="75000"/>
                    </a:schemeClr>
                  </a:solidFill>
                  <a:latin typeface="+mj-lt"/>
                </a:rPr>
                <a:t>0.5 </a:t>
              </a:r>
              <a:r>
                <a:rPr lang="en-US" sz="2400" dirty="0">
                  <a:solidFill>
                    <a:schemeClr val="accent6">
                      <a:lumMod val="75000"/>
                    </a:schemeClr>
                  </a:solidFill>
                  <a:latin typeface="Symbol" charset="2"/>
                  <a:ea typeface="Symbol" charset="2"/>
                  <a:cs typeface="Symbol" charset="2"/>
                </a:rPr>
                <a:t>m</a:t>
              </a:r>
              <a:r>
                <a:rPr lang="en-US" sz="2400" dirty="0">
                  <a:solidFill>
                    <a:schemeClr val="accent6">
                      <a:lumMod val="75000"/>
                    </a:schemeClr>
                  </a:solidFill>
                  <a:latin typeface="+mj-lt"/>
                </a:rPr>
                <a:t>m Sn</a:t>
              </a:r>
            </a:p>
          </p:txBody>
        </p:sp>
        <p:sp>
          <p:nvSpPr>
            <p:cNvPr id="33" name="TextBox 32"/>
            <p:cNvSpPr txBox="1"/>
            <p:nvPr/>
          </p:nvSpPr>
          <p:spPr>
            <a:xfrm>
              <a:off x="1643730" y="2121096"/>
              <a:ext cx="692818" cy="461665"/>
            </a:xfrm>
            <a:prstGeom prst="rect">
              <a:avLst/>
            </a:prstGeom>
            <a:noFill/>
          </p:spPr>
          <p:txBody>
            <a:bodyPr wrap="none" rtlCol="0">
              <a:spAutoFit/>
            </a:bodyPr>
            <a:lstStyle/>
            <a:p>
              <a:r>
                <a:rPr lang="en-US" sz="2400" dirty="0">
                  <a:solidFill>
                    <a:srgbClr val="00B0F0"/>
                  </a:solidFill>
                  <a:latin typeface="+mj-lt"/>
                </a:rPr>
                <a:t>FC-t</a:t>
              </a:r>
            </a:p>
          </p:txBody>
        </p:sp>
      </p:grpSp>
      <p:sp>
        <p:nvSpPr>
          <p:cNvPr id="34" name="TextBox 33"/>
          <p:cNvSpPr txBox="1"/>
          <p:nvPr/>
        </p:nvSpPr>
        <p:spPr>
          <a:xfrm>
            <a:off x="3918228" y="2814066"/>
            <a:ext cx="758541" cy="461665"/>
          </a:xfrm>
          <a:prstGeom prst="rect">
            <a:avLst/>
          </a:prstGeom>
          <a:noFill/>
        </p:spPr>
        <p:txBody>
          <a:bodyPr wrap="none" rtlCol="0">
            <a:spAutoFit/>
          </a:bodyPr>
          <a:lstStyle/>
          <a:p>
            <a:r>
              <a:rPr lang="en-US" sz="2400" dirty="0">
                <a:solidFill>
                  <a:srgbClr val="00B050"/>
                </a:solidFill>
                <a:latin typeface="+mj-lt"/>
              </a:rPr>
              <a:t>FC-d</a:t>
            </a:r>
          </a:p>
        </p:txBody>
      </p:sp>
      <p:sp>
        <p:nvSpPr>
          <p:cNvPr id="39" name="TextBox 38"/>
          <p:cNvSpPr txBox="1"/>
          <p:nvPr/>
        </p:nvSpPr>
        <p:spPr>
          <a:xfrm>
            <a:off x="5804453" y="4215338"/>
            <a:ext cx="1577009" cy="923330"/>
          </a:xfrm>
          <a:prstGeom prst="rect">
            <a:avLst/>
          </a:prstGeom>
          <a:noFill/>
        </p:spPr>
        <p:txBody>
          <a:bodyPr wrap="square" rtlCol="0">
            <a:spAutoFit/>
          </a:bodyPr>
          <a:lstStyle/>
          <a:p>
            <a:r>
              <a:rPr lang="en-US">
                <a:solidFill>
                  <a:schemeClr val="tx2"/>
                </a:solidFill>
                <a:latin typeface="+mj-lt"/>
              </a:rPr>
              <a:t>Exploring dose </a:t>
            </a:r>
            <a:r>
              <a:rPr lang="en-US" dirty="0">
                <a:solidFill>
                  <a:schemeClr val="tx2"/>
                </a:solidFill>
                <a:latin typeface="+mj-lt"/>
              </a:rPr>
              <a:t>rate dependence</a:t>
            </a:r>
          </a:p>
        </p:txBody>
      </p:sp>
      <p:pic>
        <p:nvPicPr>
          <p:cNvPr id="40"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l="7128" r="11796"/>
          <a:stretch/>
        </p:blipFill>
        <p:spPr>
          <a:xfrm>
            <a:off x="2493643" y="3171466"/>
            <a:ext cx="2362409" cy="2175222"/>
          </a:xfrm>
          <a:prstGeom prst="rect">
            <a:avLst/>
          </a:prstGeom>
        </p:spPr>
      </p:pic>
      <p:sp>
        <p:nvSpPr>
          <p:cNvPr id="3" name="TextBox 2"/>
          <p:cNvSpPr txBox="1"/>
          <p:nvPr/>
        </p:nvSpPr>
        <p:spPr>
          <a:xfrm>
            <a:off x="0" y="5241940"/>
            <a:ext cx="5604861" cy="1015663"/>
          </a:xfrm>
          <a:prstGeom prst="rect">
            <a:avLst/>
          </a:prstGeom>
          <a:noFill/>
        </p:spPr>
        <p:txBody>
          <a:bodyPr wrap="square" rtlCol="0">
            <a:spAutoFit/>
          </a:bodyPr>
          <a:lstStyle/>
          <a:p>
            <a:r>
              <a:rPr lang="en-US" sz="2000" dirty="0">
                <a:solidFill>
                  <a:schemeClr val="tx2"/>
                </a:solidFill>
              </a:rPr>
              <a:t>Opportunity to probe material response to </a:t>
            </a:r>
            <a:r>
              <a:rPr lang="en-US" sz="2000">
                <a:solidFill>
                  <a:schemeClr val="tx2"/>
                </a:solidFill>
              </a:rPr>
              <a:t>short-pulse ionizing </a:t>
            </a:r>
            <a:r>
              <a:rPr lang="en-US" sz="2000" dirty="0">
                <a:solidFill>
                  <a:schemeClr val="tx2"/>
                </a:solidFill>
              </a:rPr>
              <a:t>radiation (t, </a:t>
            </a:r>
            <a:r>
              <a:rPr lang="en-US" sz="2000" dirty="0">
                <a:solidFill>
                  <a:schemeClr val="tx2"/>
                </a:solidFill>
                <a:latin typeface="Symbol" charset="2"/>
                <a:ea typeface="Symbol" charset="2"/>
                <a:cs typeface="Symbol" charset="2"/>
              </a:rPr>
              <a:t>l</a:t>
            </a:r>
            <a:r>
              <a:rPr lang="en-US" sz="2000" dirty="0">
                <a:solidFill>
                  <a:schemeClr val="tx2"/>
                </a:solidFill>
              </a:rPr>
              <a:t>), </a:t>
            </a:r>
            <a:r>
              <a:rPr lang="en-US" sz="2000" b="1" dirty="0">
                <a:solidFill>
                  <a:schemeClr val="tx2"/>
                </a:solidFill>
              </a:rPr>
              <a:t>e.g., channeling </a:t>
            </a:r>
            <a:r>
              <a:rPr lang="en-US" sz="2000" dirty="0">
                <a:solidFill>
                  <a:schemeClr val="tx2"/>
                </a:solidFill>
              </a:rPr>
              <a:t>of ions in crystals</a:t>
            </a:r>
          </a:p>
        </p:txBody>
      </p:sp>
      <p:sp>
        <p:nvSpPr>
          <p:cNvPr id="4" name="Content Placeholder 3"/>
          <p:cNvSpPr>
            <a:spLocks noGrp="1"/>
          </p:cNvSpPr>
          <p:nvPr>
            <p:ph sz="half" idx="1"/>
          </p:nvPr>
        </p:nvSpPr>
        <p:spPr/>
        <p:txBody>
          <a:bodyPr/>
          <a:lstStyle/>
          <a:p>
            <a:endParaRPr lang="en-US"/>
          </a:p>
        </p:txBody>
      </p:sp>
      <p:pic>
        <p:nvPicPr>
          <p:cNvPr id="8" name="Picture 7" descr="imag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6087" y="1354447"/>
            <a:ext cx="3563565" cy="2656148"/>
          </a:xfrm>
          <a:prstGeom prst="rect">
            <a:avLst/>
          </a:prstGeom>
        </p:spPr>
      </p:pic>
    </p:spTree>
    <p:extLst>
      <p:ext uri="{BB962C8B-B14F-4D97-AF65-F5344CB8AC3E}">
        <p14:creationId xmlns:p14="http://schemas.microsoft.com/office/powerpoint/2010/main" val="16181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welcome visitors and collaborations!</a:t>
            </a:r>
          </a:p>
        </p:txBody>
      </p:sp>
      <p:sp>
        <p:nvSpPr>
          <p:cNvPr id="4" name="Slide Number Placeholder 3"/>
          <p:cNvSpPr>
            <a:spLocks noGrp="1"/>
          </p:cNvSpPr>
          <p:nvPr>
            <p:ph type="sldNum" sz="quarter" idx="12"/>
          </p:nvPr>
        </p:nvSpPr>
        <p:spPr/>
        <p:txBody>
          <a:bodyPr/>
          <a:lstStyle/>
          <a:p>
            <a:fld id="{D260E43B-7F43-FA45-AAB7-E054FD6CC4E3}" type="slidenum">
              <a:rPr lang="en-US" smtClean="0"/>
              <a:t>36</a:t>
            </a:fld>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239"/>
          <a:stretch/>
        </p:blipFill>
        <p:spPr>
          <a:xfrm>
            <a:off x="0" y="1143000"/>
            <a:ext cx="9144000" cy="3339419"/>
          </a:xfrm>
          <a:prstGeom prst="rect">
            <a:avLst/>
          </a:prstGeom>
        </p:spPr>
      </p:pic>
      <p:sp>
        <p:nvSpPr>
          <p:cNvPr id="6" name="Content Placeholder 5"/>
          <p:cNvSpPr>
            <a:spLocks noGrp="1"/>
          </p:cNvSpPr>
          <p:nvPr>
            <p:ph idx="1"/>
          </p:nvPr>
        </p:nvSpPr>
        <p:spPr>
          <a:xfrm>
            <a:off x="0" y="4482420"/>
            <a:ext cx="9144000" cy="1758192"/>
          </a:xfrm>
        </p:spPr>
        <p:txBody>
          <a:bodyPr>
            <a:normAutofit fontScale="77500" lnSpcReduction="20000"/>
          </a:bodyPr>
          <a:lstStyle/>
          <a:p>
            <a:r>
              <a:rPr lang="en-US" dirty="0"/>
              <a:t>We are doing target experiments with &gt;10 </a:t>
            </a:r>
            <a:r>
              <a:rPr lang="en-US" dirty="0" err="1"/>
              <a:t>nC</a:t>
            </a:r>
            <a:r>
              <a:rPr lang="en-US" dirty="0"/>
              <a:t>/pulse, 2-40 ns, r ≈ 1mm, &gt;1/minute.</a:t>
            </a:r>
          </a:p>
          <a:p>
            <a:r>
              <a:rPr lang="en-US" dirty="0"/>
              <a:t>We have developed a close coupling of particle-in-cell modeling to the experiment.</a:t>
            </a:r>
          </a:p>
          <a:p>
            <a:r>
              <a:rPr lang="en-US" dirty="0"/>
              <a:t>These intense pulsed ion beams now open opportunities in the materials physics of radiation with </a:t>
            </a:r>
            <a:r>
              <a:rPr lang="en-US" i="1" dirty="0"/>
              <a:t>in situ </a:t>
            </a:r>
            <a:r>
              <a:rPr lang="en-US" dirty="0"/>
              <a:t>access to multi-scale defect dynamics, radiation effects in semiconductors, intense beam and bam-plasma physics</a:t>
            </a:r>
          </a:p>
          <a:p>
            <a:r>
              <a:rPr lang="en-US" dirty="0"/>
              <a:t>Synergistic: Bella-</a:t>
            </a:r>
            <a:r>
              <a:rPr lang="en-US" dirty="0" err="1"/>
              <a:t>i</a:t>
            </a:r>
            <a:r>
              <a:rPr lang="en-US" dirty="0"/>
              <a:t> laser generated ion beams</a:t>
            </a:r>
          </a:p>
        </p:txBody>
      </p:sp>
    </p:spTree>
    <p:extLst>
      <p:ext uri="{BB962C8B-B14F-4D97-AF65-F5344CB8AC3E}">
        <p14:creationId xmlns:p14="http://schemas.microsoft.com/office/powerpoint/2010/main" val="2136014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rot="10800000">
            <a:off x="6535232" y="5001875"/>
            <a:ext cx="2128838" cy="1158286"/>
          </a:xfrm>
          <a:prstGeom prst="rect">
            <a:avLst/>
          </a:prstGeom>
        </p:spPr>
      </p:pic>
      <p:pic>
        <p:nvPicPr>
          <p:cNvPr id="13" name="Shape 2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551162" y="3550234"/>
            <a:ext cx="1592838" cy="1637298"/>
          </a:xfrm>
          <a:prstGeom prst="rect">
            <a:avLst/>
          </a:prstGeom>
          <a:noFill/>
          <a:ln>
            <a:noFill/>
          </a:ln>
        </p:spPr>
      </p:pic>
      <p:pic>
        <p:nvPicPr>
          <p:cNvPr id="12" name="Picture 2" descr="C:\Users\ssteinke\Desktop\Scan019_TPS_MCP_Cam_001.png with bar.png">
            <a:extLst>
              <a:ext uri="{FF2B5EF4-FFF2-40B4-BE49-F238E27FC236}">
                <a16:creationId xmlns:a16="http://schemas.microsoft.com/office/drawing/2014/main" id="{D8D1F27C-C70E-4193-8531-5F478AE1AB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25226" y="2423299"/>
            <a:ext cx="1319367" cy="14794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LBNL is advancing these topics for fusion energy sciences</a:t>
            </a:r>
          </a:p>
        </p:txBody>
      </p:sp>
      <p:sp>
        <p:nvSpPr>
          <p:cNvPr id="3" name="Content Placeholder 2"/>
          <p:cNvSpPr>
            <a:spLocks noGrp="1"/>
          </p:cNvSpPr>
          <p:nvPr>
            <p:ph sz="half" idx="1"/>
          </p:nvPr>
        </p:nvSpPr>
        <p:spPr>
          <a:xfrm>
            <a:off x="0" y="1233153"/>
            <a:ext cx="6525226" cy="4987268"/>
          </a:xfrm>
        </p:spPr>
        <p:txBody>
          <a:bodyPr>
            <a:normAutofit/>
          </a:bodyPr>
          <a:lstStyle/>
          <a:p>
            <a:pPr marL="457200" indent="-457200">
              <a:buFont typeface="+mj-lt"/>
              <a:buAutoNum type="arabicPeriod"/>
            </a:pPr>
            <a:r>
              <a:rPr lang="en-US" dirty="0"/>
              <a:t>High dose-rate irradiation of materials with pulsed ion beams at NDCX-II  (LLNL, SNL, TU-Darmstadt) 	</a:t>
            </a:r>
            <a:br>
              <a:rPr lang="en-US" dirty="0"/>
            </a:br>
            <a:endParaRPr lang="en-US" dirty="0"/>
          </a:p>
          <a:p>
            <a:pPr marL="457200" indent="-457200">
              <a:buFont typeface="+mj-lt"/>
              <a:buAutoNum type="arabicPeriod"/>
            </a:pPr>
            <a:r>
              <a:rPr lang="en-US" dirty="0"/>
              <a:t>High intensity laser-generated ion beams with Bella-</a:t>
            </a:r>
            <a:r>
              <a:rPr lang="en-US" dirty="0" err="1"/>
              <a:t>i</a:t>
            </a:r>
            <a:r>
              <a:rPr lang="en-US" dirty="0"/>
              <a:t> for materials research and warm, dense matter / HEDP</a:t>
            </a:r>
            <a:br>
              <a:rPr lang="en-US" dirty="0"/>
            </a:br>
            <a:endParaRPr lang="en-US" dirty="0"/>
          </a:p>
          <a:p>
            <a:pPr marL="457200" indent="-457200">
              <a:buFont typeface="+mj-lt"/>
              <a:buAutoNum type="arabicPeriod"/>
            </a:pPr>
            <a:r>
              <a:rPr lang="en-US" dirty="0"/>
              <a:t>MEMS-based accelerators for plasma heating (Cornell)</a:t>
            </a:r>
            <a:br>
              <a:rPr lang="en-US" dirty="0"/>
            </a:br>
            <a:endParaRPr lang="en-US" dirty="0"/>
          </a:p>
          <a:p>
            <a:pPr marL="457200" indent="-457200">
              <a:buFont typeface="+mj-lt"/>
              <a:buAutoNum type="arabicPeriod"/>
            </a:pPr>
            <a:r>
              <a:rPr lang="en-US" dirty="0"/>
              <a:t>High Tc superconducting magnets for high-field tokamaks (U. Houston, Tufts,</a:t>
            </a:r>
            <a:br>
              <a:rPr lang="en-US" dirty="0"/>
            </a:br>
            <a:r>
              <a:rPr lang="en-US" dirty="0"/>
              <a:t>Advanced Conductor Technologies)</a:t>
            </a:r>
          </a:p>
          <a:p>
            <a:pPr marL="457200" indent="-457200">
              <a:buFont typeface="+mj-lt"/>
              <a:buAutoNum type="arabicPeriod"/>
            </a:pPr>
            <a:r>
              <a:rPr lang="en-US" dirty="0"/>
              <a:t>Advanced simulations and computing for fusion research</a:t>
            </a:r>
          </a:p>
        </p:txBody>
      </p:sp>
      <p:sp>
        <p:nvSpPr>
          <p:cNvPr id="5" name="Slide Number Placeholder 4"/>
          <p:cNvSpPr>
            <a:spLocks noGrp="1"/>
          </p:cNvSpPr>
          <p:nvPr>
            <p:ph type="sldNum" sz="quarter" idx="12"/>
          </p:nvPr>
        </p:nvSpPr>
        <p:spPr/>
        <p:txBody>
          <a:bodyPr/>
          <a:lstStyle/>
          <a:p>
            <a:fld id="{D260E43B-7F43-FA45-AAB7-E054FD6CC4E3}" type="slidenum">
              <a:rPr lang="en-US" smtClean="0"/>
              <a:t>37</a:t>
            </a:fld>
            <a:endParaRPr lang="en-US" dirty="0"/>
          </a:p>
        </p:txBody>
      </p:sp>
      <p:pic>
        <p:nvPicPr>
          <p:cNvPr id="7" name="Content Placeholder 4"/>
          <p:cNvPicPr>
            <a:picLocks noChangeAspect="1"/>
          </p:cNvPicPr>
          <p:nvPr/>
        </p:nvPicPr>
        <p:blipFill rotWithShape="1">
          <a:blip r:embed="rId6" cstate="screen">
            <a:extLst>
              <a:ext uri="{28A0092B-C50C-407E-A947-70E740481C1C}">
                <a14:useLocalDpi xmlns:a14="http://schemas.microsoft.com/office/drawing/2010/main"/>
              </a:ext>
            </a:extLst>
          </a:blip>
          <a:srcRect l="9258" t="8200" r="10434" b="1803"/>
          <a:stretch/>
        </p:blipFill>
        <p:spPr>
          <a:xfrm>
            <a:off x="7184910" y="1182536"/>
            <a:ext cx="1786372" cy="1494453"/>
          </a:xfrm>
          <a:prstGeom prst="rect">
            <a:avLst/>
          </a:prstGeom>
        </p:spPr>
      </p:pic>
      <p:grpSp>
        <p:nvGrpSpPr>
          <p:cNvPr id="8" name="Group 7"/>
          <p:cNvGrpSpPr>
            <a:grpSpLocks noChangeAspect="1"/>
          </p:cNvGrpSpPr>
          <p:nvPr/>
        </p:nvGrpSpPr>
        <p:grpSpPr>
          <a:xfrm>
            <a:off x="8004347" y="1249138"/>
            <a:ext cx="691648" cy="328895"/>
            <a:chOff x="7707552" y="3128156"/>
            <a:chExt cx="1111049" cy="528330"/>
          </a:xfrm>
        </p:grpSpPr>
        <p:cxnSp>
          <p:nvCxnSpPr>
            <p:cNvPr id="9" name="Straight Connector 8"/>
            <p:cNvCxnSpPr/>
            <p:nvPr/>
          </p:nvCxnSpPr>
          <p:spPr>
            <a:xfrm>
              <a:off x="8026386" y="3176175"/>
              <a:ext cx="4460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707552" y="3128156"/>
              <a:ext cx="1111049" cy="528330"/>
            </a:xfrm>
            <a:prstGeom prst="rect">
              <a:avLst/>
            </a:prstGeom>
            <a:noFill/>
          </p:spPr>
          <p:txBody>
            <a:bodyPr wrap="none" rtlCol="0">
              <a:spAutoFit/>
            </a:bodyPr>
            <a:lstStyle/>
            <a:p>
              <a:r>
                <a:rPr lang="en-US" sz="1050" dirty="0">
                  <a:solidFill>
                    <a:schemeClr val="bg1"/>
                  </a:solidFill>
                  <a:latin typeface="+mj-lt"/>
                </a:rPr>
                <a:t>2 mm</a:t>
              </a:r>
            </a:p>
          </p:txBody>
        </p:sp>
      </p:grpSp>
      <p:pic>
        <p:nvPicPr>
          <p:cNvPr id="11" name="Content Placeholder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a:off x="9129250" y="1129005"/>
            <a:ext cx="1305455" cy="1275955"/>
          </a:xfrm>
          <a:prstGeom prst="rect">
            <a:avLst/>
          </a:prstGeom>
        </p:spPr>
      </p:pic>
      <p:sp>
        <p:nvSpPr>
          <p:cNvPr id="15" name="Striped Right Arrow 14"/>
          <p:cNvSpPr/>
          <p:nvPr/>
        </p:nvSpPr>
        <p:spPr>
          <a:xfrm>
            <a:off x="5858401" y="1939484"/>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riped Right Arrow 15"/>
          <p:cNvSpPr/>
          <p:nvPr/>
        </p:nvSpPr>
        <p:spPr>
          <a:xfrm>
            <a:off x="5858401" y="3163041"/>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riped Right Arrow 16"/>
          <p:cNvSpPr/>
          <p:nvPr/>
        </p:nvSpPr>
        <p:spPr>
          <a:xfrm>
            <a:off x="5858401" y="4149942"/>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riped Right Arrow 17"/>
          <p:cNvSpPr/>
          <p:nvPr/>
        </p:nvSpPr>
        <p:spPr>
          <a:xfrm>
            <a:off x="5854883" y="5078061"/>
            <a:ext cx="606872" cy="2189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696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76200"/>
            <a:ext cx="9144000" cy="836613"/>
          </a:xfrm>
        </p:spPr>
        <p:txBody>
          <a:bodyPr>
            <a:normAutofit fontScale="90000"/>
          </a:bodyPr>
          <a:lstStyle/>
          <a:p>
            <a:r>
              <a:rPr lang="en-US" sz="2800" b="0" dirty="0">
                <a:solidFill>
                  <a:schemeClr val="bg1"/>
                </a:solidFill>
              </a:rPr>
              <a:t>We have achieved 2 A peak currents for ns pulses of </a:t>
            </a:r>
            <a:br>
              <a:rPr lang="en-US" sz="2800" b="0" dirty="0">
                <a:solidFill>
                  <a:schemeClr val="bg1"/>
                </a:solidFill>
              </a:rPr>
            </a:br>
            <a:r>
              <a:rPr lang="en-US" sz="2800" b="0" dirty="0">
                <a:solidFill>
                  <a:schemeClr val="bg1"/>
                </a:solidFill>
              </a:rPr>
              <a:t>1 MeV He</a:t>
            </a:r>
            <a:r>
              <a:rPr lang="en-US" sz="2800" b="0" baseline="30000" dirty="0">
                <a:solidFill>
                  <a:schemeClr val="bg1"/>
                </a:solidFill>
              </a:rPr>
              <a:t>+</a:t>
            </a:r>
            <a:r>
              <a:rPr lang="en-US" sz="2800" b="0" dirty="0">
                <a:solidFill>
                  <a:schemeClr val="bg1"/>
                </a:solidFill>
              </a:rPr>
              <a:t> ions</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t="2283"/>
          <a:stretch/>
        </p:blipFill>
        <p:spPr>
          <a:xfrm>
            <a:off x="4056360" y="800688"/>
            <a:ext cx="4894943" cy="3574100"/>
          </a:xfrm>
          <a:prstGeom prst="rect">
            <a:avLst/>
          </a:prstGeom>
        </p:spPr>
      </p:pic>
      <p:sp>
        <p:nvSpPr>
          <p:cNvPr id="14" name="TextBox 13"/>
          <p:cNvSpPr txBox="1"/>
          <p:nvPr/>
        </p:nvSpPr>
        <p:spPr>
          <a:xfrm>
            <a:off x="4038600" y="4336289"/>
            <a:ext cx="5012635" cy="1477328"/>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tx2"/>
                </a:solidFill>
              </a:rPr>
              <a:t>1.1 MeV (He</a:t>
            </a:r>
            <a:r>
              <a:rPr lang="en-US" baseline="30000" dirty="0">
                <a:solidFill>
                  <a:schemeClr val="tx2"/>
                </a:solidFill>
              </a:rPr>
              <a:t>+</a:t>
            </a:r>
            <a:r>
              <a:rPr lang="en-US" dirty="0">
                <a:solidFill>
                  <a:schemeClr val="tx2"/>
                </a:solidFill>
              </a:rPr>
              <a:t>), 12 </a:t>
            </a:r>
            <a:r>
              <a:rPr lang="en-US" dirty="0" err="1">
                <a:solidFill>
                  <a:schemeClr val="tx2"/>
                </a:solidFill>
              </a:rPr>
              <a:t>nC</a:t>
            </a:r>
            <a:r>
              <a:rPr lang="en-US" dirty="0">
                <a:solidFill>
                  <a:schemeClr val="tx2"/>
                </a:solidFill>
              </a:rPr>
              <a:t> (7.5x10</a:t>
            </a:r>
            <a:r>
              <a:rPr lang="en-US" baseline="30000" dirty="0">
                <a:solidFill>
                  <a:schemeClr val="tx2"/>
                </a:solidFill>
              </a:rPr>
              <a:t>10</a:t>
            </a:r>
            <a:r>
              <a:rPr lang="en-US" dirty="0">
                <a:solidFill>
                  <a:schemeClr val="tx2"/>
                </a:solidFill>
              </a:rPr>
              <a:t> ions)  </a:t>
            </a:r>
            <a:r>
              <a:rPr lang="en-US" dirty="0">
                <a:solidFill>
                  <a:schemeClr val="tx2"/>
                </a:solidFill>
                <a:sym typeface="Wingdings" panose="05000000000000000000" pitchFamily="2" charset="2"/>
              </a:rPr>
              <a:t> 13 </a:t>
            </a:r>
            <a:r>
              <a:rPr lang="en-US" dirty="0" err="1">
                <a:solidFill>
                  <a:schemeClr val="tx2"/>
                </a:solidFill>
                <a:sym typeface="Wingdings" panose="05000000000000000000" pitchFamily="2" charset="2"/>
              </a:rPr>
              <a:t>mJ</a:t>
            </a:r>
            <a:endParaRPr lang="en-US" dirty="0">
              <a:solidFill>
                <a:schemeClr val="tx2"/>
              </a:solidFill>
            </a:endParaRPr>
          </a:p>
          <a:p>
            <a:pPr marL="342900" indent="-342900">
              <a:buFont typeface="Arial" panose="020B0604020202020204" pitchFamily="34" charset="0"/>
              <a:buChar char="•"/>
            </a:pPr>
            <a:r>
              <a:rPr lang="en-US" dirty="0">
                <a:solidFill>
                  <a:schemeClr val="tx2"/>
                </a:solidFill>
              </a:rPr>
              <a:t>~180 </a:t>
            </a:r>
            <a:r>
              <a:rPr lang="en-US" dirty="0" err="1">
                <a:solidFill>
                  <a:schemeClr val="tx2"/>
                </a:solidFill>
              </a:rPr>
              <a:t>mJ</a:t>
            </a:r>
            <a:r>
              <a:rPr lang="en-US" dirty="0">
                <a:solidFill>
                  <a:schemeClr val="tx2"/>
                </a:solidFill>
              </a:rPr>
              <a:t>/cm</a:t>
            </a:r>
            <a:r>
              <a:rPr lang="en-US" baseline="30000" dirty="0">
                <a:solidFill>
                  <a:schemeClr val="tx2"/>
                </a:solidFill>
              </a:rPr>
              <a:t>2</a:t>
            </a:r>
            <a:r>
              <a:rPr lang="en-US" dirty="0">
                <a:solidFill>
                  <a:schemeClr val="tx2"/>
                </a:solidFill>
              </a:rPr>
              <a:t> @ peak, 2 mm FWHM</a:t>
            </a:r>
          </a:p>
          <a:p>
            <a:pPr marL="342900" indent="-342900">
              <a:buFont typeface="Arial" panose="020B0604020202020204" pitchFamily="34" charset="0"/>
              <a:buChar char="•"/>
            </a:pPr>
            <a:r>
              <a:rPr lang="en-US" dirty="0">
                <a:solidFill>
                  <a:schemeClr val="tx2"/>
                </a:solidFill>
              </a:rPr>
              <a:t>Uniform energy deposition into a 2 micron silicon foil with ~ 6x10</a:t>
            </a:r>
            <a:r>
              <a:rPr lang="en-US" baseline="30000" dirty="0">
                <a:solidFill>
                  <a:schemeClr val="tx2"/>
                </a:solidFill>
              </a:rPr>
              <a:t>3</a:t>
            </a:r>
            <a:r>
              <a:rPr lang="en-US" dirty="0">
                <a:solidFill>
                  <a:schemeClr val="tx2"/>
                </a:solidFill>
              </a:rPr>
              <a:t> J/cm</a:t>
            </a:r>
            <a:r>
              <a:rPr lang="en-US" baseline="30000" dirty="0">
                <a:solidFill>
                  <a:schemeClr val="tx2"/>
                </a:solidFill>
              </a:rPr>
              <a:t>3</a:t>
            </a:r>
          </a:p>
        </p:txBody>
      </p:sp>
      <p:sp>
        <p:nvSpPr>
          <p:cNvPr id="2" name="Slide Number Placeholder 1"/>
          <p:cNvSpPr>
            <a:spLocks noGrp="1"/>
          </p:cNvSpPr>
          <p:nvPr>
            <p:ph type="sldNum" sz="quarter" idx="12"/>
          </p:nvPr>
        </p:nvSpPr>
        <p:spPr/>
        <p:txBody>
          <a:bodyPr/>
          <a:lstStyle/>
          <a:p>
            <a:fld id="{D260E43B-7F43-FA45-AAB7-E054FD6CC4E3}" type="slidenum">
              <a:rPr lang="en-US" smtClean="0"/>
              <a:t>38</a:t>
            </a:fld>
            <a:endParaRPr lang="en-US" dirty="0"/>
          </a:p>
        </p:txBody>
      </p:sp>
      <p:pic>
        <p:nvPicPr>
          <p:cNvPr id="15" name="Content Placeholder 5"/>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t="8068" b="-596"/>
          <a:stretch/>
        </p:blipFill>
        <p:spPr>
          <a:xfrm>
            <a:off x="0" y="794546"/>
            <a:ext cx="4038600" cy="2789695"/>
          </a:xfrm>
        </p:spPr>
      </p:pic>
      <p:pic>
        <p:nvPicPr>
          <p:cNvPr id="17" name="Content Placeholder 4"/>
          <p:cNvPicPr>
            <a:picLocks noChangeAspect="1"/>
          </p:cNvPicPr>
          <p:nvPr/>
        </p:nvPicPr>
        <p:blipFill rotWithShape="1">
          <a:blip r:embed="rId5" cstate="screen">
            <a:extLst>
              <a:ext uri="{28A0092B-C50C-407E-A947-70E740481C1C}">
                <a14:useLocalDpi xmlns:a14="http://schemas.microsoft.com/office/drawing/2010/main"/>
              </a:ext>
            </a:extLst>
          </a:blip>
          <a:srcRect l="8055" t="4564" r="8333"/>
          <a:stretch/>
        </p:blipFill>
        <p:spPr>
          <a:xfrm>
            <a:off x="127651" y="2158399"/>
            <a:ext cx="3928710" cy="3347634"/>
          </a:xfrm>
          <a:prstGeom prst="rect">
            <a:avLst/>
          </a:prstGeom>
        </p:spPr>
      </p:pic>
      <p:sp>
        <p:nvSpPr>
          <p:cNvPr id="8" name="TextBox 7"/>
          <p:cNvSpPr txBox="1"/>
          <p:nvPr/>
        </p:nvSpPr>
        <p:spPr>
          <a:xfrm>
            <a:off x="127651" y="5872569"/>
            <a:ext cx="7626461" cy="369332"/>
          </a:xfrm>
          <a:prstGeom prst="rect">
            <a:avLst/>
          </a:prstGeom>
          <a:noFill/>
        </p:spPr>
        <p:txBody>
          <a:bodyPr wrap="square" rtlCol="0">
            <a:spAutoFit/>
          </a:bodyPr>
          <a:lstStyle/>
          <a:p>
            <a:r>
              <a:rPr lang="en-US" i="1" dirty="0">
                <a:solidFill>
                  <a:schemeClr val="tx2"/>
                </a:solidFill>
              </a:rPr>
              <a:t>Highest </a:t>
            </a:r>
            <a:r>
              <a:rPr lang="en-US" i="1" dirty="0" err="1">
                <a:solidFill>
                  <a:schemeClr val="tx2"/>
                </a:solidFill>
              </a:rPr>
              <a:t>fluence</a:t>
            </a:r>
            <a:r>
              <a:rPr lang="en-US" i="1" dirty="0">
                <a:solidFill>
                  <a:schemeClr val="tx2"/>
                </a:solidFill>
              </a:rPr>
              <a:t> achieved 0.7 J/cm</a:t>
            </a:r>
            <a:r>
              <a:rPr lang="en-US" i="1" baseline="30000" dirty="0">
                <a:solidFill>
                  <a:schemeClr val="tx2"/>
                </a:solidFill>
              </a:rPr>
              <a:t>2</a:t>
            </a:r>
            <a:r>
              <a:rPr lang="en-US" i="1" dirty="0">
                <a:solidFill>
                  <a:schemeClr val="tx2"/>
                </a:solidFill>
              </a:rPr>
              <a:t> for longer pulse duration.</a:t>
            </a:r>
            <a:endParaRPr lang="en-US" i="1" baseline="30000" dirty="0">
              <a:solidFill>
                <a:schemeClr val="tx2"/>
              </a:solidFill>
            </a:endParaRPr>
          </a:p>
        </p:txBody>
      </p:sp>
    </p:spTree>
    <p:extLst>
      <p:ext uri="{BB962C8B-B14F-4D97-AF65-F5344CB8AC3E}">
        <p14:creationId xmlns:p14="http://schemas.microsoft.com/office/powerpoint/2010/main" val="605069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normAutofit fontScale="90000"/>
          </a:bodyPr>
          <a:lstStyle/>
          <a:p>
            <a:r>
              <a:rPr lang="en-US" dirty="0"/>
              <a:t>Diagnostics include fiber-coupled streak spectrometer, II-CCD, Fast detectors for TOF, channeling and energy loss experiments.</a:t>
            </a:r>
          </a:p>
        </p:txBody>
      </p:sp>
      <p:sp>
        <p:nvSpPr>
          <p:cNvPr id="4" name="Slide Number Placeholder 3"/>
          <p:cNvSpPr>
            <a:spLocks noGrp="1"/>
          </p:cNvSpPr>
          <p:nvPr>
            <p:ph type="sldNum" sz="quarter" idx="12"/>
          </p:nvPr>
        </p:nvSpPr>
        <p:spPr/>
        <p:txBody>
          <a:bodyPr/>
          <a:lstStyle/>
          <a:p>
            <a:fld id="{D260E43B-7F43-FA45-AAB7-E054FD6CC4E3}" type="slidenum">
              <a:rPr lang="en-US" smtClean="0"/>
              <a:t>39</a:t>
            </a:fld>
            <a:endParaRPr lang="en-US" dirty="0"/>
          </a:p>
        </p:txBody>
      </p:sp>
      <p:pic>
        <p:nvPicPr>
          <p:cNvPr id="3" name="Picture 2" descr="Fig3-CA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023731"/>
            <a:ext cx="9144000" cy="4158114"/>
          </a:xfrm>
          <a:prstGeom prst="rect">
            <a:avLst/>
          </a:prstGeom>
        </p:spPr>
      </p:pic>
      <p:sp>
        <p:nvSpPr>
          <p:cNvPr id="2" name="TextBox 1"/>
          <p:cNvSpPr txBox="1"/>
          <p:nvPr/>
        </p:nvSpPr>
        <p:spPr>
          <a:xfrm>
            <a:off x="0" y="5280856"/>
            <a:ext cx="4889981" cy="830997"/>
          </a:xfrm>
          <a:prstGeom prst="rect">
            <a:avLst/>
          </a:prstGeom>
          <a:noFill/>
        </p:spPr>
        <p:txBody>
          <a:bodyPr wrap="square" rtlCol="0">
            <a:spAutoFit/>
          </a:bodyPr>
          <a:lstStyle/>
          <a:p>
            <a:r>
              <a:rPr lang="en-US" sz="1600" dirty="0">
                <a:solidFill>
                  <a:schemeClr val="tx2"/>
                </a:solidFill>
                <a:latin typeface="+mj-lt"/>
              </a:rPr>
              <a:t>Target chamber available diagnostics:</a:t>
            </a:r>
          </a:p>
          <a:p>
            <a:pPr marL="173038" lvl="1" indent="-173038">
              <a:buFont typeface="Arial" panose="020B0604020202020204" pitchFamily="34" charset="0"/>
              <a:buChar char="•"/>
            </a:pPr>
            <a:r>
              <a:rPr lang="en-US" sz="1600" dirty="0">
                <a:solidFill>
                  <a:schemeClr val="tx2"/>
                </a:solidFill>
                <a:latin typeface="+mj-lt"/>
              </a:rPr>
              <a:t>Scintillator + CCD camera, Fast Faraday cup (FFC)</a:t>
            </a:r>
          </a:p>
          <a:p>
            <a:pPr marL="173038" lvl="1" indent="-173038">
              <a:buFont typeface="Arial" panose="020B0604020202020204" pitchFamily="34" charset="0"/>
              <a:buChar char="•"/>
            </a:pPr>
            <a:r>
              <a:rPr lang="en-US" sz="1600" dirty="0">
                <a:solidFill>
                  <a:schemeClr val="tx2"/>
                </a:solidFill>
                <a:latin typeface="+mj-lt"/>
              </a:rPr>
              <a:t>Streaked optical spectrometry (10 </a:t>
            </a:r>
            <a:r>
              <a:rPr lang="en-US" sz="1600" dirty="0" err="1">
                <a:solidFill>
                  <a:schemeClr val="tx2"/>
                </a:solidFill>
                <a:latin typeface="+mj-lt"/>
              </a:rPr>
              <a:t>ps</a:t>
            </a:r>
            <a:r>
              <a:rPr lang="en-US" sz="1600" dirty="0">
                <a:solidFill>
                  <a:schemeClr val="tx2"/>
                </a:solidFill>
                <a:latin typeface="+mj-lt"/>
              </a:rPr>
              <a:t>)</a:t>
            </a:r>
          </a:p>
        </p:txBody>
      </p:sp>
      <p:sp>
        <p:nvSpPr>
          <p:cNvPr id="7" name="TextBox 6"/>
          <p:cNvSpPr txBox="1"/>
          <p:nvPr/>
        </p:nvSpPr>
        <p:spPr>
          <a:xfrm>
            <a:off x="6496794" y="3569063"/>
            <a:ext cx="2647206" cy="1569660"/>
          </a:xfrm>
          <a:prstGeom prst="rect">
            <a:avLst/>
          </a:prstGeom>
          <a:solidFill>
            <a:schemeClr val="bg1"/>
          </a:solidFill>
          <a:ln>
            <a:solidFill>
              <a:srgbClr val="1F497D"/>
            </a:solidFill>
          </a:ln>
        </p:spPr>
        <p:txBody>
          <a:bodyPr wrap="square" rtlCol="0">
            <a:spAutoFit/>
          </a:bodyPr>
          <a:lstStyle/>
          <a:p>
            <a:r>
              <a:rPr lang="en-US" sz="1600" b="1" u="sng" dirty="0">
                <a:solidFill>
                  <a:srgbClr val="000000"/>
                </a:solidFill>
              </a:rPr>
              <a:t>I</a:t>
            </a:r>
            <a:r>
              <a:rPr lang="en-US" sz="1600" dirty="0">
                <a:solidFill>
                  <a:srgbClr val="000000"/>
                </a:solidFill>
              </a:rPr>
              <a:t>nduction </a:t>
            </a:r>
            <a:r>
              <a:rPr lang="en-US" sz="1600" b="1" u="sng" dirty="0">
                <a:solidFill>
                  <a:srgbClr val="000000"/>
                </a:solidFill>
              </a:rPr>
              <a:t>C</a:t>
            </a:r>
            <a:r>
              <a:rPr lang="en-US" sz="1600" dirty="0">
                <a:solidFill>
                  <a:srgbClr val="000000"/>
                </a:solidFill>
              </a:rPr>
              <a:t>ore</a:t>
            </a:r>
          </a:p>
          <a:p>
            <a:r>
              <a:rPr lang="en-US" sz="1600" b="1" u="sng" dirty="0">
                <a:solidFill>
                  <a:srgbClr val="000000"/>
                </a:solidFill>
              </a:rPr>
              <a:t>F</a:t>
            </a:r>
            <a:r>
              <a:rPr lang="en-US" sz="1600" dirty="0">
                <a:solidFill>
                  <a:srgbClr val="000000"/>
                </a:solidFill>
              </a:rPr>
              <a:t>erro-</a:t>
            </a:r>
            <a:r>
              <a:rPr lang="en-US" sz="1600" b="1" u="sng" dirty="0">
                <a:solidFill>
                  <a:srgbClr val="000000"/>
                </a:solidFill>
              </a:rPr>
              <a:t>E</a:t>
            </a:r>
            <a:r>
              <a:rPr lang="en-US" sz="1600" dirty="0">
                <a:solidFill>
                  <a:srgbClr val="000000"/>
                </a:solidFill>
              </a:rPr>
              <a:t>lectric </a:t>
            </a:r>
            <a:r>
              <a:rPr lang="en-US" sz="1600" b="1" u="sng" dirty="0">
                <a:solidFill>
                  <a:srgbClr val="000000"/>
                </a:solidFill>
              </a:rPr>
              <a:t>P</a:t>
            </a:r>
            <a:r>
              <a:rPr lang="en-US" sz="1600" dirty="0">
                <a:solidFill>
                  <a:srgbClr val="000000"/>
                </a:solidFill>
              </a:rPr>
              <a:t>lasma </a:t>
            </a:r>
            <a:r>
              <a:rPr lang="en-US" sz="1600" b="1" u="sng" dirty="0">
                <a:solidFill>
                  <a:srgbClr val="000000"/>
                </a:solidFill>
              </a:rPr>
              <a:t>S</a:t>
            </a:r>
            <a:r>
              <a:rPr lang="en-US" sz="1600" dirty="0">
                <a:solidFill>
                  <a:srgbClr val="000000"/>
                </a:solidFill>
              </a:rPr>
              <a:t>ource</a:t>
            </a:r>
            <a:br>
              <a:rPr lang="en-US" sz="1600" dirty="0">
                <a:solidFill>
                  <a:srgbClr val="000000"/>
                </a:solidFill>
              </a:rPr>
            </a:br>
            <a:r>
              <a:rPr lang="en-US" sz="1600" b="1" u="sng" dirty="0" err="1">
                <a:solidFill>
                  <a:srgbClr val="000000"/>
                </a:solidFill>
              </a:rPr>
              <a:t>C</a:t>
            </a:r>
            <a:r>
              <a:rPr lang="en-US" sz="1600" dirty="0" err="1">
                <a:solidFill>
                  <a:srgbClr val="000000"/>
                </a:solidFill>
              </a:rPr>
              <a:t>athodic</a:t>
            </a:r>
            <a:r>
              <a:rPr lang="en-US" sz="1600" dirty="0">
                <a:solidFill>
                  <a:srgbClr val="000000"/>
                </a:solidFill>
              </a:rPr>
              <a:t> </a:t>
            </a:r>
            <a:r>
              <a:rPr lang="en-US" sz="1600" b="1" u="sng" dirty="0">
                <a:solidFill>
                  <a:srgbClr val="000000"/>
                </a:solidFill>
              </a:rPr>
              <a:t>A</a:t>
            </a:r>
            <a:r>
              <a:rPr lang="en-US" sz="1600" dirty="0">
                <a:solidFill>
                  <a:srgbClr val="000000"/>
                </a:solidFill>
              </a:rPr>
              <a:t>rc </a:t>
            </a:r>
            <a:r>
              <a:rPr lang="en-US" sz="1600" b="1" u="sng" dirty="0">
                <a:solidFill>
                  <a:srgbClr val="000000"/>
                </a:solidFill>
              </a:rPr>
              <a:t>P</a:t>
            </a:r>
            <a:r>
              <a:rPr lang="en-US" sz="1600" dirty="0">
                <a:solidFill>
                  <a:srgbClr val="000000"/>
                </a:solidFill>
              </a:rPr>
              <a:t>lasma </a:t>
            </a:r>
            <a:r>
              <a:rPr lang="en-US" sz="1600" b="1" u="sng" dirty="0">
                <a:solidFill>
                  <a:srgbClr val="000000"/>
                </a:solidFill>
              </a:rPr>
              <a:t>S</a:t>
            </a:r>
            <a:r>
              <a:rPr lang="en-US" sz="1600" dirty="0">
                <a:solidFill>
                  <a:srgbClr val="000000"/>
                </a:solidFill>
              </a:rPr>
              <a:t>ource </a:t>
            </a:r>
            <a:br>
              <a:rPr lang="en-US" sz="1600" dirty="0">
                <a:solidFill>
                  <a:srgbClr val="000000"/>
                </a:solidFill>
              </a:rPr>
            </a:br>
            <a:r>
              <a:rPr lang="en-US" sz="1600" b="1" u="sng" dirty="0">
                <a:solidFill>
                  <a:srgbClr val="000000"/>
                </a:solidFill>
              </a:rPr>
              <a:t>L</a:t>
            </a:r>
            <a:r>
              <a:rPr lang="en-US" sz="1600" dirty="0">
                <a:solidFill>
                  <a:srgbClr val="000000"/>
                </a:solidFill>
              </a:rPr>
              <a:t>ight </a:t>
            </a:r>
            <a:r>
              <a:rPr lang="en-US" sz="1600" b="1" u="sng" dirty="0">
                <a:solidFill>
                  <a:srgbClr val="000000"/>
                </a:solidFill>
              </a:rPr>
              <a:t>C</a:t>
            </a:r>
            <a:r>
              <a:rPr lang="en-US" sz="1600" dirty="0">
                <a:solidFill>
                  <a:srgbClr val="000000"/>
                </a:solidFill>
              </a:rPr>
              <a:t>ollection system </a:t>
            </a:r>
            <a:br>
              <a:rPr lang="en-US" sz="1600" dirty="0">
                <a:solidFill>
                  <a:srgbClr val="000000"/>
                </a:solidFill>
              </a:rPr>
            </a:br>
            <a:r>
              <a:rPr lang="en-US" sz="1600" b="1" u="sng" dirty="0">
                <a:solidFill>
                  <a:srgbClr val="000000"/>
                </a:solidFill>
              </a:rPr>
              <a:t>B</a:t>
            </a:r>
            <a:r>
              <a:rPr lang="en-US" sz="1600" dirty="0">
                <a:solidFill>
                  <a:srgbClr val="000000"/>
                </a:solidFill>
              </a:rPr>
              <a:t>eam </a:t>
            </a:r>
            <a:r>
              <a:rPr lang="en-US" sz="1600" b="1" u="sng" dirty="0">
                <a:solidFill>
                  <a:srgbClr val="000000"/>
                </a:solidFill>
              </a:rPr>
              <a:t>P</a:t>
            </a:r>
            <a:r>
              <a:rPr lang="en-US" sz="1600" dirty="0">
                <a:solidFill>
                  <a:srgbClr val="000000"/>
                </a:solidFill>
              </a:rPr>
              <a:t>osition </a:t>
            </a:r>
            <a:r>
              <a:rPr lang="en-US" sz="1600" b="1" u="sng" dirty="0">
                <a:solidFill>
                  <a:srgbClr val="000000"/>
                </a:solidFill>
              </a:rPr>
              <a:t>M</a:t>
            </a:r>
            <a:r>
              <a:rPr lang="en-US" sz="1600" dirty="0">
                <a:solidFill>
                  <a:srgbClr val="000000"/>
                </a:solidFill>
              </a:rPr>
              <a:t>onitor </a:t>
            </a:r>
            <a:br>
              <a:rPr lang="en-US" sz="1600" dirty="0">
                <a:solidFill>
                  <a:srgbClr val="000000"/>
                </a:solidFill>
              </a:rPr>
            </a:br>
            <a:r>
              <a:rPr lang="en-US" sz="1600" dirty="0" err="1">
                <a:solidFill>
                  <a:srgbClr val="000000"/>
                </a:solidFill>
              </a:rPr>
              <a:t>accel</a:t>
            </a:r>
            <a:r>
              <a:rPr lang="en-US" sz="1600" dirty="0">
                <a:solidFill>
                  <a:srgbClr val="000000"/>
                </a:solidFill>
              </a:rPr>
              <a:t>. </a:t>
            </a:r>
            <a:r>
              <a:rPr lang="en-US" sz="1600" b="1" dirty="0">
                <a:solidFill>
                  <a:srgbClr val="000000"/>
                </a:solidFill>
              </a:rPr>
              <a:t>G</a:t>
            </a:r>
            <a:r>
              <a:rPr lang="en-US" sz="1600" dirty="0">
                <a:solidFill>
                  <a:srgbClr val="000000"/>
                </a:solidFill>
              </a:rPr>
              <a:t>ap</a:t>
            </a:r>
          </a:p>
        </p:txBody>
      </p:sp>
      <p:pic>
        <p:nvPicPr>
          <p:cNvPr id="10" name="FEPS movie Stack 6.0kV bkgd su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4192" t="29916" r="32832" b="26240"/>
          <a:stretch/>
        </p:blipFill>
        <p:spPr>
          <a:xfrm>
            <a:off x="3141190" y="3396635"/>
            <a:ext cx="1653989" cy="1687923"/>
          </a:xfrm>
          <a:prstGeom prst="rect">
            <a:avLst/>
          </a:prstGeom>
        </p:spPr>
      </p:pic>
      <p:sp>
        <p:nvSpPr>
          <p:cNvPr id="11" name="TextBox 10"/>
          <p:cNvSpPr txBox="1"/>
          <p:nvPr/>
        </p:nvSpPr>
        <p:spPr>
          <a:xfrm>
            <a:off x="3141190" y="3322841"/>
            <a:ext cx="1653989" cy="1815882"/>
          </a:xfrm>
          <a:prstGeom prst="rect">
            <a:avLst/>
          </a:prstGeom>
          <a:noFill/>
        </p:spPr>
        <p:txBody>
          <a:bodyPr wrap="square" rtlCol="0">
            <a:spAutoFit/>
          </a:bodyPr>
          <a:lstStyle/>
          <a:p>
            <a:r>
              <a:rPr lang="en-US" sz="1600" dirty="0">
                <a:solidFill>
                  <a:schemeClr val="bg1"/>
                </a:solidFill>
                <a:latin typeface="+mj-lt"/>
              </a:rPr>
              <a:t>20 </a:t>
            </a:r>
            <a:r>
              <a:rPr lang="en-US" sz="1600" dirty="0" err="1">
                <a:solidFill>
                  <a:schemeClr val="bg1"/>
                </a:solidFill>
                <a:latin typeface="Symbol" charset="2"/>
                <a:ea typeface="Symbol" charset="2"/>
                <a:cs typeface="Symbol" charset="2"/>
              </a:rPr>
              <a:t>m</a:t>
            </a:r>
            <a:r>
              <a:rPr lang="en-US" sz="1600" dirty="0" err="1">
                <a:solidFill>
                  <a:schemeClr val="bg1"/>
                </a:solidFill>
                <a:latin typeface="+mj-lt"/>
              </a:rPr>
              <a:t>s</a:t>
            </a:r>
            <a:r>
              <a:rPr lang="en-US" sz="1600" dirty="0">
                <a:solidFill>
                  <a:schemeClr val="bg1"/>
                </a:solidFill>
                <a:latin typeface="+mj-lt"/>
              </a:rPr>
              <a:t> movie </a:t>
            </a:r>
          </a:p>
          <a:p>
            <a:endParaRPr lang="en-US" sz="1600" dirty="0">
              <a:solidFill>
                <a:schemeClr val="bg1"/>
              </a:solidFill>
              <a:latin typeface="+mj-lt"/>
            </a:endParaRPr>
          </a:p>
          <a:p>
            <a:endParaRPr lang="en-US" sz="1600" dirty="0">
              <a:solidFill>
                <a:schemeClr val="bg1"/>
              </a:solidFill>
              <a:latin typeface="+mj-lt"/>
            </a:endParaRPr>
          </a:p>
          <a:p>
            <a:endParaRPr lang="en-US" sz="1600" dirty="0">
              <a:solidFill>
                <a:schemeClr val="bg1"/>
              </a:solidFill>
              <a:latin typeface="+mj-lt"/>
            </a:endParaRPr>
          </a:p>
          <a:p>
            <a:endParaRPr lang="en-US" sz="1600" dirty="0">
              <a:solidFill>
                <a:schemeClr val="bg1"/>
              </a:solidFill>
              <a:latin typeface="+mj-lt"/>
            </a:endParaRPr>
          </a:p>
          <a:p>
            <a:endParaRPr lang="en-US" sz="1600" dirty="0">
              <a:solidFill>
                <a:schemeClr val="bg1"/>
              </a:solidFill>
              <a:latin typeface="+mj-lt"/>
            </a:endParaRPr>
          </a:p>
          <a:p>
            <a:r>
              <a:rPr lang="en-US" sz="1600" dirty="0">
                <a:solidFill>
                  <a:schemeClr val="bg1"/>
                </a:solidFill>
                <a:latin typeface="+mj-lt"/>
              </a:rPr>
              <a:t>of FEPS plasma</a:t>
            </a:r>
          </a:p>
        </p:txBody>
      </p:sp>
      <p:grpSp>
        <p:nvGrpSpPr>
          <p:cNvPr id="20" name="Group 19"/>
          <p:cNvGrpSpPr/>
          <p:nvPr/>
        </p:nvGrpSpPr>
        <p:grpSpPr>
          <a:xfrm>
            <a:off x="129209" y="924720"/>
            <a:ext cx="6701897" cy="2080478"/>
            <a:chOff x="129209" y="924720"/>
            <a:chExt cx="6701897" cy="2080478"/>
          </a:xfrm>
        </p:grpSpPr>
        <p:grpSp>
          <p:nvGrpSpPr>
            <p:cNvPr id="18" name="Group 17"/>
            <p:cNvGrpSpPr/>
            <p:nvPr/>
          </p:nvGrpSpPr>
          <p:grpSpPr>
            <a:xfrm>
              <a:off x="129209" y="1013649"/>
              <a:ext cx="4760773" cy="1991549"/>
              <a:chOff x="129209" y="1013649"/>
              <a:chExt cx="4760773" cy="1991549"/>
            </a:xfrm>
          </p:grpSpPr>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48582" y="1013649"/>
                <a:ext cx="1041400" cy="977900"/>
              </a:xfrm>
              <a:prstGeom prst="rect">
                <a:avLst/>
              </a:prstGeom>
            </p:spPr>
          </p:pic>
          <p:cxnSp>
            <p:nvCxnSpPr>
              <p:cNvPr id="14" name="Straight Connector 13"/>
              <p:cNvCxnSpPr>
                <a:endCxn id="12" idx="1"/>
              </p:cNvCxnSpPr>
              <p:nvPr/>
            </p:nvCxnSpPr>
            <p:spPr>
              <a:xfrm flipV="1">
                <a:off x="129209" y="1502599"/>
                <a:ext cx="3719373" cy="1502599"/>
              </a:xfrm>
              <a:prstGeom prst="line">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19" name="TextBox 18"/>
            <p:cNvSpPr txBox="1"/>
            <p:nvPr/>
          </p:nvSpPr>
          <p:spPr>
            <a:xfrm>
              <a:off x="4871113" y="924720"/>
              <a:ext cx="1959993" cy="923330"/>
            </a:xfrm>
            <a:prstGeom prst="rect">
              <a:avLst/>
            </a:prstGeom>
            <a:noFill/>
          </p:spPr>
          <p:txBody>
            <a:bodyPr wrap="square" rtlCol="0">
              <a:spAutoFit/>
            </a:bodyPr>
            <a:lstStyle/>
            <a:p>
              <a:r>
                <a:rPr lang="en-US" dirty="0">
                  <a:solidFill>
                    <a:schemeClr val="tx2"/>
                  </a:solidFill>
                  <a:latin typeface="+mj-lt"/>
                </a:rPr>
                <a:t>Scintillator </a:t>
              </a:r>
              <a:r>
                <a:rPr lang="en-US">
                  <a:solidFill>
                    <a:schemeClr val="tx2"/>
                  </a:solidFill>
                  <a:latin typeface="+mj-lt"/>
                </a:rPr>
                <a:t>beam </a:t>
              </a:r>
              <a:br>
                <a:rPr lang="en-US">
                  <a:solidFill>
                    <a:schemeClr val="tx2"/>
                  </a:solidFill>
                  <a:latin typeface="+mj-lt"/>
                </a:rPr>
              </a:br>
              <a:r>
                <a:rPr lang="en-US">
                  <a:solidFill>
                    <a:schemeClr val="tx2"/>
                  </a:solidFill>
                  <a:latin typeface="+mj-lt"/>
                </a:rPr>
                <a:t>image for </a:t>
              </a:r>
              <a:br>
                <a:rPr lang="en-US">
                  <a:solidFill>
                    <a:schemeClr val="tx2"/>
                  </a:solidFill>
                  <a:latin typeface="+mj-lt"/>
                </a:rPr>
              </a:br>
              <a:r>
                <a:rPr lang="en-US">
                  <a:solidFill>
                    <a:schemeClr val="tx2"/>
                  </a:solidFill>
                  <a:latin typeface="+mj-lt"/>
                </a:rPr>
                <a:t>solenoid tuning</a:t>
              </a:r>
              <a:endParaRPr lang="en-US" dirty="0">
                <a:solidFill>
                  <a:schemeClr val="tx2"/>
                </a:solidFill>
                <a:latin typeface="+mj-lt"/>
              </a:endParaRPr>
            </a:p>
          </p:txBody>
        </p:sp>
      </p:grpSp>
      <p:sp>
        <p:nvSpPr>
          <p:cNvPr id="9" name="TextBox 8"/>
          <p:cNvSpPr txBox="1"/>
          <p:nvPr/>
        </p:nvSpPr>
        <p:spPr>
          <a:xfrm>
            <a:off x="5413145" y="1847345"/>
            <a:ext cx="1035861" cy="461665"/>
          </a:xfrm>
          <a:prstGeom prst="rect">
            <a:avLst/>
          </a:prstGeom>
          <a:noFill/>
        </p:spPr>
        <p:txBody>
          <a:bodyPr wrap="none" rtlCol="0">
            <a:spAutoFit/>
          </a:bodyPr>
          <a:lstStyle/>
          <a:p>
            <a:r>
              <a:rPr lang="en-US" sz="2400"/>
              <a:t>B= 8 T</a:t>
            </a:r>
            <a:endParaRPr lang="en-US" sz="2400" dirty="0"/>
          </a:p>
        </p:txBody>
      </p:sp>
      <p:grpSp>
        <p:nvGrpSpPr>
          <p:cNvPr id="24" name="Group 23"/>
          <p:cNvGrpSpPr/>
          <p:nvPr/>
        </p:nvGrpSpPr>
        <p:grpSpPr>
          <a:xfrm>
            <a:off x="7369391" y="1226250"/>
            <a:ext cx="1722797" cy="1778948"/>
            <a:chOff x="7369391" y="1226250"/>
            <a:chExt cx="1722797" cy="1778948"/>
          </a:xfrm>
        </p:grpSpPr>
        <p:sp>
          <p:nvSpPr>
            <p:cNvPr id="8" name="Rectangle 7"/>
            <p:cNvSpPr/>
            <p:nvPr/>
          </p:nvSpPr>
          <p:spPr>
            <a:xfrm>
              <a:off x="7527625" y="1226250"/>
              <a:ext cx="1564563" cy="923330"/>
            </a:xfrm>
            <a:prstGeom prst="rect">
              <a:avLst/>
            </a:prstGeom>
            <a:solidFill>
              <a:schemeClr val="bg1"/>
            </a:solidFill>
            <a:ln w="22225">
              <a:solidFill>
                <a:schemeClr val="accent2"/>
              </a:solidFill>
            </a:ln>
          </p:spPr>
          <p:txBody>
            <a:bodyPr wrap="square">
              <a:spAutoFit/>
            </a:bodyPr>
            <a:lstStyle/>
            <a:p>
              <a:pPr marL="0" lvl="1"/>
              <a:r>
                <a:rPr lang="en-US" b="1">
                  <a:solidFill>
                    <a:schemeClr val="accent2"/>
                  </a:solidFill>
                </a:rPr>
                <a:t>New: </a:t>
              </a:r>
              <a:r>
                <a:rPr lang="en-US" b="1" dirty="0">
                  <a:solidFill>
                    <a:schemeClr val="accent2"/>
                  </a:solidFill>
                </a:rPr>
                <a:t>Thomson parabola</a:t>
              </a:r>
            </a:p>
          </p:txBody>
        </p:sp>
        <p:cxnSp>
          <p:nvCxnSpPr>
            <p:cNvPr id="13" name="Straight Arrow Connector 12"/>
            <p:cNvCxnSpPr/>
            <p:nvPr/>
          </p:nvCxnSpPr>
          <p:spPr>
            <a:xfrm flipH="1">
              <a:off x="7369391" y="2166731"/>
              <a:ext cx="800734" cy="838467"/>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353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142" fill="hold"/>
                                        <p:tgtEl>
                                          <p:spTgt spid="10"/>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fill="hold" display="0">
                  <p:stCondLst>
                    <p:cond delay="indefinite"/>
                  </p:stCondLst>
                </p:cTn>
                <p:tgtEl>
                  <p:spTgt spid="10"/>
                </p:tgtEl>
              </p:cMediaNode>
            </p:vide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079" y="1120453"/>
            <a:ext cx="7076666" cy="2677656"/>
          </a:xfrm>
          <a:prstGeom prst="rect">
            <a:avLst/>
          </a:prstGeom>
          <a:noFill/>
        </p:spPr>
        <p:txBody>
          <a:bodyPr wrap="square" rtlCol="0">
            <a:spAutoFit/>
          </a:bodyPr>
          <a:lstStyle/>
          <a:p>
            <a:pPr marL="285750" indent="-285750" defTabSz="457200">
              <a:buFont typeface="Arial" panose="020B0604020202020204" pitchFamily="34" charset="0"/>
              <a:buChar char="•"/>
            </a:pPr>
            <a:r>
              <a:rPr lang="en-US" sz="2400" dirty="0">
                <a:solidFill>
                  <a:srgbClr val="1F497D"/>
                </a:solidFill>
              </a:rPr>
              <a:t>(ultra)-relativistic plasma science at 1 Hz</a:t>
            </a:r>
          </a:p>
          <a:p>
            <a:pPr marL="285750" indent="-285750" defTabSz="457200">
              <a:buFont typeface="Arial" panose="020B0604020202020204" pitchFamily="34" charset="0"/>
              <a:buChar char="•"/>
            </a:pPr>
            <a:r>
              <a:rPr lang="en-US" sz="2400" dirty="0">
                <a:solidFill>
                  <a:srgbClr val="1F497D"/>
                </a:solidFill>
              </a:rPr>
              <a:t>fundamentals of laser ion acceleration </a:t>
            </a:r>
          </a:p>
          <a:p>
            <a:pPr marL="285750" indent="-285750" defTabSz="457200">
              <a:buFont typeface="Arial" panose="020B0604020202020204" pitchFamily="34" charset="0"/>
              <a:buChar char="•"/>
            </a:pPr>
            <a:r>
              <a:rPr lang="en-US" sz="2400" dirty="0">
                <a:solidFill>
                  <a:srgbClr val="1F497D"/>
                </a:solidFill>
              </a:rPr>
              <a:t>laser based ion beams and neutron pulses as a tool for discovery plasma science and applications</a:t>
            </a:r>
          </a:p>
          <a:p>
            <a:pPr marL="285750" indent="-285750">
              <a:buFont typeface="Arial" panose="020B0604020202020204" pitchFamily="34" charset="0"/>
              <a:buChar char="•"/>
            </a:pPr>
            <a:r>
              <a:rPr lang="en-US" sz="2400" b="1" dirty="0">
                <a:solidFill>
                  <a:srgbClr val="1F497D"/>
                </a:solidFill>
              </a:rPr>
              <a:t>part of the new </a:t>
            </a:r>
            <a:r>
              <a:rPr lang="en-US" sz="2400" b="1" dirty="0" err="1">
                <a:solidFill>
                  <a:srgbClr val="1F497D"/>
                </a:solidFill>
              </a:rPr>
              <a:t>LaserNetUS</a:t>
            </a:r>
            <a:endParaRPr lang="en-US" sz="2400" b="1" dirty="0">
              <a:solidFill>
                <a:srgbClr val="1F497D"/>
              </a:solidFill>
            </a:endParaRPr>
          </a:p>
          <a:p>
            <a:pPr marL="285750" indent="-285750">
              <a:buFont typeface="Arial" panose="020B0604020202020204" pitchFamily="34" charset="0"/>
              <a:buChar char="•"/>
            </a:pPr>
            <a:r>
              <a:rPr lang="en-US" sz="2400" b="1" dirty="0">
                <a:solidFill>
                  <a:srgbClr val="1F497D"/>
                </a:solidFill>
              </a:rPr>
              <a:t>FES support to install a short focal length beamline to reach higher intensity.</a:t>
            </a:r>
          </a:p>
        </p:txBody>
      </p:sp>
      <p:pic>
        <p:nvPicPr>
          <p:cNvPr id="10" name="Picture 2" descr="C:\Users\ssteinke\Desktop\Scan019_TPS_MCP_Cam_001.png with bar.png">
            <a:extLst>
              <a:ext uri="{FF2B5EF4-FFF2-40B4-BE49-F238E27FC236}">
                <a16:creationId xmlns:a16="http://schemas.microsoft.com/office/drawing/2014/main" id="{D8D1F27C-C70E-4193-8531-5F478AE1AB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4617" y="1220345"/>
            <a:ext cx="1871812" cy="20989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3983" y="3345531"/>
            <a:ext cx="848701" cy="1149860"/>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8745" y="4843330"/>
            <a:ext cx="863939" cy="1146197"/>
          </a:xfrm>
          <a:prstGeom prst="rect">
            <a:avLst/>
          </a:prstGeom>
        </p:spPr>
      </p:pic>
      <p:pic>
        <p:nvPicPr>
          <p:cNvPr id="16" name="Picture 2" descr="http://atap.lbl.gov/wp-content/uploads/sites/22/2015/07/QJi_150px.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82539" y="3327992"/>
            <a:ext cx="989320" cy="11673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atap.lbl.gov/wp-content/uploads/sites/22/2015/07/SSteinke_150px.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64111" y="3327992"/>
            <a:ext cx="932318" cy="11249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82539" y="4843330"/>
            <a:ext cx="842219" cy="1154152"/>
          </a:xfrm>
          <a:prstGeom prst="rect">
            <a:avLst/>
          </a:prstGeom>
        </p:spPr>
      </p:pic>
      <p:pic>
        <p:nvPicPr>
          <p:cNvPr id="11" name="Picture 4" descr="_DSC0348_small.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653" y="3962924"/>
            <a:ext cx="3378179" cy="2249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0" y="3405"/>
            <a:ext cx="9144000" cy="1143000"/>
          </a:xfrm>
        </p:spPr>
        <p:txBody>
          <a:bodyPr>
            <a:normAutofit fontScale="90000"/>
          </a:bodyPr>
          <a:lstStyle/>
          <a:p>
            <a:r>
              <a:rPr lang="en-US" b="1" dirty="0">
                <a:solidFill>
                  <a:prstClr val="white"/>
                </a:solidFill>
                <a:latin typeface="Franklin Gothic Book" panose="020B0503020102020204" pitchFamily="34" charset="0"/>
              </a:rPr>
              <a:t>1. BELLA-</a:t>
            </a:r>
            <a:r>
              <a:rPr lang="en-US" b="1" dirty="0" err="1">
                <a:solidFill>
                  <a:prstClr val="white"/>
                </a:solidFill>
                <a:latin typeface="Franklin Gothic Book" panose="020B0503020102020204" pitchFamily="34" charset="0"/>
              </a:rPr>
              <a:t>i</a:t>
            </a:r>
            <a:r>
              <a:rPr lang="en-US" b="1" dirty="0">
                <a:solidFill>
                  <a:prstClr val="white"/>
                </a:solidFill>
                <a:latin typeface="Franklin Gothic Book" panose="020B0503020102020204" pitchFamily="34" charset="0"/>
              </a:rPr>
              <a:t> can have a transformative impact in High Energy Density Physics due to the 1 Hz rep rate and superb laser quality</a:t>
            </a:r>
            <a:endParaRPr lang="en-US" dirty="0"/>
          </a:p>
        </p:txBody>
      </p:sp>
      <p:sp>
        <p:nvSpPr>
          <p:cNvPr id="5" name="Rectangle 4"/>
          <p:cNvSpPr/>
          <p:nvPr/>
        </p:nvSpPr>
        <p:spPr>
          <a:xfrm>
            <a:off x="6092475" y="4463465"/>
            <a:ext cx="3353603" cy="276999"/>
          </a:xfrm>
          <a:prstGeom prst="rect">
            <a:avLst/>
          </a:prstGeom>
        </p:spPr>
        <p:txBody>
          <a:bodyPr wrap="square">
            <a:spAutoFit/>
          </a:bodyPr>
          <a:lstStyle/>
          <a:p>
            <a:r>
              <a:rPr lang="en-US" sz="1200" dirty="0">
                <a:solidFill>
                  <a:srgbClr val="1F497D"/>
                </a:solidFill>
              </a:rPr>
              <a:t>Q. Ji                     S. Bulanov       S. Steinke</a:t>
            </a:r>
            <a:endParaRPr lang="en-US" sz="1200" dirty="0"/>
          </a:p>
        </p:txBody>
      </p:sp>
      <p:sp>
        <p:nvSpPr>
          <p:cNvPr id="13" name="Rectangle 12"/>
          <p:cNvSpPr/>
          <p:nvPr/>
        </p:nvSpPr>
        <p:spPr>
          <a:xfrm>
            <a:off x="6352285" y="5935737"/>
            <a:ext cx="1927789" cy="276999"/>
          </a:xfrm>
          <a:prstGeom prst="rect">
            <a:avLst/>
          </a:prstGeom>
        </p:spPr>
        <p:txBody>
          <a:bodyPr wrap="square">
            <a:spAutoFit/>
          </a:bodyPr>
          <a:lstStyle/>
          <a:p>
            <a:r>
              <a:rPr lang="en-US" sz="1200" dirty="0">
                <a:solidFill>
                  <a:srgbClr val="1F497D"/>
                </a:solidFill>
              </a:rPr>
              <a:t>J. Bin                   J. Park</a:t>
            </a:r>
            <a:endParaRPr lang="en-US" sz="1200" dirty="0"/>
          </a:p>
        </p:txBody>
      </p:sp>
      <p:sp>
        <p:nvSpPr>
          <p:cNvPr id="3" name="Slide Number Placeholder 2"/>
          <p:cNvSpPr>
            <a:spLocks noGrp="1"/>
          </p:cNvSpPr>
          <p:nvPr>
            <p:ph type="sldNum" sz="quarter" idx="12"/>
          </p:nvPr>
        </p:nvSpPr>
        <p:spPr/>
        <p:txBody>
          <a:bodyPr/>
          <a:lstStyle/>
          <a:p>
            <a:fld id="{D260E43B-7F43-FA45-AAB7-E054FD6CC4E3}" type="slidenum">
              <a:rPr lang="en-US" smtClean="0"/>
              <a:t>4</a:t>
            </a:fld>
            <a:endParaRPr lang="en-US" dirty="0"/>
          </a:p>
        </p:txBody>
      </p:sp>
    </p:spTree>
    <p:extLst>
      <p:ext uri="{BB962C8B-B14F-4D97-AF65-F5344CB8AC3E}">
        <p14:creationId xmlns:p14="http://schemas.microsoft.com/office/powerpoint/2010/main" val="134931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Routinely use particle-in-cell simulations to to validate our understanding of the high intensity beam physics and to help optimize the performance of the accelerator, compression and focusing for target experiments.</a:t>
            </a:r>
          </a:p>
        </p:txBody>
      </p:sp>
      <p:sp>
        <p:nvSpPr>
          <p:cNvPr id="3" name="Slide Number Placeholder 2"/>
          <p:cNvSpPr>
            <a:spLocks noGrp="1"/>
          </p:cNvSpPr>
          <p:nvPr>
            <p:ph type="sldNum" sz="quarter" idx="12"/>
          </p:nvPr>
        </p:nvSpPr>
        <p:spPr/>
        <p:txBody>
          <a:bodyPr/>
          <a:lstStyle/>
          <a:p>
            <a:fld id="{D260E43B-7F43-FA45-AAB7-E054FD6CC4E3}" type="slidenum">
              <a:rPr lang="en-US" smtClean="0"/>
              <a:t>40</a:t>
            </a:fld>
            <a:endParaRPr lang="en-US" dirty="0"/>
          </a:p>
        </p:txBody>
      </p:sp>
      <p:pic>
        <p:nvPicPr>
          <p:cNvPr id="7" name="Picture 6" descr="ndcxHe_expt3_3grid_expt.029.7.png"/>
          <p:cNvPicPr>
            <a:picLocks noChangeAspect="1"/>
          </p:cNvPicPr>
          <p:nvPr/>
        </p:nvPicPr>
        <p:blipFill rotWithShape="1">
          <a:blip r:embed="rId3" cstate="screen">
            <a:extLst>
              <a:ext uri="{28A0092B-C50C-407E-A947-70E740481C1C}">
                <a14:useLocalDpi xmlns:a14="http://schemas.microsoft.com/office/drawing/2010/main"/>
              </a:ext>
            </a:extLst>
          </a:blip>
          <a:srcRect l="8113" t="14308" r="10092" b="4044"/>
          <a:stretch/>
        </p:blipFill>
        <p:spPr>
          <a:xfrm>
            <a:off x="0" y="3199645"/>
            <a:ext cx="3225307" cy="2975297"/>
          </a:xfrm>
          <a:prstGeom prst="rect">
            <a:avLst/>
          </a:prstGeom>
        </p:spPr>
      </p:pic>
      <p:sp>
        <p:nvSpPr>
          <p:cNvPr id="100" name="TextBox 99"/>
          <p:cNvSpPr txBox="1"/>
          <p:nvPr/>
        </p:nvSpPr>
        <p:spPr>
          <a:xfrm>
            <a:off x="181436" y="1335934"/>
            <a:ext cx="2523621" cy="2554545"/>
          </a:xfrm>
          <a:prstGeom prst="rect">
            <a:avLst/>
          </a:prstGeom>
          <a:noFill/>
        </p:spPr>
        <p:txBody>
          <a:bodyPr wrap="square" rtlCol="0">
            <a:spAutoFit/>
          </a:bodyPr>
          <a:lstStyle/>
          <a:p>
            <a:r>
              <a:rPr lang="en-US" sz="1600" dirty="0">
                <a:solidFill>
                  <a:srgbClr val="000000"/>
                </a:solidFill>
                <a:latin typeface="+mj-lt"/>
              </a:rPr>
              <a:t>1. Beginning with model of plasma ion (He+) source injection, the experiment voltage waveforms are imported from DAQ database &amp; applied to the 2D Warp simulated beam…</a:t>
            </a:r>
            <a:br>
              <a:rPr lang="en-US" sz="1600" dirty="0">
                <a:solidFill>
                  <a:srgbClr val="000000"/>
                </a:solidFill>
                <a:latin typeface="+mj-lt"/>
              </a:rPr>
            </a:br>
            <a:r>
              <a:rPr lang="en-US" sz="1600" dirty="0">
                <a:solidFill>
                  <a:srgbClr val="000000"/>
                </a:solidFill>
                <a:latin typeface="+mj-lt"/>
              </a:rPr>
              <a:t>                   </a:t>
            </a:r>
            <a:r>
              <a:rPr lang="en-US" sz="1600" dirty="0">
                <a:solidFill>
                  <a:srgbClr val="000000"/>
                </a:solidFill>
              </a:rPr>
              <a:t> </a:t>
            </a:r>
            <a:r>
              <a:rPr lang="en-US" sz="1600" dirty="0">
                <a:solidFill>
                  <a:srgbClr val="000000"/>
                </a:solidFill>
                <a:latin typeface="Wingdings"/>
                <a:ea typeface="Wingdings"/>
                <a:cs typeface="Wingdings"/>
                <a:sym typeface="Wingdings"/>
              </a:rPr>
              <a:t></a:t>
            </a:r>
            <a:endParaRPr lang="en-US" sz="1600" dirty="0">
              <a:solidFill>
                <a:srgbClr val="000000"/>
              </a:solidFill>
            </a:endParaRPr>
          </a:p>
          <a:p>
            <a:endParaRPr lang="en-US" sz="1600" dirty="0">
              <a:solidFill>
                <a:schemeClr val="tx2"/>
              </a:solidFill>
              <a:latin typeface="+mj-lt"/>
            </a:endParaRPr>
          </a:p>
        </p:txBody>
      </p:sp>
      <p:sp>
        <p:nvSpPr>
          <p:cNvPr id="105" name="TextBox 104"/>
          <p:cNvSpPr txBox="1"/>
          <p:nvPr/>
        </p:nvSpPr>
        <p:spPr>
          <a:xfrm>
            <a:off x="1047384" y="4923163"/>
            <a:ext cx="1308340" cy="369332"/>
          </a:xfrm>
          <a:prstGeom prst="rect">
            <a:avLst/>
          </a:prstGeom>
          <a:noFill/>
        </p:spPr>
        <p:txBody>
          <a:bodyPr wrap="none" rtlCol="0">
            <a:spAutoFit/>
          </a:bodyPr>
          <a:lstStyle/>
          <a:p>
            <a:r>
              <a:rPr lang="en-US" sz="900" dirty="0">
                <a:solidFill>
                  <a:srgbClr val="FF0000"/>
                </a:solidFill>
              </a:rPr>
              <a:t>-- V(t) from database</a:t>
            </a:r>
          </a:p>
          <a:p>
            <a:r>
              <a:rPr lang="en-US" sz="900" dirty="0">
                <a:solidFill>
                  <a:srgbClr val="000000"/>
                </a:solidFill>
              </a:rPr>
              <a:t>-- Warp modeled beam</a:t>
            </a:r>
          </a:p>
        </p:txBody>
      </p:sp>
      <p:grpSp>
        <p:nvGrpSpPr>
          <p:cNvPr id="120" name="Group 119"/>
          <p:cNvGrpSpPr/>
          <p:nvPr/>
        </p:nvGrpSpPr>
        <p:grpSpPr>
          <a:xfrm>
            <a:off x="3179234" y="1253471"/>
            <a:ext cx="5983320" cy="4980889"/>
            <a:chOff x="3179234" y="1253471"/>
            <a:chExt cx="5983320" cy="4980889"/>
          </a:xfrm>
        </p:grpSpPr>
        <p:pic>
          <p:nvPicPr>
            <p:cNvPr id="6" name="Picture 5" descr="ndcxHe_expt3_3grid_expt.029.14.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8422" y="1253471"/>
              <a:ext cx="2291954" cy="2820304"/>
            </a:xfrm>
            <a:prstGeom prst="rect">
              <a:avLst/>
            </a:prstGeom>
          </p:spPr>
        </p:pic>
        <p:pic>
          <p:nvPicPr>
            <p:cNvPr id="8" name="Picture 7" descr="ndcxHe_expt3_3grid_expt.029.26.png"/>
            <p:cNvPicPr>
              <a:picLocks noChangeAspect="1"/>
            </p:cNvPicPr>
            <p:nvPr/>
          </p:nvPicPr>
          <p:blipFill rotWithShape="1">
            <a:blip r:embed="rId5" cstate="screen">
              <a:extLst>
                <a:ext uri="{28A0092B-C50C-407E-A947-70E740481C1C}">
                  <a14:useLocalDpi xmlns:a14="http://schemas.microsoft.com/office/drawing/2010/main"/>
                </a:ext>
              </a:extLst>
            </a:blip>
            <a:srcRect l="9282" t="12507" r="19493" b="12460"/>
            <a:stretch/>
          </p:blipFill>
          <p:spPr>
            <a:xfrm>
              <a:off x="6561497" y="3488273"/>
              <a:ext cx="2601057" cy="2746087"/>
            </a:xfrm>
            <a:prstGeom prst="rect">
              <a:avLst/>
            </a:prstGeom>
          </p:spPr>
        </p:pic>
        <p:sp>
          <p:nvSpPr>
            <p:cNvPr id="107" name="TextBox 106"/>
            <p:cNvSpPr txBox="1"/>
            <p:nvPr/>
          </p:nvSpPr>
          <p:spPr>
            <a:xfrm>
              <a:off x="3179234" y="4631430"/>
              <a:ext cx="3121569" cy="1323439"/>
            </a:xfrm>
            <a:prstGeom prst="rect">
              <a:avLst/>
            </a:prstGeom>
            <a:noFill/>
          </p:spPr>
          <p:txBody>
            <a:bodyPr wrap="square" rtlCol="0">
              <a:spAutoFit/>
            </a:bodyPr>
            <a:lstStyle/>
            <a:p>
              <a:r>
                <a:rPr lang="en-US" sz="1600" dirty="0">
                  <a:solidFill>
                    <a:srgbClr val="3366FF"/>
                  </a:solidFill>
                  <a:latin typeface="+mj-lt"/>
                </a:rPr>
                <a:t>3. Results are directly compared to the experiment beam            </a:t>
              </a:r>
              <a:r>
                <a:rPr lang="en-US" sz="1600" dirty="0">
                  <a:solidFill>
                    <a:srgbClr val="3366FF"/>
                  </a:solidFill>
                  <a:sym typeface="Wingdings"/>
                </a:rPr>
                <a:t> </a:t>
              </a:r>
              <a:r>
                <a:rPr lang="en-US" sz="1600" dirty="0">
                  <a:solidFill>
                    <a:srgbClr val="3366FF"/>
                  </a:solidFill>
                  <a:latin typeface="+mj-lt"/>
                </a:rPr>
                <a:t>diagnostics.  From these, adjust focusing, waveforms, timing, then </a:t>
              </a:r>
              <a:r>
                <a:rPr lang="en-US" sz="1600" dirty="0">
                  <a:solidFill>
                    <a:srgbClr val="000000"/>
                  </a:solidFill>
                  <a:latin typeface="+mj-lt"/>
                </a:rPr>
                <a:t>go to #</a:t>
              </a:r>
              <a:r>
                <a:rPr lang="en-US" sz="1600" dirty="0">
                  <a:latin typeface="+mj-lt"/>
                </a:rPr>
                <a:t>1.</a:t>
              </a:r>
            </a:p>
          </p:txBody>
        </p:sp>
        <p:sp>
          <p:nvSpPr>
            <p:cNvPr id="108" name="TextBox 107"/>
            <p:cNvSpPr txBox="1"/>
            <p:nvPr/>
          </p:nvSpPr>
          <p:spPr>
            <a:xfrm>
              <a:off x="7071738" y="1480087"/>
              <a:ext cx="1348747" cy="369332"/>
            </a:xfrm>
            <a:prstGeom prst="rect">
              <a:avLst/>
            </a:prstGeom>
            <a:solidFill>
              <a:schemeClr val="bg1"/>
            </a:solidFill>
          </p:spPr>
          <p:txBody>
            <a:bodyPr wrap="none" rtlCol="0">
              <a:spAutoFit/>
            </a:bodyPr>
            <a:lstStyle/>
            <a:p>
              <a:r>
                <a:rPr lang="en-US" sz="900" dirty="0">
                  <a:solidFill>
                    <a:srgbClr val="3366FF"/>
                  </a:solidFill>
                </a:rPr>
                <a:t>-- Experiment diagnostic</a:t>
              </a:r>
            </a:p>
            <a:p>
              <a:r>
                <a:rPr lang="en-US" sz="900" dirty="0">
                  <a:solidFill>
                    <a:srgbClr val="000000"/>
                  </a:solidFill>
                </a:rPr>
                <a:t>-- Warp modeled beam</a:t>
              </a:r>
            </a:p>
          </p:txBody>
        </p:sp>
      </p:grpSp>
      <p:grpSp>
        <p:nvGrpSpPr>
          <p:cNvPr id="121" name="Group 120"/>
          <p:cNvGrpSpPr/>
          <p:nvPr/>
        </p:nvGrpSpPr>
        <p:grpSpPr>
          <a:xfrm>
            <a:off x="2952471" y="1172183"/>
            <a:ext cx="3793677" cy="3470599"/>
            <a:chOff x="2952471" y="1172183"/>
            <a:chExt cx="3793677" cy="3470599"/>
          </a:xfrm>
        </p:grpSpPr>
        <p:grpSp>
          <p:nvGrpSpPr>
            <p:cNvPr id="119" name="Group 118"/>
            <p:cNvGrpSpPr/>
            <p:nvPr/>
          </p:nvGrpSpPr>
          <p:grpSpPr>
            <a:xfrm>
              <a:off x="2952471" y="1172183"/>
              <a:ext cx="3793677" cy="3470599"/>
              <a:chOff x="2952471" y="1172183"/>
              <a:chExt cx="3793677" cy="3470599"/>
            </a:xfrm>
          </p:grpSpPr>
          <p:pic>
            <p:nvPicPr>
              <p:cNvPr id="4" name="Picture 3" descr="ndcxHe_expt3_3grid_misc.029.267.png"/>
              <p:cNvPicPr>
                <a:picLocks noChangeAspect="1"/>
              </p:cNvPicPr>
              <p:nvPr/>
            </p:nvPicPr>
            <p:blipFill rotWithShape="1">
              <a:blip r:embed="rId6" cstate="screen">
                <a:extLst>
                  <a:ext uri="{28A0092B-C50C-407E-A947-70E740481C1C}">
                    <a14:useLocalDpi xmlns:a14="http://schemas.microsoft.com/office/drawing/2010/main"/>
                  </a:ext>
                </a:extLst>
              </a:blip>
              <a:srcRect l="1866" t="14550" r="5230" b="6686"/>
              <a:stretch/>
            </p:blipFill>
            <p:spPr>
              <a:xfrm>
                <a:off x="2952471" y="2250317"/>
                <a:ext cx="2911236" cy="2392465"/>
              </a:xfrm>
              <a:prstGeom prst="rect">
                <a:avLst/>
              </a:prstGeom>
            </p:spPr>
          </p:pic>
          <p:sp>
            <p:nvSpPr>
              <p:cNvPr id="106" name="TextBox 105"/>
              <p:cNvSpPr txBox="1"/>
              <p:nvPr/>
            </p:nvSpPr>
            <p:spPr>
              <a:xfrm>
                <a:off x="3373215" y="1172183"/>
                <a:ext cx="2518238" cy="1077218"/>
              </a:xfrm>
              <a:prstGeom prst="rect">
                <a:avLst/>
              </a:prstGeom>
              <a:noFill/>
            </p:spPr>
            <p:txBody>
              <a:bodyPr wrap="square" rtlCol="0">
                <a:spAutoFit/>
              </a:bodyPr>
              <a:lstStyle/>
              <a:p>
                <a:r>
                  <a:rPr lang="en-US" sz="1600" dirty="0">
                    <a:solidFill>
                      <a:schemeClr val="accent2"/>
                    </a:solidFill>
                    <a:latin typeface="+mj-lt"/>
                  </a:rPr>
                  <a:t>2. Snapshot of the X-Z projection shows </a:t>
                </a:r>
                <a:r>
                  <a:rPr lang="en-US" sz="1600" dirty="0" err="1">
                    <a:solidFill>
                      <a:schemeClr val="accent2"/>
                    </a:solidFill>
                    <a:latin typeface="+mj-lt"/>
                  </a:rPr>
                  <a:t>rms</a:t>
                </a:r>
                <a:r>
                  <a:rPr lang="en-US" sz="1600" dirty="0">
                    <a:solidFill>
                      <a:schemeClr val="accent2"/>
                    </a:solidFill>
                    <a:latin typeface="+mj-lt"/>
                  </a:rPr>
                  <a:t> properties &amp; halo particle loss… </a:t>
                </a:r>
                <a:r>
                  <a:rPr lang="en-US" sz="1600" dirty="0">
                    <a:solidFill>
                      <a:schemeClr val="accent2"/>
                    </a:solidFill>
                    <a:latin typeface="Wingdings"/>
                    <a:ea typeface="Wingdings"/>
                    <a:cs typeface="Wingdings"/>
                    <a:sym typeface="Wingdings"/>
                  </a:rPr>
                  <a:t></a:t>
                </a:r>
                <a:endParaRPr lang="en-US" sz="1600" dirty="0">
                  <a:solidFill>
                    <a:schemeClr val="accent2"/>
                  </a:solidFill>
                  <a:latin typeface="+mj-lt"/>
                </a:endParaRPr>
              </a:p>
            </p:txBody>
          </p:sp>
          <p:grpSp>
            <p:nvGrpSpPr>
              <p:cNvPr id="118" name="Group 117"/>
              <p:cNvGrpSpPr/>
              <p:nvPr/>
            </p:nvGrpSpPr>
            <p:grpSpPr>
              <a:xfrm>
                <a:off x="4148304" y="3551140"/>
                <a:ext cx="2597844" cy="646331"/>
                <a:chOff x="4148304" y="3551140"/>
                <a:chExt cx="2597844" cy="646331"/>
              </a:xfrm>
            </p:grpSpPr>
            <p:sp>
              <p:nvSpPr>
                <p:cNvPr id="109" name="TextBox 108"/>
                <p:cNvSpPr txBox="1"/>
                <p:nvPr/>
              </p:nvSpPr>
              <p:spPr>
                <a:xfrm>
                  <a:off x="4944121" y="3551140"/>
                  <a:ext cx="1802027" cy="646331"/>
                </a:xfrm>
                <a:prstGeom prst="rect">
                  <a:avLst/>
                </a:prstGeom>
                <a:noFill/>
              </p:spPr>
              <p:txBody>
                <a:bodyPr wrap="square" rtlCol="0">
                  <a:spAutoFit/>
                </a:bodyPr>
                <a:lstStyle/>
                <a:p>
                  <a:pPr algn="ctr"/>
                  <a:r>
                    <a:rPr lang="en-US" sz="1200" dirty="0">
                      <a:solidFill>
                        <a:schemeClr val="accent2"/>
                      </a:solidFill>
                      <a:latin typeface="Chalkboard"/>
                      <a:cs typeface="Chalkboard"/>
                    </a:rPr>
                    <a:t>Applied </a:t>
                  </a:r>
                  <a:r>
                    <a:rPr lang="en-US" sz="1200" dirty="0" err="1">
                      <a:solidFill>
                        <a:schemeClr val="accent2"/>
                      </a:solidFill>
                      <a:latin typeface="Chalkboard"/>
                      <a:cs typeface="Chalkboard"/>
                    </a:rPr>
                    <a:t>accel</a:t>
                  </a:r>
                  <a:r>
                    <a:rPr lang="en-US" sz="1200" dirty="0">
                      <a:solidFill>
                        <a:schemeClr val="accent2"/>
                      </a:solidFill>
                      <a:latin typeface="Chalkboard"/>
                      <a:cs typeface="Chalkboard"/>
                    </a:rPr>
                    <a:t> and bunching V(t) from database</a:t>
                  </a:r>
                </a:p>
              </p:txBody>
            </p:sp>
            <p:cxnSp>
              <p:nvCxnSpPr>
                <p:cNvPr id="111" name="Straight Arrow Connector 110"/>
                <p:cNvCxnSpPr>
                  <a:stCxn id="109" idx="1"/>
                </p:cNvCxnSpPr>
                <p:nvPr/>
              </p:nvCxnSpPr>
              <p:spPr>
                <a:xfrm flipH="1" flipV="1">
                  <a:off x="4148304" y="3611969"/>
                  <a:ext cx="795817" cy="26233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grpSp>
        <p:cxnSp>
          <p:nvCxnSpPr>
            <p:cNvPr id="112" name="Straight Arrow Connector 111"/>
            <p:cNvCxnSpPr/>
            <p:nvPr/>
          </p:nvCxnSpPr>
          <p:spPr>
            <a:xfrm flipH="1" flipV="1">
              <a:off x="4486436" y="3677941"/>
              <a:ext cx="428851" cy="19791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09" idx="1"/>
            </p:cNvCxnSpPr>
            <p:nvPr/>
          </p:nvCxnSpPr>
          <p:spPr>
            <a:xfrm flipH="1" flipV="1">
              <a:off x="4882298" y="3694434"/>
              <a:ext cx="61823" cy="17987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124" name="Rectangle 123"/>
          <p:cNvSpPr/>
          <p:nvPr/>
        </p:nvSpPr>
        <p:spPr>
          <a:xfrm>
            <a:off x="3225307" y="5891462"/>
            <a:ext cx="3179233" cy="738664"/>
          </a:xfrm>
          <a:prstGeom prst="rect">
            <a:avLst/>
          </a:prstGeom>
          <a:ln w="38100">
            <a:solidFill>
              <a:schemeClr val="accent6"/>
            </a:solidFill>
          </a:ln>
        </p:spPr>
        <p:txBody>
          <a:bodyPr wrap="square">
            <a:spAutoFit/>
          </a:bodyPr>
          <a:lstStyle/>
          <a:p>
            <a:r>
              <a:rPr lang="en-US" sz="1400" dirty="0">
                <a:solidFill>
                  <a:srgbClr val="000000"/>
                </a:solidFill>
                <a:latin typeface="Chalkboard"/>
                <a:cs typeface="Chalkboard"/>
              </a:rPr>
              <a:t> ≈10 min/run/processor, we do ≈10 </a:t>
            </a:r>
            <a:r>
              <a:rPr lang="en-US" sz="1400" dirty="0" err="1">
                <a:solidFill>
                  <a:srgbClr val="000000"/>
                </a:solidFill>
                <a:latin typeface="Chalkboard"/>
                <a:cs typeface="Chalkboard"/>
              </a:rPr>
              <a:t>parralel</a:t>
            </a:r>
            <a:r>
              <a:rPr lang="en-US" sz="1400" dirty="0">
                <a:solidFill>
                  <a:srgbClr val="000000"/>
                </a:solidFill>
                <a:latin typeface="Chalkboard"/>
                <a:cs typeface="Chalkboard"/>
              </a:rPr>
              <a:t> simulations, vs 1 shot/min in the experiment</a:t>
            </a:r>
          </a:p>
        </p:txBody>
      </p:sp>
    </p:spTree>
    <p:extLst>
      <p:ext uri="{BB962C8B-B14F-4D97-AF65-F5344CB8AC3E}">
        <p14:creationId xmlns:p14="http://schemas.microsoft.com/office/powerpoint/2010/main" val="89138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dissolve">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additive="base">
                                        <p:cTn id="12" dur="500" fill="hold"/>
                                        <p:tgtEl>
                                          <p:spTgt spid="124"/>
                                        </p:tgtEl>
                                        <p:attrNameLst>
                                          <p:attrName>ppt_x</p:attrName>
                                        </p:attrNameLst>
                                      </p:cBhvr>
                                      <p:tavLst>
                                        <p:tav tm="0">
                                          <p:val>
                                            <p:strVal val="#ppt_x"/>
                                          </p:val>
                                        </p:tav>
                                        <p:tav tm="100000">
                                          <p:val>
                                            <p:strVal val="#ppt_x"/>
                                          </p:val>
                                        </p:tav>
                                      </p:tavLst>
                                    </p:anim>
                                    <p:anim calcmode="lin" valueType="num">
                                      <p:cBhvr additive="base">
                                        <p:cTn id="13"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determine the kinetic energy distribution for each shot, we have simulated each shot with Warp PIC.  </a:t>
            </a:r>
          </a:p>
        </p:txBody>
      </p:sp>
      <p:sp>
        <p:nvSpPr>
          <p:cNvPr id="3" name="TextBox 2"/>
          <p:cNvSpPr txBox="1"/>
          <p:nvPr/>
        </p:nvSpPr>
        <p:spPr>
          <a:xfrm>
            <a:off x="586848" y="4786828"/>
            <a:ext cx="8812600" cy="707886"/>
          </a:xfrm>
          <a:prstGeom prst="rect">
            <a:avLst/>
          </a:prstGeom>
          <a:noFill/>
        </p:spPr>
        <p:txBody>
          <a:bodyPr wrap="square" rtlCol="0">
            <a:spAutoFit/>
          </a:bodyPr>
          <a:lstStyle/>
          <a:p>
            <a:r>
              <a:rPr lang="en-US" sz="2000" dirty="0">
                <a:solidFill>
                  <a:schemeClr val="tx2"/>
                </a:solidFill>
                <a:latin typeface="+mj-lt"/>
              </a:rPr>
              <a:t>Low energy ions do not reach the sensitive layer.</a:t>
            </a:r>
          </a:p>
          <a:p>
            <a:r>
              <a:rPr lang="en-US" sz="2000" dirty="0">
                <a:solidFill>
                  <a:schemeClr val="tx2"/>
                </a:solidFill>
                <a:latin typeface="+mj-lt"/>
              </a:rPr>
              <a:t>Analysis will separate range effects from possible dose rate effects.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5183" y="1378035"/>
            <a:ext cx="3995526" cy="29988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6848" y="1378036"/>
            <a:ext cx="3995526" cy="2998811"/>
          </a:xfrm>
          <a:prstGeom prst="rect">
            <a:avLst/>
          </a:prstGeom>
        </p:spPr>
      </p:pic>
      <p:sp>
        <p:nvSpPr>
          <p:cNvPr id="7" name="TextBox 6"/>
          <p:cNvSpPr txBox="1"/>
          <p:nvPr/>
        </p:nvSpPr>
        <p:spPr>
          <a:xfrm>
            <a:off x="5409126" y="1788017"/>
            <a:ext cx="1951303" cy="461665"/>
          </a:xfrm>
          <a:prstGeom prst="rect">
            <a:avLst/>
          </a:prstGeom>
          <a:noFill/>
        </p:spPr>
        <p:txBody>
          <a:bodyPr wrap="none" rtlCol="0">
            <a:spAutoFit/>
          </a:bodyPr>
          <a:lstStyle/>
          <a:p>
            <a:r>
              <a:rPr lang="en-US" sz="2400">
                <a:solidFill>
                  <a:schemeClr val="tx2"/>
                </a:solidFill>
                <a:latin typeface="+mj-lt"/>
              </a:rPr>
              <a:t>E = 1.07 MeV</a:t>
            </a:r>
            <a:endParaRPr lang="en-US" sz="2400" dirty="0">
              <a:solidFill>
                <a:schemeClr val="tx2"/>
              </a:solidFill>
              <a:latin typeface="+mj-lt"/>
            </a:endParaRPr>
          </a:p>
        </p:txBody>
      </p:sp>
      <p:sp>
        <p:nvSpPr>
          <p:cNvPr id="13" name="TextBox 12"/>
          <p:cNvSpPr txBox="1"/>
          <p:nvPr/>
        </p:nvSpPr>
        <p:spPr>
          <a:xfrm>
            <a:off x="2264534" y="1788018"/>
            <a:ext cx="1954381" cy="461665"/>
          </a:xfrm>
          <a:prstGeom prst="rect">
            <a:avLst/>
          </a:prstGeom>
          <a:noFill/>
        </p:spPr>
        <p:txBody>
          <a:bodyPr wrap="none" rtlCol="0">
            <a:spAutoFit/>
          </a:bodyPr>
          <a:lstStyle/>
          <a:p>
            <a:r>
              <a:rPr lang="en-US" sz="2400" dirty="0">
                <a:solidFill>
                  <a:schemeClr val="tx2"/>
                </a:solidFill>
                <a:latin typeface="+mj-lt"/>
              </a:rPr>
              <a:t>E = 0.90 MeV</a:t>
            </a:r>
          </a:p>
        </p:txBody>
      </p:sp>
      <p:sp>
        <p:nvSpPr>
          <p:cNvPr id="4" name="Slide Number Placeholder 3"/>
          <p:cNvSpPr>
            <a:spLocks noGrp="1"/>
          </p:cNvSpPr>
          <p:nvPr>
            <p:ph type="sldNum" sz="quarter" idx="12"/>
          </p:nvPr>
        </p:nvSpPr>
        <p:spPr/>
        <p:txBody>
          <a:bodyPr/>
          <a:lstStyle/>
          <a:p>
            <a:fld id="{D260E43B-7F43-FA45-AAB7-E054FD6CC4E3}" type="slidenum">
              <a:rPr lang="en-US" smtClean="0"/>
              <a:t>41</a:t>
            </a:fld>
            <a:endParaRPr lang="en-US" dirty="0"/>
          </a:p>
        </p:txBody>
      </p:sp>
    </p:spTree>
    <p:extLst>
      <p:ext uri="{BB962C8B-B14F-4D97-AF65-F5344CB8AC3E}">
        <p14:creationId xmlns:p14="http://schemas.microsoft.com/office/powerpoint/2010/main" val="1097073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normAutofit/>
          </a:bodyPr>
          <a:lstStyle/>
          <a:p>
            <a:pPr>
              <a:tabLst>
                <a:tab pos="160338" algn="l"/>
              </a:tabLst>
            </a:pPr>
            <a:r>
              <a:rPr lang="en-US" dirty="0"/>
              <a:t>Opportunity to probe material response to short-pulse  ionizing radiation (t, </a:t>
            </a:r>
            <a:r>
              <a:rPr lang="en-US" dirty="0">
                <a:latin typeface="Symbol" charset="2"/>
                <a:cs typeface="Symbol" charset="2"/>
              </a:rPr>
              <a:t>l</a:t>
            </a:r>
            <a:r>
              <a:rPr lang="en-US" dirty="0"/>
              <a:t>), e.g., channeling of ions in crystals</a:t>
            </a:r>
          </a:p>
        </p:txBody>
      </p:sp>
      <p:sp>
        <p:nvSpPr>
          <p:cNvPr id="4" name="Slide Number Placeholder 3"/>
          <p:cNvSpPr>
            <a:spLocks noGrp="1"/>
          </p:cNvSpPr>
          <p:nvPr>
            <p:ph type="sldNum" sz="quarter" idx="12"/>
          </p:nvPr>
        </p:nvSpPr>
        <p:spPr/>
        <p:txBody>
          <a:bodyPr/>
          <a:lstStyle/>
          <a:p>
            <a:fld id="{D260E43B-7F43-FA45-AAB7-E054FD6CC4E3}" type="slidenum">
              <a:rPr lang="en-US" smtClean="0"/>
              <a:t>42</a:t>
            </a:fld>
            <a:endParaRPr lang="en-US" dirty="0"/>
          </a:p>
        </p:txBody>
      </p:sp>
      <p:sp>
        <p:nvSpPr>
          <p:cNvPr id="2" name="TextBox 1"/>
          <p:cNvSpPr txBox="1"/>
          <p:nvPr/>
        </p:nvSpPr>
        <p:spPr>
          <a:xfrm>
            <a:off x="59162" y="5960363"/>
            <a:ext cx="9084838" cy="276999"/>
          </a:xfrm>
          <a:prstGeom prst="rect">
            <a:avLst/>
          </a:prstGeom>
          <a:noFill/>
        </p:spPr>
        <p:txBody>
          <a:bodyPr wrap="square" rtlCol="0">
            <a:spAutoFit/>
          </a:bodyPr>
          <a:lstStyle/>
          <a:p>
            <a:r>
              <a:rPr lang="en-US" sz="1200" dirty="0">
                <a:solidFill>
                  <a:schemeClr val="tx2"/>
                </a:solidFill>
                <a:latin typeface="American Typewriter"/>
                <a:cs typeface="American Typewriter"/>
              </a:rPr>
              <a:t>T. Schenkel et al., </a:t>
            </a:r>
            <a:r>
              <a:rPr lang="en-US" sz="1200" i="1" dirty="0">
                <a:solidFill>
                  <a:schemeClr val="tx2"/>
                </a:solidFill>
                <a:latin typeface="American Typewriter"/>
                <a:cs typeface="American Typewriter"/>
              </a:rPr>
              <a:t>Towards pump–probe experiments of defect dynamics with short ion beam pulses</a:t>
            </a:r>
            <a:r>
              <a:rPr lang="en-US" sz="1200" dirty="0">
                <a:solidFill>
                  <a:schemeClr val="tx2"/>
                </a:solidFill>
                <a:latin typeface="American Typewriter"/>
                <a:cs typeface="American Typewriter"/>
              </a:rPr>
              <a:t>, NIM B 315 (2013)</a:t>
            </a:r>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264" y="2880553"/>
            <a:ext cx="4087025" cy="29837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 name="Freeform 2"/>
          <p:cNvSpPr>
            <a:spLocks noChangeArrowheads="1"/>
          </p:cNvSpPr>
          <p:nvPr/>
        </p:nvSpPr>
        <p:spPr bwMode="auto">
          <a:xfrm>
            <a:off x="1062077" y="1738172"/>
            <a:ext cx="875567" cy="386579"/>
          </a:xfrm>
          <a:custGeom>
            <a:avLst/>
            <a:gdLst>
              <a:gd name="T0" fmla="*/ 0 w 1318"/>
              <a:gd name="T1" fmla="*/ 582 h 583"/>
              <a:gd name="T2" fmla="*/ 1317 w 1318"/>
              <a:gd name="T3" fmla="*/ 0 h 583"/>
              <a:gd name="T4" fmla="*/ 0 w 1318"/>
              <a:gd name="T5" fmla="*/ 582 h 583"/>
            </a:gdLst>
            <a:ahLst/>
            <a:cxnLst>
              <a:cxn ang="0">
                <a:pos x="T0" y="T1"/>
              </a:cxn>
              <a:cxn ang="0">
                <a:pos x="T2" y="T3"/>
              </a:cxn>
              <a:cxn ang="0">
                <a:pos x="T4" y="T5"/>
              </a:cxn>
            </a:cxnLst>
            <a:rect l="0" t="0" r="r" b="b"/>
            <a:pathLst>
              <a:path w="1318" h="583">
                <a:moveTo>
                  <a:pt x="0" y="582"/>
                </a:moveTo>
                <a:lnTo>
                  <a:pt x="1317" y="0"/>
                </a:lnTo>
                <a:lnTo>
                  <a:pt x="0" y="582"/>
                </a:lnTo>
              </a:path>
            </a:pathLst>
          </a:custGeom>
          <a:solidFill>
            <a:srgbClr val="729FC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9" name="Line 3"/>
          <p:cNvSpPr>
            <a:spLocks noChangeShapeType="1"/>
          </p:cNvSpPr>
          <p:nvPr/>
        </p:nvSpPr>
        <p:spPr bwMode="auto">
          <a:xfrm flipV="1">
            <a:off x="1062077" y="1733757"/>
            <a:ext cx="875567" cy="392435"/>
          </a:xfrm>
          <a:prstGeom prst="line">
            <a:avLst/>
          </a:prstGeom>
          <a:noFill/>
          <a:ln w="15120" cap="flat">
            <a:solidFill>
              <a:srgbClr val="3465AF"/>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0" name="Line 4"/>
          <p:cNvSpPr>
            <a:spLocks noChangeShapeType="1"/>
          </p:cNvSpPr>
          <p:nvPr/>
        </p:nvSpPr>
        <p:spPr bwMode="auto">
          <a:xfrm>
            <a:off x="434237" y="2121823"/>
            <a:ext cx="3171369" cy="2928"/>
          </a:xfrm>
          <a:prstGeom prst="line">
            <a:avLst/>
          </a:prstGeom>
          <a:noFill/>
          <a:ln w="25560" cap="flat">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1" name="Freeform 5"/>
          <p:cNvSpPr>
            <a:spLocks noChangeArrowheads="1"/>
          </p:cNvSpPr>
          <p:nvPr/>
        </p:nvSpPr>
        <p:spPr bwMode="auto">
          <a:xfrm>
            <a:off x="3978065" y="1369701"/>
            <a:ext cx="735008" cy="1467240"/>
          </a:xfrm>
          <a:custGeom>
            <a:avLst/>
            <a:gdLst>
              <a:gd name="T0" fmla="*/ 0 w 1108"/>
              <a:gd name="T1" fmla="*/ 174 h 2211"/>
              <a:gd name="T2" fmla="*/ 3 w 1108"/>
              <a:gd name="T3" fmla="*/ 155 h 2211"/>
              <a:gd name="T4" fmla="*/ 8 w 1108"/>
              <a:gd name="T5" fmla="*/ 136 h 2211"/>
              <a:gd name="T6" fmla="*/ 15 w 1108"/>
              <a:gd name="T7" fmla="*/ 117 h 2211"/>
              <a:gd name="T8" fmla="*/ 22 w 1108"/>
              <a:gd name="T9" fmla="*/ 100 h 2211"/>
              <a:gd name="T10" fmla="*/ 31 w 1108"/>
              <a:gd name="T11" fmla="*/ 83 h 2211"/>
              <a:gd name="T12" fmla="*/ 43 w 1108"/>
              <a:gd name="T13" fmla="*/ 67 h 2211"/>
              <a:gd name="T14" fmla="*/ 55 w 1108"/>
              <a:gd name="T15" fmla="*/ 53 h 2211"/>
              <a:gd name="T16" fmla="*/ 69 w 1108"/>
              <a:gd name="T17" fmla="*/ 41 h 2211"/>
              <a:gd name="T18" fmla="*/ 86 w 1108"/>
              <a:gd name="T19" fmla="*/ 29 h 2211"/>
              <a:gd name="T20" fmla="*/ 103 w 1108"/>
              <a:gd name="T21" fmla="*/ 19 h 2211"/>
              <a:gd name="T22" fmla="*/ 119 w 1108"/>
              <a:gd name="T23" fmla="*/ 12 h 2211"/>
              <a:gd name="T24" fmla="*/ 138 w 1108"/>
              <a:gd name="T25" fmla="*/ 5 h 2211"/>
              <a:gd name="T26" fmla="*/ 157 w 1108"/>
              <a:gd name="T27" fmla="*/ 0 h 2211"/>
              <a:gd name="T28" fmla="*/ 951 w 1108"/>
              <a:gd name="T29" fmla="*/ 3 h 2211"/>
              <a:gd name="T30" fmla="*/ 970 w 1108"/>
              <a:gd name="T31" fmla="*/ 5 h 2211"/>
              <a:gd name="T32" fmla="*/ 989 w 1108"/>
              <a:gd name="T33" fmla="*/ 12 h 2211"/>
              <a:gd name="T34" fmla="*/ 1005 w 1108"/>
              <a:gd name="T35" fmla="*/ 19 h 2211"/>
              <a:gd name="T36" fmla="*/ 1022 w 1108"/>
              <a:gd name="T37" fmla="*/ 29 h 2211"/>
              <a:gd name="T38" fmla="*/ 1039 w 1108"/>
              <a:gd name="T39" fmla="*/ 41 h 2211"/>
              <a:gd name="T40" fmla="*/ 1060 w 1108"/>
              <a:gd name="T41" fmla="*/ 60 h 2211"/>
              <a:gd name="T42" fmla="*/ 1072 w 1108"/>
              <a:gd name="T43" fmla="*/ 76 h 2211"/>
              <a:gd name="T44" fmla="*/ 1081 w 1108"/>
              <a:gd name="T45" fmla="*/ 91 h 2211"/>
              <a:gd name="T46" fmla="*/ 1091 w 1108"/>
              <a:gd name="T47" fmla="*/ 110 h 2211"/>
              <a:gd name="T48" fmla="*/ 1098 w 1108"/>
              <a:gd name="T49" fmla="*/ 126 h 2211"/>
              <a:gd name="T50" fmla="*/ 1105 w 1108"/>
              <a:gd name="T51" fmla="*/ 155 h 2211"/>
              <a:gd name="T52" fmla="*/ 1107 w 1108"/>
              <a:gd name="T53" fmla="*/ 2027 h 2211"/>
              <a:gd name="T54" fmla="*/ 1105 w 1108"/>
              <a:gd name="T55" fmla="*/ 2046 h 2211"/>
              <a:gd name="T56" fmla="*/ 1103 w 1108"/>
              <a:gd name="T57" fmla="*/ 2065 h 2211"/>
              <a:gd name="T58" fmla="*/ 1096 w 1108"/>
              <a:gd name="T59" fmla="*/ 2091 h 2211"/>
              <a:gd name="T60" fmla="*/ 1086 w 1108"/>
              <a:gd name="T61" fmla="*/ 2110 h 2211"/>
              <a:gd name="T62" fmla="*/ 1077 w 1108"/>
              <a:gd name="T63" fmla="*/ 2126 h 2211"/>
              <a:gd name="T64" fmla="*/ 1067 w 1108"/>
              <a:gd name="T65" fmla="*/ 2141 h 2211"/>
              <a:gd name="T66" fmla="*/ 1053 w 1108"/>
              <a:gd name="T67" fmla="*/ 2155 h 2211"/>
              <a:gd name="T68" fmla="*/ 1039 w 1108"/>
              <a:gd name="T69" fmla="*/ 2167 h 2211"/>
              <a:gd name="T70" fmla="*/ 1024 w 1108"/>
              <a:gd name="T71" fmla="*/ 2179 h 2211"/>
              <a:gd name="T72" fmla="*/ 1005 w 1108"/>
              <a:gd name="T73" fmla="*/ 2188 h 2211"/>
              <a:gd name="T74" fmla="*/ 989 w 1108"/>
              <a:gd name="T75" fmla="*/ 2198 h 2211"/>
              <a:gd name="T76" fmla="*/ 951 w 1108"/>
              <a:gd name="T77" fmla="*/ 2207 h 2211"/>
              <a:gd name="T78" fmla="*/ 932 w 1108"/>
              <a:gd name="T79" fmla="*/ 2210 h 2211"/>
              <a:gd name="T80" fmla="*/ 157 w 1108"/>
              <a:gd name="T81" fmla="*/ 2207 h 2211"/>
              <a:gd name="T82" fmla="*/ 138 w 1108"/>
              <a:gd name="T83" fmla="*/ 2205 h 2211"/>
              <a:gd name="T84" fmla="*/ 119 w 1108"/>
              <a:gd name="T85" fmla="*/ 2198 h 2211"/>
              <a:gd name="T86" fmla="*/ 103 w 1108"/>
              <a:gd name="T87" fmla="*/ 2191 h 2211"/>
              <a:gd name="T88" fmla="*/ 86 w 1108"/>
              <a:gd name="T89" fmla="*/ 2181 h 2211"/>
              <a:gd name="T90" fmla="*/ 69 w 1108"/>
              <a:gd name="T91" fmla="*/ 2169 h 2211"/>
              <a:gd name="T92" fmla="*/ 55 w 1108"/>
              <a:gd name="T93" fmla="*/ 2157 h 2211"/>
              <a:gd name="T94" fmla="*/ 43 w 1108"/>
              <a:gd name="T95" fmla="*/ 2141 h 2211"/>
              <a:gd name="T96" fmla="*/ 31 w 1108"/>
              <a:gd name="T97" fmla="*/ 2126 h 2211"/>
              <a:gd name="T98" fmla="*/ 22 w 1108"/>
              <a:gd name="T99" fmla="*/ 2110 h 2211"/>
              <a:gd name="T100" fmla="*/ 15 w 1108"/>
              <a:gd name="T101" fmla="*/ 2091 h 2211"/>
              <a:gd name="T102" fmla="*/ 8 w 1108"/>
              <a:gd name="T103" fmla="*/ 2074 h 2211"/>
              <a:gd name="T104" fmla="*/ 3 w 1108"/>
              <a:gd name="T105" fmla="*/ 2055 h 2211"/>
              <a:gd name="T106" fmla="*/ 0 w 1108"/>
              <a:gd name="T107" fmla="*/ 203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8" h="2211">
                <a:moveTo>
                  <a:pt x="0" y="183"/>
                </a:moveTo>
                <a:lnTo>
                  <a:pt x="0" y="174"/>
                </a:lnTo>
                <a:lnTo>
                  <a:pt x="3" y="164"/>
                </a:lnTo>
                <a:lnTo>
                  <a:pt x="3" y="155"/>
                </a:lnTo>
                <a:lnTo>
                  <a:pt x="5" y="145"/>
                </a:lnTo>
                <a:lnTo>
                  <a:pt x="8" y="136"/>
                </a:lnTo>
                <a:lnTo>
                  <a:pt x="10" y="126"/>
                </a:lnTo>
                <a:lnTo>
                  <a:pt x="15" y="117"/>
                </a:lnTo>
                <a:lnTo>
                  <a:pt x="17" y="110"/>
                </a:lnTo>
                <a:lnTo>
                  <a:pt x="22" y="100"/>
                </a:lnTo>
                <a:lnTo>
                  <a:pt x="27" y="91"/>
                </a:lnTo>
                <a:lnTo>
                  <a:pt x="31" y="83"/>
                </a:lnTo>
                <a:lnTo>
                  <a:pt x="36" y="76"/>
                </a:lnTo>
                <a:lnTo>
                  <a:pt x="43" y="67"/>
                </a:lnTo>
                <a:lnTo>
                  <a:pt x="48" y="60"/>
                </a:lnTo>
                <a:lnTo>
                  <a:pt x="55" y="53"/>
                </a:lnTo>
                <a:lnTo>
                  <a:pt x="62" y="46"/>
                </a:lnTo>
                <a:lnTo>
                  <a:pt x="69" y="41"/>
                </a:lnTo>
                <a:lnTo>
                  <a:pt x="79" y="34"/>
                </a:lnTo>
                <a:lnTo>
                  <a:pt x="86" y="29"/>
                </a:lnTo>
                <a:lnTo>
                  <a:pt x="93" y="24"/>
                </a:lnTo>
                <a:lnTo>
                  <a:pt x="103" y="19"/>
                </a:lnTo>
                <a:lnTo>
                  <a:pt x="110" y="15"/>
                </a:lnTo>
                <a:lnTo>
                  <a:pt x="119" y="12"/>
                </a:lnTo>
                <a:lnTo>
                  <a:pt x="129" y="8"/>
                </a:lnTo>
                <a:lnTo>
                  <a:pt x="138" y="5"/>
                </a:lnTo>
                <a:lnTo>
                  <a:pt x="148" y="3"/>
                </a:lnTo>
                <a:lnTo>
                  <a:pt x="157" y="0"/>
                </a:lnTo>
                <a:lnTo>
                  <a:pt x="941" y="0"/>
                </a:lnTo>
                <a:lnTo>
                  <a:pt x="951" y="3"/>
                </a:lnTo>
                <a:lnTo>
                  <a:pt x="960" y="3"/>
                </a:lnTo>
                <a:lnTo>
                  <a:pt x="970" y="5"/>
                </a:lnTo>
                <a:lnTo>
                  <a:pt x="979" y="10"/>
                </a:lnTo>
                <a:lnTo>
                  <a:pt x="989" y="12"/>
                </a:lnTo>
                <a:lnTo>
                  <a:pt x="998" y="15"/>
                </a:lnTo>
                <a:lnTo>
                  <a:pt x="1005" y="19"/>
                </a:lnTo>
                <a:lnTo>
                  <a:pt x="1015" y="24"/>
                </a:lnTo>
                <a:lnTo>
                  <a:pt x="1022" y="29"/>
                </a:lnTo>
                <a:lnTo>
                  <a:pt x="1031" y="34"/>
                </a:lnTo>
                <a:lnTo>
                  <a:pt x="1039" y="41"/>
                </a:lnTo>
                <a:lnTo>
                  <a:pt x="1046" y="46"/>
                </a:lnTo>
                <a:lnTo>
                  <a:pt x="1060" y="60"/>
                </a:lnTo>
                <a:lnTo>
                  <a:pt x="1065" y="69"/>
                </a:lnTo>
                <a:lnTo>
                  <a:pt x="1072" y="76"/>
                </a:lnTo>
                <a:lnTo>
                  <a:pt x="1077" y="83"/>
                </a:lnTo>
                <a:lnTo>
                  <a:pt x="1081" y="91"/>
                </a:lnTo>
                <a:lnTo>
                  <a:pt x="1086" y="100"/>
                </a:lnTo>
                <a:lnTo>
                  <a:pt x="1091" y="110"/>
                </a:lnTo>
                <a:lnTo>
                  <a:pt x="1093" y="117"/>
                </a:lnTo>
                <a:lnTo>
                  <a:pt x="1098" y="126"/>
                </a:lnTo>
                <a:lnTo>
                  <a:pt x="1103" y="145"/>
                </a:lnTo>
                <a:lnTo>
                  <a:pt x="1105" y="155"/>
                </a:lnTo>
                <a:lnTo>
                  <a:pt x="1105" y="183"/>
                </a:lnTo>
                <a:lnTo>
                  <a:pt x="1107" y="2027"/>
                </a:lnTo>
                <a:lnTo>
                  <a:pt x="1107" y="2036"/>
                </a:lnTo>
                <a:lnTo>
                  <a:pt x="1105" y="2046"/>
                </a:lnTo>
                <a:lnTo>
                  <a:pt x="1105" y="2055"/>
                </a:lnTo>
                <a:lnTo>
                  <a:pt x="1103" y="2065"/>
                </a:lnTo>
                <a:lnTo>
                  <a:pt x="1100" y="2072"/>
                </a:lnTo>
                <a:lnTo>
                  <a:pt x="1096" y="2091"/>
                </a:lnTo>
                <a:lnTo>
                  <a:pt x="1091" y="2100"/>
                </a:lnTo>
                <a:lnTo>
                  <a:pt x="1086" y="2110"/>
                </a:lnTo>
                <a:lnTo>
                  <a:pt x="1081" y="2117"/>
                </a:lnTo>
                <a:lnTo>
                  <a:pt x="1077" y="2126"/>
                </a:lnTo>
                <a:lnTo>
                  <a:pt x="1072" y="2134"/>
                </a:lnTo>
                <a:lnTo>
                  <a:pt x="1067" y="2141"/>
                </a:lnTo>
                <a:lnTo>
                  <a:pt x="1060" y="2148"/>
                </a:lnTo>
                <a:lnTo>
                  <a:pt x="1053" y="2155"/>
                </a:lnTo>
                <a:lnTo>
                  <a:pt x="1046" y="2162"/>
                </a:lnTo>
                <a:lnTo>
                  <a:pt x="1039" y="2167"/>
                </a:lnTo>
                <a:lnTo>
                  <a:pt x="1031" y="2174"/>
                </a:lnTo>
                <a:lnTo>
                  <a:pt x="1024" y="2179"/>
                </a:lnTo>
                <a:lnTo>
                  <a:pt x="1015" y="2183"/>
                </a:lnTo>
                <a:lnTo>
                  <a:pt x="1005" y="2188"/>
                </a:lnTo>
                <a:lnTo>
                  <a:pt x="998" y="2193"/>
                </a:lnTo>
                <a:lnTo>
                  <a:pt x="989" y="2198"/>
                </a:lnTo>
                <a:lnTo>
                  <a:pt x="960" y="2205"/>
                </a:lnTo>
                <a:lnTo>
                  <a:pt x="951" y="2207"/>
                </a:lnTo>
                <a:lnTo>
                  <a:pt x="941" y="2207"/>
                </a:lnTo>
                <a:lnTo>
                  <a:pt x="932" y="2210"/>
                </a:lnTo>
                <a:lnTo>
                  <a:pt x="167" y="2210"/>
                </a:lnTo>
                <a:lnTo>
                  <a:pt x="157" y="2207"/>
                </a:lnTo>
                <a:lnTo>
                  <a:pt x="148" y="2207"/>
                </a:lnTo>
                <a:lnTo>
                  <a:pt x="138" y="2205"/>
                </a:lnTo>
                <a:lnTo>
                  <a:pt x="129" y="2202"/>
                </a:lnTo>
                <a:lnTo>
                  <a:pt x="119" y="2198"/>
                </a:lnTo>
                <a:lnTo>
                  <a:pt x="110" y="2193"/>
                </a:lnTo>
                <a:lnTo>
                  <a:pt x="103" y="2191"/>
                </a:lnTo>
                <a:lnTo>
                  <a:pt x="93" y="2186"/>
                </a:lnTo>
                <a:lnTo>
                  <a:pt x="86" y="2181"/>
                </a:lnTo>
                <a:lnTo>
                  <a:pt x="79" y="2176"/>
                </a:lnTo>
                <a:lnTo>
                  <a:pt x="69" y="2169"/>
                </a:lnTo>
                <a:lnTo>
                  <a:pt x="62" y="2162"/>
                </a:lnTo>
                <a:lnTo>
                  <a:pt x="55" y="2157"/>
                </a:lnTo>
                <a:lnTo>
                  <a:pt x="48" y="2148"/>
                </a:lnTo>
                <a:lnTo>
                  <a:pt x="43" y="2141"/>
                </a:lnTo>
                <a:lnTo>
                  <a:pt x="36" y="2134"/>
                </a:lnTo>
                <a:lnTo>
                  <a:pt x="31" y="2126"/>
                </a:lnTo>
                <a:lnTo>
                  <a:pt x="27" y="2117"/>
                </a:lnTo>
                <a:lnTo>
                  <a:pt x="22" y="2110"/>
                </a:lnTo>
                <a:lnTo>
                  <a:pt x="17" y="2100"/>
                </a:lnTo>
                <a:lnTo>
                  <a:pt x="15" y="2091"/>
                </a:lnTo>
                <a:lnTo>
                  <a:pt x="10" y="2084"/>
                </a:lnTo>
                <a:lnTo>
                  <a:pt x="8" y="2074"/>
                </a:lnTo>
                <a:lnTo>
                  <a:pt x="5" y="2065"/>
                </a:lnTo>
                <a:lnTo>
                  <a:pt x="3" y="2055"/>
                </a:lnTo>
                <a:lnTo>
                  <a:pt x="3" y="2046"/>
                </a:lnTo>
                <a:lnTo>
                  <a:pt x="0" y="2036"/>
                </a:lnTo>
                <a:lnTo>
                  <a:pt x="0" y="183"/>
                </a:lnTo>
              </a:path>
            </a:pathLst>
          </a:custGeom>
          <a:solidFill>
            <a:srgbClr val="4F81BD"/>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2" name="Freeform 6"/>
          <p:cNvSpPr>
            <a:spLocks noChangeArrowheads="1"/>
          </p:cNvSpPr>
          <p:nvPr/>
        </p:nvSpPr>
        <p:spPr bwMode="auto">
          <a:xfrm>
            <a:off x="824975" y="1734432"/>
            <a:ext cx="491958" cy="784874"/>
          </a:xfrm>
          <a:custGeom>
            <a:avLst/>
            <a:gdLst>
              <a:gd name="T0" fmla="*/ 0 w 742"/>
              <a:gd name="T1" fmla="*/ 50 h 1182"/>
              <a:gd name="T2" fmla="*/ 87 w 742"/>
              <a:gd name="T3" fmla="*/ 0 h 1182"/>
              <a:gd name="T4" fmla="*/ 741 w 742"/>
              <a:gd name="T5" fmla="*/ 1131 h 1182"/>
              <a:gd name="T6" fmla="*/ 653 w 742"/>
              <a:gd name="T7" fmla="*/ 1181 h 1182"/>
              <a:gd name="T8" fmla="*/ 0 w 742"/>
              <a:gd name="T9" fmla="*/ 50 h 1182"/>
            </a:gdLst>
            <a:ahLst/>
            <a:cxnLst>
              <a:cxn ang="0">
                <a:pos x="T0" y="T1"/>
              </a:cxn>
              <a:cxn ang="0">
                <a:pos x="T2" y="T3"/>
              </a:cxn>
              <a:cxn ang="0">
                <a:pos x="T4" y="T5"/>
              </a:cxn>
              <a:cxn ang="0">
                <a:pos x="T6" y="T7"/>
              </a:cxn>
              <a:cxn ang="0">
                <a:pos x="T8" y="T9"/>
              </a:cxn>
            </a:cxnLst>
            <a:rect l="0" t="0" r="r" b="b"/>
            <a:pathLst>
              <a:path w="742" h="1182">
                <a:moveTo>
                  <a:pt x="0" y="50"/>
                </a:moveTo>
                <a:lnTo>
                  <a:pt x="87" y="0"/>
                </a:lnTo>
                <a:lnTo>
                  <a:pt x="741" y="1131"/>
                </a:lnTo>
                <a:lnTo>
                  <a:pt x="653" y="1181"/>
                </a:lnTo>
                <a:lnTo>
                  <a:pt x="0" y="50"/>
                </a:lnTo>
              </a:path>
            </a:pathLst>
          </a:custGeom>
          <a:solidFill>
            <a:srgbClr val="4F81BD"/>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3" name="Freeform 7"/>
          <p:cNvSpPr>
            <a:spLocks noChangeArrowheads="1"/>
          </p:cNvSpPr>
          <p:nvPr/>
        </p:nvSpPr>
        <p:spPr bwMode="auto">
          <a:xfrm>
            <a:off x="5533920" y="1230787"/>
            <a:ext cx="3702240" cy="2865901"/>
          </a:xfrm>
          <a:custGeom>
            <a:avLst/>
            <a:gdLst>
              <a:gd name="T0" fmla="*/ 0 w 11336"/>
              <a:gd name="T1" fmla="*/ 8776 h 8777"/>
              <a:gd name="T2" fmla="*/ 11335 w 11336"/>
              <a:gd name="T3" fmla="*/ 8776 h 8777"/>
              <a:gd name="T4" fmla="*/ 11335 w 11336"/>
              <a:gd name="T5" fmla="*/ 0 h 8777"/>
              <a:gd name="T6" fmla="*/ 0 w 11336"/>
              <a:gd name="T7" fmla="*/ 0 h 8777"/>
              <a:gd name="T8" fmla="*/ 0 w 11336"/>
              <a:gd name="T9" fmla="*/ 8776 h 8777"/>
            </a:gdLst>
            <a:ahLst/>
            <a:cxnLst>
              <a:cxn ang="0">
                <a:pos x="T0" y="T1"/>
              </a:cxn>
              <a:cxn ang="0">
                <a:pos x="T2" y="T3"/>
              </a:cxn>
              <a:cxn ang="0">
                <a:pos x="T4" y="T5"/>
              </a:cxn>
              <a:cxn ang="0">
                <a:pos x="T6" y="T7"/>
              </a:cxn>
              <a:cxn ang="0">
                <a:pos x="T8" y="T9"/>
              </a:cxn>
            </a:cxnLst>
            <a:rect l="0" t="0" r="r" b="b"/>
            <a:pathLst>
              <a:path w="11336" h="8777">
                <a:moveTo>
                  <a:pt x="0" y="8776"/>
                </a:moveTo>
                <a:lnTo>
                  <a:pt x="11335" y="8776"/>
                </a:lnTo>
                <a:lnTo>
                  <a:pt x="11335" y="0"/>
                </a:lnTo>
                <a:lnTo>
                  <a:pt x="0" y="0"/>
                </a:lnTo>
                <a:lnTo>
                  <a:pt x="0" y="8776"/>
                </a:lnTo>
              </a:path>
            </a:pathLst>
          </a:custGeom>
          <a:solidFill>
            <a:srgbClr val="FFFF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4" name="Freeform 8"/>
          <p:cNvSpPr>
            <a:spLocks noChangeArrowheads="1"/>
          </p:cNvSpPr>
          <p:nvPr/>
        </p:nvSpPr>
        <p:spPr bwMode="auto">
          <a:xfrm>
            <a:off x="5716801" y="1500094"/>
            <a:ext cx="3022560" cy="2330165"/>
          </a:xfrm>
          <a:custGeom>
            <a:avLst/>
            <a:gdLst>
              <a:gd name="T0" fmla="*/ 0 w 9258"/>
              <a:gd name="T1" fmla="*/ 4801 h 7135"/>
              <a:gd name="T2" fmla="*/ 189 w 9258"/>
              <a:gd name="T3" fmla="*/ 2599 h 7135"/>
              <a:gd name="T4" fmla="*/ 378 w 9258"/>
              <a:gd name="T5" fmla="*/ 0 h 7135"/>
              <a:gd name="T6" fmla="*/ 567 w 9258"/>
              <a:gd name="T7" fmla="*/ 3881 h 7135"/>
              <a:gd name="T8" fmla="*/ 756 w 9258"/>
              <a:gd name="T9" fmla="*/ 4759 h 7135"/>
              <a:gd name="T10" fmla="*/ 1323 w 9258"/>
              <a:gd name="T11" fmla="*/ 4773 h 7135"/>
              <a:gd name="T12" fmla="*/ 2267 w 9258"/>
              <a:gd name="T13" fmla="*/ 4472 h 7135"/>
              <a:gd name="T14" fmla="*/ 4156 w 9258"/>
              <a:gd name="T15" fmla="*/ 3317 h 7135"/>
              <a:gd name="T16" fmla="*/ 6046 w 9258"/>
              <a:gd name="T17" fmla="*/ 5527 h 7135"/>
              <a:gd name="T18" fmla="*/ 7935 w 9258"/>
              <a:gd name="T19" fmla="*/ 6496 h 7135"/>
              <a:gd name="T20" fmla="*/ 8502 w 9258"/>
              <a:gd name="T21" fmla="*/ 6640 h 7135"/>
              <a:gd name="T22" fmla="*/ 8691 w 9258"/>
              <a:gd name="T23" fmla="*/ 6951 h 7135"/>
              <a:gd name="T24" fmla="*/ 8880 w 9258"/>
              <a:gd name="T25" fmla="*/ 6914 h 7135"/>
              <a:gd name="T26" fmla="*/ 9069 w 9258"/>
              <a:gd name="T27" fmla="*/ 7062 h 7135"/>
              <a:gd name="T28" fmla="*/ 9257 w 9258"/>
              <a:gd name="T29" fmla="*/ 7134 h 7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58" h="7135">
                <a:moveTo>
                  <a:pt x="0" y="4801"/>
                </a:moveTo>
                <a:lnTo>
                  <a:pt x="189" y="2599"/>
                </a:lnTo>
                <a:lnTo>
                  <a:pt x="378" y="0"/>
                </a:lnTo>
                <a:lnTo>
                  <a:pt x="567" y="3881"/>
                </a:lnTo>
                <a:lnTo>
                  <a:pt x="756" y="4759"/>
                </a:lnTo>
                <a:lnTo>
                  <a:pt x="1323" y="4773"/>
                </a:lnTo>
                <a:lnTo>
                  <a:pt x="2267" y="4472"/>
                </a:lnTo>
                <a:lnTo>
                  <a:pt x="4156" y="3317"/>
                </a:lnTo>
                <a:lnTo>
                  <a:pt x="6046" y="5527"/>
                </a:lnTo>
                <a:lnTo>
                  <a:pt x="7935" y="6496"/>
                </a:lnTo>
                <a:lnTo>
                  <a:pt x="8502" y="6640"/>
                </a:lnTo>
                <a:lnTo>
                  <a:pt x="8691" y="6951"/>
                </a:lnTo>
                <a:lnTo>
                  <a:pt x="8880" y="6914"/>
                </a:lnTo>
                <a:lnTo>
                  <a:pt x="9069" y="7062"/>
                </a:lnTo>
                <a:lnTo>
                  <a:pt x="9257" y="7134"/>
                </a:lnTo>
              </a:path>
            </a:pathLst>
          </a:custGeom>
          <a:noFill/>
          <a:ln w="9525" cap="flat">
            <a:solidFill>
              <a:srgbClr val="0000FF"/>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5" name="Freeform 9"/>
          <p:cNvSpPr>
            <a:spLocks noChangeArrowheads="1"/>
          </p:cNvSpPr>
          <p:nvPr/>
        </p:nvSpPr>
        <p:spPr bwMode="auto">
          <a:xfrm>
            <a:off x="5692320" y="3042496"/>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2 w 154"/>
              <a:gd name="T11" fmla="*/ 22 h 153"/>
              <a:gd name="T12" fmla="*/ 0 w 154"/>
              <a:gd name="T13" fmla="*/ 76 h 153"/>
              <a:gd name="T14" fmla="*/ 22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6" y="152"/>
                  <a:pt x="116" y="144"/>
                  <a:pt x="130" y="130"/>
                </a:cubicBezTo>
                <a:cubicBezTo>
                  <a:pt x="144" y="115"/>
                  <a:pt x="153" y="96"/>
                  <a:pt x="153" y="76"/>
                </a:cubicBezTo>
                <a:cubicBezTo>
                  <a:pt x="153" y="56"/>
                  <a:pt x="144" y="36"/>
                  <a:pt x="130" y="22"/>
                </a:cubicBezTo>
                <a:cubicBezTo>
                  <a:pt x="116" y="8"/>
                  <a:pt x="96" y="0"/>
                  <a:pt x="76" y="0"/>
                </a:cubicBezTo>
                <a:cubicBezTo>
                  <a:pt x="56" y="0"/>
                  <a:pt x="37" y="8"/>
                  <a:pt x="22" y="22"/>
                </a:cubicBezTo>
                <a:cubicBezTo>
                  <a:pt x="8" y="36"/>
                  <a:pt x="0" y="56"/>
                  <a:pt x="0" y="76"/>
                </a:cubicBezTo>
                <a:cubicBezTo>
                  <a:pt x="0" y="96"/>
                  <a:pt x="8" y="115"/>
                  <a:pt x="22" y="130"/>
                </a:cubicBezTo>
                <a:cubicBezTo>
                  <a:pt x="37"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6" name="Freeform 10"/>
          <p:cNvSpPr>
            <a:spLocks noChangeArrowheads="1"/>
          </p:cNvSpPr>
          <p:nvPr/>
        </p:nvSpPr>
        <p:spPr bwMode="auto">
          <a:xfrm>
            <a:off x="5692320" y="3042496"/>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2 w 154"/>
              <a:gd name="T11" fmla="*/ 22 h 153"/>
              <a:gd name="T12" fmla="*/ 0 w 154"/>
              <a:gd name="T13" fmla="*/ 76 h 153"/>
              <a:gd name="T14" fmla="*/ 22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6" y="152"/>
                  <a:pt x="116" y="144"/>
                  <a:pt x="130" y="130"/>
                </a:cubicBezTo>
                <a:cubicBezTo>
                  <a:pt x="144" y="115"/>
                  <a:pt x="153" y="96"/>
                  <a:pt x="153" y="76"/>
                </a:cubicBezTo>
                <a:cubicBezTo>
                  <a:pt x="153" y="56"/>
                  <a:pt x="144" y="36"/>
                  <a:pt x="130" y="22"/>
                </a:cubicBezTo>
                <a:cubicBezTo>
                  <a:pt x="116" y="8"/>
                  <a:pt x="96" y="0"/>
                  <a:pt x="76" y="0"/>
                </a:cubicBezTo>
                <a:cubicBezTo>
                  <a:pt x="56" y="0"/>
                  <a:pt x="37" y="8"/>
                  <a:pt x="22" y="22"/>
                </a:cubicBezTo>
                <a:cubicBezTo>
                  <a:pt x="8" y="36"/>
                  <a:pt x="0" y="56"/>
                  <a:pt x="0" y="76"/>
                </a:cubicBezTo>
                <a:cubicBezTo>
                  <a:pt x="0" y="96"/>
                  <a:pt x="8" y="115"/>
                  <a:pt x="22" y="130"/>
                </a:cubicBezTo>
                <a:cubicBezTo>
                  <a:pt x="37" y="144"/>
                  <a:pt x="56" y="152"/>
                  <a:pt x="76" y="152"/>
                </a:cubicBezTo>
              </a:path>
            </a:pathLst>
          </a:custGeom>
          <a:noFill/>
          <a:ln w="9525" cap="flat">
            <a:solidFill>
              <a:srgbClr val="0000FF"/>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7" name="Freeform 11"/>
          <p:cNvSpPr>
            <a:spLocks noChangeArrowheads="1"/>
          </p:cNvSpPr>
          <p:nvPr/>
        </p:nvSpPr>
        <p:spPr bwMode="auto">
          <a:xfrm>
            <a:off x="5692320" y="3042496"/>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2 w 154"/>
              <a:gd name="T11" fmla="*/ 22 h 153"/>
              <a:gd name="T12" fmla="*/ 0 w 154"/>
              <a:gd name="T13" fmla="*/ 76 h 153"/>
              <a:gd name="T14" fmla="*/ 22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6" y="152"/>
                  <a:pt x="116" y="144"/>
                  <a:pt x="130" y="130"/>
                </a:cubicBezTo>
                <a:cubicBezTo>
                  <a:pt x="144" y="115"/>
                  <a:pt x="153" y="96"/>
                  <a:pt x="153" y="76"/>
                </a:cubicBezTo>
                <a:cubicBezTo>
                  <a:pt x="153" y="56"/>
                  <a:pt x="144" y="36"/>
                  <a:pt x="130" y="22"/>
                </a:cubicBezTo>
                <a:cubicBezTo>
                  <a:pt x="116" y="8"/>
                  <a:pt x="96" y="0"/>
                  <a:pt x="76" y="0"/>
                </a:cubicBezTo>
                <a:cubicBezTo>
                  <a:pt x="56" y="0"/>
                  <a:pt x="37" y="8"/>
                  <a:pt x="22" y="22"/>
                </a:cubicBezTo>
                <a:cubicBezTo>
                  <a:pt x="8" y="36"/>
                  <a:pt x="0" y="56"/>
                  <a:pt x="0" y="76"/>
                </a:cubicBezTo>
                <a:cubicBezTo>
                  <a:pt x="0" y="96"/>
                  <a:pt x="8" y="115"/>
                  <a:pt x="22"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8" name="Freeform 12"/>
          <p:cNvSpPr>
            <a:spLocks noChangeArrowheads="1"/>
          </p:cNvSpPr>
          <p:nvPr/>
        </p:nvSpPr>
        <p:spPr bwMode="auto">
          <a:xfrm>
            <a:off x="5754241" y="2323861"/>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7"/>
                  <a:pt x="130" y="22"/>
                </a:cubicBezTo>
                <a:cubicBezTo>
                  <a:pt x="116" y="8"/>
                  <a:pt x="96" y="0"/>
                  <a:pt x="76" y="0"/>
                </a:cubicBezTo>
                <a:cubicBezTo>
                  <a:pt x="56" y="0"/>
                  <a:pt x="37" y="8"/>
                  <a:pt x="22" y="22"/>
                </a:cubicBezTo>
                <a:cubicBezTo>
                  <a:pt x="8" y="37"/>
                  <a:pt x="0" y="56"/>
                  <a:pt x="0" y="76"/>
                </a:cubicBezTo>
                <a:cubicBezTo>
                  <a:pt x="0" y="96"/>
                  <a:pt x="8" y="116"/>
                  <a:pt x="22" y="130"/>
                </a:cubicBezTo>
                <a:cubicBezTo>
                  <a:pt x="37"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9" name="Freeform 13"/>
          <p:cNvSpPr>
            <a:spLocks noChangeArrowheads="1"/>
          </p:cNvSpPr>
          <p:nvPr/>
        </p:nvSpPr>
        <p:spPr bwMode="auto">
          <a:xfrm>
            <a:off x="5754241" y="2323861"/>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7"/>
                  <a:pt x="130" y="22"/>
                </a:cubicBezTo>
                <a:cubicBezTo>
                  <a:pt x="116" y="8"/>
                  <a:pt x="96" y="0"/>
                  <a:pt x="76" y="0"/>
                </a:cubicBezTo>
                <a:cubicBezTo>
                  <a:pt x="56" y="0"/>
                  <a:pt x="37" y="8"/>
                  <a:pt x="22" y="22"/>
                </a:cubicBezTo>
                <a:cubicBezTo>
                  <a:pt x="8" y="37"/>
                  <a:pt x="0" y="56"/>
                  <a:pt x="0" y="76"/>
                </a:cubicBezTo>
                <a:cubicBezTo>
                  <a:pt x="0" y="96"/>
                  <a:pt x="8" y="116"/>
                  <a:pt x="22"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0" name="Freeform 14"/>
          <p:cNvSpPr>
            <a:spLocks noChangeArrowheads="1"/>
          </p:cNvSpPr>
          <p:nvPr/>
        </p:nvSpPr>
        <p:spPr bwMode="auto">
          <a:xfrm>
            <a:off x="5754241" y="2323861"/>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7"/>
                  <a:pt x="130" y="22"/>
                </a:cubicBezTo>
                <a:cubicBezTo>
                  <a:pt x="116" y="8"/>
                  <a:pt x="96" y="0"/>
                  <a:pt x="76" y="0"/>
                </a:cubicBezTo>
                <a:cubicBezTo>
                  <a:pt x="56" y="0"/>
                  <a:pt x="37" y="8"/>
                  <a:pt x="22" y="22"/>
                </a:cubicBezTo>
                <a:cubicBezTo>
                  <a:pt x="8" y="37"/>
                  <a:pt x="0" y="56"/>
                  <a:pt x="0" y="76"/>
                </a:cubicBezTo>
                <a:cubicBezTo>
                  <a:pt x="0" y="96"/>
                  <a:pt x="8" y="116"/>
                  <a:pt x="22"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1" name="Freeform 15"/>
          <p:cNvSpPr>
            <a:spLocks noChangeArrowheads="1"/>
          </p:cNvSpPr>
          <p:nvPr/>
        </p:nvSpPr>
        <p:spPr bwMode="auto">
          <a:xfrm>
            <a:off x="5816160" y="1475612"/>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7"/>
                  <a:pt x="152" y="76"/>
                </a:cubicBezTo>
                <a:cubicBezTo>
                  <a:pt x="152" y="56"/>
                  <a:pt x="144" y="37"/>
                  <a:pt x="130" y="22"/>
                </a:cubicBezTo>
                <a:cubicBezTo>
                  <a:pt x="116" y="8"/>
                  <a:pt x="96" y="0"/>
                  <a:pt x="76" y="0"/>
                </a:cubicBezTo>
                <a:cubicBezTo>
                  <a:pt x="56" y="0"/>
                  <a:pt x="37" y="8"/>
                  <a:pt x="22" y="22"/>
                </a:cubicBezTo>
                <a:cubicBezTo>
                  <a:pt x="8" y="37"/>
                  <a:pt x="0" y="56"/>
                  <a:pt x="0" y="76"/>
                </a:cubicBezTo>
                <a:cubicBezTo>
                  <a:pt x="0" y="97"/>
                  <a:pt x="8" y="116"/>
                  <a:pt x="22" y="130"/>
                </a:cubicBezTo>
                <a:cubicBezTo>
                  <a:pt x="37"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2" name="Freeform 16"/>
          <p:cNvSpPr>
            <a:spLocks noChangeArrowheads="1"/>
          </p:cNvSpPr>
          <p:nvPr/>
        </p:nvSpPr>
        <p:spPr bwMode="auto">
          <a:xfrm>
            <a:off x="5816160" y="1475612"/>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7"/>
                  <a:pt x="152" y="76"/>
                </a:cubicBezTo>
                <a:cubicBezTo>
                  <a:pt x="152" y="56"/>
                  <a:pt x="144" y="37"/>
                  <a:pt x="130" y="22"/>
                </a:cubicBezTo>
                <a:cubicBezTo>
                  <a:pt x="116" y="8"/>
                  <a:pt x="96" y="0"/>
                  <a:pt x="76" y="0"/>
                </a:cubicBezTo>
                <a:cubicBezTo>
                  <a:pt x="56" y="0"/>
                  <a:pt x="37" y="8"/>
                  <a:pt x="22" y="22"/>
                </a:cubicBezTo>
                <a:cubicBezTo>
                  <a:pt x="8" y="37"/>
                  <a:pt x="0" y="56"/>
                  <a:pt x="0" y="76"/>
                </a:cubicBezTo>
                <a:cubicBezTo>
                  <a:pt x="0" y="97"/>
                  <a:pt x="8" y="116"/>
                  <a:pt x="22"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3" name="Freeform 17"/>
          <p:cNvSpPr>
            <a:spLocks noChangeArrowheads="1"/>
          </p:cNvSpPr>
          <p:nvPr/>
        </p:nvSpPr>
        <p:spPr bwMode="auto">
          <a:xfrm>
            <a:off x="5816160" y="1475612"/>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7"/>
                  <a:pt x="152" y="76"/>
                </a:cubicBezTo>
                <a:cubicBezTo>
                  <a:pt x="152" y="56"/>
                  <a:pt x="144" y="37"/>
                  <a:pt x="130" y="22"/>
                </a:cubicBezTo>
                <a:cubicBezTo>
                  <a:pt x="116" y="8"/>
                  <a:pt x="96" y="0"/>
                  <a:pt x="76" y="0"/>
                </a:cubicBezTo>
                <a:cubicBezTo>
                  <a:pt x="56" y="0"/>
                  <a:pt x="37" y="8"/>
                  <a:pt x="22" y="22"/>
                </a:cubicBezTo>
                <a:cubicBezTo>
                  <a:pt x="8" y="37"/>
                  <a:pt x="0" y="56"/>
                  <a:pt x="0" y="76"/>
                </a:cubicBezTo>
                <a:cubicBezTo>
                  <a:pt x="0" y="97"/>
                  <a:pt x="8" y="116"/>
                  <a:pt x="22"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4" name="Freeform 18"/>
          <p:cNvSpPr>
            <a:spLocks noChangeArrowheads="1"/>
          </p:cNvSpPr>
          <p:nvPr/>
        </p:nvSpPr>
        <p:spPr bwMode="auto">
          <a:xfrm>
            <a:off x="5876640" y="2742945"/>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6"/>
                  <a:pt x="130" y="22"/>
                </a:cubicBezTo>
                <a:cubicBezTo>
                  <a:pt x="116"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5" name="Freeform 19"/>
          <p:cNvSpPr>
            <a:spLocks noChangeArrowheads="1"/>
          </p:cNvSpPr>
          <p:nvPr/>
        </p:nvSpPr>
        <p:spPr bwMode="auto">
          <a:xfrm>
            <a:off x="5876640" y="2742945"/>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6"/>
                  <a:pt x="130" y="22"/>
                </a:cubicBezTo>
                <a:cubicBezTo>
                  <a:pt x="116"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6" name="Freeform 20"/>
          <p:cNvSpPr>
            <a:spLocks noChangeArrowheads="1"/>
          </p:cNvSpPr>
          <p:nvPr/>
        </p:nvSpPr>
        <p:spPr bwMode="auto">
          <a:xfrm>
            <a:off x="5876640" y="2742945"/>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6"/>
                  <a:pt x="130" y="22"/>
                </a:cubicBezTo>
                <a:cubicBezTo>
                  <a:pt x="116"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7" name="Freeform 21"/>
          <p:cNvSpPr>
            <a:spLocks noChangeArrowheads="1"/>
          </p:cNvSpPr>
          <p:nvPr/>
        </p:nvSpPr>
        <p:spPr bwMode="auto">
          <a:xfrm>
            <a:off x="5938561" y="3029535"/>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6"/>
                  <a:pt x="130" y="22"/>
                </a:cubicBezTo>
                <a:cubicBezTo>
                  <a:pt x="116"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8" name="Freeform 22"/>
          <p:cNvSpPr>
            <a:spLocks noChangeArrowheads="1"/>
          </p:cNvSpPr>
          <p:nvPr/>
        </p:nvSpPr>
        <p:spPr bwMode="auto">
          <a:xfrm>
            <a:off x="5938561" y="3029535"/>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6"/>
                  <a:pt x="130" y="22"/>
                </a:cubicBezTo>
                <a:cubicBezTo>
                  <a:pt x="116"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9" name="Freeform 23"/>
          <p:cNvSpPr>
            <a:spLocks noChangeArrowheads="1"/>
          </p:cNvSpPr>
          <p:nvPr/>
        </p:nvSpPr>
        <p:spPr bwMode="auto">
          <a:xfrm>
            <a:off x="5938561" y="3029535"/>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6" y="144"/>
                  <a:pt x="130" y="130"/>
                </a:cubicBezTo>
                <a:cubicBezTo>
                  <a:pt x="144" y="116"/>
                  <a:pt x="152" y="96"/>
                  <a:pt x="152" y="76"/>
                </a:cubicBezTo>
                <a:cubicBezTo>
                  <a:pt x="152" y="56"/>
                  <a:pt x="144" y="36"/>
                  <a:pt x="130" y="22"/>
                </a:cubicBezTo>
                <a:cubicBezTo>
                  <a:pt x="116"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30" name="Freeform 24"/>
          <p:cNvSpPr>
            <a:spLocks noChangeArrowheads="1"/>
          </p:cNvSpPr>
          <p:nvPr/>
        </p:nvSpPr>
        <p:spPr bwMode="auto">
          <a:xfrm>
            <a:off x="6124320" y="3033855"/>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5" y="144"/>
                  <a:pt x="130" y="130"/>
                </a:cubicBezTo>
                <a:cubicBezTo>
                  <a:pt x="144" y="116"/>
                  <a:pt x="152" y="96"/>
                  <a:pt x="152" y="76"/>
                </a:cubicBezTo>
                <a:cubicBezTo>
                  <a:pt x="152" y="56"/>
                  <a:pt x="144" y="36"/>
                  <a:pt x="130" y="22"/>
                </a:cubicBezTo>
                <a:cubicBezTo>
                  <a:pt x="115"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31" name="Freeform 25"/>
          <p:cNvSpPr>
            <a:spLocks noChangeArrowheads="1"/>
          </p:cNvSpPr>
          <p:nvPr/>
        </p:nvSpPr>
        <p:spPr bwMode="auto">
          <a:xfrm>
            <a:off x="6124320" y="3033855"/>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5" y="144"/>
                  <a:pt x="130" y="130"/>
                </a:cubicBezTo>
                <a:cubicBezTo>
                  <a:pt x="144" y="116"/>
                  <a:pt x="152" y="96"/>
                  <a:pt x="152" y="76"/>
                </a:cubicBezTo>
                <a:cubicBezTo>
                  <a:pt x="152" y="56"/>
                  <a:pt x="144" y="36"/>
                  <a:pt x="130" y="22"/>
                </a:cubicBezTo>
                <a:cubicBezTo>
                  <a:pt x="115"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32" name="Freeform 26"/>
          <p:cNvSpPr>
            <a:spLocks noChangeArrowheads="1"/>
          </p:cNvSpPr>
          <p:nvPr/>
        </p:nvSpPr>
        <p:spPr bwMode="auto">
          <a:xfrm>
            <a:off x="6124320" y="3033855"/>
            <a:ext cx="50400" cy="50405"/>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5" y="144"/>
                  <a:pt x="130" y="130"/>
                </a:cubicBezTo>
                <a:cubicBezTo>
                  <a:pt x="144" y="116"/>
                  <a:pt x="152" y="96"/>
                  <a:pt x="152" y="76"/>
                </a:cubicBezTo>
                <a:cubicBezTo>
                  <a:pt x="152" y="56"/>
                  <a:pt x="144" y="36"/>
                  <a:pt x="130" y="22"/>
                </a:cubicBezTo>
                <a:cubicBezTo>
                  <a:pt x="115" y="8"/>
                  <a:pt x="96" y="0"/>
                  <a:pt x="76" y="0"/>
                </a:cubicBezTo>
                <a:cubicBezTo>
                  <a:pt x="56" y="0"/>
                  <a:pt x="36" y="8"/>
                  <a:pt x="22" y="22"/>
                </a:cubicBezTo>
                <a:cubicBezTo>
                  <a:pt x="8" y="36"/>
                  <a:pt x="0" y="56"/>
                  <a:pt x="0" y="76"/>
                </a:cubicBezTo>
                <a:cubicBezTo>
                  <a:pt x="0" y="96"/>
                  <a:pt x="8" y="116"/>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33" name="Freeform 27"/>
          <p:cNvSpPr>
            <a:spLocks noChangeArrowheads="1"/>
          </p:cNvSpPr>
          <p:nvPr/>
        </p:nvSpPr>
        <p:spPr bwMode="auto">
          <a:xfrm>
            <a:off x="6432480" y="2935925"/>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2 w 154"/>
              <a:gd name="T11" fmla="*/ 22 h 153"/>
              <a:gd name="T12" fmla="*/ 0 w 154"/>
              <a:gd name="T13" fmla="*/ 76 h 153"/>
              <a:gd name="T14" fmla="*/ 22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5"/>
                  <a:pt x="153" y="96"/>
                  <a:pt x="153" y="76"/>
                </a:cubicBezTo>
                <a:cubicBezTo>
                  <a:pt x="153" y="55"/>
                  <a:pt x="145" y="36"/>
                  <a:pt x="130" y="22"/>
                </a:cubicBezTo>
                <a:cubicBezTo>
                  <a:pt x="116" y="8"/>
                  <a:pt x="97" y="0"/>
                  <a:pt x="76" y="0"/>
                </a:cubicBezTo>
                <a:cubicBezTo>
                  <a:pt x="56" y="0"/>
                  <a:pt x="37" y="8"/>
                  <a:pt x="22" y="22"/>
                </a:cubicBezTo>
                <a:cubicBezTo>
                  <a:pt x="8" y="36"/>
                  <a:pt x="0" y="55"/>
                  <a:pt x="0" y="76"/>
                </a:cubicBezTo>
                <a:cubicBezTo>
                  <a:pt x="0" y="96"/>
                  <a:pt x="8" y="115"/>
                  <a:pt x="22" y="130"/>
                </a:cubicBezTo>
                <a:cubicBezTo>
                  <a:pt x="37"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34" name="Freeform 28"/>
          <p:cNvSpPr>
            <a:spLocks noChangeArrowheads="1"/>
          </p:cNvSpPr>
          <p:nvPr/>
        </p:nvSpPr>
        <p:spPr bwMode="auto">
          <a:xfrm>
            <a:off x="6432480" y="2935925"/>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2 w 154"/>
              <a:gd name="T11" fmla="*/ 22 h 153"/>
              <a:gd name="T12" fmla="*/ 0 w 154"/>
              <a:gd name="T13" fmla="*/ 76 h 153"/>
              <a:gd name="T14" fmla="*/ 22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5"/>
                  <a:pt x="153" y="96"/>
                  <a:pt x="153" y="76"/>
                </a:cubicBezTo>
                <a:cubicBezTo>
                  <a:pt x="153" y="55"/>
                  <a:pt x="145" y="36"/>
                  <a:pt x="130" y="22"/>
                </a:cubicBezTo>
                <a:cubicBezTo>
                  <a:pt x="116" y="8"/>
                  <a:pt x="97" y="0"/>
                  <a:pt x="76" y="0"/>
                </a:cubicBezTo>
                <a:cubicBezTo>
                  <a:pt x="56" y="0"/>
                  <a:pt x="37" y="8"/>
                  <a:pt x="22" y="22"/>
                </a:cubicBezTo>
                <a:cubicBezTo>
                  <a:pt x="8" y="36"/>
                  <a:pt x="0" y="55"/>
                  <a:pt x="0" y="76"/>
                </a:cubicBezTo>
                <a:cubicBezTo>
                  <a:pt x="0" y="96"/>
                  <a:pt x="8" y="115"/>
                  <a:pt x="22"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35" name="Freeform 29"/>
          <p:cNvSpPr>
            <a:spLocks noChangeArrowheads="1"/>
          </p:cNvSpPr>
          <p:nvPr/>
        </p:nvSpPr>
        <p:spPr bwMode="auto">
          <a:xfrm>
            <a:off x="6432480" y="2935925"/>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2 w 154"/>
              <a:gd name="T11" fmla="*/ 22 h 153"/>
              <a:gd name="T12" fmla="*/ 0 w 154"/>
              <a:gd name="T13" fmla="*/ 76 h 153"/>
              <a:gd name="T14" fmla="*/ 22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5"/>
                  <a:pt x="153" y="96"/>
                  <a:pt x="153" y="76"/>
                </a:cubicBezTo>
                <a:cubicBezTo>
                  <a:pt x="153" y="55"/>
                  <a:pt x="145" y="36"/>
                  <a:pt x="130" y="22"/>
                </a:cubicBezTo>
                <a:cubicBezTo>
                  <a:pt x="116" y="8"/>
                  <a:pt x="97" y="0"/>
                  <a:pt x="76" y="0"/>
                </a:cubicBezTo>
                <a:cubicBezTo>
                  <a:pt x="56" y="0"/>
                  <a:pt x="37" y="8"/>
                  <a:pt x="22" y="22"/>
                </a:cubicBezTo>
                <a:cubicBezTo>
                  <a:pt x="8" y="36"/>
                  <a:pt x="0" y="55"/>
                  <a:pt x="0" y="76"/>
                </a:cubicBezTo>
                <a:cubicBezTo>
                  <a:pt x="0" y="96"/>
                  <a:pt x="8" y="115"/>
                  <a:pt x="22"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36" name="Freeform 30"/>
          <p:cNvSpPr>
            <a:spLocks noChangeArrowheads="1"/>
          </p:cNvSpPr>
          <p:nvPr/>
        </p:nvSpPr>
        <p:spPr bwMode="auto">
          <a:xfrm>
            <a:off x="7048800" y="2558606"/>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3 w 154"/>
              <a:gd name="T11" fmla="*/ 22 h 153"/>
              <a:gd name="T12" fmla="*/ 0 w 154"/>
              <a:gd name="T13" fmla="*/ 76 h 153"/>
              <a:gd name="T14" fmla="*/ 23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6"/>
                  <a:pt x="153" y="96"/>
                  <a:pt x="153" y="76"/>
                </a:cubicBezTo>
                <a:cubicBezTo>
                  <a:pt x="153" y="56"/>
                  <a:pt x="145" y="37"/>
                  <a:pt x="130" y="22"/>
                </a:cubicBezTo>
                <a:cubicBezTo>
                  <a:pt x="116" y="8"/>
                  <a:pt x="97" y="0"/>
                  <a:pt x="76" y="0"/>
                </a:cubicBezTo>
                <a:cubicBezTo>
                  <a:pt x="56" y="0"/>
                  <a:pt x="37" y="8"/>
                  <a:pt x="23" y="22"/>
                </a:cubicBezTo>
                <a:cubicBezTo>
                  <a:pt x="8" y="37"/>
                  <a:pt x="0" y="56"/>
                  <a:pt x="0" y="76"/>
                </a:cubicBezTo>
                <a:cubicBezTo>
                  <a:pt x="0" y="96"/>
                  <a:pt x="8" y="116"/>
                  <a:pt x="23" y="130"/>
                </a:cubicBezTo>
                <a:cubicBezTo>
                  <a:pt x="37"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37" name="Freeform 31"/>
          <p:cNvSpPr>
            <a:spLocks noChangeArrowheads="1"/>
          </p:cNvSpPr>
          <p:nvPr/>
        </p:nvSpPr>
        <p:spPr bwMode="auto">
          <a:xfrm>
            <a:off x="7048800" y="2558606"/>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3 w 154"/>
              <a:gd name="T11" fmla="*/ 22 h 153"/>
              <a:gd name="T12" fmla="*/ 0 w 154"/>
              <a:gd name="T13" fmla="*/ 76 h 153"/>
              <a:gd name="T14" fmla="*/ 23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6"/>
                  <a:pt x="153" y="96"/>
                  <a:pt x="153" y="76"/>
                </a:cubicBezTo>
                <a:cubicBezTo>
                  <a:pt x="153" y="56"/>
                  <a:pt x="145" y="37"/>
                  <a:pt x="130" y="22"/>
                </a:cubicBezTo>
                <a:cubicBezTo>
                  <a:pt x="116" y="8"/>
                  <a:pt x="97" y="0"/>
                  <a:pt x="76" y="0"/>
                </a:cubicBezTo>
                <a:cubicBezTo>
                  <a:pt x="56" y="0"/>
                  <a:pt x="37" y="8"/>
                  <a:pt x="23" y="22"/>
                </a:cubicBezTo>
                <a:cubicBezTo>
                  <a:pt x="8" y="37"/>
                  <a:pt x="0" y="56"/>
                  <a:pt x="0" y="76"/>
                </a:cubicBezTo>
                <a:cubicBezTo>
                  <a:pt x="0" y="96"/>
                  <a:pt x="8" y="116"/>
                  <a:pt x="23"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38" name="Freeform 32"/>
          <p:cNvSpPr>
            <a:spLocks noChangeArrowheads="1"/>
          </p:cNvSpPr>
          <p:nvPr/>
        </p:nvSpPr>
        <p:spPr bwMode="auto">
          <a:xfrm>
            <a:off x="7048800" y="2558606"/>
            <a:ext cx="50400" cy="50405"/>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3 w 154"/>
              <a:gd name="T11" fmla="*/ 22 h 153"/>
              <a:gd name="T12" fmla="*/ 0 w 154"/>
              <a:gd name="T13" fmla="*/ 76 h 153"/>
              <a:gd name="T14" fmla="*/ 23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6"/>
                  <a:pt x="153" y="96"/>
                  <a:pt x="153" y="76"/>
                </a:cubicBezTo>
                <a:cubicBezTo>
                  <a:pt x="153" y="56"/>
                  <a:pt x="145" y="37"/>
                  <a:pt x="130" y="22"/>
                </a:cubicBezTo>
                <a:cubicBezTo>
                  <a:pt x="116" y="8"/>
                  <a:pt x="97" y="0"/>
                  <a:pt x="76" y="0"/>
                </a:cubicBezTo>
                <a:cubicBezTo>
                  <a:pt x="56" y="0"/>
                  <a:pt x="37" y="8"/>
                  <a:pt x="23" y="22"/>
                </a:cubicBezTo>
                <a:cubicBezTo>
                  <a:pt x="8" y="37"/>
                  <a:pt x="0" y="56"/>
                  <a:pt x="0" y="76"/>
                </a:cubicBezTo>
                <a:cubicBezTo>
                  <a:pt x="0" y="96"/>
                  <a:pt x="8" y="116"/>
                  <a:pt x="23"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39" name="Freeform 33"/>
          <p:cNvSpPr>
            <a:spLocks noChangeArrowheads="1"/>
          </p:cNvSpPr>
          <p:nvPr/>
        </p:nvSpPr>
        <p:spPr bwMode="auto">
          <a:xfrm>
            <a:off x="7666561" y="3280121"/>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5" y="144"/>
                  <a:pt x="130" y="130"/>
                </a:cubicBezTo>
                <a:cubicBezTo>
                  <a:pt x="144" y="115"/>
                  <a:pt x="152" y="96"/>
                  <a:pt x="152" y="76"/>
                </a:cubicBezTo>
                <a:cubicBezTo>
                  <a:pt x="152" y="56"/>
                  <a:pt x="144" y="36"/>
                  <a:pt x="130" y="22"/>
                </a:cubicBezTo>
                <a:cubicBezTo>
                  <a:pt x="115" y="8"/>
                  <a:pt x="96" y="0"/>
                  <a:pt x="76" y="0"/>
                </a:cubicBezTo>
                <a:cubicBezTo>
                  <a:pt x="56" y="0"/>
                  <a:pt x="36" y="8"/>
                  <a:pt x="22" y="22"/>
                </a:cubicBezTo>
                <a:cubicBezTo>
                  <a:pt x="8" y="36"/>
                  <a:pt x="0" y="56"/>
                  <a:pt x="0" y="76"/>
                </a:cubicBezTo>
                <a:cubicBezTo>
                  <a:pt x="0" y="96"/>
                  <a:pt x="8" y="115"/>
                  <a:pt x="22" y="130"/>
                </a:cubicBezTo>
                <a:cubicBezTo>
                  <a:pt x="36"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40" name="Freeform 34"/>
          <p:cNvSpPr>
            <a:spLocks noChangeArrowheads="1"/>
          </p:cNvSpPr>
          <p:nvPr/>
        </p:nvSpPr>
        <p:spPr bwMode="auto">
          <a:xfrm>
            <a:off x="7666561" y="3280121"/>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5" y="144"/>
                  <a:pt x="130" y="130"/>
                </a:cubicBezTo>
                <a:cubicBezTo>
                  <a:pt x="144" y="115"/>
                  <a:pt x="152" y="96"/>
                  <a:pt x="152" y="76"/>
                </a:cubicBezTo>
                <a:cubicBezTo>
                  <a:pt x="152" y="56"/>
                  <a:pt x="144" y="36"/>
                  <a:pt x="130" y="22"/>
                </a:cubicBezTo>
                <a:cubicBezTo>
                  <a:pt x="115" y="8"/>
                  <a:pt x="96" y="0"/>
                  <a:pt x="76" y="0"/>
                </a:cubicBezTo>
                <a:cubicBezTo>
                  <a:pt x="56" y="0"/>
                  <a:pt x="36" y="8"/>
                  <a:pt x="22" y="22"/>
                </a:cubicBezTo>
                <a:cubicBezTo>
                  <a:pt x="8" y="36"/>
                  <a:pt x="0" y="56"/>
                  <a:pt x="0" y="76"/>
                </a:cubicBezTo>
                <a:cubicBezTo>
                  <a:pt x="0" y="96"/>
                  <a:pt x="8" y="115"/>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41" name="Freeform 35"/>
          <p:cNvSpPr>
            <a:spLocks noChangeArrowheads="1"/>
          </p:cNvSpPr>
          <p:nvPr/>
        </p:nvSpPr>
        <p:spPr bwMode="auto">
          <a:xfrm>
            <a:off x="7666561" y="3280121"/>
            <a:ext cx="50400" cy="50406"/>
          </a:xfrm>
          <a:custGeom>
            <a:avLst/>
            <a:gdLst>
              <a:gd name="T0" fmla="*/ 76 w 153"/>
              <a:gd name="T1" fmla="*/ 152 h 153"/>
              <a:gd name="T2" fmla="*/ 130 w 153"/>
              <a:gd name="T3" fmla="*/ 130 h 153"/>
              <a:gd name="T4" fmla="*/ 152 w 153"/>
              <a:gd name="T5" fmla="*/ 76 h 153"/>
              <a:gd name="T6" fmla="*/ 130 w 153"/>
              <a:gd name="T7" fmla="*/ 22 h 153"/>
              <a:gd name="T8" fmla="*/ 76 w 153"/>
              <a:gd name="T9" fmla="*/ 0 h 153"/>
              <a:gd name="T10" fmla="*/ 22 w 153"/>
              <a:gd name="T11" fmla="*/ 22 h 153"/>
              <a:gd name="T12" fmla="*/ 0 w 153"/>
              <a:gd name="T13" fmla="*/ 76 h 153"/>
              <a:gd name="T14" fmla="*/ 22 w 153"/>
              <a:gd name="T15" fmla="*/ 130 h 153"/>
              <a:gd name="T16" fmla="*/ 76 w 153"/>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3">
                <a:moveTo>
                  <a:pt x="76" y="152"/>
                </a:moveTo>
                <a:cubicBezTo>
                  <a:pt x="96" y="152"/>
                  <a:pt x="115" y="144"/>
                  <a:pt x="130" y="130"/>
                </a:cubicBezTo>
                <a:cubicBezTo>
                  <a:pt x="144" y="115"/>
                  <a:pt x="152" y="96"/>
                  <a:pt x="152" y="76"/>
                </a:cubicBezTo>
                <a:cubicBezTo>
                  <a:pt x="152" y="56"/>
                  <a:pt x="144" y="36"/>
                  <a:pt x="130" y="22"/>
                </a:cubicBezTo>
                <a:cubicBezTo>
                  <a:pt x="115" y="8"/>
                  <a:pt x="96" y="0"/>
                  <a:pt x="76" y="0"/>
                </a:cubicBezTo>
                <a:cubicBezTo>
                  <a:pt x="56" y="0"/>
                  <a:pt x="36" y="8"/>
                  <a:pt x="22" y="22"/>
                </a:cubicBezTo>
                <a:cubicBezTo>
                  <a:pt x="8" y="36"/>
                  <a:pt x="0" y="56"/>
                  <a:pt x="0" y="76"/>
                </a:cubicBezTo>
                <a:cubicBezTo>
                  <a:pt x="0" y="96"/>
                  <a:pt x="8" y="115"/>
                  <a:pt x="22" y="130"/>
                </a:cubicBezTo>
                <a:cubicBezTo>
                  <a:pt x="36"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42" name="Freeform 36"/>
          <p:cNvSpPr>
            <a:spLocks noChangeArrowheads="1"/>
          </p:cNvSpPr>
          <p:nvPr/>
        </p:nvSpPr>
        <p:spPr bwMode="auto">
          <a:xfrm>
            <a:off x="8282881" y="3596955"/>
            <a:ext cx="50400" cy="50406"/>
          </a:xfrm>
          <a:custGeom>
            <a:avLst/>
            <a:gdLst>
              <a:gd name="T0" fmla="*/ 76 w 153"/>
              <a:gd name="T1" fmla="*/ 153 h 154"/>
              <a:gd name="T2" fmla="*/ 130 w 153"/>
              <a:gd name="T3" fmla="*/ 130 h 154"/>
              <a:gd name="T4" fmla="*/ 152 w 153"/>
              <a:gd name="T5" fmla="*/ 76 h 154"/>
              <a:gd name="T6" fmla="*/ 130 w 153"/>
              <a:gd name="T7" fmla="*/ 23 h 154"/>
              <a:gd name="T8" fmla="*/ 76 w 153"/>
              <a:gd name="T9" fmla="*/ 0 h 154"/>
              <a:gd name="T10" fmla="*/ 22 w 153"/>
              <a:gd name="T11" fmla="*/ 23 h 154"/>
              <a:gd name="T12" fmla="*/ 0 w 153"/>
              <a:gd name="T13" fmla="*/ 76 h 154"/>
              <a:gd name="T14" fmla="*/ 22 w 153"/>
              <a:gd name="T15" fmla="*/ 130 h 154"/>
              <a:gd name="T16" fmla="*/ 76 w 153"/>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76" y="153"/>
                </a:moveTo>
                <a:cubicBezTo>
                  <a:pt x="96" y="153"/>
                  <a:pt x="116" y="145"/>
                  <a:pt x="130" y="130"/>
                </a:cubicBezTo>
                <a:cubicBezTo>
                  <a:pt x="144" y="116"/>
                  <a:pt x="152" y="97"/>
                  <a:pt x="152" y="76"/>
                </a:cubicBezTo>
                <a:cubicBezTo>
                  <a:pt x="152" y="56"/>
                  <a:pt x="144" y="37"/>
                  <a:pt x="130" y="23"/>
                </a:cubicBezTo>
                <a:cubicBezTo>
                  <a:pt x="116" y="8"/>
                  <a:pt x="96" y="0"/>
                  <a:pt x="76" y="0"/>
                </a:cubicBezTo>
                <a:cubicBezTo>
                  <a:pt x="56" y="0"/>
                  <a:pt x="36" y="8"/>
                  <a:pt x="22" y="23"/>
                </a:cubicBezTo>
                <a:cubicBezTo>
                  <a:pt x="8" y="37"/>
                  <a:pt x="0" y="56"/>
                  <a:pt x="0" y="76"/>
                </a:cubicBezTo>
                <a:cubicBezTo>
                  <a:pt x="0" y="97"/>
                  <a:pt x="8" y="116"/>
                  <a:pt x="22" y="130"/>
                </a:cubicBezTo>
                <a:cubicBezTo>
                  <a:pt x="36" y="145"/>
                  <a:pt x="56" y="153"/>
                  <a:pt x="76" y="153"/>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43" name="Freeform 37"/>
          <p:cNvSpPr>
            <a:spLocks noChangeArrowheads="1"/>
          </p:cNvSpPr>
          <p:nvPr/>
        </p:nvSpPr>
        <p:spPr bwMode="auto">
          <a:xfrm>
            <a:off x="8282881" y="3596955"/>
            <a:ext cx="50400" cy="50406"/>
          </a:xfrm>
          <a:custGeom>
            <a:avLst/>
            <a:gdLst>
              <a:gd name="T0" fmla="*/ 76 w 153"/>
              <a:gd name="T1" fmla="*/ 153 h 154"/>
              <a:gd name="T2" fmla="*/ 130 w 153"/>
              <a:gd name="T3" fmla="*/ 130 h 154"/>
              <a:gd name="T4" fmla="*/ 152 w 153"/>
              <a:gd name="T5" fmla="*/ 76 h 154"/>
              <a:gd name="T6" fmla="*/ 130 w 153"/>
              <a:gd name="T7" fmla="*/ 23 h 154"/>
              <a:gd name="T8" fmla="*/ 76 w 153"/>
              <a:gd name="T9" fmla="*/ 0 h 154"/>
              <a:gd name="T10" fmla="*/ 22 w 153"/>
              <a:gd name="T11" fmla="*/ 23 h 154"/>
              <a:gd name="T12" fmla="*/ 0 w 153"/>
              <a:gd name="T13" fmla="*/ 76 h 154"/>
              <a:gd name="T14" fmla="*/ 22 w 153"/>
              <a:gd name="T15" fmla="*/ 130 h 154"/>
              <a:gd name="T16" fmla="*/ 76 w 153"/>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76" y="153"/>
                </a:moveTo>
                <a:cubicBezTo>
                  <a:pt x="96" y="153"/>
                  <a:pt x="116" y="145"/>
                  <a:pt x="130" y="130"/>
                </a:cubicBezTo>
                <a:cubicBezTo>
                  <a:pt x="144" y="116"/>
                  <a:pt x="152" y="97"/>
                  <a:pt x="152" y="76"/>
                </a:cubicBezTo>
                <a:cubicBezTo>
                  <a:pt x="152" y="56"/>
                  <a:pt x="144" y="37"/>
                  <a:pt x="130" y="23"/>
                </a:cubicBezTo>
                <a:cubicBezTo>
                  <a:pt x="116" y="8"/>
                  <a:pt x="96" y="0"/>
                  <a:pt x="76" y="0"/>
                </a:cubicBezTo>
                <a:cubicBezTo>
                  <a:pt x="56" y="0"/>
                  <a:pt x="36" y="8"/>
                  <a:pt x="22" y="23"/>
                </a:cubicBezTo>
                <a:cubicBezTo>
                  <a:pt x="8" y="37"/>
                  <a:pt x="0" y="56"/>
                  <a:pt x="0" y="76"/>
                </a:cubicBezTo>
                <a:cubicBezTo>
                  <a:pt x="0" y="97"/>
                  <a:pt x="8" y="116"/>
                  <a:pt x="22" y="130"/>
                </a:cubicBezTo>
                <a:cubicBezTo>
                  <a:pt x="36" y="145"/>
                  <a:pt x="56" y="153"/>
                  <a:pt x="76" y="153"/>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44" name="Freeform 38"/>
          <p:cNvSpPr>
            <a:spLocks noChangeArrowheads="1"/>
          </p:cNvSpPr>
          <p:nvPr/>
        </p:nvSpPr>
        <p:spPr bwMode="auto">
          <a:xfrm>
            <a:off x="8282881" y="3596955"/>
            <a:ext cx="50400" cy="50406"/>
          </a:xfrm>
          <a:custGeom>
            <a:avLst/>
            <a:gdLst>
              <a:gd name="T0" fmla="*/ 76 w 153"/>
              <a:gd name="T1" fmla="*/ 153 h 154"/>
              <a:gd name="T2" fmla="*/ 130 w 153"/>
              <a:gd name="T3" fmla="*/ 130 h 154"/>
              <a:gd name="T4" fmla="*/ 152 w 153"/>
              <a:gd name="T5" fmla="*/ 76 h 154"/>
              <a:gd name="T6" fmla="*/ 130 w 153"/>
              <a:gd name="T7" fmla="*/ 23 h 154"/>
              <a:gd name="T8" fmla="*/ 76 w 153"/>
              <a:gd name="T9" fmla="*/ 0 h 154"/>
              <a:gd name="T10" fmla="*/ 22 w 153"/>
              <a:gd name="T11" fmla="*/ 23 h 154"/>
              <a:gd name="T12" fmla="*/ 0 w 153"/>
              <a:gd name="T13" fmla="*/ 76 h 154"/>
              <a:gd name="T14" fmla="*/ 22 w 153"/>
              <a:gd name="T15" fmla="*/ 130 h 154"/>
              <a:gd name="T16" fmla="*/ 76 w 153"/>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76" y="153"/>
                </a:moveTo>
                <a:cubicBezTo>
                  <a:pt x="96" y="153"/>
                  <a:pt x="116" y="145"/>
                  <a:pt x="130" y="130"/>
                </a:cubicBezTo>
                <a:cubicBezTo>
                  <a:pt x="144" y="116"/>
                  <a:pt x="152" y="97"/>
                  <a:pt x="152" y="76"/>
                </a:cubicBezTo>
                <a:cubicBezTo>
                  <a:pt x="152" y="56"/>
                  <a:pt x="144" y="37"/>
                  <a:pt x="130" y="23"/>
                </a:cubicBezTo>
                <a:cubicBezTo>
                  <a:pt x="116" y="8"/>
                  <a:pt x="96" y="0"/>
                  <a:pt x="76" y="0"/>
                </a:cubicBezTo>
                <a:cubicBezTo>
                  <a:pt x="56" y="0"/>
                  <a:pt x="36" y="8"/>
                  <a:pt x="22" y="23"/>
                </a:cubicBezTo>
                <a:cubicBezTo>
                  <a:pt x="8" y="37"/>
                  <a:pt x="0" y="56"/>
                  <a:pt x="0" y="76"/>
                </a:cubicBezTo>
                <a:cubicBezTo>
                  <a:pt x="0" y="97"/>
                  <a:pt x="8" y="116"/>
                  <a:pt x="22" y="130"/>
                </a:cubicBezTo>
                <a:cubicBezTo>
                  <a:pt x="36" y="145"/>
                  <a:pt x="56" y="153"/>
                  <a:pt x="76" y="153"/>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45" name="Freeform 39"/>
          <p:cNvSpPr>
            <a:spLocks noChangeArrowheads="1"/>
          </p:cNvSpPr>
          <p:nvPr/>
        </p:nvSpPr>
        <p:spPr bwMode="auto">
          <a:xfrm>
            <a:off x="8468640" y="3643039"/>
            <a:ext cx="50400" cy="50406"/>
          </a:xfrm>
          <a:custGeom>
            <a:avLst/>
            <a:gdLst>
              <a:gd name="T0" fmla="*/ 76 w 153"/>
              <a:gd name="T1" fmla="*/ 153 h 154"/>
              <a:gd name="T2" fmla="*/ 130 w 153"/>
              <a:gd name="T3" fmla="*/ 131 h 154"/>
              <a:gd name="T4" fmla="*/ 152 w 153"/>
              <a:gd name="T5" fmla="*/ 77 h 154"/>
              <a:gd name="T6" fmla="*/ 130 w 153"/>
              <a:gd name="T7" fmla="*/ 23 h 154"/>
              <a:gd name="T8" fmla="*/ 76 w 153"/>
              <a:gd name="T9" fmla="*/ 0 h 154"/>
              <a:gd name="T10" fmla="*/ 22 w 153"/>
              <a:gd name="T11" fmla="*/ 23 h 154"/>
              <a:gd name="T12" fmla="*/ 0 w 153"/>
              <a:gd name="T13" fmla="*/ 77 h 154"/>
              <a:gd name="T14" fmla="*/ 22 w 153"/>
              <a:gd name="T15" fmla="*/ 131 h 154"/>
              <a:gd name="T16" fmla="*/ 76 w 153"/>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76" y="153"/>
                </a:moveTo>
                <a:cubicBezTo>
                  <a:pt x="96" y="153"/>
                  <a:pt x="115" y="145"/>
                  <a:pt x="130" y="131"/>
                </a:cubicBezTo>
                <a:cubicBezTo>
                  <a:pt x="144" y="116"/>
                  <a:pt x="152" y="97"/>
                  <a:pt x="152" y="77"/>
                </a:cubicBezTo>
                <a:cubicBezTo>
                  <a:pt x="152" y="57"/>
                  <a:pt x="144" y="37"/>
                  <a:pt x="130" y="23"/>
                </a:cubicBezTo>
                <a:cubicBezTo>
                  <a:pt x="115" y="9"/>
                  <a:pt x="96" y="0"/>
                  <a:pt x="76" y="0"/>
                </a:cubicBezTo>
                <a:cubicBezTo>
                  <a:pt x="55" y="0"/>
                  <a:pt x="36" y="9"/>
                  <a:pt x="22" y="23"/>
                </a:cubicBezTo>
                <a:cubicBezTo>
                  <a:pt x="8" y="37"/>
                  <a:pt x="0" y="57"/>
                  <a:pt x="0" y="77"/>
                </a:cubicBezTo>
                <a:cubicBezTo>
                  <a:pt x="0" y="97"/>
                  <a:pt x="8" y="116"/>
                  <a:pt x="22" y="131"/>
                </a:cubicBezTo>
                <a:cubicBezTo>
                  <a:pt x="36" y="145"/>
                  <a:pt x="55" y="153"/>
                  <a:pt x="76" y="153"/>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46" name="Freeform 40"/>
          <p:cNvSpPr>
            <a:spLocks noChangeArrowheads="1"/>
          </p:cNvSpPr>
          <p:nvPr/>
        </p:nvSpPr>
        <p:spPr bwMode="auto">
          <a:xfrm>
            <a:off x="8468640" y="3643039"/>
            <a:ext cx="50400" cy="50406"/>
          </a:xfrm>
          <a:custGeom>
            <a:avLst/>
            <a:gdLst>
              <a:gd name="T0" fmla="*/ 76 w 153"/>
              <a:gd name="T1" fmla="*/ 153 h 154"/>
              <a:gd name="T2" fmla="*/ 130 w 153"/>
              <a:gd name="T3" fmla="*/ 131 h 154"/>
              <a:gd name="T4" fmla="*/ 152 w 153"/>
              <a:gd name="T5" fmla="*/ 77 h 154"/>
              <a:gd name="T6" fmla="*/ 130 w 153"/>
              <a:gd name="T7" fmla="*/ 23 h 154"/>
              <a:gd name="T8" fmla="*/ 76 w 153"/>
              <a:gd name="T9" fmla="*/ 0 h 154"/>
              <a:gd name="T10" fmla="*/ 22 w 153"/>
              <a:gd name="T11" fmla="*/ 23 h 154"/>
              <a:gd name="T12" fmla="*/ 0 w 153"/>
              <a:gd name="T13" fmla="*/ 77 h 154"/>
              <a:gd name="T14" fmla="*/ 22 w 153"/>
              <a:gd name="T15" fmla="*/ 131 h 154"/>
              <a:gd name="T16" fmla="*/ 76 w 153"/>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76" y="153"/>
                </a:moveTo>
                <a:cubicBezTo>
                  <a:pt x="96" y="153"/>
                  <a:pt x="115" y="145"/>
                  <a:pt x="130" y="131"/>
                </a:cubicBezTo>
                <a:cubicBezTo>
                  <a:pt x="144" y="116"/>
                  <a:pt x="152" y="97"/>
                  <a:pt x="152" y="77"/>
                </a:cubicBezTo>
                <a:cubicBezTo>
                  <a:pt x="152" y="57"/>
                  <a:pt x="144" y="37"/>
                  <a:pt x="130" y="23"/>
                </a:cubicBezTo>
                <a:cubicBezTo>
                  <a:pt x="115" y="9"/>
                  <a:pt x="96" y="0"/>
                  <a:pt x="76" y="0"/>
                </a:cubicBezTo>
                <a:cubicBezTo>
                  <a:pt x="55" y="0"/>
                  <a:pt x="36" y="9"/>
                  <a:pt x="22" y="23"/>
                </a:cubicBezTo>
                <a:cubicBezTo>
                  <a:pt x="8" y="37"/>
                  <a:pt x="0" y="57"/>
                  <a:pt x="0" y="77"/>
                </a:cubicBezTo>
                <a:cubicBezTo>
                  <a:pt x="0" y="97"/>
                  <a:pt x="8" y="116"/>
                  <a:pt x="22" y="131"/>
                </a:cubicBezTo>
                <a:cubicBezTo>
                  <a:pt x="36" y="145"/>
                  <a:pt x="55" y="153"/>
                  <a:pt x="76" y="153"/>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47" name="Freeform 41"/>
          <p:cNvSpPr>
            <a:spLocks noChangeArrowheads="1"/>
          </p:cNvSpPr>
          <p:nvPr/>
        </p:nvSpPr>
        <p:spPr bwMode="auto">
          <a:xfrm>
            <a:off x="8468640" y="3643039"/>
            <a:ext cx="50400" cy="50406"/>
          </a:xfrm>
          <a:custGeom>
            <a:avLst/>
            <a:gdLst>
              <a:gd name="T0" fmla="*/ 76 w 153"/>
              <a:gd name="T1" fmla="*/ 153 h 154"/>
              <a:gd name="T2" fmla="*/ 130 w 153"/>
              <a:gd name="T3" fmla="*/ 131 h 154"/>
              <a:gd name="T4" fmla="*/ 152 w 153"/>
              <a:gd name="T5" fmla="*/ 77 h 154"/>
              <a:gd name="T6" fmla="*/ 130 w 153"/>
              <a:gd name="T7" fmla="*/ 23 h 154"/>
              <a:gd name="T8" fmla="*/ 76 w 153"/>
              <a:gd name="T9" fmla="*/ 0 h 154"/>
              <a:gd name="T10" fmla="*/ 22 w 153"/>
              <a:gd name="T11" fmla="*/ 23 h 154"/>
              <a:gd name="T12" fmla="*/ 0 w 153"/>
              <a:gd name="T13" fmla="*/ 77 h 154"/>
              <a:gd name="T14" fmla="*/ 22 w 153"/>
              <a:gd name="T15" fmla="*/ 131 h 154"/>
              <a:gd name="T16" fmla="*/ 76 w 153"/>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4">
                <a:moveTo>
                  <a:pt x="76" y="153"/>
                </a:moveTo>
                <a:cubicBezTo>
                  <a:pt x="96" y="153"/>
                  <a:pt x="115" y="145"/>
                  <a:pt x="130" y="131"/>
                </a:cubicBezTo>
                <a:cubicBezTo>
                  <a:pt x="144" y="116"/>
                  <a:pt x="152" y="97"/>
                  <a:pt x="152" y="77"/>
                </a:cubicBezTo>
                <a:cubicBezTo>
                  <a:pt x="152" y="57"/>
                  <a:pt x="144" y="37"/>
                  <a:pt x="130" y="23"/>
                </a:cubicBezTo>
                <a:cubicBezTo>
                  <a:pt x="115" y="9"/>
                  <a:pt x="96" y="0"/>
                  <a:pt x="76" y="0"/>
                </a:cubicBezTo>
                <a:cubicBezTo>
                  <a:pt x="55" y="0"/>
                  <a:pt x="36" y="9"/>
                  <a:pt x="22" y="23"/>
                </a:cubicBezTo>
                <a:cubicBezTo>
                  <a:pt x="8" y="37"/>
                  <a:pt x="0" y="57"/>
                  <a:pt x="0" y="77"/>
                </a:cubicBezTo>
                <a:cubicBezTo>
                  <a:pt x="0" y="97"/>
                  <a:pt x="8" y="116"/>
                  <a:pt x="22" y="131"/>
                </a:cubicBezTo>
                <a:cubicBezTo>
                  <a:pt x="36" y="145"/>
                  <a:pt x="55" y="153"/>
                  <a:pt x="76" y="153"/>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48" name="Freeform 42"/>
          <p:cNvSpPr>
            <a:spLocks noChangeArrowheads="1"/>
          </p:cNvSpPr>
          <p:nvPr/>
        </p:nvSpPr>
        <p:spPr bwMode="auto">
          <a:xfrm>
            <a:off x="8530561" y="3745290"/>
            <a:ext cx="50400" cy="50405"/>
          </a:xfrm>
          <a:custGeom>
            <a:avLst/>
            <a:gdLst>
              <a:gd name="T0" fmla="*/ 77 w 154"/>
              <a:gd name="T1" fmla="*/ 152 h 153"/>
              <a:gd name="T2" fmla="*/ 131 w 154"/>
              <a:gd name="T3" fmla="*/ 130 h 153"/>
              <a:gd name="T4" fmla="*/ 153 w 154"/>
              <a:gd name="T5" fmla="*/ 76 h 153"/>
              <a:gd name="T6" fmla="*/ 131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1" y="130"/>
                </a:cubicBezTo>
                <a:cubicBezTo>
                  <a:pt x="145" y="116"/>
                  <a:pt x="153" y="96"/>
                  <a:pt x="153" y="76"/>
                </a:cubicBezTo>
                <a:cubicBezTo>
                  <a:pt x="153" y="56"/>
                  <a:pt x="145" y="37"/>
                  <a:pt x="131" y="22"/>
                </a:cubicBezTo>
                <a:cubicBezTo>
                  <a:pt x="116" y="8"/>
                  <a:pt x="97" y="0"/>
                  <a:pt x="77" y="0"/>
                </a:cubicBezTo>
                <a:cubicBezTo>
                  <a:pt x="56" y="0"/>
                  <a:pt x="37" y="8"/>
                  <a:pt x="23" y="22"/>
                </a:cubicBezTo>
                <a:cubicBezTo>
                  <a:pt x="8" y="37"/>
                  <a:pt x="0" y="56"/>
                  <a:pt x="0" y="76"/>
                </a:cubicBezTo>
                <a:cubicBezTo>
                  <a:pt x="0" y="96"/>
                  <a:pt x="8" y="116"/>
                  <a:pt x="23" y="130"/>
                </a:cubicBezTo>
                <a:cubicBezTo>
                  <a:pt x="37" y="144"/>
                  <a:pt x="56" y="152"/>
                  <a:pt x="77"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49" name="Freeform 43"/>
          <p:cNvSpPr>
            <a:spLocks noChangeArrowheads="1"/>
          </p:cNvSpPr>
          <p:nvPr/>
        </p:nvSpPr>
        <p:spPr bwMode="auto">
          <a:xfrm>
            <a:off x="8530561" y="3745290"/>
            <a:ext cx="50400" cy="50405"/>
          </a:xfrm>
          <a:custGeom>
            <a:avLst/>
            <a:gdLst>
              <a:gd name="T0" fmla="*/ 77 w 154"/>
              <a:gd name="T1" fmla="*/ 152 h 153"/>
              <a:gd name="T2" fmla="*/ 131 w 154"/>
              <a:gd name="T3" fmla="*/ 130 h 153"/>
              <a:gd name="T4" fmla="*/ 153 w 154"/>
              <a:gd name="T5" fmla="*/ 76 h 153"/>
              <a:gd name="T6" fmla="*/ 131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1" y="130"/>
                </a:cubicBezTo>
                <a:cubicBezTo>
                  <a:pt x="145" y="116"/>
                  <a:pt x="153" y="96"/>
                  <a:pt x="153" y="76"/>
                </a:cubicBezTo>
                <a:cubicBezTo>
                  <a:pt x="153" y="56"/>
                  <a:pt x="145" y="37"/>
                  <a:pt x="131" y="22"/>
                </a:cubicBezTo>
                <a:cubicBezTo>
                  <a:pt x="116" y="8"/>
                  <a:pt x="97" y="0"/>
                  <a:pt x="77" y="0"/>
                </a:cubicBezTo>
                <a:cubicBezTo>
                  <a:pt x="56" y="0"/>
                  <a:pt x="37" y="8"/>
                  <a:pt x="23" y="22"/>
                </a:cubicBezTo>
                <a:cubicBezTo>
                  <a:pt x="8" y="37"/>
                  <a:pt x="0" y="56"/>
                  <a:pt x="0" y="76"/>
                </a:cubicBezTo>
                <a:cubicBezTo>
                  <a:pt x="0" y="96"/>
                  <a:pt x="8" y="116"/>
                  <a:pt x="23" y="130"/>
                </a:cubicBezTo>
                <a:cubicBezTo>
                  <a:pt x="37" y="144"/>
                  <a:pt x="56" y="152"/>
                  <a:pt x="77"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50" name="Freeform 44"/>
          <p:cNvSpPr>
            <a:spLocks noChangeArrowheads="1"/>
          </p:cNvSpPr>
          <p:nvPr/>
        </p:nvSpPr>
        <p:spPr bwMode="auto">
          <a:xfrm>
            <a:off x="8530561" y="3745290"/>
            <a:ext cx="50400" cy="50405"/>
          </a:xfrm>
          <a:custGeom>
            <a:avLst/>
            <a:gdLst>
              <a:gd name="T0" fmla="*/ 77 w 154"/>
              <a:gd name="T1" fmla="*/ 152 h 153"/>
              <a:gd name="T2" fmla="*/ 131 w 154"/>
              <a:gd name="T3" fmla="*/ 130 h 153"/>
              <a:gd name="T4" fmla="*/ 153 w 154"/>
              <a:gd name="T5" fmla="*/ 76 h 153"/>
              <a:gd name="T6" fmla="*/ 131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1" y="130"/>
                </a:cubicBezTo>
                <a:cubicBezTo>
                  <a:pt x="145" y="116"/>
                  <a:pt x="153" y="96"/>
                  <a:pt x="153" y="76"/>
                </a:cubicBezTo>
                <a:cubicBezTo>
                  <a:pt x="153" y="56"/>
                  <a:pt x="145" y="37"/>
                  <a:pt x="131" y="22"/>
                </a:cubicBezTo>
                <a:cubicBezTo>
                  <a:pt x="116" y="8"/>
                  <a:pt x="97" y="0"/>
                  <a:pt x="77" y="0"/>
                </a:cubicBezTo>
                <a:cubicBezTo>
                  <a:pt x="56" y="0"/>
                  <a:pt x="37" y="8"/>
                  <a:pt x="23" y="22"/>
                </a:cubicBezTo>
                <a:cubicBezTo>
                  <a:pt x="8" y="37"/>
                  <a:pt x="0" y="56"/>
                  <a:pt x="0" y="76"/>
                </a:cubicBezTo>
                <a:cubicBezTo>
                  <a:pt x="0" y="96"/>
                  <a:pt x="8" y="116"/>
                  <a:pt x="23" y="130"/>
                </a:cubicBezTo>
                <a:cubicBezTo>
                  <a:pt x="37" y="144"/>
                  <a:pt x="56" y="152"/>
                  <a:pt x="77"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51" name="Freeform 45"/>
          <p:cNvSpPr>
            <a:spLocks noChangeArrowheads="1"/>
          </p:cNvSpPr>
          <p:nvPr/>
        </p:nvSpPr>
        <p:spPr bwMode="auto">
          <a:xfrm>
            <a:off x="8591041" y="3732329"/>
            <a:ext cx="50400" cy="50406"/>
          </a:xfrm>
          <a:custGeom>
            <a:avLst/>
            <a:gdLst>
              <a:gd name="T0" fmla="*/ 77 w 154"/>
              <a:gd name="T1" fmla="*/ 152 h 153"/>
              <a:gd name="T2" fmla="*/ 130 w 154"/>
              <a:gd name="T3" fmla="*/ 130 h 153"/>
              <a:gd name="T4" fmla="*/ 153 w 154"/>
              <a:gd name="T5" fmla="*/ 76 h 153"/>
              <a:gd name="T6" fmla="*/ 130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0" y="130"/>
                </a:cubicBezTo>
                <a:cubicBezTo>
                  <a:pt x="145" y="115"/>
                  <a:pt x="153" y="96"/>
                  <a:pt x="153" y="76"/>
                </a:cubicBezTo>
                <a:cubicBezTo>
                  <a:pt x="153" y="55"/>
                  <a:pt x="145" y="36"/>
                  <a:pt x="130" y="22"/>
                </a:cubicBezTo>
                <a:cubicBezTo>
                  <a:pt x="116" y="8"/>
                  <a:pt x="97" y="0"/>
                  <a:pt x="77" y="0"/>
                </a:cubicBezTo>
                <a:cubicBezTo>
                  <a:pt x="56" y="0"/>
                  <a:pt x="37" y="8"/>
                  <a:pt x="23" y="22"/>
                </a:cubicBezTo>
                <a:cubicBezTo>
                  <a:pt x="8" y="36"/>
                  <a:pt x="0" y="55"/>
                  <a:pt x="0" y="76"/>
                </a:cubicBezTo>
                <a:cubicBezTo>
                  <a:pt x="0" y="96"/>
                  <a:pt x="8" y="115"/>
                  <a:pt x="23" y="130"/>
                </a:cubicBezTo>
                <a:cubicBezTo>
                  <a:pt x="37" y="144"/>
                  <a:pt x="56" y="152"/>
                  <a:pt x="77"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52" name="Freeform 46"/>
          <p:cNvSpPr>
            <a:spLocks noChangeArrowheads="1"/>
          </p:cNvSpPr>
          <p:nvPr/>
        </p:nvSpPr>
        <p:spPr bwMode="auto">
          <a:xfrm>
            <a:off x="8591041" y="3732329"/>
            <a:ext cx="50400" cy="50406"/>
          </a:xfrm>
          <a:custGeom>
            <a:avLst/>
            <a:gdLst>
              <a:gd name="T0" fmla="*/ 77 w 154"/>
              <a:gd name="T1" fmla="*/ 152 h 153"/>
              <a:gd name="T2" fmla="*/ 130 w 154"/>
              <a:gd name="T3" fmla="*/ 130 h 153"/>
              <a:gd name="T4" fmla="*/ 153 w 154"/>
              <a:gd name="T5" fmla="*/ 76 h 153"/>
              <a:gd name="T6" fmla="*/ 130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0" y="130"/>
                </a:cubicBezTo>
                <a:cubicBezTo>
                  <a:pt x="145" y="115"/>
                  <a:pt x="153" y="96"/>
                  <a:pt x="153" y="76"/>
                </a:cubicBezTo>
                <a:cubicBezTo>
                  <a:pt x="153" y="55"/>
                  <a:pt x="145" y="36"/>
                  <a:pt x="130" y="22"/>
                </a:cubicBezTo>
                <a:cubicBezTo>
                  <a:pt x="116" y="8"/>
                  <a:pt x="97" y="0"/>
                  <a:pt x="77" y="0"/>
                </a:cubicBezTo>
                <a:cubicBezTo>
                  <a:pt x="56" y="0"/>
                  <a:pt x="37" y="8"/>
                  <a:pt x="23" y="22"/>
                </a:cubicBezTo>
                <a:cubicBezTo>
                  <a:pt x="8" y="36"/>
                  <a:pt x="0" y="55"/>
                  <a:pt x="0" y="76"/>
                </a:cubicBezTo>
                <a:cubicBezTo>
                  <a:pt x="0" y="96"/>
                  <a:pt x="8" y="115"/>
                  <a:pt x="23" y="130"/>
                </a:cubicBezTo>
                <a:cubicBezTo>
                  <a:pt x="37" y="144"/>
                  <a:pt x="56" y="152"/>
                  <a:pt x="77"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53" name="Freeform 47"/>
          <p:cNvSpPr>
            <a:spLocks noChangeArrowheads="1"/>
          </p:cNvSpPr>
          <p:nvPr/>
        </p:nvSpPr>
        <p:spPr bwMode="auto">
          <a:xfrm>
            <a:off x="8591041" y="3732329"/>
            <a:ext cx="50400" cy="50406"/>
          </a:xfrm>
          <a:custGeom>
            <a:avLst/>
            <a:gdLst>
              <a:gd name="T0" fmla="*/ 77 w 154"/>
              <a:gd name="T1" fmla="*/ 152 h 153"/>
              <a:gd name="T2" fmla="*/ 130 w 154"/>
              <a:gd name="T3" fmla="*/ 130 h 153"/>
              <a:gd name="T4" fmla="*/ 153 w 154"/>
              <a:gd name="T5" fmla="*/ 76 h 153"/>
              <a:gd name="T6" fmla="*/ 130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0" y="130"/>
                </a:cubicBezTo>
                <a:cubicBezTo>
                  <a:pt x="145" y="115"/>
                  <a:pt x="153" y="96"/>
                  <a:pt x="153" y="76"/>
                </a:cubicBezTo>
                <a:cubicBezTo>
                  <a:pt x="153" y="55"/>
                  <a:pt x="145" y="36"/>
                  <a:pt x="130" y="22"/>
                </a:cubicBezTo>
                <a:cubicBezTo>
                  <a:pt x="116" y="8"/>
                  <a:pt x="97" y="0"/>
                  <a:pt x="77" y="0"/>
                </a:cubicBezTo>
                <a:cubicBezTo>
                  <a:pt x="56" y="0"/>
                  <a:pt x="37" y="8"/>
                  <a:pt x="23" y="22"/>
                </a:cubicBezTo>
                <a:cubicBezTo>
                  <a:pt x="8" y="36"/>
                  <a:pt x="0" y="55"/>
                  <a:pt x="0" y="76"/>
                </a:cubicBezTo>
                <a:cubicBezTo>
                  <a:pt x="0" y="96"/>
                  <a:pt x="8" y="115"/>
                  <a:pt x="23" y="130"/>
                </a:cubicBezTo>
                <a:cubicBezTo>
                  <a:pt x="37" y="144"/>
                  <a:pt x="56" y="152"/>
                  <a:pt x="77"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54" name="Freeform 48"/>
          <p:cNvSpPr>
            <a:spLocks noChangeArrowheads="1"/>
          </p:cNvSpPr>
          <p:nvPr/>
        </p:nvSpPr>
        <p:spPr bwMode="auto">
          <a:xfrm>
            <a:off x="8652960" y="3781294"/>
            <a:ext cx="50400" cy="50406"/>
          </a:xfrm>
          <a:custGeom>
            <a:avLst/>
            <a:gdLst>
              <a:gd name="T0" fmla="*/ 77 w 154"/>
              <a:gd name="T1" fmla="*/ 152 h 153"/>
              <a:gd name="T2" fmla="*/ 130 w 154"/>
              <a:gd name="T3" fmla="*/ 130 h 153"/>
              <a:gd name="T4" fmla="*/ 153 w 154"/>
              <a:gd name="T5" fmla="*/ 76 h 153"/>
              <a:gd name="T6" fmla="*/ 130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0" y="130"/>
                </a:cubicBezTo>
                <a:cubicBezTo>
                  <a:pt x="145" y="116"/>
                  <a:pt x="153" y="96"/>
                  <a:pt x="153" y="76"/>
                </a:cubicBezTo>
                <a:cubicBezTo>
                  <a:pt x="153" y="56"/>
                  <a:pt x="145" y="37"/>
                  <a:pt x="130" y="22"/>
                </a:cubicBezTo>
                <a:cubicBezTo>
                  <a:pt x="116" y="8"/>
                  <a:pt x="97" y="0"/>
                  <a:pt x="77" y="0"/>
                </a:cubicBezTo>
                <a:cubicBezTo>
                  <a:pt x="56" y="0"/>
                  <a:pt x="37" y="8"/>
                  <a:pt x="23" y="22"/>
                </a:cubicBezTo>
                <a:cubicBezTo>
                  <a:pt x="8" y="37"/>
                  <a:pt x="0" y="56"/>
                  <a:pt x="0" y="76"/>
                </a:cubicBezTo>
                <a:cubicBezTo>
                  <a:pt x="0" y="96"/>
                  <a:pt x="8" y="116"/>
                  <a:pt x="23" y="130"/>
                </a:cubicBezTo>
                <a:cubicBezTo>
                  <a:pt x="37" y="144"/>
                  <a:pt x="56" y="152"/>
                  <a:pt x="77"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55" name="Freeform 49"/>
          <p:cNvSpPr>
            <a:spLocks noChangeArrowheads="1"/>
          </p:cNvSpPr>
          <p:nvPr/>
        </p:nvSpPr>
        <p:spPr bwMode="auto">
          <a:xfrm>
            <a:off x="8652960" y="3781294"/>
            <a:ext cx="50400" cy="50406"/>
          </a:xfrm>
          <a:custGeom>
            <a:avLst/>
            <a:gdLst>
              <a:gd name="T0" fmla="*/ 77 w 154"/>
              <a:gd name="T1" fmla="*/ 152 h 153"/>
              <a:gd name="T2" fmla="*/ 130 w 154"/>
              <a:gd name="T3" fmla="*/ 130 h 153"/>
              <a:gd name="T4" fmla="*/ 153 w 154"/>
              <a:gd name="T5" fmla="*/ 76 h 153"/>
              <a:gd name="T6" fmla="*/ 130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0" y="130"/>
                </a:cubicBezTo>
                <a:cubicBezTo>
                  <a:pt x="145" y="116"/>
                  <a:pt x="153" y="96"/>
                  <a:pt x="153" y="76"/>
                </a:cubicBezTo>
                <a:cubicBezTo>
                  <a:pt x="153" y="56"/>
                  <a:pt x="145" y="37"/>
                  <a:pt x="130" y="22"/>
                </a:cubicBezTo>
                <a:cubicBezTo>
                  <a:pt x="116" y="8"/>
                  <a:pt x="97" y="0"/>
                  <a:pt x="77" y="0"/>
                </a:cubicBezTo>
                <a:cubicBezTo>
                  <a:pt x="56" y="0"/>
                  <a:pt x="37" y="8"/>
                  <a:pt x="23" y="22"/>
                </a:cubicBezTo>
                <a:cubicBezTo>
                  <a:pt x="8" y="37"/>
                  <a:pt x="0" y="56"/>
                  <a:pt x="0" y="76"/>
                </a:cubicBezTo>
                <a:cubicBezTo>
                  <a:pt x="0" y="96"/>
                  <a:pt x="8" y="116"/>
                  <a:pt x="23" y="130"/>
                </a:cubicBezTo>
                <a:cubicBezTo>
                  <a:pt x="37" y="144"/>
                  <a:pt x="56" y="152"/>
                  <a:pt x="77"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56" name="Freeform 50"/>
          <p:cNvSpPr>
            <a:spLocks noChangeArrowheads="1"/>
          </p:cNvSpPr>
          <p:nvPr/>
        </p:nvSpPr>
        <p:spPr bwMode="auto">
          <a:xfrm>
            <a:off x="8652960" y="3781294"/>
            <a:ext cx="50400" cy="50406"/>
          </a:xfrm>
          <a:custGeom>
            <a:avLst/>
            <a:gdLst>
              <a:gd name="T0" fmla="*/ 77 w 154"/>
              <a:gd name="T1" fmla="*/ 152 h 153"/>
              <a:gd name="T2" fmla="*/ 130 w 154"/>
              <a:gd name="T3" fmla="*/ 130 h 153"/>
              <a:gd name="T4" fmla="*/ 153 w 154"/>
              <a:gd name="T5" fmla="*/ 76 h 153"/>
              <a:gd name="T6" fmla="*/ 130 w 154"/>
              <a:gd name="T7" fmla="*/ 22 h 153"/>
              <a:gd name="T8" fmla="*/ 77 w 154"/>
              <a:gd name="T9" fmla="*/ 0 h 153"/>
              <a:gd name="T10" fmla="*/ 23 w 154"/>
              <a:gd name="T11" fmla="*/ 22 h 153"/>
              <a:gd name="T12" fmla="*/ 0 w 154"/>
              <a:gd name="T13" fmla="*/ 76 h 153"/>
              <a:gd name="T14" fmla="*/ 23 w 154"/>
              <a:gd name="T15" fmla="*/ 130 h 153"/>
              <a:gd name="T16" fmla="*/ 77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7" y="152"/>
                </a:moveTo>
                <a:cubicBezTo>
                  <a:pt x="97" y="152"/>
                  <a:pt x="116" y="144"/>
                  <a:pt x="130" y="130"/>
                </a:cubicBezTo>
                <a:cubicBezTo>
                  <a:pt x="145" y="116"/>
                  <a:pt x="153" y="96"/>
                  <a:pt x="153" y="76"/>
                </a:cubicBezTo>
                <a:cubicBezTo>
                  <a:pt x="153" y="56"/>
                  <a:pt x="145" y="37"/>
                  <a:pt x="130" y="22"/>
                </a:cubicBezTo>
                <a:cubicBezTo>
                  <a:pt x="116" y="8"/>
                  <a:pt x="97" y="0"/>
                  <a:pt x="77" y="0"/>
                </a:cubicBezTo>
                <a:cubicBezTo>
                  <a:pt x="56" y="0"/>
                  <a:pt x="37" y="8"/>
                  <a:pt x="23" y="22"/>
                </a:cubicBezTo>
                <a:cubicBezTo>
                  <a:pt x="8" y="37"/>
                  <a:pt x="0" y="56"/>
                  <a:pt x="0" y="76"/>
                </a:cubicBezTo>
                <a:cubicBezTo>
                  <a:pt x="0" y="96"/>
                  <a:pt x="8" y="116"/>
                  <a:pt x="23" y="130"/>
                </a:cubicBezTo>
                <a:cubicBezTo>
                  <a:pt x="37" y="144"/>
                  <a:pt x="56" y="152"/>
                  <a:pt x="77"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57" name="Freeform 51"/>
          <p:cNvSpPr>
            <a:spLocks noChangeArrowheads="1"/>
          </p:cNvSpPr>
          <p:nvPr/>
        </p:nvSpPr>
        <p:spPr bwMode="auto">
          <a:xfrm>
            <a:off x="8714881" y="3804336"/>
            <a:ext cx="50400" cy="50406"/>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3 w 154"/>
              <a:gd name="T11" fmla="*/ 22 h 153"/>
              <a:gd name="T12" fmla="*/ 0 w 154"/>
              <a:gd name="T13" fmla="*/ 76 h 153"/>
              <a:gd name="T14" fmla="*/ 23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6"/>
                  <a:pt x="153" y="96"/>
                  <a:pt x="153" y="76"/>
                </a:cubicBezTo>
                <a:cubicBezTo>
                  <a:pt x="153" y="56"/>
                  <a:pt x="145" y="37"/>
                  <a:pt x="130" y="22"/>
                </a:cubicBezTo>
                <a:cubicBezTo>
                  <a:pt x="116" y="8"/>
                  <a:pt x="97" y="0"/>
                  <a:pt x="76" y="0"/>
                </a:cubicBezTo>
                <a:cubicBezTo>
                  <a:pt x="56" y="0"/>
                  <a:pt x="37" y="8"/>
                  <a:pt x="23" y="22"/>
                </a:cubicBezTo>
                <a:cubicBezTo>
                  <a:pt x="8" y="37"/>
                  <a:pt x="0" y="56"/>
                  <a:pt x="0" y="76"/>
                </a:cubicBezTo>
                <a:cubicBezTo>
                  <a:pt x="0" y="96"/>
                  <a:pt x="8" y="116"/>
                  <a:pt x="23" y="130"/>
                </a:cubicBezTo>
                <a:cubicBezTo>
                  <a:pt x="37" y="144"/>
                  <a:pt x="56" y="152"/>
                  <a:pt x="76" y="152"/>
                </a:cubicBezTo>
              </a:path>
            </a:pathLst>
          </a:custGeom>
          <a:solidFill>
            <a:srgbClr val="0000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58" name="Freeform 52"/>
          <p:cNvSpPr>
            <a:spLocks noChangeArrowheads="1"/>
          </p:cNvSpPr>
          <p:nvPr/>
        </p:nvSpPr>
        <p:spPr bwMode="auto">
          <a:xfrm>
            <a:off x="8714881" y="3804336"/>
            <a:ext cx="50400" cy="50406"/>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3 w 154"/>
              <a:gd name="T11" fmla="*/ 22 h 153"/>
              <a:gd name="T12" fmla="*/ 0 w 154"/>
              <a:gd name="T13" fmla="*/ 76 h 153"/>
              <a:gd name="T14" fmla="*/ 23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6"/>
                  <a:pt x="153" y="96"/>
                  <a:pt x="153" y="76"/>
                </a:cubicBezTo>
                <a:cubicBezTo>
                  <a:pt x="153" y="56"/>
                  <a:pt x="145" y="37"/>
                  <a:pt x="130" y="22"/>
                </a:cubicBezTo>
                <a:cubicBezTo>
                  <a:pt x="116" y="8"/>
                  <a:pt x="97" y="0"/>
                  <a:pt x="76" y="0"/>
                </a:cubicBezTo>
                <a:cubicBezTo>
                  <a:pt x="56" y="0"/>
                  <a:pt x="37" y="8"/>
                  <a:pt x="23" y="22"/>
                </a:cubicBezTo>
                <a:cubicBezTo>
                  <a:pt x="8" y="37"/>
                  <a:pt x="0" y="56"/>
                  <a:pt x="0" y="76"/>
                </a:cubicBezTo>
                <a:cubicBezTo>
                  <a:pt x="0" y="96"/>
                  <a:pt x="8" y="116"/>
                  <a:pt x="23"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59" name="Freeform 53"/>
          <p:cNvSpPr>
            <a:spLocks noChangeArrowheads="1"/>
          </p:cNvSpPr>
          <p:nvPr/>
        </p:nvSpPr>
        <p:spPr bwMode="auto">
          <a:xfrm>
            <a:off x="8714881" y="3804336"/>
            <a:ext cx="50400" cy="50406"/>
          </a:xfrm>
          <a:custGeom>
            <a:avLst/>
            <a:gdLst>
              <a:gd name="T0" fmla="*/ 76 w 154"/>
              <a:gd name="T1" fmla="*/ 152 h 153"/>
              <a:gd name="T2" fmla="*/ 130 w 154"/>
              <a:gd name="T3" fmla="*/ 130 h 153"/>
              <a:gd name="T4" fmla="*/ 153 w 154"/>
              <a:gd name="T5" fmla="*/ 76 h 153"/>
              <a:gd name="T6" fmla="*/ 130 w 154"/>
              <a:gd name="T7" fmla="*/ 22 h 153"/>
              <a:gd name="T8" fmla="*/ 76 w 154"/>
              <a:gd name="T9" fmla="*/ 0 h 153"/>
              <a:gd name="T10" fmla="*/ 23 w 154"/>
              <a:gd name="T11" fmla="*/ 22 h 153"/>
              <a:gd name="T12" fmla="*/ 0 w 154"/>
              <a:gd name="T13" fmla="*/ 76 h 153"/>
              <a:gd name="T14" fmla="*/ 23 w 154"/>
              <a:gd name="T15" fmla="*/ 130 h 153"/>
              <a:gd name="T16" fmla="*/ 76 w 154"/>
              <a:gd name="T17"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76" y="152"/>
                </a:moveTo>
                <a:cubicBezTo>
                  <a:pt x="97" y="152"/>
                  <a:pt x="116" y="144"/>
                  <a:pt x="130" y="130"/>
                </a:cubicBezTo>
                <a:cubicBezTo>
                  <a:pt x="145" y="116"/>
                  <a:pt x="153" y="96"/>
                  <a:pt x="153" y="76"/>
                </a:cubicBezTo>
                <a:cubicBezTo>
                  <a:pt x="153" y="56"/>
                  <a:pt x="145" y="37"/>
                  <a:pt x="130" y="22"/>
                </a:cubicBezTo>
                <a:cubicBezTo>
                  <a:pt x="116" y="8"/>
                  <a:pt x="97" y="0"/>
                  <a:pt x="76" y="0"/>
                </a:cubicBezTo>
                <a:cubicBezTo>
                  <a:pt x="56" y="0"/>
                  <a:pt x="37" y="8"/>
                  <a:pt x="23" y="22"/>
                </a:cubicBezTo>
                <a:cubicBezTo>
                  <a:pt x="8" y="37"/>
                  <a:pt x="0" y="56"/>
                  <a:pt x="0" y="76"/>
                </a:cubicBezTo>
                <a:cubicBezTo>
                  <a:pt x="0" y="96"/>
                  <a:pt x="8" y="116"/>
                  <a:pt x="23" y="130"/>
                </a:cubicBezTo>
                <a:cubicBezTo>
                  <a:pt x="37" y="144"/>
                  <a:pt x="56" y="152"/>
                  <a:pt x="76" y="15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60" name="Freeform 54"/>
          <p:cNvSpPr>
            <a:spLocks noChangeArrowheads="1"/>
          </p:cNvSpPr>
          <p:nvPr/>
        </p:nvSpPr>
        <p:spPr bwMode="auto">
          <a:xfrm>
            <a:off x="5224320" y="4023629"/>
            <a:ext cx="1440" cy="33124"/>
          </a:xfrm>
          <a:custGeom>
            <a:avLst/>
            <a:gdLst>
              <a:gd name="T0" fmla="*/ 0 w 1"/>
              <a:gd name="T1" fmla="*/ 102 h 103"/>
              <a:gd name="T2" fmla="*/ 0 w 1"/>
              <a:gd name="T3" fmla="*/ 0 h 103"/>
              <a:gd name="T4" fmla="*/ 0 w 1"/>
              <a:gd name="T5" fmla="*/ 102 h 103"/>
            </a:gdLst>
            <a:ahLst/>
            <a:cxnLst>
              <a:cxn ang="0">
                <a:pos x="T0" y="T1"/>
              </a:cxn>
              <a:cxn ang="0">
                <a:pos x="T2" y="T3"/>
              </a:cxn>
              <a:cxn ang="0">
                <a:pos x="T4" y="T5"/>
              </a:cxn>
            </a:cxnLst>
            <a:rect l="0" t="0" r="r" b="b"/>
            <a:pathLst>
              <a:path w="1" h="103">
                <a:moveTo>
                  <a:pt x="0" y="102"/>
                </a:moveTo>
                <a:lnTo>
                  <a:pt x="0" y="0"/>
                </a:lnTo>
                <a:lnTo>
                  <a:pt x="0" y="102"/>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61" name="Line 55"/>
          <p:cNvSpPr>
            <a:spLocks noChangeShapeType="1"/>
          </p:cNvSpPr>
          <p:nvPr/>
        </p:nvSpPr>
        <p:spPr bwMode="auto">
          <a:xfrm flipV="1">
            <a:off x="522432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62" name="Line 56"/>
          <p:cNvSpPr>
            <a:spLocks noChangeShapeType="1"/>
          </p:cNvSpPr>
          <p:nvPr/>
        </p:nvSpPr>
        <p:spPr bwMode="auto">
          <a:xfrm flipV="1">
            <a:off x="522432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63" name="Freeform 57"/>
          <p:cNvSpPr>
            <a:spLocks noChangeArrowheads="1"/>
          </p:cNvSpPr>
          <p:nvPr/>
        </p:nvSpPr>
        <p:spPr bwMode="auto">
          <a:xfrm>
            <a:off x="5224320" y="1230786"/>
            <a:ext cx="1440" cy="33123"/>
          </a:xfrm>
          <a:custGeom>
            <a:avLst/>
            <a:gdLst>
              <a:gd name="T0" fmla="*/ 0 w 1"/>
              <a:gd name="T1" fmla="*/ 0 h 103"/>
              <a:gd name="T2" fmla="*/ 0 w 1"/>
              <a:gd name="T3" fmla="*/ 102 h 103"/>
              <a:gd name="T4" fmla="*/ 0 w 1"/>
              <a:gd name="T5" fmla="*/ 0 h 103"/>
            </a:gdLst>
            <a:ahLst/>
            <a:cxnLst>
              <a:cxn ang="0">
                <a:pos x="T0" y="T1"/>
              </a:cxn>
              <a:cxn ang="0">
                <a:pos x="T2" y="T3"/>
              </a:cxn>
              <a:cxn ang="0">
                <a:pos x="T4" y="T5"/>
              </a:cxn>
            </a:cxnLst>
            <a:rect l="0" t="0" r="r" b="b"/>
            <a:pathLst>
              <a:path w="1" h="103">
                <a:moveTo>
                  <a:pt x="0" y="0"/>
                </a:moveTo>
                <a:lnTo>
                  <a:pt x="0" y="102"/>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64" name="Line 58"/>
          <p:cNvSpPr>
            <a:spLocks noChangeShapeType="1"/>
          </p:cNvSpPr>
          <p:nvPr/>
        </p:nvSpPr>
        <p:spPr bwMode="auto">
          <a:xfrm>
            <a:off x="522432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65" name="Line 59"/>
          <p:cNvSpPr>
            <a:spLocks noChangeShapeType="1"/>
          </p:cNvSpPr>
          <p:nvPr/>
        </p:nvSpPr>
        <p:spPr bwMode="auto">
          <a:xfrm>
            <a:off x="522432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66" name="Freeform 60"/>
          <p:cNvSpPr>
            <a:spLocks noChangeArrowheads="1"/>
          </p:cNvSpPr>
          <p:nvPr/>
        </p:nvSpPr>
        <p:spPr bwMode="auto">
          <a:xfrm>
            <a:off x="5137920" y="4131640"/>
            <a:ext cx="63360" cy="8641"/>
          </a:xfrm>
          <a:custGeom>
            <a:avLst/>
            <a:gdLst>
              <a:gd name="T0" fmla="*/ 0 w 192"/>
              <a:gd name="T1" fmla="*/ 25 h 26"/>
              <a:gd name="T2" fmla="*/ 191 w 192"/>
              <a:gd name="T3" fmla="*/ 25 h 26"/>
              <a:gd name="T4" fmla="*/ 191 w 192"/>
              <a:gd name="T5" fmla="*/ 0 h 26"/>
              <a:gd name="T6" fmla="*/ 0 w 192"/>
              <a:gd name="T7" fmla="*/ 0 h 26"/>
              <a:gd name="T8" fmla="*/ 0 w 192"/>
              <a:gd name="T9" fmla="*/ 25 h 26"/>
            </a:gdLst>
            <a:ahLst/>
            <a:cxnLst>
              <a:cxn ang="0">
                <a:pos x="T0" y="T1"/>
              </a:cxn>
              <a:cxn ang="0">
                <a:pos x="T2" y="T3"/>
              </a:cxn>
              <a:cxn ang="0">
                <a:pos x="T4" y="T5"/>
              </a:cxn>
              <a:cxn ang="0">
                <a:pos x="T6" y="T7"/>
              </a:cxn>
              <a:cxn ang="0">
                <a:pos x="T8" y="T9"/>
              </a:cxn>
            </a:cxnLst>
            <a:rect l="0" t="0" r="r" b="b"/>
            <a:pathLst>
              <a:path w="192" h="26">
                <a:moveTo>
                  <a:pt x="0" y="25"/>
                </a:moveTo>
                <a:lnTo>
                  <a:pt x="191" y="25"/>
                </a:lnTo>
                <a:lnTo>
                  <a:pt x="191" y="0"/>
                </a:lnTo>
                <a:lnTo>
                  <a:pt x="0" y="0"/>
                </a:lnTo>
                <a:lnTo>
                  <a:pt x="0" y="25"/>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67" name="Freeform 61"/>
          <p:cNvSpPr>
            <a:spLocks noChangeArrowheads="1"/>
          </p:cNvSpPr>
          <p:nvPr/>
        </p:nvSpPr>
        <p:spPr bwMode="auto">
          <a:xfrm>
            <a:off x="5221441" y="4094196"/>
            <a:ext cx="43200" cy="73447"/>
          </a:xfrm>
          <a:custGeom>
            <a:avLst/>
            <a:gdLst>
              <a:gd name="T0" fmla="*/ 5 w 134"/>
              <a:gd name="T1" fmla="*/ 197 h 223"/>
              <a:gd name="T2" fmla="*/ 54 w 134"/>
              <a:gd name="T3" fmla="*/ 197 h 223"/>
              <a:gd name="T4" fmla="*/ 54 w 134"/>
              <a:gd name="T5" fmla="*/ 27 h 223"/>
              <a:gd name="T6" fmla="*/ 0 w 134"/>
              <a:gd name="T7" fmla="*/ 38 h 223"/>
              <a:gd name="T8" fmla="*/ 0 w 134"/>
              <a:gd name="T9" fmla="*/ 11 h 223"/>
              <a:gd name="T10" fmla="*/ 54 w 134"/>
              <a:gd name="T11" fmla="*/ 0 h 223"/>
              <a:gd name="T12" fmla="*/ 84 w 134"/>
              <a:gd name="T13" fmla="*/ 0 h 223"/>
              <a:gd name="T14" fmla="*/ 84 w 134"/>
              <a:gd name="T15" fmla="*/ 197 h 223"/>
              <a:gd name="T16" fmla="*/ 133 w 134"/>
              <a:gd name="T17" fmla="*/ 197 h 223"/>
              <a:gd name="T18" fmla="*/ 133 w 134"/>
              <a:gd name="T19" fmla="*/ 222 h 223"/>
              <a:gd name="T20" fmla="*/ 5 w 134"/>
              <a:gd name="T21" fmla="*/ 222 h 223"/>
              <a:gd name="T22" fmla="*/ 5 w 134"/>
              <a:gd name="T23" fmla="*/ 19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223">
                <a:moveTo>
                  <a:pt x="5" y="197"/>
                </a:moveTo>
                <a:lnTo>
                  <a:pt x="54" y="197"/>
                </a:lnTo>
                <a:lnTo>
                  <a:pt x="54" y="27"/>
                </a:lnTo>
                <a:lnTo>
                  <a:pt x="0" y="38"/>
                </a:lnTo>
                <a:lnTo>
                  <a:pt x="0" y="11"/>
                </a:lnTo>
                <a:lnTo>
                  <a:pt x="54" y="0"/>
                </a:lnTo>
                <a:lnTo>
                  <a:pt x="84" y="0"/>
                </a:lnTo>
                <a:lnTo>
                  <a:pt x="84" y="197"/>
                </a:lnTo>
                <a:lnTo>
                  <a:pt x="133" y="197"/>
                </a:lnTo>
                <a:lnTo>
                  <a:pt x="133" y="222"/>
                </a:lnTo>
                <a:lnTo>
                  <a:pt x="5" y="222"/>
                </a:lnTo>
                <a:lnTo>
                  <a:pt x="5" y="197"/>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68" name="Freeform 62"/>
          <p:cNvSpPr>
            <a:spLocks noChangeArrowheads="1"/>
          </p:cNvSpPr>
          <p:nvPr/>
        </p:nvSpPr>
        <p:spPr bwMode="auto">
          <a:xfrm>
            <a:off x="5221441" y="4094196"/>
            <a:ext cx="43200" cy="73447"/>
          </a:xfrm>
          <a:custGeom>
            <a:avLst/>
            <a:gdLst>
              <a:gd name="T0" fmla="*/ 5 w 134"/>
              <a:gd name="T1" fmla="*/ 197 h 223"/>
              <a:gd name="T2" fmla="*/ 54 w 134"/>
              <a:gd name="T3" fmla="*/ 197 h 223"/>
              <a:gd name="T4" fmla="*/ 54 w 134"/>
              <a:gd name="T5" fmla="*/ 27 h 223"/>
              <a:gd name="T6" fmla="*/ 0 w 134"/>
              <a:gd name="T7" fmla="*/ 38 h 223"/>
              <a:gd name="T8" fmla="*/ 0 w 134"/>
              <a:gd name="T9" fmla="*/ 11 h 223"/>
              <a:gd name="T10" fmla="*/ 54 w 134"/>
              <a:gd name="T11" fmla="*/ 0 h 223"/>
              <a:gd name="T12" fmla="*/ 84 w 134"/>
              <a:gd name="T13" fmla="*/ 0 h 223"/>
              <a:gd name="T14" fmla="*/ 84 w 134"/>
              <a:gd name="T15" fmla="*/ 197 h 223"/>
              <a:gd name="T16" fmla="*/ 133 w 134"/>
              <a:gd name="T17" fmla="*/ 197 h 223"/>
              <a:gd name="T18" fmla="*/ 133 w 134"/>
              <a:gd name="T19" fmla="*/ 222 h 223"/>
              <a:gd name="T20" fmla="*/ 5 w 134"/>
              <a:gd name="T21" fmla="*/ 22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223">
                <a:moveTo>
                  <a:pt x="5" y="197"/>
                </a:moveTo>
                <a:lnTo>
                  <a:pt x="54" y="197"/>
                </a:lnTo>
                <a:lnTo>
                  <a:pt x="54" y="27"/>
                </a:lnTo>
                <a:lnTo>
                  <a:pt x="0" y="38"/>
                </a:lnTo>
                <a:lnTo>
                  <a:pt x="0" y="11"/>
                </a:lnTo>
                <a:lnTo>
                  <a:pt x="54" y="0"/>
                </a:lnTo>
                <a:lnTo>
                  <a:pt x="84" y="0"/>
                </a:lnTo>
                <a:lnTo>
                  <a:pt x="84" y="197"/>
                </a:lnTo>
                <a:lnTo>
                  <a:pt x="133" y="197"/>
                </a:lnTo>
                <a:lnTo>
                  <a:pt x="133" y="222"/>
                </a:lnTo>
                <a:lnTo>
                  <a:pt x="5" y="222"/>
                </a:ln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69" name="Freeform 63"/>
          <p:cNvSpPr>
            <a:spLocks noChangeArrowheads="1"/>
          </p:cNvSpPr>
          <p:nvPr/>
        </p:nvSpPr>
        <p:spPr bwMode="auto">
          <a:xfrm>
            <a:off x="5280480" y="4092755"/>
            <a:ext cx="50400" cy="74888"/>
          </a:xfrm>
          <a:custGeom>
            <a:avLst/>
            <a:gdLst>
              <a:gd name="T0" fmla="*/ 77 w 154"/>
              <a:gd name="T1" fmla="*/ 24 h 231"/>
              <a:gd name="T2" fmla="*/ 42 w 154"/>
              <a:gd name="T3" fmla="*/ 47 h 231"/>
              <a:gd name="T4" fmla="*/ 30 w 154"/>
              <a:gd name="T5" fmla="*/ 115 h 231"/>
              <a:gd name="T6" fmla="*/ 42 w 154"/>
              <a:gd name="T7" fmla="*/ 184 h 231"/>
              <a:gd name="T8" fmla="*/ 77 w 154"/>
              <a:gd name="T9" fmla="*/ 207 h 231"/>
              <a:gd name="T10" fmla="*/ 112 w 154"/>
              <a:gd name="T11" fmla="*/ 184 h 231"/>
              <a:gd name="T12" fmla="*/ 123 w 154"/>
              <a:gd name="T13" fmla="*/ 115 h 231"/>
              <a:gd name="T14" fmla="*/ 112 w 154"/>
              <a:gd name="T15" fmla="*/ 47 h 231"/>
              <a:gd name="T16" fmla="*/ 77 w 154"/>
              <a:gd name="T17" fmla="*/ 24 h 231"/>
              <a:gd name="T18" fmla="*/ 77 w 154"/>
              <a:gd name="T19" fmla="*/ 0 h 231"/>
              <a:gd name="T20" fmla="*/ 134 w 154"/>
              <a:gd name="T21" fmla="*/ 29 h 231"/>
              <a:gd name="T22" fmla="*/ 153 w 154"/>
              <a:gd name="T23" fmla="*/ 115 h 231"/>
              <a:gd name="T24" fmla="*/ 134 w 154"/>
              <a:gd name="T25" fmla="*/ 201 h 231"/>
              <a:gd name="T26" fmla="*/ 77 w 154"/>
              <a:gd name="T27" fmla="*/ 230 h 231"/>
              <a:gd name="T28" fmla="*/ 20 w 154"/>
              <a:gd name="T29" fmla="*/ 201 h 231"/>
              <a:gd name="T30" fmla="*/ 0 w 154"/>
              <a:gd name="T31" fmla="*/ 115 h 231"/>
              <a:gd name="T32" fmla="*/ 20 w 154"/>
              <a:gd name="T33" fmla="*/ 29 h 231"/>
              <a:gd name="T34" fmla="*/ 77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3" y="146"/>
                  <a:pt x="123" y="115"/>
                </a:cubicBezTo>
                <a:cubicBezTo>
                  <a:pt x="123" y="85"/>
                  <a:pt x="120" y="62"/>
                  <a:pt x="112" y="47"/>
                </a:cubicBezTo>
                <a:cubicBezTo>
                  <a:pt x="104" y="31"/>
                  <a:pt x="92" y="24"/>
                  <a:pt x="77" y="24"/>
                </a:cubicBezTo>
                <a:close/>
                <a:moveTo>
                  <a:pt x="77" y="0"/>
                </a:moveTo>
                <a:cubicBezTo>
                  <a:pt x="102" y="0"/>
                  <a:pt x="121" y="10"/>
                  <a:pt x="134" y="29"/>
                </a:cubicBezTo>
                <a:cubicBezTo>
                  <a:pt x="147" y="49"/>
                  <a:pt x="153" y="78"/>
                  <a:pt x="153" y="115"/>
                </a:cubicBezTo>
                <a:cubicBezTo>
                  <a:pt x="153"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70" name="Freeform 64"/>
          <p:cNvSpPr>
            <a:spLocks noChangeArrowheads="1"/>
          </p:cNvSpPr>
          <p:nvPr/>
        </p:nvSpPr>
        <p:spPr bwMode="auto">
          <a:xfrm>
            <a:off x="5280480" y="4092755"/>
            <a:ext cx="50400" cy="74888"/>
          </a:xfrm>
          <a:custGeom>
            <a:avLst/>
            <a:gdLst>
              <a:gd name="T0" fmla="*/ 77 w 154"/>
              <a:gd name="T1" fmla="*/ 24 h 231"/>
              <a:gd name="T2" fmla="*/ 42 w 154"/>
              <a:gd name="T3" fmla="*/ 47 h 231"/>
              <a:gd name="T4" fmla="*/ 30 w 154"/>
              <a:gd name="T5" fmla="*/ 115 h 231"/>
              <a:gd name="T6" fmla="*/ 42 w 154"/>
              <a:gd name="T7" fmla="*/ 184 h 231"/>
              <a:gd name="T8" fmla="*/ 77 w 154"/>
              <a:gd name="T9" fmla="*/ 207 h 231"/>
              <a:gd name="T10" fmla="*/ 112 w 154"/>
              <a:gd name="T11" fmla="*/ 184 h 231"/>
              <a:gd name="T12" fmla="*/ 123 w 154"/>
              <a:gd name="T13" fmla="*/ 115 h 231"/>
              <a:gd name="T14" fmla="*/ 112 w 154"/>
              <a:gd name="T15" fmla="*/ 47 h 231"/>
              <a:gd name="T16" fmla="*/ 77 w 154"/>
              <a:gd name="T17" fmla="*/ 24 h 231"/>
              <a:gd name="T18" fmla="*/ 77 w 154"/>
              <a:gd name="T19" fmla="*/ 0 h 231"/>
              <a:gd name="T20" fmla="*/ 134 w 154"/>
              <a:gd name="T21" fmla="*/ 29 h 231"/>
              <a:gd name="T22" fmla="*/ 153 w 154"/>
              <a:gd name="T23" fmla="*/ 115 h 231"/>
              <a:gd name="T24" fmla="*/ 134 w 154"/>
              <a:gd name="T25" fmla="*/ 201 h 231"/>
              <a:gd name="T26" fmla="*/ 77 w 154"/>
              <a:gd name="T27" fmla="*/ 230 h 231"/>
              <a:gd name="T28" fmla="*/ 20 w 154"/>
              <a:gd name="T29" fmla="*/ 201 h 231"/>
              <a:gd name="T30" fmla="*/ 0 w 154"/>
              <a:gd name="T31" fmla="*/ 115 h 231"/>
              <a:gd name="T32" fmla="*/ 20 w 154"/>
              <a:gd name="T33" fmla="*/ 29 h 231"/>
              <a:gd name="T34" fmla="*/ 77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3" y="146"/>
                  <a:pt x="123" y="115"/>
                </a:cubicBezTo>
                <a:cubicBezTo>
                  <a:pt x="123" y="85"/>
                  <a:pt x="120" y="62"/>
                  <a:pt x="112" y="47"/>
                </a:cubicBezTo>
                <a:cubicBezTo>
                  <a:pt x="104" y="31"/>
                  <a:pt x="92" y="24"/>
                  <a:pt x="77" y="24"/>
                </a:cubicBezTo>
                <a:close/>
                <a:moveTo>
                  <a:pt x="77" y="0"/>
                </a:moveTo>
                <a:cubicBezTo>
                  <a:pt x="102" y="0"/>
                  <a:pt x="121" y="10"/>
                  <a:pt x="134" y="29"/>
                </a:cubicBezTo>
                <a:cubicBezTo>
                  <a:pt x="147" y="49"/>
                  <a:pt x="153" y="78"/>
                  <a:pt x="153" y="115"/>
                </a:cubicBezTo>
                <a:cubicBezTo>
                  <a:pt x="153"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71" name="Freeform 65"/>
          <p:cNvSpPr>
            <a:spLocks noChangeArrowheads="1"/>
          </p:cNvSpPr>
          <p:nvPr/>
        </p:nvSpPr>
        <p:spPr bwMode="auto">
          <a:xfrm>
            <a:off x="5840640" y="4023629"/>
            <a:ext cx="1440" cy="33124"/>
          </a:xfrm>
          <a:custGeom>
            <a:avLst/>
            <a:gdLst>
              <a:gd name="T0" fmla="*/ 0 w 1"/>
              <a:gd name="T1" fmla="*/ 102 h 103"/>
              <a:gd name="T2" fmla="*/ 0 w 1"/>
              <a:gd name="T3" fmla="*/ 0 h 103"/>
              <a:gd name="T4" fmla="*/ 0 w 1"/>
              <a:gd name="T5" fmla="*/ 102 h 103"/>
            </a:gdLst>
            <a:ahLst/>
            <a:cxnLst>
              <a:cxn ang="0">
                <a:pos x="T0" y="T1"/>
              </a:cxn>
              <a:cxn ang="0">
                <a:pos x="T2" y="T3"/>
              </a:cxn>
              <a:cxn ang="0">
                <a:pos x="T4" y="T5"/>
              </a:cxn>
            </a:cxnLst>
            <a:rect l="0" t="0" r="r" b="b"/>
            <a:pathLst>
              <a:path w="1" h="103">
                <a:moveTo>
                  <a:pt x="0" y="102"/>
                </a:moveTo>
                <a:lnTo>
                  <a:pt x="0" y="0"/>
                </a:lnTo>
                <a:lnTo>
                  <a:pt x="0" y="102"/>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72" name="Line 66"/>
          <p:cNvSpPr>
            <a:spLocks noChangeShapeType="1"/>
          </p:cNvSpPr>
          <p:nvPr/>
        </p:nvSpPr>
        <p:spPr bwMode="auto">
          <a:xfrm flipV="1">
            <a:off x="584064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73" name="Line 67"/>
          <p:cNvSpPr>
            <a:spLocks noChangeShapeType="1"/>
          </p:cNvSpPr>
          <p:nvPr/>
        </p:nvSpPr>
        <p:spPr bwMode="auto">
          <a:xfrm flipV="1">
            <a:off x="584064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74" name="Freeform 68"/>
          <p:cNvSpPr>
            <a:spLocks noChangeArrowheads="1"/>
          </p:cNvSpPr>
          <p:nvPr/>
        </p:nvSpPr>
        <p:spPr bwMode="auto">
          <a:xfrm>
            <a:off x="5840640" y="1230786"/>
            <a:ext cx="1440" cy="33123"/>
          </a:xfrm>
          <a:custGeom>
            <a:avLst/>
            <a:gdLst>
              <a:gd name="T0" fmla="*/ 0 w 1"/>
              <a:gd name="T1" fmla="*/ 0 h 103"/>
              <a:gd name="T2" fmla="*/ 0 w 1"/>
              <a:gd name="T3" fmla="*/ 102 h 103"/>
              <a:gd name="T4" fmla="*/ 0 w 1"/>
              <a:gd name="T5" fmla="*/ 0 h 103"/>
            </a:gdLst>
            <a:ahLst/>
            <a:cxnLst>
              <a:cxn ang="0">
                <a:pos x="T0" y="T1"/>
              </a:cxn>
              <a:cxn ang="0">
                <a:pos x="T2" y="T3"/>
              </a:cxn>
              <a:cxn ang="0">
                <a:pos x="T4" y="T5"/>
              </a:cxn>
            </a:cxnLst>
            <a:rect l="0" t="0" r="r" b="b"/>
            <a:pathLst>
              <a:path w="1" h="103">
                <a:moveTo>
                  <a:pt x="0" y="0"/>
                </a:moveTo>
                <a:lnTo>
                  <a:pt x="0" y="102"/>
                </a:lnTo>
                <a:lnTo>
                  <a:pt x="0" y="0"/>
                </a:lnTo>
              </a:path>
            </a:pathLst>
          </a:custGeom>
          <a:solidFill>
            <a:srgbClr val="000000"/>
          </a:solidFill>
          <a:ln w="9525" cap="flat">
            <a:solidFill>
              <a:srgbClr val="3465AF"/>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75" name="Line 69"/>
          <p:cNvSpPr>
            <a:spLocks noChangeShapeType="1"/>
          </p:cNvSpPr>
          <p:nvPr/>
        </p:nvSpPr>
        <p:spPr bwMode="auto">
          <a:xfrm>
            <a:off x="584064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76" name="Line 70"/>
          <p:cNvSpPr>
            <a:spLocks noChangeShapeType="1"/>
          </p:cNvSpPr>
          <p:nvPr/>
        </p:nvSpPr>
        <p:spPr bwMode="auto">
          <a:xfrm>
            <a:off x="584064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77" name="Freeform 71"/>
          <p:cNvSpPr>
            <a:spLocks noChangeArrowheads="1"/>
          </p:cNvSpPr>
          <p:nvPr/>
        </p:nvSpPr>
        <p:spPr bwMode="auto">
          <a:xfrm>
            <a:off x="5821920" y="4092755"/>
            <a:ext cx="50400" cy="74888"/>
          </a:xfrm>
          <a:custGeom>
            <a:avLst/>
            <a:gdLst>
              <a:gd name="T0" fmla="*/ 77 w 155"/>
              <a:gd name="T1" fmla="*/ 24 h 231"/>
              <a:gd name="T2" fmla="*/ 42 w 155"/>
              <a:gd name="T3" fmla="*/ 47 h 231"/>
              <a:gd name="T4" fmla="*/ 31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2" y="24"/>
                  <a:pt x="50" y="31"/>
                  <a:pt x="42" y="47"/>
                </a:cubicBezTo>
                <a:cubicBezTo>
                  <a:pt x="35" y="62"/>
                  <a:pt x="31" y="85"/>
                  <a:pt x="31" y="115"/>
                </a:cubicBezTo>
                <a:cubicBezTo>
                  <a:pt x="31" y="146"/>
                  <a:pt x="35" y="168"/>
                  <a:pt x="42" y="184"/>
                </a:cubicBezTo>
                <a:cubicBezTo>
                  <a:pt x="50" y="199"/>
                  <a:pt x="62" y="207"/>
                  <a:pt x="77" y="207"/>
                </a:cubicBezTo>
                <a:cubicBezTo>
                  <a:pt x="93" y="207"/>
                  <a:pt x="104" y="199"/>
                  <a:pt x="112" y="184"/>
                </a:cubicBezTo>
                <a:cubicBezTo>
                  <a:pt x="120" y="168"/>
                  <a:pt x="124" y="146"/>
                  <a:pt x="124" y="115"/>
                </a:cubicBezTo>
                <a:cubicBezTo>
                  <a:pt x="124" y="85"/>
                  <a:pt x="120" y="62"/>
                  <a:pt x="112" y="47"/>
                </a:cubicBezTo>
                <a:cubicBezTo>
                  <a:pt x="104" y="31"/>
                  <a:pt x="93"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78" name="Freeform 72"/>
          <p:cNvSpPr>
            <a:spLocks noChangeArrowheads="1"/>
          </p:cNvSpPr>
          <p:nvPr/>
        </p:nvSpPr>
        <p:spPr bwMode="auto">
          <a:xfrm>
            <a:off x="5821920" y="4092755"/>
            <a:ext cx="50400" cy="74888"/>
          </a:xfrm>
          <a:custGeom>
            <a:avLst/>
            <a:gdLst>
              <a:gd name="T0" fmla="*/ 77 w 155"/>
              <a:gd name="T1" fmla="*/ 24 h 231"/>
              <a:gd name="T2" fmla="*/ 42 w 155"/>
              <a:gd name="T3" fmla="*/ 47 h 231"/>
              <a:gd name="T4" fmla="*/ 31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2" y="24"/>
                  <a:pt x="50" y="31"/>
                  <a:pt x="42" y="47"/>
                </a:cubicBezTo>
                <a:cubicBezTo>
                  <a:pt x="35" y="62"/>
                  <a:pt x="31" y="85"/>
                  <a:pt x="31" y="115"/>
                </a:cubicBezTo>
                <a:cubicBezTo>
                  <a:pt x="31" y="146"/>
                  <a:pt x="35" y="168"/>
                  <a:pt x="42" y="184"/>
                </a:cubicBezTo>
                <a:cubicBezTo>
                  <a:pt x="50" y="199"/>
                  <a:pt x="62" y="207"/>
                  <a:pt x="77" y="207"/>
                </a:cubicBezTo>
                <a:cubicBezTo>
                  <a:pt x="93" y="207"/>
                  <a:pt x="104" y="199"/>
                  <a:pt x="112" y="184"/>
                </a:cubicBezTo>
                <a:cubicBezTo>
                  <a:pt x="120" y="168"/>
                  <a:pt x="124" y="146"/>
                  <a:pt x="124" y="115"/>
                </a:cubicBezTo>
                <a:cubicBezTo>
                  <a:pt x="124" y="85"/>
                  <a:pt x="120" y="62"/>
                  <a:pt x="112" y="47"/>
                </a:cubicBezTo>
                <a:cubicBezTo>
                  <a:pt x="104" y="31"/>
                  <a:pt x="93"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79" name="Freeform 73"/>
          <p:cNvSpPr>
            <a:spLocks noChangeArrowheads="1"/>
          </p:cNvSpPr>
          <p:nvPr/>
        </p:nvSpPr>
        <p:spPr bwMode="auto">
          <a:xfrm>
            <a:off x="6456960" y="4023629"/>
            <a:ext cx="1440" cy="33124"/>
          </a:xfrm>
          <a:custGeom>
            <a:avLst/>
            <a:gdLst>
              <a:gd name="T0" fmla="*/ 0 w 1"/>
              <a:gd name="T1" fmla="*/ 102 h 103"/>
              <a:gd name="T2" fmla="*/ 0 w 1"/>
              <a:gd name="T3" fmla="*/ 0 h 103"/>
              <a:gd name="T4" fmla="*/ 0 w 1"/>
              <a:gd name="T5" fmla="*/ 102 h 103"/>
            </a:gdLst>
            <a:ahLst/>
            <a:cxnLst>
              <a:cxn ang="0">
                <a:pos x="T0" y="T1"/>
              </a:cxn>
              <a:cxn ang="0">
                <a:pos x="T2" y="T3"/>
              </a:cxn>
              <a:cxn ang="0">
                <a:pos x="T4" y="T5"/>
              </a:cxn>
            </a:cxnLst>
            <a:rect l="0" t="0" r="r" b="b"/>
            <a:pathLst>
              <a:path w="1" h="103">
                <a:moveTo>
                  <a:pt x="0" y="102"/>
                </a:moveTo>
                <a:lnTo>
                  <a:pt x="0" y="0"/>
                </a:lnTo>
                <a:lnTo>
                  <a:pt x="0" y="102"/>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80" name="Line 74"/>
          <p:cNvSpPr>
            <a:spLocks noChangeShapeType="1"/>
          </p:cNvSpPr>
          <p:nvPr/>
        </p:nvSpPr>
        <p:spPr bwMode="auto">
          <a:xfrm flipV="1">
            <a:off x="645696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81" name="Line 75"/>
          <p:cNvSpPr>
            <a:spLocks noChangeShapeType="1"/>
          </p:cNvSpPr>
          <p:nvPr/>
        </p:nvSpPr>
        <p:spPr bwMode="auto">
          <a:xfrm flipV="1">
            <a:off x="645696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82" name="Line 76"/>
          <p:cNvSpPr>
            <a:spLocks noChangeShapeType="1"/>
          </p:cNvSpPr>
          <p:nvPr/>
        </p:nvSpPr>
        <p:spPr bwMode="auto">
          <a:xfrm>
            <a:off x="645696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83" name="Freeform 77"/>
          <p:cNvSpPr>
            <a:spLocks noChangeArrowheads="1"/>
          </p:cNvSpPr>
          <p:nvPr/>
        </p:nvSpPr>
        <p:spPr bwMode="auto">
          <a:xfrm>
            <a:off x="6413761" y="4094196"/>
            <a:ext cx="43200" cy="73447"/>
          </a:xfrm>
          <a:custGeom>
            <a:avLst/>
            <a:gdLst>
              <a:gd name="T0" fmla="*/ 4 w 133"/>
              <a:gd name="T1" fmla="*/ 197 h 223"/>
              <a:gd name="T2" fmla="*/ 53 w 133"/>
              <a:gd name="T3" fmla="*/ 197 h 223"/>
              <a:gd name="T4" fmla="*/ 53 w 133"/>
              <a:gd name="T5" fmla="*/ 27 h 223"/>
              <a:gd name="T6" fmla="*/ 0 w 133"/>
              <a:gd name="T7" fmla="*/ 38 h 223"/>
              <a:gd name="T8" fmla="*/ 0 w 133"/>
              <a:gd name="T9" fmla="*/ 11 h 223"/>
              <a:gd name="T10" fmla="*/ 53 w 133"/>
              <a:gd name="T11" fmla="*/ 0 h 223"/>
              <a:gd name="T12" fmla="*/ 83 w 133"/>
              <a:gd name="T13" fmla="*/ 0 h 223"/>
              <a:gd name="T14" fmla="*/ 83 w 133"/>
              <a:gd name="T15" fmla="*/ 197 h 223"/>
              <a:gd name="T16" fmla="*/ 132 w 133"/>
              <a:gd name="T17" fmla="*/ 197 h 223"/>
              <a:gd name="T18" fmla="*/ 132 w 133"/>
              <a:gd name="T19" fmla="*/ 222 h 223"/>
              <a:gd name="T20" fmla="*/ 4 w 133"/>
              <a:gd name="T21" fmla="*/ 222 h 223"/>
              <a:gd name="T22" fmla="*/ 4 w 133"/>
              <a:gd name="T23" fmla="*/ 19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23">
                <a:moveTo>
                  <a:pt x="4" y="197"/>
                </a:moveTo>
                <a:lnTo>
                  <a:pt x="53" y="197"/>
                </a:lnTo>
                <a:lnTo>
                  <a:pt x="53" y="27"/>
                </a:lnTo>
                <a:lnTo>
                  <a:pt x="0" y="38"/>
                </a:lnTo>
                <a:lnTo>
                  <a:pt x="0" y="11"/>
                </a:lnTo>
                <a:lnTo>
                  <a:pt x="53" y="0"/>
                </a:lnTo>
                <a:lnTo>
                  <a:pt x="83" y="0"/>
                </a:lnTo>
                <a:lnTo>
                  <a:pt x="83" y="197"/>
                </a:lnTo>
                <a:lnTo>
                  <a:pt x="132" y="197"/>
                </a:lnTo>
                <a:lnTo>
                  <a:pt x="132" y="222"/>
                </a:lnTo>
                <a:lnTo>
                  <a:pt x="4" y="222"/>
                </a:lnTo>
                <a:lnTo>
                  <a:pt x="4" y="197"/>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84" name="Freeform 78"/>
          <p:cNvSpPr>
            <a:spLocks noChangeArrowheads="1"/>
          </p:cNvSpPr>
          <p:nvPr/>
        </p:nvSpPr>
        <p:spPr bwMode="auto">
          <a:xfrm>
            <a:off x="6413761" y="4094196"/>
            <a:ext cx="43200" cy="73447"/>
          </a:xfrm>
          <a:custGeom>
            <a:avLst/>
            <a:gdLst>
              <a:gd name="T0" fmla="*/ 4 w 133"/>
              <a:gd name="T1" fmla="*/ 197 h 223"/>
              <a:gd name="T2" fmla="*/ 53 w 133"/>
              <a:gd name="T3" fmla="*/ 197 h 223"/>
              <a:gd name="T4" fmla="*/ 53 w 133"/>
              <a:gd name="T5" fmla="*/ 27 h 223"/>
              <a:gd name="T6" fmla="*/ 0 w 133"/>
              <a:gd name="T7" fmla="*/ 38 h 223"/>
              <a:gd name="T8" fmla="*/ 0 w 133"/>
              <a:gd name="T9" fmla="*/ 11 h 223"/>
              <a:gd name="T10" fmla="*/ 53 w 133"/>
              <a:gd name="T11" fmla="*/ 0 h 223"/>
              <a:gd name="T12" fmla="*/ 83 w 133"/>
              <a:gd name="T13" fmla="*/ 0 h 223"/>
              <a:gd name="T14" fmla="*/ 83 w 133"/>
              <a:gd name="T15" fmla="*/ 197 h 223"/>
              <a:gd name="T16" fmla="*/ 132 w 133"/>
              <a:gd name="T17" fmla="*/ 197 h 223"/>
              <a:gd name="T18" fmla="*/ 132 w 133"/>
              <a:gd name="T19" fmla="*/ 222 h 223"/>
              <a:gd name="T20" fmla="*/ 4 w 133"/>
              <a:gd name="T21" fmla="*/ 22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23">
                <a:moveTo>
                  <a:pt x="4" y="197"/>
                </a:moveTo>
                <a:lnTo>
                  <a:pt x="53" y="197"/>
                </a:lnTo>
                <a:lnTo>
                  <a:pt x="53" y="27"/>
                </a:lnTo>
                <a:lnTo>
                  <a:pt x="0" y="38"/>
                </a:lnTo>
                <a:lnTo>
                  <a:pt x="0" y="11"/>
                </a:lnTo>
                <a:lnTo>
                  <a:pt x="53" y="0"/>
                </a:lnTo>
                <a:lnTo>
                  <a:pt x="83" y="0"/>
                </a:lnTo>
                <a:lnTo>
                  <a:pt x="83" y="197"/>
                </a:lnTo>
                <a:lnTo>
                  <a:pt x="132" y="197"/>
                </a:lnTo>
                <a:lnTo>
                  <a:pt x="132" y="222"/>
                </a:lnTo>
                <a:lnTo>
                  <a:pt x="4" y="222"/>
                </a:ln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85" name="Freeform 79"/>
          <p:cNvSpPr>
            <a:spLocks noChangeArrowheads="1"/>
          </p:cNvSpPr>
          <p:nvPr/>
        </p:nvSpPr>
        <p:spPr bwMode="auto">
          <a:xfrm>
            <a:off x="6472800" y="4092755"/>
            <a:ext cx="50400" cy="74888"/>
          </a:xfrm>
          <a:custGeom>
            <a:avLst/>
            <a:gdLst>
              <a:gd name="T0" fmla="*/ 77 w 155"/>
              <a:gd name="T1" fmla="*/ 24 h 231"/>
              <a:gd name="T2" fmla="*/ 42 w 155"/>
              <a:gd name="T3" fmla="*/ 47 h 231"/>
              <a:gd name="T4" fmla="*/ 31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2" y="24"/>
                  <a:pt x="50" y="31"/>
                  <a:pt x="42" y="47"/>
                </a:cubicBezTo>
                <a:cubicBezTo>
                  <a:pt x="34" y="62"/>
                  <a:pt x="31" y="85"/>
                  <a:pt x="31" y="115"/>
                </a:cubicBezTo>
                <a:cubicBezTo>
                  <a:pt x="31" y="146"/>
                  <a:pt x="34" y="168"/>
                  <a:pt x="42" y="184"/>
                </a:cubicBezTo>
                <a:cubicBezTo>
                  <a:pt x="50" y="199"/>
                  <a:pt x="62" y="207"/>
                  <a:pt x="77" y="207"/>
                </a:cubicBezTo>
                <a:cubicBezTo>
                  <a:pt x="93" y="207"/>
                  <a:pt x="104" y="199"/>
                  <a:pt x="112" y="184"/>
                </a:cubicBezTo>
                <a:cubicBezTo>
                  <a:pt x="120" y="168"/>
                  <a:pt x="124" y="146"/>
                  <a:pt x="124" y="115"/>
                </a:cubicBezTo>
                <a:cubicBezTo>
                  <a:pt x="124" y="85"/>
                  <a:pt x="120" y="62"/>
                  <a:pt x="112" y="47"/>
                </a:cubicBezTo>
                <a:cubicBezTo>
                  <a:pt x="104" y="31"/>
                  <a:pt x="93"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86" name="Freeform 80"/>
          <p:cNvSpPr>
            <a:spLocks noChangeArrowheads="1"/>
          </p:cNvSpPr>
          <p:nvPr/>
        </p:nvSpPr>
        <p:spPr bwMode="auto">
          <a:xfrm>
            <a:off x="6472800" y="4092755"/>
            <a:ext cx="50400" cy="74888"/>
          </a:xfrm>
          <a:custGeom>
            <a:avLst/>
            <a:gdLst>
              <a:gd name="T0" fmla="*/ 77 w 155"/>
              <a:gd name="T1" fmla="*/ 24 h 231"/>
              <a:gd name="T2" fmla="*/ 42 w 155"/>
              <a:gd name="T3" fmla="*/ 47 h 231"/>
              <a:gd name="T4" fmla="*/ 31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2" y="24"/>
                  <a:pt x="50" y="31"/>
                  <a:pt x="42" y="47"/>
                </a:cubicBezTo>
                <a:cubicBezTo>
                  <a:pt x="34" y="62"/>
                  <a:pt x="31" y="85"/>
                  <a:pt x="31" y="115"/>
                </a:cubicBezTo>
                <a:cubicBezTo>
                  <a:pt x="31" y="146"/>
                  <a:pt x="34" y="168"/>
                  <a:pt x="42" y="184"/>
                </a:cubicBezTo>
                <a:cubicBezTo>
                  <a:pt x="50" y="199"/>
                  <a:pt x="62" y="207"/>
                  <a:pt x="77" y="207"/>
                </a:cubicBezTo>
                <a:cubicBezTo>
                  <a:pt x="93" y="207"/>
                  <a:pt x="104" y="199"/>
                  <a:pt x="112" y="184"/>
                </a:cubicBezTo>
                <a:cubicBezTo>
                  <a:pt x="120" y="168"/>
                  <a:pt x="124" y="146"/>
                  <a:pt x="124" y="115"/>
                </a:cubicBezTo>
                <a:cubicBezTo>
                  <a:pt x="124" y="85"/>
                  <a:pt x="120" y="62"/>
                  <a:pt x="112" y="47"/>
                </a:cubicBezTo>
                <a:cubicBezTo>
                  <a:pt x="104" y="31"/>
                  <a:pt x="93"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87" name="Freeform 81"/>
          <p:cNvSpPr>
            <a:spLocks noChangeArrowheads="1"/>
          </p:cNvSpPr>
          <p:nvPr/>
        </p:nvSpPr>
        <p:spPr bwMode="auto">
          <a:xfrm>
            <a:off x="7074721" y="4023629"/>
            <a:ext cx="1440" cy="33124"/>
          </a:xfrm>
          <a:custGeom>
            <a:avLst/>
            <a:gdLst>
              <a:gd name="T0" fmla="*/ 0 w 1"/>
              <a:gd name="T1" fmla="*/ 102 h 103"/>
              <a:gd name="T2" fmla="*/ 0 w 1"/>
              <a:gd name="T3" fmla="*/ 0 h 103"/>
              <a:gd name="T4" fmla="*/ 0 w 1"/>
              <a:gd name="T5" fmla="*/ 102 h 103"/>
            </a:gdLst>
            <a:ahLst/>
            <a:cxnLst>
              <a:cxn ang="0">
                <a:pos x="T0" y="T1"/>
              </a:cxn>
              <a:cxn ang="0">
                <a:pos x="T2" y="T3"/>
              </a:cxn>
              <a:cxn ang="0">
                <a:pos x="T4" y="T5"/>
              </a:cxn>
            </a:cxnLst>
            <a:rect l="0" t="0" r="r" b="b"/>
            <a:pathLst>
              <a:path w="1" h="103">
                <a:moveTo>
                  <a:pt x="0" y="102"/>
                </a:moveTo>
                <a:lnTo>
                  <a:pt x="0" y="0"/>
                </a:lnTo>
                <a:lnTo>
                  <a:pt x="0" y="102"/>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88" name="Line 82"/>
          <p:cNvSpPr>
            <a:spLocks noChangeShapeType="1"/>
          </p:cNvSpPr>
          <p:nvPr/>
        </p:nvSpPr>
        <p:spPr bwMode="auto">
          <a:xfrm flipV="1">
            <a:off x="7074721"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89" name="Line 83"/>
          <p:cNvSpPr>
            <a:spLocks noChangeShapeType="1"/>
          </p:cNvSpPr>
          <p:nvPr/>
        </p:nvSpPr>
        <p:spPr bwMode="auto">
          <a:xfrm flipV="1">
            <a:off x="7074721"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90" name="Line 84"/>
          <p:cNvSpPr>
            <a:spLocks noChangeShapeType="1"/>
          </p:cNvSpPr>
          <p:nvPr/>
        </p:nvSpPr>
        <p:spPr bwMode="auto">
          <a:xfrm>
            <a:off x="7074721"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91" name="Freeform 85"/>
          <p:cNvSpPr>
            <a:spLocks noChangeArrowheads="1"/>
          </p:cNvSpPr>
          <p:nvPr/>
        </p:nvSpPr>
        <p:spPr bwMode="auto">
          <a:xfrm>
            <a:off x="7025761" y="4092756"/>
            <a:ext cx="46080" cy="73448"/>
          </a:xfrm>
          <a:custGeom>
            <a:avLst/>
            <a:gdLst>
              <a:gd name="T0" fmla="*/ 36 w 142"/>
              <a:gd name="T1" fmla="*/ 201 h 227"/>
              <a:gd name="T2" fmla="*/ 141 w 142"/>
              <a:gd name="T3" fmla="*/ 201 h 227"/>
              <a:gd name="T4" fmla="*/ 141 w 142"/>
              <a:gd name="T5" fmla="*/ 226 h 227"/>
              <a:gd name="T6" fmla="*/ 0 w 142"/>
              <a:gd name="T7" fmla="*/ 226 h 227"/>
              <a:gd name="T8" fmla="*/ 0 w 142"/>
              <a:gd name="T9" fmla="*/ 201 h 227"/>
              <a:gd name="T10" fmla="*/ 47 w 142"/>
              <a:gd name="T11" fmla="*/ 153 h 227"/>
              <a:gd name="T12" fmla="*/ 84 w 142"/>
              <a:gd name="T13" fmla="*/ 115 h 227"/>
              <a:gd name="T14" fmla="*/ 104 w 142"/>
              <a:gd name="T15" fmla="*/ 87 h 227"/>
              <a:gd name="T16" fmla="*/ 110 w 142"/>
              <a:gd name="T17" fmla="*/ 65 h 227"/>
              <a:gd name="T18" fmla="*/ 98 w 142"/>
              <a:gd name="T19" fmla="*/ 36 h 227"/>
              <a:gd name="T20" fmla="*/ 65 w 142"/>
              <a:gd name="T21" fmla="*/ 25 h 227"/>
              <a:gd name="T22" fmla="*/ 35 w 142"/>
              <a:gd name="T23" fmla="*/ 30 h 227"/>
              <a:gd name="T24" fmla="*/ 2 w 142"/>
              <a:gd name="T25" fmla="*/ 45 h 227"/>
              <a:gd name="T26" fmla="*/ 2 w 142"/>
              <a:gd name="T27" fmla="*/ 15 h 227"/>
              <a:gd name="T28" fmla="*/ 36 w 142"/>
              <a:gd name="T29" fmla="*/ 4 h 227"/>
              <a:gd name="T30" fmla="*/ 65 w 142"/>
              <a:gd name="T31" fmla="*/ 0 h 227"/>
              <a:gd name="T32" fmla="*/ 120 w 142"/>
              <a:gd name="T33" fmla="*/ 17 h 227"/>
              <a:gd name="T34" fmla="*/ 140 w 142"/>
              <a:gd name="T35" fmla="*/ 63 h 227"/>
              <a:gd name="T36" fmla="*/ 135 w 142"/>
              <a:gd name="T37" fmla="*/ 89 h 227"/>
              <a:gd name="T38" fmla="*/ 116 w 142"/>
              <a:gd name="T39" fmla="*/ 118 h 227"/>
              <a:gd name="T40" fmla="*/ 93 w 142"/>
              <a:gd name="T41" fmla="*/ 143 h 227"/>
              <a:gd name="T42" fmla="*/ 36 w 142"/>
              <a:gd name="T43" fmla="*/ 20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227">
                <a:moveTo>
                  <a:pt x="36" y="201"/>
                </a:moveTo>
                <a:lnTo>
                  <a:pt x="141" y="201"/>
                </a:lnTo>
                <a:lnTo>
                  <a:pt x="141" y="226"/>
                </a:lnTo>
                <a:lnTo>
                  <a:pt x="0" y="226"/>
                </a:lnTo>
                <a:lnTo>
                  <a:pt x="0" y="201"/>
                </a:lnTo>
                <a:cubicBezTo>
                  <a:pt x="12" y="189"/>
                  <a:pt x="27" y="173"/>
                  <a:pt x="47" y="153"/>
                </a:cubicBezTo>
                <a:cubicBezTo>
                  <a:pt x="67" y="133"/>
                  <a:pt x="79" y="121"/>
                  <a:pt x="84" y="115"/>
                </a:cubicBezTo>
                <a:cubicBezTo>
                  <a:pt x="94" y="104"/>
                  <a:pt x="100" y="95"/>
                  <a:pt x="104" y="87"/>
                </a:cubicBezTo>
                <a:cubicBezTo>
                  <a:pt x="108" y="80"/>
                  <a:pt x="110" y="72"/>
                  <a:pt x="110" y="65"/>
                </a:cubicBezTo>
                <a:cubicBezTo>
                  <a:pt x="110" y="53"/>
                  <a:pt x="106" y="44"/>
                  <a:pt x="98" y="36"/>
                </a:cubicBezTo>
                <a:cubicBezTo>
                  <a:pt x="89" y="29"/>
                  <a:pt x="78" y="25"/>
                  <a:pt x="65" y="25"/>
                </a:cubicBezTo>
                <a:cubicBezTo>
                  <a:pt x="56" y="25"/>
                  <a:pt x="46" y="27"/>
                  <a:pt x="35" y="30"/>
                </a:cubicBezTo>
                <a:cubicBezTo>
                  <a:pt x="25" y="33"/>
                  <a:pt x="14" y="38"/>
                  <a:pt x="2" y="45"/>
                </a:cubicBezTo>
                <a:lnTo>
                  <a:pt x="2" y="15"/>
                </a:lnTo>
                <a:cubicBezTo>
                  <a:pt x="14" y="10"/>
                  <a:pt x="25" y="6"/>
                  <a:pt x="36" y="4"/>
                </a:cubicBezTo>
                <a:cubicBezTo>
                  <a:pt x="46" y="1"/>
                  <a:pt x="56" y="0"/>
                  <a:pt x="65" y="0"/>
                </a:cubicBezTo>
                <a:cubicBezTo>
                  <a:pt x="88" y="0"/>
                  <a:pt x="106" y="6"/>
                  <a:pt x="120" y="17"/>
                </a:cubicBezTo>
                <a:cubicBezTo>
                  <a:pt x="133" y="29"/>
                  <a:pt x="140" y="44"/>
                  <a:pt x="140" y="63"/>
                </a:cubicBezTo>
                <a:cubicBezTo>
                  <a:pt x="140" y="72"/>
                  <a:pt x="138" y="81"/>
                  <a:pt x="135" y="89"/>
                </a:cubicBezTo>
                <a:cubicBezTo>
                  <a:pt x="132" y="97"/>
                  <a:pt x="125" y="107"/>
                  <a:pt x="116" y="118"/>
                </a:cubicBezTo>
                <a:cubicBezTo>
                  <a:pt x="114" y="121"/>
                  <a:pt x="106" y="129"/>
                  <a:pt x="93" y="143"/>
                </a:cubicBezTo>
                <a:cubicBezTo>
                  <a:pt x="79" y="157"/>
                  <a:pt x="61" y="176"/>
                  <a:pt x="36" y="201"/>
                </a:cubicBez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92" name="Freeform 86"/>
          <p:cNvSpPr>
            <a:spLocks noChangeArrowheads="1"/>
          </p:cNvSpPr>
          <p:nvPr/>
        </p:nvSpPr>
        <p:spPr bwMode="auto">
          <a:xfrm>
            <a:off x="7025761" y="4092756"/>
            <a:ext cx="46080" cy="73448"/>
          </a:xfrm>
          <a:custGeom>
            <a:avLst/>
            <a:gdLst>
              <a:gd name="T0" fmla="*/ 36 w 142"/>
              <a:gd name="T1" fmla="*/ 201 h 227"/>
              <a:gd name="T2" fmla="*/ 141 w 142"/>
              <a:gd name="T3" fmla="*/ 201 h 227"/>
              <a:gd name="T4" fmla="*/ 141 w 142"/>
              <a:gd name="T5" fmla="*/ 226 h 227"/>
              <a:gd name="T6" fmla="*/ 0 w 142"/>
              <a:gd name="T7" fmla="*/ 226 h 227"/>
              <a:gd name="T8" fmla="*/ 0 w 142"/>
              <a:gd name="T9" fmla="*/ 201 h 227"/>
              <a:gd name="T10" fmla="*/ 47 w 142"/>
              <a:gd name="T11" fmla="*/ 153 h 227"/>
              <a:gd name="T12" fmla="*/ 84 w 142"/>
              <a:gd name="T13" fmla="*/ 115 h 227"/>
              <a:gd name="T14" fmla="*/ 104 w 142"/>
              <a:gd name="T15" fmla="*/ 87 h 227"/>
              <a:gd name="T16" fmla="*/ 110 w 142"/>
              <a:gd name="T17" fmla="*/ 65 h 227"/>
              <a:gd name="T18" fmla="*/ 98 w 142"/>
              <a:gd name="T19" fmla="*/ 36 h 227"/>
              <a:gd name="T20" fmla="*/ 65 w 142"/>
              <a:gd name="T21" fmla="*/ 25 h 227"/>
              <a:gd name="T22" fmla="*/ 35 w 142"/>
              <a:gd name="T23" fmla="*/ 30 h 227"/>
              <a:gd name="T24" fmla="*/ 2 w 142"/>
              <a:gd name="T25" fmla="*/ 45 h 227"/>
              <a:gd name="T26" fmla="*/ 2 w 142"/>
              <a:gd name="T27" fmla="*/ 15 h 227"/>
              <a:gd name="T28" fmla="*/ 36 w 142"/>
              <a:gd name="T29" fmla="*/ 4 h 227"/>
              <a:gd name="T30" fmla="*/ 65 w 142"/>
              <a:gd name="T31" fmla="*/ 0 h 227"/>
              <a:gd name="T32" fmla="*/ 120 w 142"/>
              <a:gd name="T33" fmla="*/ 17 h 227"/>
              <a:gd name="T34" fmla="*/ 140 w 142"/>
              <a:gd name="T35" fmla="*/ 63 h 227"/>
              <a:gd name="T36" fmla="*/ 135 w 142"/>
              <a:gd name="T37" fmla="*/ 89 h 227"/>
              <a:gd name="T38" fmla="*/ 116 w 142"/>
              <a:gd name="T39" fmla="*/ 118 h 227"/>
              <a:gd name="T40" fmla="*/ 93 w 142"/>
              <a:gd name="T41" fmla="*/ 143 h 227"/>
              <a:gd name="T42" fmla="*/ 36 w 142"/>
              <a:gd name="T43" fmla="*/ 20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227">
                <a:moveTo>
                  <a:pt x="36" y="201"/>
                </a:moveTo>
                <a:lnTo>
                  <a:pt x="141" y="201"/>
                </a:lnTo>
                <a:lnTo>
                  <a:pt x="141" y="226"/>
                </a:lnTo>
                <a:lnTo>
                  <a:pt x="0" y="226"/>
                </a:lnTo>
                <a:lnTo>
                  <a:pt x="0" y="201"/>
                </a:lnTo>
                <a:cubicBezTo>
                  <a:pt x="12" y="189"/>
                  <a:pt x="27" y="173"/>
                  <a:pt x="47" y="153"/>
                </a:cubicBezTo>
                <a:cubicBezTo>
                  <a:pt x="67" y="133"/>
                  <a:pt x="79" y="121"/>
                  <a:pt x="84" y="115"/>
                </a:cubicBezTo>
                <a:cubicBezTo>
                  <a:pt x="94" y="104"/>
                  <a:pt x="100" y="95"/>
                  <a:pt x="104" y="87"/>
                </a:cubicBezTo>
                <a:cubicBezTo>
                  <a:pt x="108" y="80"/>
                  <a:pt x="110" y="72"/>
                  <a:pt x="110" y="65"/>
                </a:cubicBezTo>
                <a:cubicBezTo>
                  <a:pt x="110" y="53"/>
                  <a:pt x="106" y="44"/>
                  <a:pt x="98" y="36"/>
                </a:cubicBezTo>
                <a:cubicBezTo>
                  <a:pt x="89" y="29"/>
                  <a:pt x="78" y="25"/>
                  <a:pt x="65" y="25"/>
                </a:cubicBezTo>
                <a:cubicBezTo>
                  <a:pt x="56" y="25"/>
                  <a:pt x="46" y="27"/>
                  <a:pt x="35" y="30"/>
                </a:cubicBezTo>
                <a:cubicBezTo>
                  <a:pt x="25" y="33"/>
                  <a:pt x="14" y="38"/>
                  <a:pt x="2" y="45"/>
                </a:cubicBezTo>
                <a:lnTo>
                  <a:pt x="2" y="15"/>
                </a:lnTo>
                <a:cubicBezTo>
                  <a:pt x="14" y="10"/>
                  <a:pt x="25" y="6"/>
                  <a:pt x="36" y="4"/>
                </a:cubicBezTo>
                <a:cubicBezTo>
                  <a:pt x="46" y="1"/>
                  <a:pt x="56" y="0"/>
                  <a:pt x="65" y="0"/>
                </a:cubicBezTo>
                <a:cubicBezTo>
                  <a:pt x="88" y="0"/>
                  <a:pt x="106" y="6"/>
                  <a:pt x="120" y="17"/>
                </a:cubicBezTo>
                <a:cubicBezTo>
                  <a:pt x="133" y="29"/>
                  <a:pt x="140" y="44"/>
                  <a:pt x="140" y="63"/>
                </a:cubicBezTo>
                <a:cubicBezTo>
                  <a:pt x="140" y="72"/>
                  <a:pt x="138" y="81"/>
                  <a:pt x="135" y="89"/>
                </a:cubicBezTo>
                <a:cubicBezTo>
                  <a:pt x="132" y="97"/>
                  <a:pt x="125" y="107"/>
                  <a:pt x="116" y="118"/>
                </a:cubicBezTo>
                <a:cubicBezTo>
                  <a:pt x="114" y="121"/>
                  <a:pt x="106" y="129"/>
                  <a:pt x="93" y="143"/>
                </a:cubicBezTo>
                <a:cubicBezTo>
                  <a:pt x="79" y="157"/>
                  <a:pt x="61" y="176"/>
                  <a:pt x="36" y="201"/>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93" name="Freeform 87"/>
          <p:cNvSpPr>
            <a:spLocks noChangeArrowheads="1"/>
          </p:cNvSpPr>
          <p:nvPr/>
        </p:nvSpPr>
        <p:spPr bwMode="auto">
          <a:xfrm>
            <a:off x="7087681" y="4092755"/>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3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3" y="146"/>
                  <a:pt x="123" y="115"/>
                </a:cubicBezTo>
                <a:cubicBezTo>
                  <a:pt x="123" y="85"/>
                  <a:pt x="120" y="62"/>
                  <a:pt x="112" y="47"/>
                </a:cubicBezTo>
                <a:cubicBezTo>
                  <a:pt x="104" y="31"/>
                  <a:pt x="92"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6" y="181"/>
                  <a:pt x="0" y="153"/>
                  <a:pt x="0" y="115"/>
                </a:cubicBezTo>
                <a:cubicBezTo>
                  <a:pt x="0" y="78"/>
                  <a:pt x="6" y="49"/>
                  <a:pt x="20" y="29"/>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94" name="Freeform 88"/>
          <p:cNvSpPr>
            <a:spLocks noChangeArrowheads="1"/>
          </p:cNvSpPr>
          <p:nvPr/>
        </p:nvSpPr>
        <p:spPr bwMode="auto">
          <a:xfrm>
            <a:off x="7087681" y="4092755"/>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3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3" y="146"/>
                  <a:pt x="123" y="115"/>
                </a:cubicBezTo>
                <a:cubicBezTo>
                  <a:pt x="123" y="85"/>
                  <a:pt x="120" y="62"/>
                  <a:pt x="112" y="47"/>
                </a:cubicBezTo>
                <a:cubicBezTo>
                  <a:pt x="104" y="31"/>
                  <a:pt x="92"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6" y="181"/>
                  <a:pt x="0" y="153"/>
                  <a:pt x="0" y="115"/>
                </a:cubicBezTo>
                <a:cubicBezTo>
                  <a:pt x="0" y="78"/>
                  <a:pt x="6" y="49"/>
                  <a:pt x="20" y="29"/>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95" name="Freeform 89"/>
          <p:cNvSpPr>
            <a:spLocks noChangeArrowheads="1"/>
          </p:cNvSpPr>
          <p:nvPr/>
        </p:nvSpPr>
        <p:spPr bwMode="auto">
          <a:xfrm>
            <a:off x="7691041" y="4023629"/>
            <a:ext cx="1440" cy="33124"/>
          </a:xfrm>
          <a:custGeom>
            <a:avLst/>
            <a:gdLst>
              <a:gd name="T0" fmla="*/ 0 w 1"/>
              <a:gd name="T1" fmla="*/ 102 h 103"/>
              <a:gd name="T2" fmla="*/ 0 w 1"/>
              <a:gd name="T3" fmla="*/ 0 h 103"/>
              <a:gd name="T4" fmla="*/ 0 w 1"/>
              <a:gd name="T5" fmla="*/ 102 h 103"/>
            </a:gdLst>
            <a:ahLst/>
            <a:cxnLst>
              <a:cxn ang="0">
                <a:pos x="T0" y="T1"/>
              </a:cxn>
              <a:cxn ang="0">
                <a:pos x="T2" y="T3"/>
              </a:cxn>
              <a:cxn ang="0">
                <a:pos x="T4" y="T5"/>
              </a:cxn>
            </a:cxnLst>
            <a:rect l="0" t="0" r="r" b="b"/>
            <a:pathLst>
              <a:path w="1" h="103">
                <a:moveTo>
                  <a:pt x="0" y="102"/>
                </a:moveTo>
                <a:lnTo>
                  <a:pt x="0" y="0"/>
                </a:lnTo>
                <a:lnTo>
                  <a:pt x="0" y="102"/>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96" name="Line 90"/>
          <p:cNvSpPr>
            <a:spLocks noChangeShapeType="1"/>
          </p:cNvSpPr>
          <p:nvPr/>
        </p:nvSpPr>
        <p:spPr bwMode="auto">
          <a:xfrm flipV="1">
            <a:off x="7691041"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97" name="Line 91"/>
          <p:cNvSpPr>
            <a:spLocks noChangeShapeType="1"/>
          </p:cNvSpPr>
          <p:nvPr/>
        </p:nvSpPr>
        <p:spPr bwMode="auto">
          <a:xfrm flipV="1">
            <a:off x="7691041"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98" name="Line 92"/>
          <p:cNvSpPr>
            <a:spLocks noChangeShapeType="1"/>
          </p:cNvSpPr>
          <p:nvPr/>
        </p:nvSpPr>
        <p:spPr bwMode="auto">
          <a:xfrm>
            <a:off x="7691041"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99" name="Freeform 93"/>
          <p:cNvSpPr>
            <a:spLocks noChangeArrowheads="1"/>
          </p:cNvSpPr>
          <p:nvPr/>
        </p:nvSpPr>
        <p:spPr bwMode="auto">
          <a:xfrm>
            <a:off x="7642081" y="4092755"/>
            <a:ext cx="47520" cy="74888"/>
          </a:xfrm>
          <a:custGeom>
            <a:avLst/>
            <a:gdLst>
              <a:gd name="T0" fmla="*/ 100 w 147"/>
              <a:gd name="T1" fmla="*/ 106 h 231"/>
              <a:gd name="T2" fmla="*/ 134 w 147"/>
              <a:gd name="T3" fmla="*/ 126 h 231"/>
              <a:gd name="T4" fmla="*/ 146 w 147"/>
              <a:gd name="T5" fmla="*/ 161 h 231"/>
              <a:gd name="T6" fmla="*/ 123 w 147"/>
              <a:gd name="T7" fmla="*/ 212 h 231"/>
              <a:gd name="T8" fmla="*/ 59 w 147"/>
              <a:gd name="T9" fmla="*/ 230 h 231"/>
              <a:gd name="T10" fmla="*/ 30 w 147"/>
              <a:gd name="T11" fmla="*/ 228 h 231"/>
              <a:gd name="T12" fmla="*/ 0 w 147"/>
              <a:gd name="T13" fmla="*/ 219 h 231"/>
              <a:gd name="T14" fmla="*/ 0 w 147"/>
              <a:gd name="T15" fmla="*/ 190 h 231"/>
              <a:gd name="T16" fmla="*/ 27 w 147"/>
              <a:gd name="T17" fmla="*/ 201 h 231"/>
              <a:gd name="T18" fmla="*/ 58 w 147"/>
              <a:gd name="T19" fmla="*/ 205 h 231"/>
              <a:gd name="T20" fmla="*/ 101 w 147"/>
              <a:gd name="T21" fmla="*/ 194 h 231"/>
              <a:gd name="T22" fmla="*/ 116 w 147"/>
              <a:gd name="T23" fmla="*/ 161 h 231"/>
              <a:gd name="T24" fmla="*/ 102 w 147"/>
              <a:gd name="T25" fmla="*/ 131 h 231"/>
              <a:gd name="T26" fmla="*/ 64 w 147"/>
              <a:gd name="T27" fmla="*/ 120 h 231"/>
              <a:gd name="T28" fmla="*/ 38 w 147"/>
              <a:gd name="T29" fmla="*/ 120 h 231"/>
              <a:gd name="T30" fmla="*/ 38 w 147"/>
              <a:gd name="T31" fmla="*/ 95 h 231"/>
              <a:gd name="T32" fmla="*/ 65 w 147"/>
              <a:gd name="T33" fmla="*/ 95 h 231"/>
              <a:gd name="T34" fmla="*/ 99 w 147"/>
              <a:gd name="T35" fmla="*/ 86 h 231"/>
              <a:gd name="T36" fmla="*/ 111 w 147"/>
              <a:gd name="T37" fmla="*/ 61 h 231"/>
              <a:gd name="T38" fmla="*/ 99 w 147"/>
              <a:gd name="T39" fmla="*/ 34 h 231"/>
              <a:gd name="T40" fmla="*/ 64 w 147"/>
              <a:gd name="T41" fmla="*/ 25 h 231"/>
              <a:gd name="T42" fmla="*/ 38 w 147"/>
              <a:gd name="T43" fmla="*/ 28 h 231"/>
              <a:gd name="T44" fmla="*/ 7 w 147"/>
              <a:gd name="T45" fmla="*/ 36 h 231"/>
              <a:gd name="T46" fmla="*/ 7 w 147"/>
              <a:gd name="T47" fmla="*/ 9 h 231"/>
              <a:gd name="T48" fmla="*/ 39 w 147"/>
              <a:gd name="T49" fmla="*/ 2 h 231"/>
              <a:gd name="T50" fmla="*/ 67 w 147"/>
              <a:gd name="T51" fmla="*/ 0 h 231"/>
              <a:gd name="T52" fmla="*/ 121 w 147"/>
              <a:gd name="T53" fmla="*/ 16 h 231"/>
              <a:gd name="T54" fmla="*/ 141 w 147"/>
              <a:gd name="T55" fmla="*/ 57 h 231"/>
              <a:gd name="T56" fmla="*/ 130 w 147"/>
              <a:gd name="T57" fmla="*/ 89 h 231"/>
              <a:gd name="T58" fmla="*/ 100 w 147"/>
              <a:gd name="T59" fmla="*/ 10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231">
                <a:moveTo>
                  <a:pt x="100" y="106"/>
                </a:moveTo>
                <a:cubicBezTo>
                  <a:pt x="115" y="109"/>
                  <a:pt x="126" y="116"/>
                  <a:pt x="134" y="126"/>
                </a:cubicBezTo>
                <a:cubicBezTo>
                  <a:pt x="142" y="135"/>
                  <a:pt x="146" y="147"/>
                  <a:pt x="146" y="161"/>
                </a:cubicBezTo>
                <a:cubicBezTo>
                  <a:pt x="146" y="183"/>
                  <a:pt x="139" y="200"/>
                  <a:pt x="123" y="212"/>
                </a:cubicBezTo>
                <a:cubicBezTo>
                  <a:pt x="108" y="224"/>
                  <a:pt x="87" y="230"/>
                  <a:pt x="59" y="230"/>
                </a:cubicBezTo>
                <a:cubicBezTo>
                  <a:pt x="50" y="230"/>
                  <a:pt x="40" y="230"/>
                  <a:pt x="30" y="228"/>
                </a:cubicBezTo>
                <a:cubicBezTo>
                  <a:pt x="20" y="226"/>
                  <a:pt x="10" y="223"/>
                  <a:pt x="0" y="219"/>
                </a:cubicBezTo>
                <a:lnTo>
                  <a:pt x="0" y="190"/>
                </a:lnTo>
                <a:cubicBezTo>
                  <a:pt x="8" y="195"/>
                  <a:pt x="17" y="199"/>
                  <a:pt x="27" y="201"/>
                </a:cubicBezTo>
                <a:cubicBezTo>
                  <a:pt x="37" y="204"/>
                  <a:pt x="48" y="205"/>
                  <a:pt x="58" y="205"/>
                </a:cubicBezTo>
                <a:cubicBezTo>
                  <a:pt x="77" y="205"/>
                  <a:pt x="91" y="201"/>
                  <a:pt x="101" y="194"/>
                </a:cubicBezTo>
                <a:cubicBezTo>
                  <a:pt x="111" y="187"/>
                  <a:pt x="116" y="176"/>
                  <a:pt x="116" y="161"/>
                </a:cubicBezTo>
                <a:cubicBezTo>
                  <a:pt x="116" y="148"/>
                  <a:pt x="112" y="138"/>
                  <a:pt x="102" y="131"/>
                </a:cubicBezTo>
                <a:cubicBezTo>
                  <a:pt x="93" y="123"/>
                  <a:pt x="80" y="120"/>
                  <a:pt x="64" y="120"/>
                </a:cubicBezTo>
                <a:lnTo>
                  <a:pt x="38" y="120"/>
                </a:lnTo>
                <a:lnTo>
                  <a:pt x="38" y="95"/>
                </a:lnTo>
                <a:lnTo>
                  <a:pt x="65" y="95"/>
                </a:lnTo>
                <a:cubicBezTo>
                  <a:pt x="80" y="95"/>
                  <a:pt x="91" y="92"/>
                  <a:pt x="99" y="86"/>
                </a:cubicBezTo>
                <a:cubicBezTo>
                  <a:pt x="107" y="80"/>
                  <a:pt x="111" y="72"/>
                  <a:pt x="111" y="61"/>
                </a:cubicBezTo>
                <a:cubicBezTo>
                  <a:pt x="111" y="49"/>
                  <a:pt x="107" y="40"/>
                  <a:pt x="99" y="34"/>
                </a:cubicBezTo>
                <a:cubicBezTo>
                  <a:pt x="91" y="28"/>
                  <a:pt x="79" y="25"/>
                  <a:pt x="64" y="25"/>
                </a:cubicBezTo>
                <a:cubicBezTo>
                  <a:pt x="56" y="25"/>
                  <a:pt x="47" y="26"/>
                  <a:pt x="38" y="28"/>
                </a:cubicBezTo>
                <a:cubicBezTo>
                  <a:pt x="28" y="30"/>
                  <a:pt x="18" y="32"/>
                  <a:pt x="7" y="36"/>
                </a:cubicBezTo>
                <a:lnTo>
                  <a:pt x="7" y="9"/>
                </a:lnTo>
                <a:cubicBezTo>
                  <a:pt x="18" y="6"/>
                  <a:pt x="29" y="4"/>
                  <a:pt x="39" y="2"/>
                </a:cubicBezTo>
                <a:cubicBezTo>
                  <a:pt x="49" y="1"/>
                  <a:pt x="58" y="0"/>
                  <a:pt x="67" y="0"/>
                </a:cubicBezTo>
                <a:cubicBezTo>
                  <a:pt x="90" y="0"/>
                  <a:pt x="108" y="5"/>
                  <a:pt x="121" y="16"/>
                </a:cubicBezTo>
                <a:cubicBezTo>
                  <a:pt x="134" y="26"/>
                  <a:pt x="141" y="40"/>
                  <a:pt x="141" y="57"/>
                </a:cubicBezTo>
                <a:cubicBezTo>
                  <a:pt x="141" y="70"/>
                  <a:pt x="137" y="80"/>
                  <a:pt x="130" y="89"/>
                </a:cubicBezTo>
                <a:cubicBezTo>
                  <a:pt x="123" y="97"/>
                  <a:pt x="113" y="103"/>
                  <a:pt x="100" y="106"/>
                </a:cubicBez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00" name="Freeform 94"/>
          <p:cNvSpPr>
            <a:spLocks noChangeArrowheads="1"/>
          </p:cNvSpPr>
          <p:nvPr/>
        </p:nvSpPr>
        <p:spPr bwMode="auto">
          <a:xfrm>
            <a:off x="7642081" y="4092755"/>
            <a:ext cx="47520" cy="74888"/>
          </a:xfrm>
          <a:custGeom>
            <a:avLst/>
            <a:gdLst>
              <a:gd name="T0" fmla="*/ 100 w 147"/>
              <a:gd name="T1" fmla="*/ 106 h 231"/>
              <a:gd name="T2" fmla="*/ 134 w 147"/>
              <a:gd name="T3" fmla="*/ 126 h 231"/>
              <a:gd name="T4" fmla="*/ 146 w 147"/>
              <a:gd name="T5" fmla="*/ 161 h 231"/>
              <a:gd name="T6" fmla="*/ 123 w 147"/>
              <a:gd name="T7" fmla="*/ 212 h 231"/>
              <a:gd name="T8" fmla="*/ 59 w 147"/>
              <a:gd name="T9" fmla="*/ 230 h 231"/>
              <a:gd name="T10" fmla="*/ 30 w 147"/>
              <a:gd name="T11" fmla="*/ 228 h 231"/>
              <a:gd name="T12" fmla="*/ 0 w 147"/>
              <a:gd name="T13" fmla="*/ 219 h 231"/>
              <a:gd name="T14" fmla="*/ 0 w 147"/>
              <a:gd name="T15" fmla="*/ 190 h 231"/>
              <a:gd name="T16" fmla="*/ 27 w 147"/>
              <a:gd name="T17" fmla="*/ 201 h 231"/>
              <a:gd name="T18" fmla="*/ 58 w 147"/>
              <a:gd name="T19" fmla="*/ 205 h 231"/>
              <a:gd name="T20" fmla="*/ 101 w 147"/>
              <a:gd name="T21" fmla="*/ 194 h 231"/>
              <a:gd name="T22" fmla="*/ 116 w 147"/>
              <a:gd name="T23" fmla="*/ 161 h 231"/>
              <a:gd name="T24" fmla="*/ 102 w 147"/>
              <a:gd name="T25" fmla="*/ 131 h 231"/>
              <a:gd name="T26" fmla="*/ 64 w 147"/>
              <a:gd name="T27" fmla="*/ 120 h 231"/>
              <a:gd name="T28" fmla="*/ 38 w 147"/>
              <a:gd name="T29" fmla="*/ 120 h 231"/>
              <a:gd name="T30" fmla="*/ 38 w 147"/>
              <a:gd name="T31" fmla="*/ 95 h 231"/>
              <a:gd name="T32" fmla="*/ 65 w 147"/>
              <a:gd name="T33" fmla="*/ 95 h 231"/>
              <a:gd name="T34" fmla="*/ 99 w 147"/>
              <a:gd name="T35" fmla="*/ 86 h 231"/>
              <a:gd name="T36" fmla="*/ 111 w 147"/>
              <a:gd name="T37" fmla="*/ 61 h 231"/>
              <a:gd name="T38" fmla="*/ 99 w 147"/>
              <a:gd name="T39" fmla="*/ 34 h 231"/>
              <a:gd name="T40" fmla="*/ 64 w 147"/>
              <a:gd name="T41" fmla="*/ 25 h 231"/>
              <a:gd name="T42" fmla="*/ 38 w 147"/>
              <a:gd name="T43" fmla="*/ 28 h 231"/>
              <a:gd name="T44" fmla="*/ 7 w 147"/>
              <a:gd name="T45" fmla="*/ 36 h 231"/>
              <a:gd name="T46" fmla="*/ 7 w 147"/>
              <a:gd name="T47" fmla="*/ 9 h 231"/>
              <a:gd name="T48" fmla="*/ 39 w 147"/>
              <a:gd name="T49" fmla="*/ 2 h 231"/>
              <a:gd name="T50" fmla="*/ 67 w 147"/>
              <a:gd name="T51" fmla="*/ 0 h 231"/>
              <a:gd name="T52" fmla="*/ 121 w 147"/>
              <a:gd name="T53" fmla="*/ 16 h 231"/>
              <a:gd name="T54" fmla="*/ 141 w 147"/>
              <a:gd name="T55" fmla="*/ 57 h 231"/>
              <a:gd name="T56" fmla="*/ 130 w 147"/>
              <a:gd name="T57" fmla="*/ 89 h 231"/>
              <a:gd name="T58" fmla="*/ 100 w 147"/>
              <a:gd name="T59" fmla="*/ 10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231">
                <a:moveTo>
                  <a:pt x="100" y="106"/>
                </a:moveTo>
                <a:cubicBezTo>
                  <a:pt x="115" y="109"/>
                  <a:pt x="126" y="116"/>
                  <a:pt x="134" y="126"/>
                </a:cubicBezTo>
                <a:cubicBezTo>
                  <a:pt x="142" y="135"/>
                  <a:pt x="146" y="147"/>
                  <a:pt x="146" y="161"/>
                </a:cubicBezTo>
                <a:cubicBezTo>
                  <a:pt x="146" y="183"/>
                  <a:pt x="139" y="200"/>
                  <a:pt x="123" y="212"/>
                </a:cubicBezTo>
                <a:cubicBezTo>
                  <a:pt x="108" y="224"/>
                  <a:pt x="87" y="230"/>
                  <a:pt x="59" y="230"/>
                </a:cubicBezTo>
                <a:cubicBezTo>
                  <a:pt x="50" y="230"/>
                  <a:pt x="40" y="230"/>
                  <a:pt x="30" y="228"/>
                </a:cubicBezTo>
                <a:cubicBezTo>
                  <a:pt x="20" y="226"/>
                  <a:pt x="10" y="223"/>
                  <a:pt x="0" y="219"/>
                </a:cubicBezTo>
                <a:lnTo>
                  <a:pt x="0" y="190"/>
                </a:lnTo>
                <a:cubicBezTo>
                  <a:pt x="8" y="195"/>
                  <a:pt x="17" y="199"/>
                  <a:pt x="27" y="201"/>
                </a:cubicBezTo>
                <a:cubicBezTo>
                  <a:pt x="37" y="204"/>
                  <a:pt x="48" y="205"/>
                  <a:pt x="58" y="205"/>
                </a:cubicBezTo>
                <a:cubicBezTo>
                  <a:pt x="77" y="205"/>
                  <a:pt x="91" y="201"/>
                  <a:pt x="101" y="194"/>
                </a:cubicBezTo>
                <a:cubicBezTo>
                  <a:pt x="111" y="187"/>
                  <a:pt x="116" y="176"/>
                  <a:pt x="116" y="161"/>
                </a:cubicBezTo>
                <a:cubicBezTo>
                  <a:pt x="116" y="148"/>
                  <a:pt x="112" y="138"/>
                  <a:pt x="102" y="131"/>
                </a:cubicBezTo>
                <a:cubicBezTo>
                  <a:pt x="93" y="123"/>
                  <a:pt x="80" y="120"/>
                  <a:pt x="64" y="120"/>
                </a:cubicBezTo>
                <a:lnTo>
                  <a:pt x="38" y="120"/>
                </a:lnTo>
                <a:lnTo>
                  <a:pt x="38" y="95"/>
                </a:lnTo>
                <a:lnTo>
                  <a:pt x="65" y="95"/>
                </a:lnTo>
                <a:cubicBezTo>
                  <a:pt x="80" y="95"/>
                  <a:pt x="91" y="92"/>
                  <a:pt x="99" y="86"/>
                </a:cubicBezTo>
                <a:cubicBezTo>
                  <a:pt x="107" y="80"/>
                  <a:pt x="111" y="72"/>
                  <a:pt x="111" y="61"/>
                </a:cubicBezTo>
                <a:cubicBezTo>
                  <a:pt x="111" y="49"/>
                  <a:pt x="107" y="40"/>
                  <a:pt x="99" y="34"/>
                </a:cubicBezTo>
                <a:cubicBezTo>
                  <a:pt x="91" y="28"/>
                  <a:pt x="79" y="25"/>
                  <a:pt x="64" y="25"/>
                </a:cubicBezTo>
                <a:cubicBezTo>
                  <a:pt x="56" y="25"/>
                  <a:pt x="47" y="26"/>
                  <a:pt x="38" y="28"/>
                </a:cubicBezTo>
                <a:cubicBezTo>
                  <a:pt x="28" y="30"/>
                  <a:pt x="18" y="32"/>
                  <a:pt x="7" y="36"/>
                </a:cubicBezTo>
                <a:lnTo>
                  <a:pt x="7" y="9"/>
                </a:lnTo>
                <a:cubicBezTo>
                  <a:pt x="18" y="6"/>
                  <a:pt x="29" y="4"/>
                  <a:pt x="39" y="2"/>
                </a:cubicBezTo>
                <a:cubicBezTo>
                  <a:pt x="49" y="1"/>
                  <a:pt x="58" y="0"/>
                  <a:pt x="67" y="0"/>
                </a:cubicBezTo>
                <a:cubicBezTo>
                  <a:pt x="90" y="0"/>
                  <a:pt x="108" y="5"/>
                  <a:pt x="121" y="16"/>
                </a:cubicBezTo>
                <a:cubicBezTo>
                  <a:pt x="134" y="26"/>
                  <a:pt x="141" y="40"/>
                  <a:pt x="141" y="57"/>
                </a:cubicBezTo>
                <a:cubicBezTo>
                  <a:pt x="141" y="70"/>
                  <a:pt x="137" y="80"/>
                  <a:pt x="130" y="89"/>
                </a:cubicBezTo>
                <a:cubicBezTo>
                  <a:pt x="123" y="97"/>
                  <a:pt x="113" y="103"/>
                  <a:pt x="100" y="106"/>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01" name="Freeform 95"/>
          <p:cNvSpPr>
            <a:spLocks noChangeArrowheads="1"/>
          </p:cNvSpPr>
          <p:nvPr/>
        </p:nvSpPr>
        <p:spPr bwMode="auto">
          <a:xfrm>
            <a:off x="7705440" y="4092755"/>
            <a:ext cx="50400" cy="74888"/>
          </a:xfrm>
          <a:custGeom>
            <a:avLst/>
            <a:gdLst>
              <a:gd name="T0" fmla="*/ 76 w 154"/>
              <a:gd name="T1" fmla="*/ 24 h 231"/>
              <a:gd name="T2" fmla="*/ 41 w 154"/>
              <a:gd name="T3" fmla="*/ 47 h 231"/>
              <a:gd name="T4" fmla="*/ 30 w 154"/>
              <a:gd name="T5" fmla="*/ 115 h 231"/>
              <a:gd name="T6" fmla="*/ 41 w 154"/>
              <a:gd name="T7" fmla="*/ 184 h 231"/>
              <a:gd name="T8" fmla="*/ 76 w 154"/>
              <a:gd name="T9" fmla="*/ 207 h 231"/>
              <a:gd name="T10" fmla="*/ 111 w 154"/>
              <a:gd name="T11" fmla="*/ 184 h 231"/>
              <a:gd name="T12" fmla="*/ 123 w 154"/>
              <a:gd name="T13" fmla="*/ 115 h 231"/>
              <a:gd name="T14" fmla="*/ 111 w 154"/>
              <a:gd name="T15" fmla="*/ 47 h 231"/>
              <a:gd name="T16" fmla="*/ 76 w 154"/>
              <a:gd name="T17" fmla="*/ 24 h 231"/>
              <a:gd name="T18" fmla="*/ 76 w 154"/>
              <a:gd name="T19" fmla="*/ 0 h 231"/>
              <a:gd name="T20" fmla="*/ 133 w 154"/>
              <a:gd name="T21" fmla="*/ 29 h 231"/>
              <a:gd name="T22" fmla="*/ 153 w 154"/>
              <a:gd name="T23" fmla="*/ 115 h 231"/>
              <a:gd name="T24" fmla="*/ 133 w 154"/>
              <a:gd name="T25" fmla="*/ 201 h 231"/>
              <a:gd name="T26" fmla="*/ 76 w 154"/>
              <a:gd name="T27" fmla="*/ 230 h 231"/>
              <a:gd name="T28" fmla="*/ 19 w 154"/>
              <a:gd name="T29" fmla="*/ 201 h 231"/>
              <a:gd name="T30" fmla="*/ 0 w 154"/>
              <a:gd name="T31" fmla="*/ 115 h 231"/>
              <a:gd name="T32" fmla="*/ 19 w 154"/>
              <a:gd name="T33" fmla="*/ 29 h 231"/>
              <a:gd name="T34" fmla="*/ 76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6" y="24"/>
                </a:moveTo>
                <a:cubicBezTo>
                  <a:pt x="61" y="24"/>
                  <a:pt x="49" y="31"/>
                  <a:pt x="41" y="47"/>
                </a:cubicBezTo>
                <a:cubicBezTo>
                  <a:pt x="34" y="62"/>
                  <a:pt x="30" y="85"/>
                  <a:pt x="30" y="115"/>
                </a:cubicBezTo>
                <a:cubicBezTo>
                  <a:pt x="30" y="146"/>
                  <a:pt x="34" y="168"/>
                  <a:pt x="41" y="184"/>
                </a:cubicBezTo>
                <a:cubicBezTo>
                  <a:pt x="49" y="199"/>
                  <a:pt x="61" y="207"/>
                  <a:pt x="76" y="207"/>
                </a:cubicBezTo>
                <a:cubicBezTo>
                  <a:pt x="92" y="207"/>
                  <a:pt x="104" y="199"/>
                  <a:pt x="111" y="184"/>
                </a:cubicBezTo>
                <a:cubicBezTo>
                  <a:pt x="119" y="168"/>
                  <a:pt x="123" y="146"/>
                  <a:pt x="123" y="115"/>
                </a:cubicBezTo>
                <a:cubicBezTo>
                  <a:pt x="123" y="85"/>
                  <a:pt x="119" y="62"/>
                  <a:pt x="111" y="47"/>
                </a:cubicBezTo>
                <a:cubicBezTo>
                  <a:pt x="104" y="31"/>
                  <a:pt x="92" y="24"/>
                  <a:pt x="76" y="24"/>
                </a:cubicBezTo>
                <a:close/>
                <a:moveTo>
                  <a:pt x="76" y="0"/>
                </a:moveTo>
                <a:cubicBezTo>
                  <a:pt x="101" y="0"/>
                  <a:pt x="120" y="10"/>
                  <a:pt x="133" y="29"/>
                </a:cubicBezTo>
                <a:cubicBezTo>
                  <a:pt x="147" y="49"/>
                  <a:pt x="153" y="78"/>
                  <a:pt x="153" y="115"/>
                </a:cubicBezTo>
                <a:cubicBezTo>
                  <a:pt x="153" y="153"/>
                  <a:pt x="147" y="181"/>
                  <a:pt x="133" y="201"/>
                </a:cubicBezTo>
                <a:cubicBezTo>
                  <a:pt x="120" y="221"/>
                  <a:pt x="101" y="230"/>
                  <a:pt x="76" y="230"/>
                </a:cubicBezTo>
                <a:cubicBezTo>
                  <a:pt x="51" y="230"/>
                  <a:pt x="32" y="221"/>
                  <a:pt x="19" y="201"/>
                </a:cubicBezTo>
                <a:cubicBezTo>
                  <a:pt x="6" y="181"/>
                  <a:pt x="0" y="153"/>
                  <a:pt x="0" y="115"/>
                </a:cubicBezTo>
                <a:cubicBezTo>
                  <a:pt x="0" y="78"/>
                  <a:pt x="6" y="49"/>
                  <a:pt x="19" y="29"/>
                </a:cubicBezTo>
                <a:cubicBezTo>
                  <a:pt x="32" y="10"/>
                  <a:pt x="51" y="0"/>
                  <a:pt x="76"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02" name="Freeform 96"/>
          <p:cNvSpPr>
            <a:spLocks noChangeArrowheads="1"/>
          </p:cNvSpPr>
          <p:nvPr/>
        </p:nvSpPr>
        <p:spPr bwMode="auto">
          <a:xfrm>
            <a:off x="7705440" y="4092755"/>
            <a:ext cx="50400" cy="74888"/>
          </a:xfrm>
          <a:custGeom>
            <a:avLst/>
            <a:gdLst>
              <a:gd name="T0" fmla="*/ 76 w 154"/>
              <a:gd name="T1" fmla="*/ 24 h 231"/>
              <a:gd name="T2" fmla="*/ 41 w 154"/>
              <a:gd name="T3" fmla="*/ 47 h 231"/>
              <a:gd name="T4" fmla="*/ 30 w 154"/>
              <a:gd name="T5" fmla="*/ 115 h 231"/>
              <a:gd name="T6" fmla="*/ 41 w 154"/>
              <a:gd name="T7" fmla="*/ 184 h 231"/>
              <a:gd name="T8" fmla="*/ 76 w 154"/>
              <a:gd name="T9" fmla="*/ 207 h 231"/>
              <a:gd name="T10" fmla="*/ 111 w 154"/>
              <a:gd name="T11" fmla="*/ 184 h 231"/>
              <a:gd name="T12" fmla="*/ 123 w 154"/>
              <a:gd name="T13" fmla="*/ 115 h 231"/>
              <a:gd name="T14" fmla="*/ 111 w 154"/>
              <a:gd name="T15" fmla="*/ 47 h 231"/>
              <a:gd name="T16" fmla="*/ 76 w 154"/>
              <a:gd name="T17" fmla="*/ 24 h 231"/>
              <a:gd name="T18" fmla="*/ 76 w 154"/>
              <a:gd name="T19" fmla="*/ 0 h 231"/>
              <a:gd name="T20" fmla="*/ 133 w 154"/>
              <a:gd name="T21" fmla="*/ 29 h 231"/>
              <a:gd name="T22" fmla="*/ 153 w 154"/>
              <a:gd name="T23" fmla="*/ 115 h 231"/>
              <a:gd name="T24" fmla="*/ 133 w 154"/>
              <a:gd name="T25" fmla="*/ 201 h 231"/>
              <a:gd name="T26" fmla="*/ 76 w 154"/>
              <a:gd name="T27" fmla="*/ 230 h 231"/>
              <a:gd name="T28" fmla="*/ 19 w 154"/>
              <a:gd name="T29" fmla="*/ 201 h 231"/>
              <a:gd name="T30" fmla="*/ 0 w 154"/>
              <a:gd name="T31" fmla="*/ 115 h 231"/>
              <a:gd name="T32" fmla="*/ 19 w 154"/>
              <a:gd name="T33" fmla="*/ 29 h 231"/>
              <a:gd name="T34" fmla="*/ 76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6" y="24"/>
                </a:moveTo>
                <a:cubicBezTo>
                  <a:pt x="61" y="24"/>
                  <a:pt x="49" y="31"/>
                  <a:pt x="41" y="47"/>
                </a:cubicBezTo>
                <a:cubicBezTo>
                  <a:pt x="34" y="62"/>
                  <a:pt x="30" y="85"/>
                  <a:pt x="30" y="115"/>
                </a:cubicBezTo>
                <a:cubicBezTo>
                  <a:pt x="30" y="146"/>
                  <a:pt x="34" y="168"/>
                  <a:pt x="41" y="184"/>
                </a:cubicBezTo>
                <a:cubicBezTo>
                  <a:pt x="49" y="199"/>
                  <a:pt x="61" y="207"/>
                  <a:pt x="76" y="207"/>
                </a:cubicBezTo>
                <a:cubicBezTo>
                  <a:pt x="92" y="207"/>
                  <a:pt x="104" y="199"/>
                  <a:pt x="111" y="184"/>
                </a:cubicBezTo>
                <a:cubicBezTo>
                  <a:pt x="119" y="168"/>
                  <a:pt x="123" y="146"/>
                  <a:pt x="123" y="115"/>
                </a:cubicBezTo>
                <a:cubicBezTo>
                  <a:pt x="123" y="85"/>
                  <a:pt x="119" y="62"/>
                  <a:pt x="111" y="47"/>
                </a:cubicBezTo>
                <a:cubicBezTo>
                  <a:pt x="104" y="31"/>
                  <a:pt x="92" y="24"/>
                  <a:pt x="76" y="24"/>
                </a:cubicBezTo>
                <a:close/>
                <a:moveTo>
                  <a:pt x="76" y="0"/>
                </a:moveTo>
                <a:cubicBezTo>
                  <a:pt x="101" y="0"/>
                  <a:pt x="120" y="10"/>
                  <a:pt x="133" y="29"/>
                </a:cubicBezTo>
                <a:cubicBezTo>
                  <a:pt x="147" y="49"/>
                  <a:pt x="153" y="78"/>
                  <a:pt x="153" y="115"/>
                </a:cubicBezTo>
                <a:cubicBezTo>
                  <a:pt x="153" y="153"/>
                  <a:pt x="147" y="181"/>
                  <a:pt x="133" y="201"/>
                </a:cubicBezTo>
                <a:cubicBezTo>
                  <a:pt x="120" y="221"/>
                  <a:pt x="101" y="230"/>
                  <a:pt x="76" y="230"/>
                </a:cubicBezTo>
                <a:cubicBezTo>
                  <a:pt x="51" y="230"/>
                  <a:pt x="32" y="221"/>
                  <a:pt x="19" y="201"/>
                </a:cubicBezTo>
                <a:cubicBezTo>
                  <a:pt x="6" y="181"/>
                  <a:pt x="0" y="153"/>
                  <a:pt x="0" y="115"/>
                </a:cubicBezTo>
                <a:cubicBezTo>
                  <a:pt x="0" y="78"/>
                  <a:pt x="6" y="49"/>
                  <a:pt x="19" y="29"/>
                </a:cubicBezTo>
                <a:cubicBezTo>
                  <a:pt x="32" y="10"/>
                  <a:pt x="51" y="0"/>
                  <a:pt x="76"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03" name="Freeform 97"/>
          <p:cNvSpPr>
            <a:spLocks noChangeArrowheads="1"/>
          </p:cNvSpPr>
          <p:nvPr/>
        </p:nvSpPr>
        <p:spPr bwMode="auto">
          <a:xfrm>
            <a:off x="8308800" y="4023629"/>
            <a:ext cx="1440" cy="33124"/>
          </a:xfrm>
          <a:custGeom>
            <a:avLst/>
            <a:gdLst>
              <a:gd name="T0" fmla="*/ 0 w 1"/>
              <a:gd name="T1" fmla="*/ 102 h 103"/>
              <a:gd name="T2" fmla="*/ 0 w 1"/>
              <a:gd name="T3" fmla="*/ 0 h 103"/>
              <a:gd name="T4" fmla="*/ 0 w 1"/>
              <a:gd name="T5" fmla="*/ 102 h 103"/>
            </a:gdLst>
            <a:ahLst/>
            <a:cxnLst>
              <a:cxn ang="0">
                <a:pos x="T0" y="T1"/>
              </a:cxn>
              <a:cxn ang="0">
                <a:pos x="T2" y="T3"/>
              </a:cxn>
              <a:cxn ang="0">
                <a:pos x="T4" y="T5"/>
              </a:cxn>
            </a:cxnLst>
            <a:rect l="0" t="0" r="r" b="b"/>
            <a:pathLst>
              <a:path w="1" h="103">
                <a:moveTo>
                  <a:pt x="0" y="102"/>
                </a:moveTo>
                <a:lnTo>
                  <a:pt x="0" y="0"/>
                </a:lnTo>
                <a:lnTo>
                  <a:pt x="0" y="102"/>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04" name="Line 98"/>
          <p:cNvSpPr>
            <a:spLocks noChangeShapeType="1"/>
          </p:cNvSpPr>
          <p:nvPr/>
        </p:nvSpPr>
        <p:spPr bwMode="auto">
          <a:xfrm flipV="1">
            <a:off x="830880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05" name="Line 99"/>
          <p:cNvSpPr>
            <a:spLocks noChangeShapeType="1"/>
          </p:cNvSpPr>
          <p:nvPr/>
        </p:nvSpPr>
        <p:spPr bwMode="auto">
          <a:xfrm flipV="1">
            <a:off x="830880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06" name="Freeform 100"/>
          <p:cNvSpPr>
            <a:spLocks noChangeArrowheads="1"/>
          </p:cNvSpPr>
          <p:nvPr/>
        </p:nvSpPr>
        <p:spPr bwMode="auto">
          <a:xfrm>
            <a:off x="8308800" y="1230786"/>
            <a:ext cx="1440" cy="33123"/>
          </a:xfrm>
          <a:custGeom>
            <a:avLst/>
            <a:gdLst>
              <a:gd name="T0" fmla="*/ 0 w 1"/>
              <a:gd name="T1" fmla="*/ 0 h 103"/>
              <a:gd name="T2" fmla="*/ 0 w 1"/>
              <a:gd name="T3" fmla="*/ 102 h 103"/>
              <a:gd name="T4" fmla="*/ 0 w 1"/>
              <a:gd name="T5" fmla="*/ 0 h 103"/>
            </a:gdLst>
            <a:ahLst/>
            <a:cxnLst>
              <a:cxn ang="0">
                <a:pos x="T0" y="T1"/>
              </a:cxn>
              <a:cxn ang="0">
                <a:pos x="T2" y="T3"/>
              </a:cxn>
              <a:cxn ang="0">
                <a:pos x="T4" y="T5"/>
              </a:cxn>
            </a:cxnLst>
            <a:rect l="0" t="0" r="r" b="b"/>
            <a:pathLst>
              <a:path w="1" h="103">
                <a:moveTo>
                  <a:pt x="0" y="0"/>
                </a:moveTo>
                <a:lnTo>
                  <a:pt x="0" y="102"/>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07" name="Line 101"/>
          <p:cNvSpPr>
            <a:spLocks noChangeShapeType="1"/>
          </p:cNvSpPr>
          <p:nvPr/>
        </p:nvSpPr>
        <p:spPr bwMode="auto">
          <a:xfrm>
            <a:off x="830880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08" name="Line 102"/>
          <p:cNvSpPr>
            <a:spLocks noChangeShapeType="1"/>
          </p:cNvSpPr>
          <p:nvPr/>
        </p:nvSpPr>
        <p:spPr bwMode="auto">
          <a:xfrm>
            <a:off x="830880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09" name="Freeform 103"/>
          <p:cNvSpPr>
            <a:spLocks noChangeArrowheads="1"/>
          </p:cNvSpPr>
          <p:nvPr/>
        </p:nvSpPr>
        <p:spPr bwMode="auto">
          <a:xfrm>
            <a:off x="8255521" y="4094196"/>
            <a:ext cx="53280" cy="73447"/>
          </a:xfrm>
          <a:custGeom>
            <a:avLst/>
            <a:gdLst>
              <a:gd name="T0" fmla="*/ 100 w 162"/>
              <a:gd name="T1" fmla="*/ 26 h 223"/>
              <a:gd name="T2" fmla="*/ 24 w 162"/>
              <a:gd name="T3" fmla="*/ 145 h 223"/>
              <a:gd name="T4" fmla="*/ 100 w 162"/>
              <a:gd name="T5" fmla="*/ 145 h 223"/>
              <a:gd name="T6" fmla="*/ 100 w 162"/>
              <a:gd name="T7" fmla="*/ 26 h 223"/>
              <a:gd name="T8" fmla="*/ 92 w 162"/>
              <a:gd name="T9" fmla="*/ 0 h 223"/>
              <a:gd name="T10" fmla="*/ 130 w 162"/>
              <a:gd name="T11" fmla="*/ 0 h 223"/>
              <a:gd name="T12" fmla="*/ 130 w 162"/>
              <a:gd name="T13" fmla="*/ 145 h 223"/>
              <a:gd name="T14" fmla="*/ 161 w 162"/>
              <a:gd name="T15" fmla="*/ 145 h 223"/>
              <a:gd name="T16" fmla="*/ 161 w 162"/>
              <a:gd name="T17" fmla="*/ 170 h 223"/>
              <a:gd name="T18" fmla="*/ 130 w 162"/>
              <a:gd name="T19" fmla="*/ 170 h 223"/>
              <a:gd name="T20" fmla="*/ 130 w 162"/>
              <a:gd name="T21" fmla="*/ 222 h 223"/>
              <a:gd name="T22" fmla="*/ 100 w 162"/>
              <a:gd name="T23" fmla="*/ 222 h 223"/>
              <a:gd name="T24" fmla="*/ 100 w 162"/>
              <a:gd name="T25" fmla="*/ 170 h 223"/>
              <a:gd name="T26" fmla="*/ 0 w 162"/>
              <a:gd name="T27" fmla="*/ 170 h 223"/>
              <a:gd name="T28" fmla="*/ 0 w 162"/>
              <a:gd name="T29" fmla="*/ 141 h 223"/>
              <a:gd name="T30" fmla="*/ 92 w 162"/>
              <a:gd name="T3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223">
                <a:moveTo>
                  <a:pt x="100" y="26"/>
                </a:moveTo>
                <a:lnTo>
                  <a:pt x="24" y="145"/>
                </a:lnTo>
                <a:lnTo>
                  <a:pt x="100" y="145"/>
                </a:lnTo>
                <a:lnTo>
                  <a:pt x="100" y="26"/>
                </a:lnTo>
                <a:close/>
                <a:moveTo>
                  <a:pt x="92" y="0"/>
                </a:moveTo>
                <a:lnTo>
                  <a:pt x="130" y="0"/>
                </a:lnTo>
                <a:lnTo>
                  <a:pt x="130" y="145"/>
                </a:lnTo>
                <a:lnTo>
                  <a:pt x="161" y="145"/>
                </a:lnTo>
                <a:lnTo>
                  <a:pt x="161" y="170"/>
                </a:lnTo>
                <a:lnTo>
                  <a:pt x="130" y="170"/>
                </a:lnTo>
                <a:lnTo>
                  <a:pt x="130" y="222"/>
                </a:lnTo>
                <a:lnTo>
                  <a:pt x="100" y="222"/>
                </a:lnTo>
                <a:lnTo>
                  <a:pt x="100" y="170"/>
                </a:lnTo>
                <a:lnTo>
                  <a:pt x="0" y="170"/>
                </a:lnTo>
                <a:lnTo>
                  <a:pt x="0" y="141"/>
                </a:lnTo>
                <a:lnTo>
                  <a:pt x="92" y="0"/>
                </a:ln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10" name="Freeform 104"/>
          <p:cNvSpPr>
            <a:spLocks noChangeArrowheads="1"/>
          </p:cNvSpPr>
          <p:nvPr/>
        </p:nvSpPr>
        <p:spPr bwMode="auto">
          <a:xfrm>
            <a:off x="8255521" y="4094196"/>
            <a:ext cx="53280" cy="73447"/>
          </a:xfrm>
          <a:custGeom>
            <a:avLst/>
            <a:gdLst>
              <a:gd name="T0" fmla="*/ 100 w 162"/>
              <a:gd name="T1" fmla="*/ 26 h 223"/>
              <a:gd name="T2" fmla="*/ 24 w 162"/>
              <a:gd name="T3" fmla="*/ 145 h 223"/>
              <a:gd name="T4" fmla="*/ 100 w 162"/>
              <a:gd name="T5" fmla="*/ 145 h 223"/>
              <a:gd name="T6" fmla="*/ 100 w 162"/>
              <a:gd name="T7" fmla="*/ 26 h 223"/>
              <a:gd name="T8" fmla="*/ 92 w 162"/>
              <a:gd name="T9" fmla="*/ 0 h 223"/>
              <a:gd name="T10" fmla="*/ 130 w 162"/>
              <a:gd name="T11" fmla="*/ 0 h 223"/>
              <a:gd name="T12" fmla="*/ 130 w 162"/>
              <a:gd name="T13" fmla="*/ 145 h 223"/>
              <a:gd name="T14" fmla="*/ 161 w 162"/>
              <a:gd name="T15" fmla="*/ 145 h 223"/>
              <a:gd name="T16" fmla="*/ 161 w 162"/>
              <a:gd name="T17" fmla="*/ 170 h 223"/>
              <a:gd name="T18" fmla="*/ 130 w 162"/>
              <a:gd name="T19" fmla="*/ 170 h 223"/>
              <a:gd name="T20" fmla="*/ 130 w 162"/>
              <a:gd name="T21" fmla="*/ 222 h 223"/>
              <a:gd name="T22" fmla="*/ 100 w 162"/>
              <a:gd name="T23" fmla="*/ 222 h 223"/>
              <a:gd name="T24" fmla="*/ 100 w 162"/>
              <a:gd name="T25" fmla="*/ 170 h 223"/>
              <a:gd name="T26" fmla="*/ 0 w 162"/>
              <a:gd name="T27" fmla="*/ 170 h 223"/>
              <a:gd name="T28" fmla="*/ 0 w 162"/>
              <a:gd name="T29" fmla="*/ 14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223">
                <a:moveTo>
                  <a:pt x="100" y="26"/>
                </a:moveTo>
                <a:lnTo>
                  <a:pt x="24" y="145"/>
                </a:lnTo>
                <a:lnTo>
                  <a:pt x="100" y="145"/>
                </a:lnTo>
                <a:lnTo>
                  <a:pt x="100" y="26"/>
                </a:lnTo>
                <a:close/>
                <a:moveTo>
                  <a:pt x="92" y="0"/>
                </a:moveTo>
                <a:lnTo>
                  <a:pt x="130" y="0"/>
                </a:lnTo>
                <a:lnTo>
                  <a:pt x="130" y="145"/>
                </a:lnTo>
                <a:lnTo>
                  <a:pt x="161" y="145"/>
                </a:lnTo>
                <a:lnTo>
                  <a:pt x="161" y="170"/>
                </a:lnTo>
                <a:lnTo>
                  <a:pt x="130" y="170"/>
                </a:lnTo>
                <a:lnTo>
                  <a:pt x="130" y="222"/>
                </a:lnTo>
                <a:lnTo>
                  <a:pt x="100" y="222"/>
                </a:lnTo>
                <a:lnTo>
                  <a:pt x="100" y="170"/>
                </a:lnTo>
                <a:lnTo>
                  <a:pt x="0" y="170"/>
                </a:lnTo>
                <a:lnTo>
                  <a:pt x="0" y="141"/>
                </a:ln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11" name="Freeform 105"/>
          <p:cNvSpPr>
            <a:spLocks noChangeArrowheads="1"/>
          </p:cNvSpPr>
          <p:nvPr/>
        </p:nvSpPr>
        <p:spPr bwMode="auto">
          <a:xfrm>
            <a:off x="8320321" y="4092755"/>
            <a:ext cx="50400" cy="74888"/>
          </a:xfrm>
          <a:custGeom>
            <a:avLst/>
            <a:gdLst>
              <a:gd name="T0" fmla="*/ 76 w 154"/>
              <a:gd name="T1" fmla="*/ 24 h 231"/>
              <a:gd name="T2" fmla="*/ 41 w 154"/>
              <a:gd name="T3" fmla="*/ 47 h 231"/>
              <a:gd name="T4" fmla="*/ 30 w 154"/>
              <a:gd name="T5" fmla="*/ 115 h 231"/>
              <a:gd name="T6" fmla="*/ 41 w 154"/>
              <a:gd name="T7" fmla="*/ 184 h 231"/>
              <a:gd name="T8" fmla="*/ 76 w 154"/>
              <a:gd name="T9" fmla="*/ 207 h 231"/>
              <a:gd name="T10" fmla="*/ 111 w 154"/>
              <a:gd name="T11" fmla="*/ 184 h 231"/>
              <a:gd name="T12" fmla="*/ 123 w 154"/>
              <a:gd name="T13" fmla="*/ 115 h 231"/>
              <a:gd name="T14" fmla="*/ 111 w 154"/>
              <a:gd name="T15" fmla="*/ 47 h 231"/>
              <a:gd name="T16" fmla="*/ 76 w 154"/>
              <a:gd name="T17" fmla="*/ 24 h 231"/>
              <a:gd name="T18" fmla="*/ 76 w 154"/>
              <a:gd name="T19" fmla="*/ 0 h 231"/>
              <a:gd name="T20" fmla="*/ 134 w 154"/>
              <a:gd name="T21" fmla="*/ 29 h 231"/>
              <a:gd name="T22" fmla="*/ 153 w 154"/>
              <a:gd name="T23" fmla="*/ 115 h 231"/>
              <a:gd name="T24" fmla="*/ 134 w 154"/>
              <a:gd name="T25" fmla="*/ 201 h 231"/>
              <a:gd name="T26" fmla="*/ 76 w 154"/>
              <a:gd name="T27" fmla="*/ 230 h 231"/>
              <a:gd name="T28" fmla="*/ 19 w 154"/>
              <a:gd name="T29" fmla="*/ 201 h 231"/>
              <a:gd name="T30" fmla="*/ 0 w 154"/>
              <a:gd name="T31" fmla="*/ 115 h 231"/>
              <a:gd name="T32" fmla="*/ 19 w 154"/>
              <a:gd name="T33" fmla="*/ 29 h 231"/>
              <a:gd name="T34" fmla="*/ 76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6" y="24"/>
                </a:moveTo>
                <a:cubicBezTo>
                  <a:pt x="61" y="24"/>
                  <a:pt x="49" y="31"/>
                  <a:pt x="41" y="47"/>
                </a:cubicBezTo>
                <a:cubicBezTo>
                  <a:pt x="34" y="62"/>
                  <a:pt x="30" y="85"/>
                  <a:pt x="30" y="115"/>
                </a:cubicBezTo>
                <a:cubicBezTo>
                  <a:pt x="30" y="146"/>
                  <a:pt x="34" y="168"/>
                  <a:pt x="41" y="184"/>
                </a:cubicBezTo>
                <a:cubicBezTo>
                  <a:pt x="49" y="199"/>
                  <a:pt x="61" y="207"/>
                  <a:pt x="76" y="207"/>
                </a:cubicBezTo>
                <a:cubicBezTo>
                  <a:pt x="92" y="207"/>
                  <a:pt x="104" y="199"/>
                  <a:pt x="111" y="184"/>
                </a:cubicBezTo>
                <a:cubicBezTo>
                  <a:pt x="119" y="168"/>
                  <a:pt x="123" y="146"/>
                  <a:pt x="123" y="115"/>
                </a:cubicBezTo>
                <a:cubicBezTo>
                  <a:pt x="123" y="85"/>
                  <a:pt x="119" y="62"/>
                  <a:pt x="111" y="47"/>
                </a:cubicBezTo>
                <a:cubicBezTo>
                  <a:pt x="104" y="31"/>
                  <a:pt x="92" y="24"/>
                  <a:pt x="76" y="24"/>
                </a:cubicBezTo>
                <a:close/>
                <a:moveTo>
                  <a:pt x="76" y="0"/>
                </a:moveTo>
                <a:cubicBezTo>
                  <a:pt x="101" y="0"/>
                  <a:pt x="120" y="10"/>
                  <a:pt x="134" y="29"/>
                </a:cubicBezTo>
                <a:cubicBezTo>
                  <a:pt x="147" y="49"/>
                  <a:pt x="153" y="78"/>
                  <a:pt x="153" y="115"/>
                </a:cubicBezTo>
                <a:cubicBezTo>
                  <a:pt x="153" y="153"/>
                  <a:pt x="147" y="181"/>
                  <a:pt x="134" y="201"/>
                </a:cubicBezTo>
                <a:cubicBezTo>
                  <a:pt x="120" y="221"/>
                  <a:pt x="101" y="230"/>
                  <a:pt x="76" y="230"/>
                </a:cubicBezTo>
                <a:cubicBezTo>
                  <a:pt x="52" y="230"/>
                  <a:pt x="33" y="221"/>
                  <a:pt x="19" y="201"/>
                </a:cubicBezTo>
                <a:cubicBezTo>
                  <a:pt x="6" y="181"/>
                  <a:pt x="0" y="153"/>
                  <a:pt x="0" y="115"/>
                </a:cubicBezTo>
                <a:cubicBezTo>
                  <a:pt x="0" y="78"/>
                  <a:pt x="6" y="49"/>
                  <a:pt x="19" y="29"/>
                </a:cubicBezTo>
                <a:cubicBezTo>
                  <a:pt x="33" y="10"/>
                  <a:pt x="52" y="0"/>
                  <a:pt x="76"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12" name="Freeform 106"/>
          <p:cNvSpPr>
            <a:spLocks noChangeArrowheads="1"/>
          </p:cNvSpPr>
          <p:nvPr/>
        </p:nvSpPr>
        <p:spPr bwMode="auto">
          <a:xfrm>
            <a:off x="8320321" y="4092755"/>
            <a:ext cx="50400" cy="74888"/>
          </a:xfrm>
          <a:custGeom>
            <a:avLst/>
            <a:gdLst>
              <a:gd name="T0" fmla="*/ 76 w 154"/>
              <a:gd name="T1" fmla="*/ 24 h 231"/>
              <a:gd name="T2" fmla="*/ 41 w 154"/>
              <a:gd name="T3" fmla="*/ 47 h 231"/>
              <a:gd name="T4" fmla="*/ 30 w 154"/>
              <a:gd name="T5" fmla="*/ 115 h 231"/>
              <a:gd name="T6" fmla="*/ 41 w 154"/>
              <a:gd name="T7" fmla="*/ 184 h 231"/>
              <a:gd name="T8" fmla="*/ 76 w 154"/>
              <a:gd name="T9" fmla="*/ 207 h 231"/>
              <a:gd name="T10" fmla="*/ 111 w 154"/>
              <a:gd name="T11" fmla="*/ 184 h 231"/>
              <a:gd name="T12" fmla="*/ 123 w 154"/>
              <a:gd name="T13" fmla="*/ 115 h 231"/>
              <a:gd name="T14" fmla="*/ 111 w 154"/>
              <a:gd name="T15" fmla="*/ 47 h 231"/>
              <a:gd name="T16" fmla="*/ 76 w 154"/>
              <a:gd name="T17" fmla="*/ 24 h 231"/>
              <a:gd name="T18" fmla="*/ 76 w 154"/>
              <a:gd name="T19" fmla="*/ 0 h 231"/>
              <a:gd name="T20" fmla="*/ 134 w 154"/>
              <a:gd name="T21" fmla="*/ 29 h 231"/>
              <a:gd name="T22" fmla="*/ 153 w 154"/>
              <a:gd name="T23" fmla="*/ 115 h 231"/>
              <a:gd name="T24" fmla="*/ 134 w 154"/>
              <a:gd name="T25" fmla="*/ 201 h 231"/>
              <a:gd name="T26" fmla="*/ 76 w 154"/>
              <a:gd name="T27" fmla="*/ 230 h 231"/>
              <a:gd name="T28" fmla="*/ 19 w 154"/>
              <a:gd name="T29" fmla="*/ 201 h 231"/>
              <a:gd name="T30" fmla="*/ 0 w 154"/>
              <a:gd name="T31" fmla="*/ 115 h 231"/>
              <a:gd name="T32" fmla="*/ 19 w 154"/>
              <a:gd name="T33" fmla="*/ 29 h 231"/>
              <a:gd name="T34" fmla="*/ 76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6" y="24"/>
                </a:moveTo>
                <a:cubicBezTo>
                  <a:pt x="61" y="24"/>
                  <a:pt x="49" y="31"/>
                  <a:pt x="41" y="47"/>
                </a:cubicBezTo>
                <a:cubicBezTo>
                  <a:pt x="34" y="62"/>
                  <a:pt x="30" y="85"/>
                  <a:pt x="30" y="115"/>
                </a:cubicBezTo>
                <a:cubicBezTo>
                  <a:pt x="30" y="146"/>
                  <a:pt x="34" y="168"/>
                  <a:pt x="41" y="184"/>
                </a:cubicBezTo>
                <a:cubicBezTo>
                  <a:pt x="49" y="199"/>
                  <a:pt x="61" y="207"/>
                  <a:pt x="76" y="207"/>
                </a:cubicBezTo>
                <a:cubicBezTo>
                  <a:pt x="92" y="207"/>
                  <a:pt x="104" y="199"/>
                  <a:pt x="111" y="184"/>
                </a:cubicBezTo>
                <a:cubicBezTo>
                  <a:pt x="119" y="168"/>
                  <a:pt x="123" y="146"/>
                  <a:pt x="123" y="115"/>
                </a:cubicBezTo>
                <a:cubicBezTo>
                  <a:pt x="123" y="85"/>
                  <a:pt x="119" y="62"/>
                  <a:pt x="111" y="47"/>
                </a:cubicBezTo>
                <a:cubicBezTo>
                  <a:pt x="104" y="31"/>
                  <a:pt x="92" y="24"/>
                  <a:pt x="76" y="24"/>
                </a:cubicBezTo>
                <a:close/>
                <a:moveTo>
                  <a:pt x="76" y="0"/>
                </a:moveTo>
                <a:cubicBezTo>
                  <a:pt x="101" y="0"/>
                  <a:pt x="120" y="10"/>
                  <a:pt x="134" y="29"/>
                </a:cubicBezTo>
                <a:cubicBezTo>
                  <a:pt x="147" y="49"/>
                  <a:pt x="153" y="78"/>
                  <a:pt x="153" y="115"/>
                </a:cubicBezTo>
                <a:cubicBezTo>
                  <a:pt x="153" y="153"/>
                  <a:pt x="147" y="181"/>
                  <a:pt x="134" y="201"/>
                </a:cubicBezTo>
                <a:cubicBezTo>
                  <a:pt x="120" y="221"/>
                  <a:pt x="101" y="230"/>
                  <a:pt x="76" y="230"/>
                </a:cubicBezTo>
                <a:cubicBezTo>
                  <a:pt x="52" y="230"/>
                  <a:pt x="33" y="221"/>
                  <a:pt x="19" y="201"/>
                </a:cubicBezTo>
                <a:cubicBezTo>
                  <a:pt x="6" y="181"/>
                  <a:pt x="0" y="153"/>
                  <a:pt x="0" y="115"/>
                </a:cubicBezTo>
                <a:cubicBezTo>
                  <a:pt x="0" y="78"/>
                  <a:pt x="6" y="49"/>
                  <a:pt x="19" y="29"/>
                </a:cubicBezTo>
                <a:cubicBezTo>
                  <a:pt x="33" y="10"/>
                  <a:pt x="52" y="0"/>
                  <a:pt x="76"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13" name="Freeform 107"/>
          <p:cNvSpPr>
            <a:spLocks noChangeArrowheads="1"/>
          </p:cNvSpPr>
          <p:nvPr/>
        </p:nvSpPr>
        <p:spPr bwMode="auto">
          <a:xfrm>
            <a:off x="8925120" y="4023629"/>
            <a:ext cx="1440" cy="33124"/>
          </a:xfrm>
          <a:custGeom>
            <a:avLst/>
            <a:gdLst>
              <a:gd name="T0" fmla="*/ 0 w 1"/>
              <a:gd name="T1" fmla="*/ 102 h 103"/>
              <a:gd name="T2" fmla="*/ 0 w 1"/>
              <a:gd name="T3" fmla="*/ 0 h 103"/>
              <a:gd name="T4" fmla="*/ 0 w 1"/>
              <a:gd name="T5" fmla="*/ 102 h 103"/>
            </a:gdLst>
            <a:ahLst/>
            <a:cxnLst>
              <a:cxn ang="0">
                <a:pos x="T0" y="T1"/>
              </a:cxn>
              <a:cxn ang="0">
                <a:pos x="T2" y="T3"/>
              </a:cxn>
              <a:cxn ang="0">
                <a:pos x="T4" y="T5"/>
              </a:cxn>
            </a:cxnLst>
            <a:rect l="0" t="0" r="r" b="b"/>
            <a:pathLst>
              <a:path w="1" h="103">
                <a:moveTo>
                  <a:pt x="0" y="102"/>
                </a:moveTo>
                <a:lnTo>
                  <a:pt x="0" y="0"/>
                </a:lnTo>
                <a:lnTo>
                  <a:pt x="0" y="102"/>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14" name="Line 108"/>
          <p:cNvSpPr>
            <a:spLocks noChangeShapeType="1"/>
          </p:cNvSpPr>
          <p:nvPr/>
        </p:nvSpPr>
        <p:spPr bwMode="auto">
          <a:xfrm flipV="1">
            <a:off x="892512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15" name="Line 109"/>
          <p:cNvSpPr>
            <a:spLocks noChangeShapeType="1"/>
          </p:cNvSpPr>
          <p:nvPr/>
        </p:nvSpPr>
        <p:spPr bwMode="auto">
          <a:xfrm flipV="1">
            <a:off x="8925120" y="4022189"/>
            <a:ext cx="1440" cy="3600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16" name="Freeform 110"/>
          <p:cNvSpPr>
            <a:spLocks noChangeArrowheads="1"/>
          </p:cNvSpPr>
          <p:nvPr/>
        </p:nvSpPr>
        <p:spPr bwMode="auto">
          <a:xfrm>
            <a:off x="8925120" y="1230786"/>
            <a:ext cx="1440" cy="33123"/>
          </a:xfrm>
          <a:custGeom>
            <a:avLst/>
            <a:gdLst>
              <a:gd name="T0" fmla="*/ 0 w 1"/>
              <a:gd name="T1" fmla="*/ 0 h 103"/>
              <a:gd name="T2" fmla="*/ 0 w 1"/>
              <a:gd name="T3" fmla="*/ 102 h 103"/>
              <a:gd name="T4" fmla="*/ 0 w 1"/>
              <a:gd name="T5" fmla="*/ 0 h 103"/>
            </a:gdLst>
            <a:ahLst/>
            <a:cxnLst>
              <a:cxn ang="0">
                <a:pos x="T0" y="T1"/>
              </a:cxn>
              <a:cxn ang="0">
                <a:pos x="T2" y="T3"/>
              </a:cxn>
              <a:cxn ang="0">
                <a:pos x="T4" y="T5"/>
              </a:cxn>
            </a:cxnLst>
            <a:rect l="0" t="0" r="r" b="b"/>
            <a:pathLst>
              <a:path w="1" h="103">
                <a:moveTo>
                  <a:pt x="0" y="0"/>
                </a:moveTo>
                <a:lnTo>
                  <a:pt x="0" y="102"/>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17" name="Line 111"/>
          <p:cNvSpPr>
            <a:spLocks noChangeShapeType="1"/>
          </p:cNvSpPr>
          <p:nvPr/>
        </p:nvSpPr>
        <p:spPr bwMode="auto">
          <a:xfrm>
            <a:off x="892512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18" name="Line 112"/>
          <p:cNvSpPr>
            <a:spLocks noChangeShapeType="1"/>
          </p:cNvSpPr>
          <p:nvPr/>
        </p:nvSpPr>
        <p:spPr bwMode="auto">
          <a:xfrm>
            <a:off x="8925120" y="1230786"/>
            <a:ext cx="1440" cy="33123"/>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19" name="Freeform 113"/>
          <p:cNvSpPr>
            <a:spLocks noChangeArrowheads="1"/>
          </p:cNvSpPr>
          <p:nvPr/>
        </p:nvSpPr>
        <p:spPr bwMode="auto">
          <a:xfrm>
            <a:off x="8876160" y="4094196"/>
            <a:ext cx="47520" cy="73447"/>
          </a:xfrm>
          <a:custGeom>
            <a:avLst/>
            <a:gdLst>
              <a:gd name="T0" fmla="*/ 9 w 144"/>
              <a:gd name="T1" fmla="*/ 0 h 227"/>
              <a:gd name="T2" fmla="*/ 127 w 144"/>
              <a:gd name="T3" fmla="*/ 0 h 227"/>
              <a:gd name="T4" fmla="*/ 127 w 144"/>
              <a:gd name="T5" fmla="*/ 25 h 227"/>
              <a:gd name="T6" fmla="*/ 37 w 144"/>
              <a:gd name="T7" fmla="*/ 25 h 227"/>
              <a:gd name="T8" fmla="*/ 37 w 144"/>
              <a:gd name="T9" fmla="*/ 80 h 227"/>
              <a:gd name="T10" fmla="*/ 50 w 144"/>
              <a:gd name="T11" fmla="*/ 76 h 227"/>
              <a:gd name="T12" fmla="*/ 63 w 144"/>
              <a:gd name="T13" fmla="*/ 75 h 227"/>
              <a:gd name="T14" fmla="*/ 122 w 144"/>
              <a:gd name="T15" fmla="*/ 96 h 227"/>
              <a:gd name="T16" fmla="*/ 143 w 144"/>
              <a:gd name="T17" fmla="*/ 151 h 227"/>
              <a:gd name="T18" fmla="*/ 121 w 144"/>
              <a:gd name="T19" fmla="*/ 207 h 227"/>
              <a:gd name="T20" fmla="*/ 58 w 144"/>
              <a:gd name="T21" fmla="*/ 226 h 227"/>
              <a:gd name="T22" fmla="*/ 30 w 144"/>
              <a:gd name="T23" fmla="*/ 224 h 227"/>
              <a:gd name="T24" fmla="*/ 0 w 144"/>
              <a:gd name="T25" fmla="*/ 217 h 227"/>
              <a:gd name="T26" fmla="*/ 0 w 144"/>
              <a:gd name="T27" fmla="*/ 187 h 227"/>
              <a:gd name="T28" fmla="*/ 27 w 144"/>
              <a:gd name="T29" fmla="*/ 198 h 227"/>
              <a:gd name="T30" fmla="*/ 58 w 144"/>
              <a:gd name="T31" fmla="*/ 201 h 227"/>
              <a:gd name="T32" fmla="*/ 98 w 144"/>
              <a:gd name="T33" fmla="*/ 188 h 227"/>
              <a:gd name="T34" fmla="*/ 113 w 144"/>
              <a:gd name="T35" fmla="*/ 151 h 227"/>
              <a:gd name="T36" fmla="*/ 98 w 144"/>
              <a:gd name="T37" fmla="*/ 114 h 227"/>
              <a:gd name="T38" fmla="*/ 58 w 144"/>
              <a:gd name="T39" fmla="*/ 101 h 227"/>
              <a:gd name="T40" fmla="*/ 33 w 144"/>
              <a:gd name="T41" fmla="*/ 103 h 227"/>
              <a:gd name="T42" fmla="*/ 9 w 144"/>
              <a:gd name="T43" fmla="*/ 112 h 227"/>
              <a:gd name="T44" fmla="*/ 9 w 144"/>
              <a:gd name="T4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27">
                <a:moveTo>
                  <a:pt x="9" y="0"/>
                </a:moveTo>
                <a:lnTo>
                  <a:pt x="127" y="0"/>
                </a:lnTo>
                <a:lnTo>
                  <a:pt x="127" y="25"/>
                </a:lnTo>
                <a:lnTo>
                  <a:pt x="37" y="25"/>
                </a:lnTo>
                <a:lnTo>
                  <a:pt x="37" y="80"/>
                </a:lnTo>
                <a:cubicBezTo>
                  <a:pt x="41" y="78"/>
                  <a:pt x="45" y="77"/>
                  <a:pt x="50" y="76"/>
                </a:cubicBezTo>
                <a:cubicBezTo>
                  <a:pt x="54" y="76"/>
                  <a:pt x="58" y="75"/>
                  <a:pt x="63" y="75"/>
                </a:cubicBezTo>
                <a:cubicBezTo>
                  <a:pt x="88" y="75"/>
                  <a:pt x="107" y="82"/>
                  <a:pt x="122" y="96"/>
                </a:cubicBezTo>
                <a:cubicBezTo>
                  <a:pt x="136" y="109"/>
                  <a:pt x="143" y="128"/>
                  <a:pt x="143" y="151"/>
                </a:cubicBezTo>
                <a:cubicBezTo>
                  <a:pt x="143" y="175"/>
                  <a:pt x="136" y="193"/>
                  <a:pt x="121" y="207"/>
                </a:cubicBezTo>
                <a:cubicBezTo>
                  <a:pt x="106" y="220"/>
                  <a:pt x="85" y="226"/>
                  <a:pt x="58" y="226"/>
                </a:cubicBezTo>
                <a:cubicBezTo>
                  <a:pt x="49" y="226"/>
                  <a:pt x="39" y="226"/>
                  <a:pt x="30" y="224"/>
                </a:cubicBezTo>
                <a:cubicBezTo>
                  <a:pt x="20" y="222"/>
                  <a:pt x="10" y="220"/>
                  <a:pt x="0" y="217"/>
                </a:cubicBezTo>
                <a:lnTo>
                  <a:pt x="0" y="187"/>
                </a:lnTo>
                <a:cubicBezTo>
                  <a:pt x="9" y="191"/>
                  <a:pt x="18" y="195"/>
                  <a:pt x="27" y="198"/>
                </a:cubicBezTo>
                <a:cubicBezTo>
                  <a:pt x="37" y="200"/>
                  <a:pt x="47" y="201"/>
                  <a:pt x="58" y="201"/>
                </a:cubicBezTo>
                <a:cubicBezTo>
                  <a:pt x="75" y="201"/>
                  <a:pt x="88" y="197"/>
                  <a:pt x="98" y="188"/>
                </a:cubicBezTo>
                <a:cubicBezTo>
                  <a:pt x="108" y="179"/>
                  <a:pt x="113" y="166"/>
                  <a:pt x="113" y="151"/>
                </a:cubicBezTo>
                <a:cubicBezTo>
                  <a:pt x="113" y="135"/>
                  <a:pt x="108" y="123"/>
                  <a:pt x="98" y="114"/>
                </a:cubicBezTo>
                <a:cubicBezTo>
                  <a:pt x="88" y="105"/>
                  <a:pt x="75" y="101"/>
                  <a:pt x="58" y="101"/>
                </a:cubicBezTo>
                <a:cubicBezTo>
                  <a:pt x="50" y="101"/>
                  <a:pt x="41" y="101"/>
                  <a:pt x="33" y="103"/>
                </a:cubicBezTo>
                <a:cubicBezTo>
                  <a:pt x="26" y="105"/>
                  <a:pt x="17" y="108"/>
                  <a:pt x="9" y="112"/>
                </a:cubicBezTo>
                <a:lnTo>
                  <a:pt x="9"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20" name="Freeform 114"/>
          <p:cNvSpPr>
            <a:spLocks noChangeArrowheads="1"/>
          </p:cNvSpPr>
          <p:nvPr/>
        </p:nvSpPr>
        <p:spPr bwMode="auto">
          <a:xfrm>
            <a:off x="8876160" y="4094196"/>
            <a:ext cx="47520" cy="73447"/>
          </a:xfrm>
          <a:custGeom>
            <a:avLst/>
            <a:gdLst>
              <a:gd name="T0" fmla="*/ 9 w 144"/>
              <a:gd name="T1" fmla="*/ 0 h 227"/>
              <a:gd name="T2" fmla="*/ 127 w 144"/>
              <a:gd name="T3" fmla="*/ 0 h 227"/>
              <a:gd name="T4" fmla="*/ 127 w 144"/>
              <a:gd name="T5" fmla="*/ 25 h 227"/>
              <a:gd name="T6" fmla="*/ 37 w 144"/>
              <a:gd name="T7" fmla="*/ 25 h 227"/>
              <a:gd name="T8" fmla="*/ 37 w 144"/>
              <a:gd name="T9" fmla="*/ 80 h 227"/>
              <a:gd name="T10" fmla="*/ 50 w 144"/>
              <a:gd name="T11" fmla="*/ 76 h 227"/>
              <a:gd name="T12" fmla="*/ 63 w 144"/>
              <a:gd name="T13" fmla="*/ 75 h 227"/>
              <a:gd name="T14" fmla="*/ 122 w 144"/>
              <a:gd name="T15" fmla="*/ 96 h 227"/>
              <a:gd name="T16" fmla="*/ 143 w 144"/>
              <a:gd name="T17" fmla="*/ 151 h 227"/>
              <a:gd name="T18" fmla="*/ 121 w 144"/>
              <a:gd name="T19" fmla="*/ 207 h 227"/>
              <a:gd name="T20" fmla="*/ 58 w 144"/>
              <a:gd name="T21" fmla="*/ 226 h 227"/>
              <a:gd name="T22" fmla="*/ 30 w 144"/>
              <a:gd name="T23" fmla="*/ 224 h 227"/>
              <a:gd name="T24" fmla="*/ 0 w 144"/>
              <a:gd name="T25" fmla="*/ 217 h 227"/>
              <a:gd name="T26" fmla="*/ 0 w 144"/>
              <a:gd name="T27" fmla="*/ 187 h 227"/>
              <a:gd name="T28" fmla="*/ 27 w 144"/>
              <a:gd name="T29" fmla="*/ 198 h 227"/>
              <a:gd name="T30" fmla="*/ 58 w 144"/>
              <a:gd name="T31" fmla="*/ 201 h 227"/>
              <a:gd name="T32" fmla="*/ 98 w 144"/>
              <a:gd name="T33" fmla="*/ 188 h 227"/>
              <a:gd name="T34" fmla="*/ 113 w 144"/>
              <a:gd name="T35" fmla="*/ 151 h 227"/>
              <a:gd name="T36" fmla="*/ 98 w 144"/>
              <a:gd name="T37" fmla="*/ 114 h 227"/>
              <a:gd name="T38" fmla="*/ 58 w 144"/>
              <a:gd name="T39" fmla="*/ 101 h 227"/>
              <a:gd name="T40" fmla="*/ 33 w 144"/>
              <a:gd name="T41" fmla="*/ 103 h 227"/>
              <a:gd name="T42" fmla="*/ 9 w 144"/>
              <a:gd name="T43" fmla="*/ 1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227">
                <a:moveTo>
                  <a:pt x="9" y="0"/>
                </a:moveTo>
                <a:lnTo>
                  <a:pt x="127" y="0"/>
                </a:lnTo>
                <a:lnTo>
                  <a:pt x="127" y="25"/>
                </a:lnTo>
                <a:lnTo>
                  <a:pt x="37" y="25"/>
                </a:lnTo>
                <a:lnTo>
                  <a:pt x="37" y="80"/>
                </a:lnTo>
                <a:cubicBezTo>
                  <a:pt x="41" y="78"/>
                  <a:pt x="45" y="77"/>
                  <a:pt x="50" y="76"/>
                </a:cubicBezTo>
                <a:cubicBezTo>
                  <a:pt x="54" y="76"/>
                  <a:pt x="58" y="75"/>
                  <a:pt x="63" y="75"/>
                </a:cubicBezTo>
                <a:cubicBezTo>
                  <a:pt x="88" y="75"/>
                  <a:pt x="107" y="82"/>
                  <a:pt x="122" y="96"/>
                </a:cubicBezTo>
                <a:cubicBezTo>
                  <a:pt x="136" y="109"/>
                  <a:pt x="143" y="128"/>
                  <a:pt x="143" y="151"/>
                </a:cubicBezTo>
                <a:cubicBezTo>
                  <a:pt x="143" y="175"/>
                  <a:pt x="136" y="193"/>
                  <a:pt x="121" y="207"/>
                </a:cubicBezTo>
                <a:cubicBezTo>
                  <a:pt x="106" y="220"/>
                  <a:pt x="85" y="226"/>
                  <a:pt x="58" y="226"/>
                </a:cubicBezTo>
                <a:cubicBezTo>
                  <a:pt x="49" y="226"/>
                  <a:pt x="39" y="226"/>
                  <a:pt x="30" y="224"/>
                </a:cubicBezTo>
                <a:cubicBezTo>
                  <a:pt x="20" y="222"/>
                  <a:pt x="10" y="220"/>
                  <a:pt x="0" y="217"/>
                </a:cubicBezTo>
                <a:lnTo>
                  <a:pt x="0" y="187"/>
                </a:lnTo>
                <a:cubicBezTo>
                  <a:pt x="9" y="191"/>
                  <a:pt x="18" y="195"/>
                  <a:pt x="27" y="198"/>
                </a:cubicBezTo>
                <a:cubicBezTo>
                  <a:pt x="37" y="200"/>
                  <a:pt x="47" y="201"/>
                  <a:pt x="58" y="201"/>
                </a:cubicBezTo>
                <a:cubicBezTo>
                  <a:pt x="75" y="201"/>
                  <a:pt x="88" y="197"/>
                  <a:pt x="98" y="188"/>
                </a:cubicBezTo>
                <a:cubicBezTo>
                  <a:pt x="108" y="179"/>
                  <a:pt x="113" y="166"/>
                  <a:pt x="113" y="151"/>
                </a:cubicBezTo>
                <a:cubicBezTo>
                  <a:pt x="113" y="135"/>
                  <a:pt x="108" y="123"/>
                  <a:pt x="98" y="114"/>
                </a:cubicBezTo>
                <a:cubicBezTo>
                  <a:pt x="88" y="105"/>
                  <a:pt x="75" y="101"/>
                  <a:pt x="58" y="101"/>
                </a:cubicBezTo>
                <a:cubicBezTo>
                  <a:pt x="50" y="101"/>
                  <a:pt x="41" y="101"/>
                  <a:pt x="33" y="103"/>
                </a:cubicBezTo>
                <a:cubicBezTo>
                  <a:pt x="26" y="105"/>
                  <a:pt x="17" y="108"/>
                  <a:pt x="9" y="11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21" name="Freeform 115"/>
          <p:cNvSpPr>
            <a:spLocks noChangeArrowheads="1"/>
          </p:cNvSpPr>
          <p:nvPr/>
        </p:nvSpPr>
        <p:spPr bwMode="auto">
          <a:xfrm>
            <a:off x="8938080" y="4092755"/>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4" y="146"/>
                  <a:pt x="124" y="115"/>
                </a:cubicBezTo>
                <a:cubicBezTo>
                  <a:pt x="124" y="85"/>
                  <a:pt x="120" y="62"/>
                  <a:pt x="112" y="47"/>
                </a:cubicBezTo>
                <a:cubicBezTo>
                  <a:pt x="104" y="31"/>
                  <a:pt x="92"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22" name="Freeform 116"/>
          <p:cNvSpPr>
            <a:spLocks noChangeArrowheads="1"/>
          </p:cNvSpPr>
          <p:nvPr/>
        </p:nvSpPr>
        <p:spPr bwMode="auto">
          <a:xfrm>
            <a:off x="8938080" y="4092755"/>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4" y="146"/>
                  <a:pt x="124" y="115"/>
                </a:cubicBezTo>
                <a:cubicBezTo>
                  <a:pt x="124" y="85"/>
                  <a:pt x="120" y="62"/>
                  <a:pt x="112" y="47"/>
                </a:cubicBezTo>
                <a:cubicBezTo>
                  <a:pt x="104" y="31"/>
                  <a:pt x="92"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23" name="Freeform 117"/>
          <p:cNvSpPr>
            <a:spLocks noChangeArrowheads="1"/>
          </p:cNvSpPr>
          <p:nvPr/>
        </p:nvSpPr>
        <p:spPr bwMode="auto">
          <a:xfrm>
            <a:off x="5224321" y="4056752"/>
            <a:ext cx="33120" cy="1440"/>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24" name="Line 118"/>
          <p:cNvSpPr>
            <a:spLocks noChangeShapeType="1"/>
          </p:cNvSpPr>
          <p:nvPr/>
        </p:nvSpPr>
        <p:spPr bwMode="auto">
          <a:xfrm>
            <a:off x="5224321" y="4056752"/>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25" name="Line 119"/>
          <p:cNvSpPr>
            <a:spLocks noChangeShapeType="1"/>
          </p:cNvSpPr>
          <p:nvPr/>
        </p:nvSpPr>
        <p:spPr bwMode="auto">
          <a:xfrm>
            <a:off x="5224321" y="4056752"/>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26" name="Freeform 120"/>
          <p:cNvSpPr>
            <a:spLocks noChangeArrowheads="1"/>
          </p:cNvSpPr>
          <p:nvPr/>
        </p:nvSpPr>
        <p:spPr bwMode="auto">
          <a:xfrm>
            <a:off x="8892000" y="4056752"/>
            <a:ext cx="33120" cy="1440"/>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27" name="Line 121"/>
          <p:cNvSpPr>
            <a:spLocks noChangeShapeType="1"/>
          </p:cNvSpPr>
          <p:nvPr/>
        </p:nvSpPr>
        <p:spPr bwMode="auto">
          <a:xfrm flipH="1">
            <a:off x="8890560" y="4056752"/>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28" name="Line 122"/>
          <p:cNvSpPr>
            <a:spLocks noChangeShapeType="1"/>
          </p:cNvSpPr>
          <p:nvPr/>
        </p:nvSpPr>
        <p:spPr bwMode="auto">
          <a:xfrm flipH="1">
            <a:off x="8890560" y="4056752"/>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29" name="Freeform 123"/>
          <p:cNvSpPr>
            <a:spLocks noChangeArrowheads="1"/>
          </p:cNvSpPr>
          <p:nvPr/>
        </p:nvSpPr>
        <p:spPr bwMode="auto">
          <a:xfrm>
            <a:off x="5054401" y="4010667"/>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4" y="146"/>
                  <a:pt x="124" y="115"/>
                </a:cubicBezTo>
                <a:cubicBezTo>
                  <a:pt x="124" y="85"/>
                  <a:pt x="120" y="62"/>
                  <a:pt x="112" y="47"/>
                </a:cubicBezTo>
                <a:cubicBezTo>
                  <a:pt x="104" y="31"/>
                  <a:pt x="92"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30" name="Freeform 124"/>
          <p:cNvSpPr>
            <a:spLocks noChangeArrowheads="1"/>
          </p:cNvSpPr>
          <p:nvPr/>
        </p:nvSpPr>
        <p:spPr bwMode="auto">
          <a:xfrm>
            <a:off x="5054401" y="4010667"/>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29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29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8"/>
                  <a:pt x="42" y="184"/>
                </a:cubicBezTo>
                <a:cubicBezTo>
                  <a:pt x="50" y="199"/>
                  <a:pt x="61" y="207"/>
                  <a:pt x="77" y="207"/>
                </a:cubicBezTo>
                <a:cubicBezTo>
                  <a:pt x="92" y="207"/>
                  <a:pt x="104" y="199"/>
                  <a:pt x="112" y="184"/>
                </a:cubicBezTo>
                <a:cubicBezTo>
                  <a:pt x="120" y="168"/>
                  <a:pt x="124" y="146"/>
                  <a:pt x="124" y="115"/>
                </a:cubicBezTo>
                <a:cubicBezTo>
                  <a:pt x="124" y="85"/>
                  <a:pt x="120" y="62"/>
                  <a:pt x="112" y="47"/>
                </a:cubicBezTo>
                <a:cubicBezTo>
                  <a:pt x="104" y="31"/>
                  <a:pt x="92" y="24"/>
                  <a:pt x="77" y="24"/>
                </a:cubicBezTo>
                <a:close/>
                <a:moveTo>
                  <a:pt x="77" y="0"/>
                </a:moveTo>
                <a:cubicBezTo>
                  <a:pt x="102" y="0"/>
                  <a:pt x="121" y="10"/>
                  <a:pt x="134" y="29"/>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29"/>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31" name="Freeform 125"/>
          <p:cNvSpPr>
            <a:spLocks noChangeArrowheads="1"/>
          </p:cNvSpPr>
          <p:nvPr/>
        </p:nvSpPr>
        <p:spPr bwMode="auto">
          <a:xfrm>
            <a:off x="5122080" y="4072593"/>
            <a:ext cx="10080" cy="12962"/>
          </a:xfrm>
          <a:custGeom>
            <a:avLst/>
            <a:gdLst>
              <a:gd name="T0" fmla="*/ 0 w 33"/>
              <a:gd name="T1" fmla="*/ 38 h 39"/>
              <a:gd name="T2" fmla="*/ 32 w 33"/>
              <a:gd name="T3" fmla="*/ 38 h 39"/>
              <a:gd name="T4" fmla="*/ 32 w 33"/>
              <a:gd name="T5" fmla="*/ 0 h 39"/>
              <a:gd name="T6" fmla="*/ 0 w 33"/>
              <a:gd name="T7" fmla="*/ 0 h 39"/>
              <a:gd name="T8" fmla="*/ 0 w 33"/>
              <a:gd name="T9" fmla="*/ 38 h 39"/>
            </a:gdLst>
            <a:ahLst/>
            <a:cxnLst>
              <a:cxn ang="0">
                <a:pos x="T0" y="T1"/>
              </a:cxn>
              <a:cxn ang="0">
                <a:pos x="T2" y="T3"/>
              </a:cxn>
              <a:cxn ang="0">
                <a:pos x="T4" y="T5"/>
              </a:cxn>
              <a:cxn ang="0">
                <a:pos x="T6" y="T7"/>
              </a:cxn>
              <a:cxn ang="0">
                <a:pos x="T8" y="T9"/>
              </a:cxn>
            </a:cxnLst>
            <a:rect l="0" t="0" r="r" b="b"/>
            <a:pathLst>
              <a:path w="33" h="39">
                <a:moveTo>
                  <a:pt x="0" y="38"/>
                </a:moveTo>
                <a:lnTo>
                  <a:pt x="32" y="38"/>
                </a:lnTo>
                <a:lnTo>
                  <a:pt x="32" y="0"/>
                </a:lnTo>
                <a:lnTo>
                  <a:pt x="0" y="0"/>
                </a:lnTo>
                <a:lnTo>
                  <a:pt x="0" y="38"/>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32" name="Freeform 126"/>
          <p:cNvSpPr>
            <a:spLocks noChangeArrowheads="1"/>
          </p:cNvSpPr>
          <p:nvPr/>
        </p:nvSpPr>
        <p:spPr bwMode="auto">
          <a:xfrm>
            <a:off x="5153761" y="4012108"/>
            <a:ext cx="43200" cy="73448"/>
          </a:xfrm>
          <a:custGeom>
            <a:avLst/>
            <a:gdLst>
              <a:gd name="T0" fmla="*/ 5 w 133"/>
              <a:gd name="T1" fmla="*/ 197 h 223"/>
              <a:gd name="T2" fmla="*/ 54 w 133"/>
              <a:gd name="T3" fmla="*/ 197 h 223"/>
              <a:gd name="T4" fmla="*/ 54 w 133"/>
              <a:gd name="T5" fmla="*/ 27 h 223"/>
              <a:gd name="T6" fmla="*/ 0 w 133"/>
              <a:gd name="T7" fmla="*/ 38 h 223"/>
              <a:gd name="T8" fmla="*/ 0 w 133"/>
              <a:gd name="T9" fmla="*/ 11 h 223"/>
              <a:gd name="T10" fmla="*/ 53 w 133"/>
              <a:gd name="T11" fmla="*/ 0 h 223"/>
              <a:gd name="T12" fmla="*/ 83 w 133"/>
              <a:gd name="T13" fmla="*/ 0 h 223"/>
              <a:gd name="T14" fmla="*/ 83 w 133"/>
              <a:gd name="T15" fmla="*/ 197 h 223"/>
              <a:gd name="T16" fmla="*/ 132 w 133"/>
              <a:gd name="T17" fmla="*/ 197 h 223"/>
              <a:gd name="T18" fmla="*/ 132 w 133"/>
              <a:gd name="T19" fmla="*/ 222 h 223"/>
              <a:gd name="T20" fmla="*/ 5 w 133"/>
              <a:gd name="T21" fmla="*/ 222 h 223"/>
              <a:gd name="T22" fmla="*/ 5 w 133"/>
              <a:gd name="T23" fmla="*/ 19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23">
                <a:moveTo>
                  <a:pt x="5" y="197"/>
                </a:moveTo>
                <a:lnTo>
                  <a:pt x="54" y="197"/>
                </a:lnTo>
                <a:lnTo>
                  <a:pt x="54" y="27"/>
                </a:lnTo>
                <a:lnTo>
                  <a:pt x="0" y="38"/>
                </a:lnTo>
                <a:lnTo>
                  <a:pt x="0" y="11"/>
                </a:lnTo>
                <a:lnTo>
                  <a:pt x="53" y="0"/>
                </a:lnTo>
                <a:lnTo>
                  <a:pt x="83" y="0"/>
                </a:lnTo>
                <a:lnTo>
                  <a:pt x="83" y="197"/>
                </a:lnTo>
                <a:lnTo>
                  <a:pt x="132" y="197"/>
                </a:lnTo>
                <a:lnTo>
                  <a:pt x="132" y="222"/>
                </a:lnTo>
                <a:lnTo>
                  <a:pt x="5" y="222"/>
                </a:lnTo>
                <a:lnTo>
                  <a:pt x="5" y="197"/>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33" name="Freeform 127"/>
          <p:cNvSpPr>
            <a:spLocks noChangeArrowheads="1"/>
          </p:cNvSpPr>
          <p:nvPr/>
        </p:nvSpPr>
        <p:spPr bwMode="auto">
          <a:xfrm>
            <a:off x="5153761" y="4012108"/>
            <a:ext cx="43200" cy="73448"/>
          </a:xfrm>
          <a:custGeom>
            <a:avLst/>
            <a:gdLst>
              <a:gd name="T0" fmla="*/ 5 w 133"/>
              <a:gd name="T1" fmla="*/ 197 h 223"/>
              <a:gd name="T2" fmla="*/ 54 w 133"/>
              <a:gd name="T3" fmla="*/ 197 h 223"/>
              <a:gd name="T4" fmla="*/ 54 w 133"/>
              <a:gd name="T5" fmla="*/ 27 h 223"/>
              <a:gd name="T6" fmla="*/ 0 w 133"/>
              <a:gd name="T7" fmla="*/ 38 h 223"/>
              <a:gd name="T8" fmla="*/ 0 w 133"/>
              <a:gd name="T9" fmla="*/ 11 h 223"/>
              <a:gd name="T10" fmla="*/ 53 w 133"/>
              <a:gd name="T11" fmla="*/ 0 h 223"/>
              <a:gd name="T12" fmla="*/ 83 w 133"/>
              <a:gd name="T13" fmla="*/ 0 h 223"/>
              <a:gd name="T14" fmla="*/ 83 w 133"/>
              <a:gd name="T15" fmla="*/ 197 h 223"/>
              <a:gd name="T16" fmla="*/ 132 w 133"/>
              <a:gd name="T17" fmla="*/ 197 h 223"/>
              <a:gd name="T18" fmla="*/ 132 w 133"/>
              <a:gd name="T19" fmla="*/ 222 h 223"/>
              <a:gd name="T20" fmla="*/ 5 w 133"/>
              <a:gd name="T21" fmla="*/ 22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23">
                <a:moveTo>
                  <a:pt x="5" y="197"/>
                </a:moveTo>
                <a:lnTo>
                  <a:pt x="54" y="197"/>
                </a:lnTo>
                <a:lnTo>
                  <a:pt x="54" y="27"/>
                </a:lnTo>
                <a:lnTo>
                  <a:pt x="0" y="38"/>
                </a:lnTo>
                <a:lnTo>
                  <a:pt x="0" y="11"/>
                </a:lnTo>
                <a:lnTo>
                  <a:pt x="53" y="0"/>
                </a:lnTo>
                <a:lnTo>
                  <a:pt x="83" y="0"/>
                </a:lnTo>
                <a:lnTo>
                  <a:pt x="83" y="197"/>
                </a:lnTo>
                <a:lnTo>
                  <a:pt x="132" y="197"/>
                </a:lnTo>
                <a:lnTo>
                  <a:pt x="132" y="222"/>
                </a:lnTo>
                <a:lnTo>
                  <a:pt x="5" y="222"/>
                </a:ln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34" name="Freeform 128"/>
          <p:cNvSpPr>
            <a:spLocks noChangeArrowheads="1"/>
          </p:cNvSpPr>
          <p:nvPr/>
        </p:nvSpPr>
        <p:spPr bwMode="auto">
          <a:xfrm>
            <a:off x="5224321" y="3739530"/>
            <a:ext cx="33120" cy="1440"/>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35" name="Line 129"/>
          <p:cNvSpPr>
            <a:spLocks noChangeShapeType="1"/>
          </p:cNvSpPr>
          <p:nvPr/>
        </p:nvSpPr>
        <p:spPr bwMode="auto">
          <a:xfrm>
            <a:off x="5224321" y="3739530"/>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36" name="Line 130"/>
          <p:cNvSpPr>
            <a:spLocks noChangeShapeType="1"/>
          </p:cNvSpPr>
          <p:nvPr/>
        </p:nvSpPr>
        <p:spPr bwMode="auto">
          <a:xfrm>
            <a:off x="5224321" y="3739530"/>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37" name="Freeform 131"/>
          <p:cNvSpPr>
            <a:spLocks noChangeArrowheads="1"/>
          </p:cNvSpPr>
          <p:nvPr/>
        </p:nvSpPr>
        <p:spPr bwMode="auto">
          <a:xfrm>
            <a:off x="8892000" y="3739530"/>
            <a:ext cx="33120" cy="1440"/>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38" name="Line 132"/>
          <p:cNvSpPr>
            <a:spLocks noChangeShapeType="1"/>
          </p:cNvSpPr>
          <p:nvPr/>
        </p:nvSpPr>
        <p:spPr bwMode="auto">
          <a:xfrm flipH="1">
            <a:off x="8890560" y="3739530"/>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39" name="Line 133"/>
          <p:cNvSpPr>
            <a:spLocks noChangeShapeType="1"/>
          </p:cNvSpPr>
          <p:nvPr/>
        </p:nvSpPr>
        <p:spPr bwMode="auto">
          <a:xfrm flipH="1">
            <a:off x="8890560" y="3739530"/>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40" name="Freeform 134"/>
          <p:cNvSpPr>
            <a:spLocks noChangeArrowheads="1"/>
          </p:cNvSpPr>
          <p:nvPr/>
        </p:nvSpPr>
        <p:spPr bwMode="auto">
          <a:xfrm>
            <a:off x="5055840" y="3693445"/>
            <a:ext cx="50400" cy="74888"/>
          </a:xfrm>
          <a:custGeom>
            <a:avLst/>
            <a:gdLst>
              <a:gd name="T0" fmla="*/ 76 w 154"/>
              <a:gd name="T1" fmla="*/ 24 h 231"/>
              <a:gd name="T2" fmla="*/ 41 w 154"/>
              <a:gd name="T3" fmla="*/ 47 h 231"/>
              <a:gd name="T4" fmla="*/ 30 w 154"/>
              <a:gd name="T5" fmla="*/ 115 h 231"/>
              <a:gd name="T6" fmla="*/ 41 w 154"/>
              <a:gd name="T7" fmla="*/ 184 h 231"/>
              <a:gd name="T8" fmla="*/ 76 w 154"/>
              <a:gd name="T9" fmla="*/ 207 h 231"/>
              <a:gd name="T10" fmla="*/ 111 w 154"/>
              <a:gd name="T11" fmla="*/ 184 h 231"/>
              <a:gd name="T12" fmla="*/ 123 w 154"/>
              <a:gd name="T13" fmla="*/ 115 h 231"/>
              <a:gd name="T14" fmla="*/ 111 w 154"/>
              <a:gd name="T15" fmla="*/ 47 h 231"/>
              <a:gd name="T16" fmla="*/ 76 w 154"/>
              <a:gd name="T17" fmla="*/ 24 h 231"/>
              <a:gd name="T18" fmla="*/ 76 w 154"/>
              <a:gd name="T19" fmla="*/ 0 h 231"/>
              <a:gd name="T20" fmla="*/ 133 w 154"/>
              <a:gd name="T21" fmla="*/ 30 h 231"/>
              <a:gd name="T22" fmla="*/ 153 w 154"/>
              <a:gd name="T23" fmla="*/ 115 h 231"/>
              <a:gd name="T24" fmla="*/ 133 w 154"/>
              <a:gd name="T25" fmla="*/ 201 h 231"/>
              <a:gd name="T26" fmla="*/ 76 w 154"/>
              <a:gd name="T27" fmla="*/ 230 h 231"/>
              <a:gd name="T28" fmla="*/ 19 w 154"/>
              <a:gd name="T29" fmla="*/ 201 h 231"/>
              <a:gd name="T30" fmla="*/ 0 w 154"/>
              <a:gd name="T31" fmla="*/ 115 h 231"/>
              <a:gd name="T32" fmla="*/ 19 w 154"/>
              <a:gd name="T33" fmla="*/ 30 h 231"/>
              <a:gd name="T34" fmla="*/ 76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6" y="24"/>
                </a:moveTo>
                <a:cubicBezTo>
                  <a:pt x="61" y="24"/>
                  <a:pt x="49" y="31"/>
                  <a:pt x="41" y="47"/>
                </a:cubicBezTo>
                <a:cubicBezTo>
                  <a:pt x="34" y="62"/>
                  <a:pt x="30" y="85"/>
                  <a:pt x="30" y="115"/>
                </a:cubicBezTo>
                <a:cubicBezTo>
                  <a:pt x="30" y="146"/>
                  <a:pt x="34" y="169"/>
                  <a:pt x="41" y="184"/>
                </a:cubicBezTo>
                <a:cubicBezTo>
                  <a:pt x="49" y="199"/>
                  <a:pt x="61" y="207"/>
                  <a:pt x="76" y="207"/>
                </a:cubicBezTo>
                <a:cubicBezTo>
                  <a:pt x="92" y="207"/>
                  <a:pt x="104" y="199"/>
                  <a:pt x="111" y="184"/>
                </a:cubicBezTo>
                <a:cubicBezTo>
                  <a:pt x="119" y="169"/>
                  <a:pt x="123" y="146"/>
                  <a:pt x="123" y="115"/>
                </a:cubicBezTo>
                <a:cubicBezTo>
                  <a:pt x="123" y="85"/>
                  <a:pt x="119" y="62"/>
                  <a:pt x="111" y="47"/>
                </a:cubicBezTo>
                <a:cubicBezTo>
                  <a:pt x="104" y="31"/>
                  <a:pt x="92" y="24"/>
                  <a:pt x="76" y="24"/>
                </a:cubicBezTo>
                <a:close/>
                <a:moveTo>
                  <a:pt x="76" y="0"/>
                </a:moveTo>
                <a:cubicBezTo>
                  <a:pt x="101" y="0"/>
                  <a:pt x="120" y="10"/>
                  <a:pt x="133" y="30"/>
                </a:cubicBezTo>
                <a:cubicBezTo>
                  <a:pt x="146" y="49"/>
                  <a:pt x="153" y="78"/>
                  <a:pt x="153" y="115"/>
                </a:cubicBezTo>
                <a:cubicBezTo>
                  <a:pt x="153" y="153"/>
                  <a:pt x="146" y="181"/>
                  <a:pt x="133" y="201"/>
                </a:cubicBezTo>
                <a:cubicBezTo>
                  <a:pt x="120" y="221"/>
                  <a:pt x="101" y="230"/>
                  <a:pt x="76" y="230"/>
                </a:cubicBezTo>
                <a:cubicBezTo>
                  <a:pt x="51" y="230"/>
                  <a:pt x="32" y="221"/>
                  <a:pt x="19" y="201"/>
                </a:cubicBezTo>
                <a:cubicBezTo>
                  <a:pt x="6" y="181"/>
                  <a:pt x="0" y="153"/>
                  <a:pt x="0" y="115"/>
                </a:cubicBezTo>
                <a:cubicBezTo>
                  <a:pt x="0" y="78"/>
                  <a:pt x="6" y="49"/>
                  <a:pt x="19" y="30"/>
                </a:cubicBezTo>
                <a:cubicBezTo>
                  <a:pt x="32" y="10"/>
                  <a:pt x="51" y="0"/>
                  <a:pt x="76"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41" name="Freeform 135"/>
          <p:cNvSpPr>
            <a:spLocks noChangeArrowheads="1"/>
          </p:cNvSpPr>
          <p:nvPr/>
        </p:nvSpPr>
        <p:spPr bwMode="auto">
          <a:xfrm>
            <a:off x="5055840" y="3693445"/>
            <a:ext cx="50400" cy="74888"/>
          </a:xfrm>
          <a:custGeom>
            <a:avLst/>
            <a:gdLst>
              <a:gd name="T0" fmla="*/ 76 w 154"/>
              <a:gd name="T1" fmla="*/ 24 h 231"/>
              <a:gd name="T2" fmla="*/ 41 w 154"/>
              <a:gd name="T3" fmla="*/ 47 h 231"/>
              <a:gd name="T4" fmla="*/ 30 w 154"/>
              <a:gd name="T5" fmla="*/ 115 h 231"/>
              <a:gd name="T6" fmla="*/ 41 w 154"/>
              <a:gd name="T7" fmla="*/ 184 h 231"/>
              <a:gd name="T8" fmla="*/ 76 w 154"/>
              <a:gd name="T9" fmla="*/ 207 h 231"/>
              <a:gd name="T10" fmla="*/ 111 w 154"/>
              <a:gd name="T11" fmla="*/ 184 h 231"/>
              <a:gd name="T12" fmla="*/ 123 w 154"/>
              <a:gd name="T13" fmla="*/ 115 h 231"/>
              <a:gd name="T14" fmla="*/ 111 w 154"/>
              <a:gd name="T15" fmla="*/ 47 h 231"/>
              <a:gd name="T16" fmla="*/ 76 w 154"/>
              <a:gd name="T17" fmla="*/ 24 h 231"/>
              <a:gd name="T18" fmla="*/ 76 w 154"/>
              <a:gd name="T19" fmla="*/ 0 h 231"/>
              <a:gd name="T20" fmla="*/ 133 w 154"/>
              <a:gd name="T21" fmla="*/ 30 h 231"/>
              <a:gd name="T22" fmla="*/ 153 w 154"/>
              <a:gd name="T23" fmla="*/ 115 h 231"/>
              <a:gd name="T24" fmla="*/ 133 w 154"/>
              <a:gd name="T25" fmla="*/ 201 h 231"/>
              <a:gd name="T26" fmla="*/ 76 w 154"/>
              <a:gd name="T27" fmla="*/ 230 h 231"/>
              <a:gd name="T28" fmla="*/ 19 w 154"/>
              <a:gd name="T29" fmla="*/ 201 h 231"/>
              <a:gd name="T30" fmla="*/ 0 w 154"/>
              <a:gd name="T31" fmla="*/ 115 h 231"/>
              <a:gd name="T32" fmla="*/ 19 w 154"/>
              <a:gd name="T33" fmla="*/ 30 h 231"/>
              <a:gd name="T34" fmla="*/ 76 w 154"/>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1">
                <a:moveTo>
                  <a:pt x="76" y="24"/>
                </a:moveTo>
                <a:cubicBezTo>
                  <a:pt x="61" y="24"/>
                  <a:pt x="49" y="31"/>
                  <a:pt x="41" y="47"/>
                </a:cubicBezTo>
                <a:cubicBezTo>
                  <a:pt x="34" y="62"/>
                  <a:pt x="30" y="85"/>
                  <a:pt x="30" y="115"/>
                </a:cubicBezTo>
                <a:cubicBezTo>
                  <a:pt x="30" y="146"/>
                  <a:pt x="34" y="169"/>
                  <a:pt x="41" y="184"/>
                </a:cubicBezTo>
                <a:cubicBezTo>
                  <a:pt x="49" y="199"/>
                  <a:pt x="61" y="207"/>
                  <a:pt x="76" y="207"/>
                </a:cubicBezTo>
                <a:cubicBezTo>
                  <a:pt x="92" y="207"/>
                  <a:pt x="104" y="199"/>
                  <a:pt x="111" y="184"/>
                </a:cubicBezTo>
                <a:cubicBezTo>
                  <a:pt x="119" y="169"/>
                  <a:pt x="123" y="146"/>
                  <a:pt x="123" y="115"/>
                </a:cubicBezTo>
                <a:cubicBezTo>
                  <a:pt x="123" y="85"/>
                  <a:pt x="119" y="62"/>
                  <a:pt x="111" y="47"/>
                </a:cubicBezTo>
                <a:cubicBezTo>
                  <a:pt x="104" y="31"/>
                  <a:pt x="92" y="24"/>
                  <a:pt x="76" y="24"/>
                </a:cubicBezTo>
                <a:close/>
                <a:moveTo>
                  <a:pt x="76" y="0"/>
                </a:moveTo>
                <a:cubicBezTo>
                  <a:pt x="101" y="0"/>
                  <a:pt x="120" y="10"/>
                  <a:pt x="133" y="30"/>
                </a:cubicBezTo>
                <a:cubicBezTo>
                  <a:pt x="146" y="49"/>
                  <a:pt x="153" y="78"/>
                  <a:pt x="153" y="115"/>
                </a:cubicBezTo>
                <a:cubicBezTo>
                  <a:pt x="153" y="153"/>
                  <a:pt x="146" y="181"/>
                  <a:pt x="133" y="201"/>
                </a:cubicBezTo>
                <a:cubicBezTo>
                  <a:pt x="120" y="221"/>
                  <a:pt x="101" y="230"/>
                  <a:pt x="76" y="230"/>
                </a:cubicBezTo>
                <a:cubicBezTo>
                  <a:pt x="51" y="230"/>
                  <a:pt x="32" y="221"/>
                  <a:pt x="19" y="201"/>
                </a:cubicBezTo>
                <a:cubicBezTo>
                  <a:pt x="6" y="181"/>
                  <a:pt x="0" y="153"/>
                  <a:pt x="0" y="115"/>
                </a:cubicBezTo>
                <a:cubicBezTo>
                  <a:pt x="0" y="78"/>
                  <a:pt x="6" y="49"/>
                  <a:pt x="19" y="30"/>
                </a:cubicBezTo>
                <a:cubicBezTo>
                  <a:pt x="32" y="10"/>
                  <a:pt x="51" y="0"/>
                  <a:pt x="76"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42" name="Freeform 136"/>
          <p:cNvSpPr>
            <a:spLocks noChangeArrowheads="1"/>
          </p:cNvSpPr>
          <p:nvPr/>
        </p:nvSpPr>
        <p:spPr bwMode="auto">
          <a:xfrm>
            <a:off x="5122080" y="3753932"/>
            <a:ext cx="10080" cy="12961"/>
          </a:xfrm>
          <a:custGeom>
            <a:avLst/>
            <a:gdLst>
              <a:gd name="T0" fmla="*/ 0 w 32"/>
              <a:gd name="T1" fmla="*/ 38 h 39"/>
              <a:gd name="T2" fmla="*/ 31 w 32"/>
              <a:gd name="T3" fmla="*/ 38 h 39"/>
              <a:gd name="T4" fmla="*/ 31 w 32"/>
              <a:gd name="T5" fmla="*/ 0 h 39"/>
              <a:gd name="T6" fmla="*/ 0 w 32"/>
              <a:gd name="T7" fmla="*/ 0 h 39"/>
              <a:gd name="T8" fmla="*/ 0 w 32"/>
              <a:gd name="T9" fmla="*/ 38 h 39"/>
            </a:gdLst>
            <a:ahLst/>
            <a:cxnLst>
              <a:cxn ang="0">
                <a:pos x="T0" y="T1"/>
              </a:cxn>
              <a:cxn ang="0">
                <a:pos x="T2" y="T3"/>
              </a:cxn>
              <a:cxn ang="0">
                <a:pos x="T4" y="T5"/>
              </a:cxn>
              <a:cxn ang="0">
                <a:pos x="T6" y="T7"/>
              </a:cxn>
              <a:cxn ang="0">
                <a:pos x="T8" y="T9"/>
              </a:cxn>
            </a:cxnLst>
            <a:rect l="0" t="0" r="r" b="b"/>
            <a:pathLst>
              <a:path w="32" h="39">
                <a:moveTo>
                  <a:pt x="0" y="38"/>
                </a:moveTo>
                <a:lnTo>
                  <a:pt x="31" y="38"/>
                </a:lnTo>
                <a:lnTo>
                  <a:pt x="31" y="0"/>
                </a:lnTo>
                <a:lnTo>
                  <a:pt x="0" y="0"/>
                </a:lnTo>
                <a:lnTo>
                  <a:pt x="0" y="38"/>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43" name="Freeform 137"/>
          <p:cNvSpPr>
            <a:spLocks noChangeArrowheads="1"/>
          </p:cNvSpPr>
          <p:nvPr/>
        </p:nvSpPr>
        <p:spPr bwMode="auto">
          <a:xfrm>
            <a:off x="5150881" y="3693445"/>
            <a:ext cx="46080" cy="73447"/>
          </a:xfrm>
          <a:custGeom>
            <a:avLst/>
            <a:gdLst>
              <a:gd name="T0" fmla="*/ 37 w 142"/>
              <a:gd name="T1" fmla="*/ 201 h 227"/>
              <a:gd name="T2" fmla="*/ 141 w 142"/>
              <a:gd name="T3" fmla="*/ 201 h 227"/>
              <a:gd name="T4" fmla="*/ 141 w 142"/>
              <a:gd name="T5" fmla="*/ 226 h 227"/>
              <a:gd name="T6" fmla="*/ 0 w 142"/>
              <a:gd name="T7" fmla="*/ 226 h 227"/>
              <a:gd name="T8" fmla="*/ 0 w 142"/>
              <a:gd name="T9" fmla="*/ 201 h 227"/>
              <a:gd name="T10" fmla="*/ 47 w 142"/>
              <a:gd name="T11" fmla="*/ 153 h 227"/>
              <a:gd name="T12" fmla="*/ 84 w 142"/>
              <a:gd name="T13" fmla="*/ 115 h 227"/>
              <a:gd name="T14" fmla="*/ 104 w 142"/>
              <a:gd name="T15" fmla="*/ 87 h 227"/>
              <a:gd name="T16" fmla="*/ 110 w 142"/>
              <a:gd name="T17" fmla="*/ 65 h 227"/>
              <a:gd name="T18" fmla="*/ 98 w 142"/>
              <a:gd name="T19" fmla="*/ 36 h 227"/>
              <a:gd name="T20" fmla="*/ 65 w 142"/>
              <a:gd name="T21" fmla="*/ 25 h 227"/>
              <a:gd name="T22" fmla="*/ 35 w 142"/>
              <a:gd name="T23" fmla="*/ 30 h 227"/>
              <a:gd name="T24" fmla="*/ 2 w 142"/>
              <a:gd name="T25" fmla="*/ 45 h 227"/>
              <a:gd name="T26" fmla="*/ 2 w 142"/>
              <a:gd name="T27" fmla="*/ 15 h 227"/>
              <a:gd name="T28" fmla="*/ 36 w 142"/>
              <a:gd name="T29" fmla="*/ 4 h 227"/>
              <a:gd name="T30" fmla="*/ 65 w 142"/>
              <a:gd name="T31" fmla="*/ 0 h 227"/>
              <a:gd name="T32" fmla="*/ 120 w 142"/>
              <a:gd name="T33" fmla="*/ 17 h 227"/>
              <a:gd name="T34" fmla="*/ 140 w 142"/>
              <a:gd name="T35" fmla="*/ 63 h 227"/>
              <a:gd name="T36" fmla="*/ 135 w 142"/>
              <a:gd name="T37" fmla="*/ 89 h 227"/>
              <a:gd name="T38" fmla="*/ 117 w 142"/>
              <a:gd name="T39" fmla="*/ 118 h 227"/>
              <a:gd name="T40" fmla="*/ 93 w 142"/>
              <a:gd name="T41" fmla="*/ 143 h 227"/>
              <a:gd name="T42" fmla="*/ 37 w 142"/>
              <a:gd name="T43" fmla="*/ 20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227">
                <a:moveTo>
                  <a:pt x="37" y="201"/>
                </a:moveTo>
                <a:lnTo>
                  <a:pt x="141" y="201"/>
                </a:lnTo>
                <a:lnTo>
                  <a:pt x="141" y="226"/>
                </a:lnTo>
                <a:lnTo>
                  <a:pt x="0" y="226"/>
                </a:lnTo>
                <a:lnTo>
                  <a:pt x="0" y="201"/>
                </a:lnTo>
                <a:cubicBezTo>
                  <a:pt x="12" y="189"/>
                  <a:pt x="27" y="173"/>
                  <a:pt x="47" y="153"/>
                </a:cubicBezTo>
                <a:cubicBezTo>
                  <a:pt x="67" y="133"/>
                  <a:pt x="79" y="121"/>
                  <a:pt x="84" y="115"/>
                </a:cubicBezTo>
                <a:cubicBezTo>
                  <a:pt x="94" y="104"/>
                  <a:pt x="101" y="95"/>
                  <a:pt x="104" y="87"/>
                </a:cubicBezTo>
                <a:cubicBezTo>
                  <a:pt x="108" y="80"/>
                  <a:pt x="110" y="72"/>
                  <a:pt x="110" y="65"/>
                </a:cubicBezTo>
                <a:cubicBezTo>
                  <a:pt x="110" y="53"/>
                  <a:pt x="106" y="44"/>
                  <a:pt x="98" y="36"/>
                </a:cubicBezTo>
                <a:cubicBezTo>
                  <a:pt x="89" y="29"/>
                  <a:pt x="79" y="25"/>
                  <a:pt x="65" y="25"/>
                </a:cubicBezTo>
                <a:cubicBezTo>
                  <a:pt x="56" y="25"/>
                  <a:pt x="46" y="27"/>
                  <a:pt x="35" y="30"/>
                </a:cubicBezTo>
                <a:cubicBezTo>
                  <a:pt x="25" y="33"/>
                  <a:pt x="14" y="38"/>
                  <a:pt x="2" y="45"/>
                </a:cubicBezTo>
                <a:lnTo>
                  <a:pt x="2" y="15"/>
                </a:lnTo>
                <a:cubicBezTo>
                  <a:pt x="14" y="10"/>
                  <a:pt x="25" y="6"/>
                  <a:pt x="36" y="4"/>
                </a:cubicBezTo>
                <a:cubicBezTo>
                  <a:pt x="46" y="1"/>
                  <a:pt x="56" y="0"/>
                  <a:pt x="65" y="0"/>
                </a:cubicBezTo>
                <a:cubicBezTo>
                  <a:pt x="88" y="0"/>
                  <a:pt x="106" y="6"/>
                  <a:pt x="120" y="17"/>
                </a:cubicBezTo>
                <a:cubicBezTo>
                  <a:pt x="133" y="29"/>
                  <a:pt x="140" y="44"/>
                  <a:pt x="140" y="63"/>
                </a:cubicBezTo>
                <a:cubicBezTo>
                  <a:pt x="140" y="72"/>
                  <a:pt x="139" y="81"/>
                  <a:pt x="135" y="89"/>
                </a:cubicBezTo>
                <a:cubicBezTo>
                  <a:pt x="132" y="97"/>
                  <a:pt x="125" y="107"/>
                  <a:pt x="117" y="118"/>
                </a:cubicBezTo>
                <a:cubicBezTo>
                  <a:pt x="114" y="121"/>
                  <a:pt x="106" y="129"/>
                  <a:pt x="93" y="143"/>
                </a:cubicBezTo>
                <a:cubicBezTo>
                  <a:pt x="80" y="157"/>
                  <a:pt x="61" y="176"/>
                  <a:pt x="37" y="201"/>
                </a:cubicBez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44" name="Freeform 138"/>
          <p:cNvSpPr>
            <a:spLocks noChangeArrowheads="1"/>
          </p:cNvSpPr>
          <p:nvPr/>
        </p:nvSpPr>
        <p:spPr bwMode="auto">
          <a:xfrm>
            <a:off x="5150881" y="3693445"/>
            <a:ext cx="46080" cy="73447"/>
          </a:xfrm>
          <a:custGeom>
            <a:avLst/>
            <a:gdLst>
              <a:gd name="T0" fmla="*/ 37 w 142"/>
              <a:gd name="T1" fmla="*/ 201 h 227"/>
              <a:gd name="T2" fmla="*/ 141 w 142"/>
              <a:gd name="T3" fmla="*/ 201 h 227"/>
              <a:gd name="T4" fmla="*/ 141 w 142"/>
              <a:gd name="T5" fmla="*/ 226 h 227"/>
              <a:gd name="T6" fmla="*/ 0 w 142"/>
              <a:gd name="T7" fmla="*/ 226 h 227"/>
              <a:gd name="T8" fmla="*/ 0 w 142"/>
              <a:gd name="T9" fmla="*/ 201 h 227"/>
              <a:gd name="T10" fmla="*/ 47 w 142"/>
              <a:gd name="T11" fmla="*/ 153 h 227"/>
              <a:gd name="T12" fmla="*/ 84 w 142"/>
              <a:gd name="T13" fmla="*/ 115 h 227"/>
              <a:gd name="T14" fmla="*/ 104 w 142"/>
              <a:gd name="T15" fmla="*/ 87 h 227"/>
              <a:gd name="T16" fmla="*/ 110 w 142"/>
              <a:gd name="T17" fmla="*/ 65 h 227"/>
              <a:gd name="T18" fmla="*/ 98 w 142"/>
              <a:gd name="T19" fmla="*/ 36 h 227"/>
              <a:gd name="T20" fmla="*/ 65 w 142"/>
              <a:gd name="T21" fmla="*/ 25 h 227"/>
              <a:gd name="T22" fmla="*/ 35 w 142"/>
              <a:gd name="T23" fmla="*/ 30 h 227"/>
              <a:gd name="T24" fmla="*/ 2 w 142"/>
              <a:gd name="T25" fmla="*/ 45 h 227"/>
              <a:gd name="T26" fmla="*/ 2 w 142"/>
              <a:gd name="T27" fmla="*/ 15 h 227"/>
              <a:gd name="T28" fmla="*/ 36 w 142"/>
              <a:gd name="T29" fmla="*/ 4 h 227"/>
              <a:gd name="T30" fmla="*/ 65 w 142"/>
              <a:gd name="T31" fmla="*/ 0 h 227"/>
              <a:gd name="T32" fmla="*/ 120 w 142"/>
              <a:gd name="T33" fmla="*/ 17 h 227"/>
              <a:gd name="T34" fmla="*/ 140 w 142"/>
              <a:gd name="T35" fmla="*/ 63 h 227"/>
              <a:gd name="T36" fmla="*/ 135 w 142"/>
              <a:gd name="T37" fmla="*/ 89 h 227"/>
              <a:gd name="T38" fmla="*/ 117 w 142"/>
              <a:gd name="T39" fmla="*/ 118 h 227"/>
              <a:gd name="T40" fmla="*/ 93 w 142"/>
              <a:gd name="T41" fmla="*/ 143 h 227"/>
              <a:gd name="T42" fmla="*/ 37 w 142"/>
              <a:gd name="T43" fmla="*/ 20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227">
                <a:moveTo>
                  <a:pt x="37" y="201"/>
                </a:moveTo>
                <a:lnTo>
                  <a:pt x="141" y="201"/>
                </a:lnTo>
                <a:lnTo>
                  <a:pt x="141" y="226"/>
                </a:lnTo>
                <a:lnTo>
                  <a:pt x="0" y="226"/>
                </a:lnTo>
                <a:lnTo>
                  <a:pt x="0" y="201"/>
                </a:lnTo>
                <a:cubicBezTo>
                  <a:pt x="12" y="189"/>
                  <a:pt x="27" y="173"/>
                  <a:pt x="47" y="153"/>
                </a:cubicBezTo>
                <a:cubicBezTo>
                  <a:pt x="67" y="133"/>
                  <a:pt x="79" y="121"/>
                  <a:pt x="84" y="115"/>
                </a:cubicBezTo>
                <a:cubicBezTo>
                  <a:pt x="94" y="104"/>
                  <a:pt x="101" y="95"/>
                  <a:pt x="104" y="87"/>
                </a:cubicBezTo>
                <a:cubicBezTo>
                  <a:pt x="108" y="80"/>
                  <a:pt x="110" y="72"/>
                  <a:pt x="110" y="65"/>
                </a:cubicBezTo>
                <a:cubicBezTo>
                  <a:pt x="110" y="53"/>
                  <a:pt x="106" y="44"/>
                  <a:pt x="98" y="36"/>
                </a:cubicBezTo>
                <a:cubicBezTo>
                  <a:pt x="89" y="29"/>
                  <a:pt x="79" y="25"/>
                  <a:pt x="65" y="25"/>
                </a:cubicBezTo>
                <a:cubicBezTo>
                  <a:pt x="56" y="25"/>
                  <a:pt x="46" y="27"/>
                  <a:pt x="35" y="30"/>
                </a:cubicBezTo>
                <a:cubicBezTo>
                  <a:pt x="25" y="33"/>
                  <a:pt x="14" y="38"/>
                  <a:pt x="2" y="45"/>
                </a:cubicBezTo>
                <a:lnTo>
                  <a:pt x="2" y="15"/>
                </a:lnTo>
                <a:cubicBezTo>
                  <a:pt x="14" y="10"/>
                  <a:pt x="25" y="6"/>
                  <a:pt x="36" y="4"/>
                </a:cubicBezTo>
                <a:cubicBezTo>
                  <a:pt x="46" y="1"/>
                  <a:pt x="56" y="0"/>
                  <a:pt x="65" y="0"/>
                </a:cubicBezTo>
                <a:cubicBezTo>
                  <a:pt x="88" y="0"/>
                  <a:pt x="106" y="6"/>
                  <a:pt x="120" y="17"/>
                </a:cubicBezTo>
                <a:cubicBezTo>
                  <a:pt x="133" y="29"/>
                  <a:pt x="140" y="44"/>
                  <a:pt x="140" y="63"/>
                </a:cubicBezTo>
                <a:cubicBezTo>
                  <a:pt x="140" y="72"/>
                  <a:pt x="139" y="81"/>
                  <a:pt x="135" y="89"/>
                </a:cubicBezTo>
                <a:cubicBezTo>
                  <a:pt x="132" y="97"/>
                  <a:pt x="125" y="107"/>
                  <a:pt x="117" y="118"/>
                </a:cubicBezTo>
                <a:cubicBezTo>
                  <a:pt x="114" y="121"/>
                  <a:pt x="106" y="129"/>
                  <a:pt x="93" y="143"/>
                </a:cubicBezTo>
                <a:cubicBezTo>
                  <a:pt x="80" y="157"/>
                  <a:pt x="61" y="176"/>
                  <a:pt x="37" y="201"/>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45" name="Freeform 139"/>
          <p:cNvSpPr>
            <a:spLocks noChangeArrowheads="1"/>
          </p:cNvSpPr>
          <p:nvPr/>
        </p:nvSpPr>
        <p:spPr bwMode="auto">
          <a:xfrm>
            <a:off x="5224321" y="3380931"/>
            <a:ext cx="33120" cy="1441"/>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46" name="Line 140"/>
          <p:cNvSpPr>
            <a:spLocks noChangeShapeType="1"/>
          </p:cNvSpPr>
          <p:nvPr/>
        </p:nvSpPr>
        <p:spPr bwMode="auto">
          <a:xfrm>
            <a:off x="5224321" y="3380931"/>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47" name="Line 141"/>
          <p:cNvSpPr>
            <a:spLocks noChangeShapeType="1"/>
          </p:cNvSpPr>
          <p:nvPr/>
        </p:nvSpPr>
        <p:spPr bwMode="auto">
          <a:xfrm>
            <a:off x="5224321" y="3380931"/>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48" name="Freeform 142"/>
          <p:cNvSpPr>
            <a:spLocks noChangeArrowheads="1"/>
          </p:cNvSpPr>
          <p:nvPr/>
        </p:nvSpPr>
        <p:spPr bwMode="auto">
          <a:xfrm>
            <a:off x="8892000" y="3380931"/>
            <a:ext cx="33120" cy="1441"/>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49" name="Line 143"/>
          <p:cNvSpPr>
            <a:spLocks noChangeShapeType="1"/>
          </p:cNvSpPr>
          <p:nvPr/>
        </p:nvSpPr>
        <p:spPr bwMode="auto">
          <a:xfrm flipH="1">
            <a:off x="8890560" y="3380931"/>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50" name="Line 144"/>
          <p:cNvSpPr>
            <a:spLocks noChangeShapeType="1"/>
          </p:cNvSpPr>
          <p:nvPr/>
        </p:nvSpPr>
        <p:spPr bwMode="auto">
          <a:xfrm flipH="1">
            <a:off x="8890560" y="3380931"/>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51" name="Freeform 145"/>
          <p:cNvSpPr>
            <a:spLocks noChangeArrowheads="1"/>
          </p:cNvSpPr>
          <p:nvPr/>
        </p:nvSpPr>
        <p:spPr bwMode="auto">
          <a:xfrm>
            <a:off x="5052960" y="3334847"/>
            <a:ext cx="50400" cy="76328"/>
          </a:xfrm>
          <a:custGeom>
            <a:avLst/>
            <a:gdLst>
              <a:gd name="T0" fmla="*/ 77 w 155"/>
              <a:gd name="T1" fmla="*/ 24 h 232"/>
              <a:gd name="T2" fmla="*/ 42 w 155"/>
              <a:gd name="T3" fmla="*/ 47 h 232"/>
              <a:gd name="T4" fmla="*/ 31 w 155"/>
              <a:gd name="T5" fmla="*/ 115 h 232"/>
              <a:gd name="T6" fmla="*/ 42 w 155"/>
              <a:gd name="T7" fmla="*/ 184 h 232"/>
              <a:gd name="T8" fmla="*/ 77 w 155"/>
              <a:gd name="T9" fmla="*/ 207 h 232"/>
              <a:gd name="T10" fmla="*/ 112 w 155"/>
              <a:gd name="T11" fmla="*/ 184 h 232"/>
              <a:gd name="T12" fmla="*/ 124 w 155"/>
              <a:gd name="T13" fmla="*/ 115 h 232"/>
              <a:gd name="T14" fmla="*/ 112 w 155"/>
              <a:gd name="T15" fmla="*/ 47 h 232"/>
              <a:gd name="T16" fmla="*/ 77 w 155"/>
              <a:gd name="T17" fmla="*/ 24 h 232"/>
              <a:gd name="T18" fmla="*/ 77 w 155"/>
              <a:gd name="T19" fmla="*/ 0 h 232"/>
              <a:gd name="T20" fmla="*/ 134 w 155"/>
              <a:gd name="T21" fmla="*/ 30 h 232"/>
              <a:gd name="T22" fmla="*/ 154 w 155"/>
              <a:gd name="T23" fmla="*/ 115 h 232"/>
              <a:gd name="T24" fmla="*/ 134 w 155"/>
              <a:gd name="T25" fmla="*/ 201 h 232"/>
              <a:gd name="T26" fmla="*/ 77 w 155"/>
              <a:gd name="T27" fmla="*/ 231 h 232"/>
              <a:gd name="T28" fmla="*/ 20 w 155"/>
              <a:gd name="T29" fmla="*/ 201 h 232"/>
              <a:gd name="T30" fmla="*/ 0 w 155"/>
              <a:gd name="T31" fmla="*/ 115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2" y="24"/>
                  <a:pt x="50" y="31"/>
                  <a:pt x="42" y="47"/>
                </a:cubicBezTo>
                <a:cubicBezTo>
                  <a:pt x="35" y="62"/>
                  <a:pt x="31" y="85"/>
                  <a:pt x="31" y="115"/>
                </a:cubicBezTo>
                <a:cubicBezTo>
                  <a:pt x="31" y="146"/>
                  <a:pt x="35" y="168"/>
                  <a:pt x="42" y="184"/>
                </a:cubicBezTo>
                <a:cubicBezTo>
                  <a:pt x="50" y="199"/>
                  <a:pt x="62" y="207"/>
                  <a:pt x="77" y="207"/>
                </a:cubicBezTo>
                <a:cubicBezTo>
                  <a:pt x="93" y="207"/>
                  <a:pt x="104" y="199"/>
                  <a:pt x="112" y="184"/>
                </a:cubicBezTo>
                <a:cubicBezTo>
                  <a:pt x="120" y="168"/>
                  <a:pt x="124" y="146"/>
                  <a:pt x="124" y="115"/>
                </a:cubicBezTo>
                <a:cubicBezTo>
                  <a:pt x="124" y="85"/>
                  <a:pt x="120" y="62"/>
                  <a:pt x="112" y="47"/>
                </a:cubicBezTo>
                <a:cubicBezTo>
                  <a:pt x="104" y="31"/>
                  <a:pt x="93" y="24"/>
                  <a:pt x="77" y="24"/>
                </a:cubicBezTo>
                <a:close/>
                <a:moveTo>
                  <a:pt x="77" y="0"/>
                </a:moveTo>
                <a:cubicBezTo>
                  <a:pt x="102" y="0"/>
                  <a:pt x="121" y="10"/>
                  <a:pt x="134" y="30"/>
                </a:cubicBezTo>
                <a:cubicBezTo>
                  <a:pt x="147" y="49"/>
                  <a:pt x="154" y="78"/>
                  <a:pt x="154" y="115"/>
                </a:cubicBezTo>
                <a:cubicBezTo>
                  <a:pt x="154" y="153"/>
                  <a:pt x="147" y="181"/>
                  <a:pt x="134" y="201"/>
                </a:cubicBezTo>
                <a:cubicBezTo>
                  <a:pt x="121" y="221"/>
                  <a:pt x="102" y="231"/>
                  <a:pt x="77" y="231"/>
                </a:cubicBezTo>
                <a:cubicBezTo>
                  <a:pt x="52" y="231"/>
                  <a:pt x="33" y="221"/>
                  <a:pt x="20" y="201"/>
                </a:cubicBezTo>
                <a:cubicBezTo>
                  <a:pt x="7" y="181"/>
                  <a:pt x="0" y="153"/>
                  <a:pt x="0" y="115"/>
                </a:cubicBezTo>
                <a:cubicBezTo>
                  <a:pt x="0" y="78"/>
                  <a:pt x="7" y="49"/>
                  <a:pt x="20" y="30"/>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52" name="Freeform 146"/>
          <p:cNvSpPr>
            <a:spLocks noChangeArrowheads="1"/>
          </p:cNvSpPr>
          <p:nvPr/>
        </p:nvSpPr>
        <p:spPr bwMode="auto">
          <a:xfrm>
            <a:off x="5052960" y="3334847"/>
            <a:ext cx="50400" cy="76328"/>
          </a:xfrm>
          <a:custGeom>
            <a:avLst/>
            <a:gdLst>
              <a:gd name="T0" fmla="*/ 77 w 155"/>
              <a:gd name="T1" fmla="*/ 24 h 232"/>
              <a:gd name="T2" fmla="*/ 42 w 155"/>
              <a:gd name="T3" fmla="*/ 47 h 232"/>
              <a:gd name="T4" fmla="*/ 31 w 155"/>
              <a:gd name="T5" fmla="*/ 115 h 232"/>
              <a:gd name="T6" fmla="*/ 42 w 155"/>
              <a:gd name="T7" fmla="*/ 184 h 232"/>
              <a:gd name="T8" fmla="*/ 77 w 155"/>
              <a:gd name="T9" fmla="*/ 207 h 232"/>
              <a:gd name="T10" fmla="*/ 112 w 155"/>
              <a:gd name="T11" fmla="*/ 184 h 232"/>
              <a:gd name="T12" fmla="*/ 124 w 155"/>
              <a:gd name="T13" fmla="*/ 115 h 232"/>
              <a:gd name="T14" fmla="*/ 112 w 155"/>
              <a:gd name="T15" fmla="*/ 47 h 232"/>
              <a:gd name="T16" fmla="*/ 77 w 155"/>
              <a:gd name="T17" fmla="*/ 24 h 232"/>
              <a:gd name="T18" fmla="*/ 77 w 155"/>
              <a:gd name="T19" fmla="*/ 0 h 232"/>
              <a:gd name="T20" fmla="*/ 134 w 155"/>
              <a:gd name="T21" fmla="*/ 30 h 232"/>
              <a:gd name="T22" fmla="*/ 154 w 155"/>
              <a:gd name="T23" fmla="*/ 115 h 232"/>
              <a:gd name="T24" fmla="*/ 134 w 155"/>
              <a:gd name="T25" fmla="*/ 201 h 232"/>
              <a:gd name="T26" fmla="*/ 77 w 155"/>
              <a:gd name="T27" fmla="*/ 231 h 232"/>
              <a:gd name="T28" fmla="*/ 20 w 155"/>
              <a:gd name="T29" fmla="*/ 201 h 232"/>
              <a:gd name="T30" fmla="*/ 0 w 155"/>
              <a:gd name="T31" fmla="*/ 115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2" y="24"/>
                  <a:pt x="50" y="31"/>
                  <a:pt x="42" y="47"/>
                </a:cubicBezTo>
                <a:cubicBezTo>
                  <a:pt x="35" y="62"/>
                  <a:pt x="31" y="85"/>
                  <a:pt x="31" y="115"/>
                </a:cubicBezTo>
                <a:cubicBezTo>
                  <a:pt x="31" y="146"/>
                  <a:pt x="35" y="168"/>
                  <a:pt x="42" y="184"/>
                </a:cubicBezTo>
                <a:cubicBezTo>
                  <a:pt x="50" y="199"/>
                  <a:pt x="62" y="207"/>
                  <a:pt x="77" y="207"/>
                </a:cubicBezTo>
                <a:cubicBezTo>
                  <a:pt x="93" y="207"/>
                  <a:pt x="104" y="199"/>
                  <a:pt x="112" y="184"/>
                </a:cubicBezTo>
                <a:cubicBezTo>
                  <a:pt x="120" y="168"/>
                  <a:pt x="124" y="146"/>
                  <a:pt x="124" y="115"/>
                </a:cubicBezTo>
                <a:cubicBezTo>
                  <a:pt x="124" y="85"/>
                  <a:pt x="120" y="62"/>
                  <a:pt x="112" y="47"/>
                </a:cubicBezTo>
                <a:cubicBezTo>
                  <a:pt x="104" y="31"/>
                  <a:pt x="93" y="24"/>
                  <a:pt x="77" y="24"/>
                </a:cubicBezTo>
                <a:close/>
                <a:moveTo>
                  <a:pt x="77" y="0"/>
                </a:moveTo>
                <a:cubicBezTo>
                  <a:pt x="102" y="0"/>
                  <a:pt x="121" y="10"/>
                  <a:pt x="134" y="30"/>
                </a:cubicBezTo>
                <a:cubicBezTo>
                  <a:pt x="147" y="49"/>
                  <a:pt x="154" y="78"/>
                  <a:pt x="154" y="115"/>
                </a:cubicBezTo>
                <a:cubicBezTo>
                  <a:pt x="154" y="153"/>
                  <a:pt x="147" y="181"/>
                  <a:pt x="134" y="201"/>
                </a:cubicBezTo>
                <a:cubicBezTo>
                  <a:pt x="121" y="221"/>
                  <a:pt x="102" y="231"/>
                  <a:pt x="77" y="231"/>
                </a:cubicBezTo>
                <a:cubicBezTo>
                  <a:pt x="52" y="231"/>
                  <a:pt x="33" y="221"/>
                  <a:pt x="20" y="201"/>
                </a:cubicBezTo>
                <a:cubicBezTo>
                  <a:pt x="7" y="181"/>
                  <a:pt x="0" y="153"/>
                  <a:pt x="0" y="115"/>
                </a:cubicBezTo>
                <a:cubicBezTo>
                  <a:pt x="0" y="78"/>
                  <a:pt x="7" y="49"/>
                  <a:pt x="20" y="30"/>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53" name="Freeform 147"/>
          <p:cNvSpPr>
            <a:spLocks noChangeArrowheads="1"/>
          </p:cNvSpPr>
          <p:nvPr/>
        </p:nvSpPr>
        <p:spPr bwMode="auto">
          <a:xfrm>
            <a:off x="5120641" y="3395333"/>
            <a:ext cx="10080" cy="12962"/>
          </a:xfrm>
          <a:custGeom>
            <a:avLst/>
            <a:gdLst>
              <a:gd name="T0" fmla="*/ 0 w 32"/>
              <a:gd name="T1" fmla="*/ 38 h 39"/>
              <a:gd name="T2" fmla="*/ 31 w 32"/>
              <a:gd name="T3" fmla="*/ 38 h 39"/>
              <a:gd name="T4" fmla="*/ 31 w 32"/>
              <a:gd name="T5" fmla="*/ 0 h 39"/>
              <a:gd name="T6" fmla="*/ 0 w 32"/>
              <a:gd name="T7" fmla="*/ 0 h 39"/>
              <a:gd name="T8" fmla="*/ 0 w 32"/>
              <a:gd name="T9" fmla="*/ 38 h 39"/>
            </a:gdLst>
            <a:ahLst/>
            <a:cxnLst>
              <a:cxn ang="0">
                <a:pos x="T0" y="T1"/>
              </a:cxn>
              <a:cxn ang="0">
                <a:pos x="T2" y="T3"/>
              </a:cxn>
              <a:cxn ang="0">
                <a:pos x="T4" y="T5"/>
              </a:cxn>
              <a:cxn ang="0">
                <a:pos x="T6" y="T7"/>
              </a:cxn>
              <a:cxn ang="0">
                <a:pos x="T8" y="T9"/>
              </a:cxn>
            </a:cxnLst>
            <a:rect l="0" t="0" r="r" b="b"/>
            <a:pathLst>
              <a:path w="32" h="39">
                <a:moveTo>
                  <a:pt x="0" y="38"/>
                </a:moveTo>
                <a:lnTo>
                  <a:pt x="31" y="38"/>
                </a:lnTo>
                <a:lnTo>
                  <a:pt x="31" y="0"/>
                </a:lnTo>
                <a:lnTo>
                  <a:pt x="0" y="0"/>
                </a:lnTo>
                <a:lnTo>
                  <a:pt x="0" y="38"/>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54" name="Freeform 148"/>
          <p:cNvSpPr>
            <a:spLocks noChangeArrowheads="1"/>
          </p:cNvSpPr>
          <p:nvPr/>
        </p:nvSpPr>
        <p:spPr bwMode="auto">
          <a:xfrm>
            <a:off x="5149440" y="3334847"/>
            <a:ext cx="47520" cy="76328"/>
          </a:xfrm>
          <a:custGeom>
            <a:avLst/>
            <a:gdLst>
              <a:gd name="T0" fmla="*/ 101 w 147"/>
              <a:gd name="T1" fmla="*/ 106 h 232"/>
              <a:gd name="T2" fmla="*/ 134 w 147"/>
              <a:gd name="T3" fmla="*/ 126 h 232"/>
              <a:gd name="T4" fmla="*/ 146 w 147"/>
              <a:gd name="T5" fmla="*/ 162 h 232"/>
              <a:gd name="T6" fmla="*/ 124 w 147"/>
              <a:gd name="T7" fmla="*/ 212 h 232"/>
              <a:gd name="T8" fmla="*/ 60 w 147"/>
              <a:gd name="T9" fmla="*/ 231 h 232"/>
              <a:gd name="T10" fmla="*/ 31 w 147"/>
              <a:gd name="T11" fmla="*/ 228 h 232"/>
              <a:gd name="T12" fmla="*/ 0 w 147"/>
              <a:gd name="T13" fmla="*/ 219 h 232"/>
              <a:gd name="T14" fmla="*/ 0 w 147"/>
              <a:gd name="T15" fmla="*/ 190 h 232"/>
              <a:gd name="T16" fmla="*/ 28 w 147"/>
              <a:gd name="T17" fmla="*/ 201 h 232"/>
              <a:gd name="T18" fmla="*/ 59 w 147"/>
              <a:gd name="T19" fmla="*/ 205 h 232"/>
              <a:gd name="T20" fmla="*/ 102 w 147"/>
              <a:gd name="T21" fmla="*/ 194 h 232"/>
              <a:gd name="T22" fmla="*/ 117 w 147"/>
              <a:gd name="T23" fmla="*/ 162 h 232"/>
              <a:gd name="T24" fmla="*/ 103 w 147"/>
              <a:gd name="T25" fmla="*/ 131 h 232"/>
              <a:gd name="T26" fmla="*/ 65 w 147"/>
              <a:gd name="T27" fmla="*/ 120 h 232"/>
              <a:gd name="T28" fmla="*/ 39 w 147"/>
              <a:gd name="T29" fmla="*/ 120 h 232"/>
              <a:gd name="T30" fmla="*/ 39 w 147"/>
              <a:gd name="T31" fmla="*/ 95 h 232"/>
              <a:gd name="T32" fmla="*/ 66 w 147"/>
              <a:gd name="T33" fmla="*/ 95 h 232"/>
              <a:gd name="T34" fmla="*/ 100 w 147"/>
              <a:gd name="T35" fmla="*/ 86 h 232"/>
              <a:gd name="T36" fmla="*/ 111 w 147"/>
              <a:gd name="T37" fmla="*/ 61 h 232"/>
              <a:gd name="T38" fmla="*/ 99 w 147"/>
              <a:gd name="T39" fmla="*/ 34 h 232"/>
              <a:gd name="T40" fmla="*/ 65 w 147"/>
              <a:gd name="T41" fmla="*/ 25 h 232"/>
              <a:gd name="T42" fmla="*/ 38 w 147"/>
              <a:gd name="T43" fmla="*/ 28 h 232"/>
              <a:gd name="T44" fmla="*/ 7 w 147"/>
              <a:gd name="T45" fmla="*/ 36 h 232"/>
              <a:gd name="T46" fmla="*/ 7 w 147"/>
              <a:gd name="T47" fmla="*/ 9 h 232"/>
              <a:gd name="T48" fmla="*/ 39 w 147"/>
              <a:gd name="T49" fmla="*/ 2 h 232"/>
              <a:gd name="T50" fmla="*/ 67 w 147"/>
              <a:gd name="T51" fmla="*/ 0 h 232"/>
              <a:gd name="T52" fmla="*/ 121 w 147"/>
              <a:gd name="T53" fmla="*/ 16 h 232"/>
              <a:gd name="T54" fmla="*/ 141 w 147"/>
              <a:gd name="T55" fmla="*/ 58 h 232"/>
              <a:gd name="T56" fmla="*/ 131 w 147"/>
              <a:gd name="T57" fmla="*/ 89 h 232"/>
              <a:gd name="T58" fmla="*/ 101 w 147"/>
              <a:gd name="T59" fmla="*/ 1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232">
                <a:moveTo>
                  <a:pt x="101" y="106"/>
                </a:moveTo>
                <a:cubicBezTo>
                  <a:pt x="115" y="109"/>
                  <a:pt x="126" y="116"/>
                  <a:pt x="134" y="126"/>
                </a:cubicBezTo>
                <a:cubicBezTo>
                  <a:pt x="142" y="135"/>
                  <a:pt x="146" y="147"/>
                  <a:pt x="146" y="162"/>
                </a:cubicBezTo>
                <a:cubicBezTo>
                  <a:pt x="146" y="184"/>
                  <a:pt x="139" y="200"/>
                  <a:pt x="124" y="212"/>
                </a:cubicBezTo>
                <a:cubicBezTo>
                  <a:pt x="109" y="224"/>
                  <a:pt x="87" y="231"/>
                  <a:pt x="60" y="231"/>
                </a:cubicBezTo>
                <a:cubicBezTo>
                  <a:pt x="50" y="231"/>
                  <a:pt x="41" y="230"/>
                  <a:pt x="31" y="228"/>
                </a:cubicBezTo>
                <a:cubicBezTo>
                  <a:pt x="21" y="226"/>
                  <a:pt x="11" y="223"/>
                  <a:pt x="0" y="219"/>
                </a:cubicBezTo>
                <a:lnTo>
                  <a:pt x="0" y="190"/>
                </a:lnTo>
                <a:cubicBezTo>
                  <a:pt x="9" y="195"/>
                  <a:pt x="18" y="199"/>
                  <a:pt x="28" y="201"/>
                </a:cubicBezTo>
                <a:cubicBezTo>
                  <a:pt x="38" y="204"/>
                  <a:pt x="48" y="205"/>
                  <a:pt x="59" y="205"/>
                </a:cubicBezTo>
                <a:cubicBezTo>
                  <a:pt x="78" y="205"/>
                  <a:pt x="92" y="201"/>
                  <a:pt x="102" y="194"/>
                </a:cubicBezTo>
                <a:cubicBezTo>
                  <a:pt x="112" y="187"/>
                  <a:pt x="117" y="176"/>
                  <a:pt x="117" y="162"/>
                </a:cubicBezTo>
                <a:cubicBezTo>
                  <a:pt x="117" y="149"/>
                  <a:pt x="112" y="138"/>
                  <a:pt x="103" y="131"/>
                </a:cubicBezTo>
                <a:cubicBezTo>
                  <a:pt x="94" y="123"/>
                  <a:pt x="81" y="120"/>
                  <a:pt x="65" y="120"/>
                </a:cubicBezTo>
                <a:lnTo>
                  <a:pt x="39" y="120"/>
                </a:lnTo>
                <a:lnTo>
                  <a:pt x="39" y="95"/>
                </a:lnTo>
                <a:lnTo>
                  <a:pt x="66" y="95"/>
                </a:lnTo>
                <a:cubicBezTo>
                  <a:pt x="80" y="95"/>
                  <a:pt x="92" y="92"/>
                  <a:pt x="100" y="86"/>
                </a:cubicBezTo>
                <a:cubicBezTo>
                  <a:pt x="107" y="80"/>
                  <a:pt x="111" y="72"/>
                  <a:pt x="111" y="61"/>
                </a:cubicBezTo>
                <a:cubicBezTo>
                  <a:pt x="111" y="49"/>
                  <a:pt x="107" y="40"/>
                  <a:pt x="99" y="34"/>
                </a:cubicBezTo>
                <a:cubicBezTo>
                  <a:pt x="91" y="28"/>
                  <a:pt x="80" y="25"/>
                  <a:pt x="65" y="25"/>
                </a:cubicBezTo>
                <a:cubicBezTo>
                  <a:pt x="56" y="25"/>
                  <a:pt x="48" y="26"/>
                  <a:pt x="38" y="28"/>
                </a:cubicBezTo>
                <a:cubicBezTo>
                  <a:pt x="29" y="30"/>
                  <a:pt x="18" y="32"/>
                  <a:pt x="7" y="36"/>
                </a:cubicBezTo>
                <a:lnTo>
                  <a:pt x="7" y="9"/>
                </a:lnTo>
                <a:cubicBezTo>
                  <a:pt x="18" y="6"/>
                  <a:pt x="29" y="4"/>
                  <a:pt x="39" y="2"/>
                </a:cubicBezTo>
                <a:cubicBezTo>
                  <a:pt x="49" y="1"/>
                  <a:pt x="58" y="0"/>
                  <a:pt x="67" y="0"/>
                </a:cubicBezTo>
                <a:cubicBezTo>
                  <a:pt x="90" y="0"/>
                  <a:pt x="108" y="5"/>
                  <a:pt x="121" y="16"/>
                </a:cubicBezTo>
                <a:cubicBezTo>
                  <a:pt x="135" y="26"/>
                  <a:pt x="141" y="40"/>
                  <a:pt x="141" y="58"/>
                </a:cubicBezTo>
                <a:cubicBezTo>
                  <a:pt x="141" y="70"/>
                  <a:pt x="138" y="80"/>
                  <a:pt x="131" y="89"/>
                </a:cubicBezTo>
                <a:cubicBezTo>
                  <a:pt x="124" y="97"/>
                  <a:pt x="114" y="103"/>
                  <a:pt x="101" y="106"/>
                </a:cubicBez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55" name="Freeform 149"/>
          <p:cNvSpPr>
            <a:spLocks noChangeArrowheads="1"/>
          </p:cNvSpPr>
          <p:nvPr/>
        </p:nvSpPr>
        <p:spPr bwMode="auto">
          <a:xfrm>
            <a:off x="5149440" y="3334847"/>
            <a:ext cx="47520" cy="76328"/>
          </a:xfrm>
          <a:custGeom>
            <a:avLst/>
            <a:gdLst>
              <a:gd name="T0" fmla="*/ 101 w 147"/>
              <a:gd name="T1" fmla="*/ 106 h 232"/>
              <a:gd name="T2" fmla="*/ 134 w 147"/>
              <a:gd name="T3" fmla="*/ 126 h 232"/>
              <a:gd name="T4" fmla="*/ 146 w 147"/>
              <a:gd name="T5" fmla="*/ 162 h 232"/>
              <a:gd name="T6" fmla="*/ 124 w 147"/>
              <a:gd name="T7" fmla="*/ 212 h 232"/>
              <a:gd name="T8" fmla="*/ 60 w 147"/>
              <a:gd name="T9" fmla="*/ 231 h 232"/>
              <a:gd name="T10" fmla="*/ 31 w 147"/>
              <a:gd name="T11" fmla="*/ 228 h 232"/>
              <a:gd name="T12" fmla="*/ 0 w 147"/>
              <a:gd name="T13" fmla="*/ 219 h 232"/>
              <a:gd name="T14" fmla="*/ 0 w 147"/>
              <a:gd name="T15" fmla="*/ 190 h 232"/>
              <a:gd name="T16" fmla="*/ 28 w 147"/>
              <a:gd name="T17" fmla="*/ 201 h 232"/>
              <a:gd name="T18" fmla="*/ 59 w 147"/>
              <a:gd name="T19" fmla="*/ 205 h 232"/>
              <a:gd name="T20" fmla="*/ 102 w 147"/>
              <a:gd name="T21" fmla="*/ 194 h 232"/>
              <a:gd name="T22" fmla="*/ 117 w 147"/>
              <a:gd name="T23" fmla="*/ 162 h 232"/>
              <a:gd name="T24" fmla="*/ 103 w 147"/>
              <a:gd name="T25" fmla="*/ 131 h 232"/>
              <a:gd name="T26" fmla="*/ 65 w 147"/>
              <a:gd name="T27" fmla="*/ 120 h 232"/>
              <a:gd name="T28" fmla="*/ 39 w 147"/>
              <a:gd name="T29" fmla="*/ 120 h 232"/>
              <a:gd name="T30" fmla="*/ 39 w 147"/>
              <a:gd name="T31" fmla="*/ 95 h 232"/>
              <a:gd name="T32" fmla="*/ 66 w 147"/>
              <a:gd name="T33" fmla="*/ 95 h 232"/>
              <a:gd name="T34" fmla="*/ 100 w 147"/>
              <a:gd name="T35" fmla="*/ 86 h 232"/>
              <a:gd name="T36" fmla="*/ 111 w 147"/>
              <a:gd name="T37" fmla="*/ 61 h 232"/>
              <a:gd name="T38" fmla="*/ 99 w 147"/>
              <a:gd name="T39" fmla="*/ 34 h 232"/>
              <a:gd name="T40" fmla="*/ 65 w 147"/>
              <a:gd name="T41" fmla="*/ 25 h 232"/>
              <a:gd name="T42" fmla="*/ 38 w 147"/>
              <a:gd name="T43" fmla="*/ 28 h 232"/>
              <a:gd name="T44" fmla="*/ 7 w 147"/>
              <a:gd name="T45" fmla="*/ 36 h 232"/>
              <a:gd name="T46" fmla="*/ 7 w 147"/>
              <a:gd name="T47" fmla="*/ 9 h 232"/>
              <a:gd name="T48" fmla="*/ 39 w 147"/>
              <a:gd name="T49" fmla="*/ 2 h 232"/>
              <a:gd name="T50" fmla="*/ 67 w 147"/>
              <a:gd name="T51" fmla="*/ 0 h 232"/>
              <a:gd name="T52" fmla="*/ 121 w 147"/>
              <a:gd name="T53" fmla="*/ 16 h 232"/>
              <a:gd name="T54" fmla="*/ 141 w 147"/>
              <a:gd name="T55" fmla="*/ 58 h 232"/>
              <a:gd name="T56" fmla="*/ 131 w 147"/>
              <a:gd name="T57" fmla="*/ 89 h 232"/>
              <a:gd name="T58" fmla="*/ 101 w 147"/>
              <a:gd name="T59" fmla="*/ 1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232">
                <a:moveTo>
                  <a:pt x="101" y="106"/>
                </a:moveTo>
                <a:cubicBezTo>
                  <a:pt x="115" y="109"/>
                  <a:pt x="126" y="116"/>
                  <a:pt x="134" y="126"/>
                </a:cubicBezTo>
                <a:cubicBezTo>
                  <a:pt x="142" y="135"/>
                  <a:pt x="146" y="147"/>
                  <a:pt x="146" y="162"/>
                </a:cubicBezTo>
                <a:cubicBezTo>
                  <a:pt x="146" y="184"/>
                  <a:pt x="139" y="200"/>
                  <a:pt x="124" y="212"/>
                </a:cubicBezTo>
                <a:cubicBezTo>
                  <a:pt x="109" y="224"/>
                  <a:pt x="87" y="231"/>
                  <a:pt x="60" y="231"/>
                </a:cubicBezTo>
                <a:cubicBezTo>
                  <a:pt x="50" y="231"/>
                  <a:pt x="41" y="230"/>
                  <a:pt x="31" y="228"/>
                </a:cubicBezTo>
                <a:cubicBezTo>
                  <a:pt x="21" y="226"/>
                  <a:pt x="11" y="223"/>
                  <a:pt x="0" y="219"/>
                </a:cubicBezTo>
                <a:lnTo>
                  <a:pt x="0" y="190"/>
                </a:lnTo>
                <a:cubicBezTo>
                  <a:pt x="9" y="195"/>
                  <a:pt x="18" y="199"/>
                  <a:pt x="28" y="201"/>
                </a:cubicBezTo>
                <a:cubicBezTo>
                  <a:pt x="38" y="204"/>
                  <a:pt x="48" y="205"/>
                  <a:pt x="59" y="205"/>
                </a:cubicBezTo>
                <a:cubicBezTo>
                  <a:pt x="78" y="205"/>
                  <a:pt x="92" y="201"/>
                  <a:pt x="102" y="194"/>
                </a:cubicBezTo>
                <a:cubicBezTo>
                  <a:pt x="112" y="187"/>
                  <a:pt x="117" y="176"/>
                  <a:pt x="117" y="162"/>
                </a:cubicBezTo>
                <a:cubicBezTo>
                  <a:pt x="117" y="149"/>
                  <a:pt x="112" y="138"/>
                  <a:pt x="103" y="131"/>
                </a:cubicBezTo>
                <a:cubicBezTo>
                  <a:pt x="94" y="123"/>
                  <a:pt x="81" y="120"/>
                  <a:pt x="65" y="120"/>
                </a:cubicBezTo>
                <a:lnTo>
                  <a:pt x="39" y="120"/>
                </a:lnTo>
                <a:lnTo>
                  <a:pt x="39" y="95"/>
                </a:lnTo>
                <a:lnTo>
                  <a:pt x="66" y="95"/>
                </a:lnTo>
                <a:cubicBezTo>
                  <a:pt x="80" y="95"/>
                  <a:pt x="92" y="92"/>
                  <a:pt x="100" y="86"/>
                </a:cubicBezTo>
                <a:cubicBezTo>
                  <a:pt x="107" y="80"/>
                  <a:pt x="111" y="72"/>
                  <a:pt x="111" y="61"/>
                </a:cubicBezTo>
                <a:cubicBezTo>
                  <a:pt x="111" y="49"/>
                  <a:pt x="107" y="40"/>
                  <a:pt x="99" y="34"/>
                </a:cubicBezTo>
                <a:cubicBezTo>
                  <a:pt x="91" y="28"/>
                  <a:pt x="80" y="25"/>
                  <a:pt x="65" y="25"/>
                </a:cubicBezTo>
                <a:cubicBezTo>
                  <a:pt x="56" y="25"/>
                  <a:pt x="48" y="26"/>
                  <a:pt x="38" y="28"/>
                </a:cubicBezTo>
                <a:cubicBezTo>
                  <a:pt x="29" y="30"/>
                  <a:pt x="18" y="32"/>
                  <a:pt x="7" y="36"/>
                </a:cubicBezTo>
                <a:lnTo>
                  <a:pt x="7" y="9"/>
                </a:lnTo>
                <a:cubicBezTo>
                  <a:pt x="18" y="6"/>
                  <a:pt x="29" y="4"/>
                  <a:pt x="39" y="2"/>
                </a:cubicBezTo>
                <a:cubicBezTo>
                  <a:pt x="49" y="1"/>
                  <a:pt x="58" y="0"/>
                  <a:pt x="67" y="0"/>
                </a:cubicBezTo>
                <a:cubicBezTo>
                  <a:pt x="90" y="0"/>
                  <a:pt x="108" y="5"/>
                  <a:pt x="121" y="16"/>
                </a:cubicBezTo>
                <a:cubicBezTo>
                  <a:pt x="135" y="26"/>
                  <a:pt x="141" y="40"/>
                  <a:pt x="141" y="58"/>
                </a:cubicBezTo>
                <a:cubicBezTo>
                  <a:pt x="141" y="70"/>
                  <a:pt x="138" y="80"/>
                  <a:pt x="131" y="89"/>
                </a:cubicBezTo>
                <a:cubicBezTo>
                  <a:pt x="124" y="97"/>
                  <a:pt x="114" y="103"/>
                  <a:pt x="101" y="106"/>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56" name="Freeform 150"/>
          <p:cNvSpPr>
            <a:spLocks noChangeArrowheads="1"/>
          </p:cNvSpPr>
          <p:nvPr/>
        </p:nvSpPr>
        <p:spPr bwMode="auto">
          <a:xfrm>
            <a:off x="5224321" y="3022335"/>
            <a:ext cx="33120" cy="1440"/>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57" name="Line 151"/>
          <p:cNvSpPr>
            <a:spLocks noChangeShapeType="1"/>
          </p:cNvSpPr>
          <p:nvPr/>
        </p:nvSpPr>
        <p:spPr bwMode="auto">
          <a:xfrm>
            <a:off x="5224321" y="3022335"/>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58" name="Line 152"/>
          <p:cNvSpPr>
            <a:spLocks noChangeShapeType="1"/>
          </p:cNvSpPr>
          <p:nvPr/>
        </p:nvSpPr>
        <p:spPr bwMode="auto">
          <a:xfrm>
            <a:off x="5224321" y="3022335"/>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59" name="Freeform 153"/>
          <p:cNvSpPr>
            <a:spLocks noChangeArrowheads="1"/>
          </p:cNvSpPr>
          <p:nvPr/>
        </p:nvSpPr>
        <p:spPr bwMode="auto">
          <a:xfrm>
            <a:off x="8892000" y="3022335"/>
            <a:ext cx="33120" cy="1440"/>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60" name="Line 154"/>
          <p:cNvSpPr>
            <a:spLocks noChangeShapeType="1"/>
          </p:cNvSpPr>
          <p:nvPr/>
        </p:nvSpPr>
        <p:spPr bwMode="auto">
          <a:xfrm flipH="1">
            <a:off x="8890560" y="3022335"/>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61" name="Line 155"/>
          <p:cNvSpPr>
            <a:spLocks noChangeShapeType="1"/>
          </p:cNvSpPr>
          <p:nvPr/>
        </p:nvSpPr>
        <p:spPr bwMode="auto">
          <a:xfrm flipH="1">
            <a:off x="8890560" y="3022335"/>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62" name="Freeform 156"/>
          <p:cNvSpPr>
            <a:spLocks noChangeArrowheads="1"/>
          </p:cNvSpPr>
          <p:nvPr/>
        </p:nvSpPr>
        <p:spPr bwMode="auto">
          <a:xfrm>
            <a:off x="5051521" y="2976249"/>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30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30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9"/>
                  <a:pt x="42" y="184"/>
                </a:cubicBezTo>
                <a:cubicBezTo>
                  <a:pt x="50" y="199"/>
                  <a:pt x="61" y="207"/>
                  <a:pt x="77" y="207"/>
                </a:cubicBezTo>
                <a:cubicBezTo>
                  <a:pt x="92" y="207"/>
                  <a:pt x="104" y="199"/>
                  <a:pt x="112" y="184"/>
                </a:cubicBezTo>
                <a:cubicBezTo>
                  <a:pt x="120" y="169"/>
                  <a:pt x="124" y="146"/>
                  <a:pt x="124" y="115"/>
                </a:cubicBezTo>
                <a:cubicBezTo>
                  <a:pt x="124" y="85"/>
                  <a:pt x="120" y="62"/>
                  <a:pt x="112" y="47"/>
                </a:cubicBezTo>
                <a:cubicBezTo>
                  <a:pt x="104" y="31"/>
                  <a:pt x="92" y="24"/>
                  <a:pt x="77" y="24"/>
                </a:cubicBezTo>
                <a:close/>
                <a:moveTo>
                  <a:pt x="77" y="0"/>
                </a:moveTo>
                <a:cubicBezTo>
                  <a:pt x="102" y="0"/>
                  <a:pt x="121" y="10"/>
                  <a:pt x="134" y="30"/>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30"/>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63" name="Freeform 157"/>
          <p:cNvSpPr>
            <a:spLocks noChangeArrowheads="1"/>
          </p:cNvSpPr>
          <p:nvPr/>
        </p:nvSpPr>
        <p:spPr bwMode="auto">
          <a:xfrm>
            <a:off x="5051521" y="2976249"/>
            <a:ext cx="50400" cy="74888"/>
          </a:xfrm>
          <a:custGeom>
            <a:avLst/>
            <a:gdLst>
              <a:gd name="T0" fmla="*/ 77 w 155"/>
              <a:gd name="T1" fmla="*/ 24 h 231"/>
              <a:gd name="T2" fmla="*/ 42 w 155"/>
              <a:gd name="T3" fmla="*/ 47 h 231"/>
              <a:gd name="T4" fmla="*/ 30 w 155"/>
              <a:gd name="T5" fmla="*/ 115 h 231"/>
              <a:gd name="T6" fmla="*/ 42 w 155"/>
              <a:gd name="T7" fmla="*/ 184 h 231"/>
              <a:gd name="T8" fmla="*/ 77 w 155"/>
              <a:gd name="T9" fmla="*/ 207 h 231"/>
              <a:gd name="T10" fmla="*/ 112 w 155"/>
              <a:gd name="T11" fmla="*/ 184 h 231"/>
              <a:gd name="T12" fmla="*/ 124 w 155"/>
              <a:gd name="T13" fmla="*/ 115 h 231"/>
              <a:gd name="T14" fmla="*/ 112 w 155"/>
              <a:gd name="T15" fmla="*/ 47 h 231"/>
              <a:gd name="T16" fmla="*/ 77 w 155"/>
              <a:gd name="T17" fmla="*/ 24 h 231"/>
              <a:gd name="T18" fmla="*/ 77 w 155"/>
              <a:gd name="T19" fmla="*/ 0 h 231"/>
              <a:gd name="T20" fmla="*/ 134 w 155"/>
              <a:gd name="T21" fmla="*/ 30 h 231"/>
              <a:gd name="T22" fmla="*/ 154 w 155"/>
              <a:gd name="T23" fmla="*/ 115 h 231"/>
              <a:gd name="T24" fmla="*/ 134 w 155"/>
              <a:gd name="T25" fmla="*/ 201 h 231"/>
              <a:gd name="T26" fmla="*/ 77 w 155"/>
              <a:gd name="T27" fmla="*/ 230 h 231"/>
              <a:gd name="T28" fmla="*/ 20 w 155"/>
              <a:gd name="T29" fmla="*/ 201 h 231"/>
              <a:gd name="T30" fmla="*/ 0 w 155"/>
              <a:gd name="T31" fmla="*/ 115 h 231"/>
              <a:gd name="T32" fmla="*/ 20 w 155"/>
              <a:gd name="T33" fmla="*/ 30 h 231"/>
              <a:gd name="T34" fmla="*/ 77 w 155"/>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1">
                <a:moveTo>
                  <a:pt x="77" y="24"/>
                </a:moveTo>
                <a:cubicBezTo>
                  <a:pt x="61" y="24"/>
                  <a:pt x="50" y="31"/>
                  <a:pt x="42" y="47"/>
                </a:cubicBezTo>
                <a:cubicBezTo>
                  <a:pt x="34" y="62"/>
                  <a:pt x="30" y="85"/>
                  <a:pt x="30" y="115"/>
                </a:cubicBezTo>
                <a:cubicBezTo>
                  <a:pt x="30" y="146"/>
                  <a:pt x="34" y="169"/>
                  <a:pt x="42" y="184"/>
                </a:cubicBezTo>
                <a:cubicBezTo>
                  <a:pt x="50" y="199"/>
                  <a:pt x="61" y="207"/>
                  <a:pt x="77" y="207"/>
                </a:cubicBezTo>
                <a:cubicBezTo>
                  <a:pt x="92" y="207"/>
                  <a:pt x="104" y="199"/>
                  <a:pt x="112" y="184"/>
                </a:cubicBezTo>
                <a:cubicBezTo>
                  <a:pt x="120" y="169"/>
                  <a:pt x="124" y="146"/>
                  <a:pt x="124" y="115"/>
                </a:cubicBezTo>
                <a:cubicBezTo>
                  <a:pt x="124" y="85"/>
                  <a:pt x="120" y="62"/>
                  <a:pt x="112" y="47"/>
                </a:cubicBezTo>
                <a:cubicBezTo>
                  <a:pt x="104" y="31"/>
                  <a:pt x="92" y="24"/>
                  <a:pt x="77" y="24"/>
                </a:cubicBezTo>
                <a:close/>
                <a:moveTo>
                  <a:pt x="77" y="0"/>
                </a:moveTo>
                <a:cubicBezTo>
                  <a:pt x="102" y="0"/>
                  <a:pt x="121" y="10"/>
                  <a:pt x="134" y="30"/>
                </a:cubicBezTo>
                <a:cubicBezTo>
                  <a:pt x="147" y="49"/>
                  <a:pt x="154" y="78"/>
                  <a:pt x="154" y="115"/>
                </a:cubicBezTo>
                <a:cubicBezTo>
                  <a:pt x="154" y="153"/>
                  <a:pt x="147" y="181"/>
                  <a:pt x="134" y="201"/>
                </a:cubicBezTo>
                <a:cubicBezTo>
                  <a:pt x="121" y="221"/>
                  <a:pt x="102" y="230"/>
                  <a:pt x="77" y="230"/>
                </a:cubicBezTo>
                <a:cubicBezTo>
                  <a:pt x="52" y="230"/>
                  <a:pt x="33" y="221"/>
                  <a:pt x="20" y="201"/>
                </a:cubicBezTo>
                <a:cubicBezTo>
                  <a:pt x="7" y="181"/>
                  <a:pt x="0" y="153"/>
                  <a:pt x="0" y="115"/>
                </a:cubicBezTo>
                <a:cubicBezTo>
                  <a:pt x="0" y="78"/>
                  <a:pt x="7" y="49"/>
                  <a:pt x="20" y="30"/>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64" name="Freeform 158"/>
          <p:cNvSpPr>
            <a:spLocks noChangeArrowheads="1"/>
          </p:cNvSpPr>
          <p:nvPr/>
        </p:nvSpPr>
        <p:spPr bwMode="auto">
          <a:xfrm>
            <a:off x="5117761" y="3038175"/>
            <a:ext cx="10080" cy="12962"/>
          </a:xfrm>
          <a:custGeom>
            <a:avLst/>
            <a:gdLst>
              <a:gd name="T0" fmla="*/ 0 w 33"/>
              <a:gd name="T1" fmla="*/ 38 h 39"/>
              <a:gd name="T2" fmla="*/ 32 w 33"/>
              <a:gd name="T3" fmla="*/ 38 h 39"/>
              <a:gd name="T4" fmla="*/ 32 w 33"/>
              <a:gd name="T5" fmla="*/ 0 h 39"/>
              <a:gd name="T6" fmla="*/ 0 w 33"/>
              <a:gd name="T7" fmla="*/ 0 h 39"/>
              <a:gd name="T8" fmla="*/ 0 w 33"/>
              <a:gd name="T9" fmla="*/ 38 h 39"/>
            </a:gdLst>
            <a:ahLst/>
            <a:cxnLst>
              <a:cxn ang="0">
                <a:pos x="T0" y="T1"/>
              </a:cxn>
              <a:cxn ang="0">
                <a:pos x="T2" y="T3"/>
              </a:cxn>
              <a:cxn ang="0">
                <a:pos x="T4" y="T5"/>
              </a:cxn>
              <a:cxn ang="0">
                <a:pos x="T6" y="T7"/>
              </a:cxn>
              <a:cxn ang="0">
                <a:pos x="T8" y="T9"/>
              </a:cxn>
            </a:cxnLst>
            <a:rect l="0" t="0" r="r" b="b"/>
            <a:pathLst>
              <a:path w="33" h="39">
                <a:moveTo>
                  <a:pt x="0" y="38"/>
                </a:moveTo>
                <a:lnTo>
                  <a:pt x="32" y="38"/>
                </a:lnTo>
                <a:lnTo>
                  <a:pt x="32" y="0"/>
                </a:lnTo>
                <a:lnTo>
                  <a:pt x="0" y="0"/>
                </a:lnTo>
                <a:lnTo>
                  <a:pt x="0" y="38"/>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65" name="Freeform 159"/>
          <p:cNvSpPr>
            <a:spLocks noChangeArrowheads="1"/>
          </p:cNvSpPr>
          <p:nvPr/>
        </p:nvSpPr>
        <p:spPr bwMode="auto">
          <a:xfrm>
            <a:off x="5143680" y="2977690"/>
            <a:ext cx="53280" cy="73448"/>
          </a:xfrm>
          <a:custGeom>
            <a:avLst/>
            <a:gdLst>
              <a:gd name="T0" fmla="*/ 100 w 162"/>
              <a:gd name="T1" fmla="*/ 26 h 223"/>
              <a:gd name="T2" fmla="*/ 24 w 162"/>
              <a:gd name="T3" fmla="*/ 145 h 223"/>
              <a:gd name="T4" fmla="*/ 100 w 162"/>
              <a:gd name="T5" fmla="*/ 145 h 223"/>
              <a:gd name="T6" fmla="*/ 100 w 162"/>
              <a:gd name="T7" fmla="*/ 26 h 223"/>
              <a:gd name="T8" fmla="*/ 92 w 162"/>
              <a:gd name="T9" fmla="*/ 0 h 223"/>
              <a:gd name="T10" fmla="*/ 130 w 162"/>
              <a:gd name="T11" fmla="*/ 0 h 223"/>
              <a:gd name="T12" fmla="*/ 130 w 162"/>
              <a:gd name="T13" fmla="*/ 145 h 223"/>
              <a:gd name="T14" fmla="*/ 161 w 162"/>
              <a:gd name="T15" fmla="*/ 145 h 223"/>
              <a:gd name="T16" fmla="*/ 161 w 162"/>
              <a:gd name="T17" fmla="*/ 170 h 223"/>
              <a:gd name="T18" fmla="*/ 130 w 162"/>
              <a:gd name="T19" fmla="*/ 170 h 223"/>
              <a:gd name="T20" fmla="*/ 130 w 162"/>
              <a:gd name="T21" fmla="*/ 222 h 223"/>
              <a:gd name="T22" fmla="*/ 100 w 162"/>
              <a:gd name="T23" fmla="*/ 222 h 223"/>
              <a:gd name="T24" fmla="*/ 100 w 162"/>
              <a:gd name="T25" fmla="*/ 170 h 223"/>
              <a:gd name="T26" fmla="*/ 0 w 162"/>
              <a:gd name="T27" fmla="*/ 170 h 223"/>
              <a:gd name="T28" fmla="*/ 0 w 162"/>
              <a:gd name="T29" fmla="*/ 141 h 223"/>
              <a:gd name="T30" fmla="*/ 92 w 162"/>
              <a:gd name="T3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223">
                <a:moveTo>
                  <a:pt x="100" y="26"/>
                </a:moveTo>
                <a:lnTo>
                  <a:pt x="24" y="145"/>
                </a:lnTo>
                <a:lnTo>
                  <a:pt x="100" y="145"/>
                </a:lnTo>
                <a:lnTo>
                  <a:pt x="100" y="26"/>
                </a:lnTo>
                <a:close/>
                <a:moveTo>
                  <a:pt x="92" y="0"/>
                </a:moveTo>
                <a:lnTo>
                  <a:pt x="130" y="0"/>
                </a:lnTo>
                <a:lnTo>
                  <a:pt x="130" y="145"/>
                </a:lnTo>
                <a:lnTo>
                  <a:pt x="161" y="145"/>
                </a:lnTo>
                <a:lnTo>
                  <a:pt x="161" y="170"/>
                </a:lnTo>
                <a:lnTo>
                  <a:pt x="130" y="170"/>
                </a:lnTo>
                <a:lnTo>
                  <a:pt x="130" y="222"/>
                </a:lnTo>
                <a:lnTo>
                  <a:pt x="100" y="222"/>
                </a:lnTo>
                <a:lnTo>
                  <a:pt x="100" y="170"/>
                </a:lnTo>
                <a:lnTo>
                  <a:pt x="0" y="170"/>
                </a:lnTo>
                <a:lnTo>
                  <a:pt x="0" y="141"/>
                </a:lnTo>
                <a:lnTo>
                  <a:pt x="92" y="0"/>
                </a:ln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66" name="Freeform 160"/>
          <p:cNvSpPr>
            <a:spLocks noChangeArrowheads="1"/>
          </p:cNvSpPr>
          <p:nvPr/>
        </p:nvSpPr>
        <p:spPr bwMode="auto">
          <a:xfrm>
            <a:off x="5143680" y="2977690"/>
            <a:ext cx="53280" cy="73448"/>
          </a:xfrm>
          <a:custGeom>
            <a:avLst/>
            <a:gdLst>
              <a:gd name="T0" fmla="*/ 100 w 162"/>
              <a:gd name="T1" fmla="*/ 26 h 223"/>
              <a:gd name="T2" fmla="*/ 24 w 162"/>
              <a:gd name="T3" fmla="*/ 145 h 223"/>
              <a:gd name="T4" fmla="*/ 100 w 162"/>
              <a:gd name="T5" fmla="*/ 145 h 223"/>
              <a:gd name="T6" fmla="*/ 100 w 162"/>
              <a:gd name="T7" fmla="*/ 26 h 223"/>
              <a:gd name="T8" fmla="*/ 92 w 162"/>
              <a:gd name="T9" fmla="*/ 0 h 223"/>
              <a:gd name="T10" fmla="*/ 130 w 162"/>
              <a:gd name="T11" fmla="*/ 0 h 223"/>
              <a:gd name="T12" fmla="*/ 130 w 162"/>
              <a:gd name="T13" fmla="*/ 145 h 223"/>
              <a:gd name="T14" fmla="*/ 161 w 162"/>
              <a:gd name="T15" fmla="*/ 145 h 223"/>
              <a:gd name="T16" fmla="*/ 161 w 162"/>
              <a:gd name="T17" fmla="*/ 170 h 223"/>
              <a:gd name="T18" fmla="*/ 130 w 162"/>
              <a:gd name="T19" fmla="*/ 170 h 223"/>
              <a:gd name="T20" fmla="*/ 130 w 162"/>
              <a:gd name="T21" fmla="*/ 222 h 223"/>
              <a:gd name="T22" fmla="*/ 100 w 162"/>
              <a:gd name="T23" fmla="*/ 222 h 223"/>
              <a:gd name="T24" fmla="*/ 100 w 162"/>
              <a:gd name="T25" fmla="*/ 170 h 223"/>
              <a:gd name="T26" fmla="*/ 0 w 162"/>
              <a:gd name="T27" fmla="*/ 170 h 223"/>
              <a:gd name="T28" fmla="*/ 0 w 162"/>
              <a:gd name="T29" fmla="*/ 14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223">
                <a:moveTo>
                  <a:pt x="100" y="26"/>
                </a:moveTo>
                <a:lnTo>
                  <a:pt x="24" y="145"/>
                </a:lnTo>
                <a:lnTo>
                  <a:pt x="100" y="145"/>
                </a:lnTo>
                <a:lnTo>
                  <a:pt x="100" y="26"/>
                </a:lnTo>
                <a:close/>
                <a:moveTo>
                  <a:pt x="92" y="0"/>
                </a:moveTo>
                <a:lnTo>
                  <a:pt x="130" y="0"/>
                </a:lnTo>
                <a:lnTo>
                  <a:pt x="130" y="145"/>
                </a:lnTo>
                <a:lnTo>
                  <a:pt x="161" y="145"/>
                </a:lnTo>
                <a:lnTo>
                  <a:pt x="161" y="170"/>
                </a:lnTo>
                <a:lnTo>
                  <a:pt x="130" y="170"/>
                </a:lnTo>
                <a:lnTo>
                  <a:pt x="130" y="222"/>
                </a:lnTo>
                <a:lnTo>
                  <a:pt x="100" y="222"/>
                </a:lnTo>
                <a:lnTo>
                  <a:pt x="100" y="170"/>
                </a:lnTo>
                <a:lnTo>
                  <a:pt x="0" y="170"/>
                </a:lnTo>
                <a:lnTo>
                  <a:pt x="0" y="141"/>
                </a:ln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67" name="Freeform 161"/>
          <p:cNvSpPr>
            <a:spLocks noChangeArrowheads="1"/>
          </p:cNvSpPr>
          <p:nvPr/>
        </p:nvSpPr>
        <p:spPr bwMode="auto">
          <a:xfrm>
            <a:off x="5224321" y="2663736"/>
            <a:ext cx="33120" cy="1441"/>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68" name="Line 162"/>
          <p:cNvSpPr>
            <a:spLocks noChangeShapeType="1"/>
          </p:cNvSpPr>
          <p:nvPr/>
        </p:nvSpPr>
        <p:spPr bwMode="auto">
          <a:xfrm>
            <a:off x="5224321" y="2663736"/>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69" name="Line 163"/>
          <p:cNvSpPr>
            <a:spLocks noChangeShapeType="1"/>
          </p:cNvSpPr>
          <p:nvPr/>
        </p:nvSpPr>
        <p:spPr bwMode="auto">
          <a:xfrm>
            <a:off x="5224321" y="2663736"/>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70" name="Freeform 164"/>
          <p:cNvSpPr>
            <a:spLocks noChangeArrowheads="1"/>
          </p:cNvSpPr>
          <p:nvPr/>
        </p:nvSpPr>
        <p:spPr bwMode="auto">
          <a:xfrm>
            <a:off x="8892000" y="2663736"/>
            <a:ext cx="33120" cy="1441"/>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71" name="Line 165"/>
          <p:cNvSpPr>
            <a:spLocks noChangeShapeType="1"/>
          </p:cNvSpPr>
          <p:nvPr/>
        </p:nvSpPr>
        <p:spPr bwMode="auto">
          <a:xfrm flipH="1">
            <a:off x="8890560" y="2663736"/>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72" name="Line 166"/>
          <p:cNvSpPr>
            <a:spLocks noChangeShapeType="1"/>
          </p:cNvSpPr>
          <p:nvPr/>
        </p:nvSpPr>
        <p:spPr bwMode="auto">
          <a:xfrm flipH="1">
            <a:off x="8890560" y="2663736"/>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73" name="Freeform 167"/>
          <p:cNvSpPr>
            <a:spLocks noChangeArrowheads="1"/>
          </p:cNvSpPr>
          <p:nvPr/>
        </p:nvSpPr>
        <p:spPr bwMode="auto">
          <a:xfrm>
            <a:off x="5054401" y="2617652"/>
            <a:ext cx="50400" cy="76328"/>
          </a:xfrm>
          <a:custGeom>
            <a:avLst/>
            <a:gdLst>
              <a:gd name="T0" fmla="*/ 76 w 154"/>
              <a:gd name="T1" fmla="*/ 24 h 232"/>
              <a:gd name="T2" fmla="*/ 41 w 154"/>
              <a:gd name="T3" fmla="*/ 47 h 232"/>
              <a:gd name="T4" fmla="*/ 30 w 154"/>
              <a:gd name="T5" fmla="*/ 115 h 232"/>
              <a:gd name="T6" fmla="*/ 41 w 154"/>
              <a:gd name="T7" fmla="*/ 184 h 232"/>
              <a:gd name="T8" fmla="*/ 76 w 154"/>
              <a:gd name="T9" fmla="*/ 207 h 232"/>
              <a:gd name="T10" fmla="*/ 111 w 154"/>
              <a:gd name="T11" fmla="*/ 184 h 232"/>
              <a:gd name="T12" fmla="*/ 123 w 154"/>
              <a:gd name="T13" fmla="*/ 115 h 232"/>
              <a:gd name="T14" fmla="*/ 111 w 154"/>
              <a:gd name="T15" fmla="*/ 47 h 232"/>
              <a:gd name="T16" fmla="*/ 76 w 154"/>
              <a:gd name="T17" fmla="*/ 24 h 232"/>
              <a:gd name="T18" fmla="*/ 76 w 154"/>
              <a:gd name="T19" fmla="*/ 0 h 232"/>
              <a:gd name="T20" fmla="*/ 133 w 154"/>
              <a:gd name="T21" fmla="*/ 30 h 232"/>
              <a:gd name="T22" fmla="*/ 153 w 154"/>
              <a:gd name="T23" fmla="*/ 115 h 232"/>
              <a:gd name="T24" fmla="*/ 133 w 154"/>
              <a:gd name="T25" fmla="*/ 201 h 232"/>
              <a:gd name="T26" fmla="*/ 76 w 154"/>
              <a:gd name="T27" fmla="*/ 231 h 232"/>
              <a:gd name="T28" fmla="*/ 19 w 154"/>
              <a:gd name="T29" fmla="*/ 201 h 232"/>
              <a:gd name="T30" fmla="*/ 0 w 154"/>
              <a:gd name="T31" fmla="*/ 115 h 232"/>
              <a:gd name="T32" fmla="*/ 19 w 154"/>
              <a:gd name="T33" fmla="*/ 30 h 232"/>
              <a:gd name="T34" fmla="*/ 76 w 154"/>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2">
                <a:moveTo>
                  <a:pt x="76" y="24"/>
                </a:moveTo>
                <a:cubicBezTo>
                  <a:pt x="61" y="24"/>
                  <a:pt x="49" y="32"/>
                  <a:pt x="41" y="47"/>
                </a:cubicBezTo>
                <a:cubicBezTo>
                  <a:pt x="34" y="62"/>
                  <a:pt x="30" y="85"/>
                  <a:pt x="30" y="115"/>
                </a:cubicBezTo>
                <a:cubicBezTo>
                  <a:pt x="30" y="146"/>
                  <a:pt x="34" y="169"/>
                  <a:pt x="41" y="184"/>
                </a:cubicBezTo>
                <a:cubicBezTo>
                  <a:pt x="49" y="199"/>
                  <a:pt x="61" y="207"/>
                  <a:pt x="76" y="207"/>
                </a:cubicBezTo>
                <a:cubicBezTo>
                  <a:pt x="92" y="207"/>
                  <a:pt x="104" y="199"/>
                  <a:pt x="111" y="184"/>
                </a:cubicBezTo>
                <a:cubicBezTo>
                  <a:pt x="119" y="169"/>
                  <a:pt x="123" y="146"/>
                  <a:pt x="123" y="115"/>
                </a:cubicBezTo>
                <a:cubicBezTo>
                  <a:pt x="123" y="85"/>
                  <a:pt x="119" y="62"/>
                  <a:pt x="111" y="47"/>
                </a:cubicBezTo>
                <a:cubicBezTo>
                  <a:pt x="104" y="32"/>
                  <a:pt x="92" y="24"/>
                  <a:pt x="76" y="24"/>
                </a:cubicBezTo>
                <a:close/>
                <a:moveTo>
                  <a:pt x="76" y="0"/>
                </a:moveTo>
                <a:cubicBezTo>
                  <a:pt x="101" y="0"/>
                  <a:pt x="120" y="10"/>
                  <a:pt x="133" y="30"/>
                </a:cubicBezTo>
                <a:cubicBezTo>
                  <a:pt x="147" y="49"/>
                  <a:pt x="153" y="78"/>
                  <a:pt x="153" y="115"/>
                </a:cubicBezTo>
                <a:cubicBezTo>
                  <a:pt x="153" y="153"/>
                  <a:pt x="147" y="181"/>
                  <a:pt x="133" y="201"/>
                </a:cubicBezTo>
                <a:cubicBezTo>
                  <a:pt x="120" y="221"/>
                  <a:pt x="101" y="231"/>
                  <a:pt x="76" y="231"/>
                </a:cubicBezTo>
                <a:cubicBezTo>
                  <a:pt x="51" y="231"/>
                  <a:pt x="32" y="221"/>
                  <a:pt x="19" y="201"/>
                </a:cubicBezTo>
                <a:cubicBezTo>
                  <a:pt x="6" y="181"/>
                  <a:pt x="0" y="153"/>
                  <a:pt x="0" y="115"/>
                </a:cubicBezTo>
                <a:cubicBezTo>
                  <a:pt x="0" y="78"/>
                  <a:pt x="6" y="49"/>
                  <a:pt x="19" y="30"/>
                </a:cubicBezTo>
                <a:cubicBezTo>
                  <a:pt x="32" y="10"/>
                  <a:pt x="51" y="0"/>
                  <a:pt x="76"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74" name="Freeform 168"/>
          <p:cNvSpPr>
            <a:spLocks noChangeArrowheads="1"/>
          </p:cNvSpPr>
          <p:nvPr/>
        </p:nvSpPr>
        <p:spPr bwMode="auto">
          <a:xfrm>
            <a:off x="5054401" y="2617652"/>
            <a:ext cx="50400" cy="76328"/>
          </a:xfrm>
          <a:custGeom>
            <a:avLst/>
            <a:gdLst>
              <a:gd name="T0" fmla="*/ 76 w 154"/>
              <a:gd name="T1" fmla="*/ 24 h 232"/>
              <a:gd name="T2" fmla="*/ 41 w 154"/>
              <a:gd name="T3" fmla="*/ 47 h 232"/>
              <a:gd name="T4" fmla="*/ 30 w 154"/>
              <a:gd name="T5" fmla="*/ 115 h 232"/>
              <a:gd name="T6" fmla="*/ 41 w 154"/>
              <a:gd name="T7" fmla="*/ 184 h 232"/>
              <a:gd name="T8" fmla="*/ 76 w 154"/>
              <a:gd name="T9" fmla="*/ 207 h 232"/>
              <a:gd name="T10" fmla="*/ 111 w 154"/>
              <a:gd name="T11" fmla="*/ 184 h 232"/>
              <a:gd name="T12" fmla="*/ 123 w 154"/>
              <a:gd name="T13" fmla="*/ 115 h 232"/>
              <a:gd name="T14" fmla="*/ 111 w 154"/>
              <a:gd name="T15" fmla="*/ 47 h 232"/>
              <a:gd name="T16" fmla="*/ 76 w 154"/>
              <a:gd name="T17" fmla="*/ 24 h 232"/>
              <a:gd name="T18" fmla="*/ 76 w 154"/>
              <a:gd name="T19" fmla="*/ 0 h 232"/>
              <a:gd name="T20" fmla="*/ 133 w 154"/>
              <a:gd name="T21" fmla="*/ 30 h 232"/>
              <a:gd name="T22" fmla="*/ 153 w 154"/>
              <a:gd name="T23" fmla="*/ 115 h 232"/>
              <a:gd name="T24" fmla="*/ 133 w 154"/>
              <a:gd name="T25" fmla="*/ 201 h 232"/>
              <a:gd name="T26" fmla="*/ 76 w 154"/>
              <a:gd name="T27" fmla="*/ 231 h 232"/>
              <a:gd name="T28" fmla="*/ 19 w 154"/>
              <a:gd name="T29" fmla="*/ 201 h 232"/>
              <a:gd name="T30" fmla="*/ 0 w 154"/>
              <a:gd name="T31" fmla="*/ 115 h 232"/>
              <a:gd name="T32" fmla="*/ 19 w 154"/>
              <a:gd name="T33" fmla="*/ 30 h 232"/>
              <a:gd name="T34" fmla="*/ 76 w 154"/>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2">
                <a:moveTo>
                  <a:pt x="76" y="24"/>
                </a:moveTo>
                <a:cubicBezTo>
                  <a:pt x="61" y="24"/>
                  <a:pt x="49" y="32"/>
                  <a:pt x="41" y="47"/>
                </a:cubicBezTo>
                <a:cubicBezTo>
                  <a:pt x="34" y="62"/>
                  <a:pt x="30" y="85"/>
                  <a:pt x="30" y="115"/>
                </a:cubicBezTo>
                <a:cubicBezTo>
                  <a:pt x="30" y="146"/>
                  <a:pt x="34" y="169"/>
                  <a:pt x="41" y="184"/>
                </a:cubicBezTo>
                <a:cubicBezTo>
                  <a:pt x="49" y="199"/>
                  <a:pt x="61" y="207"/>
                  <a:pt x="76" y="207"/>
                </a:cubicBezTo>
                <a:cubicBezTo>
                  <a:pt x="92" y="207"/>
                  <a:pt x="104" y="199"/>
                  <a:pt x="111" y="184"/>
                </a:cubicBezTo>
                <a:cubicBezTo>
                  <a:pt x="119" y="169"/>
                  <a:pt x="123" y="146"/>
                  <a:pt x="123" y="115"/>
                </a:cubicBezTo>
                <a:cubicBezTo>
                  <a:pt x="123" y="85"/>
                  <a:pt x="119" y="62"/>
                  <a:pt x="111" y="47"/>
                </a:cubicBezTo>
                <a:cubicBezTo>
                  <a:pt x="104" y="32"/>
                  <a:pt x="92" y="24"/>
                  <a:pt x="76" y="24"/>
                </a:cubicBezTo>
                <a:close/>
                <a:moveTo>
                  <a:pt x="76" y="0"/>
                </a:moveTo>
                <a:cubicBezTo>
                  <a:pt x="101" y="0"/>
                  <a:pt x="120" y="10"/>
                  <a:pt x="133" y="30"/>
                </a:cubicBezTo>
                <a:cubicBezTo>
                  <a:pt x="147" y="49"/>
                  <a:pt x="153" y="78"/>
                  <a:pt x="153" y="115"/>
                </a:cubicBezTo>
                <a:cubicBezTo>
                  <a:pt x="153" y="153"/>
                  <a:pt x="147" y="181"/>
                  <a:pt x="133" y="201"/>
                </a:cubicBezTo>
                <a:cubicBezTo>
                  <a:pt x="120" y="221"/>
                  <a:pt x="101" y="231"/>
                  <a:pt x="76" y="231"/>
                </a:cubicBezTo>
                <a:cubicBezTo>
                  <a:pt x="51" y="231"/>
                  <a:pt x="32" y="221"/>
                  <a:pt x="19" y="201"/>
                </a:cubicBezTo>
                <a:cubicBezTo>
                  <a:pt x="6" y="181"/>
                  <a:pt x="0" y="153"/>
                  <a:pt x="0" y="115"/>
                </a:cubicBezTo>
                <a:cubicBezTo>
                  <a:pt x="0" y="78"/>
                  <a:pt x="6" y="49"/>
                  <a:pt x="19" y="30"/>
                </a:cubicBezTo>
                <a:cubicBezTo>
                  <a:pt x="32" y="10"/>
                  <a:pt x="51" y="0"/>
                  <a:pt x="76"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75" name="Freeform 169"/>
          <p:cNvSpPr>
            <a:spLocks noChangeArrowheads="1"/>
          </p:cNvSpPr>
          <p:nvPr/>
        </p:nvSpPr>
        <p:spPr bwMode="auto">
          <a:xfrm>
            <a:off x="5122080" y="2679579"/>
            <a:ext cx="10080" cy="12961"/>
          </a:xfrm>
          <a:custGeom>
            <a:avLst/>
            <a:gdLst>
              <a:gd name="T0" fmla="*/ 0 w 32"/>
              <a:gd name="T1" fmla="*/ 38 h 39"/>
              <a:gd name="T2" fmla="*/ 31 w 32"/>
              <a:gd name="T3" fmla="*/ 38 h 39"/>
              <a:gd name="T4" fmla="*/ 31 w 32"/>
              <a:gd name="T5" fmla="*/ 0 h 39"/>
              <a:gd name="T6" fmla="*/ 0 w 32"/>
              <a:gd name="T7" fmla="*/ 0 h 39"/>
              <a:gd name="T8" fmla="*/ 0 w 32"/>
              <a:gd name="T9" fmla="*/ 38 h 39"/>
            </a:gdLst>
            <a:ahLst/>
            <a:cxnLst>
              <a:cxn ang="0">
                <a:pos x="T0" y="T1"/>
              </a:cxn>
              <a:cxn ang="0">
                <a:pos x="T2" y="T3"/>
              </a:cxn>
              <a:cxn ang="0">
                <a:pos x="T4" y="T5"/>
              </a:cxn>
              <a:cxn ang="0">
                <a:pos x="T6" y="T7"/>
              </a:cxn>
              <a:cxn ang="0">
                <a:pos x="T8" y="T9"/>
              </a:cxn>
            </a:cxnLst>
            <a:rect l="0" t="0" r="r" b="b"/>
            <a:pathLst>
              <a:path w="32" h="39">
                <a:moveTo>
                  <a:pt x="0" y="38"/>
                </a:moveTo>
                <a:lnTo>
                  <a:pt x="31" y="38"/>
                </a:lnTo>
                <a:lnTo>
                  <a:pt x="31" y="0"/>
                </a:lnTo>
                <a:lnTo>
                  <a:pt x="0" y="0"/>
                </a:lnTo>
                <a:lnTo>
                  <a:pt x="0" y="38"/>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76" name="Freeform 170"/>
          <p:cNvSpPr>
            <a:spLocks noChangeArrowheads="1"/>
          </p:cNvSpPr>
          <p:nvPr/>
        </p:nvSpPr>
        <p:spPr bwMode="auto">
          <a:xfrm>
            <a:off x="5149440" y="2619092"/>
            <a:ext cx="47520" cy="74888"/>
          </a:xfrm>
          <a:custGeom>
            <a:avLst/>
            <a:gdLst>
              <a:gd name="T0" fmla="*/ 9 w 144"/>
              <a:gd name="T1" fmla="*/ 0 h 228"/>
              <a:gd name="T2" fmla="*/ 127 w 144"/>
              <a:gd name="T3" fmla="*/ 0 h 228"/>
              <a:gd name="T4" fmla="*/ 127 w 144"/>
              <a:gd name="T5" fmla="*/ 25 h 228"/>
              <a:gd name="T6" fmla="*/ 37 w 144"/>
              <a:gd name="T7" fmla="*/ 25 h 228"/>
              <a:gd name="T8" fmla="*/ 37 w 144"/>
              <a:gd name="T9" fmla="*/ 80 h 228"/>
              <a:gd name="T10" fmla="*/ 50 w 144"/>
              <a:gd name="T11" fmla="*/ 76 h 228"/>
              <a:gd name="T12" fmla="*/ 63 w 144"/>
              <a:gd name="T13" fmla="*/ 75 h 228"/>
              <a:gd name="T14" fmla="*/ 122 w 144"/>
              <a:gd name="T15" fmla="*/ 96 h 228"/>
              <a:gd name="T16" fmla="*/ 143 w 144"/>
              <a:gd name="T17" fmla="*/ 151 h 228"/>
              <a:gd name="T18" fmla="*/ 121 w 144"/>
              <a:gd name="T19" fmla="*/ 207 h 228"/>
              <a:gd name="T20" fmla="*/ 58 w 144"/>
              <a:gd name="T21" fmla="*/ 227 h 228"/>
              <a:gd name="T22" fmla="*/ 30 w 144"/>
              <a:gd name="T23" fmla="*/ 224 h 228"/>
              <a:gd name="T24" fmla="*/ 0 w 144"/>
              <a:gd name="T25" fmla="*/ 217 h 228"/>
              <a:gd name="T26" fmla="*/ 0 w 144"/>
              <a:gd name="T27" fmla="*/ 187 h 228"/>
              <a:gd name="T28" fmla="*/ 27 w 144"/>
              <a:gd name="T29" fmla="*/ 198 h 228"/>
              <a:gd name="T30" fmla="*/ 58 w 144"/>
              <a:gd name="T31" fmla="*/ 201 h 228"/>
              <a:gd name="T32" fmla="*/ 98 w 144"/>
              <a:gd name="T33" fmla="*/ 188 h 228"/>
              <a:gd name="T34" fmla="*/ 113 w 144"/>
              <a:gd name="T35" fmla="*/ 151 h 228"/>
              <a:gd name="T36" fmla="*/ 98 w 144"/>
              <a:gd name="T37" fmla="*/ 114 h 228"/>
              <a:gd name="T38" fmla="*/ 58 w 144"/>
              <a:gd name="T39" fmla="*/ 101 h 228"/>
              <a:gd name="T40" fmla="*/ 33 w 144"/>
              <a:gd name="T41" fmla="*/ 103 h 228"/>
              <a:gd name="T42" fmla="*/ 9 w 144"/>
              <a:gd name="T43" fmla="*/ 112 h 228"/>
              <a:gd name="T44" fmla="*/ 9 w 144"/>
              <a:gd name="T4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28">
                <a:moveTo>
                  <a:pt x="9" y="0"/>
                </a:moveTo>
                <a:lnTo>
                  <a:pt x="127" y="0"/>
                </a:lnTo>
                <a:lnTo>
                  <a:pt x="127" y="25"/>
                </a:lnTo>
                <a:lnTo>
                  <a:pt x="37" y="25"/>
                </a:lnTo>
                <a:lnTo>
                  <a:pt x="37" y="80"/>
                </a:lnTo>
                <a:cubicBezTo>
                  <a:pt x="41" y="78"/>
                  <a:pt x="45" y="77"/>
                  <a:pt x="50" y="76"/>
                </a:cubicBezTo>
                <a:cubicBezTo>
                  <a:pt x="54" y="76"/>
                  <a:pt x="58" y="75"/>
                  <a:pt x="63" y="75"/>
                </a:cubicBezTo>
                <a:cubicBezTo>
                  <a:pt x="88" y="75"/>
                  <a:pt x="107" y="82"/>
                  <a:pt x="122" y="96"/>
                </a:cubicBezTo>
                <a:cubicBezTo>
                  <a:pt x="136" y="109"/>
                  <a:pt x="143" y="128"/>
                  <a:pt x="143" y="151"/>
                </a:cubicBezTo>
                <a:cubicBezTo>
                  <a:pt x="143" y="175"/>
                  <a:pt x="136" y="193"/>
                  <a:pt x="121" y="207"/>
                </a:cubicBezTo>
                <a:cubicBezTo>
                  <a:pt x="106" y="220"/>
                  <a:pt x="85" y="227"/>
                  <a:pt x="58" y="227"/>
                </a:cubicBezTo>
                <a:cubicBezTo>
                  <a:pt x="49" y="227"/>
                  <a:pt x="39" y="226"/>
                  <a:pt x="30" y="224"/>
                </a:cubicBezTo>
                <a:cubicBezTo>
                  <a:pt x="20" y="223"/>
                  <a:pt x="10" y="220"/>
                  <a:pt x="0" y="217"/>
                </a:cubicBezTo>
                <a:lnTo>
                  <a:pt x="0" y="187"/>
                </a:lnTo>
                <a:cubicBezTo>
                  <a:pt x="9" y="192"/>
                  <a:pt x="18" y="195"/>
                  <a:pt x="27" y="198"/>
                </a:cubicBezTo>
                <a:cubicBezTo>
                  <a:pt x="37" y="200"/>
                  <a:pt x="47" y="201"/>
                  <a:pt x="58" y="201"/>
                </a:cubicBezTo>
                <a:cubicBezTo>
                  <a:pt x="75" y="201"/>
                  <a:pt x="88" y="197"/>
                  <a:pt x="98" y="188"/>
                </a:cubicBezTo>
                <a:cubicBezTo>
                  <a:pt x="108" y="179"/>
                  <a:pt x="113" y="166"/>
                  <a:pt x="113" y="151"/>
                </a:cubicBezTo>
                <a:cubicBezTo>
                  <a:pt x="113" y="135"/>
                  <a:pt x="108" y="123"/>
                  <a:pt x="98" y="114"/>
                </a:cubicBezTo>
                <a:cubicBezTo>
                  <a:pt x="88" y="105"/>
                  <a:pt x="75" y="101"/>
                  <a:pt x="58" y="101"/>
                </a:cubicBezTo>
                <a:cubicBezTo>
                  <a:pt x="50" y="101"/>
                  <a:pt x="41" y="102"/>
                  <a:pt x="33" y="103"/>
                </a:cubicBezTo>
                <a:cubicBezTo>
                  <a:pt x="26" y="105"/>
                  <a:pt x="17" y="108"/>
                  <a:pt x="9" y="112"/>
                </a:cubicBezTo>
                <a:lnTo>
                  <a:pt x="9"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77" name="Freeform 171"/>
          <p:cNvSpPr>
            <a:spLocks noChangeArrowheads="1"/>
          </p:cNvSpPr>
          <p:nvPr/>
        </p:nvSpPr>
        <p:spPr bwMode="auto">
          <a:xfrm>
            <a:off x="5149440" y="2619092"/>
            <a:ext cx="47520" cy="74888"/>
          </a:xfrm>
          <a:custGeom>
            <a:avLst/>
            <a:gdLst>
              <a:gd name="T0" fmla="*/ 9 w 144"/>
              <a:gd name="T1" fmla="*/ 0 h 228"/>
              <a:gd name="T2" fmla="*/ 127 w 144"/>
              <a:gd name="T3" fmla="*/ 0 h 228"/>
              <a:gd name="T4" fmla="*/ 127 w 144"/>
              <a:gd name="T5" fmla="*/ 25 h 228"/>
              <a:gd name="T6" fmla="*/ 37 w 144"/>
              <a:gd name="T7" fmla="*/ 25 h 228"/>
              <a:gd name="T8" fmla="*/ 37 w 144"/>
              <a:gd name="T9" fmla="*/ 80 h 228"/>
              <a:gd name="T10" fmla="*/ 50 w 144"/>
              <a:gd name="T11" fmla="*/ 76 h 228"/>
              <a:gd name="T12" fmla="*/ 63 w 144"/>
              <a:gd name="T13" fmla="*/ 75 h 228"/>
              <a:gd name="T14" fmla="*/ 122 w 144"/>
              <a:gd name="T15" fmla="*/ 96 h 228"/>
              <a:gd name="T16" fmla="*/ 143 w 144"/>
              <a:gd name="T17" fmla="*/ 151 h 228"/>
              <a:gd name="T18" fmla="*/ 121 w 144"/>
              <a:gd name="T19" fmla="*/ 207 h 228"/>
              <a:gd name="T20" fmla="*/ 58 w 144"/>
              <a:gd name="T21" fmla="*/ 227 h 228"/>
              <a:gd name="T22" fmla="*/ 30 w 144"/>
              <a:gd name="T23" fmla="*/ 224 h 228"/>
              <a:gd name="T24" fmla="*/ 0 w 144"/>
              <a:gd name="T25" fmla="*/ 217 h 228"/>
              <a:gd name="T26" fmla="*/ 0 w 144"/>
              <a:gd name="T27" fmla="*/ 187 h 228"/>
              <a:gd name="T28" fmla="*/ 27 w 144"/>
              <a:gd name="T29" fmla="*/ 198 h 228"/>
              <a:gd name="T30" fmla="*/ 58 w 144"/>
              <a:gd name="T31" fmla="*/ 201 h 228"/>
              <a:gd name="T32" fmla="*/ 98 w 144"/>
              <a:gd name="T33" fmla="*/ 188 h 228"/>
              <a:gd name="T34" fmla="*/ 113 w 144"/>
              <a:gd name="T35" fmla="*/ 151 h 228"/>
              <a:gd name="T36" fmla="*/ 98 w 144"/>
              <a:gd name="T37" fmla="*/ 114 h 228"/>
              <a:gd name="T38" fmla="*/ 58 w 144"/>
              <a:gd name="T39" fmla="*/ 101 h 228"/>
              <a:gd name="T40" fmla="*/ 33 w 144"/>
              <a:gd name="T41" fmla="*/ 103 h 228"/>
              <a:gd name="T42" fmla="*/ 9 w 144"/>
              <a:gd name="T43" fmla="*/ 11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228">
                <a:moveTo>
                  <a:pt x="9" y="0"/>
                </a:moveTo>
                <a:lnTo>
                  <a:pt x="127" y="0"/>
                </a:lnTo>
                <a:lnTo>
                  <a:pt x="127" y="25"/>
                </a:lnTo>
                <a:lnTo>
                  <a:pt x="37" y="25"/>
                </a:lnTo>
                <a:lnTo>
                  <a:pt x="37" y="80"/>
                </a:lnTo>
                <a:cubicBezTo>
                  <a:pt x="41" y="78"/>
                  <a:pt x="45" y="77"/>
                  <a:pt x="50" y="76"/>
                </a:cubicBezTo>
                <a:cubicBezTo>
                  <a:pt x="54" y="76"/>
                  <a:pt x="58" y="75"/>
                  <a:pt x="63" y="75"/>
                </a:cubicBezTo>
                <a:cubicBezTo>
                  <a:pt x="88" y="75"/>
                  <a:pt x="107" y="82"/>
                  <a:pt x="122" y="96"/>
                </a:cubicBezTo>
                <a:cubicBezTo>
                  <a:pt x="136" y="109"/>
                  <a:pt x="143" y="128"/>
                  <a:pt x="143" y="151"/>
                </a:cubicBezTo>
                <a:cubicBezTo>
                  <a:pt x="143" y="175"/>
                  <a:pt x="136" y="193"/>
                  <a:pt x="121" y="207"/>
                </a:cubicBezTo>
                <a:cubicBezTo>
                  <a:pt x="106" y="220"/>
                  <a:pt x="85" y="227"/>
                  <a:pt x="58" y="227"/>
                </a:cubicBezTo>
                <a:cubicBezTo>
                  <a:pt x="49" y="227"/>
                  <a:pt x="39" y="226"/>
                  <a:pt x="30" y="224"/>
                </a:cubicBezTo>
                <a:cubicBezTo>
                  <a:pt x="20" y="223"/>
                  <a:pt x="10" y="220"/>
                  <a:pt x="0" y="217"/>
                </a:cubicBezTo>
                <a:lnTo>
                  <a:pt x="0" y="187"/>
                </a:lnTo>
                <a:cubicBezTo>
                  <a:pt x="9" y="192"/>
                  <a:pt x="18" y="195"/>
                  <a:pt x="27" y="198"/>
                </a:cubicBezTo>
                <a:cubicBezTo>
                  <a:pt x="37" y="200"/>
                  <a:pt x="47" y="201"/>
                  <a:pt x="58" y="201"/>
                </a:cubicBezTo>
                <a:cubicBezTo>
                  <a:pt x="75" y="201"/>
                  <a:pt x="88" y="197"/>
                  <a:pt x="98" y="188"/>
                </a:cubicBezTo>
                <a:cubicBezTo>
                  <a:pt x="108" y="179"/>
                  <a:pt x="113" y="166"/>
                  <a:pt x="113" y="151"/>
                </a:cubicBezTo>
                <a:cubicBezTo>
                  <a:pt x="113" y="135"/>
                  <a:pt x="108" y="123"/>
                  <a:pt x="98" y="114"/>
                </a:cubicBezTo>
                <a:cubicBezTo>
                  <a:pt x="88" y="105"/>
                  <a:pt x="75" y="101"/>
                  <a:pt x="58" y="101"/>
                </a:cubicBezTo>
                <a:cubicBezTo>
                  <a:pt x="50" y="101"/>
                  <a:pt x="41" y="102"/>
                  <a:pt x="33" y="103"/>
                </a:cubicBezTo>
                <a:cubicBezTo>
                  <a:pt x="26" y="105"/>
                  <a:pt x="17" y="108"/>
                  <a:pt x="9" y="112"/>
                </a:cubicBez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78" name="Freeform 172"/>
          <p:cNvSpPr>
            <a:spLocks noChangeArrowheads="1"/>
          </p:cNvSpPr>
          <p:nvPr/>
        </p:nvSpPr>
        <p:spPr bwMode="auto">
          <a:xfrm>
            <a:off x="5224321" y="2306579"/>
            <a:ext cx="33120" cy="1441"/>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79" name="Line 173"/>
          <p:cNvSpPr>
            <a:spLocks noChangeShapeType="1"/>
          </p:cNvSpPr>
          <p:nvPr/>
        </p:nvSpPr>
        <p:spPr bwMode="auto">
          <a:xfrm>
            <a:off x="5224321" y="2306579"/>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80" name="Line 174"/>
          <p:cNvSpPr>
            <a:spLocks noChangeShapeType="1"/>
          </p:cNvSpPr>
          <p:nvPr/>
        </p:nvSpPr>
        <p:spPr bwMode="auto">
          <a:xfrm>
            <a:off x="5224321" y="2306579"/>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81" name="Freeform 175"/>
          <p:cNvSpPr>
            <a:spLocks noChangeArrowheads="1"/>
          </p:cNvSpPr>
          <p:nvPr/>
        </p:nvSpPr>
        <p:spPr bwMode="auto">
          <a:xfrm>
            <a:off x="8892000" y="2306579"/>
            <a:ext cx="33120" cy="1441"/>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82" name="Line 176"/>
          <p:cNvSpPr>
            <a:spLocks noChangeShapeType="1"/>
          </p:cNvSpPr>
          <p:nvPr/>
        </p:nvSpPr>
        <p:spPr bwMode="auto">
          <a:xfrm flipH="1">
            <a:off x="8890560" y="2306579"/>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83" name="Line 177"/>
          <p:cNvSpPr>
            <a:spLocks noChangeShapeType="1"/>
          </p:cNvSpPr>
          <p:nvPr/>
        </p:nvSpPr>
        <p:spPr bwMode="auto">
          <a:xfrm flipH="1">
            <a:off x="8890560" y="2306579"/>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84" name="Freeform 178"/>
          <p:cNvSpPr>
            <a:spLocks noChangeArrowheads="1"/>
          </p:cNvSpPr>
          <p:nvPr/>
        </p:nvSpPr>
        <p:spPr bwMode="auto">
          <a:xfrm>
            <a:off x="5051521" y="2259054"/>
            <a:ext cx="50400" cy="76328"/>
          </a:xfrm>
          <a:custGeom>
            <a:avLst/>
            <a:gdLst>
              <a:gd name="T0" fmla="*/ 77 w 155"/>
              <a:gd name="T1" fmla="*/ 24 h 232"/>
              <a:gd name="T2" fmla="*/ 42 w 155"/>
              <a:gd name="T3" fmla="*/ 47 h 232"/>
              <a:gd name="T4" fmla="*/ 30 w 155"/>
              <a:gd name="T5" fmla="*/ 115 h 232"/>
              <a:gd name="T6" fmla="*/ 42 w 155"/>
              <a:gd name="T7" fmla="*/ 184 h 232"/>
              <a:gd name="T8" fmla="*/ 77 w 155"/>
              <a:gd name="T9" fmla="*/ 207 h 232"/>
              <a:gd name="T10" fmla="*/ 112 w 155"/>
              <a:gd name="T11" fmla="*/ 184 h 232"/>
              <a:gd name="T12" fmla="*/ 124 w 155"/>
              <a:gd name="T13" fmla="*/ 115 h 232"/>
              <a:gd name="T14" fmla="*/ 112 w 155"/>
              <a:gd name="T15" fmla="*/ 47 h 232"/>
              <a:gd name="T16" fmla="*/ 77 w 155"/>
              <a:gd name="T17" fmla="*/ 24 h 232"/>
              <a:gd name="T18" fmla="*/ 77 w 155"/>
              <a:gd name="T19" fmla="*/ 0 h 232"/>
              <a:gd name="T20" fmla="*/ 134 w 155"/>
              <a:gd name="T21" fmla="*/ 30 h 232"/>
              <a:gd name="T22" fmla="*/ 154 w 155"/>
              <a:gd name="T23" fmla="*/ 115 h 232"/>
              <a:gd name="T24" fmla="*/ 134 w 155"/>
              <a:gd name="T25" fmla="*/ 201 h 232"/>
              <a:gd name="T26" fmla="*/ 77 w 155"/>
              <a:gd name="T27" fmla="*/ 231 h 232"/>
              <a:gd name="T28" fmla="*/ 20 w 155"/>
              <a:gd name="T29" fmla="*/ 201 h 232"/>
              <a:gd name="T30" fmla="*/ 0 w 155"/>
              <a:gd name="T31" fmla="*/ 115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1" y="24"/>
                  <a:pt x="50" y="32"/>
                  <a:pt x="42" y="47"/>
                </a:cubicBezTo>
                <a:cubicBezTo>
                  <a:pt x="34" y="62"/>
                  <a:pt x="30" y="85"/>
                  <a:pt x="30" y="115"/>
                </a:cubicBezTo>
                <a:cubicBezTo>
                  <a:pt x="30" y="146"/>
                  <a:pt x="34" y="169"/>
                  <a:pt x="42" y="184"/>
                </a:cubicBezTo>
                <a:cubicBezTo>
                  <a:pt x="50" y="199"/>
                  <a:pt x="61" y="207"/>
                  <a:pt x="77" y="207"/>
                </a:cubicBezTo>
                <a:cubicBezTo>
                  <a:pt x="93" y="207"/>
                  <a:pt x="104" y="199"/>
                  <a:pt x="112" y="184"/>
                </a:cubicBezTo>
                <a:cubicBezTo>
                  <a:pt x="120" y="169"/>
                  <a:pt x="124" y="146"/>
                  <a:pt x="124" y="115"/>
                </a:cubicBezTo>
                <a:cubicBezTo>
                  <a:pt x="124" y="85"/>
                  <a:pt x="120" y="62"/>
                  <a:pt x="112" y="47"/>
                </a:cubicBezTo>
                <a:cubicBezTo>
                  <a:pt x="104" y="32"/>
                  <a:pt x="93" y="24"/>
                  <a:pt x="77" y="24"/>
                </a:cubicBezTo>
                <a:close/>
                <a:moveTo>
                  <a:pt x="77" y="0"/>
                </a:moveTo>
                <a:cubicBezTo>
                  <a:pt x="102" y="0"/>
                  <a:pt x="121" y="10"/>
                  <a:pt x="134" y="30"/>
                </a:cubicBezTo>
                <a:cubicBezTo>
                  <a:pt x="147" y="49"/>
                  <a:pt x="154" y="78"/>
                  <a:pt x="154" y="115"/>
                </a:cubicBezTo>
                <a:cubicBezTo>
                  <a:pt x="154" y="153"/>
                  <a:pt x="147" y="181"/>
                  <a:pt x="134" y="201"/>
                </a:cubicBezTo>
                <a:cubicBezTo>
                  <a:pt x="121" y="221"/>
                  <a:pt x="102" y="231"/>
                  <a:pt x="77" y="231"/>
                </a:cubicBezTo>
                <a:cubicBezTo>
                  <a:pt x="52" y="231"/>
                  <a:pt x="33" y="221"/>
                  <a:pt x="20" y="201"/>
                </a:cubicBezTo>
                <a:cubicBezTo>
                  <a:pt x="7" y="181"/>
                  <a:pt x="0" y="153"/>
                  <a:pt x="0" y="115"/>
                </a:cubicBezTo>
                <a:cubicBezTo>
                  <a:pt x="0" y="78"/>
                  <a:pt x="7" y="49"/>
                  <a:pt x="20" y="30"/>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85" name="Freeform 179"/>
          <p:cNvSpPr>
            <a:spLocks noChangeArrowheads="1"/>
          </p:cNvSpPr>
          <p:nvPr/>
        </p:nvSpPr>
        <p:spPr bwMode="auto">
          <a:xfrm>
            <a:off x="5051521" y="2259054"/>
            <a:ext cx="50400" cy="76328"/>
          </a:xfrm>
          <a:custGeom>
            <a:avLst/>
            <a:gdLst>
              <a:gd name="T0" fmla="*/ 77 w 155"/>
              <a:gd name="T1" fmla="*/ 24 h 232"/>
              <a:gd name="T2" fmla="*/ 42 w 155"/>
              <a:gd name="T3" fmla="*/ 47 h 232"/>
              <a:gd name="T4" fmla="*/ 30 w 155"/>
              <a:gd name="T5" fmla="*/ 115 h 232"/>
              <a:gd name="T6" fmla="*/ 42 w 155"/>
              <a:gd name="T7" fmla="*/ 184 h 232"/>
              <a:gd name="T8" fmla="*/ 77 w 155"/>
              <a:gd name="T9" fmla="*/ 207 h 232"/>
              <a:gd name="T10" fmla="*/ 112 w 155"/>
              <a:gd name="T11" fmla="*/ 184 h 232"/>
              <a:gd name="T12" fmla="*/ 124 w 155"/>
              <a:gd name="T13" fmla="*/ 115 h 232"/>
              <a:gd name="T14" fmla="*/ 112 w 155"/>
              <a:gd name="T15" fmla="*/ 47 h 232"/>
              <a:gd name="T16" fmla="*/ 77 w 155"/>
              <a:gd name="T17" fmla="*/ 24 h 232"/>
              <a:gd name="T18" fmla="*/ 77 w 155"/>
              <a:gd name="T19" fmla="*/ 0 h 232"/>
              <a:gd name="T20" fmla="*/ 134 w 155"/>
              <a:gd name="T21" fmla="*/ 30 h 232"/>
              <a:gd name="T22" fmla="*/ 154 w 155"/>
              <a:gd name="T23" fmla="*/ 115 h 232"/>
              <a:gd name="T24" fmla="*/ 134 w 155"/>
              <a:gd name="T25" fmla="*/ 201 h 232"/>
              <a:gd name="T26" fmla="*/ 77 w 155"/>
              <a:gd name="T27" fmla="*/ 231 h 232"/>
              <a:gd name="T28" fmla="*/ 20 w 155"/>
              <a:gd name="T29" fmla="*/ 201 h 232"/>
              <a:gd name="T30" fmla="*/ 0 w 155"/>
              <a:gd name="T31" fmla="*/ 115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1" y="24"/>
                  <a:pt x="50" y="32"/>
                  <a:pt x="42" y="47"/>
                </a:cubicBezTo>
                <a:cubicBezTo>
                  <a:pt x="34" y="62"/>
                  <a:pt x="30" y="85"/>
                  <a:pt x="30" y="115"/>
                </a:cubicBezTo>
                <a:cubicBezTo>
                  <a:pt x="30" y="146"/>
                  <a:pt x="34" y="169"/>
                  <a:pt x="42" y="184"/>
                </a:cubicBezTo>
                <a:cubicBezTo>
                  <a:pt x="50" y="199"/>
                  <a:pt x="61" y="207"/>
                  <a:pt x="77" y="207"/>
                </a:cubicBezTo>
                <a:cubicBezTo>
                  <a:pt x="93" y="207"/>
                  <a:pt x="104" y="199"/>
                  <a:pt x="112" y="184"/>
                </a:cubicBezTo>
                <a:cubicBezTo>
                  <a:pt x="120" y="169"/>
                  <a:pt x="124" y="146"/>
                  <a:pt x="124" y="115"/>
                </a:cubicBezTo>
                <a:cubicBezTo>
                  <a:pt x="124" y="85"/>
                  <a:pt x="120" y="62"/>
                  <a:pt x="112" y="47"/>
                </a:cubicBezTo>
                <a:cubicBezTo>
                  <a:pt x="104" y="32"/>
                  <a:pt x="93" y="24"/>
                  <a:pt x="77" y="24"/>
                </a:cubicBezTo>
                <a:close/>
                <a:moveTo>
                  <a:pt x="77" y="0"/>
                </a:moveTo>
                <a:cubicBezTo>
                  <a:pt x="102" y="0"/>
                  <a:pt x="121" y="10"/>
                  <a:pt x="134" y="30"/>
                </a:cubicBezTo>
                <a:cubicBezTo>
                  <a:pt x="147" y="49"/>
                  <a:pt x="154" y="78"/>
                  <a:pt x="154" y="115"/>
                </a:cubicBezTo>
                <a:cubicBezTo>
                  <a:pt x="154" y="153"/>
                  <a:pt x="147" y="181"/>
                  <a:pt x="134" y="201"/>
                </a:cubicBezTo>
                <a:cubicBezTo>
                  <a:pt x="121" y="221"/>
                  <a:pt x="102" y="231"/>
                  <a:pt x="77" y="231"/>
                </a:cubicBezTo>
                <a:cubicBezTo>
                  <a:pt x="52" y="231"/>
                  <a:pt x="33" y="221"/>
                  <a:pt x="20" y="201"/>
                </a:cubicBezTo>
                <a:cubicBezTo>
                  <a:pt x="7" y="181"/>
                  <a:pt x="0" y="153"/>
                  <a:pt x="0" y="115"/>
                </a:cubicBezTo>
                <a:cubicBezTo>
                  <a:pt x="0" y="78"/>
                  <a:pt x="7" y="49"/>
                  <a:pt x="20" y="30"/>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86" name="Freeform 180"/>
          <p:cNvSpPr>
            <a:spLocks noChangeArrowheads="1"/>
          </p:cNvSpPr>
          <p:nvPr/>
        </p:nvSpPr>
        <p:spPr bwMode="auto">
          <a:xfrm>
            <a:off x="5119200" y="2320980"/>
            <a:ext cx="10080" cy="12962"/>
          </a:xfrm>
          <a:custGeom>
            <a:avLst/>
            <a:gdLst>
              <a:gd name="T0" fmla="*/ 0 w 32"/>
              <a:gd name="T1" fmla="*/ 38 h 39"/>
              <a:gd name="T2" fmla="*/ 31 w 32"/>
              <a:gd name="T3" fmla="*/ 38 h 39"/>
              <a:gd name="T4" fmla="*/ 31 w 32"/>
              <a:gd name="T5" fmla="*/ 0 h 39"/>
              <a:gd name="T6" fmla="*/ 0 w 32"/>
              <a:gd name="T7" fmla="*/ 0 h 39"/>
              <a:gd name="T8" fmla="*/ 0 w 32"/>
              <a:gd name="T9" fmla="*/ 38 h 39"/>
            </a:gdLst>
            <a:ahLst/>
            <a:cxnLst>
              <a:cxn ang="0">
                <a:pos x="T0" y="T1"/>
              </a:cxn>
              <a:cxn ang="0">
                <a:pos x="T2" y="T3"/>
              </a:cxn>
              <a:cxn ang="0">
                <a:pos x="T4" y="T5"/>
              </a:cxn>
              <a:cxn ang="0">
                <a:pos x="T6" y="T7"/>
              </a:cxn>
              <a:cxn ang="0">
                <a:pos x="T8" y="T9"/>
              </a:cxn>
            </a:cxnLst>
            <a:rect l="0" t="0" r="r" b="b"/>
            <a:pathLst>
              <a:path w="32" h="39">
                <a:moveTo>
                  <a:pt x="0" y="38"/>
                </a:moveTo>
                <a:lnTo>
                  <a:pt x="31" y="38"/>
                </a:lnTo>
                <a:lnTo>
                  <a:pt x="31" y="0"/>
                </a:lnTo>
                <a:lnTo>
                  <a:pt x="0" y="0"/>
                </a:lnTo>
                <a:lnTo>
                  <a:pt x="0" y="38"/>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87" name="Freeform 181"/>
          <p:cNvSpPr>
            <a:spLocks noChangeArrowheads="1"/>
          </p:cNvSpPr>
          <p:nvPr/>
        </p:nvSpPr>
        <p:spPr bwMode="auto">
          <a:xfrm>
            <a:off x="5146561" y="2259054"/>
            <a:ext cx="50400" cy="76328"/>
          </a:xfrm>
          <a:custGeom>
            <a:avLst/>
            <a:gdLst>
              <a:gd name="T0" fmla="*/ 79 w 154"/>
              <a:gd name="T1" fmla="*/ 103 h 232"/>
              <a:gd name="T2" fmla="*/ 47 w 154"/>
              <a:gd name="T3" fmla="*/ 117 h 232"/>
              <a:gd name="T4" fmla="*/ 36 w 154"/>
              <a:gd name="T5" fmla="*/ 155 h 232"/>
              <a:gd name="T6" fmla="*/ 47 w 154"/>
              <a:gd name="T7" fmla="*/ 193 h 232"/>
              <a:gd name="T8" fmla="*/ 79 w 154"/>
              <a:gd name="T9" fmla="*/ 207 h 232"/>
              <a:gd name="T10" fmla="*/ 111 w 154"/>
              <a:gd name="T11" fmla="*/ 193 h 232"/>
              <a:gd name="T12" fmla="*/ 123 w 154"/>
              <a:gd name="T13" fmla="*/ 155 h 232"/>
              <a:gd name="T14" fmla="*/ 111 w 154"/>
              <a:gd name="T15" fmla="*/ 117 h 232"/>
              <a:gd name="T16" fmla="*/ 79 w 154"/>
              <a:gd name="T17" fmla="*/ 103 h 232"/>
              <a:gd name="T18" fmla="*/ 139 w 154"/>
              <a:gd name="T19" fmla="*/ 9 h 232"/>
              <a:gd name="T20" fmla="*/ 139 w 154"/>
              <a:gd name="T21" fmla="*/ 36 h 232"/>
              <a:gd name="T22" fmla="*/ 116 w 154"/>
              <a:gd name="T23" fmla="*/ 28 h 232"/>
              <a:gd name="T24" fmla="*/ 93 w 154"/>
              <a:gd name="T25" fmla="*/ 25 h 232"/>
              <a:gd name="T26" fmla="*/ 48 w 154"/>
              <a:gd name="T27" fmla="*/ 45 h 232"/>
              <a:gd name="T28" fmla="*/ 30 w 154"/>
              <a:gd name="T29" fmla="*/ 106 h 232"/>
              <a:gd name="T30" fmla="*/ 52 w 154"/>
              <a:gd name="T31" fmla="*/ 86 h 232"/>
              <a:gd name="T32" fmla="*/ 81 w 154"/>
              <a:gd name="T33" fmla="*/ 79 h 232"/>
              <a:gd name="T34" fmla="*/ 134 w 154"/>
              <a:gd name="T35" fmla="*/ 100 h 232"/>
              <a:gd name="T36" fmla="*/ 153 w 154"/>
              <a:gd name="T37" fmla="*/ 155 h 232"/>
              <a:gd name="T38" fmla="*/ 133 w 154"/>
              <a:gd name="T39" fmla="*/ 210 h 232"/>
              <a:gd name="T40" fmla="*/ 79 w 154"/>
              <a:gd name="T41" fmla="*/ 231 h 232"/>
              <a:gd name="T42" fmla="*/ 20 w 154"/>
              <a:gd name="T43" fmla="*/ 201 h 232"/>
              <a:gd name="T44" fmla="*/ 0 w 154"/>
              <a:gd name="T45" fmla="*/ 115 h 232"/>
              <a:gd name="T46" fmla="*/ 25 w 154"/>
              <a:gd name="T47" fmla="*/ 32 h 232"/>
              <a:gd name="T48" fmla="*/ 92 w 154"/>
              <a:gd name="T49" fmla="*/ 0 h 232"/>
              <a:gd name="T50" fmla="*/ 115 w 154"/>
              <a:gd name="T51" fmla="*/ 2 h 232"/>
              <a:gd name="T52" fmla="*/ 139 w 154"/>
              <a:gd name="T53" fmla="*/ 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32">
                <a:moveTo>
                  <a:pt x="79" y="103"/>
                </a:moveTo>
                <a:cubicBezTo>
                  <a:pt x="66" y="103"/>
                  <a:pt x="55" y="108"/>
                  <a:pt x="47" y="117"/>
                </a:cubicBezTo>
                <a:cubicBezTo>
                  <a:pt x="40" y="126"/>
                  <a:pt x="36" y="139"/>
                  <a:pt x="36" y="155"/>
                </a:cubicBezTo>
                <a:cubicBezTo>
                  <a:pt x="36" y="171"/>
                  <a:pt x="40" y="184"/>
                  <a:pt x="47" y="193"/>
                </a:cubicBezTo>
                <a:cubicBezTo>
                  <a:pt x="55" y="202"/>
                  <a:pt x="66" y="207"/>
                  <a:pt x="79" y="207"/>
                </a:cubicBezTo>
                <a:cubicBezTo>
                  <a:pt x="93" y="207"/>
                  <a:pt x="104" y="202"/>
                  <a:pt x="111" y="193"/>
                </a:cubicBezTo>
                <a:cubicBezTo>
                  <a:pt x="119" y="184"/>
                  <a:pt x="123" y="171"/>
                  <a:pt x="123" y="155"/>
                </a:cubicBezTo>
                <a:cubicBezTo>
                  <a:pt x="123" y="139"/>
                  <a:pt x="119" y="126"/>
                  <a:pt x="111" y="117"/>
                </a:cubicBezTo>
                <a:cubicBezTo>
                  <a:pt x="104" y="108"/>
                  <a:pt x="93" y="103"/>
                  <a:pt x="79" y="103"/>
                </a:cubicBezTo>
                <a:close/>
                <a:moveTo>
                  <a:pt x="139" y="9"/>
                </a:moveTo>
                <a:lnTo>
                  <a:pt x="139" y="36"/>
                </a:lnTo>
                <a:cubicBezTo>
                  <a:pt x="132" y="33"/>
                  <a:pt x="124" y="30"/>
                  <a:pt x="116" y="28"/>
                </a:cubicBezTo>
                <a:cubicBezTo>
                  <a:pt x="109" y="26"/>
                  <a:pt x="101" y="25"/>
                  <a:pt x="93" y="25"/>
                </a:cubicBezTo>
                <a:cubicBezTo>
                  <a:pt x="74" y="25"/>
                  <a:pt x="58" y="32"/>
                  <a:pt x="48" y="45"/>
                </a:cubicBezTo>
                <a:cubicBezTo>
                  <a:pt x="37" y="59"/>
                  <a:pt x="31" y="79"/>
                  <a:pt x="30" y="106"/>
                </a:cubicBezTo>
                <a:cubicBezTo>
                  <a:pt x="36" y="98"/>
                  <a:pt x="43" y="91"/>
                  <a:pt x="52" y="86"/>
                </a:cubicBezTo>
                <a:cubicBezTo>
                  <a:pt x="61" y="82"/>
                  <a:pt x="71" y="79"/>
                  <a:pt x="81" y="79"/>
                </a:cubicBezTo>
                <a:cubicBezTo>
                  <a:pt x="103" y="79"/>
                  <a:pt x="121" y="86"/>
                  <a:pt x="134" y="100"/>
                </a:cubicBezTo>
                <a:cubicBezTo>
                  <a:pt x="147" y="113"/>
                  <a:pt x="153" y="132"/>
                  <a:pt x="153" y="155"/>
                </a:cubicBezTo>
                <a:cubicBezTo>
                  <a:pt x="153" y="178"/>
                  <a:pt x="147" y="196"/>
                  <a:pt x="133" y="210"/>
                </a:cubicBezTo>
                <a:cubicBezTo>
                  <a:pt x="120" y="224"/>
                  <a:pt x="102" y="231"/>
                  <a:pt x="79" y="231"/>
                </a:cubicBezTo>
                <a:cubicBezTo>
                  <a:pt x="54" y="231"/>
                  <a:pt x="34" y="221"/>
                  <a:pt x="20" y="201"/>
                </a:cubicBezTo>
                <a:cubicBezTo>
                  <a:pt x="7" y="181"/>
                  <a:pt x="0" y="153"/>
                  <a:pt x="0" y="115"/>
                </a:cubicBezTo>
                <a:cubicBezTo>
                  <a:pt x="0" y="80"/>
                  <a:pt x="8" y="52"/>
                  <a:pt x="25" y="32"/>
                </a:cubicBezTo>
                <a:cubicBezTo>
                  <a:pt x="42" y="11"/>
                  <a:pt x="64" y="0"/>
                  <a:pt x="92" y="0"/>
                </a:cubicBezTo>
                <a:cubicBezTo>
                  <a:pt x="100" y="0"/>
                  <a:pt x="107" y="1"/>
                  <a:pt x="115" y="2"/>
                </a:cubicBezTo>
                <a:cubicBezTo>
                  <a:pt x="123" y="4"/>
                  <a:pt x="131" y="6"/>
                  <a:pt x="139" y="9"/>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88" name="Freeform 182"/>
          <p:cNvSpPr>
            <a:spLocks noChangeArrowheads="1"/>
          </p:cNvSpPr>
          <p:nvPr/>
        </p:nvSpPr>
        <p:spPr bwMode="auto">
          <a:xfrm>
            <a:off x="5146561" y="2259054"/>
            <a:ext cx="50400" cy="76328"/>
          </a:xfrm>
          <a:custGeom>
            <a:avLst/>
            <a:gdLst>
              <a:gd name="T0" fmla="*/ 79 w 154"/>
              <a:gd name="T1" fmla="*/ 103 h 232"/>
              <a:gd name="T2" fmla="*/ 47 w 154"/>
              <a:gd name="T3" fmla="*/ 117 h 232"/>
              <a:gd name="T4" fmla="*/ 36 w 154"/>
              <a:gd name="T5" fmla="*/ 155 h 232"/>
              <a:gd name="T6" fmla="*/ 47 w 154"/>
              <a:gd name="T7" fmla="*/ 193 h 232"/>
              <a:gd name="T8" fmla="*/ 79 w 154"/>
              <a:gd name="T9" fmla="*/ 207 h 232"/>
              <a:gd name="T10" fmla="*/ 111 w 154"/>
              <a:gd name="T11" fmla="*/ 193 h 232"/>
              <a:gd name="T12" fmla="*/ 123 w 154"/>
              <a:gd name="T13" fmla="*/ 155 h 232"/>
              <a:gd name="T14" fmla="*/ 111 w 154"/>
              <a:gd name="T15" fmla="*/ 117 h 232"/>
              <a:gd name="T16" fmla="*/ 79 w 154"/>
              <a:gd name="T17" fmla="*/ 103 h 232"/>
              <a:gd name="T18" fmla="*/ 139 w 154"/>
              <a:gd name="T19" fmla="*/ 9 h 232"/>
              <a:gd name="T20" fmla="*/ 139 w 154"/>
              <a:gd name="T21" fmla="*/ 36 h 232"/>
              <a:gd name="T22" fmla="*/ 116 w 154"/>
              <a:gd name="T23" fmla="*/ 28 h 232"/>
              <a:gd name="T24" fmla="*/ 93 w 154"/>
              <a:gd name="T25" fmla="*/ 25 h 232"/>
              <a:gd name="T26" fmla="*/ 48 w 154"/>
              <a:gd name="T27" fmla="*/ 45 h 232"/>
              <a:gd name="T28" fmla="*/ 30 w 154"/>
              <a:gd name="T29" fmla="*/ 106 h 232"/>
              <a:gd name="T30" fmla="*/ 52 w 154"/>
              <a:gd name="T31" fmla="*/ 86 h 232"/>
              <a:gd name="T32" fmla="*/ 81 w 154"/>
              <a:gd name="T33" fmla="*/ 79 h 232"/>
              <a:gd name="T34" fmla="*/ 134 w 154"/>
              <a:gd name="T35" fmla="*/ 100 h 232"/>
              <a:gd name="T36" fmla="*/ 153 w 154"/>
              <a:gd name="T37" fmla="*/ 155 h 232"/>
              <a:gd name="T38" fmla="*/ 133 w 154"/>
              <a:gd name="T39" fmla="*/ 210 h 232"/>
              <a:gd name="T40" fmla="*/ 79 w 154"/>
              <a:gd name="T41" fmla="*/ 231 h 232"/>
              <a:gd name="T42" fmla="*/ 20 w 154"/>
              <a:gd name="T43" fmla="*/ 201 h 232"/>
              <a:gd name="T44" fmla="*/ 0 w 154"/>
              <a:gd name="T45" fmla="*/ 115 h 232"/>
              <a:gd name="T46" fmla="*/ 25 w 154"/>
              <a:gd name="T47" fmla="*/ 32 h 232"/>
              <a:gd name="T48" fmla="*/ 92 w 154"/>
              <a:gd name="T49" fmla="*/ 0 h 232"/>
              <a:gd name="T50" fmla="*/ 115 w 154"/>
              <a:gd name="T51" fmla="*/ 2 h 232"/>
              <a:gd name="T52" fmla="*/ 139 w 154"/>
              <a:gd name="T53" fmla="*/ 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32">
                <a:moveTo>
                  <a:pt x="79" y="103"/>
                </a:moveTo>
                <a:cubicBezTo>
                  <a:pt x="66" y="103"/>
                  <a:pt x="55" y="108"/>
                  <a:pt x="47" y="117"/>
                </a:cubicBezTo>
                <a:cubicBezTo>
                  <a:pt x="40" y="126"/>
                  <a:pt x="36" y="139"/>
                  <a:pt x="36" y="155"/>
                </a:cubicBezTo>
                <a:cubicBezTo>
                  <a:pt x="36" y="171"/>
                  <a:pt x="40" y="184"/>
                  <a:pt x="47" y="193"/>
                </a:cubicBezTo>
                <a:cubicBezTo>
                  <a:pt x="55" y="202"/>
                  <a:pt x="66" y="207"/>
                  <a:pt x="79" y="207"/>
                </a:cubicBezTo>
                <a:cubicBezTo>
                  <a:pt x="93" y="207"/>
                  <a:pt x="104" y="202"/>
                  <a:pt x="111" y="193"/>
                </a:cubicBezTo>
                <a:cubicBezTo>
                  <a:pt x="119" y="184"/>
                  <a:pt x="123" y="171"/>
                  <a:pt x="123" y="155"/>
                </a:cubicBezTo>
                <a:cubicBezTo>
                  <a:pt x="123" y="139"/>
                  <a:pt x="119" y="126"/>
                  <a:pt x="111" y="117"/>
                </a:cubicBezTo>
                <a:cubicBezTo>
                  <a:pt x="104" y="108"/>
                  <a:pt x="93" y="103"/>
                  <a:pt x="79" y="103"/>
                </a:cubicBezTo>
                <a:close/>
                <a:moveTo>
                  <a:pt x="139" y="9"/>
                </a:moveTo>
                <a:lnTo>
                  <a:pt x="139" y="36"/>
                </a:lnTo>
                <a:cubicBezTo>
                  <a:pt x="132" y="33"/>
                  <a:pt x="124" y="30"/>
                  <a:pt x="116" y="28"/>
                </a:cubicBezTo>
                <a:cubicBezTo>
                  <a:pt x="109" y="26"/>
                  <a:pt x="101" y="25"/>
                  <a:pt x="93" y="25"/>
                </a:cubicBezTo>
                <a:cubicBezTo>
                  <a:pt x="74" y="25"/>
                  <a:pt x="58" y="32"/>
                  <a:pt x="48" y="45"/>
                </a:cubicBezTo>
                <a:cubicBezTo>
                  <a:pt x="37" y="59"/>
                  <a:pt x="31" y="79"/>
                  <a:pt x="30" y="106"/>
                </a:cubicBezTo>
                <a:cubicBezTo>
                  <a:pt x="36" y="98"/>
                  <a:pt x="43" y="91"/>
                  <a:pt x="52" y="86"/>
                </a:cubicBezTo>
                <a:cubicBezTo>
                  <a:pt x="61" y="82"/>
                  <a:pt x="71" y="79"/>
                  <a:pt x="81" y="79"/>
                </a:cubicBezTo>
                <a:cubicBezTo>
                  <a:pt x="103" y="79"/>
                  <a:pt x="121" y="86"/>
                  <a:pt x="134" y="100"/>
                </a:cubicBezTo>
                <a:cubicBezTo>
                  <a:pt x="147" y="113"/>
                  <a:pt x="153" y="132"/>
                  <a:pt x="153" y="155"/>
                </a:cubicBezTo>
                <a:cubicBezTo>
                  <a:pt x="153" y="178"/>
                  <a:pt x="147" y="196"/>
                  <a:pt x="133" y="210"/>
                </a:cubicBezTo>
                <a:cubicBezTo>
                  <a:pt x="120" y="224"/>
                  <a:pt x="102" y="231"/>
                  <a:pt x="79" y="231"/>
                </a:cubicBezTo>
                <a:cubicBezTo>
                  <a:pt x="54" y="231"/>
                  <a:pt x="34" y="221"/>
                  <a:pt x="20" y="201"/>
                </a:cubicBezTo>
                <a:cubicBezTo>
                  <a:pt x="7" y="181"/>
                  <a:pt x="0" y="153"/>
                  <a:pt x="0" y="115"/>
                </a:cubicBezTo>
                <a:cubicBezTo>
                  <a:pt x="0" y="80"/>
                  <a:pt x="8" y="52"/>
                  <a:pt x="25" y="32"/>
                </a:cubicBezTo>
                <a:cubicBezTo>
                  <a:pt x="42" y="11"/>
                  <a:pt x="64" y="0"/>
                  <a:pt x="92" y="0"/>
                </a:cubicBezTo>
                <a:cubicBezTo>
                  <a:pt x="100" y="0"/>
                  <a:pt x="107" y="1"/>
                  <a:pt x="115" y="2"/>
                </a:cubicBezTo>
                <a:cubicBezTo>
                  <a:pt x="123" y="4"/>
                  <a:pt x="131" y="6"/>
                  <a:pt x="139" y="9"/>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89" name="Freeform 183"/>
          <p:cNvSpPr>
            <a:spLocks noChangeArrowheads="1"/>
          </p:cNvSpPr>
          <p:nvPr/>
        </p:nvSpPr>
        <p:spPr bwMode="auto">
          <a:xfrm>
            <a:off x="5224321" y="1947982"/>
            <a:ext cx="33120" cy="1440"/>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90" name="Line 184"/>
          <p:cNvSpPr>
            <a:spLocks noChangeShapeType="1"/>
          </p:cNvSpPr>
          <p:nvPr/>
        </p:nvSpPr>
        <p:spPr bwMode="auto">
          <a:xfrm>
            <a:off x="5224321" y="1947982"/>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91" name="Line 185"/>
          <p:cNvSpPr>
            <a:spLocks noChangeShapeType="1"/>
          </p:cNvSpPr>
          <p:nvPr/>
        </p:nvSpPr>
        <p:spPr bwMode="auto">
          <a:xfrm>
            <a:off x="5224321" y="1947982"/>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92" name="Freeform 186"/>
          <p:cNvSpPr>
            <a:spLocks noChangeArrowheads="1"/>
          </p:cNvSpPr>
          <p:nvPr/>
        </p:nvSpPr>
        <p:spPr bwMode="auto">
          <a:xfrm>
            <a:off x="8892000" y="1947982"/>
            <a:ext cx="33120" cy="1440"/>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93" name="Line 187"/>
          <p:cNvSpPr>
            <a:spLocks noChangeShapeType="1"/>
          </p:cNvSpPr>
          <p:nvPr/>
        </p:nvSpPr>
        <p:spPr bwMode="auto">
          <a:xfrm flipH="1">
            <a:off x="8890560" y="1947982"/>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94" name="Line 188"/>
          <p:cNvSpPr>
            <a:spLocks noChangeShapeType="1"/>
          </p:cNvSpPr>
          <p:nvPr/>
        </p:nvSpPr>
        <p:spPr bwMode="auto">
          <a:xfrm flipH="1">
            <a:off x="8890560" y="1947982"/>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95" name="Freeform 189"/>
          <p:cNvSpPr>
            <a:spLocks noChangeArrowheads="1"/>
          </p:cNvSpPr>
          <p:nvPr/>
        </p:nvSpPr>
        <p:spPr bwMode="auto">
          <a:xfrm>
            <a:off x="5054401" y="1901897"/>
            <a:ext cx="50400" cy="76328"/>
          </a:xfrm>
          <a:custGeom>
            <a:avLst/>
            <a:gdLst>
              <a:gd name="T0" fmla="*/ 77 w 155"/>
              <a:gd name="T1" fmla="*/ 24 h 232"/>
              <a:gd name="T2" fmla="*/ 42 w 155"/>
              <a:gd name="T3" fmla="*/ 47 h 232"/>
              <a:gd name="T4" fmla="*/ 30 w 155"/>
              <a:gd name="T5" fmla="*/ 116 h 232"/>
              <a:gd name="T6" fmla="*/ 42 w 155"/>
              <a:gd name="T7" fmla="*/ 184 h 232"/>
              <a:gd name="T8" fmla="*/ 77 w 155"/>
              <a:gd name="T9" fmla="*/ 207 h 232"/>
              <a:gd name="T10" fmla="*/ 112 w 155"/>
              <a:gd name="T11" fmla="*/ 184 h 232"/>
              <a:gd name="T12" fmla="*/ 124 w 155"/>
              <a:gd name="T13" fmla="*/ 116 h 232"/>
              <a:gd name="T14" fmla="*/ 112 w 155"/>
              <a:gd name="T15" fmla="*/ 47 h 232"/>
              <a:gd name="T16" fmla="*/ 77 w 155"/>
              <a:gd name="T17" fmla="*/ 24 h 232"/>
              <a:gd name="T18" fmla="*/ 77 w 155"/>
              <a:gd name="T19" fmla="*/ 0 h 232"/>
              <a:gd name="T20" fmla="*/ 134 w 155"/>
              <a:gd name="T21" fmla="*/ 30 h 232"/>
              <a:gd name="T22" fmla="*/ 154 w 155"/>
              <a:gd name="T23" fmla="*/ 116 h 232"/>
              <a:gd name="T24" fmla="*/ 134 w 155"/>
              <a:gd name="T25" fmla="*/ 201 h 232"/>
              <a:gd name="T26" fmla="*/ 77 w 155"/>
              <a:gd name="T27" fmla="*/ 231 h 232"/>
              <a:gd name="T28" fmla="*/ 20 w 155"/>
              <a:gd name="T29" fmla="*/ 201 h 232"/>
              <a:gd name="T30" fmla="*/ 0 w 155"/>
              <a:gd name="T31" fmla="*/ 116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1" y="24"/>
                  <a:pt x="50" y="32"/>
                  <a:pt x="42" y="47"/>
                </a:cubicBezTo>
                <a:cubicBezTo>
                  <a:pt x="34" y="62"/>
                  <a:pt x="30" y="85"/>
                  <a:pt x="30" y="116"/>
                </a:cubicBezTo>
                <a:cubicBezTo>
                  <a:pt x="30" y="146"/>
                  <a:pt x="34" y="169"/>
                  <a:pt x="42" y="184"/>
                </a:cubicBezTo>
                <a:cubicBezTo>
                  <a:pt x="50" y="199"/>
                  <a:pt x="61" y="207"/>
                  <a:pt x="77" y="207"/>
                </a:cubicBezTo>
                <a:cubicBezTo>
                  <a:pt x="92" y="207"/>
                  <a:pt x="104" y="199"/>
                  <a:pt x="112" y="184"/>
                </a:cubicBezTo>
                <a:cubicBezTo>
                  <a:pt x="120" y="169"/>
                  <a:pt x="124" y="146"/>
                  <a:pt x="124" y="116"/>
                </a:cubicBezTo>
                <a:cubicBezTo>
                  <a:pt x="124" y="85"/>
                  <a:pt x="120" y="62"/>
                  <a:pt x="112" y="47"/>
                </a:cubicBezTo>
                <a:cubicBezTo>
                  <a:pt x="104" y="32"/>
                  <a:pt x="92" y="24"/>
                  <a:pt x="77" y="24"/>
                </a:cubicBezTo>
                <a:close/>
                <a:moveTo>
                  <a:pt x="77" y="0"/>
                </a:moveTo>
                <a:cubicBezTo>
                  <a:pt x="102" y="0"/>
                  <a:pt x="121" y="10"/>
                  <a:pt x="134" y="30"/>
                </a:cubicBezTo>
                <a:cubicBezTo>
                  <a:pt x="147" y="49"/>
                  <a:pt x="154" y="78"/>
                  <a:pt x="154" y="116"/>
                </a:cubicBezTo>
                <a:cubicBezTo>
                  <a:pt x="154" y="153"/>
                  <a:pt x="147" y="181"/>
                  <a:pt x="134" y="201"/>
                </a:cubicBezTo>
                <a:cubicBezTo>
                  <a:pt x="121" y="221"/>
                  <a:pt x="102" y="231"/>
                  <a:pt x="77" y="231"/>
                </a:cubicBezTo>
                <a:cubicBezTo>
                  <a:pt x="52" y="231"/>
                  <a:pt x="33" y="221"/>
                  <a:pt x="20" y="201"/>
                </a:cubicBezTo>
                <a:cubicBezTo>
                  <a:pt x="7" y="181"/>
                  <a:pt x="0" y="153"/>
                  <a:pt x="0" y="116"/>
                </a:cubicBezTo>
                <a:cubicBezTo>
                  <a:pt x="0" y="78"/>
                  <a:pt x="7" y="49"/>
                  <a:pt x="20" y="30"/>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96" name="Freeform 190"/>
          <p:cNvSpPr>
            <a:spLocks noChangeArrowheads="1"/>
          </p:cNvSpPr>
          <p:nvPr/>
        </p:nvSpPr>
        <p:spPr bwMode="auto">
          <a:xfrm>
            <a:off x="5054401" y="1901897"/>
            <a:ext cx="50400" cy="76328"/>
          </a:xfrm>
          <a:custGeom>
            <a:avLst/>
            <a:gdLst>
              <a:gd name="T0" fmla="*/ 77 w 155"/>
              <a:gd name="T1" fmla="*/ 24 h 232"/>
              <a:gd name="T2" fmla="*/ 42 w 155"/>
              <a:gd name="T3" fmla="*/ 47 h 232"/>
              <a:gd name="T4" fmla="*/ 30 w 155"/>
              <a:gd name="T5" fmla="*/ 116 h 232"/>
              <a:gd name="T6" fmla="*/ 42 w 155"/>
              <a:gd name="T7" fmla="*/ 184 h 232"/>
              <a:gd name="T8" fmla="*/ 77 w 155"/>
              <a:gd name="T9" fmla="*/ 207 h 232"/>
              <a:gd name="T10" fmla="*/ 112 w 155"/>
              <a:gd name="T11" fmla="*/ 184 h 232"/>
              <a:gd name="T12" fmla="*/ 124 w 155"/>
              <a:gd name="T13" fmla="*/ 116 h 232"/>
              <a:gd name="T14" fmla="*/ 112 w 155"/>
              <a:gd name="T15" fmla="*/ 47 h 232"/>
              <a:gd name="T16" fmla="*/ 77 w 155"/>
              <a:gd name="T17" fmla="*/ 24 h 232"/>
              <a:gd name="T18" fmla="*/ 77 w 155"/>
              <a:gd name="T19" fmla="*/ 0 h 232"/>
              <a:gd name="T20" fmla="*/ 134 w 155"/>
              <a:gd name="T21" fmla="*/ 30 h 232"/>
              <a:gd name="T22" fmla="*/ 154 w 155"/>
              <a:gd name="T23" fmla="*/ 116 h 232"/>
              <a:gd name="T24" fmla="*/ 134 w 155"/>
              <a:gd name="T25" fmla="*/ 201 h 232"/>
              <a:gd name="T26" fmla="*/ 77 w 155"/>
              <a:gd name="T27" fmla="*/ 231 h 232"/>
              <a:gd name="T28" fmla="*/ 20 w 155"/>
              <a:gd name="T29" fmla="*/ 201 h 232"/>
              <a:gd name="T30" fmla="*/ 0 w 155"/>
              <a:gd name="T31" fmla="*/ 116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1" y="24"/>
                  <a:pt x="50" y="32"/>
                  <a:pt x="42" y="47"/>
                </a:cubicBezTo>
                <a:cubicBezTo>
                  <a:pt x="34" y="62"/>
                  <a:pt x="30" y="85"/>
                  <a:pt x="30" y="116"/>
                </a:cubicBezTo>
                <a:cubicBezTo>
                  <a:pt x="30" y="146"/>
                  <a:pt x="34" y="169"/>
                  <a:pt x="42" y="184"/>
                </a:cubicBezTo>
                <a:cubicBezTo>
                  <a:pt x="50" y="199"/>
                  <a:pt x="61" y="207"/>
                  <a:pt x="77" y="207"/>
                </a:cubicBezTo>
                <a:cubicBezTo>
                  <a:pt x="92" y="207"/>
                  <a:pt x="104" y="199"/>
                  <a:pt x="112" y="184"/>
                </a:cubicBezTo>
                <a:cubicBezTo>
                  <a:pt x="120" y="169"/>
                  <a:pt x="124" y="146"/>
                  <a:pt x="124" y="116"/>
                </a:cubicBezTo>
                <a:cubicBezTo>
                  <a:pt x="124" y="85"/>
                  <a:pt x="120" y="62"/>
                  <a:pt x="112" y="47"/>
                </a:cubicBezTo>
                <a:cubicBezTo>
                  <a:pt x="104" y="32"/>
                  <a:pt x="92" y="24"/>
                  <a:pt x="77" y="24"/>
                </a:cubicBezTo>
                <a:close/>
                <a:moveTo>
                  <a:pt x="77" y="0"/>
                </a:moveTo>
                <a:cubicBezTo>
                  <a:pt x="102" y="0"/>
                  <a:pt x="121" y="10"/>
                  <a:pt x="134" y="30"/>
                </a:cubicBezTo>
                <a:cubicBezTo>
                  <a:pt x="147" y="49"/>
                  <a:pt x="154" y="78"/>
                  <a:pt x="154" y="116"/>
                </a:cubicBezTo>
                <a:cubicBezTo>
                  <a:pt x="154" y="153"/>
                  <a:pt x="147" y="181"/>
                  <a:pt x="134" y="201"/>
                </a:cubicBezTo>
                <a:cubicBezTo>
                  <a:pt x="121" y="221"/>
                  <a:pt x="102" y="231"/>
                  <a:pt x="77" y="231"/>
                </a:cubicBezTo>
                <a:cubicBezTo>
                  <a:pt x="52" y="231"/>
                  <a:pt x="33" y="221"/>
                  <a:pt x="20" y="201"/>
                </a:cubicBezTo>
                <a:cubicBezTo>
                  <a:pt x="7" y="181"/>
                  <a:pt x="0" y="153"/>
                  <a:pt x="0" y="116"/>
                </a:cubicBezTo>
                <a:cubicBezTo>
                  <a:pt x="0" y="78"/>
                  <a:pt x="7" y="49"/>
                  <a:pt x="20" y="30"/>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197" name="Freeform 191"/>
          <p:cNvSpPr>
            <a:spLocks noChangeArrowheads="1"/>
          </p:cNvSpPr>
          <p:nvPr/>
        </p:nvSpPr>
        <p:spPr bwMode="auto">
          <a:xfrm>
            <a:off x="5120641" y="1963823"/>
            <a:ext cx="10080" cy="12962"/>
          </a:xfrm>
          <a:custGeom>
            <a:avLst/>
            <a:gdLst>
              <a:gd name="T0" fmla="*/ 0 w 33"/>
              <a:gd name="T1" fmla="*/ 37 h 38"/>
              <a:gd name="T2" fmla="*/ 32 w 33"/>
              <a:gd name="T3" fmla="*/ 37 h 38"/>
              <a:gd name="T4" fmla="*/ 32 w 33"/>
              <a:gd name="T5" fmla="*/ 0 h 38"/>
              <a:gd name="T6" fmla="*/ 0 w 33"/>
              <a:gd name="T7" fmla="*/ 0 h 38"/>
              <a:gd name="T8" fmla="*/ 0 w 33"/>
              <a:gd name="T9" fmla="*/ 37 h 38"/>
            </a:gdLst>
            <a:ahLst/>
            <a:cxnLst>
              <a:cxn ang="0">
                <a:pos x="T0" y="T1"/>
              </a:cxn>
              <a:cxn ang="0">
                <a:pos x="T2" y="T3"/>
              </a:cxn>
              <a:cxn ang="0">
                <a:pos x="T4" y="T5"/>
              </a:cxn>
              <a:cxn ang="0">
                <a:pos x="T6" y="T7"/>
              </a:cxn>
              <a:cxn ang="0">
                <a:pos x="T8" y="T9"/>
              </a:cxn>
            </a:cxnLst>
            <a:rect l="0" t="0" r="r" b="b"/>
            <a:pathLst>
              <a:path w="33" h="38">
                <a:moveTo>
                  <a:pt x="0" y="37"/>
                </a:moveTo>
                <a:lnTo>
                  <a:pt x="32" y="37"/>
                </a:lnTo>
                <a:lnTo>
                  <a:pt x="32" y="0"/>
                </a:lnTo>
                <a:lnTo>
                  <a:pt x="0" y="0"/>
                </a:lnTo>
                <a:lnTo>
                  <a:pt x="0" y="37"/>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98" name="Freeform 192"/>
          <p:cNvSpPr>
            <a:spLocks noChangeArrowheads="1"/>
          </p:cNvSpPr>
          <p:nvPr/>
        </p:nvSpPr>
        <p:spPr bwMode="auto">
          <a:xfrm>
            <a:off x="5150881" y="1903337"/>
            <a:ext cx="46080" cy="73448"/>
          </a:xfrm>
          <a:custGeom>
            <a:avLst/>
            <a:gdLst>
              <a:gd name="T0" fmla="*/ 0 w 143"/>
              <a:gd name="T1" fmla="*/ 0 h 223"/>
              <a:gd name="T2" fmla="*/ 142 w 143"/>
              <a:gd name="T3" fmla="*/ 0 h 223"/>
              <a:gd name="T4" fmla="*/ 142 w 143"/>
              <a:gd name="T5" fmla="*/ 13 h 223"/>
              <a:gd name="T6" fmla="*/ 62 w 143"/>
              <a:gd name="T7" fmla="*/ 222 h 223"/>
              <a:gd name="T8" fmla="*/ 30 w 143"/>
              <a:gd name="T9" fmla="*/ 222 h 223"/>
              <a:gd name="T10" fmla="*/ 106 w 143"/>
              <a:gd name="T11" fmla="*/ 26 h 223"/>
              <a:gd name="T12" fmla="*/ 0 w 143"/>
              <a:gd name="T13" fmla="*/ 26 h 223"/>
              <a:gd name="T14" fmla="*/ 0 w 143"/>
              <a:gd name="T15" fmla="*/ 0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223">
                <a:moveTo>
                  <a:pt x="0" y="0"/>
                </a:moveTo>
                <a:lnTo>
                  <a:pt x="142" y="0"/>
                </a:lnTo>
                <a:lnTo>
                  <a:pt x="142" y="13"/>
                </a:lnTo>
                <a:lnTo>
                  <a:pt x="62" y="222"/>
                </a:lnTo>
                <a:lnTo>
                  <a:pt x="30" y="222"/>
                </a:lnTo>
                <a:lnTo>
                  <a:pt x="106" y="26"/>
                </a:lnTo>
                <a:lnTo>
                  <a:pt x="0" y="26"/>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199" name="Freeform 193"/>
          <p:cNvSpPr>
            <a:spLocks noChangeArrowheads="1"/>
          </p:cNvSpPr>
          <p:nvPr/>
        </p:nvSpPr>
        <p:spPr bwMode="auto">
          <a:xfrm>
            <a:off x="5150881" y="1903337"/>
            <a:ext cx="46080" cy="73448"/>
          </a:xfrm>
          <a:custGeom>
            <a:avLst/>
            <a:gdLst>
              <a:gd name="T0" fmla="*/ 0 w 143"/>
              <a:gd name="T1" fmla="*/ 0 h 223"/>
              <a:gd name="T2" fmla="*/ 142 w 143"/>
              <a:gd name="T3" fmla="*/ 0 h 223"/>
              <a:gd name="T4" fmla="*/ 142 w 143"/>
              <a:gd name="T5" fmla="*/ 13 h 223"/>
              <a:gd name="T6" fmla="*/ 62 w 143"/>
              <a:gd name="T7" fmla="*/ 222 h 223"/>
              <a:gd name="T8" fmla="*/ 30 w 143"/>
              <a:gd name="T9" fmla="*/ 222 h 223"/>
              <a:gd name="T10" fmla="*/ 106 w 143"/>
              <a:gd name="T11" fmla="*/ 26 h 223"/>
              <a:gd name="T12" fmla="*/ 0 w 143"/>
              <a:gd name="T13" fmla="*/ 26 h 223"/>
            </a:gdLst>
            <a:ahLst/>
            <a:cxnLst>
              <a:cxn ang="0">
                <a:pos x="T0" y="T1"/>
              </a:cxn>
              <a:cxn ang="0">
                <a:pos x="T2" y="T3"/>
              </a:cxn>
              <a:cxn ang="0">
                <a:pos x="T4" y="T5"/>
              </a:cxn>
              <a:cxn ang="0">
                <a:pos x="T6" y="T7"/>
              </a:cxn>
              <a:cxn ang="0">
                <a:pos x="T8" y="T9"/>
              </a:cxn>
              <a:cxn ang="0">
                <a:pos x="T10" y="T11"/>
              </a:cxn>
              <a:cxn ang="0">
                <a:pos x="T12" y="T13"/>
              </a:cxn>
            </a:cxnLst>
            <a:rect l="0" t="0" r="r" b="b"/>
            <a:pathLst>
              <a:path w="143" h="223">
                <a:moveTo>
                  <a:pt x="0" y="0"/>
                </a:moveTo>
                <a:lnTo>
                  <a:pt x="142" y="0"/>
                </a:lnTo>
                <a:lnTo>
                  <a:pt x="142" y="13"/>
                </a:lnTo>
                <a:lnTo>
                  <a:pt x="62" y="222"/>
                </a:lnTo>
                <a:lnTo>
                  <a:pt x="30" y="222"/>
                </a:lnTo>
                <a:lnTo>
                  <a:pt x="106" y="26"/>
                </a:lnTo>
                <a:lnTo>
                  <a:pt x="0" y="26"/>
                </a:lnTo>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00" name="Freeform 194"/>
          <p:cNvSpPr>
            <a:spLocks noChangeArrowheads="1"/>
          </p:cNvSpPr>
          <p:nvPr/>
        </p:nvSpPr>
        <p:spPr bwMode="auto">
          <a:xfrm>
            <a:off x="5224321" y="1589383"/>
            <a:ext cx="33120" cy="1441"/>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01" name="Line 195"/>
          <p:cNvSpPr>
            <a:spLocks noChangeShapeType="1"/>
          </p:cNvSpPr>
          <p:nvPr/>
        </p:nvSpPr>
        <p:spPr bwMode="auto">
          <a:xfrm>
            <a:off x="5224321" y="1589383"/>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02" name="Line 196"/>
          <p:cNvSpPr>
            <a:spLocks noChangeShapeType="1"/>
          </p:cNvSpPr>
          <p:nvPr/>
        </p:nvSpPr>
        <p:spPr bwMode="auto">
          <a:xfrm>
            <a:off x="5224321" y="1589383"/>
            <a:ext cx="3312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03" name="Freeform 197"/>
          <p:cNvSpPr>
            <a:spLocks noChangeArrowheads="1"/>
          </p:cNvSpPr>
          <p:nvPr/>
        </p:nvSpPr>
        <p:spPr bwMode="auto">
          <a:xfrm>
            <a:off x="8892000" y="1589383"/>
            <a:ext cx="33120" cy="1441"/>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04" name="Line 198"/>
          <p:cNvSpPr>
            <a:spLocks noChangeShapeType="1"/>
          </p:cNvSpPr>
          <p:nvPr/>
        </p:nvSpPr>
        <p:spPr bwMode="auto">
          <a:xfrm flipH="1">
            <a:off x="8890560" y="1589383"/>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05" name="Line 199"/>
          <p:cNvSpPr>
            <a:spLocks noChangeShapeType="1"/>
          </p:cNvSpPr>
          <p:nvPr/>
        </p:nvSpPr>
        <p:spPr bwMode="auto">
          <a:xfrm flipH="1">
            <a:off x="8890560" y="1589383"/>
            <a:ext cx="36000" cy="144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06" name="Freeform 200"/>
          <p:cNvSpPr>
            <a:spLocks noChangeArrowheads="1"/>
          </p:cNvSpPr>
          <p:nvPr/>
        </p:nvSpPr>
        <p:spPr bwMode="auto">
          <a:xfrm>
            <a:off x="5051521" y="1543299"/>
            <a:ext cx="50400" cy="76328"/>
          </a:xfrm>
          <a:custGeom>
            <a:avLst/>
            <a:gdLst>
              <a:gd name="T0" fmla="*/ 77 w 154"/>
              <a:gd name="T1" fmla="*/ 24 h 232"/>
              <a:gd name="T2" fmla="*/ 42 w 154"/>
              <a:gd name="T3" fmla="*/ 47 h 232"/>
              <a:gd name="T4" fmla="*/ 30 w 154"/>
              <a:gd name="T5" fmla="*/ 115 h 232"/>
              <a:gd name="T6" fmla="*/ 42 w 154"/>
              <a:gd name="T7" fmla="*/ 184 h 232"/>
              <a:gd name="T8" fmla="*/ 77 w 154"/>
              <a:gd name="T9" fmla="*/ 207 h 232"/>
              <a:gd name="T10" fmla="*/ 112 w 154"/>
              <a:gd name="T11" fmla="*/ 184 h 232"/>
              <a:gd name="T12" fmla="*/ 123 w 154"/>
              <a:gd name="T13" fmla="*/ 115 h 232"/>
              <a:gd name="T14" fmla="*/ 112 w 154"/>
              <a:gd name="T15" fmla="*/ 47 h 232"/>
              <a:gd name="T16" fmla="*/ 77 w 154"/>
              <a:gd name="T17" fmla="*/ 24 h 232"/>
              <a:gd name="T18" fmla="*/ 77 w 154"/>
              <a:gd name="T19" fmla="*/ 0 h 232"/>
              <a:gd name="T20" fmla="*/ 134 w 154"/>
              <a:gd name="T21" fmla="*/ 30 h 232"/>
              <a:gd name="T22" fmla="*/ 153 w 154"/>
              <a:gd name="T23" fmla="*/ 115 h 232"/>
              <a:gd name="T24" fmla="*/ 134 w 154"/>
              <a:gd name="T25" fmla="*/ 201 h 232"/>
              <a:gd name="T26" fmla="*/ 77 w 154"/>
              <a:gd name="T27" fmla="*/ 231 h 232"/>
              <a:gd name="T28" fmla="*/ 20 w 154"/>
              <a:gd name="T29" fmla="*/ 201 h 232"/>
              <a:gd name="T30" fmla="*/ 0 w 154"/>
              <a:gd name="T31" fmla="*/ 115 h 232"/>
              <a:gd name="T32" fmla="*/ 20 w 154"/>
              <a:gd name="T33" fmla="*/ 30 h 232"/>
              <a:gd name="T34" fmla="*/ 77 w 154"/>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2">
                <a:moveTo>
                  <a:pt x="77" y="24"/>
                </a:moveTo>
                <a:cubicBezTo>
                  <a:pt x="61" y="24"/>
                  <a:pt x="49" y="32"/>
                  <a:pt x="42" y="47"/>
                </a:cubicBezTo>
                <a:cubicBezTo>
                  <a:pt x="34" y="62"/>
                  <a:pt x="30" y="85"/>
                  <a:pt x="30" y="115"/>
                </a:cubicBezTo>
                <a:cubicBezTo>
                  <a:pt x="30" y="146"/>
                  <a:pt x="34" y="169"/>
                  <a:pt x="42" y="184"/>
                </a:cubicBezTo>
                <a:cubicBezTo>
                  <a:pt x="49" y="199"/>
                  <a:pt x="61" y="207"/>
                  <a:pt x="77" y="207"/>
                </a:cubicBezTo>
                <a:cubicBezTo>
                  <a:pt x="92" y="207"/>
                  <a:pt x="104" y="199"/>
                  <a:pt x="112" y="184"/>
                </a:cubicBezTo>
                <a:cubicBezTo>
                  <a:pt x="119" y="169"/>
                  <a:pt x="123" y="146"/>
                  <a:pt x="123" y="115"/>
                </a:cubicBezTo>
                <a:cubicBezTo>
                  <a:pt x="123" y="85"/>
                  <a:pt x="119" y="62"/>
                  <a:pt x="112" y="47"/>
                </a:cubicBezTo>
                <a:cubicBezTo>
                  <a:pt x="104" y="32"/>
                  <a:pt x="92" y="24"/>
                  <a:pt x="77" y="24"/>
                </a:cubicBezTo>
                <a:close/>
                <a:moveTo>
                  <a:pt x="77" y="0"/>
                </a:moveTo>
                <a:cubicBezTo>
                  <a:pt x="101" y="0"/>
                  <a:pt x="121" y="10"/>
                  <a:pt x="134" y="30"/>
                </a:cubicBezTo>
                <a:cubicBezTo>
                  <a:pt x="147" y="49"/>
                  <a:pt x="153" y="78"/>
                  <a:pt x="153" y="115"/>
                </a:cubicBezTo>
                <a:cubicBezTo>
                  <a:pt x="153" y="153"/>
                  <a:pt x="147" y="181"/>
                  <a:pt x="134" y="201"/>
                </a:cubicBezTo>
                <a:cubicBezTo>
                  <a:pt x="121" y="221"/>
                  <a:pt x="101" y="231"/>
                  <a:pt x="77" y="231"/>
                </a:cubicBezTo>
                <a:cubicBezTo>
                  <a:pt x="52" y="231"/>
                  <a:pt x="33" y="221"/>
                  <a:pt x="20" y="201"/>
                </a:cubicBezTo>
                <a:cubicBezTo>
                  <a:pt x="6" y="181"/>
                  <a:pt x="0" y="153"/>
                  <a:pt x="0" y="115"/>
                </a:cubicBezTo>
                <a:cubicBezTo>
                  <a:pt x="0" y="78"/>
                  <a:pt x="6" y="49"/>
                  <a:pt x="20" y="30"/>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07" name="Freeform 201"/>
          <p:cNvSpPr>
            <a:spLocks noChangeArrowheads="1"/>
          </p:cNvSpPr>
          <p:nvPr/>
        </p:nvSpPr>
        <p:spPr bwMode="auto">
          <a:xfrm>
            <a:off x="5051521" y="1543299"/>
            <a:ext cx="50400" cy="76328"/>
          </a:xfrm>
          <a:custGeom>
            <a:avLst/>
            <a:gdLst>
              <a:gd name="T0" fmla="*/ 77 w 154"/>
              <a:gd name="T1" fmla="*/ 24 h 232"/>
              <a:gd name="T2" fmla="*/ 42 w 154"/>
              <a:gd name="T3" fmla="*/ 47 h 232"/>
              <a:gd name="T4" fmla="*/ 30 w 154"/>
              <a:gd name="T5" fmla="*/ 115 h 232"/>
              <a:gd name="T6" fmla="*/ 42 w 154"/>
              <a:gd name="T7" fmla="*/ 184 h 232"/>
              <a:gd name="T8" fmla="*/ 77 w 154"/>
              <a:gd name="T9" fmla="*/ 207 h 232"/>
              <a:gd name="T10" fmla="*/ 112 w 154"/>
              <a:gd name="T11" fmla="*/ 184 h 232"/>
              <a:gd name="T12" fmla="*/ 123 w 154"/>
              <a:gd name="T13" fmla="*/ 115 h 232"/>
              <a:gd name="T14" fmla="*/ 112 w 154"/>
              <a:gd name="T15" fmla="*/ 47 h 232"/>
              <a:gd name="T16" fmla="*/ 77 w 154"/>
              <a:gd name="T17" fmla="*/ 24 h 232"/>
              <a:gd name="T18" fmla="*/ 77 w 154"/>
              <a:gd name="T19" fmla="*/ 0 h 232"/>
              <a:gd name="T20" fmla="*/ 134 w 154"/>
              <a:gd name="T21" fmla="*/ 30 h 232"/>
              <a:gd name="T22" fmla="*/ 153 w 154"/>
              <a:gd name="T23" fmla="*/ 115 h 232"/>
              <a:gd name="T24" fmla="*/ 134 w 154"/>
              <a:gd name="T25" fmla="*/ 201 h 232"/>
              <a:gd name="T26" fmla="*/ 77 w 154"/>
              <a:gd name="T27" fmla="*/ 231 h 232"/>
              <a:gd name="T28" fmla="*/ 20 w 154"/>
              <a:gd name="T29" fmla="*/ 201 h 232"/>
              <a:gd name="T30" fmla="*/ 0 w 154"/>
              <a:gd name="T31" fmla="*/ 115 h 232"/>
              <a:gd name="T32" fmla="*/ 20 w 154"/>
              <a:gd name="T33" fmla="*/ 30 h 232"/>
              <a:gd name="T34" fmla="*/ 77 w 154"/>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32">
                <a:moveTo>
                  <a:pt x="77" y="24"/>
                </a:moveTo>
                <a:cubicBezTo>
                  <a:pt x="61" y="24"/>
                  <a:pt x="49" y="32"/>
                  <a:pt x="42" y="47"/>
                </a:cubicBezTo>
                <a:cubicBezTo>
                  <a:pt x="34" y="62"/>
                  <a:pt x="30" y="85"/>
                  <a:pt x="30" y="115"/>
                </a:cubicBezTo>
                <a:cubicBezTo>
                  <a:pt x="30" y="146"/>
                  <a:pt x="34" y="169"/>
                  <a:pt x="42" y="184"/>
                </a:cubicBezTo>
                <a:cubicBezTo>
                  <a:pt x="49" y="199"/>
                  <a:pt x="61" y="207"/>
                  <a:pt x="77" y="207"/>
                </a:cubicBezTo>
                <a:cubicBezTo>
                  <a:pt x="92" y="207"/>
                  <a:pt x="104" y="199"/>
                  <a:pt x="112" y="184"/>
                </a:cubicBezTo>
                <a:cubicBezTo>
                  <a:pt x="119" y="169"/>
                  <a:pt x="123" y="146"/>
                  <a:pt x="123" y="115"/>
                </a:cubicBezTo>
                <a:cubicBezTo>
                  <a:pt x="123" y="85"/>
                  <a:pt x="119" y="62"/>
                  <a:pt x="112" y="47"/>
                </a:cubicBezTo>
                <a:cubicBezTo>
                  <a:pt x="104" y="32"/>
                  <a:pt x="92" y="24"/>
                  <a:pt x="77" y="24"/>
                </a:cubicBezTo>
                <a:close/>
                <a:moveTo>
                  <a:pt x="77" y="0"/>
                </a:moveTo>
                <a:cubicBezTo>
                  <a:pt x="101" y="0"/>
                  <a:pt x="121" y="10"/>
                  <a:pt x="134" y="30"/>
                </a:cubicBezTo>
                <a:cubicBezTo>
                  <a:pt x="147" y="49"/>
                  <a:pt x="153" y="78"/>
                  <a:pt x="153" y="115"/>
                </a:cubicBezTo>
                <a:cubicBezTo>
                  <a:pt x="153" y="153"/>
                  <a:pt x="147" y="181"/>
                  <a:pt x="134" y="201"/>
                </a:cubicBezTo>
                <a:cubicBezTo>
                  <a:pt x="121" y="221"/>
                  <a:pt x="101" y="231"/>
                  <a:pt x="77" y="231"/>
                </a:cubicBezTo>
                <a:cubicBezTo>
                  <a:pt x="52" y="231"/>
                  <a:pt x="33" y="221"/>
                  <a:pt x="20" y="201"/>
                </a:cubicBezTo>
                <a:cubicBezTo>
                  <a:pt x="6" y="181"/>
                  <a:pt x="0" y="153"/>
                  <a:pt x="0" y="115"/>
                </a:cubicBezTo>
                <a:cubicBezTo>
                  <a:pt x="0" y="78"/>
                  <a:pt x="6" y="49"/>
                  <a:pt x="20" y="30"/>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08" name="Freeform 202"/>
          <p:cNvSpPr>
            <a:spLocks noChangeArrowheads="1"/>
          </p:cNvSpPr>
          <p:nvPr/>
        </p:nvSpPr>
        <p:spPr bwMode="auto">
          <a:xfrm>
            <a:off x="5119200" y="1605226"/>
            <a:ext cx="10080" cy="12961"/>
          </a:xfrm>
          <a:custGeom>
            <a:avLst/>
            <a:gdLst>
              <a:gd name="T0" fmla="*/ 0 w 33"/>
              <a:gd name="T1" fmla="*/ 38 h 39"/>
              <a:gd name="T2" fmla="*/ 32 w 33"/>
              <a:gd name="T3" fmla="*/ 38 h 39"/>
              <a:gd name="T4" fmla="*/ 32 w 33"/>
              <a:gd name="T5" fmla="*/ 0 h 39"/>
              <a:gd name="T6" fmla="*/ 0 w 33"/>
              <a:gd name="T7" fmla="*/ 0 h 39"/>
              <a:gd name="T8" fmla="*/ 0 w 33"/>
              <a:gd name="T9" fmla="*/ 38 h 39"/>
            </a:gdLst>
            <a:ahLst/>
            <a:cxnLst>
              <a:cxn ang="0">
                <a:pos x="T0" y="T1"/>
              </a:cxn>
              <a:cxn ang="0">
                <a:pos x="T2" y="T3"/>
              </a:cxn>
              <a:cxn ang="0">
                <a:pos x="T4" y="T5"/>
              </a:cxn>
              <a:cxn ang="0">
                <a:pos x="T6" y="T7"/>
              </a:cxn>
              <a:cxn ang="0">
                <a:pos x="T8" y="T9"/>
              </a:cxn>
            </a:cxnLst>
            <a:rect l="0" t="0" r="r" b="b"/>
            <a:pathLst>
              <a:path w="33" h="39">
                <a:moveTo>
                  <a:pt x="0" y="38"/>
                </a:moveTo>
                <a:lnTo>
                  <a:pt x="32" y="38"/>
                </a:lnTo>
                <a:lnTo>
                  <a:pt x="32" y="0"/>
                </a:lnTo>
                <a:lnTo>
                  <a:pt x="0" y="0"/>
                </a:lnTo>
                <a:lnTo>
                  <a:pt x="0" y="38"/>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09" name="Freeform 203"/>
          <p:cNvSpPr>
            <a:spLocks noChangeArrowheads="1"/>
          </p:cNvSpPr>
          <p:nvPr/>
        </p:nvSpPr>
        <p:spPr bwMode="auto">
          <a:xfrm>
            <a:off x="5146561" y="1543299"/>
            <a:ext cx="50400" cy="76328"/>
          </a:xfrm>
          <a:custGeom>
            <a:avLst/>
            <a:gdLst>
              <a:gd name="T0" fmla="*/ 76 w 153"/>
              <a:gd name="T1" fmla="*/ 121 h 232"/>
              <a:gd name="T2" fmla="*/ 43 w 153"/>
              <a:gd name="T3" fmla="*/ 132 h 232"/>
              <a:gd name="T4" fmla="*/ 30 w 153"/>
              <a:gd name="T5" fmla="*/ 164 h 232"/>
              <a:gd name="T6" fmla="*/ 43 w 153"/>
              <a:gd name="T7" fmla="*/ 195 h 232"/>
              <a:gd name="T8" fmla="*/ 76 w 153"/>
              <a:gd name="T9" fmla="*/ 207 h 232"/>
              <a:gd name="T10" fmla="*/ 110 w 153"/>
              <a:gd name="T11" fmla="*/ 195 h 232"/>
              <a:gd name="T12" fmla="*/ 122 w 153"/>
              <a:gd name="T13" fmla="*/ 164 h 232"/>
              <a:gd name="T14" fmla="*/ 110 w 153"/>
              <a:gd name="T15" fmla="*/ 132 h 232"/>
              <a:gd name="T16" fmla="*/ 76 w 153"/>
              <a:gd name="T17" fmla="*/ 121 h 232"/>
              <a:gd name="T18" fmla="*/ 46 w 153"/>
              <a:gd name="T19" fmla="*/ 108 h 232"/>
              <a:gd name="T20" fmla="*/ 16 w 153"/>
              <a:gd name="T21" fmla="*/ 90 h 232"/>
              <a:gd name="T22" fmla="*/ 5 w 153"/>
              <a:gd name="T23" fmla="*/ 58 h 232"/>
              <a:gd name="T24" fmla="*/ 24 w 153"/>
              <a:gd name="T25" fmla="*/ 16 h 232"/>
              <a:gd name="T26" fmla="*/ 76 w 153"/>
              <a:gd name="T27" fmla="*/ 0 h 232"/>
              <a:gd name="T28" fmla="*/ 128 w 153"/>
              <a:gd name="T29" fmla="*/ 16 h 232"/>
              <a:gd name="T30" fmla="*/ 147 w 153"/>
              <a:gd name="T31" fmla="*/ 58 h 232"/>
              <a:gd name="T32" fmla="*/ 136 w 153"/>
              <a:gd name="T33" fmla="*/ 90 h 232"/>
              <a:gd name="T34" fmla="*/ 107 w 153"/>
              <a:gd name="T35" fmla="*/ 108 h 232"/>
              <a:gd name="T36" fmla="*/ 140 w 153"/>
              <a:gd name="T37" fmla="*/ 128 h 232"/>
              <a:gd name="T38" fmla="*/ 152 w 153"/>
              <a:gd name="T39" fmla="*/ 164 h 232"/>
              <a:gd name="T40" fmla="*/ 133 w 153"/>
              <a:gd name="T41" fmla="*/ 213 h 232"/>
              <a:gd name="T42" fmla="*/ 76 w 153"/>
              <a:gd name="T43" fmla="*/ 231 h 232"/>
              <a:gd name="T44" fmla="*/ 20 w 153"/>
              <a:gd name="T45" fmla="*/ 213 h 232"/>
              <a:gd name="T46" fmla="*/ 0 w 153"/>
              <a:gd name="T47" fmla="*/ 164 h 232"/>
              <a:gd name="T48" fmla="*/ 12 w 153"/>
              <a:gd name="T49" fmla="*/ 128 h 232"/>
              <a:gd name="T50" fmla="*/ 46 w 153"/>
              <a:gd name="T51" fmla="*/ 108 h 232"/>
              <a:gd name="T52" fmla="*/ 35 w 153"/>
              <a:gd name="T53" fmla="*/ 61 h 232"/>
              <a:gd name="T54" fmla="*/ 46 w 153"/>
              <a:gd name="T55" fmla="*/ 87 h 232"/>
              <a:gd name="T56" fmla="*/ 76 w 153"/>
              <a:gd name="T57" fmla="*/ 97 h 232"/>
              <a:gd name="T58" fmla="*/ 107 w 153"/>
              <a:gd name="T59" fmla="*/ 87 h 232"/>
              <a:gd name="T60" fmla="*/ 118 w 153"/>
              <a:gd name="T61" fmla="*/ 61 h 232"/>
              <a:gd name="T62" fmla="*/ 107 w 153"/>
              <a:gd name="T63" fmla="*/ 34 h 232"/>
              <a:gd name="T64" fmla="*/ 76 w 153"/>
              <a:gd name="T65" fmla="*/ 24 h 232"/>
              <a:gd name="T66" fmla="*/ 46 w 153"/>
              <a:gd name="T67" fmla="*/ 34 h 232"/>
              <a:gd name="T68" fmla="*/ 35 w 153"/>
              <a:gd name="T69" fmla="*/ 6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232">
                <a:moveTo>
                  <a:pt x="76" y="121"/>
                </a:moveTo>
                <a:cubicBezTo>
                  <a:pt x="62" y="121"/>
                  <a:pt x="51" y="125"/>
                  <a:pt x="43" y="132"/>
                </a:cubicBezTo>
                <a:cubicBezTo>
                  <a:pt x="35" y="140"/>
                  <a:pt x="30" y="150"/>
                  <a:pt x="30" y="164"/>
                </a:cubicBezTo>
                <a:cubicBezTo>
                  <a:pt x="30" y="177"/>
                  <a:pt x="35" y="188"/>
                  <a:pt x="43" y="195"/>
                </a:cubicBezTo>
                <a:cubicBezTo>
                  <a:pt x="51" y="203"/>
                  <a:pt x="62" y="207"/>
                  <a:pt x="76" y="207"/>
                </a:cubicBezTo>
                <a:cubicBezTo>
                  <a:pt x="91" y="207"/>
                  <a:pt x="102" y="203"/>
                  <a:pt x="110" y="195"/>
                </a:cubicBezTo>
                <a:cubicBezTo>
                  <a:pt x="118" y="188"/>
                  <a:pt x="122" y="177"/>
                  <a:pt x="122" y="164"/>
                </a:cubicBezTo>
                <a:cubicBezTo>
                  <a:pt x="122" y="150"/>
                  <a:pt x="118" y="140"/>
                  <a:pt x="110" y="132"/>
                </a:cubicBezTo>
                <a:cubicBezTo>
                  <a:pt x="102" y="125"/>
                  <a:pt x="91" y="121"/>
                  <a:pt x="76" y="121"/>
                </a:cubicBezTo>
                <a:close/>
                <a:moveTo>
                  <a:pt x="46" y="108"/>
                </a:moveTo>
                <a:cubicBezTo>
                  <a:pt x="33" y="105"/>
                  <a:pt x="23" y="99"/>
                  <a:pt x="16" y="90"/>
                </a:cubicBezTo>
                <a:cubicBezTo>
                  <a:pt x="9" y="81"/>
                  <a:pt x="5" y="70"/>
                  <a:pt x="5" y="58"/>
                </a:cubicBezTo>
                <a:cubicBezTo>
                  <a:pt x="5" y="40"/>
                  <a:pt x="12" y="26"/>
                  <a:pt x="24" y="16"/>
                </a:cubicBezTo>
                <a:cubicBezTo>
                  <a:pt x="37" y="5"/>
                  <a:pt x="54" y="0"/>
                  <a:pt x="76" y="0"/>
                </a:cubicBezTo>
                <a:cubicBezTo>
                  <a:pt x="98" y="0"/>
                  <a:pt x="116" y="5"/>
                  <a:pt x="128" y="16"/>
                </a:cubicBezTo>
                <a:cubicBezTo>
                  <a:pt x="141" y="26"/>
                  <a:pt x="147" y="40"/>
                  <a:pt x="147" y="58"/>
                </a:cubicBezTo>
                <a:cubicBezTo>
                  <a:pt x="147" y="70"/>
                  <a:pt x="144" y="81"/>
                  <a:pt x="136" y="90"/>
                </a:cubicBezTo>
                <a:cubicBezTo>
                  <a:pt x="129" y="99"/>
                  <a:pt x="119" y="105"/>
                  <a:pt x="107" y="108"/>
                </a:cubicBezTo>
                <a:cubicBezTo>
                  <a:pt x="121" y="111"/>
                  <a:pt x="132" y="118"/>
                  <a:pt x="140" y="128"/>
                </a:cubicBezTo>
                <a:cubicBezTo>
                  <a:pt x="148" y="138"/>
                  <a:pt x="152" y="150"/>
                  <a:pt x="152" y="164"/>
                </a:cubicBezTo>
                <a:cubicBezTo>
                  <a:pt x="152" y="185"/>
                  <a:pt x="146" y="202"/>
                  <a:pt x="133" y="213"/>
                </a:cubicBezTo>
                <a:cubicBezTo>
                  <a:pt x="120" y="225"/>
                  <a:pt x="101" y="231"/>
                  <a:pt x="76" y="231"/>
                </a:cubicBezTo>
                <a:cubicBezTo>
                  <a:pt x="52" y="231"/>
                  <a:pt x="33" y="225"/>
                  <a:pt x="20" y="213"/>
                </a:cubicBezTo>
                <a:cubicBezTo>
                  <a:pt x="7" y="202"/>
                  <a:pt x="0" y="185"/>
                  <a:pt x="0" y="164"/>
                </a:cubicBezTo>
                <a:cubicBezTo>
                  <a:pt x="0" y="150"/>
                  <a:pt x="4" y="138"/>
                  <a:pt x="12" y="128"/>
                </a:cubicBezTo>
                <a:cubicBezTo>
                  <a:pt x="20" y="118"/>
                  <a:pt x="32" y="111"/>
                  <a:pt x="46" y="108"/>
                </a:cubicBezTo>
                <a:close/>
                <a:moveTo>
                  <a:pt x="35" y="61"/>
                </a:moveTo>
                <a:cubicBezTo>
                  <a:pt x="35" y="72"/>
                  <a:pt x="39" y="81"/>
                  <a:pt x="46" y="87"/>
                </a:cubicBezTo>
                <a:cubicBezTo>
                  <a:pt x="53" y="94"/>
                  <a:pt x="63" y="97"/>
                  <a:pt x="76" y="97"/>
                </a:cubicBezTo>
                <a:cubicBezTo>
                  <a:pt x="89" y="97"/>
                  <a:pt x="99" y="94"/>
                  <a:pt x="107" y="87"/>
                </a:cubicBezTo>
                <a:cubicBezTo>
                  <a:pt x="114" y="81"/>
                  <a:pt x="118" y="72"/>
                  <a:pt x="118" y="61"/>
                </a:cubicBezTo>
                <a:cubicBezTo>
                  <a:pt x="118" y="49"/>
                  <a:pt x="114" y="40"/>
                  <a:pt x="107" y="34"/>
                </a:cubicBezTo>
                <a:cubicBezTo>
                  <a:pt x="99" y="27"/>
                  <a:pt x="89" y="24"/>
                  <a:pt x="76" y="24"/>
                </a:cubicBezTo>
                <a:cubicBezTo>
                  <a:pt x="63" y="24"/>
                  <a:pt x="53" y="27"/>
                  <a:pt x="46" y="34"/>
                </a:cubicBezTo>
                <a:cubicBezTo>
                  <a:pt x="39" y="40"/>
                  <a:pt x="35" y="49"/>
                  <a:pt x="35" y="61"/>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10" name="Freeform 204"/>
          <p:cNvSpPr>
            <a:spLocks noChangeArrowheads="1"/>
          </p:cNvSpPr>
          <p:nvPr/>
        </p:nvSpPr>
        <p:spPr bwMode="auto">
          <a:xfrm>
            <a:off x="5146561" y="1543299"/>
            <a:ext cx="50400" cy="76328"/>
          </a:xfrm>
          <a:custGeom>
            <a:avLst/>
            <a:gdLst>
              <a:gd name="T0" fmla="*/ 76 w 153"/>
              <a:gd name="T1" fmla="*/ 121 h 232"/>
              <a:gd name="T2" fmla="*/ 43 w 153"/>
              <a:gd name="T3" fmla="*/ 132 h 232"/>
              <a:gd name="T4" fmla="*/ 30 w 153"/>
              <a:gd name="T5" fmla="*/ 164 h 232"/>
              <a:gd name="T6" fmla="*/ 43 w 153"/>
              <a:gd name="T7" fmla="*/ 195 h 232"/>
              <a:gd name="T8" fmla="*/ 76 w 153"/>
              <a:gd name="T9" fmla="*/ 207 h 232"/>
              <a:gd name="T10" fmla="*/ 110 w 153"/>
              <a:gd name="T11" fmla="*/ 195 h 232"/>
              <a:gd name="T12" fmla="*/ 122 w 153"/>
              <a:gd name="T13" fmla="*/ 164 h 232"/>
              <a:gd name="T14" fmla="*/ 110 w 153"/>
              <a:gd name="T15" fmla="*/ 132 h 232"/>
              <a:gd name="T16" fmla="*/ 76 w 153"/>
              <a:gd name="T17" fmla="*/ 121 h 232"/>
              <a:gd name="T18" fmla="*/ 46 w 153"/>
              <a:gd name="T19" fmla="*/ 108 h 232"/>
              <a:gd name="T20" fmla="*/ 16 w 153"/>
              <a:gd name="T21" fmla="*/ 90 h 232"/>
              <a:gd name="T22" fmla="*/ 5 w 153"/>
              <a:gd name="T23" fmla="*/ 58 h 232"/>
              <a:gd name="T24" fmla="*/ 24 w 153"/>
              <a:gd name="T25" fmla="*/ 16 h 232"/>
              <a:gd name="T26" fmla="*/ 76 w 153"/>
              <a:gd name="T27" fmla="*/ 0 h 232"/>
              <a:gd name="T28" fmla="*/ 128 w 153"/>
              <a:gd name="T29" fmla="*/ 16 h 232"/>
              <a:gd name="T30" fmla="*/ 147 w 153"/>
              <a:gd name="T31" fmla="*/ 58 h 232"/>
              <a:gd name="T32" fmla="*/ 136 w 153"/>
              <a:gd name="T33" fmla="*/ 90 h 232"/>
              <a:gd name="T34" fmla="*/ 107 w 153"/>
              <a:gd name="T35" fmla="*/ 108 h 232"/>
              <a:gd name="T36" fmla="*/ 140 w 153"/>
              <a:gd name="T37" fmla="*/ 128 h 232"/>
              <a:gd name="T38" fmla="*/ 152 w 153"/>
              <a:gd name="T39" fmla="*/ 164 h 232"/>
              <a:gd name="T40" fmla="*/ 133 w 153"/>
              <a:gd name="T41" fmla="*/ 213 h 232"/>
              <a:gd name="T42" fmla="*/ 76 w 153"/>
              <a:gd name="T43" fmla="*/ 231 h 232"/>
              <a:gd name="T44" fmla="*/ 20 w 153"/>
              <a:gd name="T45" fmla="*/ 213 h 232"/>
              <a:gd name="T46" fmla="*/ 0 w 153"/>
              <a:gd name="T47" fmla="*/ 164 h 232"/>
              <a:gd name="T48" fmla="*/ 12 w 153"/>
              <a:gd name="T49" fmla="*/ 128 h 232"/>
              <a:gd name="T50" fmla="*/ 46 w 153"/>
              <a:gd name="T51" fmla="*/ 108 h 232"/>
              <a:gd name="T52" fmla="*/ 35 w 153"/>
              <a:gd name="T53" fmla="*/ 61 h 232"/>
              <a:gd name="T54" fmla="*/ 46 w 153"/>
              <a:gd name="T55" fmla="*/ 87 h 232"/>
              <a:gd name="T56" fmla="*/ 76 w 153"/>
              <a:gd name="T57" fmla="*/ 97 h 232"/>
              <a:gd name="T58" fmla="*/ 107 w 153"/>
              <a:gd name="T59" fmla="*/ 87 h 232"/>
              <a:gd name="T60" fmla="*/ 118 w 153"/>
              <a:gd name="T61" fmla="*/ 61 h 232"/>
              <a:gd name="T62" fmla="*/ 107 w 153"/>
              <a:gd name="T63" fmla="*/ 34 h 232"/>
              <a:gd name="T64" fmla="*/ 76 w 153"/>
              <a:gd name="T65" fmla="*/ 24 h 232"/>
              <a:gd name="T66" fmla="*/ 46 w 153"/>
              <a:gd name="T67" fmla="*/ 34 h 232"/>
              <a:gd name="T68" fmla="*/ 35 w 153"/>
              <a:gd name="T69" fmla="*/ 6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232">
                <a:moveTo>
                  <a:pt x="76" y="121"/>
                </a:moveTo>
                <a:cubicBezTo>
                  <a:pt x="62" y="121"/>
                  <a:pt x="51" y="125"/>
                  <a:pt x="43" y="132"/>
                </a:cubicBezTo>
                <a:cubicBezTo>
                  <a:pt x="35" y="140"/>
                  <a:pt x="30" y="150"/>
                  <a:pt x="30" y="164"/>
                </a:cubicBezTo>
                <a:cubicBezTo>
                  <a:pt x="30" y="177"/>
                  <a:pt x="35" y="188"/>
                  <a:pt x="43" y="195"/>
                </a:cubicBezTo>
                <a:cubicBezTo>
                  <a:pt x="51" y="203"/>
                  <a:pt x="62" y="207"/>
                  <a:pt x="76" y="207"/>
                </a:cubicBezTo>
                <a:cubicBezTo>
                  <a:pt x="91" y="207"/>
                  <a:pt x="102" y="203"/>
                  <a:pt x="110" y="195"/>
                </a:cubicBezTo>
                <a:cubicBezTo>
                  <a:pt x="118" y="188"/>
                  <a:pt x="122" y="177"/>
                  <a:pt x="122" y="164"/>
                </a:cubicBezTo>
                <a:cubicBezTo>
                  <a:pt x="122" y="150"/>
                  <a:pt x="118" y="140"/>
                  <a:pt x="110" y="132"/>
                </a:cubicBezTo>
                <a:cubicBezTo>
                  <a:pt x="102" y="125"/>
                  <a:pt x="91" y="121"/>
                  <a:pt x="76" y="121"/>
                </a:cubicBezTo>
                <a:close/>
                <a:moveTo>
                  <a:pt x="46" y="108"/>
                </a:moveTo>
                <a:cubicBezTo>
                  <a:pt x="33" y="105"/>
                  <a:pt x="23" y="99"/>
                  <a:pt x="16" y="90"/>
                </a:cubicBezTo>
                <a:cubicBezTo>
                  <a:pt x="9" y="81"/>
                  <a:pt x="5" y="70"/>
                  <a:pt x="5" y="58"/>
                </a:cubicBezTo>
                <a:cubicBezTo>
                  <a:pt x="5" y="40"/>
                  <a:pt x="12" y="26"/>
                  <a:pt x="24" y="16"/>
                </a:cubicBezTo>
                <a:cubicBezTo>
                  <a:pt x="37" y="5"/>
                  <a:pt x="54" y="0"/>
                  <a:pt x="76" y="0"/>
                </a:cubicBezTo>
                <a:cubicBezTo>
                  <a:pt x="98" y="0"/>
                  <a:pt x="116" y="5"/>
                  <a:pt x="128" y="16"/>
                </a:cubicBezTo>
                <a:cubicBezTo>
                  <a:pt x="141" y="26"/>
                  <a:pt x="147" y="40"/>
                  <a:pt x="147" y="58"/>
                </a:cubicBezTo>
                <a:cubicBezTo>
                  <a:pt x="147" y="70"/>
                  <a:pt x="144" y="81"/>
                  <a:pt x="136" y="90"/>
                </a:cubicBezTo>
                <a:cubicBezTo>
                  <a:pt x="129" y="99"/>
                  <a:pt x="119" y="105"/>
                  <a:pt x="107" y="108"/>
                </a:cubicBezTo>
                <a:cubicBezTo>
                  <a:pt x="121" y="111"/>
                  <a:pt x="132" y="118"/>
                  <a:pt x="140" y="128"/>
                </a:cubicBezTo>
                <a:cubicBezTo>
                  <a:pt x="148" y="138"/>
                  <a:pt x="152" y="150"/>
                  <a:pt x="152" y="164"/>
                </a:cubicBezTo>
                <a:cubicBezTo>
                  <a:pt x="152" y="185"/>
                  <a:pt x="146" y="202"/>
                  <a:pt x="133" y="213"/>
                </a:cubicBezTo>
                <a:cubicBezTo>
                  <a:pt x="120" y="225"/>
                  <a:pt x="101" y="231"/>
                  <a:pt x="76" y="231"/>
                </a:cubicBezTo>
                <a:cubicBezTo>
                  <a:pt x="52" y="231"/>
                  <a:pt x="33" y="225"/>
                  <a:pt x="20" y="213"/>
                </a:cubicBezTo>
                <a:cubicBezTo>
                  <a:pt x="7" y="202"/>
                  <a:pt x="0" y="185"/>
                  <a:pt x="0" y="164"/>
                </a:cubicBezTo>
                <a:cubicBezTo>
                  <a:pt x="0" y="150"/>
                  <a:pt x="4" y="138"/>
                  <a:pt x="12" y="128"/>
                </a:cubicBezTo>
                <a:cubicBezTo>
                  <a:pt x="20" y="118"/>
                  <a:pt x="32" y="111"/>
                  <a:pt x="46" y="108"/>
                </a:cubicBezTo>
                <a:close/>
                <a:moveTo>
                  <a:pt x="35" y="61"/>
                </a:moveTo>
                <a:cubicBezTo>
                  <a:pt x="35" y="72"/>
                  <a:pt x="39" y="81"/>
                  <a:pt x="46" y="87"/>
                </a:cubicBezTo>
                <a:cubicBezTo>
                  <a:pt x="53" y="94"/>
                  <a:pt x="63" y="97"/>
                  <a:pt x="76" y="97"/>
                </a:cubicBezTo>
                <a:cubicBezTo>
                  <a:pt x="89" y="97"/>
                  <a:pt x="99" y="94"/>
                  <a:pt x="107" y="87"/>
                </a:cubicBezTo>
                <a:cubicBezTo>
                  <a:pt x="114" y="81"/>
                  <a:pt x="118" y="72"/>
                  <a:pt x="118" y="61"/>
                </a:cubicBezTo>
                <a:cubicBezTo>
                  <a:pt x="118" y="49"/>
                  <a:pt x="114" y="40"/>
                  <a:pt x="107" y="34"/>
                </a:cubicBezTo>
                <a:cubicBezTo>
                  <a:pt x="99" y="27"/>
                  <a:pt x="89" y="24"/>
                  <a:pt x="76" y="24"/>
                </a:cubicBezTo>
                <a:cubicBezTo>
                  <a:pt x="63" y="24"/>
                  <a:pt x="53" y="27"/>
                  <a:pt x="46" y="34"/>
                </a:cubicBezTo>
                <a:cubicBezTo>
                  <a:pt x="39" y="40"/>
                  <a:pt x="35" y="49"/>
                  <a:pt x="35" y="61"/>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11" name="Freeform 205"/>
          <p:cNvSpPr>
            <a:spLocks noChangeArrowheads="1"/>
          </p:cNvSpPr>
          <p:nvPr/>
        </p:nvSpPr>
        <p:spPr bwMode="auto">
          <a:xfrm>
            <a:off x="5224321" y="1230787"/>
            <a:ext cx="33120" cy="1440"/>
          </a:xfrm>
          <a:custGeom>
            <a:avLst/>
            <a:gdLst>
              <a:gd name="T0" fmla="*/ 0 w 102"/>
              <a:gd name="T1" fmla="*/ 0 h 1"/>
              <a:gd name="T2" fmla="*/ 101 w 102"/>
              <a:gd name="T3" fmla="*/ 0 h 1"/>
              <a:gd name="T4" fmla="*/ 0 w 102"/>
              <a:gd name="T5" fmla="*/ 0 h 1"/>
            </a:gdLst>
            <a:ahLst/>
            <a:cxnLst>
              <a:cxn ang="0">
                <a:pos x="T0" y="T1"/>
              </a:cxn>
              <a:cxn ang="0">
                <a:pos x="T2" y="T3"/>
              </a:cxn>
              <a:cxn ang="0">
                <a:pos x="T4" y="T5"/>
              </a:cxn>
            </a:cxnLst>
            <a:rect l="0" t="0" r="r" b="b"/>
            <a:pathLst>
              <a:path w="102" h="1">
                <a:moveTo>
                  <a:pt x="0" y="0"/>
                </a:moveTo>
                <a:lnTo>
                  <a:pt x="101" y="0"/>
                </a:lnTo>
                <a:lnTo>
                  <a:pt x="0"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12" name="Line 206"/>
          <p:cNvSpPr>
            <a:spLocks noChangeShapeType="1"/>
          </p:cNvSpPr>
          <p:nvPr/>
        </p:nvSpPr>
        <p:spPr bwMode="auto">
          <a:xfrm>
            <a:off x="5224321" y="1230787"/>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13" name="Line 207"/>
          <p:cNvSpPr>
            <a:spLocks noChangeShapeType="1"/>
          </p:cNvSpPr>
          <p:nvPr/>
        </p:nvSpPr>
        <p:spPr bwMode="auto">
          <a:xfrm>
            <a:off x="5224321" y="1230787"/>
            <a:ext cx="3312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14" name="Freeform 208"/>
          <p:cNvSpPr>
            <a:spLocks noChangeArrowheads="1"/>
          </p:cNvSpPr>
          <p:nvPr/>
        </p:nvSpPr>
        <p:spPr bwMode="auto">
          <a:xfrm>
            <a:off x="8892000" y="1230787"/>
            <a:ext cx="33120" cy="1440"/>
          </a:xfrm>
          <a:custGeom>
            <a:avLst/>
            <a:gdLst>
              <a:gd name="T0" fmla="*/ 101 w 102"/>
              <a:gd name="T1" fmla="*/ 0 h 1"/>
              <a:gd name="T2" fmla="*/ 0 w 102"/>
              <a:gd name="T3" fmla="*/ 0 h 1"/>
              <a:gd name="T4" fmla="*/ 101 w 102"/>
              <a:gd name="T5" fmla="*/ 0 h 1"/>
            </a:gdLst>
            <a:ahLst/>
            <a:cxnLst>
              <a:cxn ang="0">
                <a:pos x="T0" y="T1"/>
              </a:cxn>
              <a:cxn ang="0">
                <a:pos x="T2" y="T3"/>
              </a:cxn>
              <a:cxn ang="0">
                <a:pos x="T4" y="T5"/>
              </a:cxn>
            </a:cxnLst>
            <a:rect l="0" t="0" r="r" b="b"/>
            <a:pathLst>
              <a:path w="102" h="1">
                <a:moveTo>
                  <a:pt x="101" y="0"/>
                </a:moveTo>
                <a:lnTo>
                  <a:pt x="0" y="0"/>
                </a:lnTo>
                <a:lnTo>
                  <a:pt x="101" y="0"/>
                </a:lnTo>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15" name="Line 209"/>
          <p:cNvSpPr>
            <a:spLocks noChangeShapeType="1"/>
          </p:cNvSpPr>
          <p:nvPr/>
        </p:nvSpPr>
        <p:spPr bwMode="auto">
          <a:xfrm flipH="1">
            <a:off x="8890560" y="1230787"/>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16" name="Line 210"/>
          <p:cNvSpPr>
            <a:spLocks noChangeShapeType="1"/>
          </p:cNvSpPr>
          <p:nvPr/>
        </p:nvSpPr>
        <p:spPr bwMode="auto">
          <a:xfrm flipH="1">
            <a:off x="8890560" y="1230787"/>
            <a:ext cx="360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17" name="Freeform 211"/>
          <p:cNvSpPr>
            <a:spLocks noChangeArrowheads="1"/>
          </p:cNvSpPr>
          <p:nvPr/>
        </p:nvSpPr>
        <p:spPr bwMode="auto">
          <a:xfrm>
            <a:off x="5051521" y="1184702"/>
            <a:ext cx="50400" cy="76328"/>
          </a:xfrm>
          <a:custGeom>
            <a:avLst/>
            <a:gdLst>
              <a:gd name="T0" fmla="*/ 77 w 155"/>
              <a:gd name="T1" fmla="*/ 24 h 232"/>
              <a:gd name="T2" fmla="*/ 42 w 155"/>
              <a:gd name="T3" fmla="*/ 47 h 232"/>
              <a:gd name="T4" fmla="*/ 31 w 155"/>
              <a:gd name="T5" fmla="*/ 116 h 232"/>
              <a:gd name="T6" fmla="*/ 42 w 155"/>
              <a:gd name="T7" fmla="*/ 184 h 232"/>
              <a:gd name="T8" fmla="*/ 77 w 155"/>
              <a:gd name="T9" fmla="*/ 207 h 232"/>
              <a:gd name="T10" fmla="*/ 112 w 155"/>
              <a:gd name="T11" fmla="*/ 184 h 232"/>
              <a:gd name="T12" fmla="*/ 124 w 155"/>
              <a:gd name="T13" fmla="*/ 116 h 232"/>
              <a:gd name="T14" fmla="*/ 112 w 155"/>
              <a:gd name="T15" fmla="*/ 47 h 232"/>
              <a:gd name="T16" fmla="*/ 77 w 155"/>
              <a:gd name="T17" fmla="*/ 24 h 232"/>
              <a:gd name="T18" fmla="*/ 77 w 155"/>
              <a:gd name="T19" fmla="*/ 0 h 232"/>
              <a:gd name="T20" fmla="*/ 134 w 155"/>
              <a:gd name="T21" fmla="*/ 30 h 232"/>
              <a:gd name="T22" fmla="*/ 154 w 155"/>
              <a:gd name="T23" fmla="*/ 116 h 232"/>
              <a:gd name="T24" fmla="*/ 134 w 155"/>
              <a:gd name="T25" fmla="*/ 201 h 232"/>
              <a:gd name="T26" fmla="*/ 77 w 155"/>
              <a:gd name="T27" fmla="*/ 231 h 232"/>
              <a:gd name="T28" fmla="*/ 20 w 155"/>
              <a:gd name="T29" fmla="*/ 201 h 232"/>
              <a:gd name="T30" fmla="*/ 0 w 155"/>
              <a:gd name="T31" fmla="*/ 116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2" y="24"/>
                  <a:pt x="50" y="32"/>
                  <a:pt x="42" y="47"/>
                </a:cubicBezTo>
                <a:cubicBezTo>
                  <a:pt x="34" y="62"/>
                  <a:pt x="31" y="85"/>
                  <a:pt x="31" y="116"/>
                </a:cubicBezTo>
                <a:cubicBezTo>
                  <a:pt x="31" y="146"/>
                  <a:pt x="34" y="169"/>
                  <a:pt x="42" y="184"/>
                </a:cubicBezTo>
                <a:cubicBezTo>
                  <a:pt x="50" y="199"/>
                  <a:pt x="62" y="207"/>
                  <a:pt x="77" y="207"/>
                </a:cubicBezTo>
                <a:cubicBezTo>
                  <a:pt x="93" y="207"/>
                  <a:pt x="104" y="199"/>
                  <a:pt x="112" y="184"/>
                </a:cubicBezTo>
                <a:cubicBezTo>
                  <a:pt x="120" y="169"/>
                  <a:pt x="124" y="146"/>
                  <a:pt x="124" y="116"/>
                </a:cubicBezTo>
                <a:cubicBezTo>
                  <a:pt x="124" y="85"/>
                  <a:pt x="120" y="62"/>
                  <a:pt x="112" y="47"/>
                </a:cubicBezTo>
                <a:cubicBezTo>
                  <a:pt x="104" y="32"/>
                  <a:pt x="93" y="24"/>
                  <a:pt x="77" y="24"/>
                </a:cubicBezTo>
                <a:close/>
                <a:moveTo>
                  <a:pt x="77" y="0"/>
                </a:moveTo>
                <a:cubicBezTo>
                  <a:pt x="102" y="0"/>
                  <a:pt x="121" y="10"/>
                  <a:pt x="134" y="30"/>
                </a:cubicBezTo>
                <a:cubicBezTo>
                  <a:pt x="147" y="50"/>
                  <a:pt x="154" y="78"/>
                  <a:pt x="154" y="116"/>
                </a:cubicBezTo>
                <a:cubicBezTo>
                  <a:pt x="154" y="153"/>
                  <a:pt x="147" y="182"/>
                  <a:pt x="134" y="201"/>
                </a:cubicBezTo>
                <a:cubicBezTo>
                  <a:pt x="121" y="221"/>
                  <a:pt x="102" y="231"/>
                  <a:pt x="77" y="231"/>
                </a:cubicBezTo>
                <a:cubicBezTo>
                  <a:pt x="52" y="231"/>
                  <a:pt x="33" y="221"/>
                  <a:pt x="20" y="201"/>
                </a:cubicBezTo>
                <a:cubicBezTo>
                  <a:pt x="7" y="182"/>
                  <a:pt x="0" y="153"/>
                  <a:pt x="0" y="116"/>
                </a:cubicBezTo>
                <a:cubicBezTo>
                  <a:pt x="0" y="78"/>
                  <a:pt x="7" y="50"/>
                  <a:pt x="20" y="30"/>
                </a:cubicBezTo>
                <a:cubicBezTo>
                  <a:pt x="33" y="10"/>
                  <a:pt x="52" y="0"/>
                  <a:pt x="77" y="0"/>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18" name="Freeform 212"/>
          <p:cNvSpPr>
            <a:spLocks noChangeArrowheads="1"/>
          </p:cNvSpPr>
          <p:nvPr/>
        </p:nvSpPr>
        <p:spPr bwMode="auto">
          <a:xfrm>
            <a:off x="5051521" y="1184702"/>
            <a:ext cx="50400" cy="76328"/>
          </a:xfrm>
          <a:custGeom>
            <a:avLst/>
            <a:gdLst>
              <a:gd name="T0" fmla="*/ 77 w 155"/>
              <a:gd name="T1" fmla="*/ 24 h 232"/>
              <a:gd name="T2" fmla="*/ 42 w 155"/>
              <a:gd name="T3" fmla="*/ 47 h 232"/>
              <a:gd name="T4" fmla="*/ 31 w 155"/>
              <a:gd name="T5" fmla="*/ 116 h 232"/>
              <a:gd name="T6" fmla="*/ 42 w 155"/>
              <a:gd name="T7" fmla="*/ 184 h 232"/>
              <a:gd name="T8" fmla="*/ 77 w 155"/>
              <a:gd name="T9" fmla="*/ 207 h 232"/>
              <a:gd name="T10" fmla="*/ 112 w 155"/>
              <a:gd name="T11" fmla="*/ 184 h 232"/>
              <a:gd name="T12" fmla="*/ 124 w 155"/>
              <a:gd name="T13" fmla="*/ 116 h 232"/>
              <a:gd name="T14" fmla="*/ 112 w 155"/>
              <a:gd name="T15" fmla="*/ 47 h 232"/>
              <a:gd name="T16" fmla="*/ 77 w 155"/>
              <a:gd name="T17" fmla="*/ 24 h 232"/>
              <a:gd name="T18" fmla="*/ 77 w 155"/>
              <a:gd name="T19" fmla="*/ 0 h 232"/>
              <a:gd name="T20" fmla="*/ 134 w 155"/>
              <a:gd name="T21" fmla="*/ 30 h 232"/>
              <a:gd name="T22" fmla="*/ 154 w 155"/>
              <a:gd name="T23" fmla="*/ 116 h 232"/>
              <a:gd name="T24" fmla="*/ 134 w 155"/>
              <a:gd name="T25" fmla="*/ 201 h 232"/>
              <a:gd name="T26" fmla="*/ 77 w 155"/>
              <a:gd name="T27" fmla="*/ 231 h 232"/>
              <a:gd name="T28" fmla="*/ 20 w 155"/>
              <a:gd name="T29" fmla="*/ 201 h 232"/>
              <a:gd name="T30" fmla="*/ 0 w 155"/>
              <a:gd name="T31" fmla="*/ 116 h 232"/>
              <a:gd name="T32" fmla="*/ 20 w 155"/>
              <a:gd name="T33" fmla="*/ 30 h 232"/>
              <a:gd name="T34" fmla="*/ 77 w 155"/>
              <a:gd name="T3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32">
                <a:moveTo>
                  <a:pt x="77" y="24"/>
                </a:moveTo>
                <a:cubicBezTo>
                  <a:pt x="62" y="24"/>
                  <a:pt x="50" y="32"/>
                  <a:pt x="42" y="47"/>
                </a:cubicBezTo>
                <a:cubicBezTo>
                  <a:pt x="34" y="62"/>
                  <a:pt x="31" y="85"/>
                  <a:pt x="31" y="116"/>
                </a:cubicBezTo>
                <a:cubicBezTo>
                  <a:pt x="31" y="146"/>
                  <a:pt x="34" y="169"/>
                  <a:pt x="42" y="184"/>
                </a:cubicBezTo>
                <a:cubicBezTo>
                  <a:pt x="50" y="199"/>
                  <a:pt x="62" y="207"/>
                  <a:pt x="77" y="207"/>
                </a:cubicBezTo>
                <a:cubicBezTo>
                  <a:pt x="93" y="207"/>
                  <a:pt x="104" y="199"/>
                  <a:pt x="112" y="184"/>
                </a:cubicBezTo>
                <a:cubicBezTo>
                  <a:pt x="120" y="169"/>
                  <a:pt x="124" y="146"/>
                  <a:pt x="124" y="116"/>
                </a:cubicBezTo>
                <a:cubicBezTo>
                  <a:pt x="124" y="85"/>
                  <a:pt x="120" y="62"/>
                  <a:pt x="112" y="47"/>
                </a:cubicBezTo>
                <a:cubicBezTo>
                  <a:pt x="104" y="32"/>
                  <a:pt x="93" y="24"/>
                  <a:pt x="77" y="24"/>
                </a:cubicBezTo>
                <a:close/>
                <a:moveTo>
                  <a:pt x="77" y="0"/>
                </a:moveTo>
                <a:cubicBezTo>
                  <a:pt x="102" y="0"/>
                  <a:pt x="121" y="10"/>
                  <a:pt x="134" y="30"/>
                </a:cubicBezTo>
                <a:cubicBezTo>
                  <a:pt x="147" y="50"/>
                  <a:pt x="154" y="78"/>
                  <a:pt x="154" y="116"/>
                </a:cubicBezTo>
                <a:cubicBezTo>
                  <a:pt x="154" y="153"/>
                  <a:pt x="147" y="182"/>
                  <a:pt x="134" y="201"/>
                </a:cubicBezTo>
                <a:cubicBezTo>
                  <a:pt x="121" y="221"/>
                  <a:pt x="102" y="231"/>
                  <a:pt x="77" y="231"/>
                </a:cubicBezTo>
                <a:cubicBezTo>
                  <a:pt x="52" y="231"/>
                  <a:pt x="33" y="221"/>
                  <a:pt x="20" y="201"/>
                </a:cubicBezTo>
                <a:cubicBezTo>
                  <a:pt x="7" y="182"/>
                  <a:pt x="0" y="153"/>
                  <a:pt x="0" y="116"/>
                </a:cubicBezTo>
                <a:cubicBezTo>
                  <a:pt x="0" y="78"/>
                  <a:pt x="7" y="50"/>
                  <a:pt x="20" y="30"/>
                </a:cubicBezTo>
                <a:cubicBezTo>
                  <a:pt x="33" y="10"/>
                  <a:pt x="52" y="0"/>
                  <a:pt x="77" y="0"/>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19" name="Freeform 213"/>
          <p:cNvSpPr>
            <a:spLocks noChangeArrowheads="1"/>
          </p:cNvSpPr>
          <p:nvPr/>
        </p:nvSpPr>
        <p:spPr bwMode="auto">
          <a:xfrm>
            <a:off x="5119200" y="1246627"/>
            <a:ext cx="10080" cy="12962"/>
          </a:xfrm>
          <a:custGeom>
            <a:avLst/>
            <a:gdLst>
              <a:gd name="T0" fmla="*/ 0 w 32"/>
              <a:gd name="T1" fmla="*/ 37 h 38"/>
              <a:gd name="T2" fmla="*/ 31 w 32"/>
              <a:gd name="T3" fmla="*/ 37 h 38"/>
              <a:gd name="T4" fmla="*/ 31 w 32"/>
              <a:gd name="T5" fmla="*/ 0 h 38"/>
              <a:gd name="T6" fmla="*/ 0 w 32"/>
              <a:gd name="T7" fmla="*/ 0 h 38"/>
              <a:gd name="T8" fmla="*/ 0 w 32"/>
              <a:gd name="T9" fmla="*/ 37 h 38"/>
            </a:gdLst>
            <a:ahLst/>
            <a:cxnLst>
              <a:cxn ang="0">
                <a:pos x="T0" y="T1"/>
              </a:cxn>
              <a:cxn ang="0">
                <a:pos x="T2" y="T3"/>
              </a:cxn>
              <a:cxn ang="0">
                <a:pos x="T4" y="T5"/>
              </a:cxn>
              <a:cxn ang="0">
                <a:pos x="T6" y="T7"/>
              </a:cxn>
              <a:cxn ang="0">
                <a:pos x="T8" y="T9"/>
              </a:cxn>
            </a:cxnLst>
            <a:rect l="0" t="0" r="r" b="b"/>
            <a:pathLst>
              <a:path w="32" h="38">
                <a:moveTo>
                  <a:pt x="0" y="37"/>
                </a:moveTo>
                <a:lnTo>
                  <a:pt x="31" y="37"/>
                </a:lnTo>
                <a:lnTo>
                  <a:pt x="31" y="0"/>
                </a:lnTo>
                <a:lnTo>
                  <a:pt x="0" y="0"/>
                </a:lnTo>
                <a:lnTo>
                  <a:pt x="0" y="37"/>
                </a:lnTo>
              </a:path>
            </a:pathLst>
          </a:cu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20" name="Freeform 214"/>
          <p:cNvSpPr>
            <a:spLocks noChangeArrowheads="1"/>
          </p:cNvSpPr>
          <p:nvPr/>
        </p:nvSpPr>
        <p:spPr bwMode="auto">
          <a:xfrm>
            <a:off x="5146561" y="1184702"/>
            <a:ext cx="50400" cy="76328"/>
          </a:xfrm>
          <a:custGeom>
            <a:avLst/>
            <a:gdLst>
              <a:gd name="T0" fmla="*/ 15 w 154"/>
              <a:gd name="T1" fmla="*/ 222 h 232"/>
              <a:gd name="T2" fmla="*/ 15 w 154"/>
              <a:gd name="T3" fmla="*/ 194 h 232"/>
              <a:gd name="T4" fmla="*/ 37 w 154"/>
              <a:gd name="T5" fmla="*/ 203 h 232"/>
              <a:gd name="T6" fmla="*/ 60 w 154"/>
              <a:gd name="T7" fmla="*/ 205 h 232"/>
              <a:gd name="T8" fmla="*/ 106 w 154"/>
              <a:gd name="T9" fmla="*/ 185 h 232"/>
              <a:gd name="T10" fmla="*/ 124 w 154"/>
              <a:gd name="T11" fmla="*/ 125 h 232"/>
              <a:gd name="T12" fmla="*/ 102 w 154"/>
              <a:gd name="T13" fmla="*/ 144 h 232"/>
              <a:gd name="T14" fmla="*/ 72 w 154"/>
              <a:gd name="T15" fmla="*/ 151 h 232"/>
              <a:gd name="T16" fmla="*/ 20 w 154"/>
              <a:gd name="T17" fmla="*/ 131 h 232"/>
              <a:gd name="T18" fmla="*/ 0 w 154"/>
              <a:gd name="T19" fmla="*/ 76 h 232"/>
              <a:gd name="T20" fmla="*/ 20 w 154"/>
              <a:gd name="T21" fmla="*/ 21 h 232"/>
              <a:gd name="T22" fmla="*/ 74 w 154"/>
              <a:gd name="T23" fmla="*/ 0 h 232"/>
              <a:gd name="T24" fmla="*/ 133 w 154"/>
              <a:gd name="T25" fmla="*/ 30 h 232"/>
              <a:gd name="T26" fmla="*/ 153 w 154"/>
              <a:gd name="T27" fmla="*/ 116 h 232"/>
              <a:gd name="T28" fmla="*/ 129 w 154"/>
              <a:gd name="T29" fmla="*/ 199 h 232"/>
              <a:gd name="T30" fmla="*/ 62 w 154"/>
              <a:gd name="T31" fmla="*/ 231 h 232"/>
              <a:gd name="T32" fmla="*/ 39 w 154"/>
              <a:gd name="T33" fmla="*/ 229 h 232"/>
              <a:gd name="T34" fmla="*/ 15 w 154"/>
              <a:gd name="T35" fmla="*/ 222 h 232"/>
              <a:gd name="T36" fmla="*/ 74 w 154"/>
              <a:gd name="T37" fmla="*/ 128 h 232"/>
              <a:gd name="T38" fmla="*/ 106 w 154"/>
              <a:gd name="T39" fmla="*/ 114 h 232"/>
              <a:gd name="T40" fmla="*/ 118 w 154"/>
              <a:gd name="T41" fmla="*/ 76 h 232"/>
              <a:gd name="T42" fmla="*/ 106 w 154"/>
              <a:gd name="T43" fmla="*/ 38 h 232"/>
              <a:gd name="T44" fmla="*/ 74 w 154"/>
              <a:gd name="T45" fmla="*/ 24 h 232"/>
              <a:gd name="T46" fmla="*/ 42 w 154"/>
              <a:gd name="T47" fmla="*/ 38 h 232"/>
              <a:gd name="T48" fmla="*/ 30 w 154"/>
              <a:gd name="T49" fmla="*/ 76 h 232"/>
              <a:gd name="T50" fmla="*/ 42 w 154"/>
              <a:gd name="T51" fmla="*/ 114 h 232"/>
              <a:gd name="T52" fmla="*/ 74 w 154"/>
              <a:gd name="T53" fmla="*/ 12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32">
                <a:moveTo>
                  <a:pt x="15" y="222"/>
                </a:moveTo>
                <a:lnTo>
                  <a:pt x="15" y="194"/>
                </a:lnTo>
                <a:cubicBezTo>
                  <a:pt x="22" y="198"/>
                  <a:pt x="30" y="201"/>
                  <a:pt x="37" y="203"/>
                </a:cubicBezTo>
                <a:cubicBezTo>
                  <a:pt x="45" y="204"/>
                  <a:pt x="53" y="205"/>
                  <a:pt x="60" y="205"/>
                </a:cubicBezTo>
                <a:cubicBezTo>
                  <a:pt x="80" y="205"/>
                  <a:pt x="95" y="199"/>
                  <a:pt x="106" y="185"/>
                </a:cubicBezTo>
                <a:cubicBezTo>
                  <a:pt x="116" y="172"/>
                  <a:pt x="122" y="152"/>
                  <a:pt x="124" y="125"/>
                </a:cubicBezTo>
                <a:cubicBezTo>
                  <a:pt x="118" y="133"/>
                  <a:pt x="111" y="140"/>
                  <a:pt x="102" y="144"/>
                </a:cubicBezTo>
                <a:cubicBezTo>
                  <a:pt x="93" y="149"/>
                  <a:pt x="83" y="151"/>
                  <a:pt x="72" y="151"/>
                </a:cubicBezTo>
                <a:cubicBezTo>
                  <a:pt x="50" y="151"/>
                  <a:pt x="33" y="144"/>
                  <a:pt x="20" y="131"/>
                </a:cubicBezTo>
                <a:cubicBezTo>
                  <a:pt x="7" y="117"/>
                  <a:pt x="0" y="99"/>
                  <a:pt x="0" y="76"/>
                </a:cubicBezTo>
                <a:cubicBezTo>
                  <a:pt x="0" y="53"/>
                  <a:pt x="7" y="35"/>
                  <a:pt x="20" y="21"/>
                </a:cubicBezTo>
                <a:cubicBezTo>
                  <a:pt x="34" y="7"/>
                  <a:pt x="52" y="0"/>
                  <a:pt x="74" y="0"/>
                </a:cubicBezTo>
                <a:cubicBezTo>
                  <a:pt x="100" y="0"/>
                  <a:pt x="120" y="10"/>
                  <a:pt x="133" y="30"/>
                </a:cubicBezTo>
                <a:cubicBezTo>
                  <a:pt x="147" y="50"/>
                  <a:pt x="153" y="78"/>
                  <a:pt x="153" y="116"/>
                </a:cubicBezTo>
                <a:cubicBezTo>
                  <a:pt x="153" y="151"/>
                  <a:pt x="145" y="178"/>
                  <a:pt x="129" y="199"/>
                </a:cubicBezTo>
                <a:cubicBezTo>
                  <a:pt x="112" y="220"/>
                  <a:pt x="90" y="231"/>
                  <a:pt x="62" y="231"/>
                </a:cubicBezTo>
                <a:cubicBezTo>
                  <a:pt x="54" y="231"/>
                  <a:pt x="46" y="230"/>
                  <a:pt x="39" y="229"/>
                </a:cubicBezTo>
                <a:cubicBezTo>
                  <a:pt x="31" y="227"/>
                  <a:pt x="23" y="225"/>
                  <a:pt x="15" y="222"/>
                </a:cubicBezTo>
                <a:close/>
                <a:moveTo>
                  <a:pt x="74" y="128"/>
                </a:moveTo>
                <a:cubicBezTo>
                  <a:pt x="88" y="128"/>
                  <a:pt x="98" y="123"/>
                  <a:pt x="106" y="114"/>
                </a:cubicBezTo>
                <a:cubicBezTo>
                  <a:pt x="114" y="105"/>
                  <a:pt x="118" y="92"/>
                  <a:pt x="118" y="76"/>
                </a:cubicBezTo>
                <a:cubicBezTo>
                  <a:pt x="118" y="60"/>
                  <a:pt x="114" y="47"/>
                  <a:pt x="106" y="38"/>
                </a:cubicBezTo>
                <a:cubicBezTo>
                  <a:pt x="98" y="29"/>
                  <a:pt x="88" y="24"/>
                  <a:pt x="74" y="24"/>
                </a:cubicBezTo>
                <a:cubicBezTo>
                  <a:pt x="61" y="24"/>
                  <a:pt x="50" y="29"/>
                  <a:pt x="42" y="38"/>
                </a:cubicBezTo>
                <a:cubicBezTo>
                  <a:pt x="34" y="47"/>
                  <a:pt x="30" y="60"/>
                  <a:pt x="30" y="76"/>
                </a:cubicBezTo>
                <a:cubicBezTo>
                  <a:pt x="30" y="92"/>
                  <a:pt x="34" y="105"/>
                  <a:pt x="42" y="114"/>
                </a:cubicBezTo>
                <a:cubicBezTo>
                  <a:pt x="50" y="123"/>
                  <a:pt x="61" y="128"/>
                  <a:pt x="74" y="128"/>
                </a:cubicBezTo>
                <a:close/>
              </a:path>
            </a:pathLst>
          </a:custGeom>
          <a:solidFill>
            <a:srgbClr val="000000"/>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21" name="Freeform 215"/>
          <p:cNvSpPr>
            <a:spLocks noChangeArrowheads="1"/>
          </p:cNvSpPr>
          <p:nvPr/>
        </p:nvSpPr>
        <p:spPr bwMode="auto">
          <a:xfrm>
            <a:off x="5146561" y="1184702"/>
            <a:ext cx="20160" cy="76328"/>
          </a:xfrm>
          <a:custGeom>
            <a:avLst/>
            <a:gdLst>
              <a:gd name="T0" fmla="*/ 6 w 60"/>
              <a:gd name="T1" fmla="*/ 222 h 232"/>
              <a:gd name="T2" fmla="*/ 6 w 60"/>
              <a:gd name="T3" fmla="*/ 194 h 232"/>
              <a:gd name="T4" fmla="*/ 14 w 60"/>
              <a:gd name="T5" fmla="*/ 203 h 232"/>
              <a:gd name="T6" fmla="*/ 23 w 60"/>
              <a:gd name="T7" fmla="*/ 205 h 232"/>
              <a:gd name="T8" fmla="*/ 41 w 60"/>
              <a:gd name="T9" fmla="*/ 185 h 232"/>
              <a:gd name="T10" fmla="*/ 48 w 60"/>
              <a:gd name="T11" fmla="*/ 125 h 232"/>
              <a:gd name="T12" fmla="*/ 39 w 60"/>
              <a:gd name="T13" fmla="*/ 144 h 232"/>
              <a:gd name="T14" fmla="*/ 28 w 60"/>
              <a:gd name="T15" fmla="*/ 151 h 232"/>
              <a:gd name="T16" fmla="*/ 8 w 60"/>
              <a:gd name="T17" fmla="*/ 131 h 232"/>
              <a:gd name="T18" fmla="*/ 0 w 60"/>
              <a:gd name="T19" fmla="*/ 76 h 232"/>
              <a:gd name="T20" fmla="*/ 8 w 60"/>
              <a:gd name="T21" fmla="*/ 21 h 232"/>
              <a:gd name="T22" fmla="*/ 29 w 60"/>
              <a:gd name="T23" fmla="*/ 0 h 232"/>
              <a:gd name="T24" fmla="*/ 51 w 60"/>
              <a:gd name="T25" fmla="*/ 30 h 232"/>
              <a:gd name="T26" fmla="*/ 59 w 60"/>
              <a:gd name="T27" fmla="*/ 116 h 232"/>
              <a:gd name="T28" fmla="*/ 50 w 60"/>
              <a:gd name="T29" fmla="*/ 199 h 232"/>
              <a:gd name="T30" fmla="*/ 24 w 60"/>
              <a:gd name="T31" fmla="*/ 231 h 232"/>
              <a:gd name="T32" fmla="*/ 15 w 60"/>
              <a:gd name="T33" fmla="*/ 229 h 232"/>
              <a:gd name="T34" fmla="*/ 6 w 60"/>
              <a:gd name="T35" fmla="*/ 222 h 232"/>
              <a:gd name="T36" fmla="*/ 29 w 60"/>
              <a:gd name="T37" fmla="*/ 128 h 232"/>
              <a:gd name="T38" fmla="*/ 41 w 60"/>
              <a:gd name="T39" fmla="*/ 114 h 232"/>
              <a:gd name="T40" fmla="*/ 46 w 60"/>
              <a:gd name="T41" fmla="*/ 76 h 232"/>
              <a:gd name="T42" fmla="*/ 41 w 60"/>
              <a:gd name="T43" fmla="*/ 38 h 232"/>
              <a:gd name="T44" fmla="*/ 29 w 60"/>
              <a:gd name="T45" fmla="*/ 24 h 232"/>
              <a:gd name="T46" fmla="*/ 16 w 60"/>
              <a:gd name="T47" fmla="*/ 38 h 232"/>
              <a:gd name="T48" fmla="*/ 12 w 60"/>
              <a:gd name="T49" fmla="*/ 76 h 232"/>
              <a:gd name="T50" fmla="*/ 16 w 60"/>
              <a:gd name="T51" fmla="*/ 114 h 232"/>
              <a:gd name="T52" fmla="*/ 29 w 60"/>
              <a:gd name="T53" fmla="*/ 12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232">
                <a:moveTo>
                  <a:pt x="6" y="222"/>
                </a:moveTo>
                <a:lnTo>
                  <a:pt x="6" y="194"/>
                </a:lnTo>
                <a:cubicBezTo>
                  <a:pt x="8" y="198"/>
                  <a:pt x="12" y="201"/>
                  <a:pt x="14" y="203"/>
                </a:cubicBezTo>
                <a:cubicBezTo>
                  <a:pt x="17" y="204"/>
                  <a:pt x="20" y="205"/>
                  <a:pt x="23" y="205"/>
                </a:cubicBezTo>
                <a:cubicBezTo>
                  <a:pt x="31" y="205"/>
                  <a:pt x="37" y="199"/>
                  <a:pt x="41" y="185"/>
                </a:cubicBezTo>
                <a:cubicBezTo>
                  <a:pt x="45" y="172"/>
                  <a:pt x="47" y="152"/>
                  <a:pt x="48" y="125"/>
                </a:cubicBezTo>
                <a:cubicBezTo>
                  <a:pt x="46" y="133"/>
                  <a:pt x="43" y="140"/>
                  <a:pt x="39" y="144"/>
                </a:cubicBezTo>
                <a:cubicBezTo>
                  <a:pt x="36" y="149"/>
                  <a:pt x="32" y="151"/>
                  <a:pt x="28" y="151"/>
                </a:cubicBezTo>
                <a:cubicBezTo>
                  <a:pt x="19" y="151"/>
                  <a:pt x="13" y="144"/>
                  <a:pt x="8" y="131"/>
                </a:cubicBezTo>
                <a:cubicBezTo>
                  <a:pt x="3" y="117"/>
                  <a:pt x="0" y="99"/>
                  <a:pt x="0" y="76"/>
                </a:cubicBezTo>
                <a:cubicBezTo>
                  <a:pt x="0" y="53"/>
                  <a:pt x="3" y="35"/>
                  <a:pt x="8" y="21"/>
                </a:cubicBezTo>
                <a:cubicBezTo>
                  <a:pt x="13" y="7"/>
                  <a:pt x="20" y="0"/>
                  <a:pt x="29" y="0"/>
                </a:cubicBezTo>
                <a:cubicBezTo>
                  <a:pt x="39" y="0"/>
                  <a:pt x="46" y="10"/>
                  <a:pt x="51" y="30"/>
                </a:cubicBezTo>
                <a:cubicBezTo>
                  <a:pt x="57" y="50"/>
                  <a:pt x="59" y="78"/>
                  <a:pt x="59" y="116"/>
                </a:cubicBezTo>
                <a:cubicBezTo>
                  <a:pt x="59" y="151"/>
                  <a:pt x="56" y="178"/>
                  <a:pt x="50" y="199"/>
                </a:cubicBezTo>
                <a:cubicBezTo>
                  <a:pt x="43" y="220"/>
                  <a:pt x="35" y="231"/>
                  <a:pt x="24" y="231"/>
                </a:cubicBezTo>
                <a:cubicBezTo>
                  <a:pt x="21" y="231"/>
                  <a:pt x="18" y="230"/>
                  <a:pt x="15" y="229"/>
                </a:cubicBezTo>
                <a:cubicBezTo>
                  <a:pt x="12" y="227"/>
                  <a:pt x="9" y="225"/>
                  <a:pt x="6" y="222"/>
                </a:cubicBezTo>
                <a:close/>
                <a:moveTo>
                  <a:pt x="29" y="128"/>
                </a:moveTo>
                <a:cubicBezTo>
                  <a:pt x="34" y="128"/>
                  <a:pt x="38" y="123"/>
                  <a:pt x="41" y="114"/>
                </a:cubicBezTo>
                <a:cubicBezTo>
                  <a:pt x="44" y="105"/>
                  <a:pt x="46" y="92"/>
                  <a:pt x="46" y="76"/>
                </a:cubicBezTo>
                <a:cubicBezTo>
                  <a:pt x="46" y="60"/>
                  <a:pt x="44" y="47"/>
                  <a:pt x="41" y="38"/>
                </a:cubicBezTo>
                <a:cubicBezTo>
                  <a:pt x="38" y="29"/>
                  <a:pt x="34" y="24"/>
                  <a:pt x="29" y="24"/>
                </a:cubicBezTo>
                <a:cubicBezTo>
                  <a:pt x="24" y="24"/>
                  <a:pt x="19" y="29"/>
                  <a:pt x="16" y="38"/>
                </a:cubicBezTo>
                <a:cubicBezTo>
                  <a:pt x="13" y="47"/>
                  <a:pt x="12" y="60"/>
                  <a:pt x="12" y="76"/>
                </a:cubicBezTo>
                <a:cubicBezTo>
                  <a:pt x="12" y="92"/>
                  <a:pt x="13" y="105"/>
                  <a:pt x="16" y="114"/>
                </a:cubicBezTo>
                <a:cubicBezTo>
                  <a:pt x="19" y="123"/>
                  <a:pt x="24" y="128"/>
                  <a:pt x="29" y="128"/>
                </a:cubicBezTo>
                <a:close/>
              </a:path>
            </a:pathLst>
          </a:custGeom>
          <a:noFill/>
          <a:ln w="9525"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2" name="Line 216"/>
          <p:cNvSpPr>
            <a:spLocks noChangeShapeType="1"/>
          </p:cNvSpPr>
          <p:nvPr/>
        </p:nvSpPr>
        <p:spPr bwMode="auto">
          <a:xfrm>
            <a:off x="5224321" y="4056752"/>
            <a:ext cx="37008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3" name="Line 217"/>
          <p:cNvSpPr>
            <a:spLocks noChangeShapeType="1"/>
          </p:cNvSpPr>
          <p:nvPr/>
        </p:nvSpPr>
        <p:spPr bwMode="auto">
          <a:xfrm>
            <a:off x="5224321" y="1220848"/>
            <a:ext cx="3700800" cy="1440"/>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4" name="Line 218"/>
          <p:cNvSpPr>
            <a:spLocks noChangeShapeType="1"/>
          </p:cNvSpPr>
          <p:nvPr/>
        </p:nvSpPr>
        <p:spPr bwMode="auto">
          <a:xfrm flipV="1">
            <a:off x="5224320" y="1229346"/>
            <a:ext cx="1440" cy="286878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5" name="Line 219"/>
          <p:cNvSpPr>
            <a:spLocks noChangeShapeType="1"/>
          </p:cNvSpPr>
          <p:nvPr/>
        </p:nvSpPr>
        <p:spPr bwMode="auto">
          <a:xfrm flipV="1">
            <a:off x="8925120" y="1229346"/>
            <a:ext cx="1440" cy="2868781"/>
          </a:xfrm>
          <a:prstGeom prst="line">
            <a:avLst/>
          </a:prstGeom>
          <a:noFill/>
          <a:ln w="9525"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6" name="Line 220"/>
          <p:cNvSpPr>
            <a:spLocks noChangeShapeType="1"/>
          </p:cNvSpPr>
          <p:nvPr/>
        </p:nvSpPr>
        <p:spPr bwMode="auto">
          <a:xfrm>
            <a:off x="4114865" y="1648861"/>
            <a:ext cx="2928" cy="934132"/>
          </a:xfrm>
          <a:prstGeom prst="line">
            <a:avLst/>
          </a:prstGeom>
          <a:noFill/>
          <a:ln w="1008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7" name="Line 221"/>
          <p:cNvSpPr>
            <a:spLocks noChangeShapeType="1"/>
          </p:cNvSpPr>
          <p:nvPr/>
        </p:nvSpPr>
        <p:spPr bwMode="auto">
          <a:xfrm>
            <a:off x="4048625" y="1648861"/>
            <a:ext cx="2928" cy="934132"/>
          </a:xfrm>
          <a:prstGeom prst="line">
            <a:avLst/>
          </a:prstGeom>
          <a:noFill/>
          <a:ln w="1008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8" name="Freeform 222"/>
          <p:cNvSpPr>
            <a:spLocks noChangeArrowheads="1"/>
          </p:cNvSpPr>
          <p:nvPr/>
        </p:nvSpPr>
        <p:spPr bwMode="auto">
          <a:xfrm>
            <a:off x="1473918" y="1770581"/>
            <a:ext cx="52710" cy="342650"/>
          </a:xfrm>
          <a:custGeom>
            <a:avLst/>
            <a:gdLst>
              <a:gd name="T0" fmla="*/ 68 w 80"/>
              <a:gd name="T1" fmla="*/ 514 h 515"/>
              <a:gd name="T2" fmla="*/ 0 w 80"/>
              <a:gd name="T3" fmla="*/ 0 h 515"/>
            </a:gdLst>
            <a:ahLst/>
            <a:cxnLst>
              <a:cxn ang="0">
                <a:pos x="T0" y="T1"/>
              </a:cxn>
              <a:cxn ang="0">
                <a:pos x="T2" y="T3"/>
              </a:cxn>
            </a:cxnLst>
            <a:rect l="0" t="0" r="r" b="b"/>
            <a:pathLst>
              <a:path w="80" h="515">
                <a:moveTo>
                  <a:pt x="68" y="514"/>
                </a:moveTo>
                <a:cubicBezTo>
                  <a:pt x="79" y="311"/>
                  <a:pt x="39" y="76"/>
                  <a:pt x="0" y="0"/>
                </a:cubicBezTo>
              </a:path>
            </a:pathLst>
          </a:custGeom>
          <a:noFill/>
          <a:ln w="1008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29" name="Text Box 224"/>
          <p:cNvSpPr txBox="1">
            <a:spLocks noChangeArrowheads="1"/>
          </p:cNvSpPr>
          <p:nvPr/>
        </p:nvSpPr>
        <p:spPr bwMode="auto">
          <a:xfrm>
            <a:off x="52336" y="1177008"/>
            <a:ext cx="1431948" cy="6384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Lst>
              <a:defRPr>
                <a:solidFill>
                  <a:srgbClr val="000000"/>
                </a:solidFill>
                <a:latin typeface="Arial" charset="0"/>
                <a:ea typeface="ＭＳ Ｐゴシック" charset="0"/>
                <a:cs typeface="AR PL SungtiL GB" charset="0"/>
              </a:defRPr>
            </a:lvl1pPr>
            <a:lvl2pPr>
              <a:tabLst>
                <a:tab pos="457200" algn="l"/>
              </a:tabLst>
              <a:defRPr>
                <a:solidFill>
                  <a:srgbClr val="000000"/>
                </a:solidFill>
                <a:latin typeface="Arial" charset="0"/>
                <a:ea typeface="ＭＳ Ｐゴシック" charset="0"/>
                <a:cs typeface="AR PL SungtiL GB" charset="0"/>
              </a:defRPr>
            </a:lvl2pPr>
            <a:lvl3pPr>
              <a:tabLst>
                <a:tab pos="457200" algn="l"/>
              </a:tabLst>
              <a:defRPr>
                <a:solidFill>
                  <a:srgbClr val="000000"/>
                </a:solidFill>
                <a:latin typeface="Arial" charset="0"/>
                <a:ea typeface="ＭＳ Ｐゴシック" charset="0"/>
                <a:cs typeface="AR PL SungtiL GB" charset="0"/>
              </a:defRPr>
            </a:lvl3pPr>
            <a:lvl4pPr>
              <a:tabLst>
                <a:tab pos="457200" algn="l"/>
              </a:tabLst>
              <a:defRPr>
                <a:solidFill>
                  <a:srgbClr val="000000"/>
                </a:solidFill>
                <a:latin typeface="Arial" charset="0"/>
                <a:ea typeface="ＭＳ Ｐゴシック" charset="0"/>
                <a:cs typeface="AR PL SungtiL GB" charset="0"/>
              </a:defRPr>
            </a:lvl4pPr>
            <a:lvl5pPr>
              <a:tabLst>
                <a:tab pos="4572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9pPr>
          </a:lstStyle>
          <a:p>
            <a:r>
              <a:rPr lang="en-US" dirty="0">
                <a:solidFill>
                  <a:srgbClr val="FF0000"/>
                </a:solidFill>
              </a:rPr>
              <a:t>Beam</a:t>
            </a:r>
          </a:p>
        </p:txBody>
      </p:sp>
      <p:sp>
        <p:nvSpPr>
          <p:cNvPr id="230" name="Text Box 225"/>
          <p:cNvSpPr txBox="1">
            <a:spLocks noChangeArrowheads="1"/>
          </p:cNvSpPr>
          <p:nvPr/>
        </p:nvSpPr>
        <p:spPr bwMode="auto">
          <a:xfrm>
            <a:off x="619001" y="2436537"/>
            <a:ext cx="1007450" cy="4541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Lst>
              <a:defRPr>
                <a:solidFill>
                  <a:srgbClr val="000000"/>
                </a:solidFill>
                <a:latin typeface="Arial" charset="0"/>
                <a:ea typeface="ＭＳ Ｐゴシック" charset="0"/>
                <a:cs typeface="AR PL SungtiL GB" charset="0"/>
              </a:defRPr>
            </a:lvl1pPr>
            <a:lvl2pPr>
              <a:tabLst>
                <a:tab pos="457200" algn="l"/>
              </a:tabLst>
              <a:defRPr>
                <a:solidFill>
                  <a:srgbClr val="000000"/>
                </a:solidFill>
                <a:latin typeface="Arial" charset="0"/>
                <a:ea typeface="ＭＳ Ｐゴシック" charset="0"/>
                <a:cs typeface="AR PL SungtiL GB" charset="0"/>
              </a:defRPr>
            </a:lvl2pPr>
            <a:lvl3pPr>
              <a:tabLst>
                <a:tab pos="457200" algn="l"/>
              </a:tabLst>
              <a:defRPr>
                <a:solidFill>
                  <a:srgbClr val="000000"/>
                </a:solidFill>
                <a:latin typeface="Arial" charset="0"/>
                <a:ea typeface="ＭＳ Ｐゴシック" charset="0"/>
                <a:cs typeface="AR PL SungtiL GB" charset="0"/>
              </a:defRPr>
            </a:lvl3pPr>
            <a:lvl4pPr>
              <a:tabLst>
                <a:tab pos="457200" algn="l"/>
              </a:tabLst>
              <a:defRPr>
                <a:solidFill>
                  <a:srgbClr val="000000"/>
                </a:solidFill>
                <a:latin typeface="Arial" charset="0"/>
                <a:ea typeface="ＭＳ Ｐゴシック" charset="0"/>
                <a:cs typeface="AR PL SungtiL GB" charset="0"/>
              </a:defRPr>
            </a:lvl4pPr>
            <a:lvl5pPr>
              <a:tabLst>
                <a:tab pos="4572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9pPr>
          </a:lstStyle>
          <a:p>
            <a:r>
              <a:rPr lang="en-US" dirty="0">
                <a:solidFill>
                  <a:srgbClr val="0000FF"/>
                </a:solidFill>
              </a:rPr>
              <a:t>Target</a:t>
            </a:r>
          </a:p>
        </p:txBody>
      </p:sp>
      <p:sp>
        <p:nvSpPr>
          <p:cNvPr id="231" name="Text Box 226"/>
          <p:cNvSpPr txBox="1">
            <a:spLocks noChangeArrowheads="1"/>
          </p:cNvSpPr>
          <p:nvPr/>
        </p:nvSpPr>
        <p:spPr bwMode="auto">
          <a:xfrm>
            <a:off x="3800171" y="2745413"/>
            <a:ext cx="1218922" cy="4780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Lst>
              <a:defRPr>
                <a:solidFill>
                  <a:srgbClr val="000000"/>
                </a:solidFill>
                <a:latin typeface="Arial" charset="0"/>
                <a:ea typeface="ＭＳ Ｐゴシック" charset="0"/>
                <a:cs typeface="AR PL SungtiL GB" charset="0"/>
              </a:defRPr>
            </a:lvl1pPr>
            <a:lvl2pPr>
              <a:tabLst>
                <a:tab pos="457200" algn="l"/>
              </a:tabLst>
              <a:defRPr>
                <a:solidFill>
                  <a:srgbClr val="000000"/>
                </a:solidFill>
                <a:latin typeface="Arial" charset="0"/>
                <a:ea typeface="ＭＳ Ｐゴシック" charset="0"/>
                <a:cs typeface="AR PL SungtiL GB" charset="0"/>
              </a:defRPr>
            </a:lvl2pPr>
            <a:lvl3pPr>
              <a:tabLst>
                <a:tab pos="457200" algn="l"/>
              </a:tabLst>
              <a:defRPr>
                <a:solidFill>
                  <a:srgbClr val="000000"/>
                </a:solidFill>
                <a:latin typeface="Arial" charset="0"/>
                <a:ea typeface="ＭＳ Ｐゴシック" charset="0"/>
                <a:cs typeface="AR PL SungtiL GB" charset="0"/>
              </a:defRPr>
            </a:lvl3pPr>
            <a:lvl4pPr>
              <a:tabLst>
                <a:tab pos="457200" algn="l"/>
              </a:tabLst>
              <a:defRPr>
                <a:solidFill>
                  <a:srgbClr val="000000"/>
                </a:solidFill>
                <a:latin typeface="Arial" charset="0"/>
                <a:ea typeface="ＭＳ Ｐゴシック" charset="0"/>
                <a:cs typeface="AR PL SungtiL GB" charset="0"/>
              </a:defRPr>
            </a:lvl4pPr>
            <a:lvl5pPr>
              <a:tabLst>
                <a:tab pos="4572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9pPr>
          </a:lstStyle>
          <a:p>
            <a:r>
              <a:rPr lang="en-US" dirty="0"/>
              <a:t>Faraday </a:t>
            </a:r>
            <a:br>
              <a:rPr lang="en-US" dirty="0"/>
            </a:br>
            <a:r>
              <a:rPr lang="en-US" dirty="0"/>
              <a:t>Cup</a:t>
            </a:r>
          </a:p>
        </p:txBody>
      </p:sp>
      <p:sp>
        <p:nvSpPr>
          <p:cNvPr id="232" name="Text Box 227"/>
          <p:cNvSpPr txBox="1">
            <a:spLocks noChangeArrowheads="1"/>
          </p:cNvSpPr>
          <p:nvPr/>
        </p:nvSpPr>
        <p:spPr bwMode="auto">
          <a:xfrm>
            <a:off x="1702517" y="1784760"/>
            <a:ext cx="361561" cy="4031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p>
            <a:r>
              <a:rPr lang="en-US" dirty="0">
                <a:solidFill>
                  <a:srgbClr val="FF0000"/>
                </a:solidFill>
                <a:cs typeface="Arial" charset="0"/>
              </a:rPr>
              <a:t>α</a:t>
            </a:r>
          </a:p>
        </p:txBody>
      </p:sp>
      <p:sp>
        <p:nvSpPr>
          <p:cNvPr id="233" name="Text Box 228"/>
          <p:cNvSpPr txBox="1">
            <a:spLocks noChangeArrowheads="1"/>
          </p:cNvSpPr>
          <p:nvPr/>
        </p:nvSpPr>
        <p:spPr bwMode="auto">
          <a:xfrm>
            <a:off x="1494739" y="5550419"/>
            <a:ext cx="1575968" cy="3191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2019" rIns="81639" bIns="40820"/>
          <a:lstStyle>
            <a:lvl1pPr>
              <a:tabLst>
                <a:tab pos="457200" algn="l"/>
                <a:tab pos="914400" algn="l"/>
              </a:tabLst>
              <a:defRPr>
                <a:solidFill>
                  <a:srgbClr val="000000"/>
                </a:solidFill>
                <a:latin typeface="Arial" charset="0"/>
                <a:ea typeface="ＭＳ Ｐゴシック" charset="0"/>
                <a:cs typeface="AR PL SungtiL GB" charset="0"/>
              </a:defRPr>
            </a:lvl1pPr>
            <a:lvl2pPr>
              <a:tabLst>
                <a:tab pos="457200" algn="l"/>
                <a:tab pos="914400" algn="l"/>
              </a:tabLst>
              <a:defRPr>
                <a:solidFill>
                  <a:srgbClr val="000000"/>
                </a:solidFill>
                <a:latin typeface="Arial" charset="0"/>
                <a:ea typeface="ＭＳ Ｐゴシック" charset="0"/>
                <a:cs typeface="AR PL SungtiL GB" charset="0"/>
              </a:defRPr>
            </a:lvl2pPr>
            <a:lvl3pPr>
              <a:tabLst>
                <a:tab pos="457200" algn="l"/>
                <a:tab pos="914400" algn="l"/>
              </a:tabLst>
              <a:defRPr>
                <a:solidFill>
                  <a:srgbClr val="000000"/>
                </a:solidFill>
                <a:latin typeface="Arial" charset="0"/>
                <a:ea typeface="ＭＳ Ｐゴシック" charset="0"/>
                <a:cs typeface="AR PL SungtiL GB" charset="0"/>
              </a:defRPr>
            </a:lvl3pPr>
            <a:lvl4pPr>
              <a:tabLst>
                <a:tab pos="457200" algn="l"/>
                <a:tab pos="914400" algn="l"/>
              </a:tabLst>
              <a:defRPr>
                <a:solidFill>
                  <a:srgbClr val="000000"/>
                </a:solidFill>
                <a:latin typeface="Arial" charset="0"/>
                <a:ea typeface="ＭＳ Ｐゴシック" charset="0"/>
                <a:cs typeface="AR PL SungtiL GB" charset="0"/>
              </a:defRPr>
            </a:lvl4pPr>
            <a:lvl5pPr>
              <a:tabLst>
                <a:tab pos="457200" algn="l"/>
                <a:tab pos="9144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9pPr>
          </a:lstStyle>
          <a:p>
            <a:r>
              <a:rPr lang="en-US" dirty="0"/>
              <a:t>Time [</a:t>
            </a:r>
            <a:r>
              <a:rPr lang="en-US" dirty="0">
                <a:cs typeface="Arial" charset="0"/>
              </a:rPr>
              <a:t>µs] </a:t>
            </a:r>
          </a:p>
        </p:txBody>
      </p:sp>
      <p:sp>
        <p:nvSpPr>
          <p:cNvPr id="234" name="Rectangle 229"/>
          <p:cNvSpPr>
            <a:spLocks noChangeArrowheads="1"/>
          </p:cNvSpPr>
          <p:nvPr/>
        </p:nvSpPr>
        <p:spPr bwMode="auto">
          <a:xfrm>
            <a:off x="2835944" y="3350042"/>
            <a:ext cx="580320" cy="498292"/>
          </a:xfrm>
          <a:prstGeom prst="rect">
            <a:avLst/>
          </a:prstGeom>
          <a:solidFill>
            <a:srgbClr val="FFFFFF"/>
          </a:solidFill>
          <a:ln w="9525" cap="flat">
            <a:solidFill>
              <a:srgbClr val="FFFFFF"/>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35" name="Text Box 230"/>
          <p:cNvSpPr txBox="1">
            <a:spLocks noChangeArrowheads="1"/>
          </p:cNvSpPr>
          <p:nvPr/>
        </p:nvSpPr>
        <p:spPr bwMode="auto">
          <a:xfrm>
            <a:off x="900583" y="2837880"/>
            <a:ext cx="2475360" cy="3830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1pPr>
            <a:lvl2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2pPr>
            <a:lvl3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3pPr>
            <a:lvl4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4pPr>
            <a:lvl5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9pPr>
          </a:lstStyle>
          <a:p>
            <a:r>
              <a:rPr lang="en-US" dirty="0"/>
              <a:t>1 </a:t>
            </a:r>
            <a:r>
              <a:rPr lang="en-US" dirty="0">
                <a:cs typeface="Arial" charset="0"/>
              </a:rPr>
              <a:t>µm target   E</a:t>
            </a:r>
            <a:r>
              <a:rPr lang="en-US" baseline="-33000" dirty="0">
                <a:cs typeface="Arial" charset="0"/>
              </a:rPr>
              <a:t>0</a:t>
            </a:r>
            <a:r>
              <a:rPr lang="en-US" dirty="0">
                <a:cs typeface="Arial" charset="0"/>
              </a:rPr>
              <a:t>=287 keV</a:t>
            </a:r>
          </a:p>
        </p:txBody>
      </p:sp>
      <p:sp>
        <p:nvSpPr>
          <p:cNvPr id="236" name="Text Box 231"/>
          <p:cNvSpPr txBox="1">
            <a:spLocks noChangeArrowheads="1"/>
          </p:cNvSpPr>
          <p:nvPr/>
        </p:nvSpPr>
        <p:spPr bwMode="auto">
          <a:xfrm>
            <a:off x="2438504" y="3805131"/>
            <a:ext cx="1157759" cy="4450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2019" rIns="81639" bIns="40820"/>
          <a:lstStyle>
            <a:lvl1pPr>
              <a:tabLst>
                <a:tab pos="457200" algn="l"/>
              </a:tabLst>
              <a:defRPr>
                <a:solidFill>
                  <a:srgbClr val="000000"/>
                </a:solidFill>
                <a:latin typeface="Arial" charset="0"/>
                <a:ea typeface="ＭＳ Ｐゴシック" charset="0"/>
                <a:cs typeface="AR PL SungtiL GB" charset="0"/>
              </a:defRPr>
            </a:lvl1pPr>
            <a:lvl2pPr>
              <a:tabLst>
                <a:tab pos="457200" algn="l"/>
              </a:tabLst>
              <a:defRPr>
                <a:solidFill>
                  <a:srgbClr val="000000"/>
                </a:solidFill>
                <a:latin typeface="Arial" charset="0"/>
                <a:ea typeface="ＭＳ Ｐゴシック" charset="0"/>
                <a:cs typeface="AR PL SungtiL GB" charset="0"/>
              </a:defRPr>
            </a:lvl2pPr>
            <a:lvl3pPr>
              <a:tabLst>
                <a:tab pos="457200" algn="l"/>
              </a:tabLst>
              <a:defRPr>
                <a:solidFill>
                  <a:srgbClr val="000000"/>
                </a:solidFill>
                <a:latin typeface="Arial" charset="0"/>
                <a:ea typeface="ＭＳ Ｐゴシック" charset="0"/>
                <a:cs typeface="AR PL SungtiL GB" charset="0"/>
              </a:defRPr>
            </a:lvl3pPr>
            <a:lvl4pPr>
              <a:tabLst>
                <a:tab pos="457200" algn="l"/>
              </a:tabLst>
              <a:defRPr>
                <a:solidFill>
                  <a:srgbClr val="000000"/>
                </a:solidFill>
                <a:latin typeface="Arial" charset="0"/>
                <a:ea typeface="ＭＳ Ｐゴシック" charset="0"/>
                <a:cs typeface="AR PL SungtiL GB" charset="0"/>
              </a:defRPr>
            </a:lvl4pPr>
            <a:lvl5pPr>
              <a:tabLst>
                <a:tab pos="4572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9pPr>
          </a:lstStyle>
          <a:p>
            <a:r>
              <a:rPr lang="en-US" dirty="0"/>
              <a:t>F-cup</a:t>
            </a:r>
          </a:p>
          <a:p>
            <a:r>
              <a:rPr lang="en-US" dirty="0"/>
              <a:t>+ target</a:t>
            </a:r>
          </a:p>
        </p:txBody>
      </p:sp>
      <p:sp>
        <p:nvSpPr>
          <p:cNvPr id="237" name="Text Box 232"/>
          <p:cNvSpPr txBox="1">
            <a:spLocks noChangeArrowheads="1"/>
          </p:cNvSpPr>
          <p:nvPr/>
        </p:nvSpPr>
        <p:spPr bwMode="auto">
          <a:xfrm>
            <a:off x="624104" y="3784969"/>
            <a:ext cx="917280" cy="4450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2019" rIns="81639" bIns="40820"/>
          <a:lstStyle>
            <a:lvl1pPr>
              <a:tabLst>
                <a:tab pos="457200" algn="l"/>
                <a:tab pos="914400" algn="l"/>
              </a:tabLst>
              <a:defRPr>
                <a:solidFill>
                  <a:srgbClr val="000000"/>
                </a:solidFill>
                <a:latin typeface="Arial" charset="0"/>
                <a:ea typeface="ＭＳ Ｐゴシック" charset="0"/>
                <a:cs typeface="AR PL SungtiL GB" charset="0"/>
              </a:defRPr>
            </a:lvl1pPr>
            <a:lvl2pPr>
              <a:tabLst>
                <a:tab pos="457200" algn="l"/>
                <a:tab pos="914400" algn="l"/>
              </a:tabLst>
              <a:defRPr>
                <a:solidFill>
                  <a:srgbClr val="000000"/>
                </a:solidFill>
                <a:latin typeface="Arial" charset="0"/>
                <a:ea typeface="ＭＳ Ｐゴシック" charset="0"/>
                <a:cs typeface="AR PL SungtiL GB" charset="0"/>
              </a:defRPr>
            </a:lvl2pPr>
            <a:lvl3pPr>
              <a:tabLst>
                <a:tab pos="457200" algn="l"/>
                <a:tab pos="914400" algn="l"/>
              </a:tabLst>
              <a:defRPr>
                <a:solidFill>
                  <a:srgbClr val="000000"/>
                </a:solidFill>
                <a:latin typeface="Arial" charset="0"/>
                <a:ea typeface="ＭＳ Ｐゴシック" charset="0"/>
                <a:cs typeface="AR PL SungtiL GB" charset="0"/>
              </a:defRPr>
            </a:lvl3pPr>
            <a:lvl4pPr>
              <a:tabLst>
                <a:tab pos="457200" algn="l"/>
                <a:tab pos="914400" algn="l"/>
              </a:tabLst>
              <a:defRPr>
                <a:solidFill>
                  <a:srgbClr val="000000"/>
                </a:solidFill>
                <a:latin typeface="Arial" charset="0"/>
                <a:ea typeface="ＭＳ Ｐゴシック" charset="0"/>
                <a:cs typeface="AR PL SungtiL GB" charset="0"/>
              </a:defRPr>
            </a:lvl4pPr>
            <a:lvl5pPr>
              <a:tabLst>
                <a:tab pos="457200" algn="l"/>
                <a:tab pos="9144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9pPr>
          </a:lstStyle>
          <a:p>
            <a:r>
              <a:rPr lang="en-US" dirty="0">
                <a:solidFill>
                  <a:srgbClr val="FF0000"/>
                </a:solidFill>
              </a:rPr>
              <a:t>F-cup only</a:t>
            </a:r>
          </a:p>
          <a:p>
            <a:r>
              <a:rPr lang="en-US" dirty="0">
                <a:solidFill>
                  <a:srgbClr val="FF0000"/>
                </a:solidFill>
              </a:rPr>
              <a:t>x 0.1</a:t>
            </a:r>
          </a:p>
        </p:txBody>
      </p:sp>
      <p:sp>
        <p:nvSpPr>
          <p:cNvPr id="238" name="Text Box 233"/>
          <p:cNvSpPr txBox="1">
            <a:spLocks noChangeArrowheads="1"/>
          </p:cNvSpPr>
          <p:nvPr/>
        </p:nvSpPr>
        <p:spPr bwMode="auto">
          <a:xfrm>
            <a:off x="6181921" y="1502550"/>
            <a:ext cx="2188800" cy="3139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1pPr>
            <a:lvl2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2pPr>
            <a:lvl3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3pPr>
            <a:lvl4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4pPr>
            <a:lvl5pPr>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Lst>
              <a:defRPr>
                <a:solidFill>
                  <a:srgbClr val="000000"/>
                </a:solidFill>
                <a:latin typeface="Arial" charset="0"/>
                <a:ea typeface="ＭＳ Ｐゴシック" charset="0"/>
                <a:cs typeface="AR PL SungtiL GB" charset="0"/>
              </a:defRPr>
            </a:lvl9pPr>
          </a:lstStyle>
          <a:p>
            <a:r>
              <a:rPr lang="en-US" dirty="0"/>
              <a:t>Li 135 keV  Si 250 nm</a:t>
            </a:r>
          </a:p>
        </p:txBody>
      </p:sp>
      <p:sp>
        <p:nvSpPr>
          <p:cNvPr id="239" name="Text Box 235"/>
          <p:cNvSpPr txBox="1">
            <a:spLocks noChangeArrowheads="1"/>
          </p:cNvSpPr>
          <p:nvPr/>
        </p:nvSpPr>
        <p:spPr bwMode="auto">
          <a:xfrm rot="16200000">
            <a:off x="-408434" y="4120537"/>
            <a:ext cx="1084434" cy="2635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2019" rIns="81639" bIns="40820"/>
          <a:lstStyle>
            <a:lvl1pPr>
              <a:tabLst>
                <a:tab pos="457200" algn="l"/>
                <a:tab pos="914400" algn="l"/>
              </a:tabLst>
              <a:defRPr>
                <a:solidFill>
                  <a:srgbClr val="000000"/>
                </a:solidFill>
                <a:latin typeface="Arial" charset="0"/>
                <a:ea typeface="ＭＳ Ｐゴシック" charset="0"/>
                <a:cs typeface="AR PL SungtiL GB" charset="0"/>
              </a:defRPr>
            </a:lvl1pPr>
            <a:lvl2pPr>
              <a:tabLst>
                <a:tab pos="457200" algn="l"/>
                <a:tab pos="914400" algn="l"/>
              </a:tabLst>
              <a:defRPr>
                <a:solidFill>
                  <a:srgbClr val="000000"/>
                </a:solidFill>
                <a:latin typeface="Arial" charset="0"/>
                <a:ea typeface="ＭＳ Ｐゴシック" charset="0"/>
                <a:cs typeface="AR PL SungtiL GB" charset="0"/>
              </a:defRPr>
            </a:lvl2pPr>
            <a:lvl3pPr>
              <a:tabLst>
                <a:tab pos="457200" algn="l"/>
                <a:tab pos="914400" algn="l"/>
              </a:tabLst>
              <a:defRPr>
                <a:solidFill>
                  <a:srgbClr val="000000"/>
                </a:solidFill>
                <a:latin typeface="Arial" charset="0"/>
                <a:ea typeface="ＭＳ Ｐゴシック" charset="0"/>
                <a:cs typeface="AR PL SungtiL GB" charset="0"/>
              </a:defRPr>
            </a:lvl3pPr>
            <a:lvl4pPr>
              <a:tabLst>
                <a:tab pos="457200" algn="l"/>
                <a:tab pos="914400" algn="l"/>
              </a:tabLst>
              <a:defRPr>
                <a:solidFill>
                  <a:srgbClr val="000000"/>
                </a:solidFill>
                <a:latin typeface="Arial" charset="0"/>
                <a:ea typeface="ＭＳ Ｐゴシック" charset="0"/>
                <a:cs typeface="AR PL SungtiL GB" charset="0"/>
              </a:defRPr>
            </a:lvl4pPr>
            <a:lvl5pPr>
              <a:tabLst>
                <a:tab pos="457200" algn="l"/>
                <a:tab pos="9144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Lst>
              <a:defRPr>
                <a:solidFill>
                  <a:srgbClr val="000000"/>
                </a:solidFill>
                <a:latin typeface="Arial" charset="0"/>
                <a:ea typeface="ＭＳ Ｐゴシック" charset="0"/>
                <a:cs typeface="AR PL SungtiL GB" charset="0"/>
              </a:defRPr>
            </a:lvl9pPr>
          </a:lstStyle>
          <a:p>
            <a:r>
              <a:rPr lang="en-US" dirty="0"/>
              <a:t>Current [mA]</a:t>
            </a:r>
          </a:p>
        </p:txBody>
      </p:sp>
      <p:sp>
        <p:nvSpPr>
          <p:cNvPr id="240" name="Text Box 236"/>
          <p:cNvSpPr txBox="1">
            <a:spLocks noChangeArrowheads="1"/>
          </p:cNvSpPr>
          <p:nvPr/>
        </p:nvSpPr>
        <p:spPr bwMode="auto">
          <a:xfrm rot="16200000">
            <a:off x="4106363" y="2512102"/>
            <a:ext cx="1339341" cy="313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 pos="914400" algn="l"/>
                <a:tab pos="1371600" algn="l"/>
              </a:tabLst>
              <a:defRPr>
                <a:solidFill>
                  <a:srgbClr val="000000"/>
                </a:solidFill>
                <a:latin typeface="Arial" charset="0"/>
                <a:ea typeface="ＭＳ Ｐゴシック" charset="0"/>
                <a:cs typeface="AR PL SungtiL GB" charset="0"/>
              </a:defRPr>
            </a:lvl1pPr>
            <a:lvl2pPr>
              <a:tabLst>
                <a:tab pos="457200" algn="l"/>
                <a:tab pos="914400" algn="l"/>
                <a:tab pos="1371600" algn="l"/>
              </a:tabLst>
              <a:defRPr>
                <a:solidFill>
                  <a:srgbClr val="000000"/>
                </a:solidFill>
                <a:latin typeface="Arial" charset="0"/>
                <a:ea typeface="ＭＳ Ｐゴシック" charset="0"/>
                <a:cs typeface="AR PL SungtiL GB" charset="0"/>
              </a:defRPr>
            </a:lvl2pPr>
            <a:lvl3pPr>
              <a:tabLst>
                <a:tab pos="457200" algn="l"/>
                <a:tab pos="914400" algn="l"/>
                <a:tab pos="1371600" algn="l"/>
              </a:tabLst>
              <a:defRPr>
                <a:solidFill>
                  <a:srgbClr val="000000"/>
                </a:solidFill>
                <a:latin typeface="Arial" charset="0"/>
                <a:ea typeface="ＭＳ Ｐゴシック" charset="0"/>
                <a:cs typeface="AR PL SungtiL GB" charset="0"/>
              </a:defRPr>
            </a:lvl3pPr>
            <a:lvl4pPr>
              <a:tabLst>
                <a:tab pos="457200" algn="l"/>
                <a:tab pos="914400" algn="l"/>
                <a:tab pos="1371600" algn="l"/>
              </a:tabLst>
              <a:defRPr>
                <a:solidFill>
                  <a:srgbClr val="000000"/>
                </a:solidFill>
                <a:latin typeface="Arial" charset="0"/>
                <a:ea typeface="ＭＳ Ｐゴシック" charset="0"/>
                <a:cs typeface="AR PL SungtiL GB" charset="0"/>
              </a:defRPr>
            </a:lvl4pPr>
            <a:lvl5pPr>
              <a:tabLst>
                <a:tab pos="457200" algn="l"/>
                <a:tab pos="914400" algn="l"/>
                <a:tab pos="13716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9pPr>
          </a:lstStyle>
          <a:p>
            <a:r>
              <a:rPr lang="en-US" dirty="0"/>
              <a:t>Current [mA]</a:t>
            </a:r>
          </a:p>
        </p:txBody>
      </p:sp>
      <p:sp>
        <p:nvSpPr>
          <p:cNvPr id="241" name="Rectangle 240"/>
          <p:cNvSpPr/>
          <p:nvPr/>
        </p:nvSpPr>
        <p:spPr>
          <a:xfrm>
            <a:off x="3319721" y="1293077"/>
            <a:ext cx="146704" cy="589099"/>
          </a:xfrm>
          <a:prstGeom prst="rect">
            <a:avLst/>
          </a:prstGeom>
          <a:solidFill>
            <a:srgbClr val="CCFFCC"/>
          </a:solidFill>
          <a:ln>
            <a:solidFill>
              <a:srgbClr val="78DA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ectangle 241"/>
          <p:cNvSpPr/>
          <p:nvPr/>
        </p:nvSpPr>
        <p:spPr>
          <a:xfrm>
            <a:off x="3306065" y="2301277"/>
            <a:ext cx="166710" cy="630347"/>
          </a:xfrm>
          <a:prstGeom prst="rect">
            <a:avLst/>
          </a:prstGeom>
          <a:solidFill>
            <a:srgbClr val="CCFFCC"/>
          </a:solidFill>
          <a:ln>
            <a:solidFill>
              <a:srgbClr val="78DA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3" name="Text Box 226"/>
          <p:cNvSpPr txBox="1">
            <a:spLocks noChangeArrowheads="1"/>
          </p:cNvSpPr>
          <p:nvPr/>
        </p:nvSpPr>
        <p:spPr bwMode="auto">
          <a:xfrm>
            <a:off x="3493075" y="1065092"/>
            <a:ext cx="1068892" cy="4780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Lst>
              <a:defRPr>
                <a:solidFill>
                  <a:srgbClr val="000000"/>
                </a:solidFill>
                <a:latin typeface="Arial" charset="0"/>
                <a:ea typeface="ＭＳ Ｐゴシック" charset="0"/>
                <a:cs typeface="AR PL SungtiL GB" charset="0"/>
              </a:defRPr>
            </a:lvl1pPr>
            <a:lvl2pPr>
              <a:tabLst>
                <a:tab pos="457200" algn="l"/>
              </a:tabLst>
              <a:defRPr>
                <a:solidFill>
                  <a:srgbClr val="000000"/>
                </a:solidFill>
                <a:latin typeface="Arial" charset="0"/>
                <a:ea typeface="ＭＳ Ｐゴシック" charset="0"/>
                <a:cs typeface="AR PL SungtiL GB" charset="0"/>
              </a:defRPr>
            </a:lvl2pPr>
            <a:lvl3pPr>
              <a:tabLst>
                <a:tab pos="457200" algn="l"/>
              </a:tabLst>
              <a:defRPr>
                <a:solidFill>
                  <a:srgbClr val="000000"/>
                </a:solidFill>
                <a:latin typeface="Arial" charset="0"/>
                <a:ea typeface="ＭＳ Ｐゴシック" charset="0"/>
                <a:cs typeface="AR PL SungtiL GB" charset="0"/>
              </a:defRPr>
            </a:lvl3pPr>
            <a:lvl4pPr>
              <a:tabLst>
                <a:tab pos="457200" algn="l"/>
              </a:tabLst>
              <a:defRPr>
                <a:solidFill>
                  <a:srgbClr val="000000"/>
                </a:solidFill>
                <a:latin typeface="Arial" charset="0"/>
                <a:ea typeface="ＭＳ Ｐゴシック" charset="0"/>
                <a:cs typeface="AR PL SungtiL GB" charset="0"/>
              </a:defRPr>
            </a:lvl4pPr>
            <a:lvl5pPr>
              <a:tabLst>
                <a:tab pos="4572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9pPr>
          </a:lstStyle>
          <a:p>
            <a:r>
              <a:rPr lang="en-US" dirty="0"/>
              <a:t>Aperture</a:t>
            </a:r>
          </a:p>
        </p:txBody>
      </p:sp>
      <p:sp>
        <p:nvSpPr>
          <p:cNvPr id="244" name="Text Box 234"/>
          <p:cNvSpPr txBox="1">
            <a:spLocks noChangeArrowheads="1"/>
          </p:cNvSpPr>
          <p:nvPr/>
        </p:nvSpPr>
        <p:spPr bwMode="auto">
          <a:xfrm>
            <a:off x="6232320" y="3673282"/>
            <a:ext cx="1751040" cy="3139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 pos="914400" algn="l"/>
                <a:tab pos="1371600" algn="l"/>
                <a:tab pos="1828800" algn="l"/>
              </a:tabLst>
              <a:defRPr>
                <a:solidFill>
                  <a:srgbClr val="000000"/>
                </a:solidFill>
                <a:latin typeface="Arial" charset="0"/>
                <a:ea typeface="ＭＳ Ｐゴシック" charset="0"/>
                <a:cs typeface="AR PL SungtiL GB" charset="0"/>
              </a:defRPr>
            </a:lvl1pPr>
            <a:lvl2pPr>
              <a:tabLst>
                <a:tab pos="457200" algn="l"/>
                <a:tab pos="914400" algn="l"/>
                <a:tab pos="1371600" algn="l"/>
                <a:tab pos="1828800" algn="l"/>
              </a:tabLst>
              <a:defRPr>
                <a:solidFill>
                  <a:srgbClr val="000000"/>
                </a:solidFill>
                <a:latin typeface="Arial" charset="0"/>
                <a:ea typeface="ＭＳ Ｐゴシック" charset="0"/>
                <a:cs typeface="AR PL SungtiL GB" charset="0"/>
              </a:defRPr>
            </a:lvl2pPr>
            <a:lvl3pPr>
              <a:tabLst>
                <a:tab pos="457200" algn="l"/>
                <a:tab pos="914400" algn="l"/>
                <a:tab pos="1371600" algn="l"/>
                <a:tab pos="1828800" algn="l"/>
              </a:tabLst>
              <a:defRPr>
                <a:solidFill>
                  <a:srgbClr val="000000"/>
                </a:solidFill>
                <a:latin typeface="Arial" charset="0"/>
                <a:ea typeface="ＭＳ Ｐゴシック" charset="0"/>
                <a:cs typeface="AR PL SungtiL GB" charset="0"/>
              </a:defRPr>
            </a:lvl3pPr>
            <a:lvl4pPr>
              <a:tabLst>
                <a:tab pos="457200" algn="l"/>
                <a:tab pos="914400" algn="l"/>
                <a:tab pos="1371600" algn="l"/>
                <a:tab pos="1828800" algn="l"/>
              </a:tabLst>
              <a:defRPr>
                <a:solidFill>
                  <a:srgbClr val="000000"/>
                </a:solidFill>
                <a:latin typeface="Arial" charset="0"/>
                <a:ea typeface="ＭＳ Ｐゴシック" charset="0"/>
                <a:cs typeface="AR PL SungtiL GB" charset="0"/>
              </a:defRPr>
            </a:lvl4pPr>
            <a:lvl5pPr>
              <a:tabLst>
                <a:tab pos="457200" algn="l"/>
                <a:tab pos="914400" algn="l"/>
                <a:tab pos="1371600" algn="l"/>
                <a:tab pos="18288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ＭＳ Ｐゴシック" charset="0"/>
                <a:cs typeface="AR PL SungtiL GB" charset="0"/>
              </a:defRPr>
            </a:lvl9pPr>
          </a:lstStyle>
          <a:p>
            <a:r>
              <a:rPr lang="en-US" dirty="0"/>
              <a:t>Rotation, </a:t>
            </a:r>
            <a:r>
              <a:rPr lang="en-US" dirty="0">
                <a:solidFill>
                  <a:schemeClr val="tx1"/>
                </a:solidFill>
                <a:cs typeface="Arial" charset="0"/>
              </a:rPr>
              <a:t>α</a:t>
            </a:r>
            <a:r>
              <a:rPr lang="en-US" dirty="0">
                <a:solidFill>
                  <a:schemeClr val="tx1"/>
                </a:solidFill>
              </a:rPr>
              <a:t> </a:t>
            </a:r>
            <a:r>
              <a:rPr lang="en-US" dirty="0"/>
              <a:t> [degree]</a:t>
            </a:r>
          </a:p>
        </p:txBody>
      </p:sp>
      <p:sp>
        <p:nvSpPr>
          <p:cNvPr id="245" name="Line 370"/>
          <p:cNvSpPr>
            <a:spLocks noChangeShapeType="1"/>
          </p:cNvSpPr>
          <p:nvPr/>
        </p:nvSpPr>
        <p:spPr bwMode="auto">
          <a:xfrm flipV="1">
            <a:off x="6080734" y="4566647"/>
            <a:ext cx="1440" cy="1489116"/>
          </a:xfrm>
          <a:prstGeom prst="line">
            <a:avLst/>
          </a:prstGeom>
          <a:noFill/>
          <a:ln w="1008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46" name="Line 371"/>
          <p:cNvSpPr>
            <a:spLocks noChangeShapeType="1"/>
          </p:cNvSpPr>
          <p:nvPr/>
        </p:nvSpPr>
        <p:spPr bwMode="auto">
          <a:xfrm>
            <a:off x="5982814" y="5969354"/>
            <a:ext cx="1499040" cy="1441"/>
          </a:xfrm>
          <a:prstGeom prst="line">
            <a:avLst/>
          </a:prstGeom>
          <a:noFill/>
          <a:ln w="1008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47" name="Freeform 372"/>
          <p:cNvSpPr>
            <a:spLocks noChangeArrowheads="1"/>
          </p:cNvSpPr>
          <p:nvPr/>
        </p:nvSpPr>
        <p:spPr bwMode="auto">
          <a:xfrm>
            <a:off x="7425694" y="5950633"/>
            <a:ext cx="64800" cy="37444"/>
          </a:xfrm>
          <a:custGeom>
            <a:avLst/>
            <a:gdLst>
              <a:gd name="T0" fmla="*/ 57 w 199"/>
              <a:gd name="T1" fmla="*/ 57 h 114"/>
              <a:gd name="T2" fmla="*/ 0 w 199"/>
              <a:gd name="T3" fmla="*/ 113 h 114"/>
              <a:gd name="T4" fmla="*/ 198 w 199"/>
              <a:gd name="T5" fmla="*/ 57 h 114"/>
              <a:gd name="T6" fmla="*/ 0 w 199"/>
              <a:gd name="T7" fmla="*/ 0 h 114"/>
              <a:gd name="T8" fmla="*/ 57 w 199"/>
              <a:gd name="T9" fmla="*/ 57 h 114"/>
            </a:gdLst>
            <a:ahLst/>
            <a:cxnLst>
              <a:cxn ang="0">
                <a:pos x="T0" y="T1"/>
              </a:cxn>
              <a:cxn ang="0">
                <a:pos x="T2" y="T3"/>
              </a:cxn>
              <a:cxn ang="0">
                <a:pos x="T4" y="T5"/>
              </a:cxn>
              <a:cxn ang="0">
                <a:pos x="T6" y="T7"/>
              </a:cxn>
              <a:cxn ang="0">
                <a:pos x="T8" y="T9"/>
              </a:cxn>
            </a:cxnLst>
            <a:rect l="0" t="0" r="r" b="b"/>
            <a:pathLst>
              <a:path w="199" h="114">
                <a:moveTo>
                  <a:pt x="57" y="57"/>
                </a:moveTo>
                <a:lnTo>
                  <a:pt x="0" y="113"/>
                </a:lnTo>
                <a:lnTo>
                  <a:pt x="198" y="57"/>
                </a:lnTo>
                <a:lnTo>
                  <a:pt x="0" y="0"/>
                </a:lnTo>
                <a:lnTo>
                  <a:pt x="57" y="57"/>
                </a:lnTo>
              </a:path>
            </a:pathLst>
          </a:custGeom>
          <a:solidFill>
            <a:srgbClr val="000000"/>
          </a:solidFill>
          <a:ln w="5400"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48" name="Freeform 373"/>
          <p:cNvSpPr>
            <a:spLocks noChangeArrowheads="1"/>
          </p:cNvSpPr>
          <p:nvPr/>
        </p:nvSpPr>
        <p:spPr bwMode="auto">
          <a:xfrm>
            <a:off x="7425694" y="5950633"/>
            <a:ext cx="64800" cy="37444"/>
          </a:xfrm>
          <a:custGeom>
            <a:avLst/>
            <a:gdLst>
              <a:gd name="T0" fmla="*/ 57 w 199"/>
              <a:gd name="T1" fmla="*/ 57 h 114"/>
              <a:gd name="T2" fmla="*/ 0 w 199"/>
              <a:gd name="T3" fmla="*/ 113 h 114"/>
              <a:gd name="T4" fmla="*/ 198 w 199"/>
              <a:gd name="T5" fmla="*/ 57 h 114"/>
              <a:gd name="T6" fmla="*/ 0 w 199"/>
              <a:gd name="T7" fmla="*/ 0 h 114"/>
              <a:gd name="T8" fmla="*/ 57 w 199"/>
              <a:gd name="T9" fmla="*/ 57 h 114"/>
            </a:gdLst>
            <a:ahLst/>
            <a:cxnLst>
              <a:cxn ang="0">
                <a:pos x="T0" y="T1"/>
              </a:cxn>
              <a:cxn ang="0">
                <a:pos x="T2" y="T3"/>
              </a:cxn>
              <a:cxn ang="0">
                <a:pos x="T4" y="T5"/>
              </a:cxn>
              <a:cxn ang="0">
                <a:pos x="T6" y="T7"/>
              </a:cxn>
              <a:cxn ang="0">
                <a:pos x="T8" y="T9"/>
              </a:cxn>
            </a:cxnLst>
            <a:rect l="0" t="0" r="r" b="b"/>
            <a:pathLst>
              <a:path w="199" h="114">
                <a:moveTo>
                  <a:pt x="57" y="57"/>
                </a:moveTo>
                <a:lnTo>
                  <a:pt x="0" y="113"/>
                </a:lnTo>
                <a:lnTo>
                  <a:pt x="198" y="57"/>
                </a:lnTo>
                <a:lnTo>
                  <a:pt x="0" y="0"/>
                </a:lnTo>
                <a:lnTo>
                  <a:pt x="57" y="57"/>
                </a:lnTo>
              </a:path>
            </a:pathLst>
          </a:custGeom>
          <a:noFill/>
          <a:ln w="54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49" name="Freeform 374"/>
          <p:cNvSpPr>
            <a:spLocks noChangeArrowheads="1"/>
          </p:cNvSpPr>
          <p:nvPr/>
        </p:nvSpPr>
        <p:spPr bwMode="auto">
          <a:xfrm>
            <a:off x="6279454" y="4740905"/>
            <a:ext cx="990720" cy="1209727"/>
          </a:xfrm>
          <a:custGeom>
            <a:avLst/>
            <a:gdLst>
              <a:gd name="T0" fmla="*/ 0 w 3034"/>
              <a:gd name="T1" fmla="*/ 3703 h 3704"/>
              <a:gd name="T2" fmla="*/ 828 w 3034"/>
              <a:gd name="T3" fmla="*/ 1 h 3704"/>
              <a:gd name="T4" fmla="*/ 2504 w 3034"/>
              <a:gd name="T5" fmla="*/ 3563 h 3704"/>
              <a:gd name="T6" fmla="*/ 3033 w 3034"/>
              <a:gd name="T7" fmla="*/ 3703 h 3704"/>
              <a:gd name="T8" fmla="*/ 0 w 3034"/>
              <a:gd name="T9" fmla="*/ 3703 h 3704"/>
            </a:gdLst>
            <a:ahLst/>
            <a:cxnLst>
              <a:cxn ang="0">
                <a:pos x="T0" y="T1"/>
              </a:cxn>
              <a:cxn ang="0">
                <a:pos x="T2" y="T3"/>
              </a:cxn>
              <a:cxn ang="0">
                <a:pos x="T4" y="T5"/>
              </a:cxn>
              <a:cxn ang="0">
                <a:pos x="T6" y="T7"/>
              </a:cxn>
              <a:cxn ang="0">
                <a:pos x="T8" y="T9"/>
              </a:cxn>
            </a:cxnLst>
            <a:rect l="0" t="0" r="r" b="b"/>
            <a:pathLst>
              <a:path w="3034" h="3704">
                <a:moveTo>
                  <a:pt x="0" y="3703"/>
                </a:moveTo>
                <a:cubicBezTo>
                  <a:pt x="0" y="3703"/>
                  <a:pt x="264" y="2"/>
                  <a:pt x="828" y="1"/>
                </a:cubicBezTo>
                <a:cubicBezTo>
                  <a:pt x="1393" y="0"/>
                  <a:pt x="1461" y="3224"/>
                  <a:pt x="2504" y="3563"/>
                </a:cubicBezTo>
                <a:cubicBezTo>
                  <a:pt x="2875" y="3683"/>
                  <a:pt x="3033" y="3703"/>
                  <a:pt x="3033" y="3703"/>
                </a:cubicBezTo>
                <a:lnTo>
                  <a:pt x="0" y="3703"/>
                </a:lnTo>
              </a:path>
            </a:pathLst>
          </a:custGeom>
          <a:solidFill>
            <a:srgbClr val="729FC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50" name="Freeform 375"/>
          <p:cNvSpPr>
            <a:spLocks noChangeArrowheads="1"/>
          </p:cNvSpPr>
          <p:nvPr/>
        </p:nvSpPr>
        <p:spPr bwMode="auto">
          <a:xfrm>
            <a:off x="6279454" y="4740905"/>
            <a:ext cx="990720" cy="1209727"/>
          </a:xfrm>
          <a:custGeom>
            <a:avLst/>
            <a:gdLst>
              <a:gd name="T0" fmla="*/ 0 w 3034"/>
              <a:gd name="T1" fmla="*/ 3703 h 3704"/>
              <a:gd name="T2" fmla="*/ 828 w 3034"/>
              <a:gd name="T3" fmla="*/ 1 h 3704"/>
              <a:gd name="T4" fmla="*/ 2504 w 3034"/>
              <a:gd name="T5" fmla="*/ 3563 h 3704"/>
              <a:gd name="T6" fmla="*/ 3033 w 3034"/>
              <a:gd name="T7" fmla="*/ 3703 h 3704"/>
            </a:gdLst>
            <a:ahLst/>
            <a:cxnLst>
              <a:cxn ang="0">
                <a:pos x="T0" y="T1"/>
              </a:cxn>
              <a:cxn ang="0">
                <a:pos x="T2" y="T3"/>
              </a:cxn>
              <a:cxn ang="0">
                <a:pos x="T4" y="T5"/>
              </a:cxn>
              <a:cxn ang="0">
                <a:pos x="T6" y="T7"/>
              </a:cxn>
            </a:cxnLst>
            <a:rect l="0" t="0" r="r" b="b"/>
            <a:pathLst>
              <a:path w="3034" h="3704">
                <a:moveTo>
                  <a:pt x="0" y="3703"/>
                </a:moveTo>
                <a:cubicBezTo>
                  <a:pt x="0" y="3703"/>
                  <a:pt x="264" y="2"/>
                  <a:pt x="828" y="1"/>
                </a:cubicBezTo>
                <a:cubicBezTo>
                  <a:pt x="1393" y="0"/>
                  <a:pt x="1461" y="3224"/>
                  <a:pt x="2504" y="3563"/>
                </a:cubicBezTo>
                <a:cubicBezTo>
                  <a:pt x="2875" y="3683"/>
                  <a:pt x="3033" y="3703"/>
                  <a:pt x="3033" y="3703"/>
                </a:cubicBezTo>
              </a:path>
            </a:pathLst>
          </a:custGeom>
          <a:noFill/>
          <a:ln w="1008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51" name="Freeform 376"/>
          <p:cNvSpPr>
            <a:spLocks noChangeArrowheads="1"/>
          </p:cNvSpPr>
          <p:nvPr/>
        </p:nvSpPr>
        <p:spPr bwMode="auto">
          <a:xfrm>
            <a:off x="6279454" y="5265120"/>
            <a:ext cx="990720" cy="685512"/>
          </a:xfrm>
          <a:custGeom>
            <a:avLst/>
            <a:gdLst>
              <a:gd name="T0" fmla="*/ 0 w 3034"/>
              <a:gd name="T1" fmla="*/ 2097 h 2098"/>
              <a:gd name="T2" fmla="*/ 638 w 3034"/>
              <a:gd name="T3" fmla="*/ 1 h 2098"/>
              <a:gd name="T4" fmla="*/ 2075 w 3034"/>
              <a:gd name="T5" fmla="*/ 1947 h 2098"/>
              <a:gd name="T6" fmla="*/ 3033 w 3034"/>
              <a:gd name="T7" fmla="*/ 2097 h 2098"/>
              <a:gd name="T8" fmla="*/ 0 w 3034"/>
              <a:gd name="T9" fmla="*/ 2097 h 2098"/>
            </a:gdLst>
            <a:ahLst/>
            <a:cxnLst>
              <a:cxn ang="0">
                <a:pos x="T0" y="T1"/>
              </a:cxn>
              <a:cxn ang="0">
                <a:pos x="T2" y="T3"/>
              </a:cxn>
              <a:cxn ang="0">
                <a:pos x="T4" y="T5"/>
              </a:cxn>
              <a:cxn ang="0">
                <a:pos x="T6" y="T7"/>
              </a:cxn>
              <a:cxn ang="0">
                <a:pos x="T8" y="T9"/>
              </a:cxn>
            </a:cxnLst>
            <a:rect l="0" t="0" r="r" b="b"/>
            <a:pathLst>
              <a:path w="3034" h="2098">
                <a:moveTo>
                  <a:pt x="0" y="2097"/>
                </a:moveTo>
                <a:cubicBezTo>
                  <a:pt x="0" y="2097"/>
                  <a:pt x="74" y="3"/>
                  <a:pt x="638" y="1"/>
                </a:cubicBezTo>
                <a:cubicBezTo>
                  <a:pt x="1204" y="0"/>
                  <a:pt x="1032" y="1608"/>
                  <a:pt x="2075" y="1947"/>
                </a:cubicBezTo>
                <a:cubicBezTo>
                  <a:pt x="2446" y="2068"/>
                  <a:pt x="3033" y="2097"/>
                  <a:pt x="3033" y="2097"/>
                </a:cubicBezTo>
                <a:lnTo>
                  <a:pt x="0" y="2097"/>
                </a:lnTo>
              </a:path>
            </a:pathLst>
          </a:custGeom>
          <a:solidFill>
            <a:srgbClr val="EF2929"/>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dirty="0"/>
          </a:p>
        </p:txBody>
      </p:sp>
      <p:sp>
        <p:nvSpPr>
          <p:cNvPr id="252" name="Freeform 377"/>
          <p:cNvSpPr>
            <a:spLocks noChangeArrowheads="1"/>
          </p:cNvSpPr>
          <p:nvPr/>
        </p:nvSpPr>
        <p:spPr bwMode="auto">
          <a:xfrm>
            <a:off x="6279454" y="5265120"/>
            <a:ext cx="990720" cy="685512"/>
          </a:xfrm>
          <a:custGeom>
            <a:avLst/>
            <a:gdLst>
              <a:gd name="T0" fmla="*/ 0 w 3034"/>
              <a:gd name="T1" fmla="*/ 2097 h 2098"/>
              <a:gd name="T2" fmla="*/ 638 w 3034"/>
              <a:gd name="T3" fmla="*/ 1 h 2098"/>
              <a:gd name="T4" fmla="*/ 2075 w 3034"/>
              <a:gd name="T5" fmla="*/ 1947 h 2098"/>
              <a:gd name="T6" fmla="*/ 3033 w 3034"/>
              <a:gd name="T7" fmla="*/ 2097 h 2098"/>
            </a:gdLst>
            <a:ahLst/>
            <a:cxnLst>
              <a:cxn ang="0">
                <a:pos x="T0" y="T1"/>
              </a:cxn>
              <a:cxn ang="0">
                <a:pos x="T2" y="T3"/>
              </a:cxn>
              <a:cxn ang="0">
                <a:pos x="T4" y="T5"/>
              </a:cxn>
              <a:cxn ang="0">
                <a:pos x="T6" y="T7"/>
              </a:cxn>
            </a:cxnLst>
            <a:rect l="0" t="0" r="r" b="b"/>
            <a:pathLst>
              <a:path w="3034" h="2098">
                <a:moveTo>
                  <a:pt x="0" y="2097"/>
                </a:moveTo>
                <a:cubicBezTo>
                  <a:pt x="0" y="2097"/>
                  <a:pt x="74" y="3"/>
                  <a:pt x="638" y="1"/>
                </a:cubicBezTo>
                <a:cubicBezTo>
                  <a:pt x="1204" y="0"/>
                  <a:pt x="1032" y="1608"/>
                  <a:pt x="2075" y="1947"/>
                </a:cubicBezTo>
                <a:cubicBezTo>
                  <a:pt x="2446" y="2068"/>
                  <a:pt x="3033" y="2097"/>
                  <a:pt x="3033" y="2097"/>
                </a:cubicBezTo>
              </a:path>
            </a:pathLst>
          </a:custGeom>
          <a:noFill/>
          <a:ln w="1008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53" name="Line 378"/>
          <p:cNvSpPr>
            <a:spLocks noChangeShapeType="1"/>
          </p:cNvSpPr>
          <p:nvPr/>
        </p:nvSpPr>
        <p:spPr bwMode="auto">
          <a:xfrm flipH="1">
            <a:off x="6567454" y="5043338"/>
            <a:ext cx="400320" cy="25923"/>
          </a:xfrm>
          <a:prstGeom prst="line">
            <a:avLst/>
          </a:prstGeom>
          <a:noFill/>
          <a:ln w="1008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dirty="0"/>
          </a:p>
        </p:txBody>
      </p:sp>
      <p:sp>
        <p:nvSpPr>
          <p:cNvPr id="254" name="Text Box 386"/>
          <p:cNvSpPr txBox="1">
            <a:spLocks noChangeArrowheads="1"/>
          </p:cNvSpPr>
          <p:nvPr/>
        </p:nvSpPr>
        <p:spPr bwMode="auto">
          <a:xfrm rot="10800000">
            <a:off x="5663238" y="4326643"/>
            <a:ext cx="441871" cy="9360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eaVert" wrap="square" lIns="81639" tIns="55221" rIns="81639" bIns="40820">
            <a:spAutoFit/>
          </a:bodyPr>
          <a:lstStyle/>
          <a:p>
            <a:pPr rtl="1"/>
            <a:r>
              <a:rPr lang="en-US" dirty="0">
                <a:solidFill>
                  <a:srgbClr val="000000"/>
                </a:solidFill>
              </a:rPr>
              <a:t>current</a:t>
            </a:r>
          </a:p>
        </p:txBody>
      </p:sp>
      <p:sp>
        <p:nvSpPr>
          <p:cNvPr id="255" name="Text Box 388"/>
          <p:cNvSpPr txBox="1">
            <a:spLocks noChangeArrowheads="1"/>
          </p:cNvSpPr>
          <p:nvPr/>
        </p:nvSpPr>
        <p:spPr bwMode="auto">
          <a:xfrm>
            <a:off x="7046973" y="4671779"/>
            <a:ext cx="1291680" cy="7791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 pos="914400" algn="l"/>
                <a:tab pos="1371600" algn="l"/>
              </a:tabLst>
              <a:defRPr>
                <a:solidFill>
                  <a:srgbClr val="000000"/>
                </a:solidFill>
                <a:latin typeface="Arial" charset="0"/>
                <a:ea typeface="ＭＳ Ｐゴシック" charset="0"/>
                <a:cs typeface="AR PL SungtiL GB" charset="0"/>
              </a:defRPr>
            </a:lvl1pPr>
            <a:lvl2pPr>
              <a:tabLst>
                <a:tab pos="457200" algn="l"/>
                <a:tab pos="914400" algn="l"/>
                <a:tab pos="1371600" algn="l"/>
              </a:tabLst>
              <a:defRPr>
                <a:solidFill>
                  <a:srgbClr val="000000"/>
                </a:solidFill>
                <a:latin typeface="Arial" charset="0"/>
                <a:ea typeface="ＭＳ Ｐゴシック" charset="0"/>
                <a:cs typeface="AR PL SungtiL GB" charset="0"/>
              </a:defRPr>
            </a:lvl2pPr>
            <a:lvl3pPr>
              <a:tabLst>
                <a:tab pos="457200" algn="l"/>
                <a:tab pos="914400" algn="l"/>
                <a:tab pos="1371600" algn="l"/>
              </a:tabLst>
              <a:defRPr>
                <a:solidFill>
                  <a:srgbClr val="000000"/>
                </a:solidFill>
                <a:latin typeface="Arial" charset="0"/>
                <a:ea typeface="ＭＳ Ｐゴシック" charset="0"/>
                <a:cs typeface="AR PL SungtiL GB" charset="0"/>
              </a:defRPr>
            </a:lvl3pPr>
            <a:lvl4pPr>
              <a:tabLst>
                <a:tab pos="457200" algn="l"/>
                <a:tab pos="914400" algn="l"/>
                <a:tab pos="1371600" algn="l"/>
              </a:tabLst>
              <a:defRPr>
                <a:solidFill>
                  <a:srgbClr val="000000"/>
                </a:solidFill>
                <a:latin typeface="Arial" charset="0"/>
                <a:ea typeface="ＭＳ Ｐゴシック" charset="0"/>
                <a:cs typeface="AR PL SungtiL GB" charset="0"/>
              </a:defRPr>
            </a:lvl4pPr>
            <a:lvl5pPr>
              <a:tabLst>
                <a:tab pos="457200" algn="l"/>
                <a:tab pos="914400" algn="l"/>
                <a:tab pos="13716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ＭＳ Ｐゴシック" charset="0"/>
                <a:cs typeface="AR PL SungtiL GB" charset="0"/>
              </a:defRPr>
            </a:lvl9pPr>
          </a:lstStyle>
          <a:p>
            <a:r>
              <a:rPr lang="en-US" dirty="0"/>
              <a:t>Loss due to </a:t>
            </a:r>
          </a:p>
          <a:p>
            <a:r>
              <a:rPr lang="en-US" dirty="0"/>
              <a:t>damage</a:t>
            </a:r>
          </a:p>
          <a:p>
            <a:r>
              <a:rPr lang="en-US" dirty="0"/>
              <a:t>build-up</a:t>
            </a:r>
          </a:p>
        </p:txBody>
      </p:sp>
      <p:sp>
        <p:nvSpPr>
          <p:cNvPr id="256" name="Text Box 390"/>
          <p:cNvSpPr txBox="1">
            <a:spLocks noChangeArrowheads="1"/>
          </p:cNvSpPr>
          <p:nvPr/>
        </p:nvSpPr>
        <p:spPr bwMode="auto">
          <a:xfrm>
            <a:off x="8147520" y="5686345"/>
            <a:ext cx="555840" cy="3139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lstStyle>
            <a:lvl1pPr>
              <a:tabLst>
                <a:tab pos="457200" algn="l"/>
              </a:tabLst>
              <a:defRPr>
                <a:solidFill>
                  <a:srgbClr val="000000"/>
                </a:solidFill>
                <a:latin typeface="Arial" charset="0"/>
                <a:ea typeface="ＭＳ Ｐゴシック" charset="0"/>
                <a:cs typeface="AR PL SungtiL GB" charset="0"/>
              </a:defRPr>
            </a:lvl1pPr>
            <a:lvl2pPr>
              <a:tabLst>
                <a:tab pos="457200" algn="l"/>
              </a:tabLst>
              <a:defRPr>
                <a:solidFill>
                  <a:srgbClr val="000000"/>
                </a:solidFill>
                <a:latin typeface="Arial" charset="0"/>
                <a:ea typeface="ＭＳ Ｐゴシック" charset="0"/>
                <a:cs typeface="AR PL SungtiL GB" charset="0"/>
              </a:defRPr>
            </a:lvl2pPr>
            <a:lvl3pPr>
              <a:tabLst>
                <a:tab pos="457200" algn="l"/>
              </a:tabLst>
              <a:defRPr>
                <a:solidFill>
                  <a:srgbClr val="000000"/>
                </a:solidFill>
                <a:latin typeface="Arial" charset="0"/>
                <a:ea typeface="ＭＳ Ｐゴシック" charset="0"/>
                <a:cs typeface="AR PL SungtiL GB" charset="0"/>
              </a:defRPr>
            </a:lvl3pPr>
            <a:lvl4pPr>
              <a:tabLst>
                <a:tab pos="457200" algn="l"/>
              </a:tabLst>
              <a:defRPr>
                <a:solidFill>
                  <a:srgbClr val="000000"/>
                </a:solidFill>
                <a:latin typeface="Arial" charset="0"/>
                <a:ea typeface="ＭＳ Ｐゴシック" charset="0"/>
                <a:cs typeface="AR PL SungtiL GB" charset="0"/>
              </a:defRPr>
            </a:lvl4pPr>
            <a:lvl5pPr>
              <a:tabLst>
                <a:tab pos="457200" algn="l"/>
              </a:tabLst>
              <a:defRPr>
                <a:solidFill>
                  <a:srgbClr val="000000"/>
                </a:solidFill>
                <a:latin typeface="Arial" charset="0"/>
                <a:ea typeface="ＭＳ Ｐゴシック" charset="0"/>
                <a:cs typeface="AR PL SungtiL GB"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Lst>
              <a:defRPr>
                <a:solidFill>
                  <a:srgbClr val="000000"/>
                </a:solidFill>
                <a:latin typeface="Arial" charset="0"/>
                <a:ea typeface="ＭＳ Ｐゴシック" charset="0"/>
                <a:cs typeface="AR PL SungtiL GB" charset="0"/>
              </a:defRPr>
            </a:lvl9pPr>
          </a:lstStyle>
          <a:p>
            <a:r>
              <a:rPr lang="en-US" dirty="0"/>
              <a:t>time</a:t>
            </a:r>
          </a:p>
        </p:txBody>
      </p:sp>
      <p:pic>
        <p:nvPicPr>
          <p:cNvPr id="3" name="Picture 2"/>
          <p:cNvPicPr>
            <a:picLocks noChangeAspect="1"/>
          </p:cNvPicPr>
          <p:nvPr/>
        </p:nvPicPr>
        <p:blipFill>
          <a:blip r:embed="rId4"/>
          <a:stretch>
            <a:fillRect/>
          </a:stretch>
        </p:blipFill>
        <p:spPr>
          <a:xfrm>
            <a:off x="4728418" y="1164611"/>
            <a:ext cx="4324328" cy="3249395"/>
          </a:xfrm>
          <a:prstGeom prst="rect">
            <a:avLst/>
          </a:prstGeom>
        </p:spPr>
      </p:pic>
    </p:spTree>
    <p:extLst>
      <p:ext uri="{BB962C8B-B14F-4D97-AF65-F5344CB8AC3E}">
        <p14:creationId xmlns:p14="http://schemas.microsoft.com/office/powerpoint/2010/main" val="3070463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neutralization of the beam space charge defocusing is essential for obtaining higher focused intensity</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33082" y="1840477"/>
            <a:ext cx="5012625" cy="3537510"/>
          </a:xfrm>
        </p:spPr>
      </p:pic>
      <p:sp>
        <p:nvSpPr>
          <p:cNvPr id="4" name="Slide Number Placeholder 3"/>
          <p:cNvSpPr>
            <a:spLocks noGrp="1"/>
          </p:cNvSpPr>
          <p:nvPr>
            <p:ph type="sldNum" sz="quarter" idx="12"/>
          </p:nvPr>
        </p:nvSpPr>
        <p:spPr>
          <a:xfrm>
            <a:off x="8231598" y="6295364"/>
            <a:ext cx="516675" cy="365125"/>
          </a:xfrm>
        </p:spPr>
        <p:txBody>
          <a:bodyPr/>
          <a:lstStyle/>
          <a:p>
            <a:fld id="{D260E43B-7F43-FA45-AAB7-E054FD6CC4E3}" type="slidenum">
              <a:rPr lang="en-US" smtClean="0"/>
              <a:t>43</a:t>
            </a:fld>
            <a:endParaRPr lang="en-US"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9748" y="1840477"/>
            <a:ext cx="5280305" cy="3796048"/>
          </a:xfrm>
          <a:prstGeom prst="rect">
            <a:avLst/>
          </a:prstGeom>
        </p:spPr>
      </p:pic>
      <p:sp>
        <p:nvSpPr>
          <p:cNvPr id="7" name="TextBox 6"/>
          <p:cNvSpPr txBox="1"/>
          <p:nvPr/>
        </p:nvSpPr>
        <p:spPr>
          <a:xfrm>
            <a:off x="2466413" y="1840477"/>
            <a:ext cx="1165704" cy="461665"/>
          </a:xfrm>
          <a:prstGeom prst="rect">
            <a:avLst/>
          </a:prstGeom>
          <a:noFill/>
        </p:spPr>
        <p:txBody>
          <a:bodyPr wrap="none" rtlCol="0">
            <a:spAutoFit/>
          </a:bodyPr>
          <a:lstStyle/>
          <a:p>
            <a:r>
              <a:rPr lang="en-US" sz="2400">
                <a:solidFill>
                  <a:schemeClr val="bg1"/>
                </a:solidFill>
                <a:latin typeface="+mj-lt"/>
              </a:rPr>
              <a:t>plasma</a:t>
            </a:r>
            <a:endParaRPr lang="en-US" sz="2400" dirty="0">
              <a:solidFill>
                <a:schemeClr val="bg1"/>
              </a:solidFill>
              <a:latin typeface="+mj-lt"/>
            </a:endParaRPr>
          </a:p>
        </p:txBody>
      </p:sp>
      <p:cxnSp>
        <p:nvCxnSpPr>
          <p:cNvPr id="9" name="Straight Arrow Connector 8"/>
          <p:cNvCxnSpPr/>
          <p:nvPr/>
        </p:nvCxnSpPr>
        <p:spPr>
          <a:xfrm>
            <a:off x="2453535" y="2252600"/>
            <a:ext cx="1777284" cy="3863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985212" y="1801839"/>
            <a:ext cx="1572866" cy="461665"/>
          </a:xfrm>
          <a:prstGeom prst="rect">
            <a:avLst/>
          </a:prstGeom>
          <a:noFill/>
        </p:spPr>
        <p:txBody>
          <a:bodyPr wrap="none" rtlCol="0">
            <a:spAutoFit/>
          </a:bodyPr>
          <a:lstStyle/>
          <a:p>
            <a:r>
              <a:rPr lang="en-US" sz="2400">
                <a:solidFill>
                  <a:schemeClr val="bg1"/>
                </a:solidFill>
                <a:latin typeface="+mj-lt"/>
              </a:rPr>
              <a:t>no plasma</a:t>
            </a:r>
            <a:endParaRPr lang="en-US" sz="2400" dirty="0">
              <a:solidFill>
                <a:schemeClr val="bg1"/>
              </a:solidFill>
              <a:latin typeface="+mj-lt"/>
            </a:endParaRPr>
          </a:p>
        </p:txBody>
      </p:sp>
      <p:pic>
        <p:nvPicPr>
          <p:cNvPr id="12" name="Content Placeholder 4"/>
          <p:cNvPicPr>
            <a:picLocks noChangeAspect="1"/>
          </p:cNvPicPr>
          <p:nvPr/>
        </p:nvPicPr>
        <p:blipFill rotWithShape="1">
          <a:blip r:embed="rId5" cstate="screen">
            <a:extLst>
              <a:ext uri="{28A0092B-C50C-407E-A947-70E740481C1C}">
                <a14:useLocalDpi xmlns:a14="http://schemas.microsoft.com/office/drawing/2010/main"/>
              </a:ext>
            </a:extLst>
          </a:blip>
          <a:srcRect l="9258" t="8200" r="10434" b="1803"/>
          <a:stretch/>
        </p:blipFill>
        <p:spPr>
          <a:xfrm>
            <a:off x="4418285" y="2203195"/>
            <a:ext cx="2839001" cy="2375066"/>
          </a:xfrm>
          <a:prstGeom prst="rect">
            <a:avLst/>
          </a:prstGeom>
        </p:spPr>
      </p:pic>
    </p:spTree>
    <p:extLst>
      <p:ext uri="{BB962C8B-B14F-4D97-AF65-F5344CB8AC3E}">
        <p14:creationId xmlns:p14="http://schemas.microsoft.com/office/powerpoint/2010/main" val="823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 pulsed ion beams we can probe the radiation effects on materials and warm dense matter research</a:t>
            </a:r>
          </a:p>
        </p:txBody>
      </p:sp>
      <p:sp>
        <p:nvSpPr>
          <p:cNvPr id="3" name="Content Placeholder 2"/>
          <p:cNvSpPr>
            <a:spLocks noGrp="1"/>
          </p:cNvSpPr>
          <p:nvPr>
            <p:ph sz="half" idx="1"/>
          </p:nvPr>
        </p:nvSpPr>
        <p:spPr>
          <a:xfrm>
            <a:off x="61848" y="1206066"/>
            <a:ext cx="4433952" cy="1030347"/>
          </a:xfrm>
        </p:spPr>
        <p:txBody>
          <a:bodyPr>
            <a:normAutofit/>
          </a:bodyPr>
          <a:lstStyle/>
          <a:p>
            <a:pPr marL="0" indent="0">
              <a:buNone/>
            </a:pPr>
            <a:r>
              <a:rPr lang="en-US" dirty="0"/>
              <a:t>Novel opportunities with short, intense pulses to probe material response to radiation in the time domain.</a:t>
            </a:r>
          </a:p>
        </p:txBody>
      </p:sp>
      <p:sp>
        <p:nvSpPr>
          <p:cNvPr id="7" name="Slide Number Placeholder 6"/>
          <p:cNvSpPr>
            <a:spLocks noGrp="1"/>
          </p:cNvSpPr>
          <p:nvPr>
            <p:ph type="sldNum" sz="quarter" idx="12"/>
          </p:nvPr>
        </p:nvSpPr>
        <p:spPr/>
        <p:txBody>
          <a:bodyPr/>
          <a:lstStyle/>
          <a:p>
            <a:fld id="{D260E43B-7F43-FA45-AAB7-E054FD6CC4E3}" type="slidenum">
              <a:rPr lang="en-US" smtClean="0"/>
              <a:t>44</a:t>
            </a:fld>
            <a:endParaRPr lang="en-US" dirty="0"/>
          </a:p>
        </p:txBody>
      </p:sp>
      <p:pic>
        <p:nvPicPr>
          <p:cNvPr id="18" name="Picture 17" descr="Fig8-img033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400" y="2283188"/>
            <a:ext cx="4138693" cy="3104020"/>
          </a:xfrm>
          <a:prstGeom prst="rect">
            <a:avLst/>
          </a:prstGeom>
        </p:spPr>
      </p:pic>
      <p:sp>
        <p:nvSpPr>
          <p:cNvPr id="20" name="TextBox 19"/>
          <p:cNvSpPr txBox="1"/>
          <p:nvPr/>
        </p:nvSpPr>
        <p:spPr>
          <a:xfrm>
            <a:off x="61848" y="5309354"/>
            <a:ext cx="4995295" cy="646331"/>
          </a:xfrm>
          <a:prstGeom prst="rect">
            <a:avLst/>
          </a:prstGeom>
          <a:noFill/>
        </p:spPr>
        <p:txBody>
          <a:bodyPr wrap="square" rtlCol="0">
            <a:spAutoFit/>
          </a:bodyPr>
          <a:lstStyle/>
          <a:p>
            <a:r>
              <a:rPr lang="en-US" dirty="0">
                <a:solidFill>
                  <a:schemeClr val="tx2"/>
                </a:solidFill>
                <a:latin typeface="+mj-lt"/>
              </a:rPr>
              <a:t>e.g., single shot </a:t>
            </a:r>
            <a:r>
              <a:rPr lang="en-US" dirty="0" err="1">
                <a:solidFill>
                  <a:schemeClr val="tx2"/>
                </a:solidFill>
                <a:latin typeface="+mj-lt"/>
              </a:rPr>
              <a:t>ionoluminescence</a:t>
            </a:r>
            <a:r>
              <a:rPr lang="en-US" dirty="0">
                <a:solidFill>
                  <a:schemeClr val="tx2"/>
                </a:solidFill>
                <a:latin typeface="+mj-lt"/>
              </a:rPr>
              <a:t> of YAP:Ce measured with a streaked optical spectrometer. </a:t>
            </a:r>
          </a:p>
        </p:txBody>
      </p:sp>
      <p:sp>
        <p:nvSpPr>
          <p:cNvPr id="21" name="TextBox 20"/>
          <p:cNvSpPr txBox="1"/>
          <p:nvPr/>
        </p:nvSpPr>
        <p:spPr>
          <a:xfrm>
            <a:off x="34753" y="5933093"/>
            <a:ext cx="3746144" cy="338554"/>
          </a:xfrm>
          <a:prstGeom prst="rect">
            <a:avLst/>
          </a:prstGeom>
          <a:noFill/>
        </p:spPr>
        <p:txBody>
          <a:bodyPr wrap="square" rtlCol="0">
            <a:spAutoFit/>
          </a:bodyPr>
          <a:lstStyle/>
          <a:p>
            <a:pPr fontAlgn="base">
              <a:spcBef>
                <a:spcPct val="0"/>
              </a:spcBef>
              <a:spcAft>
                <a:spcPct val="0"/>
              </a:spcAft>
            </a:pPr>
            <a:r>
              <a:rPr lang="en-US" sz="1600" dirty="0">
                <a:solidFill>
                  <a:srgbClr val="1F497D"/>
                </a:solidFill>
                <a:latin typeface="American Typewriter"/>
                <a:ea typeface="ＭＳ Ｐゴシック" panose="020B0600070205080204" pitchFamily="34" charset="-128"/>
                <a:cs typeface="American Typewriter"/>
              </a:rPr>
              <a:t>P.A. Seidl, et al., NIM A800 (2015)</a:t>
            </a:r>
          </a:p>
        </p:txBody>
      </p:sp>
      <p:pic>
        <p:nvPicPr>
          <p:cNvPr id="14" name="Picture 13"/>
          <p:cNvPicPr>
            <a:picLocks noChangeAspect="1"/>
          </p:cNvPicPr>
          <p:nvPr/>
        </p:nvPicPr>
        <p:blipFill>
          <a:blip r:embed="rId4"/>
          <a:stretch>
            <a:fillRect/>
          </a:stretch>
        </p:blipFill>
        <p:spPr>
          <a:xfrm>
            <a:off x="4140557" y="1211637"/>
            <a:ext cx="4787900" cy="2247900"/>
          </a:xfrm>
          <a:prstGeom prst="rect">
            <a:avLst/>
          </a:prstGeom>
        </p:spPr>
      </p:pic>
      <p:pic>
        <p:nvPicPr>
          <p:cNvPr id="16" name="Picture 15"/>
          <p:cNvPicPr>
            <a:picLocks noChangeAspect="1"/>
          </p:cNvPicPr>
          <p:nvPr/>
        </p:nvPicPr>
        <p:blipFill>
          <a:blip r:embed="rId5"/>
          <a:stretch>
            <a:fillRect/>
          </a:stretch>
        </p:blipFill>
        <p:spPr>
          <a:xfrm>
            <a:off x="4098551" y="3194070"/>
            <a:ext cx="4572000" cy="2908300"/>
          </a:xfrm>
          <a:prstGeom prst="rect">
            <a:avLst/>
          </a:prstGeom>
        </p:spPr>
      </p:pic>
      <p:sp>
        <p:nvSpPr>
          <p:cNvPr id="4" name="Rectangle 3"/>
          <p:cNvSpPr/>
          <p:nvPr/>
        </p:nvSpPr>
        <p:spPr>
          <a:xfrm>
            <a:off x="5020051" y="1090557"/>
            <a:ext cx="4123949" cy="646331"/>
          </a:xfrm>
          <a:prstGeom prst="rect">
            <a:avLst/>
          </a:prstGeom>
        </p:spPr>
        <p:txBody>
          <a:bodyPr wrap="none">
            <a:spAutoFit/>
          </a:bodyPr>
          <a:lstStyle/>
          <a:p>
            <a:r>
              <a:rPr lang="en-US" dirty="0"/>
              <a:t>Helium beam on 0.75 </a:t>
            </a:r>
            <a:r>
              <a:rPr lang="en-US" dirty="0">
                <a:latin typeface="Symbol" charset="2"/>
                <a:cs typeface="Symbol" charset="2"/>
              </a:rPr>
              <a:t>m</a:t>
            </a:r>
            <a:r>
              <a:rPr lang="en-US" dirty="0"/>
              <a:t> thick gold target</a:t>
            </a:r>
          </a:p>
          <a:p>
            <a:r>
              <a:rPr lang="en-US" dirty="0"/>
              <a:t>(Hydra), </a:t>
            </a:r>
            <a:r>
              <a:rPr lang="en-US" sz="1400" dirty="0"/>
              <a:t>J. Barnard, LLNL</a:t>
            </a:r>
            <a:r>
              <a:rPr lang="en-US" dirty="0"/>
              <a:t>.</a:t>
            </a:r>
          </a:p>
        </p:txBody>
      </p:sp>
      <p:sp>
        <p:nvSpPr>
          <p:cNvPr id="17" name="TextBox 16"/>
          <p:cNvSpPr txBox="1"/>
          <p:nvPr/>
        </p:nvSpPr>
        <p:spPr>
          <a:xfrm>
            <a:off x="7618235" y="3472336"/>
            <a:ext cx="1582960" cy="646331"/>
          </a:xfrm>
          <a:prstGeom prst="rect">
            <a:avLst/>
          </a:prstGeom>
          <a:noFill/>
        </p:spPr>
        <p:txBody>
          <a:bodyPr wrap="none" rtlCol="0">
            <a:spAutoFit/>
          </a:bodyPr>
          <a:lstStyle/>
          <a:p>
            <a:pPr algn="r"/>
            <a:r>
              <a:rPr lang="en-US" dirty="0"/>
              <a:t>Max pressure </a:t>
            </a:r>
          </a:p>
          <a:p>
            <a:pPr algn="r"/>
            <a:r>
              <a:rPr lang="en-US" dirty="0"/>
              <a:t>at 0.6 ns</a:t>
            </a:r>
          </a:p>
        </p:txBody>
      </p:sp>
      <p:cxnSp>
        <p:nvCxnSpPr>
          <p:cNvPr id="19" name="Straight Connector 18"/>
          <p:cNvCxnSpPr/>
          <p:nvPr/>
        </p:nvCxnSpPr>
        <p:spPr bwMode="auto">
          <a:xfrm rot="16200000" flipV="1">
            <a:off x="8229287" y="3059586"/>
            <a:ext cx="5969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98167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normAutofit/>
          </a:bodyPr>
          <a:lstStyle/>
          <a:p>
            <a:r>
              <a:rPr lang="en-US" dirty="0"/>
              <a:t>Strong collective focusing of an ion beam in a plasma and a weak magnetic field</a:t>
            </a:r>
          </a:p>
        </p:txBody>
      </p:sp>
      <p:sp>
        <p:nvSpPr>
          <p:cNvPr id="6" name="Content Placeholder 5"/>
          <p:cNvSpPr>
            <a:spLocks noGrp="1"/>
          </p:cNvSpPr>
          <p:nvPr>
            <p:ph idx="1"/>
          </p:nvPr>
        </p:nvSpPr>
        <p:spPr>
          <a:xfrm>
            <a:off x="71890" y="1105829"/>
            <a:ext cx="9072110" cy="1649753"/>
          </a:xfrm>
        </p:spPr>
        <p:txBody>
          <a:bodyPr>
            <a:normAutofit/>
          </a:bodyPr>
          <a:lstStyle/>
          <a:p>
            <a:r>
              <a:rPr lang="en-US" sz="2000" dirty="0"/>
              <a:t>Most pronounced when the beam radius is small compared to the collisionless plasma electron skin depth r</a:t>
            </a:r>
            <a:r>
              <a:rPr lang="en-US" sz="2000" baseline="-25000" dirty="0"/>
              <a:t>b</a:t>
            </a:r>
            <a:r>
              <a:rPr lang="en-US" sz="2000" dirty="0"/>
              <a:t> &lt; c/</a:t>
            </a:r>
            <a:r>
              <a:rPr lang="en-US" sz="2000" dirty="0">
                <a:latin typeface="Symbol" charset="2"/>
                <a:cs typeface="Symbol" charset="2"/>
              </a:rPr>
              <a:t>w</a:t>
            </a:r>
            <a:r>
              <a:rPr lang="en-US" sz="2000" baseline="-25000" dirty="0"/>
              <a:t>pe</a:t>
            </a:r>
            <a:r>
              <a:rPr lang="en-US" sz="2000" dirty="0"/>
              <a:t> </a:t>
            </a:r>
          </a:p>
          <a:p>
            <a:r>
              <a:rPr lang="en-US" sz="2000" dirty="0"/>
              <a:t>Applied </a:t>
            </a:r>
            <a:r>
              <a:rPr lang="en-US" sz="2000" b="1" dirty="0"/>
              <a:t>B</a:t>
            </a:r>
            <a:r>
              <a:rPr lang="en-US" sz="2000" dirty="0"/>
              <a:t> can be reduced by a factor (m</a:t>
            </a:r>
            <a:r>
              <a:rPr lang="en-US" sz="2000" baseline="-25000" dirty="0"/>
              <a:t>e</a:t>
            </a:r>
            <a:r>
              <a:rPr lang="en-US" sz="2000" dirty="0"/>
              <a:t>/m</a:t>
            </a:r>
            <a:r>
              <a:rPr lang="en-US" sz="2000" baseline="-25000" dirty="0"/>
              <a:t>i</a:t>
            </a:r>
            <a:r>
              <a:rPr lang="en-US" sz="2000" dirty="0"/>
              <a:t>)</a:t>
            </a:r>
            <a:r>
              <a:rPr lang="en-US" sz="2000" baseline="30000" dirty="0"/>
              <a:t>1/2</a:t>
            </a:r>
            <a:r>
              <a:rPr lang="en-US" sz="2000" dirty="0"/>
              <a:t> ~10 Tesla</a:t>
            </a:r>
            <a:r>
              <a:rPr lang="en-US" sz="2000" dirty="0">
                <a:sym typeface="Wingdings"/>
              </a:rPr>
              <a:t> ~10</a:t>
            </a:r>
            <a:r>
              <a:rPr lang="en-US" sz="2000" baseline="30000" dirty="0">
                <a:sym typeface="Wingdings"/>
              </a:rPr>
              <a:t>2</a:t>
            </a:r>
            <a:r>
              <a:rPr lang="en-US" sz="2000" dirty="0">
                <a:sym typeface="Wingdings"/>
              </a:rPr>
              <a:t> Gauss</a:t>
            </a:r>
            <a:endParaRPr lang="en-US" sz="2000" dirty="0"/>
          </a:p>
          <a:p>
            <a:pPr marL="0" indent="0">
              <a:buNone/>
            </a:pPr>
            <a:r>
              <a:rPr lang="en-US" dirty="0"/>
              <a:t>Can this be used to great advantage in high intensity ion beams? </a:t>
            </a:r>
          </a:p>
          <a:p>
            <a:pPr marL="0" indent="0">
              <a:buNone/>
            </a:pPr>
            <a:endParaRPr lang="en-US" dirty="0"/>
          </a:p>
        </p:txBody>
      </p:sp>
      <p:sp>
        <p:nvSpPr>
          <p:cNvPr id="4" name="Slide Number Placeholder 3"/>
          <p:cNvSpPr>
            <a:spLocks noGrp="1"/>
          </p:cNvSpPr>
          <p:nvPr>
            <p:ph type="sldNum" sz="quarter" idx="12"/>
          </p:nvPr>
        </p:nvSpPr>
        <p:spPr/>
        <p:txBody>
          <a:bodyPr/>
          <a:lstStyle/>
          <a:p>
            <a:fld id="{D260E43B-7F43-FA45-AAB7-E054FD6CC4E3}" type="slidenum">
              <a:rPr lang="en-US" smtClean="0"/>
              <a:t>45</a:t>
            </a:fld>
            <a:endParaRPr lang="en-US" dirty="0"/>
          </a:p>
        </p:txBody>
      </p:sp>
      <p:pic>
        <p:nvPicPr>
          <p:cNvPr id="7" name="Picture 6"/>
          <p:cNvPicPr>
            <a:picLocks noChangeAspect="1"/>
          </p:cNvPicPr>
          <p:nvPr/>
        </p:nvPicPr>
        <p:blipFill>
          <a:blip r:embed="rId3"/>
          <a:stretch>
            <a:fillRect/>
          </a:stretch>
        </p:blipFill>
        <p:spPr>
          <a:xfrm>
            <a:off x="1222128" y="3289735"/>
            <a:ext cx="6683851" cy="2950336"/>
          </a:xfrm>
          <a:prstGeom prst="rect">
            <a:avLst/>
          </a:prstGeom>
        </p:spPr>
      </p:pic>
      <p:sp>
        <p:nvSpPr>
          <p:cNvPr id="8" name="TextBox 7"/>
          <p:cNvSpPr txBox="1"/>
          <p:nvPr/>
        </p:nvSpPr>
        <p:spPr>
          <a:xfrm>
            <a:off x="0" y="2581857"/>
            <a:ext cx="9144000" cy="707878"/>
          </a:xfrm>
          <a:prstGeom prst="rect">
            <a:avLst/>
          </a:prstGeom>
          <a:noFill/>
        </p:spPr>
        <p:txBody>
          <a:bodyPr wrap="square" lIns="91432" tIns="45716" rIns="91432" bIns="45716" rtlCol="0">
            <a:spAutoFit/>
          </a:bodyPr>
          <a:lstStyle/>
          <a:p>
            <a:r>
              <a:rPr lang="en-US" sz="2000" dirty="0">
                <a:solidFill>
                  <a:srgbClr val="1F497D"/>
                </a:solidFill>
              </a:rPr>
              <a:t>Particle-in-cell (LSP) simulation using the collective focusing effect to focus the high intensity beam using a weak magnetic field and a plasma.</a:t>
            </a:r>
          </a:p>
        </p:txBody>
      </p:sp>
      <p:sp>
        <p:nvSpPr>
          <p:cNvPr id="9" name="Rectangle 8"/>
          <p:cNvSpPr/>
          <p:nvPr/>
        </p:nvSpPr>
        <p:spPr>
          <a:xfrm>
            <a:off x="6629727" y="5096875"/>
            <a:ext cx="2447528" cy="430887"/>
          </a:xfrm>
          <a:prstGeom prst="rect">
            <a:avLst/>
          </a:prstGeom>
          <a:solidFill>
            <a:schemeClr val="bg1"/>
          </a:solidFill>
        </p:spPr>
        <p:txBody>
          <a:bodyPr wrap="square">
            <a:spAutoFit/>
          </a:bodyPr>
          <a:lstStyle/>
          <a:p>
            <a:r>
              <a:rPr lang="en-US" sz="1100" dirty="0" err="1">
                <a:latin typeface="American Typewriter"/>
                <a:cs typeface="American Typewriter"/>
              </a:rPr>
              <a:t>Dorf</a:t>
            </a:r>
            <a:r>
              <a:rPr lang="en-US" sz="1100" dirty="0">
                <a:latin typeface="American Typewriter"/>
                <a:cs typeface="American Typewriter"/>
              </a:rPr>
              <a:t>, Davidson, Kaganovich, </a:t>
            </a:r>
            <a:r>
              <a:rPr lang="en-US" sz="1100" dirty="0" err="1">
                <a:latin typeface="American Typewriter"/>
                <a:cs typeface="American Typewriter"/>
              </a:rPr>
              <a:t>Startsev</a:t>
            </a:r>
            <a:r>
              <a:rPr lang="en-US" sz="1100" dirty="0">
                <a:latin typeface="American Typewriter"/>
                <a:cs typeface="American Typewriter"/>
              </a:rPr>
              <a:t>, Phys. Plasmas (2012)</a:t>
            </a:r>
          </a:p>
        </p:txBody>
      </p:sp>
    </p:spTree>
    <p:extLst>
      <p:ext uri="{BB962C8B-B14F-4D97-AF65-F5344CB8AC3E}">
        <p14:creationId xmlns:p14="http://schemas.microsoft.com/office/powerpoint/2010/main" val="1514204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1215"/>
            <a:ext cx="9143999" cy="954107"/>
          </a:xfrm>
          <a:prstGeom prst="rect">
            <a:avLst/>
          </a:prstGeom>
          <a:noFill/>
        </p:spPr>
        <p:txBody>
          <a:bodyPr wrap="square" rtlCol="0">
            <a:spAutoFit/>
          </a:bodyPr>
          <a:lstStyle/>
          <a:p>
            <a:r>
              <a:rPr lang="en-US" sz="2800" dirty="0">
                <a:solidFill>
                  <a:schemeClr val="bg1"/>
                </a:solidFill>
                <a:latin typeface="+mj-lt"/>
              </a:rPr>
              <a:t>Complementary aspects of intense, pulsed ion beams from accelerators</a:t>
            </a:r>
          </a:p>
        </p:txBody>
      </p:sp>
      <p:sp>
        <p:nvSpPr>
          <p:cNvPr id="4" name="Slide Number Placeholder 3"/>
          <p:cNvSpPr>
            <a:spLocks noGrp="1"/>
          </p:cNvSpPr>
          <p:nvPr>
            <p:ph type="sldNum" sz="quarter" idx="12"/>
          </p:nvPr>
        </p:nvSpPr>
        <p:spPr/>
        <p:txBody>
          <a:bodyPr/>
          <a:lstStyle/>
          <a:p>
            <a:fld id="{2D3F6FE6-4B04-4271-8C1F-A19314B2D2D9}" type="slidenum">
              <a:rPr lang="en-US" smtClean="0"/>
              <a:t>46</a:t>
            </a:fld>
            <a:endParaRPr lang="en-US" dirty="0"/>
          </a:p>
        </p:txBody>
      </p:sp>
      <p:graphicFrame>
        <p:nvGraphicFramePr>
          <p:cNvPr id="22" name="Table 21"/>
          <p:cNvGraphicFramePr>
            <a:graphicFrameLocks noGrp="1"/>
          </p:cNvGraphicFramePr>
          <p:nvPr>
            <p:extLst>
              <p:ext uri="{D42A27DB-BD31-4B8C-83A1-F6EECF244321}">
                <p14:modId xmlns:p14="http://schemas.microsoft.com/office/powerpoint/2010/main" val="260825023"/>
              </p:ext>
            </p:extLst>
          </p:nvPr>
        </p:nvGraphicFramePr>
        <p:xfrm>
          <a:off x="168443" y="882755"/>
          <a:ext cx="4499117" cy="4824020"/>
        </p:xfrm>
        <a:graphic>
          <a:graphicData uri="http://schemas.openxmlformats.org/drawingml/2006/table">
            <a:tbl>
              <a:tblPr firstRow="1" bandRow="1">
                <a:tableStyleId>{21E4AEA4-8DFA-4A89-87EB-49C32662AFE0}</a:tableStyleId>
              </a:tblPr>
              <a:tblGrid>
                <a:gridCol w="1442905">
                  <a:extLst>
                    <a:ext uri="{9D8B030D-6E8A-4147-A177-3AD203B41FA5}">
                      <a16:colId xmlns:a16="http://schemas.microsoft.com/office/drawing/2014/main" val="20000"/>
                    </a:ext>
                  </a:extLst>
                </a:gridCol>
                <a:gridCol w="1614860">
                  <a:extLst>
                    <a:ext uri="{9D8B030D-6E8A-4147-A177-3AD203B41FA5}">
                      <a16:colId xmlns:a16="http://schemas.microsoft.com/office/drawing/2014/main" val="20001"/>
                    </a:ext>
                  </a:extLst>
                </a:gridCol>
                <a:gridCol w="1441352">
                  <a:extLst>
                    <a:ext uri="{9D8B030D-6E8A-4147-A177-3AD203B41FA5}">
                      <a16:colId xmlns:a16="http://schemas.microsoft.com/office/drawing/2014/main" val="20002"/>
                    </a:ext>
                  </a:extLst>
                </a:gridCol>
              </a:tblGrid>
              <a:tr h="339878">
                <a:tc>
                  <a:txBody>
                    <a:bodyPr/>
                    <a:lstStyle/>
                    <a:p>
                      <a:endParaRPr lang="en-US" sz="1400" dirty="0"/>
                    </a:p>
                  </a:txBody>
                  <a:tcPr/>
                </a:tc>
                <a:tc>
                  <a:txBody>
                    <a:bodyPr/>
                    <a:lstStyle/>
                    <a:p>
                      <a:pPr algn="ctr"/>
                      <a:r>
                        <a:rPr lang="en-US" sz="1400" dirty="0"/>
                        <a:t>Fair</a:t>
                      </a:r>
                    </a:p>
                  </a:txBody>
                  <a:tcPr/>
                </a:tc>
                <a:tc>
                  <a:txBody>
                    <a:bodyPr/>
                    <a:lstStyle/>
                    <a:p>
                      <a:r>
                        <a:rPr lang="en-US" sz="1400" dirty="0"/>
                        <a:t>NDCX-II (goal)</a:t>
                      </a:r>
                    </a:p>
                  </a:txBody>
                  <a:tcPr/>
                </a:tc>
                <a:extLst>
                  <a:ext uri="{0D108BD9-81ED-4DB2-BD59-A6C34878D82A}">
                    <a16:rowId xmlns:a16="http://schemas.microsoft.com/office/drawing/2014/main" val="10000"/>
                  </a:ext>
                </a:extLst>
              </a:tr>
              <a:tr h="407854">
                <a:tc>
                  <a:txBody>
                    <a:bodyPr/>
                    <a:lstStyle/>
                    <a:p>
                      <a:r>
                        <a:rPr lang="en-US" sz="1400" dirty="0"/>
                        <a:t>Ions/pulse (total)</a:t>
                      </a:r>
                    </a:p>
                  </a:txBody>
                  <a:tcPr/>
                </a:tc>
                <a:tc>
                  <a:txBody>
                    <a:bodyPr/>
                    <a:lstStyle/>
                    <a:p>
                      <a:r>
                        <a:rPr lang="en-US" sz="1400" dirty="0"/>
                        <a:t>~10</a:t>
                      </a:r>
                      <a:r>
                        <a:rPr lang="en-US" sz="1400" baseline="30000" dirty="0"/>
                        <a:t>10</a:t>
                      </a:r>
                      <a:r>
                        <a:rPr lang="en-US" sz="1400" dirty="0"/>
                        <a:t> - 10</a:t>
                      </a:r>
                      <a:r>
                        <a:rPr lang="en-US" sz="1400" baseline="30000" dirty="0"/>
                        <a:t>12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10</a:t>
                      </a:r>
                      <a:r>
                        <a:rPr lang="en-US" sz="1400" baseline="30000" dirty="0"/>
                        <a:t>10 </a:t>
                      </a:r>
                      <a:r>
                        <a:rPr lang="en-US" sz="1400" dirty="0"/>
                        <a:t>(3x10</a:t>
                      </a:r>
                      <a:r>
                        <a:rPr lang="en-US" sz="1400" baseline="30000" dirty="0"/>
                        <a:t>11</a:t>
                      </a:r>
                      <a:r>
                        <a:rPr lang="en-US" sz="1400" baseline="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30000" dirty="0"/>
                    </a:p>
                    <a:p>
                      <a:endParaRPr lang="en-US" sz="1400" baseline="30000" dirty="0"/>
                    </a:p>
                  </a:txBody>
                  <a:tcPr/>
                </a:tc>
                <a:extLst>
                  <a:ext uri="{0D108BD9-81ED-4DB2-BD59-A6C34878D82A}">
                    <a16:rowId xmlns:a16="http://schemas.microsoft.com/office/drawing/2014/main" val="10001"/>
                  </a:ext>
                </a:extLst>
              </a:tr>
              <a:tr h="350695">
                <a:tc>
                  <a:txBody>
                    <a:bodyPr/>
                    <a:lstStyle/>
                    <a:p>
                      <a:r>
                        <a:rPr lang="en-US" sz="1400" dirty="0"/>
                        <a:t>Pulse length</a:t>
                      </a:r>
                    </a:p>
                  </a:txBody>
                  <a:tcPr/>
                </a:tc>
                <a:tc>
                  <a:txBody>
                    <a:bodyPr/>
                    <a:lstStyle/>
                    <a:p>
                      <a:r>
                        <a:rPr lang="en-US" sz="1400" dirty="0"/>
                        <a:t>40-100</a:t>
                      </a:r>
                      <a:r>
                        <a:rPr lang="en-US" sz="1400" baseline="0" dirty="0"/>
                        <a:t> ns</a:t>
                      </a:r>
                      <a:endParaRPr lang="en-US" sz="1400" dirty="0"/>
                    </a:p>
                  </a:txBody>
                  <a:tcPr/>
                </a:tc>
                <a:tc>
                  <a:txBody>
                    <a:bodyPr/>
                    <a:lstStyle/>
                    <a:p>
                      <a:r>
                        <a:rPr lang="en-US" sz="1400" dirty="0"/>
                        <a:t>2 ns (~1</a:t>
                      </a:r>
                      <a:r>
                        <a:rPr lang="en-US" sz="1400" baseline="0" dirty="0"/>
                        <a:t> ns)</a:t>
                      </a:r>
                      <a:endParaRPr lang="en-US" sz="1400" dirty="0"/>
                    </a:p>
                  </a:txBody>
                  <a:tcPr/>
                </a:tc>
                <a:extLst>
                  <a:ext uri="{0D108BD9-81ED-4DB2-BD59-A6C34878D82A}">
                    <a16:rowId xmlns:a16="http://schemas.microsoft.com/office/drawing/2014/main" val="10002"/>
                  </a:ext>
                </a:extLst>
              </a:tr>
              <a:tr h="407854">
                <a:tc>
                  <a:txBody>
                    <a:bodyPr/>
                    <a:lstStyle/>
                    <a:p>
                      <a:r>
                        <a:rPr lang="en-US" sz="1400" dirty="0"/>
                        <a:t>Typical spot size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~1 mm</a:t>
                      </a:r>
                      <a:r>
                        <a:rPr lang="en-US" sz="1400" baseline="30000" dirty="0"/>
                        <a:t>2                       </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1 mm</a:t>
                      </a:r>
                      <a:r>
                        <a:rPr lang="en-US" sz="1400" baseline="30000" dirty="0"/>
                        <a:t>2                       </a:t>
                      </a:r>
                      <a:endParaRPr lang="en-US" sz="1100" dirty="0"/>
                    </a:p>
                  </a:txBody>
                  <a:tcPr/>
                </a:tc>
                <a:extLst>
                  <a:ext uri="{0D108BD9-81ED-4DB2-BD59-A6C34878D82A}">
                    <a16:rowId xmlns:a16="http://schemas.microsoft.com/office/drawing/2014/main" val="10003"/>
                  </a:ext>
                </a:extLst>
              </a:tr>
              <a:tr h="292246">
                <a:tc>
                  <a:txBody>
                    <a:bodyPr/>
                    <a:lstStyle/>
                    <a:p>
                      <a:r>
                        <a:rPr lang="en-US" sz="1400" dirty="0"/>
                        <a:t>Ion species</a:t>
                      </a:r>
                    </a:p>
                  </a:txBody>
                  <a:tcPr/>
                </a:tc>
                <a:tc>
                  <a:txBody>
                    <a:bodyPr/>
                    <a:lstStyle/>
                    <a:p>
                      <a:r>
                        <a:rPr lang="en-US" sz="1400" dirty="0"/>
                        <a:t>H, C,</a:t>
                      </a:r>
                      <a:r>
                        <a:rPr lang="en-US" sz="1400" baseline="0" dirty="0"/>
                        <a:t> …, Au</a:t>
                      </a:r>
                      <a:endParaRPr lang="en-US" sz="1400" dirty="0"/>
                    </a:p>
                  </a:txBody>
                  <a:tcPr/>
                </a:tc>
                <a:tc>
                  <a:txBody>
                    <a:bodyPr/>
                    <a:lstStyle/>
                    <a:p>
                      <a:r>
                        <a:rPr lang="en-US" sz="1400" dirty="0"/>
                        <a:t>He (also H and higher Z)</a:t>
                      </a:r>
                    </a:p>
                  </a:txBody>
                  <a:tcPr/>
                </a:tc>
                <a:extLst>
                  <a:ext uri="{0D108BD9-81ED-4DB2-BD59-A6C34878D82A}">
                    <a16:rowId xmlns:a16="http://schemas.microsoft.com/office/drawing/2014/main" val="10004"/>
                  </a:ext>
                </a:extLst>
              </a:tr>
              <a:tr h="397777">
                <a:tc>
                  <a:txBody>
                    <a:bodyPr/>
                    <a:lstStyle/>
                    <a:p>
                      <a:r>
                        <a:rPr lang="en-US" sz="1400" dirty="0"/>
                        <a:t>E</a:t>
                      </a:r>
                      <a:r>
                        <a:rPr lang="en-US" sz="1400" baseline="-25000" dirty="0"/>
                        <a:t>kin</a:t>
                      </a:r>
                    </a:p>
                  </a:txBody>
                  <a:tcPr/>
                </a:tc>
                <a:tc>
                  <a:txBody>
                    <a:bodyPr/>
                    <a:lstStyle/>
                    <a:p>
                      <a:r>
                        <a:rPr lang="en-US" sz="1400" dirty="0"/>
                        <a:t>0.4 – 1 GeV/u</a:t>
                      </a:r>
                    </a:p>
                  </a:txBody>
                  <a:tcPr/>
                </a:tc>
                <a:tc>
                  <a:txBody>
                    <a:bodyPr/>
                    <a:lstStyle/>
                    <a:p>
                      <a:r>
                        <a:rPr lang="en-US" sz="1400" dirty="0"/>
                        <a:t>0.12 - 1.2 MeV</a:t>
                      </a:r>
                    </a:p>
                  </a:txBody>
                  <a:tcPr/>
                </a:tc>
                <a:extLst>
                  <a:ext uri="{0D108BD9-81ED-4DB2-BD59-A6C34878D82A}">
                    <a16:rowId xmlns:a16="http://schemas.microsoft.com/office/drawing/2014/main" val="10005"/>
                  </a:ext>
                </a:extLst>
              </a:tr>
              <a:tr h="292246">
                <a:tc>
                  <a:txBody>
                    <a:bodyPr/>
                    <a:lstStyle/>
                    <a:p>
                      <a:r>
                        <a:rPr lang="en-US" sz="1400" dirty="0"/>
                        <a:t>Energy spread</a:t>
                      </a:r>
                    </a:p>
                  </a:txBody>
                  <a:tcPr/>
                </a:tc>
                <a:tc>
                  <a:txBody>
                    <a:bodyPr/>
                    <a:lstStyle/>
                    <a:p>
                      <a:r>
                        <a:rPr lang="en-US" sz="1400" dirty="0"/>
                        <a:t>low</a:t>
                      </a:r>
                    </a:p>
                  </a:txBody>
                  <a:tcPr/>
                </a:tc>
                <a:tc>
                  <a:txBody>
                    <a:bodyPr/>
                    <a:lstStyle/>
                    <a:p>
                      <a:r>
                        <a:rPr lang="en-US" sz="1400" dirty="0"/>
                        <a:t>~10%</a:t>
                      </a:r>
                    </a:p>
                  </a:txBody>
                  <a:tcPr/>
                </a:tc>
                <a:extLst>
                  <a:ext uri="{0D108BD9-81ED-4DB2-BD59-A6C34878D82A}">
                    <a16:rowId xmlns:a16="http://schemas.microsoft.com/office/drawing/2014/main" val="10006"/>
                  </a:ext>
                </a:extLst>
              </a:tr>
              <a:tr h="292246">
                <a:tc>
                  <a:txBody>
                    <a:bodyPr/>
                    <a:lstStyle/>
                    <a:p>
                      <a:r>
                        <a:rPr lang="en-US" sz="1400" dirty="0"/>
                        <a:t>Repetition</a:t>
                      </a:r>
                      <a:r>
                        <a:rPr lang="en-US" sz="1400" baseline="0" dirty="0"/>
                        <a:t> rate</a:t>
                      </a:r>
                      <a:endParaRPr lang="en-US" sz="1400" dirty="0"/>
                    </a:p>
                  </a:txBody>
                  <a:tcPr/>
                </a:tc>
                <a:tc>
                  <a:txBody>
                    <a:bodyPr/>
                    <a:lstStyle/>
                    <a:p>
                      <a:r>
                        <a:rPr lang="en-US" sz="1400" dirty="0"/>
                        <a:t>fast</a:t>
                      </a:r>
                    </a:p>
                  </a:txBody>
                  <a:tcPr/>
                </a:tc>
                <a:tc>
                  <a:txBody>
                    <a:bodyPr/>
                    <a:lstStyle/>
                    <a:p>
                      <a:r>
                        <a:rPr lang="en-US" sz="1400" dirty="0"/>
                        <a:t>2/min</a:t>
                      </a:r>
                    </a:p>
                  </a:txBody>
                  <a:tcPr/>
                </a:tc>
                <a:extLst>
                  <a:ext uri="{0D108BD9-81ED-4DB2-BD59-A6C34878D82A}">
                    <a16:rowId xmlns:a16="http://schemas.microsoft.com/office/drawing/2014/main" val="10007"/>
                  </a:ext>
                </a:extLst>
              </a:tr>
              <a:tr h="361096">
                <a:tc>
                  <a:txBody>
                    <a:bodyPr/>
                    <a:lstStyle/>
                    <a:p>
                      <a:r>
                        <a:rPr lang="en-US" sz="1400" dirty="0"/>
                        <a:t>Target</a:t>
                      </a:r>
                      <a:r>
                        <a:rPr lang="en-US" sz="1400" baseline="0" dirty="0"/>
                        <a:t> temp. </a:t>
                      </a:r>
                      <a:endParaRPr lang="en-US" sz="1400" dirty="0"/>
                    </a:p>
                  </a:txBody>
                  <a:tcPr/>
                </a:tc>
                <a:tc>
                  <a:txBody>
                    <a:bodyPr/>
                    <a:lstStyle/>
                    <a:p>
                      <a:r>
                        <a:rPr lang="en-US" sz="1400" dirty="0"/>
                        <a:t>few eV, to ~100 eV</a:t>
                      </a:r>
                    </a:p>
                  </a:txBody>
                  <a:tcPr/>
                </a:tc>
                <a:tc>
                  <a:txBody>
                    <a:bodyPr/>
                    <a:lstStyle/>
                    <a:p>
                      <a:r>
                        <a:rPr lang="en-US" sz="1400" dirty="0"/>
                        <a:t>&lt;0.1</a:t>
                      </a:r>
                      <a:r>
                        <a:rPr lang="en-US" sz="1400" baseline="0" dirty="0"/>
                        <a:t> eV (~1 eV)</a:t>
                      </a:r>
                      <a:endParaRPr lang="en-US" sz="1400" dirty="0"/>
                    </a:p>
                  </a:txBody>
                  <a:tcPr/>
                </a:tc>
                <a:extLst>
                  <a:ext uri="{0D108BD9-81ED-4DB2-BD59-A6C34878D82A}">
                    <a16:rowId xmlns:a16="http://schemas.microsoft.com/office/drawing/2014/main" val="10008"/>
                  </a:ext>
                </a:extLst>
              </a:tr>
              <a:tr h="701390">
                <a:tc>
                  <a:txBody>
                    <a:bodyPr/>
                    <a:lstStyle/>
                    <a:p>
                      <a:r>
                        <a:rPr lang="en-US" sz="1400" dirty="0"/>
                        <a:t>Radiation environment at the target</a:t>
                      </a:r>
                    </a:p>
                  </a:txBody>
                  <a:tcPr/>
                </a:tc>
                <a:tc>
                  <a:txBody>
                    <a:bodyPr/>
                    <a:lstStyle/>
                    <a:p>
                      <a:r>
                        <a:rPr lang="en-US" sz="1400" dirty="0"/>
                        <a:t>Intense, requires </a:t>
                      </a:r>
                      <a:r>
                        <a:rPr lang="en-US" sz="1400" baseline="0" dirty="0"/>
                        <a:t>shielding</a:t>
                      </a:r>
                      <a:endParaRPr lang="en-US" sz="1400" dirty="0"/>
                    </a:p>
                  </a:txBody>
                  <a:tcPr/>
                </a:tc>
                <a:tc>
                  <a:txBody>
                    <a:bodyPr/>
                    <a:lstStyle/>
                    <a:p>
                      <a:r>
                        <a:rPr lang="en-US" sz="1400" b="0" dirty="0"/>
                        <a:t>Benign, no shielding required</a:t>
                      </a:r>
                    </a:p>
                  </a:txBody>
                  <a:tcPr/>
                </a:tc>
                <a:extLst>
                  <a:ext uri="{0D108BD9-81ED-4DB2-BD59-A6C34878D82A}">
                    <a16:rowId xmlns:a16="http://schemas.microsoft.com/office/drawing/2014/main" val="10009"/>
                  </a:ext>
                </a:extLst>
              </a:tr>
              <a:tr h="496818">
                <a:tc>
                  <a:txBody>
                    <a:bodyPr/>
                    <a:lstStyle/>
                    <a:p>
                      <a:r>
                        <a:rPr lang="en-US" sz="1400" dirty="0"/>
                        <a:t>Heated volume</a:t>
                      </a:r>
                    </a:p>
                  </a:txBody>
                  <a:tcPr/>
                </a:tc>
                <a:tc>
                  <a:txBody>
                    <a:bodyPr/>
                    <a:lstStyle/>
                    <a:p>
                      <a:r>
                        <a:rPr lang="en-US" sz="1400" dirty="0"/>
                        <a:t>&gt; mm</a:t>
                      </a:r>
                      <a:r>
                        <a:rPr lang="en-US" sz="1400" baseline="30000" dirty="0"/>
                        <a:t>3</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~1 mm</a:t>
                      </a:r>
                      <a:r>
                        <a:rPr lang="en-US" sz="1400" b="0" baseline="30000" dirty="0"/>
                        <a:t>2</a:t>
                      </a:r>
                      <a:r>
                        <a:rPr lang="en-US" sz="1400" b="0" dirty="0"/>
                        <a:t> x 5</a:t>
                      </a:r>
                      <a:r>
                        <a:rPr lang="en-US" sz="1400" dirty="0"/>
                        <a:t>µm =5x10</a:t>
                      </a:r>
                      <a:r>
                        <a:rPr lang="en-US" sz="1400" baseline="30000" dirty="0"/>
                        <a:t>-3</a:t>
                      </a:r>
                      <a:r>
                        <a:rPr lang="en-US" sz="1400" baseline="0" dirty="0"/>
                        <a:t> mm</a:t>
                      </a:r>
                      <a:r>
                        <a:rPr lang="en-US" sz="1400" baseline="30000" dirty="0"/>
                        <a:t>3</a:t>
                      </a:r>
                      <a:endParaRPr lang="en-US" sz="1400" baseline="0" dirty="0"/>
                    </a:p>
                  </a:txBody>
                  <a:tcPr/>
                </a:tc>
                <a:extLst>
                  <a:ext uri="{0D108BD9-81ED-4DB2-BD59-A6C34878D82A}">
                    <a16:rowId xmlns:a16="http://schemas.microsoft.com/office/drawing/2014/main" val="10010"/>
                  </a:ext>
                </a:extLst>
              </a:tr>
            </a:tbl>
          </a:graphicData>
        </a:graphic>
      </p:graphicFrame>
      <p:graphicFrame>
        <p:nvGraphicFramePr>
          <p:cNvPr id="23" name="Object 22"/>
          <p:cNvGraphicFramePr>
            <a:graphicFrameLocks noChangeAspect="1"/>
          </p:cNvGraphicFramePr>
          <p:nvPr>
            <p:extLst/>
          </p:nvPr>
        </p:nvGraphicFramePr>
        <p:xfrm>
          <a:off x="4455471" y="710764"/>
          <a:ext cx="5134981" cy="4278412"/>
        </p:xfrm>
        <a:graphic>
          <a:graphicData uri="http://schemas.openxmlformats.org/presentationml/2006/ole">
            <mc:AlternateContent xmlns:mc="http://schemas.openxmlformats.org/markup-compatibility/2006">
              <mc:Choice xmlns:v="urn:schemas-microsoft-com:vml" Requires="v">
                <p:oleObj spid="_x0000_s2418" name="Graph" r:id="rId4" imgW="3673440" imgH="3061440" progId="Origin50.Graph">
                  <p:embed/>
                </p:oleObj>
              </mc:Choice>
              <mc:Fallback>
                <p:oleObj name="Graph" r:id="rId4" imgW="3673440" imgH="3061440" progId="Origin50.Graph">
                  <p:embed/>
                  <p:pic>
                    <p:nvPicPr>
                      <p:cNvPr id="0" name=""/>
                      <p:cNvPicPr/>
                      <p:nvPr/>
                    </p:nvPicPr>
                    <p:blipFill>
                      <a:blip r:embed="rId5"/>
                      <a:stretch>
                        <a:fillRect/>
                      </a:stretch>
                    </p:blipFill>
                    <p:spPr>
                      <a:xfrm>
                        <a:off x="4455471" y="710764"/>
                        <a:ext cx="5134981" cy="4278412"/>
                      </a:xfrm>
                      <a:prstGeom prst="rect">
                        <a:avLst/>
                      </a:prstGeom>
                    </p:spPr>
                  </p:pic>
                </p:oleObj>
              </mc:Fallback>
            </mc:AlternateContent>
          </a:graphicData>
        </a:graphic>
      </p:graphicFrame>
      <p:grpSp>
        <p:nvGrpSpPr>
          <p:cNvPr id="24" name="Group 23"/>
          <p:cNvGrpSpPr/>
          <p:nvPr/>
        </p:nvGrpSpPr>
        <p:grpSpPr>
          <a:xfrm>
            <a:off x="1878404" y="5721754"/>
            <a:ext cx="2553045" cy="489501"/>
            <a:chOff x="1878404" y="5721754"/>
            <a:chExt cx="2553045" cy="489501"/>
          </a:xfrm>
        </p:grpSpPr>
        <p:sp>
          <p:nvSpPr>
            <p:cNvPr id="25" name="Can 24"/>
            <p:cNvSpPr/>
            <p:nvPr/>
          </p:nvSpPr>
          <p:spPr>
            <a:xfrm>
              <a:off x="1878404" y="5721754"/>
              <a:ext cx="489443" cy="48950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Can 25"/>
            <p:cNvSpPr/>
            <p:nvPr/>
          </p:nvSpPr>
          <p:spPr>
            <a:xfrm>
              <a:off x="3300712" y="5864177"/>
              <a:ext cx="1130737" cy="165373"/>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831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normAutofit/>
          </a:bodyPr>
          <a:lstStyle/>
          <a:p>
            <a:r>
              <a:rPr lang="en-US" dirty="0"/>
              <a:t>Two-stream instability of an ion beam propagating in background plasma</a:t>
            </a:r>
            <a:endParaRPr lang="en-US" sz="2200" dirty="0">
              <a:solidFill>
                <a:srgbClr val="FFFFFF"/>
              </a:solidFill>
              <a:latin typeface="American Typewriter"/>
              <a:cs typeface="American Typewriter"/>
            </a:endParaRPr>
          </a:p>
        </p:txBody>
      </p:sp>
      <p:sp>
        <p:nvSpPr>
          <p:cNvPr id="6" name="Content Placeholder 5"/>
          <p:cNvSpPr>
            <a:spLocks noGrp="1"/>
          </p:cNvSpPr>
          <p:nvPr>
            <p:ph idx="1"/>
          </p:nvPr>
        </p:nvSpPr>
        <p:spPr>
          <a:xfrm>
            <a:off x="0" y="1081866"/>
            <a:ext cx="9144000" cy="1633778"/>
          </a:xfrm>
        </p:spPr>
        <p:txBody>
          <a:bodyPr>
            <a:normAutofit/>
          </a:bodyPr>
          <a:lstStyle/>
          <a:p>
            <a:r>
              <a:rPr lang="en-US" sz="2000" dirty="0"/>
              <a:t>In high energy accelerators: two-stream or electron cloud effects arise from stray (unwanted) electrons. </a:t>
            </a:r>
            <a:r>
              <a:rPr lang="en-US" sz="2000" dirty="0">
                <a:sym typeface="Wingdings"/>
              </a:rPr>
              <a:t></a:t>
            </a:r>
            <a:r>
              <a:rPr lang="en-US" sz="2000" dirty="0"/>
              <a:t>  Reduce/eliminate!</a:t>
            </a:r>
          </a:p>
          <a:p>
            <a:r>
              <a:rPr lang="en-US" sz="2000" dirty="0"/>
              <a:t>For new high-intensity ion beam systems, plasma is introduced to cancel the defocusing space charge force.</a:t>
            </a:r>
          </a:p>
          <a:p>
            <a:pPr marL="0" indent="0">
              <a:buNone/>
            </a:pPr>
            <a:endParaRPr lang="en-US" dirty="0"/>
          </a:p>
        </p:txBody>
      </p:sp>
      <p:sp>
        <p:nvSpPr>
          <p:cNvPr id="4" name="Slide Number Placeholder 3"/>
          <p:cNvSpPr>
            <a:spLocks noGrp="1"/>
          </p:cNvSpPr>
          <p:nvPr>
            <p:ph type="sldNum" sz="quarter" idx="12"/>
          </p:nvPr>
        </p:nvSpPr>
        <p:spPr/>
        <p:txBody>
          <a:bodyPr/>
          <a:lstStyle/>
          <a:p>
            <a:fld id="{D260E43B-7F43-FA45-AAB7-E054FD6CC4E3}" type="slidenum">
              <a:rPr lang="en-US" smtClean="0"/>
              <a:t>47</a:t>
            </a:fld>
            <a:endParaRPr lang="en-US" dirty="0"/>
          </a:p>
        </p:txBody>
      </p:sp>
      <p:grpSp>
        <p:nvGrpSpPr>
          <p:cNvPr id="7" name="Group 6"/>
          <p:cNvGrpSpPr/>
          <p:nvPr/>
        </p:nvGrpSpPr>
        <p:grpSpPr>
          <a:xfrm>
            <a:off x="263126" y="2534891"/>
            <a:ext cx="8804675" cy="3280153"/>
            <a:chOff x="263125" y="2074790"/>
            <a:chExt cx="8804675" cy="3280153"/>
          </a:xfrm>
        </p:grpSpPr>
        <p:pic>
          <p:nvPicPr>
            <p:cNvPr id="8" name="Picture 7" descr="C:\Users\Erinc\Desktop\Figures 7\bletdp100.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294" y="2074790"/>
              <a:ext cx="3774332" cy="2746736"/>
            </a:xfrm>
            <a:prstGeom prst="rect">
              <a:avLst/>
            </a:prstGeom>
            <a:noFill/>
            <a:ln>
              <a:noFill/>
            </a:ln>
          </p:spPr>
        </p:pic>
        <p:pic>
          <p:nvPicPr>
            <p:cNvPr id="9" name="Picture 8" descr="C:\Users\Erinc\Desktop\Figures 7\bletdp300.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4836268" y="2231160"/>
              <a:ext cx="4231532" cy="2542767"/>
            </a:xfrm>
            <a:prstGeom prst="rect">
              <a:avLst/>
            </a:prstGeom>
            <a:noFill/>
            <a:ln>
              <a:noFill/>
            </a:ln>
          </p:spPr>
        </p:pic>
        <p:sp>
          <p:nvSpPr>
            <p:cNvPr id="10" name="Rectangle 9"/>
            <p:cNvSpPr/>
            <p:nvPr/>
          </p:nvSpPr>
          <p:spPr>
            <a:xfrm>
              <a:off x="263125" y="4770167"/>
              <a:ext cx="3820002" cy="584776"/>
            </a:xfrm>
            <a:prstGeom prst="rect">
              <a:avLst/>
            </a:prstGeom>
          </p:spPr>
          <p:txBody>
            <a:bodyPr wrap="square">
              <a:spAutoFit/>
            </a:bodyPr>
            <a:lstStyle/>
            <a:p>
              <a:r>
                <a:rPr lang="en-US" sz="1600" dirty="0"/>
                <a:t>Beam density contour at t = 100 ns </a:t>
              </a:r>
              <a:br>
                <a:rPr lang="en-US" sz="1600" dirty="0"/>
              </a:br>
              <a:r>
                <a:rPr lang="en-US" sz="1600" dirty="0"/>
                <a:t>(1 m propagation).</a:t>
              </a:r>
              <a:endParaRPr lang="en-US" sz="1600" i="1" dirty="0"/>
            </a:p>
          </p:txBody>
        </p:sp>
        <p:sp>
          <p:nvSpPr>
            <p:cNvPr id="11" name="Rectangle 10"/>
            <p:cNvSpPr/>
            <p:nvPr/>
          </p:nvSpPr>
          <p:spPr>
            <a:xfrm>
              <a:off x="5236765" y="2200514"/>
              <a:ext cx="3666192" cy="261610"/>
            </a:xfrm>
            <a:prstGeom prst="rect">
              <a:avLst/>
            </a:prstGeom>
          </p:spPr>
          <p:txBody>
            <a:bodyPr wrap="square">
              <a:spAutoFit/>
            </a:bodyPr>
            <a:lstStyle/>
            <a:p>
              <a:r>
                <a:rPr lang="en-US" sz="1100" dirty="0" err="1">
                  <a:solidFill>
                    <a:schemeClr val="tx1">
                      <a:lumMod val="75000"/>
                      <a:lumOff val="25000"/>
                    </a:schemeClr>
                  </a:solidFill>
                </a:rPr>
                <a:t>Tokluoglu</a:t>
              </a:r>
              <a:r>
                <a:rPr lang="en-US" sz="1100" dirty="0">
                  <a:solidFill>
                    <a:schemeClr val="tx1">
                      <a:lumMod val="75000"/>
                      <a:lumOff val="25000"/>
                    </a:schemeClr>
                  </a:solidFill>
                </a:rPr>
                <a:t>, Kaganovich, PPPL, Phys. Plasmas (2015)</a:t>
              </a:r>
            </a:p>
          </p:txBody>
        </p:sp>
        <p:sp>
          <p:nvSpPr>
            <p:cNvPr id="12" name="Right Arrow 11"/>
            <p:cNvSpPr/>
            <p:nvPr/>
          </p:nvSpPr>
          <p:spPr>
            <a:xfrm>
              <a:off x="4191000" y="2916960"/>
              <a:ext cx="533400" cy="1295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236765" y="4728761"/>
              <a:ext cx="3820002" cy="584776"/>
            </a:xfrm>
            <a:prstGeom prst="rect">
              <a:avLst/>
            </a:prstGeom>
          </p:spPr>
          <p:txBody>
            <a:bodyPr wrap="square">
              <a:spAutoFit/>
            </a:bodyPr>
            <a:lstStyle/>
            <a:p>
              <a:pPr algn="r"/>
              <a:r>
                <a:rPr lang="en-US" sz="1600" dirty="0"/>
                <a:t>Beam density contour at t = 300 ns </a:t>
              </a:r>
              <a:br>
                <a:rPr lang="en-US" sz="1600" dirty="0"/>
              </a:br>
              <a:r>
                <a:rPr lang="en-US" sz="1600" dirty="0"/>
                <a:t>(3 m of propagation). </a:t>
              </a:r>
            </a:p>
          </p:txBody>
        </p:sp>
        <p:sp>
          <p:nvSpPr>
            <p:cNvPr id="14" name="TextBox 13"/>
            <p:cNvSpPr txBox="1"/>
            <p:nvPr/>
          </p:nvSpPr>
          <p:spPr>
            <a:xfrm>
              <a:off x="3089148" y="4499321"/>
              <a:ext cx="736099" cy="369332"/>
            </a:xfrm>
            <a:prstGeom prst="rect">
              <a:avLst/>
            </a:prstGeom>
            <a:noFill/>
          </p:spPr>
          <p:txBody>
            <a:bodyPr wrap="none" rtlCol="0">
              <a:spAutoFit/>
            </a:bodyPr>
            <a:lstStyle/>
            <a:p>
              <a:r>
                <a:rPr lang="en-US" dirty="0"/>
                <a:t>Z(cm)</a:t>
              </a:r>
            </a:p>
          </p:txBody>
        </p:sp>
        <p:sp>
          <p:nvSpPr>
            <p:cNvPr id="15" name="TextBox 14"/>
            <p:cNvSpPr txBox="1"/>
            <p:nvPr/>
          </p:nvSpPr>
          <p:spPr>
            <a:xfrm>
              <a:off x="8166858" y="4402190"/>
              <a:ext cx="736099" cy="369332"/>
            </a:xfrm>
            <a:prstGeom prst="rect">
              <a:avLst/>
            </a:prstGeom>
            <a:noFill/>
          </p:spPr>
          <p:txBody>
            <a:bodyPr wrap="none" rtlCol="0">
              <a:spAutoFit/>
            </a:bodyPr>
            <a:lstStyle/>
            <a:p>
              <a:r>
                <a:rPr lang="en-US" dirty="0"/>
                <a:t>Z(cm)</a:t>
              </a:r>
            </a:p>
          </p:txBody>
        </p:sp>
        <p:sp>
          <p:nvSpPr>
            <p:cNvPr id="16" name="TextBox 15"/>
            <p:cNvSpPr txBox="1"/>
            <p:nvPr/>
          </p:nvSpPr>
          <p:spPr>
            <a:xfrm rot="16200000">
              <a:off x="137281" y="3284454"/>
              <a:ext cx="713394" cy="369332"/>
            </a:xfrm>
            <a:prstGeom prst="rect">
              <a:avLst/>
            </a:prstGeom>
            <a:noFill/>
          </p:spPr>
          <p:txBody>
            <a:bodyPr wrap="none" rtlCol="0">
              <a:spAutoFit/>
            </a:bodyPr>
            <a:lstStyle/>
            <a:p>
              <a:r>
                <a:rPr lang="en-US" dirty="0"/>
                <a:t>x(cm)</a:t>
              </a:r>
            </a:p>
          </p:txBody>
        </p:sp>
        <p:sp>
          <p:nvSpPr>
            <p:cNvPr id="17" name="Rectangle 16"/>
            <p:cNvSpPr/>
            <p:nvPr/>
          </p:nvSpPr>
          <p:spPr>
            <a:xfrm>
              <a:off x="747835" y="2374586"/>
              <a:ext cx="2762374" cy="461665"/>
            </a:xfrm>
            <a:prstGeom prst="rect">
              <a:avLst/>
            </a:prstGeom>
          </p:spPr>
          <p:txBody>
            <a:bodyPr wrap="square">
              <a:spAutoFit/>
            </a:bodyPr>
            <a:lstStyle/>
            <a:p>
              <a:pPr algn="ctr"/>
              <a:r>
                <a:rPr lang="en-US" sz="1200" dirty="0"/>
                <a:t>NDCX-II beam parameters </a:t>
              </a:r>
            </a:p>
            <a:p>
              <a:pPr algn="ctr"/>
              <a:r>
                <a:rPr lang="en-US" sz="1200" dirty="0"/>
                <a:t>r</a:t>
              </a:r>
              <a:r>
                <a:rPr lang="en-US" sz="1200" baseline="-25000" dirty="0"/>
                <a:t>b</a:t>
              </a:r>
              <a:r>
                <a:rPr lang="en-US" sz="1200" dirty="0"/>
                <a:t>=1 mm. </a:t>
              </a:r>
            </a:p>
          </p:txBody>
        </p:sp>
      </p:grpSp>
      <p:sp>
        <p:nvSpPr>
          <p:cNvPr id="18" name="TextBox 17"/>
          <p:cNvSpPr txBox="1"/>
          <p:nvPr/>
        </p:nvSpPr>
        <p:spPr>
          <a:xfrm>
            <a:off x="79880" y="5443347"/>
            <a:ext cx="9080084" cy="707878"/>
          </a:xfrm>
          <a:prstGeom prst="rect">
            <a:avLst/>
          </a:prstGeom>
          <a:noFill/>
        </p:spPr>
        <p:txBody>
          <a:bodyPr wrap="square" lIns="91432" tIns="45716" rIns="91432" bIns="45716" rtlCol="0">
            <a:spAutoFit/>
          </a:bodyPr>
          <a:lstStyle/>
          <a:p>
            <a:pPr algn="ctr"/>
            <a:r>
              <a:rPr lang="en-US" sz="2000" dirty="0">
                <a:solidFill>
                  <a:srgbClr val="1F497D"/>
                </a:solidFill>
                <a:latin typeface="+mj-lt"/>
              </a:rPr>
              <a:t>Defocusing when </a:t>
            </a:r>
            <a:r>
              <a:rPr lang="en-US" sz="2000" dirty="0">
                <a:solidFill>
                  <a:srgbClr val="1F497D"/>
                </a:solidFill>
                <a:latin typeface="Symbol" charset="2"/>
                <a:cs typeface="Symbol" charset="2"/>
              </a:rPr>
              <a:t>D</a:t>
            </a:r>
            <a:r>
              <a:rPr lang="en-US" sz="2000" dirty="0">
                <a:solidFill>
                  <a:srgbClr val="1F497D"/>
                </a:solidFill>
                <a:latin typeface="+mj-lt"/>
              </a:rPr>
              <a:t>v/v is small. </a:t>
            </a:r>
          </a:p>
          <a:p>
            <a:pPr algn="ctr"/>
            <a:r>
              <a:rPr lang="en-US" sz="2000" b="1" dirty="0">
                <a:solidFill>
                  <a:srgbClr val="1F497D"/>
                </a:solidFill>
                <a:latin typeface="+mj-lt"/>
              </a:rPr>
              <a:t>Goal: observe transverse defocusing and longitudinal self-bunching of beam</a:t>
            </a:r>
          </a:p>
        </p:txBody>
      </p:sp>
      <p:sp>
        <p:nvSpPr>
          <p:cNvPr id="2" name="TextBox 1"/>
          <p:cNvSpPr txBox="1"/>
          <p:nvPr/>
        </p:nvSpPr>
        <p:spPr>
          <a:xfrm>
            <a:off x="5348974" y="2407867"/>
            <a:ext cx="2308891" cy="276999"/>
          </a:xfrm>
          <a:prstGeom prst="rect">
            <a:avLst/>
          </a:prstGeom>
          <a:noFill/>
        </p:spPr>
        <p:txBody>
          <a:bodyPr wrap="none" rtlCol="0">
            <a:spAutoFit/>
          </a:bodyPr>
          <a:lstStyle/>
          <a:p>
            <a:r>
              <a:rPr lang="en-US" sz="1100" dirty="0">
                <a:solidFill>
                  <a:srgbClr val="000000"/>
                </a:solidFill>
                <a:latin typeface="American Typewriter"/>
                <a:cs typeface="American Typewriter"/>
              </a:rPr>
              <a:t>[Kaganovich, APS-DPP invited</a:t>
            </a:r>
            <a:r>
              <a:rPr lang="en-US" sz="1200" dirty="0">
                <a:solidFill>
                  <a:srgbClr val="000000"/>
                </a:solidFill>
                <a:latin typeface="American Typewriter"/>
                <a:cs typeface="American Typewriter"/>
              </a:rPr>
              <a:t>]</a:t>
            </a:r>
            <a:endParaRPr lang="en-US" sz="1100" dirty="0">
              <a:solidFill>
                <a:srgbClr val="000000"/>
              </a:solidFill>
              <a:latin typeface="+mj-lt"/>
            </a:endParaRPr>
          </a:p>
        </p:txBody>
      </p:sp>
    </p:spTree>
    <p:extLst>
      <p:ext uri="{BB962C8B-B14F-4D97-AF65-F5344CB8AC3E}">
        <p14:creationId xmlns:p14="http://schemas.microsoft.com/office/powerpoint/2010/main" val="373823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idx="4294967295"/>
          </p:nvPr>
        </p:nvSpPr>
        <p:spPr>
          <a:xfrm>
            <a:off x="0" y="38450"/>
            <a:ext cx="9153525" cy="921797"/>
          </a:xfrm>
          <a:prstGeom prst="rect">
            <a:avLst/>
          </a:prstGeom>
        </p:spPr>
        <p:txBody>
          <a:bodyPr>
            <a:normAutofit fontScale="90000"/>
          </a:bodyPr>
          <a:lstStyle/>
          <a:p>
            <a:pPr algn="l"/>
            <a:r>
              <a:rPr lang="en-US" sz="2400" dirty="0">
                <a:latin typeface="Franklin Gothic Book"/>
                <a:ea typeface="ＭＳ Ｐゴシック" charset="0"/>
                <a:cs typeface="Franklin Gothic Book"/>
              </a:rPr>
              <a:t>Demonstrate removing a large velocity spread from a high space charge beam via drift compression.  </a:t>
            </a:r>
            <a:br>
              <a:rPr lang="en-US" sz="2400" dirty="0">
                <a:latin typeface="Franklin Gothic Book"/>
                <a:ea typeface="ＭＳ Ｐゴシック" charset="0"/>
                <a:cs typeface="Franklin Gothic Book"/>
              </a:rPr>
            </a:br>
            <a:r>
              <a:rPr lang="en-US" sz="2400" dirty="0">
                <a:latin typeface="Franklin Gothic Book"/>
                <a:ea typeface="ＭＳ Ｐゴシック" charset="0"/>
                <a:cs typeface="Franklin Gothic Book"/>
              </a:rPr>
              <a:t>Reduces chromatic aberrations in the final focusing elements.</a:t>
            </a:r>
          </a:p>
        </p:txBody>
      </p:sp>
      <p:pic>
        <p:nvPicPr>
          <p:cNvPr id="14340" name="Picture 21" descr="Screen shot 2011-01-11 at 1.58.58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4212" y="1279878"/>
            <a:ext cx="3239350" cy="843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3587499" y="2257452"/>
            <a:ext cx="2787529" cy="1815882"/>
          </a:xfrm>
          <a:prstGeom prst="rect">
            <a:avLst/>
          </a:prstGeom>
          <a:noFill/>
        </p:spPr>
        <p:txBody>
          <a:bodyPr wrap="square" rtlCol="0">
            <a:spAutoFit/>
          </a:bodyPr>
          <a:lstStyle/>
          <a:p>
            <a:r>
              <a:rPr lang="en-US" sz="1600" dirty="0"/>
              <a:t>Waveform errors can launch space charge waves, and degrade the final energy spread and may cause particle loss. Detailed initial conditions must be included in simulations.</a:t>
            </a:r>
          </a:p>
        </p:txBody>
      </p:sp>
      <p:grpSp>
        <p:nvGrpSpPr>
          <p:cNvPr id="4" name="Group 3"/>
          <p:cNvGrpSpPr/>
          <p:nvPr/>
        </p:nvGrpSpPr>
        <p:grpSpPr>
          <a:xfrm>
            <a:off x="7061407" y="1278209"/>
            <a:ext cx="1444512" cy="881797"/>
            <a:chOff x="6503020" y="3575112"/>
            <a:chExt cx="2423501" cy="1479417"/>
          </a:xfrm>
        </p:grpSpPr>
        <p:sp>
          <p:nvSpPr>
            <p:cNvPr id="10" name="Right Arrow 9"/>
            <p:cNvSpPr/>
            <p:nvPr/>
          </p:nvSpPr>
          <p:spPr>
            <a:xfrm>
              <a:off x="6503020" y="4105469"/>
              <a:ext cx="600064" cy="2930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898518" y="3812377"/>
              <a:ext cx="0" cy="1242152"/>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6200000">
              <a:off x="7911368" y="3797293"/>
              <a:ext cx="0" cy="1242152"/>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298492">
              <a:off x="7507956" y="3940628"/>
              <a:ext cx="781479" cy="886856"/>
            </a:xfrm>
            <a:prstGeom prst="rect">
              <a:avLst/>
            </a:prstGeom>
          </p:spPr>
        </p:pic>
        <p:sp>
          <p:nvSpPr>
            <p:cNvPr id="16" name="TextBox 15"/>
            <p:cNvSpPr txBox="1"/>
            <p:nvPr/>
          </p:nvSpPr>
          <p:spPr>
            <a:xfrm>
              <a:off x="7772923" y="3575112"/>
              <a:ext cx="347103" cy="307777"/>
            </a:xfrm>
            <a:prstGeom prst="rect">
              <a:avLst/>
            </a:prstGeom>
            <a:noFill/>
          </p:spPr>
          <p:txBody>
            <a:bodyPr wrap="none" rtlCol="0">
              <a:spAutoFit/>
            </a:bodyPr>
            <a:lstStyle/>
            <a:p>
              <a:r>
                <a:rPr lang="en-US" sz="1400" dirty="0" err="1"/>
                <a:t>v</a:t>
              </a:r>
              <a:r>
                <a:rPr lang="en-US" sz="1400" baseline="-25000" dirty="0" err="1"/>
                <a:t>z</a:t>
              </a:r>
              <a:endParaRPr lang="en-US" sz="1400" baseline="-25000" dirty="0"/>
            </a:p>
          </p:txBody>
        </p:sp>
        <p:sp>
          <p:nvSpPr>
            <p:cNvPr id="17" name="TextBox 16"/>
            <p:cNvSpPr txBox="1"/>
            <p:nvPr/>
          </p:nvSpPr>
          <p:spPr>
            <a:xfrm>
              <a:off x="8652087" y="4203167"/>
              <a:ext cx="274434" cy="307777"/>
            </a:xfrm>
            <a:prstGeom prst="rect">
              <a:avLst/>
            </a:prstGeom>
            <a:noFill/>
          </p:spPr>
          <p:txBody>
            <a:bodyPr wrap="none" rtlCol="0">
              <a:spAutoFit/>
            </a:bodyPr>
            <a:lstStyle/>
            <a:p>
              <a:r>
                <a:rPr lang="en-US" sz="1400" dirty="0"/>
                <a:t>z</a:t>
              </a:r>
            </a:p>
          </p:txBody>
        </p:sp>
      </p:grpSp>
      <p:sp>
        <p:nvSpPr>
          <p:cNvPr id="3" name="TextBox 2"/>
          <p:cNvSpPr txBox="1"/>
          <p:nvPr/>
        </p:nvSpPr>
        <p:spPr>
          <a:xfrm>
            <a:off x="5108587" y="1970915"/>
            <a:ext cx="1646642" cy="307777"/>
          </a:xfrm>
          <a:prstGeom prst="rect">
            <a:avLst/>
          </a:prstGeom>
          <a:noFill/>
        </p:spPr>
        <p:txBody>
          <a:bodyPr wrap="none" rtlCol="0">
            <a:spAutoFit/>
          </a:bodyPr>
          <a:lstStyle/>
          <a:p>
            <a:r>
              <a:rPr lang="en-US" sz="1400" dirty="0"/>
              <a:t>~10x compression</a:t>
            </a:r>
          </a:p>
        </p:txBody>
      </p:sp>
      <p:sp>
        <p:nvSpPr>
          <p:cNvPr id="5" name="TextBox 4"/>
          <p:cNvSpPr txBox="1"/>
          <p:nvPr/>
        </p:nvSpPr>
        <p:spPr>
          <a:xfrm>
            <a:off x="0" y="4378885"/>
            <a:ext cx="3636983" cy="923330"/>
          </a:xfrm>
          <a:prstGeom prst="rect">
            <a:avLst/>
          </a:prstGeom>
          <a:noFill/>
        </p:spPr>
        <p:txBody>
          <a:bodyPr wrap="square" rtlCol="0">
            <a:spAutoFit/>
          </a:bodyPr>
          <a:lstStyle/>
          <a:p>
            <a:pPr algn="r"/>
            <a:r>
              <a:rPr lang="en-US" u="sng" dirty="0"/>
              <a:t>Pulse shaping</a:t>
            </a:r>
            <a:r>
              <a:rPr lang="en-US" dirty="0"/>
              <a:t>: </a:t>
            </a:r>
            <a:r>
              <a:rPr lang="en-US" dirty="0">
                <a:solidFill>
                  <a:srgbClr val="008000"/>
                </a:solidFill>
              </a:rPr>
              <a:t>pump-probe </a:t>
            </a:r>
          </a:p>
          <a:p>
            <a:pPr algn="r"/>
            <a:r>
              <a:rPr lang="en-US" dirty="0">
                <a:solidFill>
                  <a:srgbClr val="008000"/>
                </a:solidFill>
              </a:rPr>
              <a:t>for materials </a:t>
            </a:r>
          </a:p>
          <a:p>
            <a:pPr algn="r"/>
            <a:r>
              <a:rPr lang="en-US" dirty="0">
                <a:solidFill>
                  <a:srgbClr val="008000"/>
                </a:solidFill>
              </a:rPr>
              <a:t>studies</a:t>
            </a:r>
            <a:endParaRPr lang="en-US" dirty="0">
              <a:solidFill>
                <a:srgbClr val="660066"/>
              </a:solidFill>
            </a:endParaRPr>
          </a:p>
        </p:txBody>
      </p:sp>
      <p:grpSp>
        <p:nvGrpSpPr>
          <p:cNvPr id="20" name="Group 19"/>
          <p:cNvGrpSpPr/>
          <p:nvPr/>
        </p:nvGrpSpPr>
        <p:grpSpPr>
          <a:xfrm>
            <a:off x="98964" y="2342003"/>
            <a:ext cx="3309125" cy="2078691"/>
            <a:chOff x="0" y="1403973"/>
            <a:chExt cx="5994400" cy="3088754"/>
          </a:xfrm>
        </p:grpSpPr>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3973"/>
              <a:ext cx="5994400" cy="3088754"/>
            </a:xfrm>
            <a:prstGeom prst="rect">
              <a:avLst/>
            </a:prstGeom>
          </p:spPr>
        </p:pic>
        <p:sp>
          <p:nvSpPr>
            <p:cNvPr id="22" name="TextBox 21"/>
            <p:cNvSpPr txBox="1"/>
            <p:nvPr/>
          </p:nvSpPr>
          <p:spPr>
            <a:xfrm>
              <a:off x="457200" y="3581400"/>
              <a:ext cx="394300" cy="307777"/>
            </a:xfrm>
            <a:prstGeom prst="rect">
              <a:avLst/>
            </a:prstGeom>
            <a:solidFill>
              <a:srgbClr val="FFFFFF"/>
            </a:solidFill>
          </p:spPr>
          <p:txBody>
            <a:bodyPr wrap="none" rtlCol="0">
              <a:spAutoFit/>
            </a:bodyPr>
            <a:lstStyle/>
            <a:p>
              <a:r>
                <a:rPr lang="en-US" sz="1400" dirty="0">
                  <a:noFill/>
                </a:rPr>
                <a:t>Li</a:t>
              </a:r>
              <a:r>
                <a:rPr lang="en-US" sz="1400" baseline="30000" dirty="0">
                  <a:noFill/>
                </a:rPr>
                <a:t>+</a:t>
              </a:r>
            </a:p>
          </p:txBody>
        </p:sp>
      </p:grpSp>
      <p:sp>
        <p:nvSpPr>
          <p:cNvPr id="24" name="TextBox 23"/>
          <p:cNvSpPr txBox="1"/>
          <p:nvPr/>
        </p:nvSpPr>
        <p:spPr>
          <a:xfrm>
            <a:off x="6432080" y="1298664"/>
            <a:ext cx="509800" cy="276999"/>
          </a:xfrm>
          <a:prstGeom prst="rect">
            <a:avLst/>
          </a:prstGeom>
          <a:noFill/>
        </p:spPr>
        <p:txBody>
          <a:bodyPr wrap="none" rtlCol="0">
            <a:spAutoFit/>
          </a:bodyPr>
          <a:lstStyle/>
          <a:p>
            <a:r>
              <a:rPr lang="en-US" sz="1200" dirty="0"/>
              <a:t>ideal</a:t>
            </a:r>
          </a:p>
        </p:txBody>
      </p:sp>
      <p:sp>
        <p:nvSpPr>
          <p:cNvPr id="25" name="TextBox 24"/>
          <p:cNvSpPr txBox="1"/>
          <p:nvPr/>
        </p:nvSpPr>
        <p:spPr>
          <a:xfrm>
            <a:off x="8027731" y="1912904"/>
            <a:ext cx="1099655" cy="276999"/>
          </a:xfrm>
          <a:prstGeom prst="rect">
            <a:avLst/>
          </a:prstGeom>
          <a:noFill/>
        </p:spPr>
        <p:txBody>
          <a:bodyPr wrap="none" rtlCol="0">
            <a:spAutoFit/>
          </a:bodyPr>
          <a:lstStyle/>
          <a:p>
            <a:r>
              <a:rPr lang="en-US" sz="1200" dirty="0"/>
              <a:t>More realistic</a:t>
            </a:r>
          </a:p>
        </p:txBody>
      </p:sp>
      <p:sp>
        <p:nvSpPr>
          <p:cNvPr id="14338" name="Content Placeholder 3"/>
          <p:cNvSpPr>
            <a:spLocks noGrp="1"/>
          </p:cNvSpPr>
          <p:nvPr>
            <p:ph idx="4294967295"/>
          </p:nvPr>
        </p:nvSpPr>
        <p:spPr>
          <a:xfrm>
            <a:off x="109537" y="1254843"/>
            <a:ext cx="3896998" cy="1248897"/>
          </a:xfrm>
          <a:prstGeom prst="rect">
            <a:avLst/>
          </a:prstGeom>
        </p:spPr>
        <p:txBody>
          <a:bodyPr>
            <a:normAutofit lnSpcReduction="10000"/>
          </a:bodyPr>
          <a:lstStyle/>
          <a:p>
            <a:pPr marL="0" indent="0">
              <a:buNone/>
            </a:pPr>
            <a:r>
              <a:rPr lang="en-US" sz="2000" dirty="0">
                <a:latin typeface="Arial" charset="0"/>
                <a:ea typeface="ＭＳ Ｐゴシック" charset="0"/>
                <a:cs typeface="ＭＳ Ｐゴシック" charset="0"/>
              </a:rPr>
              <a:t>How well can space charge </a:t>
            </a:r>
            <a:br>
              <a:rPr lang="en-US" sz="2000" dirty="0">
                <a:latin typeface="Arial" charset="0"/>
                <a:ea typeface="ＭＳ Ｐゴシック" charset="0"/>
                <a:cs typeface="ＭＳ Ｐゴシック" charset="0"/>
              </a:rPr>
            </a:b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stagnate</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 the compression </a:t>
            </a:r>
            <a:br>
              <a:rPr lang="en-US" altLang="ja-JP" sz="2000" dirty="0">
                <a:latin typeface="Arial" charset="0"/>
                <a:ea typeface="ＭＳ Ｐゴシック" charset="0"/>
                <a:cs typeface="ＭＳ Ｐゴシック" charset="0"/>
              </a:rPr>
            </a:br>
            <a:r>
              <a:rPr lang="en-US" altLang="ja-JP" sz="2000" dirty="0">
                <a:latin typeface="Arial" charset="0"/>
                <a:ea typeface="ＭＳ Ｐゴシック" charset="0"/>
                <a:cs typeface="ＭＳ Ｐゴシック" charset="0"/>
              </a:rPr>
              <a:t>to produce a </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mono-energetic</a:t>
            </a:r>
            <a:r>
              <a:rPr lang="ja-JP" altLang="en-US" sz="2000" dirty="0">
                <a:latin typeface="Arial" charset="0"/>
                <a:ea typeface="ＭＳ Ｐゴシック" charset="0"/>
                <a:cs typeface="ＭＳ Ｐゴシック" charset="0"/>
              </a:rPr>
              <a:t>”</a:t>
            </a:r>
            <a:br>
              <a:rPr lang="en-US" altLang="ja-JP" sz="2000" dirty="0">
                <a:latin typeface="Arial" charset="0"/>
                <a:ea typeface="ＭＳ Ｐゴシック" charset="0"/>
                <a:cs typeface="ＭＳ Ｐゴシック" charset="0"/>
              </a:rPr>
            </a:br>
            <a:r>
              <a:rPr lang="en-US" altLang="ja-JP" sz="2000" dirty="0">
                <a:latin typeface="Arial" charset="0"/>
                <a:ea typeface="ＭＳ Ｐゴシック" charset="0"/>
                <a:cs typeface="ＭＳ Ｐゴシック" charset="0"/>
              </a:rPr>
              <a:t>beam at the final focus?</a:t>
            </a:r>
          </a:p>
          <a:p>
            <a:pPr>
              <a:buFontTx/>
              <a:buNone/>
            </a:pPr>
            <a:endParaRPr lang="en-US" altLang="ja-JP" sz="2000" dirty="0">
              <a:latin typeface="Arial" charset="0"/>
              <a:ea typeface="ＭＳ Ｐゴシック" charset="0"/>
              <a:cs typeface="ＭＳ Ｐゴシック" charset="0"/>
            </a:endParaRPr>
          </a:p>
          <a:p>
            <a:pPr>
              <a:buFontTx/>
              <a:buNone/>
            </a:pPr>
            <a:endParaRPr lang="en-US" sz="2000" dirty="0">
              <a:latin typeface="Arial" charset="0"/>
              <a:ea typeface="ＭＳ Ｐゴシック" charset="0"/>
              <a:cs typeface="ＭＳ Ｐゴシック" charset="0"/>
            </a:endParaRPr>
          </a:p>
        </p:txBody>
      </p:sp>
      <p:grpSp>
        <p:nvGrpSpPr>
          <p:cNvPr id="14" name="Group 13"/>
          <p:cNvGrpSpPr/>
          <p:nvPr/>
        </p:nvGrpSpPr>
        <p:grpSpPr>
          <a:xfrm>
            <a:off x="4558893" y="4684127"/>
            <a:ext cx="2103285" cy="1917700"/>
            <a:chOff x="8783188" y="2627363"/>
            <a:chExt cx="2103285" cy="1917700"/>
          </a:xfrm>
        </p:grpSpPr>
        <p:grpSp>
          <p:nvGrpSpPr>
            <p:cNvPr id="13" name="Group 12"/>
            <p:cNvGrpSpPr/>
            <p:nvPr/>
          </p:nvGrpSpPr>
          <p:grpSpPr>
            <a:xfrm>
              <a:off x="8783188" y="2627363"/>
              <a:ext cx="2036658" cy="1917700"/>
              <a:chOff x="2878247" y="4227185"/>
              <a:chExt cx="2036658" cy="1917700"/>
            </a:xfrm>
          </p:grpSpPr>
          <p:pic>
            <p:nvPicPr>
              <p:cNvPr id="27" name="Picture 23" descr="Mark-etal-pulse-shaping.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2878247" y="4227185"/>
                <a:ext cx="2036658"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22"/>
              <p:cNvSpPr>
                <a:spLocks noChangeArrowheads="1"/>
              </p:cNvSpPr>
              <p:nvPr/>
            </p:nvSpPr>
            <p:spPr bwMode="auto">
              <a:xfrm>
                <a:off x="3931408" y="5112997"/>
                <a:ext cx="96738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700" b="0" dirty="0">
                    <a:solidFill>
                      <a:srgbClr val="7F7F7F"/>
                    </a:solidFill>
                    <a:latin typeface="Arial" charset="0"/>
                  </a:rPr>
                  <a:t>J. W-K. Mark, et al.</a:t>
                </a:r>
              </a:p>
            </p:txBody>
          </p:sp>
        </p:grpSp>
        <p:sp>
          <p:nvSpPr>
            <p:cNvPr id="29" name="Rectangle 26"/>
            <p:cNvSpPr>
              <a:spLocks noChangeArrowheads="1"/>
            </p:cNvSpPr>
            <p:nvPr/>
          </p:nvSpPr>
          <p:spPr bwMode="auto">
            <a:xfrm>
              <a:off x="9811735" y="2756486"/>
              <a:ext cx="10747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b="0" dirty="0">
                  <a:solidFill>
                    <a:srgbClr val="660066"/>
                  </a:solidFill>
                  <a:latin typeface="Arial" charset="0"/>
                </a:rPr>
                <a:t>simulated</a:t>
              </a:r>
              <a:br>
                <a:rPr lang="en-US" sz="1200" b="0" dirty="0">
                  <a:solidFill>
                    <a:srgbClr val="660066"/>
                  </a:solidFill>
                  <a:latin typeface="Arial" charset="0"/>
                </a:rPr>
              </a:br>
              <a:r>
                <a:rPr lang="en-US" sz="1200" b="0" dirty="0">
                  <a:solidFill>
                    <a:srgbClr val="660066"/>
                  </a:solidFill>
                  <a:latin typeface="Arial" charset="0"/>
                </a:rPr>
                <a:t>line-charge profile</a:t>
              </a:r>
            </a:p>
          </p:txBody>
        </p:sp>
      </p:grpSp>
      <p:cxnSp>
        <p:nvCxnSpPr>
          <p:cNvPr id="7" name="Straight Connector 6"/>
          <p:cNvCxnSpPr/>
          <p:nvPr/>
        </p:nvCxnSpPr>
        <p:spPr>
          <a:xfrm>
            <a:off x="131954" y="4428364"/>
            <a:ext cx="8923389" cy="8247"/>
          </a:xfrm>
          <a:prstGeom prst="line">
            <a:avLst/>
          </a:prstGeom>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4819690"/>
            <a:ext cx="2257622" cy="1889864"/>
          </a:xfrm>
          <a:prstGeom prst="rect">
            <a:avLst/>
          </a:prstGeom>
        </p:spPr>
      </p:pic>
      <p:sp>
        <p:nvSpPr>
          <p:cNvPr id="18" name="TextBox 17"/>
          <p:cNvSpPr txBox="1"/>
          <p:nvPr/>
        </p:nvSpPr>
        <p:spPr>
          <a:xfrm>
            <a:off x="2239871" y="5471970"/>
            <a:ext cx="1553808" cy="707886"/>
          </a:xfrm>
          <a:prstGeom prst="rect">
            <a:avLst/>
          </a:prstGeom>
          <a:noFill/>
        </p:spPr>
        <p:txBody>
          <a:bodyPr wrap="square" rtlCol="0">
            <a:spAutoFit/>
          </a:bodyPr>
          <a:lstStyle/>
          <a:p>
            <a:r>
              <a:rPr lang="en-US" sz="1400" dirty="0">
                <a:solidFill>
                  <a:srgbClr val="008000"/>
                </a:solidFill>
              </a:rPr>
              <a:t>Double pulsing </a:t>
            </a:r>
            <a:br>
              <a:rPr lang="en-US" sz="1400" dirty="0">
                <a:solidFill>
                  <a:srgbClr val="008000"/>
                </a:solidFill>
              </a:rPr>
            </a:br>
            <a:r>
              <a:rPr lang="en-US" sz="1400" dirty="0">
                <a:solidFill>
                  <a:srgbClr val="008000"/>
                </a:solidFill>
              </a:rPr>
              <a:t>@ NDCX-II</a:t>
            </a:r>
          </a:p>
          <a:p>
            <a:r>
              <a:rPr lang="en-US" sz="1100" dirty="0">
                <a:solidFill>
                  <a:srgbClr val="008000"/>
                </a:solidFill>
              </a:rPr>
              <a:t>(preliminary)</a:t>
            </a:r>
          </a:p>
        </p:txBody>
      </p:sp>
      <p:pic>
        <p:nvPicPr>
          <p:cNvPr id="31" name="Picture 30"/>
          <p:cNvPicPr>
            <a:picLocks noChangeAspect="1"/>
          </p:cNvPicPr>
          <p:nvPr/>
        </p:nvPicPr>
        <p:blipFill rotWithShape="1">
          <a:blip r:embed="rId8" cstate="email">
            <a:extLst>
              <a:ext uri="{28A0092B-C50C-407E-A947-70E740481C1C}">
                <a14:useLocalDpi xmlns:a14="http://schemas.microsoft.com/office/drawing/2010/main"/>
              </a:ext>
            </a:extLst>
          </a:blip>
          <a:srcRect l="12471" r="12909" b="15891"/>
          <a:stretch/>
        </p:blipFill>
        <p:spPr>
          <a:xfrm>
            <a:off x="6729654" y="4586920"/>
            <a:ext cx="2160747" cy="1957960"/>
          </a:xfrm>
          <a:prstGeom prst="rect">
            <a:avLst/>
          </a:prstGeom>
        </p:spPr>
      </p:pic>
      <p:sp>
        <p:nvSpPr>
          <p:cNvPr id="14336" name="Rectangle 14335"/>
          <p:cNvSpPr/>
          <p:nvPr/>
        </p:nvSpPr>
        <p:spPr>
          <a:xfrm>
            <a:off x="4437217" y="4382347"/>
            <a:ext cx="3584936" cy="369332"/>
          </a:xfrm>
          <a:prstGeom prst="rect">
            <a:avLst/>
          </a:prstGeom>
        </p:spPr>
        <p:txBody>
          <a:bodyPr wrap="none">
            <a:spAutoFit/>
          </a:bodyPr>
          <a:lstStyle/>
          <a:p>
            <a:r>
              <a:rPr lang="en-US" dirty="0">
                <a:solidFill>
                  <a:srgbClr val="660066"/>
                </a:solidFill>
              </a:rPr>
              <a:t>Explore driver final pulse shaping </a:t>
            </a:r>
          </a:p>
        </p:txBody>
      </p:sp>
      <p:sp>
        <p:nvSpPr>
          <p:cNvPr id="14339" name="TextBox 14338"/>
          <p:cNvSpPr txBox="1"/>
          <p:nvPr/>
        </p:nvSpPr>
        <p:spPr>
          <a:xfrm>
            <a:off x="7199740" y="4716992"/>
            <a:ext cx="1294798" cy="369332"/>
          </a:xfrm>
          <a:prstGeom prst="rect">
            <a:avLst/>
          </a:prstGeom>
          <a:noFill/>
        </p:spPr>
        <p:txBody>
          <a:bodyPr wrap="square" rtlCol="0">
            <a:spAutoFit/>
          </a:bodyPr>
          <a:lstStyle/>
          <a:p>
            <a:r>
              <a:rPr lang="en-US" sz="900" dirty="0">
                <a:solidFill>
                  <a:schemeClr val="bg1">
                    <a:lumMod val="50000"/>
                  </a:schemeClr>
                </a:solidFill>
              </a:rPr>
              <a:t>Callahan, </a:t>
            </a:r>
            <a:r>
              <a:rPr lang="en-US" sz="900" dirty="0" err="1">
                <a:solidFill>
                  <a:schemeClr val="bg1">
                    <a:lumMod val="50000"/>
                  </a:schemeClr>
                </a:solidFill>
              </a:rPr>
              <a:t>Tabak</a:t>
            </a:r>
            <a:r>
              <a:rPr lang="en-US" sz="900" dirty="0">
                <a:solidFill>
                  <a:schemeClr val="bg1">
                    <a:lumMod val="50000"/>
                  </a:schemeClr>
                </a:solidFill>
              </a:rPr>
              <a:t>, </a:t>
            </a:r>
            <a:r>
              <a:rPr lang="en-US" sz="900" dirty="0" err="1">
                <a:solidFill>
                  <a:schemeClr val="bg1">
                    <a:lumMod val="50000"/>
                  </a:schemeClr>
                </a:solidFill>
              </a:rPr>
              <a:t>Phys</a:t>
            </a:r>
            <a:r>
              <a:rPr lang="en-US" sz="900" dirty="0">
                <a:solidFill>
                  <a:schemeClr val="bg1">
                    <a:lumMod val="50000"/>
                  </a:schemeClr>
                </a:solidFill>
              </a:rPr>
              <a:t> Plasmas (2000)</a:t>
            </a:r>
          </a:p>
        </p:txBody>
      </p:sp>
      <p:pic>
        <p:nvPicPr>
          <p:cNvPr id="14341" name="Picture 14340"/>
          <p:cNvPicPr>
            <a:picLocks noChangeAspect="1"/>
          </p:cNvPicPr>
          <p:nvPr/>
        </p:nvPicPr>
        <p:blipFill>
          <a:blip r:embed="rId9"/>
          <a:stretch>
            <a:fillRect/>
          </a:stretch>
        </p:blipFill>
        <p:spPr>
          <a:xfrm>
            <a:off x="6677666" y="2224820"/>
            <a:ext cx="2295206" cy="2190878"/>
          </a:xfrm>
          <a:prstGeom prst="rect">
            <a:avLst/>
          </a:prstGeom>
        </p:spPr>
      </p:pic>
      <p:sp>
        <p:nvSpPr>
          <p:cNvPr id="39" name="TextBox 38"/>
          <p:cNvSpPr txBox="1"/>
          <p:nvPr/>
        </p:nvSpPr>
        <p:spPr>
          <a:xfrm>
            <a:off x="7200593" y="3785629"/>
            <a:ext cx="1381566" cy="200055"/>
          </a:xfrm>
          <a:prstGeom prst="rect">
            <a:avLst/>
          </a:prstGeom>
          <a:noFill/>
        </p:spPr>
        <p:txBody>
          <a:bodyPr wrap="square" rtlCol="0">
            <a:spAutoFit/>
          </a:bodyPr>
          <a:lstStyle/>
          <a:p>
            <a:r>
              <a:rPr lang="en-US" sz="700" dirty="0">
                <a:solidFill>
                  <a:schemeClr val="bg1">
                    <a:lumMod val="50000"/>
                  </a:schemeClr>
                </a:solidFill>
              </a:rPr>
              <a:t>Friedman et al, NIM A (2001)</a:t>
            </a:r>
          </a:p>
        </p:txBody>
      </p:sp>
      <p:sp>
        <p:nvSpPr>
          <p:cNvPr id="14342" name="TextBox 14341"/>
          <p:cNvSpPr txBox="1"/>
          <p:nvPr/>
        </p:nvSpPr>
        <p:spPr>
          <a:xfrm rot="16200000">
            <a:off x="6175797" y="2829137"/>
            <a:ext cx="723275" cy="215444"/>
          </a:xfrm>
          <a:prstGeom prst="rect">
            <a:avLst/>
          </a:prstGeom>
          <a:noFill/>
        </p:spPr>
        <p:txBody>
          <a:bodyPr wrap="none" rtlCol="0">
            <a:spAutoFit/>
          </a:bodyPr>
          <a:lstStyle/>
          <a:p>
            <a:r>
              <a:rPr lang="en-US" sz="800" dirty="0" err="1"/>
              <a:t>V</a:t>
            </a:r>
            <a:r>
              <a:rPr lang="en-US" sz="800" baseline="-25000" dirty="0" err="1"/>
              <a:t>z</a:t>
            </a:r>
            <a:r>
              <a:rPr lang="en-US" sz="800" dirty="0"/>
              <a:t> (10</a:t>
            </a:r>
            <a:r>
              <a:rPr lang="en-US" sz="800" baseline="30000" dirty="0"/>
              <a:t>7 </a:t>
            </a:r>
            <a:r>
              <a:rPr lang="en-US" sz="800" dirty="0"/>
              <a:t>m/s)</a:t>
            </a:r>
          </a:p>
        </p:txBody>
      </p:sp>
      <p:sp>
        <p:nvSpPr>
          <p:cNvPr id="19" name="Rectangle 5"/>
          <p:cNvSpPr>
            <a:spLocks noChangeArrowheads="1"/>
          </p:cNvSpPr>
          <p:nvPr/>
        </p:nvSpPr>
        <p:spPr bwMode="auto">
          <a:xfrm>
            <a:off x="1452983" y="6581001"/>
            <a:ext cx="7065724" cy="276999"/>
          </a:xfrm>
          <a:prstGeom prst="rect">
            <a:avLst/>
          </a:prstGeom>
          <a:noFill/>
          <a:ln w="9525">
            <a:noFill/>
            <a:miter lim="800000"/>
            <a:headEnd/>
            <a:tailEnd/>
          </a:ln>
        </p:spPr>
        <p:txBody>
          <a:bodyPr wrap="square">
            <a:spAutoFit/>
          </a:bodyPr>
          <a:lstStyle/>
          <a:p>
            <a:r>
              <a:rPr lang="en-US" sz="1200" dirty="0" err="1">
                <a:solidFill>
                  <a:srgbClr val="7F7F7F"/>
                </a:solidFill>
                <a:latin typeface="+mn-lt"/>
              </a:rPr>
              <a:t>Exp</a:t>
            </a:r>
            <a:r>
              <a:rPr lang="en-US" sz="1200" dirty="0">
                <a:solidFill>
                  <a:srgbClr val="7F7F7F"/>
                </a:solidFill>
                <a:latin typeface="+mn-lt"/>
              </a:rPr>
              <a:t> connect to HIF parameters: </a:t>
            </a:r>
            <a:r>
              <a:rPr lang="en-US" sz="1200" dirty="0" err="1">
                <a:solidFill>
                  <a:srgbClr val="7F7F7F"/>
                </a:solidFill>
                <a:latin typeface="+mn-lt"/>
              </a:rPr>
              <a:t>P</a:t>
            </a:r>
            <a:r>
              <a:rPr lang="en-US" sz="1200" b="0" dirty="0" err="1">
                <a:solidFill>
                  <a:srgbClr val="7F7F7F"/>
                </a:solidFill>
                <a:latin typeface="+mn-lt"/>
              </a:rPr>
              <a:t>erveance</a:t>
            </a:r>
            <a:r>
              <a:rPr lang="en-US" sz="1200" b="0" dirty="0">
                <a:solidFill>
                  <a:srgbClr val="7F7F7F"/>
                </a:solidFill>
                <a:latin typeface="+mn-lt"/>
              </a:rPr>
              <a:t>, </a:t>
            </a:r>
            <a:r>
              <a:rPr lang="ja-JP" altLang="en-US" sz="1200" b="0" dirty="0">
                <a:solidFill>
                  <a:srgbClr val="7F7F7F"/>
                </a:solidFill>
                <a:latin typeface="+mn-lt"/>
              </a:rPr>
              <a:t>“</a:t>
            </a:r>
            <a:r>
              <a:rPr lang="en-US" altLang="ja-JP" sz="1200" b="0" dirty="0">
                <a:solidFill>
                  <a:srgbClr val="7F7F7F"/>
                </a:solidFill>
                <a:latin typeface="+mn-lt"/>
              </a:rPr>
              <a:t>tune depression,</a:t>
            </a:r>
            <a:r>
              <a:rPr lang="ja-JP" altLang="en-US" sz="1200" b="0" dirty="0">
                <a:solidFill>
                  <a:srgbClr val="7F7F7F"/>
                </a:solidFill>
                <a:latin typeface="+mn-lt"/>
              </a:rPr>
              <a:t>”</a:t>
            </a:r>
            <a:r>
              <a:rPr lang="en-US" altLang="ja-JP" sz="1200" b="0" dirty="0">
                <a:solidFill>
                  <a:srgbClr val="7F7F7F"/>
                </a:solidFill>
                <a:latin typeface="+mn-lt"/>
              </a:rPr>
              <a:t> compression ratio) ~ a fusion driver.</a:t>
            </a:r>
            <a:endParaRPr lang="en-US" sz="1200" b="0" dirty="0">
              <a:solidFill>
                <a:srgbClr val="7F7F7F"/>
              </a:solidFill>
              <a:latin typeface="+mn-lt"/>
            </a:endParaRPr>
          </a:p>
        </p:txBody>
      </p:sp>
      <p:sp>
        <p:nvSpPr>
          <p:cNvPr id="14343" name="TextBox 14342"/>
          <p:cNvSpPr txBox="1"/>
          <p:nvPr/>
        </p:nvSpPr>
        <p:spPr>
          <a:xfrm>
            <a:off x="7197343" y="2291049"/>
            <a:ext cx="1498817" cy="430887"/>
          </a:xfrm>
          <a:prstGeom prst="rect">
            <a:avLst/>
          </a:prstGeom>
          <a:solidFill>
            <a:schemeClr val="bg1"/>
          </a:solidFill>
        </p:spPr>
        <p:txBody>
          <a:bodyPr wrap="square" rtlCol="0">
            <a:spAutoFit/>
          </a:bodyPr>
          <a:lstStyle/>
          <a:p>
            <a:r>
              <a:rPr lang="en-US" sz="1100" dirty="0"/>
              <a:t>PIC </a:t>
            </a:r>
            <a:r>
              <a:rPr lang="en-US" sz="1100" dirty="0" err="1"/>
              <a:t>sim</a:t>
            </a:r>
            <a:r>
              <a:rPr lang="en-US" sz="1100" dirty="0"/>
              <a:t> w/ perturbation wave</a:t>
            </a:r>
          </a:p>
        </p:txBody>
      </p:sp>
    </p:spTree>
    <p:extLst>
      <p:ext uri="{BB962C8B-B14F-4D97-AF65-F5344CB8AC3E}">
        <p14:creationId xmlns:p14="http://schemas.microsoft.com/office/powerpoint/2010/main" val="127340071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1315"/>
          </a:xfrm>
        </p:spPr>
        <p:txBody>
          <a:bodyPr>
            <a:normAutofit/>
          </a:bodyPr>
          <a:lstStyle/>
          <a:p>
            <a:r>
              <a:rPr lang="en-US" dirty="0"/>
              <a:t>We can probe the materials physics of radiation damage </a:t>
            </a:r>
            <a:r>
              <a:rPr lang="en-US" i="1" dirty="0"/>
              <a:t>in situ </a:t>
            </a:r>
            <a:r>
              <a:rPr lang="en-US" dirty="0"/>
              <a:t>on short time scales with pulsed ion  beams at NDCX-II</a:t>
            </a:r>
          </a:p>
        </p:txBody>
      </p:sp>
      <p:sp>
        <p:nvSpPr>
          <p:cNvPr id="3" name="Slide Number Placeholder 2"/>
          <p:cNvSpPr>
            <a:spLocks noGrp="1"/>
          </p:cNvSpPr>
          <p:nvPr>
            <p:ph type="sldNum" sz="quarter" idx="12"/>
          </p:nvPr>
        </p:nvSpPr>
        <p:spPr/>
        <p:txBody>
          <a:bodyPr/>
          <a:lstStyle/>
          <a:p>
            <a:fld id="{D260E43B-7F43-FA45-AAB7-E054FD6CC4E3}" type="slidenum">
              <a:rPr lang="en-US" smtClean="0"/>
              <a:t>49</a:t>
            </a:fld>
            <a:endParaRPr lang="en-US" dirty="0"/>
          </a:p>
        </p:txBody>
      </p:sp>
      <p:pic>
        <p:nvPicPr>
          <p:cNvPr id="4" name="Picture 3"/>
          <p:cNvPicPr>
            <a:picLocks noChangeAspect="1"/>
          </p:cNvPicPr>
          <p:nvPr/>
        </p:nvPicPr>
        <p:blipFill>
          <a:blip r:embed="rId3"/>
          <a:stretch>
            <a:fillRect/>
          </a:stretch>
        </p:blipFill>
        <p:spPr>
          <a:xfrm>
            <a:off x="7716" y="1054223"/>
            <a:ext cx="3898458" cy="5051666"/>
          </a:xfrm>
          <a:prstGeom prst="rect">
            <a:avLst/>
          </a:prstGeom>
        </p:spPr>
      </p:pic>
      <p:pic>
        <p:nvPicPr>
          <p:cNvPr id="5" name="Picture 4"/>
          <p:cNvPicPr>
            <a:picLocks noChangeAspect="1"/>
          </p:cNvPicPr>
          <p:nvPr/>
        </p:nvPicPr>
        <p:blipFill>
          <a:blip r:embed="rId4"/>
          <a:stretch>
            <a:fillRect/>
          </a:stretch>
        </p:blipFill>
        <p:spPr>
          <a:xfrm>
            <a:off x="3576366" y="1851726"/>
            <a:ext cx="5558756" cy="3509927"/>
          </a:xfrm>
          <a:prstGeom prst="rect">
            <a:avLst/>
          </a:prstGeom>
        </p:spPr>
      </p:pic>
      <p:sp>
        <p:nvSpPr>
          <p:cNvPr id="7" name="Rectangle 6"/>
          <p:cNvSpPr/>
          <p:nvPr/>
        </p:nvSpPr>
        <p:spPr>
          <a:xfrm rot="21091472">
            <a:off x="530352" y="2571911"/>
            <a:ext cx="8330184" cy="1631216"/>
          </a:xfrm>
          <a:prstGeom prst="rect">
            <a:avLst/>
          </a:prstGeom>
          <a:solidFill>
            <a:schemeClr val="bg1"/>
          </a:solidFill>
          <a:ln>
            <a:solidFill>
              <a:srgbClr val="FF0000"/>
            </a:solidFill>
          </a:ln>
        </p:spPr>
        <p:txBody>
          <a:bodyPr wrap="square">
            <a:spAutoFit/>
          </a:bodyPr>
          <a:lstStyle/>
          <a:p>
            <a:r>
              <a:rPr lang="en-US" sz="2000" dirty="0">
                <a:solidFill>
                  <a:schemeClr val="tx2"/>
                </a:solidFill>
              </a:rPr>
              <a:t>One intriguing possibility is the use of </a:t>
            </a:r>
            <a:r>
              <a:rPr lang="en-US" sz="2000" b="1" dirty="0">
                <a:solidFill>
                  <a:schemeClr val="tx2"/>
                </a:solidFill>
              </a:rPr>
              <a:t>pulsed ion beams </a:t>
            </a:r>
            <a:r>
              <a:rPr lang="en-US" sz="2000" dirty="0">
                <a:solidFill>
                  <a:schemeClr val="tx2"/>
                </a:solidFill>
              </a:rPr>
              <a:t>to enable a </a:t>
            </a:r>
            <a:r>
              <a:rPr lang="en-US" sz="2000" b="1" dirty="0">
                <a:solidFill>
                  <a:schemeClr val="tx2"/>
                </a:solidFill>
              </a:rPr>
              <a:t>“pump” </a:t>
            </a:r>
            <a:r>
              <a:rPr lang="en-US" sz="2000" dirty="0">
                <a:solidFill>
                  <a:schemeClr val="tx2"/>
                </a:solidFill>
              </a:rPr>
              <a:t>that could in principle be </a:t>
            </a:r>
            <a:r>
              <a:rPr lang="en-US" sz="2000" b="1" dirty="0">
                <a:solidFill>
                  <a:schemeClr val="tx2"/>
                </a:solidFill>
              </a:rPr>
              <a:t>“probed” </a:t>
            </a:r>
            <a:r>
              <a:rPr lang="en-US" sz="2000" dirty="0">
                <a:solidFill>
                  <a:schemeClr val="tx2"/>
                </a:solidFill>
              </a:rPr>
              <a:t>in the time scale of the modification. This tool </a:t>
            </a:r>
            <a:r>
              <a:rPr lang="en-US" sz="2000" b="1" dirty="0">
                <a:solidFill>
                  <a:schemeClr val="tx2"/>
                </a:solidFill>
              </a:rPr>
              <a:t>could transform our understanding of ion induced damage </a:t>
            </a:r>
            <a:r>
              <a:rPr lang="en-US" sz="2000" dirty="0">
                <a:solidFill>
                  <a:schemeClr val="tx2"/>
                </a:solidFill>
              </a:rPr>
              <a:t>in the context of the complex evolving, reconstituted materials under fusion reactor conditions. (P. 116)</a:t>
            </a:r>
          </a:p>
        </p:txBody>
      </p:sp>
    </p:spTree>
    <p:extLst>
      <p:ext uri="{BB962C8B-B14F-4D97-AF65-F5344CB8AC3E}">
        <p14:creationId xmlns:p14="http://schemas.microsoft.com/office/powerpoint/2010/main" val="17934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768" y="3629041"/>
            <a:ext cx="3680690" cy="1736174"/>
          </a:xfrm>
          <a:prstGeom prst="rect">
            <a:avLst/>
          </a:prstGeom>
        </p:spPr>
      </p:pic>
      <p:sp>
        <p:nvSpPr>
          <p:cNvPr id="2" name="Title 1"/>
          <p:cNvSpPr>
            <a:spLocks noGrp="1"/>
          </p:cNvSpPr>
          <p:nvPr>
            <p:ph type="title"/>
          </p:nvPr>
        </p:nvSpPr>
        <p:spPr/>
        <p:txBody>
          <a:bodyPr>
            <a:normAutofit fontScale="90000"/>
          </a:bodyPr>
          <a:lstStyle/>
          <a:p>
            <a:r>
              <a:rPr lang="en-US" dirty="0"/>
              <a:t>We have commenced ion acceleration experiments at BELLA-i</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768" y="5086094"/>
            <a:ext cx="3680690" cy="1736174"/>
          </a:xfrm>
          <a:prstGeom prst="rect">
            <a:avLst/>
          </a:prstGeom>
        </p:spPr>
      </p:pic>
      <p:sp>
        <p:nvSpPr>
          <p:cNvPr id="7" name="TextBox 6"/>
          <p:cNvSpPr txBox="1"/>
          <p:nvPr/>
        </p:nvSpPr>
        <p:spPr>
          <a:xfrm>
            <a:off x="2517892" y="5341967"/>
            <a:ext cx="923637" cy="369332"/>
          </a:xfrm>
          <a:prstGeom prst="rect">
            <a:avLst/>
          </a:prstGeom>
          <a:noFill/>
        </p:spPr>
        <p:txBody>
          <a:bodyPr wrap="square" rtlCol="0">
            <a:spAutoFit/>
          </a:bodyPr>
          <a:lstStyle/>
          <a:p>
            <a:r>
              <a:rPr lang="en-US" dirty="0">
                <a:solidFill>
                  <a:prstClr val="black"/>
                </a:solidFill>
              </a:rPr>
              <a:t>1um </a:t>
            </a:r>
            <a:r>
              <a:rPr lang="en-US" dirty="0" err="1">
                <a:solidFill>
                  <a:prstClr val="black"/>
                </a:solidFill>
              </a:rPr>
              <a:t>Ti</a:t>
            </a:r>
            <a:endParaRPr lang="en-US" dirty="0">
              <a:solidFill>
                <a:prstClr val="black"/>
              </a:solidFill>
            </a:endParaRPr>
          </a:p>
        </p:txBody>
      </p:sp>
      <p:sp>
        <p:nvSpPr>
          <p:cNvPr id="9" name="TextBox 8"/>
          <p:cNvSpPr txBox="1"/>
          <p:nvPr/>
        </p:nvSpPr>
        <p:spPr>
          <a:xfrm>
            <a:off x="2498435" y="3902835"/>
            <a:ext cx="923637" cy="646331"/>
          </a:xfrm>
          <a:prstGeom prst="rect">
            <a:avLst/>
          </a:prstGeom>
          <a:noFill/>
        </p:spPr>
        <p:txBody>
          <a:bodyPr wrap="square" rtlCol="0">
            <a:spAutoFit/>
          </a:bodyPr>
          <a:lstStyle/>
          <a:p>
            <a:r>
              <a:rPr lang="en-US" dirty="0">
                <a:solidFill>
                  <a:prstClr val="black"/>
                </a:solidFill>
              </a:rPr>
              <a:t>5um </a:t>
            </a:r>
            <a:r>
              <a:rPr lang="en-US" dirty="0" err="1">
                <a:solidFill>
                  <a:prstClr val="black"/>
                </a:solidFill>
              </a:rPr>
              <a:t>Ti</a:t>
            </a:r>
            <a:endParaRPr lang="en-US" dirty="0">
              <a:solidFill>
                <a:prstClr val="black"/>
              </a:solidFill>
            </a:endParaRPr>
          </a:p>
          <a:p>
            <a:r>
              <a:rPr lang="en-US" dirty="0">
                <a:solidFill>
                  <a:prstClr val="black"/>
                </a:solidFill>
              </a:rPr>
              <a:t>0.8 PW</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1905" y="995237"/>
            <a:ext cx="3964707" cy="1631967"/>
          </a:xfrm>
          <a:prstGeom prst="rect">
            <a:avLst/>
          </a:prstGeom>
        </p:spPr>
      </p:pic>
      <p:sp>
        <p:nvSpPr>
          <p:cNvPr id="12" name="TextBox 11"/>
          <p:cNvSpPr txBox="1"/>
          <p:nvPr/>
        </p:nvSpPr>
        <p:spPr>
          <a:xfrm>
            <a:off x="6334260" y="1217427"/>
            <a:ext cx="2282093" cy="646331"/>
          </a:xfrm>
          <a:prstGeom prst="rect">
            <a:avLst/>
          </a:prstGeom>
          <a:noFill/>
        </p:spPr>
        <p:txBody>
          <a:bodyPr wrap="square" rtlCol="0">
            <a:spAutoFit/>
          </a:bodyPr>
          <a:lstStyle/>
          <a:p>
            <a:r>
              <a:rPr lang="en-US" dirty="0">
                <a:solidFill>
                  <a:prstClr val="white"/>
                </a:solidFill>
              </a:rPr>
              <a:t>Charge states up to Ti</a:t>
            </a:r>
            <a:r>
              <a:rPr lang="en-US" baseline="30000" dirty="0">
                <a:solidFill>
                  <a:prstClr val="white"/>
                </a:solidFill>
              </a:rPr>
              <a:t>11+</a:t>
            </a:r>
            <a:r>
              <a:rPr lang="en-US" dirty="0">
                <a:solidFill>
                  <a:prstClr val="white"/>
                </a:solidFill>
              </a:rPr>
              <a:t>, C</a:t>
            </a:r>
            <a:r>
              <a:rPr lang="en-US" baseline="30000" dirty="0">
                <a:solidFill>
                  <a:prstClr val="white"/>
                </a:solidFill>
              </a:rPr>
              <a:t>5+</a:t>
            </a:r>
            <a:r>
              <a:rPr lang="en-US" dirty="0">
                <a:solidFill>
                  <a:prstClr val="white"/>
                </a:solidFill>
              </a:rPr>
              <a:t>, O</a:t>
            </a:r>
            <a:r>
              <a:rPr lang="en-US" baseline="30000" dirty="0">
                <a:solidFill>
                  <a:prstClr val="white"/>
                </a:solidFill>
              </a:rPr>
              <a:t>6+</a:t>
            </a:r>
          </a:p>
        </p:txBody>
      </p:sp>
      <p:sp>
        <p:nvSpPr>
          <p:cNvPr id="13" name="TextBox 12"/>
          <p:cNvSpPr txBox="1"/>
          <p:nvPr/>
        </p:nvSpPr>
        <p:spPr>
          <a:xfrm>
            <a:off x="931989" y="6153663"/>
            <a:ext cx="1538839" cy="307777"/>
          </a:xfrm>
          <a:prstGeom prst="rect">
            <a:avLst/>
          </a:prstGeom>
          <a:noFill/>
        </p:spPr>
        <p:txBody>
          <a:bodyPr wrap="square" rtlCol="0">
            <a:spAutoFit/>
          </a:bodyPr>
          <a:lstStyle/>
          <a:p>
            <a:r>
              <a:rPr lang="en-US" sz="1400" dirty="0">
                <a:solidFill>
                  <a:prstClr val="black"/>
                </a:solidFill>
              </a:rPr>
              <a:t>5 shots averaged</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6944" y="2852304"/>
            <a:ext cx="4054631" cy="2280730"/>
          </a:xfrm>
          <a:prstGeom prst="rect">
            <a:avLst/>
          </a:prstGeom>
        </p:spPr>
      </p:pic>
      <p:sp>
        <p:nvSpPr>
          <p:cNvPr id="6" name="TextBox 5"/>
          <p:cNvSpPr txBox="1"/>
          <p:nvPr/>
        </p:nvSpPr>
        <p:spPr>
          <a:xfrm>
            <a:off x="3761292" y="5131353"/>
            <a:ext cx="5145931"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t>Ti</a:t>
            </a:r>
            <a:r>
              <a:rPr lang="en-US" sz="1600" dirty="0"/>
              <a:t> tape drive target for extended 1 Hz operation</a:t>
            </a:r>
          </a:p>
          <a:p>
            <a:pPr marL="285750" indent="-285750">
              <a:buFont typeface="Arial" panose="020B0604020202020204" pitchFamily="34" charset="0"/>
              <a:buChar char="•"/>
            </a:pPr>
            <a:r>
              <a:rPr lang="en-US" sz="1600" dirty="0"/>
              <a:t>Low ion pulse divergence, high ion number, publication in preparation, S. Steinke, Q. Ji, J. Bin, S. Bulanov, and BELLA team</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217" y="936556"/>
            <a:ext cx="3780075" cy="2835056"/>
          </a:xfrm>
          <a:prstGeom prst="rect">
            <a:avLst/>
          </a:prstGeom>
        </p:spPr>
      </p:pic>
      <p:sp>
        <p:nvSpPr>
          <p:cNvPr id="4" name="TextBox 3"/>
          <p:cNvSpPr txBox="1"/>
          <p:nvPr/>
        </p:nvSpPr>
        <p:spPr>
          <a:xfrm>
            <a:off x="4306944" y="931356"/>
            <a:ext cx="1936941" cy="369332"/>
          </a:xfrm>
          <a:prstGeom prst="rect">
            <a:avLst/>
          </a:prstGeom>
          <a:noFill/>
        </p:spPr>
        <p:txBody>
          <a:bodyPr wrap="none" rtlCol="0">
            <a:spAutoFit/>
          </a:bodyPr>
          <a:lstStyle/>
          <a:p>
            <a:r>
              <a:rPr lang="en-US">
                <a:solidFill>
                  <a:schemeClr val="bg1"/>
                </a:solidFill>
              </a:rPr>
              <a:t>Thomson parabola</a:t>
            </a:r>
          </a:p>
        </p:txBody>
      </p:sp>
    </p:spTree>
    <p:extLst>
      <p:ext uri="{BB962C8B-B14F-4D97-AF65-F5344CB8AC3E}">
        <p14:creationId xmlns:p14="http://schemas.microsoft.com/office/powerpoint/2010/main" val="471352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D:\Dropbox (Bella Center)\plasma lens\drawings\setup.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20" y="1555515"/>
            <a:ext cx="4826125" cy="165541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a:spLocks noGrp="1"/>
          </p:cNvSpPr>
          <p:nvPr>
            <p:ph type="title"/>
          </p:nvPr>
        </p:nvSpPr>
        <p:spPr/>
        <p:txBody>
          <a:bodyPr>
            <a:normAutofit/>
          </a:bodyPr>
          <a:lstStyle/>
          <a:p>
            <a:r>
              <a:rPr lang="en-US" dirty="0">
                <a:solidFill>
                  <a:schemeClr val="bg1"/>
                </a:solidFill>
                <a:latin typeface="Calibri" panose="020F0502020204030204" pitchFamily="34" charset="0"/>
              </a:rPr>
              <a:t>Transport of 10</a:t>
            </a:r>
            <a:r>
              <a:rPr lang="en-US" baseline="30000" dirty="0">
                <a:solidFill>
                  <a:schemeClr val="bg1"/>
                </a:solidFill>
                <a:latin typeface="Calibri" panose="020F0502020204030204" pitchFamily="34" charset="0"/>
              </a:rPr>
              <a:t>12</a:t>
            </a:r>
            <a:r>
              <a:rPr lang="en-US" dirty="0">
                <a:solidFill>
                  <a:schemeClr val="bg1"/>
                </a:solidFill>
                <a:latin typeface="Calibri" panose="020F0502020204030204" pitchFamily="34" charset="0"/>
              </a:rPr>
              <a:t> ions at 5-10 MeV to EMP-free  environment possible with plasma lens</a:t>
            </a:r>
            <a:endParaRPr lang="en-US" baseline="30000" dirty="0">
              <a:solidFill>
                <a:schemeClr val="bg1"/>
              </a:solidFill>
              <a:latin typeface="Calibri" panose="020F0502020204030204" pitchFamily="34" charset="0"/>
            </a:endParaRPr>
          </a:p>
        </p:txBody>
      </p:sp>
      <p:sp>
        <p:nvSpPr>
          <p:cNvPr id="29" name="TextBox 28"/>
          <p:cNvSpPr txBox="1"/>
          <p:nvPr/>
        </p:nvSpPr>
        <p:spPr>
          <a:xfrm>
            <a:off x="109729" y="1241390"/>
            <a:ext cx="8842590" cy="369332"/>
          </a:xfrm>
          <a:prstGeom prst="rect">
            <a:avLst/>
          </a:prstGeom>
          <a:noFill/>
        </p:spPr>
        <p:txBody>
          <a:bodyPr wrap="square" rtlCol="0">
            <a:spAutoFit/>
          </a:bodyPr>
          <a:lstStyle/>
          <a:p>
            <a:pPr defTabSz="457200"/>
            <a:r>
              <a:rPr lang="en-US" dirty="0">
                <a:solidFill>
                  <a:srgbClr val="1F497D"/>
                </a:solidFill>
                <a:latin typeface="Calibri" panose="020F0502020204030204" pitchFamily="34" charset="0"/>
                <a:cs typeface="Calibri" panose="020F0502020204030204" pitchFamily="34" charset="0"/>
              </a:rPr>
              <a:t>Active plasma lens to focus an ion beam to a 500µm spot 1m downstream of plasma lens:</a:t>
            </a:r>
          </a:p>
        </p:txBody>
      </p:sp>
      <p:sp>
        <p:nvSpPr>
          <p:cNvPr id="35" name="TextBox 34"/>
          <p:cNvSpPr txBox="1"/>
          <p:nvPr/>
        </p:nvSpPr>
        <p:spPr>
          <a:xfrm>
            <a:off x="45378" y="2957209"/>
            <a:ext cx="3328758" cy="338554"/>
          </a:xfrm>
          <a:prstGeom prst="rect">
            <a:avLst/>
          </a:prstGeom>
          <a:noFill/>
        </p:spPr>
        <p:txBody>
          <a:bodyPr wrap="square" rtlCol="0">
            <a:spAutoFit/>
          </a:bodyPr>
          <a:lstStyle/>
          <a:p>
            <a:pPr defTabSz="457200"/>
            <a:r>
              <a:rPr lang="en-US" sz="1600" dirty="0">
                <a:solidFill>
                  <a:srgbClr val="1F497D"/>
                </a:solidFill>
                <a:latin typeface="Calibri" panose="020F0502020204030204" pitchFamily="34" charset="0"/>
                <a:cs typeface="Calibri" panose="020F0502020204030204" pitchFamily="34" charset="0"/>
              </a:rPr>
              <a:t>Charge distribution at WDM target:</a:t>
            </a:r>
          </a:p>
        </p:txBody>
      </p:sp>
      <p:grpSp>
        <p:nvGrpSpPr>
          <p:cNvPr id="13" name="Group 12"/>
          <p:cNvGrpSpPr/>
          <p:nvPr/>
        </p:nvGrpSpPr>
        <p:grpSpPr>
          <a:xfrm>
            <a:off x="5367292" y="2197710"/>
            <a:ext cx="3386728" cy="493618"/>
            <a:chOff x="5248027" y="1769165"/>
            <a:chExt cx="3386728" cy="452715"/>
          </a:xfrm>
        </p:grpSpPr>
        <p:cxnSp>
          <p:nvCxnSpPr>
            <p:cNvPr id="5" name="Straight Connector 4"/>
            <p:cNvCxnSpPr/>
            <p:nvPr/>
          </p:nvCxnSpPr>
          <p:spPr bwMode="auto">
            <a:xfrm>
              <a:off x="5248027" y="1955068"/>
              <a:ext cx="2419598" cy="0"/>
            </a:xfrm>
            <a:prstGeom prst="line">
              <a:avLst/>
            </a:prstGeom>
            <a:solidFill>
              <a:schemeClr val="accent1"/>
            </a:solidFill>
            <a:ln w="9525" cap="flat" cmpd="sng" algn="ctr">
              <a:solidFill>
                <a:schemeClr val="bg1"/>
              </a:solidFill>
              <a:prstDash val="sysDash"/>
              <a:round/>
              <a:headEnd type="none" w="med" len="med"/>
              <a:tailEnd type="none" w="med" len="med"/>
            </a:ln>
            <a:effectLst/>
          </p:spPr>
        </p:cxnSp>
        <p:cxnSp>
          <p:nvCxnSpPr>
            <p:cNvPr id="15" name="Straight Connector 14"/>
            <p:cNvCxnSpPr/>
            <p:nvPr/>
          </p:nvCxnSpPr>
          <p:spPr bwMode="auto">
            <a:xfrm>
              <a:off x="5248027" y="2029913"/>
              <a:ext cx="2419598" cy="0"/>
            </a:xfrm>
            <a:prstGeom prst="line">
              <a:avLst/>
            </a:prstGeom>
            <a:solidFill>
              <a:schemeClr val="accent1"/>
            </a:solidFill>
            <a:ln w="9525" cap="flat" cmpd="sng" algn="ctr">
              <a:solidFill>
                <a:schemeClr val="bg1"/>
              </a:solidFill>
              <a:prstDash val="sysDash"/>
              <a:round/>
              <a:headEnd type="none" w="med" len="med"/>
              <a:tailEnd type="none" w="med" len="med"/>
            </a:ln>
            <a:effectLst/>
          </p:spPr>
        </p:cxnSp>
        <p:cxnSp>
          <p:nvCxnSpPr>
            <p:cNvPr id="8" name="Straight Arrow Connector 7"/>
            <p:cNvCxnSpPr/>
            <p:nvPr/>
          </p:nvCxnSpPr>
          <p:spPr bwMode="auto">
            <a:xfrm>
              <a:off x="7586760" y="1769165"/>
              <a:ext cx="0" cy="156183"/>
            </a:xfrm>
            <a:prstGeom prst="straightConnector1">
              <a:avLst/>
            </a:prstGeom>
            <a:solidFill>
              <a:schemeClr val="accent1"/>
            </a:solidFill>
            <a:ln w="9525" cap="flat" cmpd="sng" algn="ctr">
              <a:solidFill>
                <a:schemeClr val="bg1"/>
              </a:solidFill>
              <a:prstDash val="solid"/>
              <a:round/>
              <a:headEnd type="none" w="med" len="med"/>
              <a:tailEnd type="arrow"/>
            </a:ln>
            <a:effectLst/>
          </p:spPr>
        </p:cxnSp>
        <p:cxnSp>
          <p:nvCxnSpPr>
            <p:cNvPr id="20" name="Straight Arrow Connector 19"/>
            <p:cNvCxnSpPr/>
            <p:nvPr/>
          </p:nvCxnSpPr>
          <p:spPr bwMode="auto">
            <a:xfrm flipV="1">
              <a:off x="7586760" y="2065697"/>
              <a:ext cx="0" cy="156183"/>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10" name="TextBox 9"/>
            <p:cNvSpPr txBox="1"/>
            <p:nvPr/>
          </p:nvSpPr>
          <p:spPr>
            <a:xfrm>
              <a:off x="7684575" y="1817168"/>
              <a:ext cx="950180" cy="338554"/>
            </a:xfrm>
            <a:prstGeom prst="rect">
              <a:avLst/>
            </a:prstGeom>
            <a:noFill/>
          </p:spPr>
          <p:txBody>
            <a:bodyPr wrap="square" rtlCol="0">
              <a:spAutoFit/>
            </a:bodyPr>
            <a:lstStyle/>
            <a:p>
              <a:pPr defTabSz="457200"/>
              <a:r>
                <a:rPr lang="en-US" sz="1600" dirty="0">
                  <a:solidFill>
                    <a:prstClr val="white"/>
                  </a:solidFill>
                </a:rPr>
                <a:t>0.5mm</a:t>
              </a:r>
            </a:p>
          </p:txBody>
        </p:sp>
      </p:grpSp>
      <p:grpSp>
        <p:nvGrpSpPr>
          <p:cNvPr id="40" name="Group 39"/>
          <p:cNvGrpSpPr/>
          <p:nvPr/>
        </p:nvGrpSpPr>
        <p:grpSpPr>
          <a:xfrm>
            <a:off x="5367260" y="5531801"/>
            <a:ext cx="3386728" cy="493618"/>
            <a:chOff x="5248027" y="1769165"/>
            <a:chExt cx="3386728" cy="452715"/>
          </a:xfrm>
        </p:grpSpPr>
        <p:cxnSp>
          <p:nvCxnSpPr>
            <p:cNvPr id="41" name="Straight Connector 40"/>
            <p:cNvCxnSpPr/>
            <p:nvPr/>
          </p:nvCxnSpPr>
          <p:spPr bwMode="auto">
            <a:xfrm>
              <a:off x="5248027" y="1955068"/>
              <a:ext cx="2419598" cy="0"/>
            </a:xfrm>
            <a:prstGeom prst="line">
              <a:avLst/>
            </a:prstGeom>
            <a:solidFill>
              <a:schemeClr val="accent1"/>
            </a:solidFill>
            <a:ln w="9525" cap="flat" cmpd="sng" algn="ctr">
              <a:solidFill>
                <a:schemeClr val="bg1"/>
              </a:solidFill>
              <a:prstDash val="sysDash"/>
              <a:round/>
              <a:headEnd type="none" w="med" len="med"/>
              <a:tailEnd type="none" w="med" len="med"/>
            </a:ln>
            <a:effectLst/>
          </p:spPr>
        </p:cxnSp>
        <p:cxnSp>
          <p:nvCxnSpPr>
            <p:cNvPr id="42" name="Straight Connector 41"/>
            <p:cNvCxnSpPr/>
            <p:nvPr/>
          </p:nvCxnSpPr>
          <p:spPr bwMode="auto">
            <a:xfrm>
              <a:off x="5248027" y="2029913"/>
              <a:ext cx="2419598" cy="0"/>
            </a:xfrm>
            <a:prstGeom prst="line">
              <a:avLst/>
            </a:prstGeom>
            <a:solidFill>
              <a:schemeClr val="accent1"/>
            </a:solidFill>
            <a:ln w="9525" cap="flat" cmpd="sng" algn="ctr">
              <a:solidFill>
                <a:schemeClr val="bg1"/>
              </a:solidFill>
              <a:prstDash val="sysDash"/>
              <a:round/>
              <a:headEnd type="none" w="med" len="med"/>
              <a:tailEnd type="none" w="med" len="med"/>
            </a:ln>
            <a:effectLst/>
          </p:spPr>
        </p:cxnSp>
        <p:cxnSp>
          <p:nvCxnSpPr>
            <p:cNvPr id="43" name="Straight Arrow Connector 42"/>
            <p:cNvCxnSpPr/>
            <p:nvPr/>
          </p:nvCxnSpPr>
          <p:spPr bwMode="auto">
            <a:xfrm>
              <a:off x="7586760" y="1769165"/>
              <a:ext cx="0" cy="156183"/>
            </a:xfrm>
            <a:prstGeom prst="straightConnector1">
              <a:avLst/>
            </a:prstGeom>
            <a:solidFill>
              <a:schemeClr val="accent1"/>
            </a:solidFill>
            <a:ln w="9525" cap="flat" cmpd="sng" algn="ctr">
              <a:solidFill>
                <a:schemeClr val="bg1"/>
              </a:solidFill>
              <a:prstDash val="solid"/>
              <a:round/>
              <a:headEnd type="none" w="med" len="med"/>
              <a:tailEnd type="arrow"/>
            </a:ln>
            <a:effectLst/>
          </p:spPr>
        </p:cxnSp>
        <p:cxnSp>
          <p:nvCxnSpPr>
            <p:cNvPr id="44" name="Straight Arrow Connector 43"/>
            <p:cNvCxnSpPr/>
            <p:nvPr/>
          </p:nvCxnSpPr>
          <p:spPr bwMode="auto">
            <a:xfrm flipV="1">
              <a:off x="7586760" y="2065697"/>
              <a:ext cx="0" cy="156183"/>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45" name="TextBox 44"/>
            <p:cNvSpPr txBox="1"/>
            <p:nvPr/>
          </p:nvSpPr>
          <p:spPr>
            <a:xfrm>
              <a:off x="7684575" y="1817168"/>
              <a:ext cx="950180" cy="338554"/>
            </a:xfrm>
            <a:prstGeom prst="rect">
              <a:avLst/>
            </a:prstGeom>
            <a:noFill/>
          </p:spPr>
          <p:txBody>
            <a:bodyPr wrap="square" rtlCol="0">
              <a:spAutoFit/>
            </a:bodyPr>
            <a:lstStyle/>
            <a:p>
              <a:pPr defTabSz="457200"/>
              <a:r>
                <a:rPr lang="en-US" sz="1600" dirty="0">
                  <a:solidFill>
                    <a:prstClr val="white"/>
                  </a:solidFill>
                </a:rPr>
                <a:t>0.5mm</a:t>
              </a:r>
            </a:p>
          </p:txBody>
        </p:sp>
      </p:grpSp>
      <p:grpSp>
        <p:nvGrpSpPr>
          <p:cNvPr id="4" name="Group 3"/>
          <p:cNvGrpSpPr/>
          <p:nvPr/>
        </p:nvGrpSpPr>
        <p:grpSpPr>
          <a:xfrm>
            <a:off x="5206387" y="4222927"/>
            <a:ext cx="3848559" cy="1690913"/>
            <a:chOff x="4905445" y="3306207"/>
            <a:chExt cx="3848559" cy="1690913"/>
          </a:xfrm>
        </p:grpSpPr>
        <p:pic>
          <p:nvPicPr>
            <p:cNvPr id="6146" name="Picture 2" descr="D:\Dropbox (Bella Center)\notebooks\plasma lens protons BELLA\TWISS4._BELLA_profiles_protons_print.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05445" y="3306207"/>
              <a:ext cx="3778444" cy="1690913"/>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bwMode="auto">
            <a:xfrm>
              <a:off x="5367276" y="4067454"/>
              <a:ext cx="2419598" cy="0"/>
            </a:xfrm>
            <a:prstGeom prst="line">
              <a:avLst/>
            </a:prstGeom>
            <a:solidFill>
              <a:schemeClr val="accent1"/>
            </a:solidFill>
            <a:ln w="9525" cap="flat" cmpd="sng" algn="ctr">
              <a:solidFill>
                <a:schemeClr val="bg1"/>
              </a:solidFill>
              <a:prstDash val="sysDash"/>
              <a:round/>
              <a:headEnd type="none" w="med" len="med"/>
              <a:tailEnd type="none" w="med" len="med"/>
            </a:ln>
            <a:effectLst/>
          </p:spPr>
        </p:cxnSp>
        <p:cxnSp>
          <p:nvCxnSpPr>
            <p:cNvPr id="36" name="Straight Connector 35"/>
            <p:cNvCxnSpPr/>
            <p:nvPr/>
          </p:nvCxnSpPr>
          <p:spPr bwMode="auto">
            <a:xfrm>
              <a:off x="5367276" y="4149062"/>
              <a:ext cx="2419598" cy="0"/>
            </a:xfrm>
            <a:prstGeom prst="line">
              <a:avLst/>
            </a:prstGeom>
            <a:solidFill>
              <a:schemeClr val="accent1"/>
            </a:solidFill>
            <a:ln w="9525" cap="flat" cmpd="sng" algn="ctr">
              <a:solidFill>
                <a:schemeClr val="bg1"/>
              </a:solidFill>
              <a:prstDash val="sysDash"/>
              <a:round/>
              <a:headEnd type="none" w="med" len="med"/>
              <a:tailEnd type="none" w="med" len="med"/>
            </a:ln>
            <a:effectLst/>
          </p:spPr>
        </p:cxnSp>
        <p:cxnSp>
          <p:nvCxnSpPr>
            <p:cNvPr id="37" name="Straight Arrow Connector 36"/>
            <p:cNvCxnSpPr/>
            <p:nvPr/>
          </p:nvCxnSpPr>
          <p:spPr bwMode="auto">
            <a:xfrm>
              <a:off x="7706009" y="3864755"/>
              <a:ext cx="0" cy="170294"/>
            </a:xfrm>
            <a:prstGeom prst="straightConnector1">
              <a:avLst/>
            </a:prstGeom>
            <a:solidFill>
              <a:schemeClr val="accent1"/>
            </a:solidFill>
            <a:ln w="9525" cap="flat" cmpd="sng" algn="ctr">
              <a:solidFill>
                <a:schemeClr val="bg1"/>
              </a:solidFill>
              <a:prstDash val="solid"/>
              <a:round/>
              <a:headEnd type="none" w="med" len="med"/>
              <a:tailEnd type="arrow"/>
            </a:ln>
            <a:effectLst/>
          </p:spPr>
        </p:cxnSp>
        <p:cxnSp>
          <p:nvCxnSpPr>
            <p:cNvPr id="38" name="Straight Arrow Connector 37"/>
            <p:cNvCxnSpPr/>
            <p:nvPr/>
          </p:nvCxnSpPr>
          <p:spPr bwMode="auto">
            <a:xfrm flipV="1">
              <a:off x="7706009" y="4188079"/>
              <a:ext cx="0" cy="170294"/>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39" name="TextBox 38"/>
            <p:cNvSpPr txBox="1"/>
            <p:nvPr/>
          </p:nvSpPr>
          <p:spPr>
            <a:xfrm>
              <a:off x="7803824" y="3917095"/>
              <a:ext cx="950180" cy="369143"/>
            </a:xfrm>
            <a:prstGeom prst="rect">
              <a:avLst/>
            </a:prstGeom>
            <a:noFill/>
          </p:spPr>
          <p:txBody>
            <a:bodyPr wrap="square" rtlCol="0">
              <a:spAutoFit/>
            </a:bodyPr>
            <a:lstStyle/>
            <a:p>
              <a:pPr defTabSz="457200"/>
              <a:r>
                <a:rPr lang="en-US" sz="1600" dirty="0">
                  <a:solidFill>
                    <a:prstClr val="white"/>
                  </a:solidFill>
                </a:rPr>
                <a:t>0.5mm</a:t>
              </a:r>
            </a:p>
          </p:txBody>
        </p:sp>
        <p:sp>
          <p:nvSpPr>
            <p:cNvPr id="48" name="TextBox 47"/>
            <p:cNvSpPr txBox="1"/>
            <p:nvPr/>
          </p:nvSpPr>
          <p:spPr>
            <a:xfrm>
              <a:off x="5268011" y="3306207"/>
              <a:ext cx="1677725" cy="335585"/>
            </a:xfrm>
            <a:prstGeom prst="rect">
              <a:avLst/>
            </a:prstGeom>
            <a:noFill/>
          </p:spPr>
          <p:txBody>
            <a:bodyPr wrap="square" rtlCol="0">
              <a:spAutoFit/>
            </a:bodyPr>
            <a:lstStyle/>
            <a:p>
              <a:pPr defTabSz="457200"/>
              <a:r>
                <a:rPr lang="en-US" sz="1400" dirty="0">
                  <a:solidFill>
                    <a:prstClr val="black">
                      <a:lumMod val="50000"/>
                      <a:lumOff val="50000"/>
                    </a:prstClr>
                  </a:solidFill>
                </a:rPr>
                <a:t>discharge current:</a:t>
              </a:r>
            </a:p>
          </p:txBody>
        </p:sp>
      </p:grpSp>
      <p:pic>
        <p:nvPicPr>
          <p:cNvPr id="14" name="Picture 3" descr="D:\Dropbox (Bella Center)\notebooks\plasma lens protons BELLA\spectra.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64" y="3375352"/>
            <a:ext cx="5073432" cy="25664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58410" y="4153677"/>
            <a:ext cx="1471770" cy="584775"/>
          </a:xfrm>
          <a:prstGeom prst="rect">
            <a:avLst/>
          </a:prstGeom>
          <a:noFill/>
        </p:spPr>
        <p:txBody>
          <a:bodyPr wrap="square" rtlCol="0">
            <a:spAutoFit/>
          </a:bodyPr>
          <a:lstStyle/>
          <a:p>
            <a:pPr defTabSz="457200"/>
            <a:r>
              <a:rPr lang="en-US" sz="1600" dirty="0">
                <a:solidFill>
                  <a:prstClr val="black"/>
                </a:solidFill>
              </a:rPr>
              <a:t>10</a:t>
            </a:r>
            <a:r>
              <a:rPr lang="en-US" sz="1600" baseline="30000" dirty="0">
                <a:solidFill>
                  <a:prstClr val="black"/>
                </a:solidFill>
              </a:rPr>
              <a:t>12</a:t>
            </a:r>
            <a:r>
              <a:rPr lang="en-US" sz="1600" dirty="0">
                <a:solidFill>
                  <a:prstClr val="black"/>
                </a:solidFill>
              </a:rPr>
              <a:t> ions in</a:t>
            </a:r>
          </a:p>
          <a:p>
            <a:pPr defTabSz="457200"/>
            <a:r>
              <a:rPr lang="en-US" sz="1600" dirty="0">
                <a:solidFill>
                  <a:prstClr val="black"/>
                </a:solidFill>
              </a:rPr>
              <a:t>3ns, 0.25mm</a:t>
            </a:r>
            <a:r>
              <a:rPr lang="en-US" sz="1600" baseline="30000" dirty="0">
                <a:solidFill>
                  <a:prstClr val="black"/>
                </a:solidFill>
              </a:rPr>
              <a:t>2</a:t>
            </a:r>
          </a:p>
        </p:txBody>
      </p:sp>
      <p:sp>
        <p:nvSpPr>
          <p:cNvPr id="46" name="TextBox 45"/>
          <p:cNvSpPr txBox="1"/>
          <p:nvPr/>
        </p:nvSpPr>
        <p:spPr>
          <a:xfrm>
            <a:off x="109729" y="5944100"/>
            <a:ext cx="3052665" cy="307777"/>
          </a:xfrm>
          <a:prstGeom prst="rect">
            <a:avLst/>
          </a:prstGeom>
          <a:noFill/>
        </p:spPr>
        <p:txBody>
          <a:bodyPr wrap="square" rtlCol="0">
            <a:spAutoFit/>
          </a:bodyPr>
          <a:lstStyle/>
          <a:p>
            <a:pPr defTabSz="457200"/>
            <a:r>
              <a:rPr lang="en-US" sz="1400" i="1" dirty="0">
                <a:solidFill>
                  <a:prstClr val="black"/>
                </a:solidFill>
                <a:latin typeface="Times" panose="02020603050405020304" pitchFamily="18" charset="0"/>
                <a:cs typeface="Times" panose="02020603050405020304" pitchFamily="18" charset="0"/>
              </a:rPr>
              <a:t>van Tilborg et al., PRL 184802 (2015);</a:t>
            </a:r>
          </a:p>
        </p:txBody>
      </p:sp>
      <p:sp>
        <p:nvSpPr>
          <p:cNvPr id="2" name="Slide Number Placeholder 1"/>
          <p:cNvSpPr>
            <a:spLocks noGrp="1"/>
          </p:cNvSpPr>
          <p:nvPr>
            <p:ph type="sldNum" sz="quarter" idx="12"/>
          </p:nvPr>
        </p:nvSpPr>
        <p:spPr/>
        <p:txBody>
          <a:bodyPr/>
          <a:lstStyle/>
          <a:p>
            <a:fld id="{D260E43B-7F43-FA45-AAB7-E054FD6CC4E3}" type="slidenum">
              <a:rPr lang="en-US" smtClean="0"/>
              <a:pPr/>
              <a:t>6</a:t>
            </a:fld>
            <a:endParaRPr lang="en-US" dirty="0"/>
          </a:p>
        </p:txBody>
      </p:sp>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5186" y="1701397"/>
            <a:ext cx="3292753" cy="2068946"/>
          </a:xfrm>
          <a:prstGeom prst="rect">
            <a:avLst/>
          </a:prstGeom>
        </p:spPr>
      </p:pic>
      <p:sp>
        <p:nvSpPr>
          <p:cNvPr id="52" name="TextBox 51"/>
          <p:cNvSpPr txBox="1"/>
          <p:nvPr/>
        </p:nvSpPr>
        <p:spPr>
          <a:xfrm>
            <a:off x="5408681" y="1791518"/>
            <a:ext cx="1324634" cy="523220"/>
          </a:xfrm>
          <a:prstGeom prst="rect">
            <a:avLst/>
          </a:prstGeom>
          <a:noFill/>
        </p:spPr>
        <p:txBody>
          <a:bodyPr wrap="square" rtlCol="0">
            <a:spAutoFit/>
          </a:bodyPr>
          <a:lstStyle/>
          <a:p>
            <a:pPr defTabSz="457200"/>
            <a:r>
              <a:rPr lang="en-US" sz="1400" dirty="0">
                <a:solidFill>
                  <a:prstClr val="black"/>
                </a:solidFill>
                <a:latin typeface="Calibri" panose="020F0502020204030204" pitchFamily="34" charset="0"/>
                <a:cs typeface="Calibri" panose="020F0502020204030204" pitchFamily="34" charset="0"/>
              </a:rPr>
              <a:t>HYDRA, Temperature</a:t>
            </a:r>
          </a:p>
        </p:txBody>
      </p:sp>
    </p:spTree>
    <p:extLst>
      <p:ext uri="{BB962C8B-B14F-4D97-AF65-F5344CB8AC3E}">
        <p14:creationId xmlns:p14="http://schemas.microsoft.com/office/powerpoint/2010/main" val="171268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Short focal length, high Intensity beam line with double plasma mirror for dedicated HEDLP science</a:t>
            </a:r>
          </a:p>
        </p:txBody>
      </p:sp>
      <p:sp>
        <p:nvSpPr>
          <p:cNvPr id="3" name="Slide Number Placeholder 2"/>
          <p:cNvSpPr>
            <a:spLocks noGrp="1"/>
          </p:cNvSpPr>
          <p:nvPr>
            <p:ph type="sldNum" sz="quarter" idx="12"/>
          </p:nvPr>
        </p:nvSpPr>
        <p:spPr/>
        <p:txBody>
          <a:bodyPr/>
          <a:lstStyle/>
          <a:p>
            <a:fld id="{D260E43B-7F43-FA45-AAB7-E054FD6CC4E3}" type="slidenum">
              <a:rPr lang="en-US" smtClean="0"/>
              <a:pPr/>
              <a:t>7</a:t>
            </a:fld>
            <a:endParaRPr lang="en-US" dirty="0"/>
          </a:p>
        </p:txBody>
      </p:sp>
      <p:pic>
        <p:nvPicPr>
          <p:cNvPr id="5" name="Picture 4"/>
          <p:cNvPicPr>
            <a:picLocks noChangeAspect="1"/>
          </p:cNvPicPr>
          <p:nvPr/>
        </p:nvPicPr>
        <p:blipFill>
          <a:blip r:embed="rId2"/>
          <a:stretch>
            <a:fillRect/>
          </a:stretch>
        </p:blipFill>
        <p:spPr>
          <a:xfrm>
            <a:off x="21468" y="2348032"/>
            <a:ext cx="9085799" cy="2716949"/>
          </a:xfrm>
          <a:prstGeom prst="rect">
            <a:avLst/>
          </a:prstGeom>
          <a:solidFill>
            <a:srgbClr val="FF0000"/>
          </a:solidFill>
          <a:effectLst/>
        </p:spPr>
      </p:pic>
      <p:cxnSp>
        <p:nvCxnSpPr>
          <p:cNvPr id="7" name="Straight Arrow Connector 6"/>
          <p:cNvCxnSpPr/>
          <p:nvPr/>
        </p:nvCxnSpPr>
        <p:spPr>
          <a:xfrm flipH="1">
            <a:off x="6790016" y="2028577"/>
            <a:ext cx="159026" cy="1008821"/>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0843" y="1275144"/>
            <a:ext cx="3311164" cy="784830"/>
          </a:xfrm>
          <a:prstGeom prst="rect">
            <a:avLst/>
          </a:prstGeom>
          <a:noFill/>
        </p:spPr>
        <p:txBody>
          <a:bodyPr wrap="square" rtlCol="0">
            <a:spAutoFit/>
          </a:bodyPr>
          <a:lstStyle/>
          <a:p>
            <a:r>
              <a:rPr lang="en-US" sz="1500" dirty="0">
                <a:solidFill>
                  <a:prstClr val="black"/>
                </a:solidFill>
                <a:cs typeface="Calibri" panose="020F0502020204030204" pitchFamily="34" charset="0"/>
              </a:rPr>
              <a:t>Double Plasma Mirror based on OSU liquid crystal technology</a:t>
            </a:r>
          </a:p>
          <a:p>
            <a:r>
              <a:rPr lang="en-US" sz="1500" i="1" dirty="0">
                <a:solidFill>
                  <a:prstClr val="black"/>
                </a:solidFill>
                <a:cs typeface="Calibri" panose="020F0502020204030204" pitchFamily="34" charset="0"/>
              </a:rPr>
              <a:t>Poole et al., DOI: 10.1038/srep32041</a:t>
            </a:r>
          </a:p>
        </p:txBody>
      </p:sp>
      <p:cxnSp>
        <p:nvCxnSpPr>
          <p:cNvPr id="10" name="Straight Arrow Connector 9"/>
          <p:cNvCxnSpPr/>
          <p:nvPr/>
        </p:nvCxnSpPr>
        <p:spPr>
          <a:xfrm flipV="1">
            <a:off x="8206342" y="3241150"/>
            <a:ext cx="745435" cy="1187727"/>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Isosceles Triangle 11"/>
          <p:cNvSpPr/>
          <p:nvPr/>
        </p:nvSpPr>
        <p:spPr>
          <a:xfrm rot="16200000">
            <a:off x="7844282" y="1828847"/>
            <a:ext cx="69575" cy="2456398"/>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Isosceles Triangle 12"/>
          <p:cNvSpPr/>
          <p:nvPr/>
        </p:nvSpPr>
        <p:spPr>
          <a:xfrm rot="16200000" flipH="1" flipV="1">
            <a:off x="5416873" y="1567717"/>
            <a:ext cx="77628" cy="2986707"/>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Flowchart: Manual Operation 14"/>
          <p:cNvSpPr/>
          <p:nvPr/>
        </p:nvSpPr>
        <p:spPr>
          <a:xfrm rot="10800000">
            <a:off x="3896479" y="3022257"/>
            <a:ext cx="131695" cy="751852"/>
          </a:xfrm>
          <a:prstGeom prst="flowChartManualOperati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Flowchart: Manual Operation 15"/>
          <p:cNvSpPr/>
          <p:nvPr/>
        </p:nvSpPr>
        <p:spPr>
          <a:xfrm rot="4640322">
            <a:off x="4273862" y="3245110"/>
            <a:ext cx="136468" cy="854340"/>
          </a:xfrm>
          <a:prstGeom prst="flowChartManualOperati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849151" y="3512075"/>
            <a:ext cx="1924684" cy="10436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rot="1479485">
            <a:off x="2851547" y="3600544"/>
            <a:ext cx="479739" cy="11710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Isosceles Triangle 18"/>
          <p:cNvSpPr/>
          <p:nvPr/>
        </p:nvSpPr>
        <p:spPr>
          <a:xfrm rot="16200000">
            <a:off x="3076919" y="3589264"/>
            <a:ext cx="137856" cy="348585"/>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6544848" y="4265791"/>
            <a:ext cx="1814114" cy="553998"/>
          </a:xfrm>
          <a:prstGeom prst="rect">
            <a:avLst/>
          </a:prstGeom>
          <a:noFill/>
        </p:spPr>
        <p:txBody>
          <a:bodyPr wrap="square" rtlCol="0">
            <a:spAutoFit/>
          </a:bodyPr>
          <a:lstStyle/>
          <a:p>
            <a:r>
              <a:rPr lang="en-US" sz="1500" dirty="0">
                <a:solidFill>
                  <a:prstClr val="black"/>
                </a:solidFill>
                <a:cs typeface="Calibri" panose="020F0502020204030204" pitchFamily="34" charset="0"/>
              </a:rPr>
              <a:t>Ex. long focal length beam line (f/60)</a:t>
            </a:r>
          </a:p>
        </p:txBody>
      </p:sp>
      <p:cxnSp>
        <p:nvCxnSpPr>
          <p:cNvPr id="22" name="Straight Arrow Connector 21"/>
          <p:cNvCxnSpPr/>
          <p:nvPr/>
        </p:nvCxnSpPr>
        <p:spPr>
          <a:xfrm flipV="1">
            <a:off x="4618391" y="3641958"/>
            <a:ext cx="162182" cy="829160"/>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881705" y="4464180"/>
            <a:ext cx="1914397" cy="553998"/>
          </a:xfrm>
          <a:prstGeom prst="rect">
            <a:avLst/>
          </a:prstGeom>
          <a:noFill/>
        </p:spPr>
        <p:txBody>
          <a:bodyPr wrap="square" rtlCol="0">
            <a:spAutoFit/>
          </a:bodyPr>
          <a:lstStyle/>
          <a:p>
            <a:r>
              <a:rPr lang="en-US" sz="1500" dirty="0">
                <a:solidFill>
                  <a:prstClr val="black"/>
                </a:solidFill>
                <a:cs typeface="Calibri" panose="020F0502020204030204" pitchFamily="34" charset="0"/>
              </a:rPr>
              <a:t>Re-collimating off-axis parabolic mirror </a:t>
            </a:r>
          </a:p>
        </p:txBody>
      </p:sp>
      <p:sp>
        <p:nvSpPr>
          <p:cNvPr id="25" name="TextBox 24"/>
          <p:cNvSpPr txBox="1"/>
          <p:nvPr/>
        </p:nvSpPr>
        <p:spPr>
          <a:xfrm>
            <a:off x="1997379" y="4457314"/>
            <a:ext cx="1814114" cy="553998"/>
          </a:xfrm>
          <a:prstGeom prst="rect">
            <a:avLst/>
          </a:prstGeom>
          <a:noFill/>
        </p:spPr>
        <p:txBody>
          <a:bodyPr wrap="square" rtlCol="0">
            <a:spAutoFit/>
          </a:bodyPr>
          <a:lstStyle/>
          <a:p>
            <a:r>
              <a:rPr lang="en-US" sz="1500" dirty="0">
                <a:solidFill>
                  <a:prstClr val="black"/>
                </a:solidFill>
                <a:cs typeface="Calibri" panose="020F0502020204030204" pitchFamily="34" charset="0"/>
              </a:rPr>
              <a:t>Final focus OAP (f/2)</a:t>
            </a:r>
          </a:p>
        </p:txBody>
      </p:sp>
      <p:cxnSp>
        <p:nvCxnSpPr>
          <p:cNvPr id="26" name="Straight Arrow Connector 25"/>
          <p:cNvCxnSpPr>
            <a:stCxn id="25" idx="0"/>
          </p:cNvCxnSpPr>
          <p:nvPr/>
        </p:nvCxnSpPr>
        <p:spPr>
          <a:xfrm flipV="1">
            <a:off x="2904436" y="3832486"/>
            <a:ext cx="311039" cy="624828"/>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31" idx="2"/>
          </p:cNvCxnSpPr>
          <p:nvPr/>
        </p:nvCxnSpPr>
        <p:spPr>
          <a:xfrm flipH="1">
            <a:off x="2906705" y="2090341"/>
            <a:ext cx="1116067" cy="1389946"/>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145847" y="1536343"/>
            <a:ext cx="1753849" cy="553998"/>
          </a:xfrm>
          <a:prstGeom prst="rect">
            <a:avLst/>
          </a:prstGeom>
          <a:noFill/>
        </p:spPr>
        <p:txBody>
          <a:bodyPr wrap="square" rtlCol="0">
            <a:spAutoFit/>
          </a:bodyPr>
          <a:lstStyle/>
          <a:p>
            <a:r>
              <a:rPr lang="en-US" sz="1500" dirty="0">
                <a:solidFill>
                  <a:prstClr val="black"/>
                </a:solidFill>
                <a:cs typeface="Calibri" panose="020F0502020204030204" pitchFamily="34" charset="0"/>
              </a:rPr>
              <a:t>Dedicated target chamber for HEDLP </a:t>
            </a:r>
          </a:p>
        </p:txBody>
      </p:sp>
      <p:cxnSp>
        <p:nvCxnSpPr>
          <p:cNvPr id="33" name="Straight Arrow Connector 32"/>
          <p:cNvCxnSpPr/>
          <p:nvPr/>
        </p:nvCxnSpPr>
        <p:spPr>
          <a:xfrm>
            <a:off x="587998" y="3420647"/>
            <a:ext cx="1714500" cy="0"/>
          </a:xfrm>
          <a:prstGeom prst="straightConnector1">
            <a:avLst/>
          </a:prstGeom>
          <a:ln>
            <a:solidFill>
              <a:srgbClr val="FFC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03515" y="3415677"/>
            <a:ext cx="1715079" cy="784830"/>
          </a:xfrm>
          <a:prstGeom prst="rect">
            <a:avLst/>
          </a:prstGeom>
          <a:noFill/>
        </p:spPr>
        <p:txBody>
          <a:bodyPr wrap="square" rtlCol="0">
            <a:spAutoFit/>
          </a:bodyPr>
          <a:lstStyle/>
          <a:p>
            <a:r>
              <a:rPr lang="en-US" sz="1500" dirty="0">
                <a:solidFill>
                  <a:prstClr val="black"/>
                </a:solidFill>
                <a:cs typeface="Calibri" panose="020F0502020204030204" pitchFamily="34" charset="0"/>
              </a:rPr>
              <a:t>8m expansion space, e.g., for ion beam line</a:t>
            </a:r>
          </a:p>
        </p:txBody>
      </p:sp>
      <p:cxnSp>
        <p:nvCxnSpPr>
          <p:cNvPr id="37" name="Straight Arrow Connector 36"/>
          <p:cNvCxnSpPr/>
          <p:nvPr/>
        </p:nvCxnSpPr>
        <p:spPr>
          <a:xfrm>
            <a:off x="1560996" y="2132937"/>
            <a:ext cx="888086" cy="1573569"/>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985970" y="1576209"/>
            <a:ext cx="1316528" cy="553998"/>
          </a:xfrm>
          <a:prstGeom prst="rect">
            <a:avLst/>
          </a:prstGeom>
          <a:noFill/>
        </p:spPr>
        <p:txBody>
          <a:bodyPr wrap="square" rtlCol="0">
            <a:spAutoFit/>
          </a:bodyPr>
          <a:lstStyle/>
          <a:p>
            <a:r>
              <a:rPr lang="en-US" sz="1500" dirty="0">
                <a:solidFill>
                  <a:prstClr val="black"/>
                </a:solidFill>
                <a:cs typeface="Calibri" panose="020F0502020204030204" pitchFamily="34" charset="0"/>
              </a:rPr>
              <a:t>Thomson spectrometer</a:t>
            </a:r>
          </a:p>
        </p:txBody>
      </p:sp>
      <p:sp>
        <p:nvSpPr>
          <p:cNvPr id="41" name="TextBox 40"/>
          <p:cNvSpPr txBox="1"/>
          <p:nvPr/>
        </p:nvSpPr>
        <p:spPr>
          <a:xfrm>
            <a:off x="412474" y="5053024"/>
            <a:ext cx="8274326" cy="369332"/>
          </a:xfrm>
          <a:prstGeom prst="rect">
            <a:avLst/>
          </a:prstGeom>
          <a:noFill/>
        </p:spPr>
        <p:txBody>
          <a:bodyPr wrap="square" rtlCol="0">
            <a:spAutoFit/>
          </a:bodyPr>
          <a:lstStyle/>
          <a:p>
            <a:endParaRPr lang="en-US" dirty="0">
              <a:solidFill>
                <a:srgbClr val="1F497D"/>
              </a:solidFill>
              <a:cs typeface="Calibri" panose="020F0502020204030204" pitchFamily="34" charset="0"/>
            </a:endParaRPr>
          </a:p>
        </p:txBody>
      </p:sp>
      <p:sp>
        <p:nvSpPr>
          <p:cNvPr id="42" name="TextBox 41"/>
          <p:cNvSpPr txBox="1"/>
          <p:nvPr/>
        </p:nvSpPr>
        <p:spPr>
          <a:xfrm>
            <a:off x="339541" y="5602420"/>
            <a:ext cx="8287624" cy="83099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F497D"/>
                </a:solidFill>
                <a:cs typeface="Calibri" panose="020F0502020204030204" pitchFamily="34" charset="0"/>
              </a:rPr>
              <a:t>New short focal length laser beam line for </a:t>
            </a:r>
            <a:r>
              <a:rPr lang="en-US" dirty="0" err="1">
                <a:solidFill>
                  <a:srgbClr val="1F497D"/>
                </a:solidFill>
                <a:cs typeface="Calibri" panose="020F0502020204030204" pitchFamily="34" charset="0"/>
              </a:rPr>
              <a:t>LaserNetUS</a:t>
            </a:r>
            <a:r>
              <a:rPr lang="en-US" dirty="0">
                <a:solidFill>
                  <a:srgbClr val="1F497D"/>
                </a:solidFill>
                <a:cs typeface="Calibri" panose="020F0502020204030204" pitchFamily="34" charset="0"/>
              </a:rPr>
              <a:t> experiments at &gt;10</a:t>
            </a:r>
            <a:r>
              <a:rPr lang="en-US" baseline="30000" dirty="0">
                <a:solidFill>
                  <a:srgbClr val="1F497D"/>
                </a:solidFill>
                <a:cs typeface="Calibri" panose="020F0502020204030204" pitchFamily="34" charset="0"/>
              </a:rPr>
              <a:t>21</a:t>
            </a:r>
            <a:r>
              <a:rPr lang="en-US" dirty="0">
                <a:solidFill>
                  <a:srgbClr val="1F497D"/>
                </a:solidFill>
                <a:cs typeface="Calibri" panose="020F0502020204030204" pitchFamily="34" charset="0"/>
              </a:rPr>
              <a:t> W/cm</a:t>
            </a:r>
            <a:r>
              <a:rPr lang="en-US" baseline="30000" dirty="0">
                <a:solidFill>
                  <a:srgbClr val="1F497D"/>
                </a:solidFill>
                <a:cs typeface="Calibri" panose="020F0502020204030204" pitchFamily="34" charset="0"/>
              </a:rPr>
              <a:t>2</a:t>
            </a:r>
          </a:p>
          <a:p>
            <a:pPr marL="285750" indent="-285750">
              <a:buFont typeface="Arial" panose="020B0604020202020204" pitchFamily="34" charset="0"/>
              <a:buChar char="•"/>
            </a:pPr>
            <a:r>
              <a:rPr lang="en-US" dirty="0">
                <a:solidFill>
                  <a:srgbClr val="1F497D"/>
                </a:solidFill>
                <a:cs typeface="Calibri" panose="020F0502020204030204" pitchFamily="34" charset="0"/>
              </a:rPr>
              <a:t>High repetition rate Double Plasma Mirror will improve laser contrast by &gt;10</a:t>
            </a:r>
            <a:r>
              <a:rPr lang="en-US" baseline="30000" dirty="0">
                <a:solidFill>
                  <a:srgbClr val="1F497D"/>
                </a:solidFill>
                <a:cs typeface="Calibri" panose="020F0502020204030204" pitchFamily="34" charset="0"/>
              </a:rPr>
              <a:t>4</a:t>
            </a:r>
            <a:endParaRPr lang="en-US" dirty="0">
              <a:solidFill>
                <a:srgbClr val="1F497D"/>
              </a:solidFill>
              <a:cs typeface="Calibri" panose="020F0502020204030204" pitchFamily="34" charset="0"/>
            </a:endParaRPr>
          </a:p>
          <a:p>
            <a:endParaRPr lang="en-US" baseline="30000" dirty="0">
              <a:solidFill>
                <a:srgbClr val="1F497D"/>
              </a:solidFill>
              <a:cs typeface="Calibri" panose="020F0502020204030204" pitchFamily="34" charset="0"/>
            </a:endParaRPr>
          </a:p>
        </p:txBody>
      </p:sp>
      <p:sp>
        <p:nvSpPr>
          <p:cNvPr id="43" name="TextBox 42"/>
          <p:cNvSpPr txBox="1"/>
          <p:nvPr/>
        </p:nvSpPr>
        <p:spPr>
          <a:xfrm>
            <a:off x="278014" y="4973664"/>
            <a:ext cx="3297290" cy="369332"/>
          </a:xfrm>
          <a:prstGeom prst="rect">
            <a:avLst/>
          </a:prstGeom>
          <a:noFill/>
        </p:spPr>
        <p:txBody>
          <a:bodyPr wrap="square" rtlCol="0">
            <a:spAutoFit/>
          </a:bodyPr>
          <a:lstStyle/>
          <a:p>
            <a:r>
              <a:rPr lang="en-US" b="1" i="1" dirty="0">
                <a:solidFill>
                  <a:srgbClr val="FFC000"/>
                </a:solidFill>
                <a:cs typeface="Calibri" panose="020F0502020204030204" pitchFamily="34" charset="0"/>
              </a:rPr>
              <a:t>(New equipment in yellow)</a:t>
            </a:r>
          </a:p>
        </p:txBody>
      </p:sp>
    </p:spTree>
    <p:extLst>
      <p:ext uri="{BB962C8B-B14F-4D97-AF65-F5344CB8AC3E}">
        <p14:creationId xmlns:p14="http://schemas.microsoft.com/office/powerpoint/2010/main" val="390896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0" y="0"/>
            <a:ext cx="9144000" cy="857400"/>
          </a:xfrm>
          <a:prstGeom prst="rect">
            <a:avLst/>
          </a:prstGeom>
          <a:solidFill>
            <a:srgbClr val="1F497D"/>
          </a:solidFill>
          <a:ln>
            <a:noFill/>
          </a:ln>
          <a:effectLst>
            <a:outerShdw blurRad="50800" dist="38100" dir="2700000" algn="tl" rotWithShape="0">
              <a:srgbClr val="000000">
                <a:alpha val="42750"/>
              </a:srgbClr>
            </a:outerShdw>
          </a:effectLst>
        </p:spPr>
        <p:txBody>
          <a:bodyPr vert="horz" wrap="square" lIns="91425" tIns="45700" rIns="91425" bIns="45700" rtlCol="0" anchor="ctr" anchorCtr="0">
            <a:noAutofit/>
          </a:bodyPr>
          <a:lstStyle/>
          <a:p>
            <a:r>
              <a:rPr lang="en-US" b="1" dirty="0">
                <a:latin typeface="Arial"/>
                <a:ea typeface="Arial"/>
                <a:cs typeface="Arial"/>
                <a:sym typeface="Arial"/>
              </a:rPr>
              <a:t>2. In the first two years we have developed the first MEMS based multi-beam accelerator</a:t>
            </a:r>
          </a:p>
        </p:txBody>
      </p:sp>
      <p:sp>
        <p:nvSpPr>
          <p:cNvPr id="268" name="Shape 268"/>
          <p:cNvSpPr txBox="1">
            <a:spLocks noGrp="1"/>
          </p:cNvSpPr>
          <p:nvPr>
            <p:ph type="sldNum" idx="12"/>
          </p:nvPr>
        </p:nvSpPr>
        <p:spPr>
          <a:xfrm>
            <a:off x="8389066" y="6343463"/>
            <a:ext cx="516600" cy="273900"/>
          </a:xfrm>
          <a:prstGeom prst="rect">
            <a:avLst/>
          </a:prstGeom>
          <a:noFill/>
          <a:ln>
            <a:noFill/>
          </a:ln>
        </p:spPr>
        <p:txBody>
          <a:bodyPr vert="horz" wrap="square" lIns="91425" tIns="45700" rIns="91425" bIns="45700" rtlCol="0" anchor="ctr" anchorCtr="0">
            <a:noAutofit/>
          </a:bodyPr>
          <a:lstStyle/>
          <a:p>
            <a:pPr>
              <a:buClr>
                <a:srgbClr val="000000"/>
              </a:buClr>
            </a:pPr>
            <a:fld id="{00000000-1234-1234-1234-123412341234}" type="slidenum">
              <a:rPr lang="en-US"/>
              <a:pPr>
                <a:buClr>
                  <a:srgbClr val="000000"/>
                </a:buClr>
              </a:pPr>
              <a:t>8</a:t>
            </a:fld>
            <a:endParaRPr lang="en-US"/>
          </a:p>
        </p:txBody>
      </p:sp>
      <p:pic>
        <p:nvPicPr>
          <p:cNvPr id="269"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99057" y="893674"/>
            <a:ext cx="3026757" cy="3968405"/>
          </a:xfrm>
          <a:prstGeom prst="rect">
            <a:avLst/>
          </a:prstGeom>
          <a:noFill/>
          <a:ln>
            <a:noFill/>
          </a:ln>
        </p:spPr>
      </p:pic>
      <p:sp>
        <p:nvSpPr>
          <p:cNvPr id="270" name="Shape 270"/>
          <p:cNvSpPr txBox="1"/>
          <p:nvPr/>
        </p:nvSpPr>
        <p:spPr>
          <a:xfrm>
            <a:off x="4448432" y="5023108"/>
            <a:ext cx="4695567" cy="1159326"/>
          </a:xfrm>
          <a:prstGeom prst="rect">
            <a:avLst/>
          </a:prstGeom>
          <a:noFill/>
          <a:ln>
            <a:noFill/>
          </a:ln>
        </p:spPr>
        <p:txBody>
          <a:bodyPr wrap="square" lIns="91425" tIns="45700" rIns="91425" bIns="45700" anchor="t" anchorCtr="0">
            <a:noAutofit/>
          </a:bodyPr>
          <a:lstStyle/>
          <a:p>
            <a:r>
              <a:rPr lang="en-US" sz="1400" dirty="0">
                <a:solidFill>
                  <a:srgbClr val="1F497D"/>
                </a:solidFill>
                <a:latin typeface="Source Sans Pro"/>
                <a:ea typeface="Source Sans Pro"/>
                <a:cs typeface="Source Sans Pro"/>
                <a:sym typeface="Source Sans Pro"/>
              </a:rPr>
              <a:t>A. </a:t>
            </a:r>
            <a:r>
              <a:rPr lang="en-US" sz="1400" dirty="0" err="1">
                <a:solidFill>
                  <a:srgbClr val="1F497D"/>
                </a:solidFill>
                <a:latin typeface="Source Sans Pro"/>
                <a:ea typeface="Source Sans Pro"/>
                <a:cs typeface="Source Sans Pro"/>
                <a:sym typeface="Source Sans Pro"/>
              </a:rPr>
              <a:t>Persaud</a:t>
            </a:r>
            <a:r>
              <a:rPr lang="en-US" sz="1400" dirty="0">
                <a:solidFill>
                  <a:srgbClr val="1F497D"/>
                </a:solidFill>
                <a:latin typeface="Source Sans Pro"/>
                <a:ea typeface="Source Sans Pro"/>
                <a:cs typeface="Source Sans Pro"/>
                <a:sym typeface="Source Sans Pro"/>
              </a:rPr>
              <a:t>, Q. Ji, E. Feinberg, P. A. </a:t>
            </a:r>
            <a:r>
              <a:rPr lang="en-US" sz="1400" dirty="0" err="1">
                <a:solidFill>
                  <a:srgbClr val="1F497D"/>
                </a:solidFill>
                <a:latin typeface="Source Sans Pro"/>
                <a:ea typeface="Source Sans Pro"/>
                <a:cs typeface="Source Sans Pro"/>
                <a:sym typeface="Source Sans Pro"/>
              </a:rPr>
              <a:t>Seidl</a:t>
            </a:r>
            <a:r>
              <a:rPr lang="en-US" sz="1400" dirty="0">
                <a:solidFill>
                  <a:srgbClr val="1F497D"/>
                </a:solidFill>
                <a:latin typeface="Source Sans Pro"/>
                <a:ea typeface="Source Sans Pro"/>
                <a:cs typeface="Source Sans Pro"/>
                <a:sym typeface="Source Sans Pro"/>
              </a:rPr>
              <a:t>, W. L. Waldron, T. </a:t>
            </a:r>
            <a:r>
              <a:rPr lang="en-US" sz="1400" dirty="0" err="1">
                <a:solidFill>
                  <a:srgbClr val="1F497D"/>
                </a:solidFill>
                <a:latin typeface="Source Sans Pro"/>
                <a:ea typeface="Source Sans Pro"/>
                <a:cs typeface="Source Sans Pro"/>
                <a:sym typeface="Source Sans Pro"/>
              </a:rPr>
              <a:t>Schenkel</a:t>
            </a:r>
            <a:r>
              <a:rPr lang="en-US" sz="1400" dirty="0">
                <a:solidFill>
                  <a:srgbClr val="1F497D"/>
                </a:solidFill>
                <a:latin typeface="Source Sans Pro"/>
                <a:ea typeface="Source Sans Pro"/>
                <a:cs typeface="Source Sans Pro"/>
                <a:sym typeface="Source Sans Pro"/>
              </a:rPr>
              <a:t>, A. Lal, K. B. </a:t>
            </a:r>
            <a:r>
              <a:rPr lang="en-US" sz="1400" dirty="0" err="1">
                <a:solidFill>
                  <a:srgbClr val="1F497D"/>
                </a:solidFill>
                <a:latin typeface="Source Sans Pro"/>
                <a:ea typeface="Source Sans Pro"/>
                <a:cs typeface="Source Sans Pro"/>
                <a:sym typeface="Source Sans Pro"/>
              </a:rPr>
              <a:t>Vinayakumar</a:t>
            </a:r>
            <a:r>
              <a:rPr lang="en-US" sz="1400" dirty="0">
                <a:solidFill>
                  <a:srgbClr val="1F497D"/>
                </a:solidFill>
                <a:latin typeface="Source Sans Pro"/>
                <a:ea typeface="Source Sans Pro"/>
                <a:cs typeface="Source Sans Pro"/>
                <a:sym typeface="Source Sans Pro"/>
              </a:rPr>
              <a:t>, S. </a:t>
            </a:r>
            <a:r>
              <a:rPr lang="en-US" sz="1400" dirty="0" err="1">
                <a:solidFill>
                  <a:srgbClr val="1F497D"/>
                </a:solidFill>
                <a:latin typeface="Source Sans Pro"/>
                <a:ea typeface="Source Sans Pro"/>
                <a:cs typeface="Source Sans Pro"/>
                <a:sym typeface="Source Sans Pro"/>
              </a:rPr>
              <a:t>Ardanuc</a:t>
            </a:r>
            <a:r>
              <a:rPr lang="en-US" sz="1400" dirty="0">
                <a:solidFill>
                  <a:srgbClr val="1F497D"/>
                </a:solidFill>
                <a:latin typeface="Source Sans Pro"/>
                <a:ea typeface="Source Sans Pro"/>
                <a:cs typeface="Source Sans Pro"/>
                <a:sym typeface="Source Sans Pro"/>
              </a:rPr>
              <a:t>, D. A. Hammer, Rev. Sci. Instr. 88, 063304 (2017), </a:t>
            </a:r>
            <a:br>
              <a:rPr lang="en-US" sz="1400" dirty="0">
                <a:solidFill>
                  <a:srgbClr val="1F497D"/>
                </a:solidFill>
                <a:latin typeface="Source Sans Pro"/>
                <a:ea typeface="Source Sans Pro"/>
                <a:cs typeface="Source Sans Pro"/>
                <a:sym typeface="Source Sans Pro"/>
              </a:rPr>
            </a:br>
            <a:r>
              <a:rPr lang="en-US" sz="1400" u="sng" dirty="0">
                <a:solidFill>
                  <a:srgbClr val="1F497D"/>
                </a:solidFill>
                <a:latin typeface="Source Sans Pro"/>
                <a:ea typeface="Source Sans Pro"/>
                <a:cs typeface="Source Sans Pro"/>
                <a:sym typeface="Source Sans Pro"/>
                <a:hlinkClick r:id="rId4"/>
              </a:rPr>
              <a:t>http://dx.doi.org/10.1063/1.4984969</a:t>
            </a:r>
            <a:r>
              <a:rPr lang="en-US" sz="1400" dirty="0">
                <a:solidFill>
                  <a:srgbClr val="1F497D"/>
                </a:solidFill>
                <a:latin typeface="Source Sans Pro"/>
                <a:ea typeface="Source Sans Pro"/>
                <a:cs typeface="Source Sans Pro"/>
                <a:sym typeface="Source Sans Pro"/>
              </a:rPr>
              <a:t>, cover, June 2017</a:t>
            </a:r>
          </a:p>
        </p:txBody>
      </p:sp>
      <p:pic>
        <p:nvPicPr>
          <p:cNvPr id="271" name="Shape 2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42" y="1173892"/>
            <a:ext cx="4441890" cy="3747980"/>
          </a:xfrm>
          <a:prstGeom prst="rect">
            <a:avLst/>
          </a:prstGeom>
          <a:noFill/>
          <a:ln>
            <a:noFill/>
          </a:ln>
        </p:spPr>
      </p:pic>
      <p:cxnSp>
        <p:nvCxnSpPr>
          <p:cNvPr id="272" name="Shape 272"/>
          <p:cNvCxnSpPr/>
          <p:nvPr/>
        </p:nvCxnSpPr>
        <p:spPr>
          <a:xfrm>
            <a:off x="914400" y="4585825"/>
            <a:ext cx="2965622" cy="0"/>
          </a:xfrm>
          <a:prstGeom prst="straightConnector1">
            <a:avLst/>
          </a:prstGeom>
          <a:noFill/>
          <a:ln w="19050" cap="flat" cmpd="sng">
            <a:solidFill>
              <a:srgbClr val="1F497D"/>
            </a:solidFill>
            <a:prstDash val="solid"/>
            <a:round/>
            <a:headEnd type="stealth" w="lg" len="lg"/>
            <a:tailEnd type="stealth" w="lg" len="lg"/>
          </a:ln>
        </p:spPr>
      </p:cxnSp>
      <p:sp>
        <p:nvSpPr>
          <p:cNvPr id="273" name="Shape 273"/>
          <p:cNvSpPr txBox="1"/>
          <p:nvPr/>
        </p:nvSpPr>
        <p:spPr>
          <a:xfrm>
            <a:off x="1965025" y="4585825"/>
            <a:ext cx="1323000" cy="321000"/>
          </a:xfrm>
          <a:prstGeom prst="rect">
            <a:avLst/>
          </a:prstGeom>
          <a:noFill/>
          <a:ln>
            <a:noFill/>
          </a:ln>
        </p:spPr>
        <p:txBody>
          <a:bodyPr wrap="square" lIns="91425" tIns="91425" rIns="91425" bIns="91425" anchor="t" anchorCtr="0">
            <a:noAutofit/>
          </a:bodyPr>
          <a:lstStyle/>
          <a:p>
            <a:pPr algn="ctr"/>
            <a:r>
              <a:rPr lang="en-US">
                <a:solidFill>
                  <a:srgbClr val="1F497D"/>
                </a:solidFill>
              </a:rPr>
              <a:t>10 cm</a:t>
            </a:r>
          </a:p>
        </p:txBody>
      </p:sp>
      <p:sp>
        <p:nvSpPr>
          <p:cNvPr id="2" name="TextBox 1"/>
          <p:cNvSpPr txBox="1"/>
          <p:nvPr/>
        </p:nvSpPr>
        <p:spPr>
          <a:xfrm>
            <a:off x="203132" y="5107258"/>
            <a:ext cx="3523785" cy="830997"/>
          </a:xfrm>
          <a:prstGeom prst="rect">
            <a:avLst/>
          </a:prstGeom>
          <a:noFill/>
        </p:spPr>
        <p:txBody>
          <a:bodyPr wrap="square" rtlCol="0">
            <a:spAutoFit/>
          </a:bodyPr>
          <a:lstStyle/>
          <a:p>
            <a:r>
              <a:rPr lang="en-US" sz="2400">
                <a:solidFill>
                  <a:schemeClr val="tx2"/>
                </a:solidFill>
                <a:latin typeface="+mj-lt"/>
              </a:rPr>
              <a:t>Funded by the ARPA-e alpha program</a:t>
            </a:r>
            <a:endParaRPr lang="en-US" sz="2400" dirty="0">
              <a:solidFill>
                <a:schemeClr val="tx2"/>
              </a:solidFill>
              <a:latin typeface="+mj-lt"/>
            </a:endParaRPr>
          </a:p>
        </p:txBody>
      </p:sp>
      <p:grpSp>
        <p:nvGrpSpPr>
          <p:cNvPr id="5" name="Group 4">
            <a:extLst>
              <a:ext uri="{FF2B5EF4-FFF2-40B4-BE49-F238E27FC236}">
                <a16:creationId xmlns:a16="http://schemas.microsoft.com/office/drawing/2014/main" id="{AB48C8C8-14E0-F743-AB29-9FF539A8A0A6}"/>
              </a:ext>
            </a:extLst>
          </p:cNvPr>
          <p:cNvGrpSpPr/>
          <p:nvPr/>
        </p:nvGrpSpPr>
        <p:grpSpPr>
          <a:xfrm>
            <a:off x="1612934" y="6303233"/>
            <a:ext cx="3023460" cy="512142"/>
            <a:chOff x="1612934" y="6303233"/>
            <a:chExt cx="3023460" cy="512142"/>
          </a:xfrm>
        </p:grpSpPr>
        <p:sp>
          <p:nvSpPr>
            <p:cNvPr id="14" name="Shape 267">
              <a:extLst>
                <a:ext uri="{FF2B5EF4-FFF2-40B4-BE49-F238E27FC236}">
                  <a16:creationId xmlns:a16="http://schemas.microsoft.com/office/drawing/2014/main" id="{058968A4-76FC-D54D-9025-71304E0692D8}"/>
                </a:ext>
              </a:extLst>
            </p:cNvPr>
            <p:cNvSpPr txBox="1">
              <a:spLocks/>
            </p:cNvSpPr>
            <p:nvPr/>
          </p:nvSpPr>
          <p:spPr>
            <a:xfrm>
              <a:off x="1612934" y="6318280"/>
              <a:ext cx="3023460" cy="497095"/>
            </a:xfrm>
            <a:prstGeom prst="rect">
              <a:avLst/>
            </a:prstGeom>
            <a:solidFill>
              <a:srgbClr val="1F497D"/>
            </a:solidFill>
            <a:ln>
              <a:noFill/>
            </a:ln>
            <a:effectLst/>
          </p:spPr>
          <p:txBody>
            <a:bodyPr vert="horz" wrap="square" lIns="91425" tIns="45700" rIns="91425" bIns="45700" rtlCol="0" anchor="ctr" anchorCtr="0">
              <a:noAutofit/>
            </a:bodyPr>
            <a:lstStyle>
              <a:lvl1pPr marL="0" marR="0" lvl="0" indent="0" algn="ctr" defTabSz="457200" rtl="0" eaLnBrk="1" latinLnBrk="0" hangingPunct="1">
                <a:spcBef>
                  <a:spcPts val="0"/>
                </a:spcBef>
                <a:buClr>
                  <a:schemeClr val="lt1"/>
                </a:buClr>
                <a:buSzPts val="1400"/>
                <a:buFont typeface="Source Sans Pro"/>
                <a:buNone/>
                <a:defRPr sz="2800" b="0" i="0" u="none" strike="noStrike" kern="1200" cap="none">
                  <a:solidFill>
                    <a:schemeClr val="lt1"/>
                  </a:solidFill>
                  <a:latin typeface="Source Sans Pro"/>
                  <a:ea typeface="Source Sans Pro"/>
                  <a:cs typeface="Source Sans Pro"/>
                  <a:sym typeface="Source Sans Pro"/>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lang="en-US" b="1" dirty="0">
                <a:latin typeface="Arial"/>
                <a:ea typeface="Arial"/>
                <a:cs typeface="Arial"/>
                <a:sym typeface="Arial"/>
              </a:endParaRPr>
            </a:p>
          </p:txBody>
        </p:sp>
        <p:grpSp>
          <p:nvGrpSpPr>
            <p:cNvPr id="10" name="Group 9">
              <a:extLst>
                <a:ext uri="{FF2B5EF4-FFF2-40B4-BE49-F238E27FC236}">
                  <a16:creationId xmlns:a16="http://schemas.microsoft.com/office/drawing/2014/main" id="{181557B3-AD86-D74F-8D27-17C75DA2CA48}"/>
                </a:ext>
              </a:extLst>
            </p:cNvPr>
            <p:cNvGrpSpPr/>
            <p:nvPr/>
          </p:nvGrpSpPr>
          <p:grpSpPr>
            <a:xfrm>
              <a:off x="1777566" y="6303233"/>
              <a:ext cx="2424627" cy="464614"/>
              <a:chOff x="17412644" y="4390949"/>
              <a:chExt cx="10339059" cy="1981200"/>
            </a:xfrm>
          </p:grpSpPr>
          <p:pic>
            <p:nvPicPr>
              <p:cNvPr id="11" name="Picture 10" descr="New_DOE_Logo_Color-White-Text_060208.eps">
                <a:extLst>
                  <a:ext uri="{FF2B5EF4-FFF2-40B4-BE49-F238E27FC236}">
                    <a16:creationId xmlns:a16="http://schemas.microsoft.com/office/drawing/2014/main" id="{C87F83A2-148C-484E-853F-D3944BF6BC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53951" y="4723513"/>
                <a:ext cx="4797752" cy="1194260"/>
              </a:xfrm>
              <a:prstGeom prst="rect">
                <a:avLst/>
              </a:prstGeom>
            </p:spPr>
          </p:pic>
          <p:pic>
            <p:nvPicPr>
              <p:cNvPr id="12" name="Picture 11" descr="arpa-e-logo-white.pdf">
                <a:extLst>
                  <a:ext uri="{FF2B5EF4-FFF2-40B4-BE49-F238E27FC236}">
                    <a16:creationId xmlns:a16="http://schemas.microsoft.com/office/drawing/2014/main" id="{F2A9EA74-A1C2-2948-8F44-5CBBB5E62E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12644" y="4390949"/>
                <a:ext cx="5854700" cy="1981200"/>
              </a:xfrm>
              <a:prstGeom prst="rect">
                <a:avLst/>
              </a:prstGeom>
            </p:spPr>
          </p:pic>
        </p:grpSp>
      </p:grpSp>
    </p:spTree>
    <p:extLst>
      <p:ext uri="{BB962C8B-B14F-4D97-AF65-F5344CB8AC3E}">
        <p14:creationId xmlns:p14="http://schemas.microsoft.com/office/powerpoint/2010/main" val="37925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6955-1BF2-4319-8438-693B9F3C53A3}"/>
              </a:ext>
            </a:extLst>
          </p:cNvPr>
          <p:cNvSpPr>
            <a:spLocks noGrp="1"/>
          </p:cNvSpPr>
          <p:nvPr>
            <p:ph type="title"/>
          </p:nvPr>
        </p:nvSpPr>
        <p:spPr>
          <a:xfrm>
            <a:off x="76200" y="0"/>
            <a:ext cx="9012730" cy="883309"/>
          </a:xfrm>
        </p:spPr>
        <p:txBody>
          <a:bodyPr>
            <a:normAutofit/>
          </a:bodyPr>
          <a:lstStyle/>
          <a:p>
            <a:pPr algn="ctr"/>
            <a:r>
              <a:rPr lang="en-US" sz="2400" dirty="0"/>
              <a:t>More recently, ion acceleration of 2.6 kV/gap and have accelerated ions in a 3x3 beam array to 3x the injection energy</a:t>
            </a:r>
          </a:p>
        </p:txBody>
      </p:sp>
      <p:sp>
        <p:nvSpPr>
          <p:cNvPr id="5" name="TextBox 4"/>
          <p:cNvSpPr txBox="1"/>
          <p:nvPr/>
        </p:nvSpPr>
        <p:spPr>
          <a:xfrm>
            <a:off x="5267844" y="5457148"/>
            <a:ext cx="3599292" cy="646331"/>
          </a:xfrm>
          <a:prstGeom prst="rect">
            <a:avLst/>
          </a:prstGeom>
          <a:noFill/>
        </p:spPr>
        <p:txBody>
          <a:bodyPr wrap="square" rtlCol="0">
            <a:spAutoFit/>
          </a:bodyPr>
          <a:lstStyle/>
          <a:p>
            <a:r>
              <a:rPr lang="en-US" dirty="0">
                <a:solidFill>
                  <a:schemeClr val="tx2"/>
                </a:solidFill>
              </a:rPr>
              <a:t>P. Seidl, et al., https://arxiv.org/abs/1809.08525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861538"/>
            <a:ext cx="4437492" cy="279606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55" y="3722914"/>
            <a:ext cx="4922289" cy="2057400"/>
          </a:xfrm>
          <a:prstGeom prst="rect">
            <a:avLst/>
          </a:prstGeom>
        </p:spPr>
      </p:pic>
      <p:graphicFrame>
        <p:nvGraphicFramePr>
          <p:cNvPr id="14" name="Object 13"/>
          <p:cNvGraphicFramePr>
            <a:graphicFrameLocks noChangeAspect="1"/>
          </p:cNvGraphicFramePr>
          <p:nvPr>
            <p:extLst/>
          </p:nvPr>
        </p:nvGraphicFramePr>
        <p:xfrm>
          <a:off x="838200" y="523875"/>
          <a:ext cx="3937000" cy="3209925"/>
        </p:xfrm>
        <a:graphic>
          <a:graphicData uri="http://schemas.openxmlformats.org/presentationml/2006/ole">
            <mc:AlternateContent xmlns:mc="http://schemas.openxmlformats.org/markup-compatibility/2006">
              <mc:Choice xmlns:v="urn:schemas-microsoft-com:vml" Requires="v">
                <p:oleObj spid="_x0000_s3121" r:id="rId6" imgW="3708000" imgH="3209760" progId="">
                  <p:embed/>
                </p:oleObj>
              </mc:Choice>
              <mc:Fallback>
                <p:oleObj r:id="rId6" imgW="3708000" imgH="3209760" progId="">
                  <p:embed/>
                  <p:pic>
                    <p:nvPicPr>
                      <p:cNvPr id="14" name="Object 13"/>
                      <p:cNvPicPr/>
                      <p:nvPr/>
                    </p:nvPicPr>
                    <p:blipFill>
                      <a:blip r:embed="rId7"/>
                      <a:stretch>
                        <a:fillRect/>
                      </a:stretch>
                    </p:blipFill>
                    <p:spPr>
                      <a:xfrm>
                        <a:off x="838200" y="523875"/>
                        <a:ext cx="3937000" cy="3209925"/>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418CC43-BD13-2C46-9E72-49E3E9E7A60A}"/>
              </a:ext>
            </a:extLst>
          </p:cNvPr>
          <p:cNvPicPr>
            <a:picLocks noChangeAspect="1"/>
          </p:cNvPicPr>
          <p:nvPr/>
        </p:nvPicPr>
        <p:blipFill>
          <a:blip r:embed="rId8"/>
          <a:stretch>
            <a:fillRect/>
          </a:stretch>
        </p:blipFill>
        <p:spPr>
          <a:xfrm>
            <a:off x="5537200" y="3655358"/>
            <a:ext cx="2161656" cy="1804033"/>
          </a:xfrm>
          <a:prstGeom prst="rect">
            <a:avLst/>
          </a:prstGeom>
        </p:spPr>
      </p:pic>
      <p:grpSp>
        <p:nvGrpSpPr>
          <p:cNvPr id="8" name="Group 7">
            <a:extLst>
              <a:ext uri="{FF2B5EF4-FFF2-40B4-BE49-F238E27FC236}">
                <a16:creationId xmlns:a16="http://schemas.microsoft.com/office/drawing/2014/main" id="{A4BC3422-6F80-9140-BE00-D8A9904907F4}"/>
              </a:ext>
            </a:extLst>
          </p:cNvPr>
          <p:cNvGrpSpPr/>
          <p:nvPr/>
        </p:nvGrpSpPr>
        <p:grpSpPr>
          <a:xfrm>
            <a:off x="1612934" y="6303233"/>
            <a:ext cx="3023460" cy="512142"/>
            <a:chOff x="1612934" y="6303233"/>
            <a:chExt cx="3023460" cy="512142"/>
          </a:xfrm>
        </p:grpSpPr>
        <p:sp>
          <p:nvSpPr>
            <p:cNvPr id="9" name="Shape 267">
              <a:extLst>
                <a:ext uri="{FF2B5EF4-FFF2-40B4-BE49-F238E27FC236}">
                  <a16:creationId xmlns:a16="http://schemas.microsoft.com/office/drawing/2014/main" id="{4C512E70-3235-3247-A5EC-426E880B99CA}"/>
                </a:ext>
              </a:extLst>
            </p:cNvPr>
            <p:cNvSpPr txBox="1">
              <a:spLocks/>
            </p:cNvSpPr>
            <p:nvPr/>
          </p:nvSpPr>
          <p:spPr>
            <a:xfrm>
              <a:off x="1612934" y="6318280"/>
              <a:ext cx="3023460" cy="497095"/>
            </a:xfrm>
            <a:prstGeom prst="rect">
              <a:avLst/>
            </a:prstGeom>
            <a:solidFill>
              <a:srgbClr val="1F497D"/>
            </a:solidFill>
            <a:ln>
              <a:noFill/>
            </a:ln>
            <a:effectLst/>
          </p:spPr>
          <p:txBody>
            <a:bodyPr vert="horz" wrap="square" lIns="91425" tIns="45700" rIns="91425" bIns="45700" rtlCol="0" anchor="ctr" anchorCtr="0">
              <a:noAutofit/>
            </a:bodyPr>
            <a:lstStyle>
              <a:lvl1pPr marL="0" marR="0" lvl="0" indent="0" algn="ctr" defTabSz="457200" rtl="0" eaLnBrk="1" latinLnBrk="0" hangingPunct="1">
                <a:spcBef>
                  <a:spcPts val="0"/>
                </a:spcBef>
                <a:buClr>
                  <a:schemeClr val="lt1"/>
                </a:buClr>
                <a:buSzPts val="1400"/>
                <a:buFont typeface="Source Sans Pro"/>
                <a:buNone/>
                <a:defRPr sz="2800" b="0" i="0" u="none" strike="noStrike" kern="1200" cap="none">
                  <a:solidFill>
                    <a:schemeClr val="lt1"/>
                  </a:solidFill>
                  <a:latin typeface="Source Sans Pro"/>
                  <a:ea typeface="Source Sans Pro"/>
                  <a:cs typeface="Source Sans Pro"/>
                  <a:sym typeface="Source Sans Pro"/>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lang="en-US" b="1" dirty="0">
                <a:latin typeface="Arial"/>
                <a:ea typeface="Arial"/>
                <a:cs typeface="Arial"/>
                <a:sym typeface="Arial"/>
              </a:endParaRPr>
            </a:p>
          </p:txBody>
        </p:sp>
        <p:grpSp>
          <p:nvGrpSpPr>
            <p:cNvPr id="10" name="Group 9">
              <a:extLst>
                <a:ext uri="{FF2B5EF4-FFF2-40B4-BE49-F238E27FC236}">
                  <a16:creationId xmlns:a16="http://schemas.microsoft.com/office/drawing/2014/main" id="{E82E97B9-5846-9E46-80C0-FA02BACD2F09}"/>
                </a:ext>
              </a:extLst>
            </p:cNvPr>
            <p:cNvGrpSpPr/>
            <p:nvPr/>
          </p:nvGrpSpPr>
          <p:grpSpPr>
            <a:xfrm>
              <a:off x="1777566" y="6303233"/>
              <a:ext cx="2424627" cy="464614"/>
              <a:chOff x="17412644" y="4390949"/>
              <a:chExt cx="10339059" cy="1981200"/>
            </a:xfrm>
          </p:grpSpPr>
          <p:pic>
            <p:nvPicPr>
              <p:cNvPr id="11" name="Picture 10" descr="New_DOE_Logo_Color-White-Text_060208.eps">
                <a:extLst>
                  <a:ext uri="{FF2B5EF4-FFF2-40B4-BE49-F238E27FC236}">
                    <a16:creationId xmlns:a16="http://schemas.microsoft.com/office/drawing/2014/main" id="{6EDACF1E-BD25-8D42-9097-70214871C2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953951" y="4723513"/>
                <a:ext cx="4797752" cy="1194260"/>
              </a:xfrm>
              <a:prstGeom prst="rect">
                <a:avLst/>
              </a:prstGeom>
            </p:spPr>
          </p:pic>
          <p:pic>
            <p:nvPicPr>
              <p:cNvPr id="12" name="Picture 11" descr="arpa-e-logo-white.pdf">
                <a:extLst>
                  <a:ext uri="{FF2B5EF4-FFF2-40B4-BE49-F238E27FC236}">
                    <a16:creationId xmlns:a16="http://schemas.microsoft.com/office/drawing/2014/main" id="{DF006199-3E2E-CE43-9792-D06DD0529C1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12644" y="4390949"/>
                <a:ext cx="5854700" cy="1981200"/>
              </a:xfrm>
              <a:prstGeom prst="rect">
                <a:avLst/>
              </a:prstGeom>
            </p:spPr>
          </p:pic>
        </p:grpSp>
      </p:grpSp>
    </p:spTree>
    <p:extLst>
      <p:ext uri="{BB962C8B-B14F-4D97-AF65-F5344CB8AC3E}">
        <p14:creationId xmlns:p14="http://schemas.microsoft.com/office/powerpoint/2010/main" val="221252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8"/>
</p:tagLst>
</file>

<file path=ppt/theme/theme1.xml><?xml version="1.0" encoding="utf-8"?>
<a:theme xmlns:a="http://schemas.openxmlformats.org/drawingml/2006/main" name="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2.xml><?xml version="1.0" encoding="utf-8"?>
<a:theme xmlns:a="http://schemas.openxmlformats.org/drawingml/2006/main" name="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60243</TotalTime>
  <Words>4932</Words>
  <Application>Microsoft Macintosh PowerPoint</Application>
  <PresentationFormat>On-screen Show (4:3)</PresentationFormat>
  <Paragraphs>653</Paragraphs>
  <Slides>49</Slides>
  <Notes>38</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71" baseType="lpstr">
      <vt:lpstr>Microsoft YaHei</vt:lpstr>
      <vt:lpstr>MS Mincho</vt:lpstr>
      <vt:lpstr>MS PGothic</vt:lpstr>
      <vt:lpstr>MS PGothic</vt:lpstr>
      <vt:lpstr>American Typewriter</vt:lpstr>
      <vt:lpstr>AR PL SungtiL GB</vt:lpstr>
      <vt:lpstr>Arial</vt:lpstr>
      <vt:lpstr>Arial Narrow</vt:lpstr>
      <vt:lpstr>Calibri</vt:lpstr>
      <vt:lpstr>Chalkboard</vt:lpstr>
      <vt:lpstr>Courier New</vt:lpstr>
      <vt:lpstr>Franklin Gothic Book</vt:lpstr>
      <vt:lpstr>Franklin Gothic Medium</vt:lpstr>
      <vt:lpstr>Helvetica</vt:lpstr>
      <vt:lpstr>Mangal</vt:lpstr>
      <vt:lpstr>Source Sans Pro</vt:lpstr>
      <vt:lpstr>Symbol</vt:lpstr>
      <vt:lpstr>Times</vt:lpstr>
      <vt:lpstr>Wingdings</vt:lpstr>
      <vt:lpstr>ATAP Blue Footer</vt:lpstr>
      <vt:lpstr>ATAP No Footer</vt:lpstr>
      <vt:lpstr>Graph</vt:lpstr>
      <vt:lpstr>Fusion Energy Research at LBNL</vt:lpstr>
      <vt:lpstr>Our strategies and expectations through the 2020s</vt:lpstr>
      <vt:lpstr>LBNL is advancing these topics for fusion energy sciences</vt:lpstr>
      <vt:lpstr>1. BELLA-i can have a transformative impact in High Energy Density Physics due to the 1 Hz rep rate and superb laser quality</vt:lpstr>
      <vt:lpstr>We have commenced ion acceleration experiments at BELLA-i</vt:lpstr>
      <vt:lpstr>Transport of 1012 ions at 5-10 MeV to EMP-free  environment possible with plasma lens</vt:lpstr>
      <vt:lpstr>Short focal length, high Intensity beam line with double plasma mirror for dedicated HEDLP science</vt:lpstr>
      <vt:lpstr>2. In the first two years we have developed the first MEMS based multi-beam accelerator</vt:lpstr>
      <vt:lpstr>More recently, ion acceleration of 2.6 kV/gap and have accelerated ions in a 3x3 beam array to 3x the injection energy</vt:lpstr>
      <vt:lpstr>Electrostatic quadrupoles focus the ion beams for efficient transport in both PC board and silicon</vt:lpstr>
      <vt:lpstr>Outlook: build a 300 keV compact accelerator</vt:lpstr>
      <vt:lpstr>3. LBNL is a leading magnet lab for HEP.  HTS for high field tokamaks: quench protection, electromechanical performance, and feedback to industrial manufacturers.  S. Prestemon, LBNL</vt:lpstr>
      <vt:lpstr>4. Advanced modeling and computing:  Toward Plasma Physics Simulations at Exascale.       J. L. Vay LBNL</vt:lpstr>
      <vt:lpstr>LBNL is advancing these topics for fusion energy sciences</vt:lpstr>
      <vt:lpstr>Our team</vt:lpstr>
      <vt:lpstr>Thank you!</vt:lpstr>
      <vt:lpstr>WarpX dynamic local balancing speeds up 3-D simulation of Magnetic Vortex Acceleration ion acceleration scheme</vt:lpstr>
      <vt:lpstr>We are operating with long focal length and will now implement a short focal length beamline with a dedicated target chamber for HEDLP in LaserNetUS</vt:lpstr>
      <vt:lpstr>PowerPoint Presentation</vt:lpstr>
      <vt:lpstr>NDCX and Bella-i advance intense beams, beam-plasma physics, materials, warm dense matter science</vt:lpstr>
      <vt:lpstr>1. NDCX: Exploring the dynamics of the disruptions due to rapid heating using the 3D multi-physics, multi-material code ALE-AMR*</vt:lpstr>
      <vt:lpstr>NDCX: Radiation Effects Studies with Intense Pulses of Helium Ions on transistors</vt:lpstr>
      <vt:lpstr>We envision that the compact RF accelerators fit in the footprint of the DEMO NBI system</vt:lpstr>
      <vt:lpstr>Assume 60 Amps total current, 1 MeV D-, 3 NBI ports on tokamak.  Each NBI has:</vt:lpstr>
      <vt:lpstr>Accelerator array for NBI system is a converging group of beams injected into neutralization system.  1 MeV, 20 A</vt:lpstr>
      <vt:lpstr>Accelerator array for NBI system is a converging group of beams injected into neutralization system.  1 MeV, 20 A</vt:lpstr>
      <vt:lpstr>NDCX and Bella-i advance intense beams, beam-plasma physics, materials, warm dense matter science</vt:lpstr>
      <vt:lpstr>First commissioning shots show narrow divergence beams at expected ion energies</vt:lpstr>
      <vt:lpstr>PowerPoint Presentation</vt:lpstr>
      <vt:lpstr>With a Thomson Parabola spectrometer we measure the transmitted particle energy distribution and species identification</vt:lpstr>
      <vt:lpstr>Scintillator luminescence shows dose effect from intense helium ion bunches</vt:lpstr>
      <vt:lpstr>Helium pulses with 100 mJ/cm2/shot @ edge of tin melting plateau</vt:lpstr>
      <vt:lpstr>Heating 0.3-mm foil Tin with a short-pulse helium beam</vt:lpstr>
      <vt:lpstr>Inspection of 0.5 mm Sn foil after Qtot = 12-nC/beam pulse</vt:lpstr>
      <vt:lpstr>We measure the energy loss of transmitted ions in heated targets via TOF, Thomson Parabola spectrometer</vt:lpstr>
      <vt:lpstr>We welcome visitors and collaborations!</vt:lpstr>
      <vt:lpstr>LBNL is advancing these topics for fusion energy sciences</vt:lpstr>
      <vt:lpstr>We have achieved 2 A peak currents for ns pulses of  1 MeV He+ ions</vt:lpstr>
      <vt:lpstr>Diagnostics include fiber-coupled streak spectrometer, II-CCD, Fast detectors for TOF, channeling and energy loss experiments.</vt:lpstr>
      <vt:lpstr>Routinely use particle-in-cell simulations to to validate our understanding of the high intensity beam physics and to help optimize the performance of the accelerator, compression and focusing for target experiments.</vt:lpstr>
      <vt:lpstr>To determine the kinetic energy distribution for each shot, we have simulated each shot with Warp PIC.  </vt:lpstr>
      <vt:lpstr>Opportunity to probe material response to short-pulse  ionizing radiation (t, l), e.g., channeling of ions in crystals</vt:lpstr>
      <vt:lpstr>The neutralization of the beam space charge defocusing is essential for obtaining higher focused intensity</vt:lpstr>
      <vt:lpstr>With pulsed ion beams we can probe the radiation effects on materials and warm dense matter research</vt:lpstr>
      <vt:lpstr>Strong collective focusing of an ion beam in a plasma and a weak magnetic field</vt:lpstr>
      <vt:lpstr>PowerPoint Presentation</vt:lpstr>
      <vt:lpstr>Two-stream instability of an ion beam propagating in background plasma</vt:lpstr>
      <vt:lpstr>Demonstrate removing a large velocity spread from a high space charge beam via drift compression.   Reduces chromatic aberrations in the final focusing elements.</vt:lpstr>
      <vt:lpstr>We can probe the materials physics of radiation damage in situ on short time scales with pulsed ion  beams at NDCX-II</vt:lpstr>
    </vt:vector>
  </TitlesOfParts>
  <Company>Lawrence Berkekley Nationl 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Peter Seidl</cp:lastModifiedBy>
  <cp:revision>610</cp:revision>
  <cp:lastPrinted>2018-12-04T00:38:17Z</cp:lastPrinted>
  <dcterms:created xsi:type="dcterms:W3CDTF">2015-07-10T17:44:33Z</dcterms:created>
  <dcterms:modified xsi:type="dcterms:W3CDTF">2018-12-05T15:26:46Z</dcterms:modified>
</cp:coreProperties>
</file>