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Lst>
  <p:notesMasterIdLst>
    <p:notesMasterId r:id="rId51"/>
  </p:notesMasterIdLst>
  <p:handoutMasterIdLst>
    <p:handoutMasterId r:id="rId52"/>
  </p:handoutMasterIdLst>
  <p:sldIdLst>
    <p:sldId id="256" r:id="rId3"/>
    <p:sldId id="284" r:id="rId4"/>
    <p:sldId id="257" r:id="rId5"/>
    <p:sldId id="262" r:id="rId6"/>
    <p:sldId id="325" r:id="rId7"/>
    <p:sldId id="319" r:id="rId8"/>
    <p:sldId id="320" r:id="rId9"/>
    <p:sldId id="261" r:id="rId10"/>
    <p:sldId id="296" r:id="rId11"/>
    <p:sldId id="291" r:id="rId12"/>
    <p:sldId id="311" r:id="rId13"/>
    <p:sldId id="321" r:id="rId14"/>
    <p:sldId id="326" r:id="rId15"/>
    <p:sldId id="263" r:id="rId16"/>
    <p:sldId id="312" r:id="rId17"/>
    <p:sldId id="316" r:id="rId18"/>
    <p:sldId id="265" r:id="rId19"/>
    <p:sldId id="306" r:id="rId20"/>
    <p:sldId id="298" r:id="rId21"/>
    <p:sldId id="308" r:id="rId22"/>
    <p:sldId id="302" r:id="rId23"/>
    <p:sldId id="289" r:id="rId24"/>
    <p:sldId id="285" r:id="rId25"/>
    <p:sldId id="258" r:id="rId26"/>
    <p:sldId id="259" r:id="rId27"/>
    <p:sldId id="266" r:id="rId28"/>
    <p:sldId id="279" r:id="rId29"/>
    <p:sldId id="313" r:id="rId30"/>
    <p:sldId id="267" r:id="rId31"/>
    <p:sldId id="295" r:id="rId32"/>
    <p:sldId id="268" r:id="rId33"/>
    <p:sldId id="278" r:id="rId34"/>
    <p:sldId id="269" r:id="rId35"/>
    <p:sldId id="270" r:id="rId36"/>
    <p:sldId id="271" r:id="rId37"/>
    <p:sldId id="290" r:id="rId38"/>
    <p:sldId id="272" r:id="rId39"/>
    <p:sldId id="274" r:id="rId40"/>
    <p:sldId id="275" r:id="rId41"/>
    <p:sldId id="327" r:id="rId42"/>
    <p:sldId id="273" r:id="rId43"/>
    <p:sldId id="317" r:id="rId44"/>
    <p:sldId id="277" r:id="rId45"/>
    <p:sldId id="276" r:id="rId46"/>
    <p:sldId id="322" r:id="rId47"/>
    <p:sldId id="324" r:id="rId48"/>
    <p:sldId id="323" r:id="rId49"/>
    <p:sldId id="293" r:id="rId5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autoAdjust="0"/>
    <p:restoredTop sz="94801" autoAdjust="0"/>
  </p:normalViewPr>
  <p:slideViewPr>
    <p:cSldViewPr snapToGrid="0" snapToObjects="1">
      <p:cViewPr varScale="1">
        <p:scale>
          <a:sx n="107" d="100"/>
          <a:sy n="107" d="100"/>
        </p:scale>
        <p:origin x="1760" y="168"/>
      </p:cViewPr>
      <p:guideLst>
        <p:guide orient="horz" pos="2160"/>
        <p:guide pos="2880"/>
      </p:guideLst>
    </p:cSldViewPr>
  </p:slideViewPr>
  <p:outlineViewPr>
    <p:cViewPr>
      <p:scale>
        <a:sx n="33" d="100"/>
        <a:sy n="33" d="100"/>
      </p:scale>
      <p:origin x="0" y="7328"/>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05F00E3-51A9-264B-AA18-7F655743CD92}" type="datetimeFigureOut">
              <a:rPr lang="en-US" smtClean="0"/>
              <a:t>3/13/19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8403D3B-E807-524A-B052-AFB0D2A71C46}" type="slidenum">
              <a:rPr lang="en-US" smtClean="0"/>
              <a:t>‹#›</a:t>
            </a:fld>
            <a:endParaRPr lang="en-US"/>
          </a:p>
        </p:txBody>
      </p:sp>
    </p:spTree>
    <p:extLst>
      <p:ext uri="{BB962C8B-B14F-4D97-AF65-F5344CB8AC3E}">
        <p14:creationId xmlns:p14="http://schemas.microsoft.com/office/powerpoint/2010/main" val="6033615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AD2119A-7D54-0840-9EC0-019EFC2CF1AA}" type="datetimeFigureOut">
              <a:rPr lang="en-US" smtClean="0"/>
              <a:t>3/13/19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F1DCC23-4752-FC4C-A1F7-91502633D6D7}" type="slidenum">
              <a:rPr lang="en-US" smtClean="0"/>
              <a:t>‹#›</a:t>
            </a:fld>
            <a:endParaRPr lang="en-US"/>
          </a:p>
        </p:txBody>
      </p:sp>
    </p:spTree>
    <p:extLst>
      <p:ext uri="{BB962C8B-B14F-4D97-AF65-F5344CB8AC3E}">
        <p14:creationId xmlns:p14="http://schemas.microsoft.com/office/powerpoint/2010/main" val="358138912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7175D8-A523-4C6D-8F32-D8459C87A3B6}" type="slidenum">
              <a:rPr lang="en-US" smtClean="0"/>
              <a:t>2</a:t>
            </a:fld>
            <a:endParaRPr lang="en-US"/>
          </a:p>
        </p:txBody>
      </p:sp>
    </p:spTree>
    <p:extLst>
      <p:ext uri="{BB962C8B-B14F-4D97-AF65-F5344CB8AC3E}">
        <p14:creationId xmlns:p14="http://schemas.microsoft.com/office/powerpoint/2010/main" val="935462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www.astro.ucla.edu</a:t>
            </a:r>
            <a:r>
              <a:rPr lang="en-US" dirty="0"/>
              <a:t>/~wright/</a:t>
            </a:r>
            <a:r>
              <a:rPr lang="en-US"/>
              <a:t>BBNS.html</a:t>
            </a:r>
          </a:p>
        </p:txBody>
      </p:sp>
      <p:sp>
        <p:nvSpPr>
          <p:cNvPr id="4" name="Slide Number Placeholder 3"/>
          <p:cNvSpPr>
            <a:spLocks noGrp="1"/>
          </p:cNvSpPr>
          <p:nvPr>
            <p:ph type="sldNum" sz="quarter" idx="10"/>
          </p:nvPr>
        </p:nvSpPr>
        <p:spPr/>
        <p:txBody>
          <a:bodyPr/>
          <a:lstStyle/>
          <a:p>
            <a:pPr>
              <a:defRPr/>
            </a:pPr>
            <a:fld id="{31377B01-E0AA-BE40-BA29-A436AD65EBD7}" type="slidenum">
              <a:rPr lang="en-US" smtClean="0">
                <a:solidFill>
                  <a:prstClr val="black"/>
                </a:solidFill>
              </a:rPr>
              <a:pPr>
                <a:defRPr/>
              </a:pPr>
              <a:t>19</a:t>
            </a:fld>
            <a:endParaRPr lang="en-US">
              <a:solidFill>
                <a:prstClr val="black"/>
              </a:solidFill>
            </a:endParaRPr>
          </a:p>
        </p:txBody>
      </p:sp>
    </p:spTree>
    <p:extLst>
      <p:ext uri="{BB962C8B-B14F-4D97-AF65-F5344CB8AC3E}">
        <p14:creationId xmlns:p14="http://schemas.microsoft.com/office/powerpoint/2010/main" val="19612688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1DCC23-4752-FC4C-A1F7-91502633D6D7}" type="slidenum">
              <a:rPr lang="en-US" smtClean="0"/>
              <a:t>20</a:t>
            </a:fld>
            <a:endParaRPr lang="en-US"/>
          </a:p>
        </p:txBody>
      </p:sp>
    </p:spTree>
    <p:extLst>
      <p:ext uri="{BB962C8B-B14F-4D97-AF65-F5344CB8AC3E}">
        <p14:creationId xmlns:p14="http://schemas.microsoft.com/office/powerpoint/2010/main" val="34817204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3D6F480-9D92-2645-A26A-767A5C43E1AB}" type="datetimeFigureOut">
              <a:rPr lang="en-US" smtClean="0"/>
              <a:t>3/13/19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9B7A6A59-69D4-B04B-A1A4-347A22AC3EE4}" type="slidenum">
              <a:rPr lang="en-US" smtClean="0"/>
              <a:t>‹#›</a:t>
            </a:fld>
            <a:endParaRPr lang="en-US"/>
          </a:p>
        </p:txBody>
      </p:sp>
    </p:spTree>
    <p:extLst>
      <p:ext uri="{BB962C8B-B14F-4D97-AF65-F5344CB8AC3E}">
        <p14:creationId xmlns:p14="http://schemas.microsoft.com/office/powerpoint/2010/main" val="10098378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3D6F480-9D92-2645-A26A-767A5C43E1AB}" type="datetimeFigureOut">
              <a:rPr lang="en-US" smtClean="0"/>
              <a:t>3/13/19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9B7A6A59-69D4-B04B-A1A4-347A22AC3EE4}" type="slidenum">
              <a:rPr lang="en-US" smtClean="0"/>
              <a:t>‹#›</a:t>
            </a:fld>
            <a:endParaRPr lang="en-US"/>
          </a:p>
        </p:txBody>
      </p:sp>
    </p:spTree>
    <p:extLst>
      <p:ext uri="{BB962C8B-B14F-4D97-AF65-F5344CB8AC3E}">
        <p14:creationId xmlns:p14="http://schemas.microsoft.com/office/powerpoint/2010/main" val="3505029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3D6F480-9D92-2645-A26A-767A5C43E1AB}" type="datetimeFigureOut">
              <a:rPr lang="en-US" smtClean="0"/>
              <a:t>3/13/19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9B7A6A59-69D4-B04B-A1A4-347A22AC3EE4}" type="slidenum">
              <a:rPr lang="en-US" smtClean="0"/>
              <a:t>‹#›</a:t>
            </a:fld>
            <a:endParaRPr lang="en-US"/>
          </a:p>
        </p:txBody>
      </p:sp>
    </p:spTree>
    <p:extLst>
      <p:ext uri="{BB962C8B-B14F-4D97-AF65-F5344CB8AC3E}">
        <p14:creationId xmlns:p14="http://schemas.microsoft.com/office/powerpoint/2010/main" val="21356645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OE bottom - text box - b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1F8A97BA-DB9B-4291-87AE-AF89EA7F18B7}" type="slidenum">
              <a:rPr lang="en-US" smtClean="0"/>
              <a:pPr>
                <a:defRPr/>
              </a:pPr>
              <a:t>‹#›</a:t>
            </a:fld>
            <a:endParaRPr lang="en-US" dirty="0"/>
          </a:p>
        </p:txBody>
      </p:sp>
      <p:sp>
        <p:nvSpPr>
          <p:cNvPr id="5" name="Content Placeholder 2"/>
          <p:cNvSpPr>
            <a:spLocks noGrp="1"/>
          </p:cNvSpPr>
          <p:nvPr>
            <p:ph idx="1"/>
          </p:nvPr>
        </p:nvSpPr>
        <p:spPr>
          <a:xfrm>
            <a:off x="320722" y="972403"/>
            <a:ext cx="8345605" cy="5073555"/>
          </a:xfrm>
          <a:prstGeom prst="rect">
            <a:avLst/>
          </a:prstGeo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2_Custom Layout">
    <p:spTree>
      <p:nvGrpSpPr>
        <p:cNvPr id="1" name=""/>
        <p:cNvGrpSpPr/>
        <p:nvPr/>
      </p:nvGrpSpPr>
      <p:grpSpPr>
        <a:xfrm>
          <a:off x="0" y="0"/>
          <a:ext cx="0" cy="0"/>
          <a:chOff x="0" y="0"/>
          <a:chExt cx="0" cy="0"/>
        </a:xfrm>
      </p:grpSpPr>
      <p:sp>
        <p:nvSpPr>
          <p:cNvPr id="7" name="Rectangle 6"/>
          <p:cNvSpPr/>
          <p:nvPr userDrawn="1"/>
        </p:nvSpPr>
        <p:spPr>
          <a:xfrm>
            <a:off x="0" y="6526452"/>
            <a:ext cx="9144000" cy="360473"/>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a:xfrm>
            <a:off x="4172837" y="6436826"/>
            <a:ext cx="4152926" cy="364628"/>
          </a:xfrm>
          <a:prstGeom prst="rect">
            <a:avLst/>
          </a:prstGeom>
        </p:spPr>
        <p:txBody>
          <a:bodyPr/>
          <a:lstStyle/>
          <a:p>
            <a:pPr defTabSz="456324" fontAlgn="base">
              <a:spcBef>
                <a:spcPct val="0"/>
              </a:spcBef>
              <a:spcAft>
                <a:spcPct val="0"/>
              </a:spcAft>
              <a:defRPr/>
            </a:pPr>
            <a:r>
              <a:rPr lang="en-US" dirty="0"/>
              <a:t>H. Schatz, Town Meeting, College Station, August  2014 </a:t>
            </a:r>
          </a:p>
        </p:txBody>
      </p:sp>
      <p:sp>
        <p:nvSpPr>
          <p:cNvPr id="4" name="Slide Number Placeholder 3"/>
          <p:cNvSpPr>
            <a:spLocks noGrp="1"/>
          </p:cNvSpPr>
          <p:nvPr>
            <p:ph type="sldNum" sz="quarter" idx="11"/>
          </p:nvPr>
        </p:nvSpPr>
        <p:spPr>
          <a:xfrm>
            <a:off x="8414154" y="6436826"/>
            <a:ext cx="762000" cy="364628"/>
          </a:xfrm>
        </p:spPr>
        <p:txBody>
          <a:bodyPr/>
          <a:lstStyle/>
          <a:p>
            <a:pPr defTabSz="456324" fontAlgn="base">
              <a:spcBef>
                <a:spcPct val="0"/>
              </a:spcBef>
              <a:spcAft>
                <a:spcPct val="0"/>
              </a:spcAft>
              <a:defRPr/>
            </a:pPr>
            <a:fld id="{D30A2C6D-39BC-4576-856C-8743CF76CCF1}" type="slidenum">
              <a:rPr lang="en-US" smtClean="0">
                <a:latin typeface="Arial" pitchFamily="34" charset="0"/>
              </a:rPr>
              <a:pPr defTabSz="456324" fontAlgn="base">
                <a:spcBef>
                  <a:spcPct val="0"/>
                </a:spcBef>
                <a:spcAft>
                  <a:spcPct val="0"/>
                </a:spcAft>
                <a:defRPr/>
              </a:pPr>
              <a:t>‹#›</a:t>
            </a:fld>
            <a:endParaRPr lang="en-US" dirty="0">
              <a:latin typeface="Arial" pitchFamily="34" charset="0"/>
            </a:endParaRPr>
          </a:p>
        </p:txBody>
      </p:sp>
      <p:sp>
        <p:nvSpPr>
          <p:cNvPr id="5" name="Rectangle 4"/>
          <p:cNvSpPr/>
          <p:nvPr userDrawn="1"/>
        </p:nvSpPr>
        <p:spPr>
          <a:xfrm>
            <a:off x="0" y="0"/>
            <a:ext cx="9144000" cy="106095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43375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0B89977-763D-524E-B80A-A845CA815283}" type="datetimeFigureOut">
              <a:rPr lang="en-US" smtClean="0"/>
              <a:t>3/13/19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EFD4E0-3874-C442-B69B-7D6A2BB31D75}" type="slidenum">
              <a:rPr lang="en-US" smtClean="0"/>
              <a:t>‹#›</a:t>
            </a:fld>
            <a:endParaRPr lang="en-US"/>
          </a:p>
        </p:txBody>
      </p:sp>
    </p:spTree>
    <p:extLst>
      <p:ext uri="{BB962C8B-B14F-4D97-AF65-F5344CB8AC3E}">
        <p14:creationId xmlns:p14="http://schemas.microsoft.com/office/powerpoint/2010/main" val="23484102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B89977-763D-524E-B80A-A845CA815283}" type="datetimeFigureOut">
              <a:rPr lang="en-US" smtClean="0"/>
              <a:t>3/13/19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EFD4E0-3874-C442-B69B-7D6A2BB31D75}" type="slidenum">
              <a:rPr lang="en-US" smtClean="0"/>
              <a:t>‹#›</a:t>
            </a:fld>
            <a:endParaRPr lang="en-US"/>
          </a:p>
        </p:txBody>
      </p:sp>
    </p:spTree>
    <p:extLst>
      <p:ext uri="{BB962C8B-B14F-4D97-AF65-F5344CB8AC3E}">
        <p14:creationId xmlns:p14="http://schemas.microsoft.com/office/powerpoint/2010/main" val="29693704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B89977-763D-524E-B80A-A845CA815283}" type="datetimeFigureOut">
              <a:rPr lang="en-US" smtClean="0"/>
              <a:t>3/13/19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EFD4E0-3874-C442-B69B-7D6A2BB31D75}" type="slidenum">
              <a:rPr lang="en-US" smtClean="0"/>
              <a:t>‹#›</a:t>
            </a:fld>
            <a:endParaRPr lang="en-US"/>
          </a:p>
        </p:txBody>
      </p:sp>
    </p:spTree>
    <p:extLst>
      <p:ext uri="{BB962C8B-B14F-4D97-AF65-F5344CB8AC3E}">
        <p14:creationId xmlns:p14="http://schemas.microsoft.com/office/powerpoint/2010/main" val="9618344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0B89977-763D-524E-B80A-A845CA815283}" type="datetimeFigureOut">
              <a:rPr lang="en-US" smtClean="0"/>
              <a:t>3/13/19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EFD4E0-3874-C442-B69B-7D6A2BB31D75}" type="slidenum">
              <a:rPr lang="en-US" smtClean="0"/>
              <a:t>‹#›</a:t>
            </a:fld>
            <a:endParaRPr lang="en-US"/>
          </a:p>
        </p:txBody>
      </p:sp>
    </p:spTree>
    <p:extLst>
      <p:ext uri="{BB962C8B-B14F-4D97-AF65-F5344CB8AC3E}">
        <p14:creationId xmlns:p14="http://schemas.microsoft.com/office/powerpoint/2010/main" val="34248645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0B89977-763D-524E-B80A-A845CA815283}" type="datetimeFigureOut">
              <a:rPr lang="en-US" smtClean="0"/>
              <a:t>3/13/19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EFD4E0-3874-C442-B69B-7D6A2BB31D75}" type="slidenum">
              <a:rPr lang="en-US" smtClean="0"/>
              <a:t>‹#›</a:t>
            </a:fld>
            <a:endParaRPr lang="en-US"/>
          </a:p>
        </p:txBody>
      </p:sp>
    </p:spTree>
    <p:extLst>
      <p:ext uri="{BB962C8B-B14F-4D97-AF65-F5344CB8AC3E}">
        <p14:creationId xmlns:p14="http://schemas.microsoft.com/office/powerpoint/2010/main" val="15727687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0B89977-763D-524E-B80A-A845CA815283}" type="datetimeFigureOut">
              <a:rPr lang="en-US" smtClean="0"/>
              <a:t>3/13/19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0EFD4E0-3874-C442-B69B-7D6A2BB31D75}" type="slidenum">
              <a:rPr lang="en-US" smtClean="0"/>
              <a:t>‹#›</a:t>
            </a:fld>
            <a:endParaRPr lang="en-US"/>
          </a:p>
        </p:txBody>
      </p:sp>
    </p:spTree>
    <p:extLst>
      <p:ext uri="{BB962C8B-B14F-4D97-AF65-F5344CB8AC3E}">
        <p14:creationId xmlns:p14="http://schemas.microsoft.com/office/powerpoint/2010/main" val="4206153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3D6F480-9D92-2645-A26A-767A5C43E1AB}" type="datetimeFigureOut">
              <a:rPr lang="en-US" smtClean="0"/>
              <a:t>3/13/19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9B7A6A59-69D4-B04B-A1A4-347A22AC3EE4}" type="slidenum">
              <a:rPr lang="en-US" smtClean="0"/>
              <a:t>‹#›</a:t>
            </a:fld>
            <a:endParaRPr lang="en-US"/>
          </a:p>
        </p:txBody>
      </p:sp>
    </p:spTree>
    <p:extLst>
      <p:ext uri="{BB962C8B-B14F-4D97-AF65-F5344CB8AC3E}">
        <p14:creationId xmlns:p14="http://schemas.microsoft.com/office/powerpoint/2010/main" val="9109076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B89977-763D-524E-B80A-A845CA815283}" type="datetimeFigureOut">
              <a:rPr lang="en-US" smtClean="0"/>
              <a:t>3/13/19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0EFD4E0-3874-C442-B69B-7D6A2BB31D75}" type="slidenum">
              <a:rPr lang="en-US" smtClean="0"/>
              <a:t>‹#›</a:t>
            </a:fld>
            <a:endParaRPr lang="en-US"/>
          </a:p>
        </p:txBody>
      </p:sp>
    </p:spTree>
    <p:extLst>
      <p:ext uri="{BB962C8B-B14F-4D97-AF65-F5344CB8AC3E}">
        <p14:creationId xmlns:p14="http://schemas.microsoft.com/office/powerpoint/2010/main" val="41924074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0B89977-763D-524E-B80A-A845CA815283}" type="datetimeFigureOut">
              <a:rPr lang="en-US" smtClean="0"/>
              <a:t>3/13/19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EFD4E0-3874-C442-B69B-7D6A2BB31D75}" type="slidenum">
              <a:rPr lang="en-US" smtClean="0"/>
              <a:t>‹#›</a:t>
            </a:fld>
            <a:endParaRPr lang="en-US"/>
          </a:p>
        </p:txBody>
      </p:sp>
    </p:spTree>
    <p:extLst>
      <p:ext uri="{BB962C8B-B14F-4D97-AF65-F5344CB8AC3E}">
        <p14:creationId xmlns:p14="http://schemas.microsoft.com/office/powerpoint/2010/main" val="25998179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0B89977-763D-524E-B80A-A845CA815283}" type="datetimeFigureOut">
              <a:rPr lang="en-US" smtClean="0"/>
              <a:t>3/13/19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EFD4E0-3874-C442-B69B-7D6A2BB31D75}" type="slidenum">
              <a:rPr lang="en-US" smtClean="0"/>
              <a:t>‹#›</a:t>
            </a:fld>
            <a:endParaRPr lang="en-US"/>
          </a:p>
        </p:txBody>
      </p:sp>
    </p:spTree>
    <p:extLst>
      <p:ext uri="{BB962C8B-B14F-4D97-AF65-F5344CB8AC3E}">
        <p14:creationId xmlns:p14="http://schemas.microsoft.com/office/powerpoint/2010/main" val="8317826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B89977-763D-524E-B80A-A845CA815283}" type="datetimeFigureOut">
              <a:rPr lang="en-US" smtClean="0"/>
              <a:t>3/13/19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EFD4E0-3874-C442-B69B-7D6A2BB31D75}" type="slidenum">
              <a:rPr lang="en-US" smtClean="0"/>
              <a:t>‹#›</a:t>
            </a:fld>
            <a:endParaRPr lang="en-US"/>
          </a:p>
        </p:txBody>
      </p:sp>
    </p:spTree>
    <p:extLst>
      <p:ext uri="{BB962C8B-B14F-4D97-AF65-F5344CB8AC3E}">
        <p14:creationId xmlns:p14="http://schemas.microsoft.com/office/powerpoint/2010/main" val="4348505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B89977-763D-524E-B80A-A845CA815283}" type="datetimeFigureOut">
              <a:rPr lang="en-US" smtClean="0"/>
              <a:t>3/13/19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EFD4E0-3874-C442-B69B-7D6A2BB31D75}" type="slidenum">
              <a:rPr lang="en-US" smtClean="0"/>
              <a:t>‹#›</a:t>
            </a:fld>
            <a:endParaRPr lang="en-US"/>
          </a:p>
        </p:txBody>
      </p:sp>
    </p:spTree>
    <p:extLst>
      <p:ext uri="{BB962C8B-B14F-4D97-AF65-F5344CB8AC3E}">
        <p14:creationId xmlns:p14="http://schemas.microsoft.com/office/powerpoint/2010/main" val="624861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3D6F480-9D92-2645-A26A-767A5C43E1AB}" type="datetimeFigureOut">
              <a:rPr lang="en-US" smtClean="0"/>
              <a:t>3/13/19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9B7A6A59-69D4-B04B-A1A4-347A22AC3EE4}" type="slidenum">
              <a:rPr lang="en-US" smtClean="0"/>
              <a:t>‹#›</a:t>
            </a:fld>
            <a:endParaRPr lang="en-US"/>
          </a:p>
        </p:txBody>
      </p:sp>
    </p:spTree>
    <p:extLst>
      <p:ext uri="{BB962C8B-B14F-4D97-AF65-F5344CB8AC3E}">
        <p14:creationId xmlns:p14="http://schemas.microsoft.com/office/powerpoint/2010/main" val="28929731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3D6F480-9D92-2645-A26A-767A5C43E1AB}" type="datetimeFigureOut">
              <a:rPr lang="en-US" smtClean="0"/>
              <a:t>3/13/19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9B7A6A59-69D4-B04B-A1A4-347A22AC3EE4}" type="slidenum">
              <a:rPr lang="en-US" smtClean="0"/>
              <a:t>‹#›</a:t>
            </a:fld>
            <a:endParaRPr lang="en-US"/>
          </a:p>
        </p:txBody>
      </p:sp>
    </p:spTree>
    <p:extLst>
      <p:ext uri="{BB962C8B-B14F-4D97-AF65-F5344CB8AC3E}">
        <p14:creationId xmlns:p14="http://schemas.microsoft.com/office/powerpoint/2010/main" val="768060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3D6F480-9D92-2645-A26A-767A5C43E1AB}" type="datetimeFigureOut">
              <a:rPr lang="en-US" smtClean="0"/>
              <a:t>3/13/19</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9B7A6A59-69D4-B04B-A1A4-347A22AC3EE4}" type="slidenum">
              <a:rPr lang="en-US" smtClean="0"/>
              <a:t>‹#›</a:t>
            </a:fld>
            <a:endParaRPr lang="en-US"/>
          </a:p>
        </p:txBody>
      </p:sp>
    </p:spTree>
    <p:extLst>
      <p:ext uri="{BB962C8B-B14F-4D97-AF65-F5344CB8AC3E}">
        <p14:creationId xmlns:p14="http://schemas.microsoft.com/office/powerpoint/2010/main" val="11966564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3D6F480-9D92-2645-A26A-767A5C43E1AB}" type="datetimeFigureOut">
              <a:rPr lang="en-US" smtClean="0"/>
              <a:t>3/13/19</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9B7A6A59-69D4-B04B-A1A4-347A22AC3EE4}" type="slidenum">
              <a:rPr lang="en-US" smtClean="0"/>
              <a:t>‹#›</a:t>
            </a:fld>
            <a:endParaRPr lang="en-US"/>
          </a:p>
        </p:txBody>
      </p:sp>
    </p:spTree>
    <p:extLst>
      <p:ext uri="{BB962C8B-B14F-4D97-AF65-F5344CB8AC3E}">
        <p14:creationId xmlns:p14="http://schemas.microsoft.com/office/powerpoint/2010/main" val="29306410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3D6F480-9D92-2645-A26A-767A5C43E1AB}" type="datetimeFigureOut">
              <a:rPr lang="en-US" smtClean="0"/>
              <a:t>3/13/19</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9B7A6A59-69D4-B04B-A1A4-347A22AC3EE4}" type="slidenum">
              <a:rPr lang="en-US" smtClean="0"/>
              <a:t>‹#›</a:t>
            </a:fld>
            <a:endParaRPr lang="en-US"/>
          </a:p>
        </p:txBody>
      </p:sp>
    </p:spTree>
    <p:extLst>
      <p:ext uri="{BB962C8B-B14F-4D97-AF65-F5344CB8AC3E}">
        <p14:creationId xmlns:p14="http://schemas.microsoft.com/office/powerpoint/2010/main" val="147124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3D6F480-9D92-2645-A26A-767A5C43E1AB}" type="datetimeFigureOut">
              <a:rPr lang="en-US" smtClean="0"/>
              <a:t>3/13/19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9B7A6A59-69D4-B04B-A1A4-347A22AC3EE4}" type="slidenum">
              <a:rPr lang="en-US" smtClean="0"/>
              <a:t>‹#›</a:t>
            </a:fld>
            <a:endParaRPr lang="en-US"/>
          </a:p>
        </p:txBody>
      </p:sp>
    </p:spTree>
    <p:extLst>
      <p:ext uri="{BB962C8B-B14F-4D97-AF65-F5344CB8AC3E}">
        <p14:creationId xmlns:p14="http://schemas.microsoft.com/office/powerpoint/2010/main" val="3934004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3D6F480-9D92-2645-A26A-767A5C43E1AB}" type="datetimeFigureOut">
              <a:rPr lang="en-US" smtClean="0"/>
              <a:t>3/13/19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9B7A6A59-69D4-B04B-A1A4-347A22AC3EE4}" type="slidenum">
              <a:rPr lang="en-US" smtClean="0"/>
              <a:t>‹#›</a:t>
            </a:fld>
            <a:endParaRPr lang="en-US"/>
          </a:p>
        </p:txBody>
      </p:sp>
    </p:spTree>
    <p:extLst>
      <p:ext uri="{BB962C8B-B14F-4D97-AF65-F5344CB8AC3E}">
        <p14:creationId xmlns:p14="http://schemas.microsoft.com/office/powerpoint/2010/main" val="3850482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931750" y="6356350"/>
            <a:ext cx="2122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t>#</a:t>
            </a:r>
          </a:p>
        </p:txBody>
      </p:sp>
    </p:spTree>
    <p:extLst>
      <p:ext uri="{BB962C8B-B14F-4D97-AF65-F5344CB8AC3E}">
        <p14:creationId xmlns:p14="http://schemas.microsoft.com/office/powerpoint/2010/main" val="27077646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B89977-763D-524E-B80A-A845CA815283}" type="datetimeFigureOut">
              <a:rPr lang="en-US" smtClean="0"/>
              <a:t>3/13/19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EFD4E0-3874-C442-B69B-7D6A2BB31D75}" type="slidenum">
              <a:rPr lang="en-US" smtClean="0"/>
              <a:t>‹#›</a:t>
            </a:fld>
            <a:endParaRPr lang="en-US"/>
          </a:p>
        </p:txBody>
      </p:sp>
    </p:spTree>
    <p:extLst>
      <p:ext uri="{BB962C8B-B14F-4D97-AF65-F5344CB8AC3E}">
        <p14:creationId xmlns:p14="http://schemas.microsoft.com/office/powerpoint/2010/main" val="60164349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5.gif"/><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image" Target="../media/image14.emf"/><Relationship Id="rId3" Type="http://schemas.openxmlformats.org/officeDocument/2006/relationships/image" Target="../media/image4.gif"/><Relationship Id="rId7" Type="http://schemas.openxmlformats.org/officeDocument/2006/relationships/image" Target="../media/image8.jpg"/><Relationship Id="rId12"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wmf"/><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wmf"/><Relationship Id="rId9"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wmf"/><Relationship Id="rId2" Type="http://schemas.openxmlformats.org/officeDocument/2006/relationships/image" Target="../media/image16.jpe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3798038" y="5510061"/>
            <a:ext cx="5041900" cy="1219200"/>
          </a:xfrm>
          <a:prstGeom prst="rect">
            <a:avLst/>
          </a:prstGeom>
        </p:spPr>
      </p:pic>
      <p:pic>
        <p:nvPicPr>
          <p:cNvPr id="7" name="Picture 6"/>
          <p:cNvPicPr>
            <a:picLocks noChangeAspect="1"/>
          </p:cNvPicPr>
          <p:nvPr/>
        </p:nvPicPr>
        <p:blipFill>
          <a:blip r:embed="rId3"/>
          <a:stretch>
            <a:fillRect/>
          </a:stretch>
        </p:blipFill>
        <p:spPr>
          <a:xfrm>
            <a:off x="99386" y="5878370"/>
            <a:ext cx="2070100" cy="965200"/>
          </a:xfrm>
          <a:prstGeom prst="rect">
            <a:avLst/>
          </a:prstGeom>
        </p:spPr>
      </p:pic>
      <p:pic>
        <p:nvPicPr>
          <p:cNvPr id="3" name="Picture 2"/>
          <p:cNvPicPr>
            <a:picLocks noChangeAspect="1"/>
          </p:cNvPicPr>
          <p:nvPr/>
        </p:nvPicPr>
        <p:blipFill>
          <a:blip r:embed="rId4"/>
          <a:stretch>
            <a:fillRect/>
          </a:stretch>
        </p:blipFill>
        <p:spPr>
          <a:xfrm>
            <a:off x="165100" y="139700"/>
            <a:ext cx="6692900" cy="5698176"/>
          </a:xfrm>
          <a:prstGeom prst="rect">
            <a:avLst/>
          </a:prstGeom>
        </p:spPr>
      </p:pic>
      <p:sp>
        <p:nvSpPr>
          <p:cNvPr id="2" name="TextBox 1"/>
          <p:cNvSpPr txBox="1"/>
          <p:nvPr/>
        </p:nvSpPr>
        <p:spPr>
          <a:xfrm>
            <a:off x="1115987" y="0"/>
            <a:ext cx="7349834" cy="954107"/>
          </a:xfrm>
          <a:prstGeom prst="rect">
            <a:avLst/>
          </a:prstGeom>
          <a:noFill/>
        </p:spPr>
        <p:txBody>
          <a:bodyPr wrap="square" rtlCol="0">
            <a:spAutoFit/>
          </a:bodyPr>
          <a:lstStyle/>
          <a:p>
            <a:r>
              <a:rPr lang="en-US" sz="2800" dirty="0"/>
              <a:t>The Nuclear Physics Long Range Plan Process</a:t>
            </a:r>
          </a:p>
          <a:p>
            <a:r>
              <a:rPr lang="en-US" sz="2800" dirty="0"/>
              <a:t>FESAC  Meeting, 12 March 2019</a:t>
            </a:r>
          </a:p>
        </p:txBody>
      </p:sp>
    </p:spTree>
    <p:extLst>
      <p:ext uri="{BB962C8B-B14F-4D97-AF65-F5344CB8AC3E}">
        <p14:creationId xmlns:p14="http://schemas.microsoft.com/office/powerpoint/2010/main" val="5041052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75733"/>
          </a:xfrm>
        </p:spPr>
        <p:txBody>
          <a:bodyPr>
            <a:normAutofit fontScale="90000"/>
          </a:bodyPr>
          <a:lstStyle/>
          <a:p>
            <a:r>
              <a:rPr lang="en-US" sz="3200" dirty="0"/>
              <a:t>LRP Schedule</a:t>
            </a:r>
          </a:p>
        </p:txBody>
      </p:sp>
      <p:sp>
        <p:nvSpPr>
          <p:cNvPr id="3" name="TextBox 2"/>
          <p:cNvSpPr txBox="1"/>
          <p:nvPr/>
        </p:nvSpPr>
        <p:spPr>
          <a:xfrm>
            <a:off x="228600" y="595678"/>
            <a:ext cx="8763000" cy="6617196"/>
          </a:xfrm>
          <a:prstGeom prst="rect">
            <a:avLst/>
          </a:prstGeom>
          <a:noFill/>
        </p:spPr>
        <p:txBody>
          <a:bodyPr wrap="square" rtlCol="0">
            <a:spAutoFit/>
          </a:bodyPr>
          <a:lstStyle/>
          <a:p>
            <a:pPr marL="285750" indent="-285750">
              <a:buFont typeface="Wingdings" charset="2"/>
              <a:buChar char="ü"/>
            </a:pPr>
            <a:r>
              <a:rPr lang="en-US" sz="2200" dirty="0"/>
              <a:t>Charge delivered at 24 April 2014 NSAC Meeting</a:t>
            </a:r>
          </a:p>
          <a:p>
            <a:pPr marL="285750" indent="-285750">
              <a:buFont typeface="Wingdings" charset="2"/>
              <a:buChar char="ü"/>
            </a:pPr>
            <a:r>
              <a:rPr lang="en-US" sz="2200" dirty="0"/>
              <a:t>LRP Working Group formed in early June    ~ 60 members</a:t>
            </a:r>
          </a:p>
          <a:p>
            <a:pPr marL="742950" lvl="1" indent="-285750">
              <a:buFont typeface="Lucida Grande"/>
              <a:buChar char="-"/>
            </a:pPr>
            <a:r>
              <a:rPr lang="en-US" sz="2200" dirty="0"/>
              <a:t>Observers from nuclear physics associations in Europe and Asia</a:t>
            </a:r>
          </a:p>
          <a:p>
            <a:pPr marL="285750" indent="-285750">
              <a:buFont typeface="Wingdings" charset="2"/>
              <a:buChar char="ü"/>
            </a:pPr>
            <a:r>
              <a:rPr lang="en-US" sz="2200" dirty="0"/>
              <a:t>Community organization summer 2014</a:t>
            </a:r>
          </a:p>
          <a:p>
            <a:pPr marL="285750" indent="-285750">
              <a:buFont typeface="Wingdings" charset="2"/>
              <a:buChar char="ü"/>
            </a:pPr>
            <a:r>
              <a:rPr lang="en-US" sz="2200" dirty="0"/>
              <a:t>DNP town meetings in the July/September 2014</a:t>
            </a:r>
          </a:p>
          <a:p>
            <a:pPr marL="285750" indent="-285750">
              <a:buFont typeface="Wingdings" charset="2"/>
              <a:buChar char="ü"/>
            </a:pPr>
            <a:r>
              <a:rPr lang="en-US" sz="2200" dirty="0"/>
              <a:t>Joint APS-DNP-Japanese Physical Society Meeting Oct 7-11, 2014</a:t>
            </a:r>
          </a:p>
          <a:p>
            <a:pPr marL="285750" indent="-285750">
              <a:buFont typeface="Wingdings" charset="2"/>
              <a:buChar char="ü"/>
            </a:pPr>
            <a:r>
              <a:rPr lang="en-US" sz="2200" dirty="0"/>
              <a:t>Working Group organizational meeting Nov 16, 2014</a:t>
            </a:r>
          </a:p>
          <a:p>
            <a:pPr marL="342900" indent="-342900">
              <a:buFont typeface="Wingdings" charset="2"/>
              <a:buChar char="ü"/>
            </a:pPr>
            <a:r>
              <a:rPr lang="en-US" sz="2200" dirty="0"/>
              <a:t>White papers submitted by end of January </a:t>
            </a:r>
          </a:p>
          <a:p>
            <a:pPr marL="342900" indent="-342900">
              <a:buFont typeface="Wingdings" charset="2"/>
              <a:buChar char="ü"/>
            </a:pPr>
            <a:r>
              <a:rPr lang="en-US" sz="2200" dirty="0"/>
              <a:t>Cost review of EIC – Report at April 3 NSAC meeting</a:t>
            </a:r>
          </a:p>
          <a:p>
            <a:pPr marL="342900" indent="-342900">
              <a:buFont typeface="Wingdings" charset="2"/>
              <a:buChar char="ü"/>
            </a:pPr>
            <a:r>
              <a:rPr lang="en-US" sz="2200" dirty="0"/>
              <a:t>Most of text of report assembled by April 10</a:t>
            </a:r>
          </a:p>
          <a:p>
            <a:pPr marL="342900" indent="-342900">
              <a:buFont typeface="Wingdings" charset="2"/>
              <a:buChar char="ü"/>
            </a:pPr>
            <a:r>
              <a:rPr lang="en-US" sz="2200" dirty="0"/>
              <a:t>Resolution meeting of Long Range Plan working group April 16-20, 2015 in Kitty Hawk, NC. </a:t>
            </a:r>
            <a:r>
              <a:rPr lang="en-US" sz="2200" b="1" dirty="0"/>
              <a:t>The wordings of the recommendations were frozen.</a:t>
            </a:r>
          </a:p>
          <a:p>
            <a:pPr marL="342900" indent="-342900">
              <a:buFont typeface="Wingdings" charset="2"/>
              <a:buChar char="ü"/>
            </a:pPr>
            <a:r>
              <a:rPr lang="en-US" sz="2200" dirty="0"/>
              <a:t>Second draft of full report by May 18  </a:t>
            </a:r>
          </a:p>
          <a:p>
            <a:pPr marL="342900" indent="-342900">
              <a:buFont typeface="Wingdings" charset="2"/>
              <a:buChar char="ü"/>
            </a:pPr>
            <a:r>
              <a:rPr lang="en-US" sz="2200" dirty="0"/>
              <a:t>Draft report reviewed by external wise women and men</a:t>
            </a:r>
          </a:p>
          <a:p>
            <a:pPr marL="800100" lvl="1" indent="-342900">
              <a:buFont typeface="Lucida Grande"/>
              <a:buChar char="-"/>
            </a:pPr>
            <a:r>
              <a:rPr lang="en-US" sz="2200" dirty="0" err="1"/>
              <a:t>Balantekin</a:t>
            </a:r>
            <a:r>
              <a:rPr lang="en-US" sz="2200" dirty="0"/>
              <a:t>, </a:t>
            </a:r>
            <a:r>
              <a:rPr lang="en-US" sz="2200" dirty="0" err="1"/>
              <a:t>Jacak</a:t>
            </a:r>
            <a:r>
              <a:rPr lang="en-US" sz="2200" dirty="0"/>
              <a:t>, </a:t>
            </a:r>
            <a:r>
              <a:rPr lang="en-US" sz="2200" dirty="0" err="1"/>
              <a:t>Redwine</a:t>
            </a:r>
            <a:r>
              <a:rPr lang="en-US" sz="2200" dirty="0"/>
              <a:t>, </a:t>
            </a:r>
            <a:r>
              <a:rPr lang="en-US" sz="2200" dirty="0" err="1"/>
              <a:t>Seestrom</a:t>
            </a:r>
            <a:r>
              <a:rPr lang="en-US" sz="2200" dirty="0"/>
              <a:t>, Symons, </a:t>
            </a:r>
            <a:r>
              <a:rPr lang="en-US" sz="2200" dirty="0" err="1"/>
              <a:t>Tribble</a:t>
            </a:r>
            <a:r>
              <a:rPr lang="en-US" sz="2200" dirty="0"/>
              <a:t>,  </a:t>
            </a:r>
          </a:p>
          <a:p>
            <a:pPr marL="342900" indent="-342900">
              <a:buFont typeface="Wingdings" charset="2"/>
              <a:buChar char="ü"/>
            </a:pPr>
            <a:r>
              <a:rPr lang="en-US" sz="2200" dirty="0"/>
              <a:t>LRP final report October 2015 – NSAC Meeting and Public Presentation</a:t>
            </a:r>
          </a:p>
          <a:p>
            <a:pPr marL="285750" indent="-285750">
              <a:buFont typeface="Arial"/>
              <a:buChar char="•"/>
            </a:pPr>
            <a:endParaRPr lang="en-US" dirty="0"/>
          </a:p>
          <a:p>
            <a:pPr marL="285750" indent="-285750">
              <a:buFont typeface="Arial"/>
              <a:buChar char="•"/>
            </a:pPr>
            <a:endParaRPr lang="en-US" dirty="0"/>
          </a:p>
          <a:p>
            <a:pPr marL="285750" indent="-285750">
              <a:buFont typeface="Arial"/>
              <a:buChar char="•"/>
            </a:pPr>
            <a:endParaRPr lang="en-US" b="1" dirty="0"/>
          </a:p>
          <a:p>
            <a:pPr marL="285750" indent="-285750">
              <a:buFont typeface="Arial"/>
              <a:buChar char="•"/>
            </a:pPr>
            <a:endParaRPr lang="en-US" b="1" dirty="0"/>
          </a:p>
        </p:txBody>
      </p:sp>
      <p:sp>
        <p:nvSpPr>
          <p:cNvPr id="4" name="Slide Number Placeholder 3"/>
          <p:cNvSpPr>
            <a:spLocks noGrp="1"/>
          </p:cNvSpPr>
          <p:nvPr>
            <p:ph type="sldNum" sz="quarter" idx="4294967295"/>
          </p:nvPr>
        </p:nvSpPr>
        <p:spPr>
          <a:xfrm>
            <a:off x="8766175" y="6634305"/>
            <a:ext cx="377825" cy="23812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i="1">
                <a:solidFill>
                  <a:schemeClr val="tx1"/>
                </a:solidFill>
                <a:latin typeface="Arial" charset="0"/>
              </a:defRPr>
            </a:lvl1pPr>
            <a:lvl2pPr marL="742950" indent="-285750">
              <a:defRPr sz="1600" i="1">
                <a:solidFill>
                  <a:schemeClr val="tx1"/>
                </a:solidFill>
                <a:latin typeface="Arial" charset="0"/>
              </a:defRPr>
            </a:lvl2pPr>
            <a:lvl3pPr marL="1143000" indent="-228600">
              <a:defRPr sz="1600" i="1">
                <a:solidFill>
                  <a:schemeClr val="tx1"/>
                </a:solidFill>
                <a:latin typeface="Arial" charset="0"/>
              </a:defRPr>
            </a:lvl3pPr>
            <a:lvl4pPr marL="1600200" indent="-228600">
              <a:defRPr sz="1600" i="1">
                <a:solidFill>
                  <a:schemeClr val="tx1"/>
                </a:solidFill>
                <a:latin typeface="Arial" charset="0"/>
              </a:defRPr>
            </a:lvl4pPr>
            <a:lvl5pPr marL="2057400" indent="-228600">
              <a:defRPr sz="1600" i="1">
                <a:solidFill>
                  <a:schemeClr val="tx1"/>
                </a:solidFill>
                <a:latin typeface="Arial" charset="0"/>
              </a:defRPr>
            </a:lvl5pPr>
            <a:lvl6pPr marL="2514600" indent="-228600" eaLnBrk="0" fontAlgn="base" hangingPunct="0">
              <a:spcBef>
                <a:spcPct val="0"/>
              </a:spcBef>
              <a:spcAft>
                <a:spcPct val="0"/>
              </a:spcAft>
              <a:defRPr sz="1600" i="1">
                <a:solidFill>
                  <a:schemeClr val="tx1"/>
                </a:solidFill>
                <a:latin typeface="Arial" charset="0"/>
              </a:defRPr>
            </a:lvl6pPr>
            <a:lvl7pPr marL="2971800" indent="-228600" eaLnBrk="0" fontAlgn="base" hangingPunct="0">
              <a:spcBef>
                <a:spcPct val="0"/>
              </a:spcBef>
              <a:spcAft>
                <a:spcPct val="0"/>
              </a:spcAft>
              <a:defRPr sz="1600" i="1">
                <a:solidFill>
                  <a:schemeClr val="tx1"/>
                </a:solidFill>
                <a:latin typeface="Arial" charset="0"/>
              </a:defRPr>
            </a:lvl7pPr>
            <a:lvl8pPr marL="3429000" indent="-228600" eaLnBrk="0" fontAlgn="base" hangingPunct="0">
              <a:spcBef>
                <a:spcPct val="0"/>
              </a:spcBef>
              <a:spcAft>
                <a:spcPct val="0"/>
              </a:spcAft>
              <a:defRPr sz="1600" i="1">
                <a:solidFill>
                  <a:schemeClr val="tx1"/>
                </a:solidFill>
                <a:latin typeface="Arial" charset="0"/>
              </a:defRPr>
            </a:lvl8pPr>
            <a:lvl9pPr marL="3886200" indent="-228600" eaLnBrk="0" fontAlgn="base" hangingPunct="0">
              <a:spcBef>
                <a:spcPct val="0"/>
              </a:spcBef>
              <a:spcAft>
                <a:spcPct val="0"/>
              </a:spcAft>
              <a:defRPr sz="1600" i="1">
                <a:solidFill>
                  <a:schemeClr val="tx1"/>
                </a:solidFill>
                <a:latin typeface="Arial" charset="0"/>
              </a:defRPr>
            </a:lvl9pPr>
          </a:lstStyle>
          <a:p>
            <a:fld id="{92C01ACC-64EB-41DA-BC37-3CC7050AA7AE}" type="slidenum">
              <a:rPr lang="en-US" altLang="en-US" sz="1400" i="0" smtClean="0"/>
              <a:pPr/>
              <a:t>10</a:t>
            </a:fld>
            <a:endParaRPr lang="en-US" altLang="en-US" sz="1400" i="0" dirty="0"/>
          </a:p>
        </p:txBody>
      </p:sp>
      <p:sp>
        <p:nvSpPr>
          <p:cNvPr id="5" name="TextBox 4"/>
          <p:cNvSpPr txBox="1"/>
          <p:nvPr/>
        </p:nvSpPr>
        <p:spPr>
          <a:xfrm>
            <a:off x="1130621" y="6356392"/>
            <a:ext cx="6814335" cy="461665"/>
          </a:xfrm>
          <a:prstGeom prst="rect">
            <a:avLst/>
          </a:prstGeom>
          <a:noFill/>
        </p:spPr>
        <p:txBody>
          <a:bodyPr wrap="none" rtlCol="0">
            <a:spAutoFit/>
          </a:bodyPr>
          <a:lstStyle/>
          <a:p>
            <a:r>
              <a:rPr lang="en-US" sz="2400" dirty="0"/>
              <a:t>18 months in 2014-15. Some were done in 6 months.</a:t>
            </a:r>
          </a:p>
        </p:txBody>
      </p:sp>
    </p:spTree>
    <p:extLst>
      <p:ext uri="{BB962C8B-B14F-4D97-AF65-F5344CB8AC3E}">
        <p14:creationId xmlns:p14="http://schemas.microsoft.com/office/powerpoint/2010/main" val="17718232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659" y="30498"/>
            <a:ext cx="8229600" cy="1143000"/>
          </a:xfrm>
        </p:spPr>
        <p:txBody>
          <a:bodyPr>
            <a:normAutofit/>
          </a:bodyPr>
          <a:lstStyle/>
          <a:p>
            <a:r>
              <a:rPr lang="en-US" sz="2800" dirty="0"/>
              <a:t>Special Thanks to the Organizers and Participants in the Town Meetings</a:t>
            </a:r>
          </a:p>
        </p:txBody>
      </p:sp>
      <p:sp>
        <p:nvSpPr>
          <p:cNvPr id="3" name="TextBox 2"/>
          <p:cNvSpPr txBox="1"/>
          <p:nvPr/>
        </p:nvSpPr>
        <p:spPr>
          <a:xfrm>
            <a:off x="592569" y="1340613"/>
            <a:ext cx="8064690" cy="5016758"/>
          </a:xfrm>
          <a:prstGeom prst="rect">
            <a:avLst/>
          </a:prstGeom>
          <a:noFill/>
        </p:spPr>
        <p:txBody>
          <a:bodyPr wrap="square" rtlCol="0">
            <a:spAutoFit/>
          </a:bodyPr>
          <a:lstStyle/>
          <a:p>
            <a:r>
              <a:rPr lang="en-US" sz="2000" dirty="0"/>
              <a:t>Education and Innovation:   Michael </a:t>
            </a:r>
            <a:r>
              <a:rPr lang="en-US" sz="2000" dirty="0" err="1"/>
              <a:t>Thoennessen</a:t>
            </a:r>
            <a:r>
              <a:rPr lang="en-US" sz="2000" dirty="0"/>
              <a:t> and Graham </a:t>
            </a:r>
            <a:r>
              <a:rPr lang="en-US" sz="2000" dirty="0" err="1"/>
              <a:t>Peaslee</a:t>
            </a:r>
            <a:endParaRPr lang="en-US" sz="2000" dirty="0"/>
          </a:p>
          <a:p>
            <a:endParaRPr lang="en-US" sz="2000" dirty="0"/>
          </a:p>
          <a:p>
            <a:r>
              <a:rPr lang="en-US" sz="2000" dirty="0"/>
              <a:t>Nuclear Structure: Mark Riley and Charlotte </a:t>
            </a:r>
            <a:r>
              <a:rPr lang="en-US" sz="2000" dirty="0" err="1"/>
              <a:t>Elster</a:t>
            </a:r>
            <a:endParaRPr lang="en-US" sz="2000" dirty="0"/>
          </a:p>
          <a:p>
            <a:endParaRPr lang="en-US" sz="2000" dirty="0"/>
          </a:p>
          <a:p>
            <a:r>
              <a:rPr lang="en-US" sz="2000" dirty="0"/>
              <a:t>Nuclear Astrophysics:  </a:t>
            </a:r>
            <a:r>
              <a:rPr lang="en-US" sz="2000" dirty="0" err="1"/>
              <a:t>Hendrik</a:t>
            </a:r>
            <a:r>
              <a:rPr lang="en-US" sz="2000" dirty="0"/>
              <a:t> Schatz and Michael </a:t>
            </a:r>
            <a:r>
              <a:rPr lang="en-US" sz="2000" dirty="0" err="1"/>
              <a:t>Wiescher</a:t>
            </a:r>
            <a:endParaRPr lang="en-US" sz="2000" dirty="0"/>
          </a:p>
          <a:p>
            <a:endParaRPr lang="en-US" sz="2000" dirty="0"/>
          </a:p>
          <a:p>
            <a:r>
              <a:rPr lang="en-US" sz="2000" dirty="0"/>
              <a:t>Hadron QCD: </a:t>
            </a:r>
            <a:r>
              <a:rPr lang="en-US" sz="2000" dirty="0" err="1"/>
              <a:t>Haiyan</a:t>
            </a:r>
            <a:r>
              <a:rPr lang="en-US" sz="2000" dirty="0"/>
              <a:t> </a:t>
            </a:r>
            <a:r>
              <a:rPr lang="en-US" sz="2000" dirty="0" err="1"/>
              <a:t>Gao</a:t>
            </a:r>
            <a:r>
              <a:rPr lang="en-US" sz="2000" dirty="0"/>
              <a:t> and Craig Roberts</a:t>
            </a:r>
          </a:p>
          <a:p>
            <a:endParaRPr lang="en-US" sz="2000" dirty="0"/>
          </a:p>
          <a:p>
            <a:r>
              <a:rPr lang="en-US" sz="2000" dirty="0"/>
              <a:t>Heavy Ion QCD: Paul Sorensen and Ulrich Heinz</a:t>
            </a:r>
          </a:p>
          <a:p>
            <a:endParaRPr lang="en-US" sz="2000" dirty="0"/>
          </a:p>
          <a:p>
            <a:r>
              <a:rPr lang="en-US" sz="2000" dirty="0"/>
              <a:t>Fundamental Symmetries, Neutrinos and the Relevant Nuclear Astrophysics:</a:t>
            </a:r>
          </a:p>
          <a:p>
            <a:r>
              <a:rPr lang="en-US" sz="2000" dirty="0"/>
              <a:t>Hamish Robertson and Michael Ramsey-</a:t>
            </a:r>
            <a:r>
              <a:rPr lang="en-US" sz="2000" dirty="0" err="1"/>
              <a:t>Musolf</a:t>
            </a:r>
            <a:endParaRPr lang="en-US" sz="2000" dirty="0"/>
          </a:p>
          <a:p>
            <a:endParaRPr lang="en-US" sz="2000" dirty="0"/>
          </a:p>
          <a:p>
            <a:r>
              <a:rPr lang="en-US" sz="2000" dirty="0"/>
              <a:t>High Performance Computing:  A. Burrows, J Carlson, W. Detmold, R. Edwards, R, </a:t>
            </a:r>
            <a:r>
              <a:rPr lang="en-US" sz="2000" dirty="0" err="1"/>
              <a:t>Furnstahl</a:t>
            </a:r>
            <a:r>
              <a:rPr lang="en-US" sz="2000" dirty="0"/>
              <a:t>, W, </a:t>
            </a:r>
            <a:r>
              <a:rPr lang="en-US" sz="2000" dirty="0" err="1"/>
              <a:t>Haxton</a:t>
            </a:r>
            <a:r>
              <a:rPr lang="en-US" sz="2000" dirty="0"/>
              <a:t>, W, </a:t>
            </a:r>
            <a:r>
              <a:rPr lang="en-US" sz="2000" dirty="0" err="1"/>
              <a:t>Hix</a:t>
            </a:r>
            <a:r>
              <a:rPr lang="en-US" sz="2000" dirty="0"/>
              <a:t>, F. </a:t>
            </a:r>
            <a:r>
              <a:rPr lang="en-US" sz="2000" dirty="0" err="1"/>
              <a:t>Karsch</a:t>
            </a:r>
            <a:r>
              <a:rPr lang="en-US" sz="2000" dirty="0"/>
              <a:t>, W. </a:t>
            </a:r>
            <a:r>
              <a:rPr lang="en-US" sz="2000" dirty="0" err="1"/>
              <a:t>Nazarewicz</a:t>
            </a:r>
            <a:r>
              <a:rPr lang="en-US" sz="2000" dirty="0"/>
              <a:t>, P. </a:t>
            </a:r>
            <a:r>
              <a:rPr lang="en-US" sz="2000" dirty="0" err="1"/>
              <a:t>Petreczky</a:t>
            </a:r>
            <a:r>
              <a:rPr lang="en-US" sz="2000" dirty="0"/>
              <a:t>, D, Richards and M. Savage.     </a:t>
            </a:r>
            <a:r>
              <a:rPr lang="en-US" sz="2000" dirty="0">
                <a:solidFill>
                  <a:srgbClr val="FF0000"/>
                </a:solidFill>
              </a:rPr>
              <a:t>This was an ad-hoc meeting.</a:t>
            </a:r>
            <a:endParaRPr lang="en-US" sz="2000" dirty="0"/>
          </a:p>
        </p:txBody>
      </p:sp>
    </p:spTree>
    <p:extLst>
      <p:ext uri="{BB962C8B-B14F-4D97-AF65-F5344CB8AC3E}">
        <p14:creationId xmlns:p14="http://schemas.microsoft.com/office/powerpoint/2010/main" val="25857957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9819"/>
          </a:xfrm>
        </p:spPr>
        <p:txBody>
          <a:bodyPr>
            <a:normAutofit fontScale="90000"/>
          </a:bodyPr>
          <a:lstStyle/>
          <a:p>
            <a:r>
              <a:rPr lang="en-US" dirty="0"/>
              <a:t>Town Meetings</a:t>
            </a:r>
          </a:p>
        </p:txBody>
      </p:sp>
      <p:sp>
        <p:nvSpPr>
          <p:cNvPr id="3" name="TextBox 2"/>
          <p:cNvSpPr txBox="1"/>
          <p:nvPr/>
        </p:nvSpPr>
        <p:spPr>
          <a:xfrm>
            <a:off x="457200" y="1231602"/>
            <a:ext cx="8229599" cy="5262979"/>
          </a:xfrm>
          <a:prstGeom prst="rect">
            <a:avLst/>
          </a:prstGeom>
          <a:noFill/>
        </p:spPr>
        <p:txBody>
          <a:bodyPr wrap="square" rtlCol="0">
            <a:spAutoFit/>
          </a:bodyPr>
          <a:lstStyle/>
          <a:p>
            <a:pPr marL="285750" indent="-285750">
              <a:buFont typeface="Arial"/>
              <a:buChar char="•"/>
            </a:pPr>
            <a:r>
              <a:rPr lang="en-US" sz="2400" dirty="0"/>
              <a:t>I gave no direction to DNP or the town meeting organizers because they were familiar with the process.</a:t>
            </a:r>
          </a:p>
          <a:p>
            <a:pPr marL="285750" indent="-285750">
              <a:buFont typeface="Arial"/>
              <a:buChar char="•"/>
            </a:pPr>
            <a:r>
              <a:rPr lang="en-US" sz="2400" dirty="0"/>
              <a:t>One major goal is to help make the physics case. Text from the white papers of the town meetings were freely adapted for the science discussion in the LRP.</a:t>
            </a:r>
          </a:p>
          <a:p>
            <a:pPr marL="285750" indent="-285750">
              <a:buFont typeface="Arial"/>
              <a:buChar char="•"/>
            </a:pPr>
            <a:r>
              <a:rPr lang="en-US" sz="2400" dirty="0"/>
              <a:t>It is difficult for an open community to set priorities. If they can, that is great and has an impact with the LRP working group. If not, that is also useful information. </a:t>
            </a:r>
          </a:p>
          <a:p>
            <a:pPr marL="285750" indent="-285750">
              <a:buFont typeface="Arial"/>
              <a:buChar char="•"/>
            </a:pPr>
            <a:r>
              <a:rPr lang="en-US" sz="2400" dirty="0"/>
              <a:t>Ad hoc town meetings that do not spring from the DNP organization are also useful. They must be open to the broad community and let everyone have a chance to speak. </a:t>
            </a:r>
          </a:p>
          <a:p>
            <a:pPr marL="285750" indent="-285750">
              <a:buFont typeface="Arial"/>
              <a:buChar char="•"/>
            </a:pPr>
            <a:r>
              <a:rPr lang="en-US" sz="2400" dirty="0"/>
              <a:t>Listing every project as a separate recommendation is not particularly useful.  </a:t>
            </a:r>
          </a:p>
          <a:p>
            <a:pPr marL="285750" indent="-285750">
              <a:buFont typeface="Arial"/>
              <a:buChar char="•"/>
            </a:pPr>
            <a:endParaRPr lang="en-US" sz="2400" dirty="0"/>
          </a:p>
        </p:txBody>
      </p:sp>
    </p:spTree>
    <p:extLst>
      <p:ext uri="{BB962C8B-B14F-4D97-AF65-F5344CB8AC3E}">
        <p14:creationId xmlns:p14="http://schemas.microsoft.com/office/powerpoint/2010/main" val="3874765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962"/>
            <a:ext cx="8229600" cy="1143000"/>
          </a:xfrm>
        </p:spPr>
        <p:txBody>
          <a:bodyPr>
            <a:normAutofit/>
          </a:bodyPr>
          <a:lstStyle/>
          <a:p>
            <a:r>
              <a:rPr lang="en-US" sz="4000" dirty="0"/>
              <a:t>White Papers</a:t>
            </a:r>
            <a:br>
              <a:rPr lang="en-US" sz="4000" dirty="0"/>
            </a:br>
            <a:r>
              <a:rPr lang="en-US" sz="2700" dirty="0"/>
              <a:t>These were public documents from the community</a:t>
            </a:r>
          </a:p>
        </p:txBody>
      </p:sp>
      <p:pic>
        <p:nvPicPr>
          <p:cNvPr id="3" name="Picture 2"/>
          <p:cNvPicPr>
            <a:picLocks noChangeAspect="1"/>
          </p:cNvPicPr>
          <p:nvPr/>
        </p:nvPicPr>
        <p:blipFill>
          <a:blip r:embed="rId2"/>
          <a:stretch>
            <a:fillRect/>
          </a:stretch>
        </p:blipFill>
        <p:spPr>
          <a:xfrm>
            <a:off x="457199" y="1417638"/>
            <a:ext cx="7959507" cy="5044758"/>
          </a:xfrm>
          <a:prstGeom prst="rect">
            <a:avLst/>
          </a:prstGeom>
        </p:spPr>
      </p:pic>
      <p:sp>
        <p:nvSpPr>
          <p:cNvPr id="4" name="TextBox 3"/>
          <p:cNvSpPr txBox="1"/>
          <p:nvPr/>
        </p:nvSpPr>
        <p:spPr>
          <a:xfrm>
            <a:off x="4725528" y="4997101"/>
            <a:ext cx="4331384" cy="2215991"/>
          </a:xfrm>
          <a:prstGeom prst="rect">
            <a:avLst/>
          </a:prstGeom>
          <a:noFill/>
        </p:spPr>
        <p:txBody>
          <a:bodyPr wrap="none" rtlCol="0">
            <a:spAutoFit/>
          </a:bodyPr>
          <a:lstStyle/>
          <a:p>
            <a:r>
              <a:rPr lang="en-US" sz="2400" dirty="0"/>
              <a:t>7 from town meetings</a:t>
            </a:r>
          </a:p>
          <a:p>
            <a:r>
              <a:rPr lang="en-US" sz="2400" dirty="0"/>
              <a:t>1 from proposed major facility</a:t>
            </a:r>
          </a:p>
          <a:p>
            <a:r>
              <a:rPr lang="en-US" sz="2400" dirty="0"/>
              <a:t>2 major instrumentation projects</a:t>
            </a:r>
          </a:p>
          <a:p>
            <a:endParaRPr lang="en-US" sz="2400" dirty="0"/>
          </a:p>
          <a:p>
            <a:r>
              <a:rPr lang="en-US" sz="2400" dirty="0"/>
              <a:t>2 copies in other formats</a:t>
            </a:r>
          </a:p>
          <a:p>
            <a:endParaRPr lang="en-US" dirty="0"/>
          </a:p>
        </p:txBody>
      </p:sp>
    </p:spTree>
    <p:extLst>
      <p:ext uri="{BB962C8B-B14F-4D97-AF65-F5344CB8AC3E}">
        <p14:creationId xmlns:p14="http://schemas.microsoft.com/office/powerpoint/2010/main" val="27942976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026" y="156791"/>
            <a:ext cx="8999974" cy="736083"/>
          </a:xfrm>
        </p:spPr>
        <p:txBody>
          <a:bodyPr>
            <a:normAutofit fontScale="90000"/>
          </a:bodyPr>
          <a:lstStyle/>
          <a:p>
            <a:pPr algn="l"/>
            <a:r>
              <a:rPr lang="en-US" sz="3600" dirty="0"/>
              <a:t>FY07 LRP Recommendations are being implemented! </a:t>
            </a:r>
            <a:br>
              <a:rPr lang="en-US" dirty="0"/>
            </a:br>
            <a:endParaRPr lang="en-US" sz="2700" dirty="0"/>
          </a:p>
        </p:txBody>
      </p:sp>
      <p:sp>
        <p:nvSpPr>
          <p:cNvPr id="3" name="Content Placeholder 2"/>
          <p:cNvSpPr>
            <a:spLocks noGrp="1"/>
          </p:cNvSpPr>
          <p:nvPr>
            <p:ph idx="1"/>
          </p:nvPr>
        </p:nvSpPr>
        <p:spPr>
          <a:xfrm>
            <a:off x="457199" y="2084679"/>
            <a:ext cx="8590237" cy="4525963"/>
          </a:xfrm>
        </p:spPr>
        <p:txBody>
          <a:bodyPr>
            <a:normAutofit fontScale="77500" lnSpcReduction="20000"/>
          </a:bodyPr>
          <a:lstStyle/>
          <a:p>
            <a:r>
              <a:rPr lang="en-US" dirty="0"/>
              <a:t>Complete JLAB 12 </a:t>
            </a:r>
            <a:r>
              <a:rPr lang="en-US" dirty="0" err="1"/>
              <a:t>GeV</a:t>
            </a:r>
            <a:r>
              <a:rPr lang="en-US" dirty="0"/>
              <a:t>  	- almost complete in FY15</a:t>
            </a:r>
          </a:p>
          <a:p>
            <a:r>
              <a:rPr lang="en-US" dirty="0"/>
              <a:t>Build FRIB                         	- now well underway</a:t>
            </a:r>
          </a:p>
          <a:p>
            <a:r>
              <a:rPr lang="en-US" dirty="0"/>
              <a:t>Targeted program in fundamental symmetries</a:t>
            </a:r>
          </a:p>
          <a:p>
            <a:pPr marL="0" indent="0">
              <a:buNone/>
            </a:pPr>
            <a:r>
              <a:rPr lang="en-US" dirty="0"/>
              <a:t>								- underway</a:t>
            </a:r>
          </a:p>
          <a:p>
            <a:r>
              <a:rPr lang="en-US" dirty="0"/>
              <a:t>Upgrade RHIC				- completed at 1/7 the anticipated </a:t>
            </a:r>
          </a:p>
          <a:p>
            <a:pPr marL="0" indent="0">
              <a:buNone/>
            </a:pPr>
            <a:r>
              <a:rPr lang="en-US" dirty="0"/>
              <a:t>								  cost</a:t>
            </a:r>
          </a:p>
          <a:p>
            <a:endParaRPr lang="en-US" dirty="0"/>
          </a:p>
          <a:p>
            <a:r>
              <a:rPr lang="en-US" dirty="0"/>
              <a:t>Resources for R&amp;D for EIC – steps forward</a:t>
            </a:r>
          </a:p>
          <a:p>
            <a:pPr marL="0" indent="0">
              <a:buNone/>
            </a:pPr>
            <a:endParaRPr lang="en-US" dirty="0"/>
          </a:p>
          <a:p>
            <a:r>
              <a:rPr lang="en-US" dirty="0"/>
              <a:t>Initiatives in theory, gamma-ray tracking and Accelerator R&amp;D								- major progress, theory topical 								  collaborations, GRETINA</a:t>
            </a:r>
          </a:p>
        </p:txBody>
      </p:sp>
      <p:sp>
        <p:nvSpPr>
          <p:cNvPr id="5" name="TextBox 4"/>
          <p:cNvSpPr txBox="1"/>
          <p:nvPr/>
        </p:nvSpPr>
        <p:spPr>
          <a:xfrm>
            <a:off x="144026" y="932156"/>
            <a:ext cx="8903410" cy="830997"/>
          </a:xfrm>
          <a:prstGeom prst="rect">
            <a:avLst/>
          </a:prstGeom>
          <a:noFill/>
        </p:spPr>
        <p:txBody>
          <a:bodyPr wrap="square" rtlCol="0">
            <a:spAutoFit/>
          </a:bodyPr>
          <a:lstStyle/>
          <a:p>
            <a:r>
              <a:rPr lang="en-US" sz="2400" dirty="0"/>
              <a:t>These were made after a period, 2001-2006, of little major construction.</a:t>
            </a:r>
          </a:p>
        </p:txBody>
      </p:sp>
      <p:sp>
        <p:nvSpPr>
          <p:cNvPr id="6" name="Slide Number Placeholder 3"/>
          <p:cNvSpPr>
            <a:spLocks noGrp="1"/>
          </p:cNvSpPr>
          <p:nvPr>
            <p:ph type="sldNum" sz="quarter" idx="4294967295"/>
          </p:nvPr>
        </p:nvSpPr>
        <p:spPr>
          <a:xfrm>
            <a:off x="8766175" y="6619875"/>
            <a:ext cx="377825" cy="23812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i="1">
                <a:solidFill>
                  <a:schemeClr val="tx1"/>
                </a:solidFill>
                <a:latin typeface="Arial" charset="0"/>
              </a:defRPr>
            </a:lvl1pPr>
            <a:lvl2pPr marL="742950" indent="-285750">
              <a:defRPr sz="1600" i="1">
                <a:solidFill>
                  <a:schemeClr val="tx1"/>
                </a:solidFill>
                <a:latin typeface="Arial" charset="0"/>
              </a:defRPr>
            </a:lvl2pPr>
            <a:lvl3pPr marL="1143000" indent="-228600">
              <a:defRPr sz="1600" i="1">
                <a:solidFill>
                  <a:schemeClr val="tx1"/>
                </a:solidFill>
                <a:latin typeface="Arial" charset="0"/>
              </a:defRPr>
            </a:lvl3pPr>
            <a:lvl4pPr marL="1600200" indent="-228600">
              <a:defRPr sz="1600" i="1">
                <a:solidFill>
                  <a:schemeClr val="tx1"/>
                </a:solidFill>
                <a:latin typeface="Arial" charset="0"/>
              </a:defRPr>
            </a:lvl4pPr>
            <a:lvl5pPr marL="2057400" indent="-228600">
              <a:defRPr sz="1600" i="1">
                <a:solidFill>
                  <a:schemeClr val="tx1"/>
                </a:solidFill>
                <a:latin typeface="Arial" charset="0"/>
              </a:defRPr>
            </a:lvl5pPr>
            <a:lvl6pPr marL="2514600" indent="-228600" eaLnBrk="0" fontAlgn="base" hangingPunct="0">
              <a:spcBef>
                <a:spcPct val="0"/>
              </a:spcBef>
              <a:spcAft>
                <a:spcPct val="0"/>
              </a:spcAft>
              <a:defRPr sz="1600" i="1">
                <a:solidFill>
                  <a:schemeClr val="tx1"/>
                </a:solidFill>
                <a:latin typeface="Arial" charset="0"/>
              </a:defRPr>
            </a:lvl6pPr>
            <a:lvl7pPr marL="2971800" indent="-228600" eaLnBrk="0" fontAlgn="base" hangingPunct="0">
              <a:spcBef>
                <a:spcPct val="0"/>
              </a:spcBef>
              <a:spcAft>
                <a:spcPct val="0"/>
              </a:spcAft>
              <a:defRPr sz="1600" i="1">
                <a:solidFill>
                  <a:schemeClr val="tx1"/>
                </a:solidFill>
                <a:latin typeface="Arial" charset="0"/>
              </a:defRPr>
            </a:lvl7pPr>
            <a:lvl8pPr marL="3429000" indent="-228600" eaLnBrk="0" fontAlgn="base" hangingPunct="0">
              <a:spcBef>
                <a:spcPct val="0"/>
              </a:spcBef>
              <a:spcAft>
                <a:spcPct val="0"/>
              </a:spcAft>
              <a:defRPr sz="1600" i="1">
                <a:solidFill>
                  <a:schemeClr val="tx1"/>
                </a:solidFill>
                <a:latin typeface="Arial" charset="0"/>
              </a:defRPr>
            </a:lvl8pPr>
            <a:lvl9pPr marL="3886200" indent="-228600" eaLnBrk="0" fontAlgn="base" hangingPunct="0">
              <a:spcBef>
                <a:spcPct val="0"/>
              </a:spcBef>
              <a:spcAft>
                <a:spcPct val="0"/>
              </a:spcAft>
              <a:defRPr sz="1600" i="1">
                <a:solidFill>
                  <a:schemeClr val="tx1"/>
                </a:solidFill>
                <a:latin typeface="Arial" charset="0"/>
              </a:defRPr>
            </a:lvl9pPr>
          </a:lstStyle>
          <a:p>
            <a:fld id="{92C01ACC-64EB-41DA-BC37-3CC7050AA7AE}" type="slidenum">
              <a:rPr lang="en-US" altLang="en-US" sz="1400" i="0" smtClean="0"/>
              <a:pPr/>
              <a:t>14</a:t>
            </a:fld>
            <a:endParaRPr lang="en-US" altLang="en-US" sz="1400" i="0" dirty="0"/>
          </a:p>
        </p:txBody>
      </p:sp>
    </p:spTree>
    <p:extLst>
      <p:ext uri="{BB962C8B-B14F-4D97-AF65-F5344CB8AC3E}">
        <p14:creationId xmlns:p14="http://schemas.microsoft.com/office/powerpoint/2010/main" val="12836480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233" y="145058"/>
            <a:ext cx="4346026" cy="749041"/>
          </a:xfrm>
        </p:spPr>
        <p:txBody>
          <a:bodyPr>
            <a:normAutofit fontScale="90000"/>
          </a:bodyPr>
          <a:lstStyle/>
          <a:p>
            <a:r>
              <a:rPr lang="en-US" sz="2800" dirty="0"/>
              <a:t>2015 Recommendations from</a:t>
            </a:r>
            <a:br>
              <a:rPr lang="en-US" sz="2800" dirty="0"/>
            </a:br>
            <a:r>
              <a:rPr lang="en-US" sz="2800" dirty="0"/>
              <a:t> the Town Meetings</a:t>
            </a:r>
          </a:p>
        </p:txBody>
      </p:sp>
      <p:sp>
        <p:nvSpPr>
          <p:cNvPr id="4" name="TextBox 3"/>
          <p:cNvSpPr txBox="1"/>
          <p:nvPr/>
        </p:nvSpPr>
        <p:spPr>
          <a:xfrm>
            <a:off x="1480927" y="997761"/>
            <a:ext cx="3243473" cy="1754327"/>
          </a:xfrm>
          <a:prstGeom prst="rect">
            <a:avLst/>
          </a:prstGeom>
          <a:noFill/>
          <a:ln>
            <a:solidFill>
              <a:srgbClr val="0000FF"/>
            </a:solidFill>
          </a:ln>
        </p:spPr>
        <p:txBody>
          <a:bodyPr wrap="square" rtlCol="0">
            <a:spAutoFit/>
          </a:bodyPr>
          <a:lstStyle/>
          <a:p>
            <a:r>
              <a:rPr lang="en-US" dirty="0">
                <a:solidFill>
                  <a:schemeClr val="tx2"/>
                </a:solidFill>
              </a:rPr>
              <a:t>Run JLAB12</a:t>
            </a:r>
          </a:p>
          <a:p>
            <a:r>
              <a:rPr lang="en-US" dirty="0">
                <a:solidFill>
                  <a:srgbClr val="1F497D"/>
                </a:solidFill>
              </a:rPr>
              <a:t>Run RHIC RHI</a:t>
            </a:r>
          </a:p>
          <a:p>
            <a:r>
              <a:rPr lang="en-US" dirty="0"/>
              <a:t>Run RHIC Spin </a:t>
            </a:r>
          </a:p>
          <a:p>
            <a:r>
              <a:rPr lang="en-US" dirty="0"/>
              <a:t>   and other existing facilities</a:t>
            </a:r>
          </a:p>
          <a:p>
            <a:r>
              <a:rPr lang="en-US" dirty="0"/>
              <a:t>Run ATLAS and NSCL</a:t>
            </a:r>
          </a:p>
          <a:p>
            <a:r>
              <a:rPr lang="en-US" dirty="0"/>
              <a:t>Participation in LHC</a:t>
            </a:r>
          </a:p>
        </p:txBody>
      </p:sp>
      <p:sp>
        <p:nvSpPr>
          <p:cNvPr id="5" name="TextBox 4"/>
          <p:cNvSpPr txBox="1"/>
          <p:nvPr/>
        </p:nvSpPr>
        <p:spPr>
          <a:xfrm>
            <a:off x="1478380" y="2840106"/>
            <a:ext cx="2316114" cy="369332"/>
          </a:xfrm>
          <a:prstGeom prst="rect">
            <a:avLst/>
          </a:prstGeom>
          <a:noFill/>
          <a:ln>
            <a:solidFill>
              <a:srgbClr val="0000FF"/>
            </a:solidFill>
          </a:ln>
        </p:spPr>
        <p:txBody>
          <a:bodyPr wrap="square" rtlCol="0">
            <a:spAutoFit/>
          </a:bodyPr>
          <a:lstStyle/>
          <a:p>
            <a:r>
              <a:rPr lang="en-US" dirty="0">
                <a:solidFill>
                  <a:srgbClr val="1F497D"/>
                </a:solidFill>
              </a:rPr>
              <a:t>Finish and run FRIB</a:t>
            </a:r>
          </a:p>
        </p:txBody>
      </p:sp>
      <p:sp>
        <p:nvSpPr>
          <p:cNvPr id="6" name="TextBox 5"/>
          <p:cNvSpPr txBox="1"/>
          <p:nvPr/>
        </p:nvSpPr>
        <p:spPr>
          <a:xfrm>
            <a:off x="1524000" y="3886200"/>
            <a:ext cx="1137345" cy="369332"/>
          </a:xfrm>
          <a:prstGeom prst="rect">
            <a:avLst/>
          </a:prstGeom>
          <a:noFill/>
          <a:ln>
            <a:solidFill>
              <a:srgbClr val="0000FF"/>
            </a:solidFill>
          </a:ln>
        </p:spPr>
        <p:txBody>
          <a:bodyPr wrap="square" rtlCol="0">
            <a:spAutoFit/>
          </a:bodyPr>
          <a:lstStyle/>
          <a:p>
            <a:r>
              <a:rPr lang="en-US" dirty="0"/>
              <a:t>Build EIC</a:t>
            </a:r>
          </a:p>
        </p:txBody>
      </p:sp>
      <p:sp>
        <p:nvSpPr>
          <p:cNvPr id="7" name="TextBox 6"/>
          <p:cNvSpPr txBox="1"/>
          <p:nvPr/>
        </p:nvSpPr>
        <p:spPr>
          <a:xfrm>
            <a:off x="1524000" y="3352800"/>
            <a:ext cx="2270494" cy="369332"/>
          </a:xfrm>
          <a:prstGeom prst="rect">
            <a:avLst/>
          </a:prstGeom>
          <a:noFill/>
          <a:ln>
            <a:solidFill>
              <a:srgbClr val="0000FF"/>
            </a:solidFill>
          </a:ln>
        </p:spPr>
        <p:txBody>
          <a:bodyPr wrap="square" rtlCol="0">
            <a:spAutoFit/>
          </a:bodyPr>
          <a:lstStyle/>
          <a:p>
            <a:r>
              <a:rPr lang="en-US" dirty="0"/>
              <a:t>Lead NLDBD</a:t>
            </a:r>
          </a:p>
        </p:txBody>
      </p:sp>
      <p:sp>
        <p:nvSpPr>
          <p:cNvPr id="8" name="TextBox 7"/>
          <p:cNvSpPr txBox="1"/>
          <p:nvPr/>
        </p:nvSpPr>
        <p:spPr>
          <a:xfrm>
            <a:off x="1510665" y="4419600"/>
            <a:ext cx="3825601" cy="369332"/>
          </a:xfrm>
          <a:prstGeom prst="rect">
            <a:avLst/>
          </a:prstGeom>
          <a:noFill/>
          <a:ln>
            <a:solidFill>
              <a:srgbClr val="0000FF"/>
            </a:solidFill>
          </a:ln>
        </p:spPr>
        <p:txBody>
          <a:bodyPr wrap="square" rtlCol="0">
            <a:spAutoFit/>
          </a:bodyPr>
          <a:lstStyle/>
          <a:p>
            <a:r>
              <a:rPr lang="en-US" dirty="0"/>
              <a:t>Increase Instrumentation and MIE</a:t>
            </a:r>
          </a:p>
        </p:txBody>
      </p:sp>
      <p:sp>
        <p:nvSpPr>
          <p:cNvPr id="9" name="TextBox 8"/>
          <p:cNvSpPr txBox="1"/>
          <p:nvPr/>
        </p:nvSpPr>
        <p:spPr>
          <a:xfrm>
            <a:off x="1523919" y="5287771"/>
            <a:ext cx="3911125" cy="369332"/>
          </a:xfrm>
          <a:prstGeom prst="rect">
            <a:avLst/>
          </a:prstGeom>
          <a:noFill/>
          <a:ln>
            <a:solidFill>
              <a:srgbClr val="0000FF"/>
            </a:solidFill>
          </a:ln>
        </p:spPr>
        <p:txBody>
          <a:bodyPr wrap="square" rtlCol="0">
            <a:spAutoFit/>
          </a:bodyPr>
          <a:lstStyle/>
          <a:p>
            <a:r>
              <a:rPr lang="en-US" dirty="0"/>
              <a:t>Increase theory and </a:t>
            </a:r>
            <a:r>
              <a:rPr lang="en-US" dirty="0">
                <a:solidFill>
                  <a:srgbClr val="1F497D"/>
                </a:solidFill>
              </a:rPr>
              <a:t>theory computing</a:t>
            </a:r>
          </a:p>
        </p:txBody>
      </p:sp>
      <p:sp>
        <p:nvSpPr>
          <p:cNvPr id="21" name="TextBox 20"/>
          <p:cNvSpPr txBox="1"/>
          <p:nvPr/>
        </p:nvSpPr>
        <p:spPr>
          <a:xfrm>
            <a:off x="1523919" y="6001335"/>
            <a:ext cx="3469992" cy="646331"/>
          </a:xfrm>
          <a:prstGeom prst="rect">
            <a:avLst/>
          </a:prstGeom>
          <a:noFill/>
          <a:ln>
            <a:solidFill>
              <a:srgbClr val="0000FF"/>
            </a:solidFill>
          </a:ln>
        </p:spPr>
        <p:txBody>
          <a:bodyPr wrap="square" rtlCol="0">
            <a:spAutoFit/>
          </a:bodyPr>
          <a:lstStyle/>
          <a:p>
            <a:r>
              <a:rPr lang="en-US" dirty="0"/>
              <a:t>Increase experimental research</a:t>
            </a:r>
          </a:p>
          <a:p>
            <a:r>
              <a:rPr lang="en-US" dirty="0"/>
              <a:t>  in </a:t>
            </a:r>
            <a:r>
              <a:rPr lang="en-US" dirty="0" err="1"/>
              <a:t>Astro</a:t>
            </a:r>
            <a:r>
              <a:rPr lang="en-US" dirty="0"/>
              <a:t>, </a:t>
            </a:r>
            <a:r>
              <a:rPr lang="en-US" dirty="0">
                <a:solidFill>
                  <a:srgbClr val="1F497D"/>
                </a:solidFill>
              </a:rPr>
              <a:t>FS&amp;N</a:t>
            </a:r>
          </a:p>
        </p:txBody>
      </p:sp>
      <p:sp>
        <p:nvSpPr>
          <p:cNvPr id="26" name="Title 1"/>
          <p:cNvSpPr txBox="1">
            <a:spLocks/>
          </p:cNvSpPr>
          <p:nvPr/>
        </p:nvSpPr>
        <p:spPr>
          <a:xfrm>
            <a:off x="4692510" y="248720"/>
            <a:ext cx="4274928" cy="1189433"/>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a:t>These flow into LRP recommendations</a:t>
            </a:r>
          </a:p>
        </p:txBody>
      </p:sp>
      <p:sp>
        <p:nvSpPr>
          <p:cNvPr id="3" name="TextBox 2"/>
          <p:cNvSpPr txBox="1"/>
          <p:nvPr/>
        </p:nvSpPr>
        <p:spPr>
          <a:xfrm>
            <a:off x="6116804" y="4364442"/>
            <a:ext cx="2262717" cy="1569660"/>
          </a:xfrm>
          <a:prstGeom prst="rect">
            <a:avLst/>
          </a:prstGeom>
          <a:noFill/>
        </p:spPr>
        <p:txBody>
          <a:bodyPr wrap="square" rtlCol="0">
            <a:spAutoFit/>
          </a:bodyPr>
          <a:lstStyle/>
          <a:p>
            <a:r>
              <a:rPr lang="en-US" sz="1200" dirty="0"/>
              <a:t>Requests</a:t>
            </a:r>
          </a:p>
          <a:p>
            <a:r>
              <a:rPr lang="en-US" sz="1200" dirty="0"/>
              <a:t>JLAB                  $75M</a:t>
            </a:r>
          </a:p>
          <a:p>
            <a:r>
              <a:rPr lang="en-US" sz="1200" dirty="0"/>
              <a:t>LE                    $116M</a:t>
            </a:r>
          </a:p>
          <a:p>
            <a:r>
              <a:rPr lang="en-US" sz="1200" dirty="0"/>
              <a:t>RHI                    $31M</a:t>
            </a:r>
          </a:p>
          <a:p>
            <a:r>
              <a:rPr lang="en-US" sz="1200" dirty="0"/>
              <a:t>ASTRO              $25M</a:t>
            </a:r>
          </a:p>
          <a:p>
            <a:r>
              <a:rPr lang="en-US" sz="1200" dirty="0"/>
              <a:t>OTHER FS&amp;N  $116M</a:t>
            </a:r>
          </a:p>
          <a:p>
            <a:endParaRPr lang="en-US" sz="1200" dirty="0"/>
          </a:p>
          <a:p>
            <a:r>
              <a:rPr lang="en-US" sz="1200" dirty="0"/>
              <a:t>TOTAL              $363M             </a:t>
            </a:r>
          </a:p>
        </p:txBody>
      </p:sp>
      <p:cxnSp>
        <p:nvCxnSpPr>
          <p:cNvPr id="13" name="Straight Arrow Connector 12"/>
          <p:cNvCxnSpPr/>
          <p:nvPr/>
        </p:nvCxnSpPr>
        <p:spPr>
          <a:xfrm flipV="1">
            <a:off x="5348839" y="4611978"/>
            <a:ext cx="755919" cy="12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23478" y="1993451"/>
            <a:ext cx="1058052" cy="1323439"/>
          </a:xfrm>
          <a:prstGeom prst="rect">
            <a:avLst/>
          </a:prstGeom>
          <a:noFill/>
        </p:spPr>
        <p:txBody>
          <a:bodyPr wrap="none" rtlCol="0">
            <a:spAutoFit/>
          </a:bodyPr>
          <a:lstStyle/>
          <a:p>
            <a:r>
              <a:rPr lang="en-US" sz="2000" dirty="0">
                <a:solidFill>
                  <a:srgbClr val="FF0000"/>
                </a:solidFill>
              </a:rPr>
              <a:t>Not </a:t>
            </a:r>
          </a:p>
          <a:p>
            <a:r>
              <a:rPr lang="en-US" sz="2000" dirty="0">
                <a:solidFill>
                  <a:srgbClr val="FF0000"/>
                </a:solidFill>
              </a:rPr>
              <a:t>Priority</a:t>
            </a:r>
          </a:p>
          <a:p>
            <a:r>
              <a:rPr lang="en-US" sz="2000" dirty="0">
                <a:solidFill>
                  <a:srgbClr val="FF0000"/>
                </a:solidFill>
              </a:rPr>
              <a:t>Ordered</a:t>
            </a:r>
          </a:p>
          <a:p>
            <a:r>
              <a:rPr lang="en-US" sz="2000" dirty="0">
                <a:solidFill>
                  <a:srgbClr val="FF0000"/>
                </a:solidFill>
              </a:rPr>
              <a:t>Here!</a:t>
            </a:r>
          </a:p>
        </p:txBody>
      </p:sp>
      <p:sp>
        <p:nvSpPr>
          <p:cNvPr id="14" name="TextBox 13"/>
          <p:cNvSpPr txBox="1"/>
          <p:nvPr/>
        </p:nvSpPr>
        <p:spPr>
          <a:xfrm>
            <a:off x="6269204" y="3348545"/>
            <a:ext cx="2262717" cy="830997"/>
          </a:xfrm>
          <a:prstGeom prst="rect">
            <a:avLst/>
          </a:prstGeom>
          <a:noFill/>
        </p:spPr>
        <p:txBody>
          <a:bodyPr wrap="square" rtlCol="0">
            <a:spAutoFit/>
          </a:bodyPr>
          <a:lstStyle/>
          <a:p>
            <a:r>
              <a:rPr lang="en-US" sz="1200" dirty="0"/>
              <a:t>	         $250M  </a:t>
            </a:r>
          </a:p>
          <a:p>
            <a:endParaRPr lang="en-US" sz="1200" dirty="0"/>
          </a:p>
          <a:p>
            <a:endParaRPr lang="en-US" sz="1200" dirty="0"/>
          </a:p>
          <a:p>
            <a:r>
              <a:rPr lang="en-US" sz="1200" dirty="0"/>
              <a:t>          	         &lt;$1500M             </a:t>
            </a:r>
          </a:p>
        </p:txBody>
      </p:sp>
      <p:cxnSp>
        <p:nvCxnSpPr>
          <p:cNvPr id="15" name="Straight Arrow Connector 14"/>
          <p:cNvCxnSpPr/>
          <p:nvPr/>
        </p:nvCxnSpPr>
        <p:spPr>
          <a:xfrm flipV="1">
            <a:off x="3840114" y="3570550"/>
            <a:ext cx="3137461" cy="12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6" idx="3"/>
          </p:cNvCxnSpPr>
          <p:nvPr/>
        </p:nvCxnSpPr>
        <p:spPr>
          <a:xfrm>
            <a:off x="2661345" y="4070866"/>
            <a:ext cx="431623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2732828" y="3776240"/>
            <a:ext cx="4244747" cy="307777"/>
          </a:xfrm>
          <a:prstGeom prst="rect">
            <a:avLst/>
          </a:prstGeom>
          <a:noFill/>
        </p:spPr>
        <p:txBody>
          <a:bodyPr wrap="none" rtlCol="0">
            <a:spAutoFit/>
          </a:bodyPr>
          <a:lstStyle/>
          <a:p>
            <a:r>
              <a:rPr lang="en-US" sz="1400" dirty="0"/>
              <a:t>Recommendation of both hadron and hot </a:t>
            </a:r>
            <a:r>
              <a:rPr lang="en-US" sz="1400" dirty="0" err="1"/>
              <a:t>qcd</a:t>
            </a:r>
            <a:r>
              <a:rPr lang="en-US" sz="1400" dirty="0"/>
              <a:t> meetings</a:t>
            </a:r>
          </a:p>
        </p:txBody>
      </p:sp>
      <p:sp>
        <p:nvSpPr>
          <p:cNvPr id="18" name="TextBox 17"/>
          <p:cNvSpPr txBox="1"/>
          <p:nvPr/>
        </p:nvSpPr>
        <p:spPr>
          <a:xfrm>
            <a:off x="4074216" y="2829580"/>
            <a:ext cx="2903359" cy="523220"/>
          </a:xfrm>
          <a:prstGeom prst="rect">
            <a:avLst/>
          </a:prstGeom>
          <a:noFill/>
        </p:spPr>
        <p:txBody>
          <a:bodyPr wrap="none" rtlCol="0">
            <a:spAutoFit/>
          </a:bodyPr>
          <a:lstStyle/>
          <a:p>
            <a:r>
              <a:rPr lang="en-US" sz="1400" dirty="0"/>
              <a:t>Recommendation of both low energy </a:t>
            </a:r>
          </a:p>
          <a:p>
            <a:r>
              <a:rPr lang="en-US" sz="1400" dirty="0"/>
              <a:t>and astrophysics meetings</a:t>
            </a:r>
          </a:p>
        </p:txBody>
      </p:sp>
    </p:spTree>
    <p:extLst>
      <p:ext uri="{BB962C8B-B14F-4D97-AF65-F5344CB8AC3E}">
        <p14:creationId xmlns:p14="http://schemas.microsoft.com/office/powerpoint/2010/main" val="11015405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0750"/>
          </a:xfrm>
        </p:spPr>
        <p:txBody>
          <a:bodyPr>
            <a:noAutofit/>
          </a:bodyPr>
          <a:lstStyle/>
          <a:p>
            <a:r>
              <a:rPr lang="en-US" sz="3200" dirty="0"/>
              <a:t>How were recommendations and priorities set in the Long Range Plan?</a:t>
            </a:r>
          </a:p>
        </p:txBody>
      </p:sp>
      <p:sp>
        <p:nvSpPr>
          <p:cNvPr id="3" name="Content Placeholder 2"/>
          <p:cNvSpPr>
            <a:spLocks noGrp="1"/>
          </p:cNvSpPr>
          <p:nvPr>
            <p:ph idx="1"/>
          </p:nvPr>
        </p:nvSpPr>
        <p:spPr/>
        <p:txBody>
          <a:bodyPr/>
          <a:lstStyle/>
          <a:p>
            <a:pPr marL="0" indent="0">
              <a:buNone/>
            </a:pPr>
            <a:r>
              <a:rPr lang="en-US" sz="2800" dirty="0"/>
              <a:t>The recommendations were developed by consensus in the context of illustrative budget scenarios. Having sample budgets to work through was very important.  It was understood that hard choices had to be made or the budgets would be completely unrealistic.  The only votes were on details of word choice. </a:t>
            </a:r>
          </a:p>
          <a:p>
            <a:pPr marL="0" indent="0">
              <a:buNone/>
            </a:pPr>
            <a:endParaRPr lang="en-US" sz="2800" dirty="0"/>
          </a:p>
          <a:p>
            <a:pPr marL="0" indent="0">
              <a:buNone/>
            </a:pPr>
            <a:r>
              <a:rPr lang="en-US" sz="2800" dirty="0"/>
              <a:t>In earlier LRP there have been working group votes on relative priorities of different initiatives. </a:t>
            </a:r>
          </a:p>
        </p:txBody>
      </p:sp>
    </p:spTree>
    <p:extLst>
      <p:ext uri="{BB962C8B-B14F-4D97-AF65-F5344CB8AC3E}">
        <p14:creationId xmlns:p14="http://schemas.microsoft.com/office/powerpoint/2010/main" val="1167300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8890735" cy="6463309"/>
          </a:xfrm>
          <a:prstGeom prst="rect">
            <a:avLst/>
          </a:prstGeom>
        </p:spPr>
        <p:txBody>
          <a:bodyPr wrap="square">
            <a:spAutoFit/>
          </a:bodyPr>
          <a:lstStyle/>
          <a:p>
            <a:r>
              <a:rPr lang="en-US" b="1" cap="all" dirty="0"/>
              <a:t>RECOMMENDATION I</a:t>
            </a:r>
          </a:p>
          <a:p>
            <a:r>
              <a:rPr lang="en-US" b="1" dirty="0"/>
              <a:t>The progress achieved under the guidance of the 2007 Long Range Plan has reinforced U.S. world leadership in nuclear science. The highest priority in this 2015 Plan is to capitalize on the investments made.</a:t>
            </a:r>
          </a:p>
          <a:p>
            <a:r>
              <a:rPr lang="en-US" dirty="0"/>
              <a:t> </a:t>
            </a:r>
          </a:p>
          <a:p>
            <a:pPr marL="285750" lvl="0" indent="-285750">
              <a:buFont typeface="Arial"/>
              <a:buChar char="•"/>
            </a:pPr>
            <a:r>
              <a:rPr lang="en-US" i="1" dirty="0"/>
              <a:t>With the imminent completion of the CEBAF 12-GeV Upgrade, its forefront program of using electrons to unfold the quark and gluon structure of hadrons and nuclei and to probe the Standard Model must be realized.</a:t>
            </a:r>
          </a:p>
          <a:p>
            <a:pPr marL="285750" lvl="0" indent="-285750">
              <a:buFont typeface="Arial"/>
              <a:buChar char="•"/>
            </a:pPr>
            <a:r>
              <a:rPr lang="en-US" i="1" dirty="0"/>
              <a:t>Expeditiously completing the Facility for Rare Isotope Beams (FRIB) construction is essential. Initiating its scientific program will revolutionize our understanding of nuclei and their role in the cosmos.</a:t>
            </a:r>
          </a:p>
          <a:p>
            <a:pPr marL="285750" lvl="0" indent="-285750">
              <a:buFont typeface="Arial"/>
              <a:buChar char="•"/>
            </a:pPr>
            <a:r>
              <a:rPr lang="en-US" i="1" dirty="0"/>
              <a:t>The targeted program of fundamental symmetries and neutrino research that opens new doors to physics beyond the Standard Model must be sustained.</a:t>
            </a:r>
          </a:p>
          <a:p>
            <a:pPr marL="285750" lvl="0" indent="-285750">
              <a:buFont typeface="Arial"/>
              <a:buChar char="•"/>
            </a:pPr>
            <a:r>
              <a:rPr lang="en-US" i="1" dirty="0"/>
              <a:t>The upgraded RHIC facility provides unique capabilities that must be utilized to explore the properties and phases of quark and gluon matter in the high temperatures of the early universe and to explore the spin structure of the proton.</a:t>
            </a:r>
          </a:p>
          <a:p>
            <a:endParaRPr lang="en-US" i="1" dirty="0"/>
          </a:p>
          <a:p>
            <a:r>
              <a:rPr lang="en-US" i="1" dirty="0"/>
              <a:t>Realizing world-leading nuclear science also requires robust support of experimental and theoretical research at universities and national laboratories and operating our two low-energy national user facilities —ATLAS and NSCL— each with their unique capabilities and scientific instrumentation.</a:t>
            </a:r>
          </a:p>
          <a:p>
            <a:r>
              <a:rPr lang="en-US" dirty="0"/>
              <a:t> </a:t>
            </a:r>
          </a:p>
          <a:p>
            <a:r>
              <a:rPr lang="en-US" dirty="0"/>
              <a:t>The ordering of these four bullets follows the priority ordering of the 2007 plan.</a:t>
            </a:r>
          </a:p>
        </p:txBody>
      </p:sp>
      <p:sp>
        <p:nvSpPr>
          <p:cNvPr id="3" name="Slide Number Placeholder 3"/>
          <p:cNvSpPr>
            <a:spLocks noGrp="1"/>
          </p:cNvSpPr>
          <p:nvPr>
            <p:ph type="sldNum" sz="quarter" idx="4294967295"/>
          </p:nvPr>
        </p:nvSpPr>
        <p:spPr>
          <a:xfrm>
            <a:off x="8766175" y="6619875"/>
            <a:ext cx="377825" cy="23812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i="1">
                <a:solidFill>
                  <a:schemeClr val="tx1"/>
                </a:solidFill>
                <a:latin typeface="Arial" charset="0"/>
              </a:defRPr>
            </a:lvl1pPr>
            <a:lvl2pPr marL="742950" indent="-285750">
              <a:defRPr sz="1600" i="1">
                <a:solidFill>
                  <a:schemeClr val="tx1"/>
                </a:solidFill>
                <a:latin typeface="Arial" charset="0"/>
              </a:defRPr>
            </a:lvl2pPr>
            <a:lvl3pPr marL="1143000" indent="-228600">
              <a:defRPr sz="1600" i="1">
                <a:solidFill>
                  <a:schemeClr val="tx1"/>
                </a:solidFill>
                <a:latin typeface="Arial" charset="0"/>
              </a:defRPr>
            </a:lvl3pPr>
            <a:lvl4pPr marL="1600200" indent="-228600">
              <a:defRPr sz="1600" i="1">
                <a:solidFill>
                  <a:schemeClr val="tx1"/>
                </a:solidFill>
                <a:latin typeface="Arial" charset="0"/>
              </a:defRPr>
            </a:lvl4pPr>
            <a:lvl5pPr marL="2057400" indent="-228600">
              <a:defRPr sz="1600" i="1">
                <a:solidFill>
                  <a:schemeClr val="tx1"/>
                </a:solidFill>
                <a:latin typeface="Arial" charset="0"/>
              </a:defRPr>
            </a:lvl5pPr>
            <a:lvl6pPr marL="2514600" indent="-228600" eaLnBrk="0" fontAlgn="base" hangingPunct="0">
              <a:spcBef>
                <a:spcPct val="0"/>
              </a:spcBef>
              <a:spcAft>
                <a:spcPct val="0"/>
              </a:spcAft>
              <a:defRPr sz="1600" i="1">
                <a:solidFill>
                  <a:schemeClr val="tx1"/>
                </a:solidFill>
                <a:latin typeface="Arial" charset="0"/>
              </a:defRPr>
            </a:lvl6pPr>
            <a:lvl7pPr marL="2971800" indent="-228600" eaLnBrk="0" fontAlgn="base" hangingPunct="0">
              <a:spcBef>
                <a:spcPct val="0"/>
              </a:spcBef>
              <a:spcAft>
                <a:spcPct val="0"/>
              </a:spcAft>
              <a:defRPr sz="1600" i="1">
                <a:solidFill>
                  <a:schemeClr val="tx1"/>
                </a:solidFill>
                <a:latin typeface="Arial" charset="0"/>
              </a:defRPr>
            </a:lvl7pPr>
            <a:lvl8pPr marL="3429000" indent="-228600" eaLnBrk="0" fontAlgn="base" hangingPunct="0">
              <a:spcBef>
                <a:spcPct val="0"/>
              </a:spcBef>
              <a:spcAft>
                <a:spcPct val="0"/>
              </a:spcAft>
              <a:defRPr sz="1600" i="1">
                <a:solidFill>
                  <a:schemeClr val="tx1"/>
                </a:solidFill>
                <a:latin typeface="Arial" charset="0"/>
              </a:defRPr>
            </a:lvl8pPr>
            <a:lvl9pPr marL="3886200" indent="-228600" eaLnBrk="0" fontAlgn="base" hangingPunct="0">
              <a:spcBef>
                <a:spcPct val="0"/>
              </a:spcBef>
              <a:spcAft>
                <a:spcPct val="0"/>
              </a:spcAft>
              <a:defRPr sz="1600" i="1">
                <a:solidFill>
                  <a:schemeClr val="tx1"/>
                </a:solidFill>
                <a:latin typeface="Arial" charset="0"/>
              </a:defRPr>
            </a:lvl9pPr>
          </a:lstStyle>
          <a:p>
            <a:fld id="{92C01ACC-64EB-41DA-BC37-3CC7050AA7AE}" type="slidenum">
              <a:rPr lang="en-US" altLang="en-US" sz="1400" i="0" smtClean="0"/>
              <a:pPr/>
              <a:t>17</a:t>
            </a:fld>
            <a:endParaRPr lang="en-US" altLang="en-US" sz="1400" i="0" dirty="0"/>
          </a:p>
        </p:txBody>
      </p:sp>
    </p:spTree>
    <p:extLst>
      <p:ext uri="{BB962C8B-B14F-4D97-AF65-F5344CB8AC3E}">
        <p14:creationId xmlns:p14="http://schemas.microsoft.com/office/powerpoint/2010/main" val="30359146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08267"/>
          </a:xfrm>
        </p:spPr>
        <p:txBody>
          <a:bodyPr>
            <a:normAutofit fontScale="90000"/>
          </a:bodyPr>
          <a:lstStyle/>
          <a:p>
            <a:r>
              <a:rPr lang="en-US" dirty="0"/>
              <a:t>The CEBAF 12 </a:t>
            </a:r>
            <a:r>
              <a:rPr lang="en-US" dirty="0" err="1"/>
              <a:t>GeV</a:t>
            </a:r>
            <a:r>
              <a:rPr lang="en-US" dirty="0"/>
              <a:t> Era</a:t>
            </a:r>
          </a:p>
        </p:txBody>
      </p:sp>
      <p:pic>
        <p:nvPicPr>
          <p:cNvPr id="4" name="Picture 64" descr="gzero_animation_sm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7716" y="1271280"/>
            <a:ext cx="1200065" cy="1194333"/>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3183169" y="1417638"/>
            <a:ext cx="5960831" cy="5016758"/>
          </a:xfrm>
          <a:prstGeom prst="rect">
            <a:avLst/>
          </a:prstGeom>
          <a:noFill/>
        </p:spPr>
        <p:txBody>
          <a:bodyPr wrap="square" rtlCol="0">
            <a:spAutoFit/>
          </a:bodyPr>
          <a:lstStyle/>
          <a:p>
            <a:r>
              <a:rPr lang="en-US" sz="2000" dirty="0"/>
              <a:t>The upgraded CEBAF has the ideal beam properties to learn about the dynamics of the valence quarks that determine the quantum numbers of strongly interacting particles.</a:t>
            </a:r>
          </a:p>
          <a:p>
            <a:endParaRPr lang="en-US" sz="2000" dirty="0"/>
          </a:p>
          <a:p>
            <a:r>
              <a:rPr lang="en-US" sz="2000" dirty="0"/>
              <a:t>We have learned this dynamics is strongly influenced by the mechanism that develops mass in QCD, dynamical chiral symmetry breaking.</a:t>
            </a:r>
          </a:p>
          <a:p>
            <a:endParaRPr lang="en-US" sz="2000" dirty="0"/>
          </a:p>
          <a:p>
            <a:r>
              <a:rPr lang="en-US" sz="2000" dirty="0"/>
              <a:t>We have a firm theoretical framework to measure the correlations between quark momentum and transverse position, 3D imaging.</a:t>
            </a:r>
          </a:p>
          <a:p>
            <a:endParaRPr lang="en-US" sz="2000" dirty="0"/>
          </a:p>
          <a:p>
            <a:r>
              <a:rPr lang="en-US" sz="2000" dirty="0"/>
              <a:t>		</a:t>
            </a:r>
          </a:p>
          <a:p>
            <a:r>
              <a:rPr lang="en-US" sz="2000" dirty="0"/>
              <a:t>		We will search for particles where the glue helps			 determine the quantum numbers.</a:t>
            </a:r>
          </a:p>
        </p:txBody>
      </p:sp>
      <p:pic>
        <p:nvPicPr>
          <p:cNvPr id="3" name="Picture 2"/>
          <p:cNvPicPr>
            <a:picLocks noChangeAspect="1"/>
          </p:cNvPicPr>
          <p:nvPr/>
        </p:nvPicPr>
        <p:blipFill>
          <a:blip r:embed="rId3"/>
          <a:stretch>
            <a:fillRect/>
          </a:stretch>
        </p:blipFill>
        <p:spPr>
          <a:xfrm>
            <a:off x="0" y="2465613"/>
            <a:ext cx="3051227" cy="2437103"/>
          </a:xfrm>
          <a:prstGeom prst="rect">
            <a:avLst/>
          </a:prstGeom>
        </p:spPr>
      </p:pic>
      <p:pic>
        <p:nvPicPr>
          <p:cNvPr id="6" name="Picture 5"/>
          <p:cNvPicPr>
            <a:picLocks noChangeAspect="1"/>
          </p:cNvPicPr>
          <p:nvPr/>
        </p:nvPicPr>
        <p:blipFill>
          <a:blip r:embed="rId4"/>
          <a:stretch>
            <a:fillRect/>
          </a:stretch>
        </p:blipFill>
        <p:spPr>
          <a:xfrm>
            <a:off x="0" y="5096842"/>
            <a:ext cx="3823273" cy="1761158"/>
          </a:xfrm>
          <a:prstGeom prst="rect">
            <a:avLst/>
          </a:prstGeom>
        </p:spPr>
      </p:pic>
      <p:sp>
        <p:nvSpPr>
          <p:cNvPr id="7" name="Slide Number Placeholder 3"/>
          <p:cNvSpPr>
            <a:spLocks noGrp="1"/>
          </p:cNvSpPr>
          <p:nvPr>
            <p:ph type="sldNum" sz="quarter" idx="4294967295"/>
          </p:nvPr>
        </p:nvSpPr>
        <p:spPr>
          <a:xfrm>
            <a:off x="8766175" y="6619875"/>
            <a:ext cx="377825" cy="23812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i="1">
                <a:solidFill>
                  <a:schemeClr val="tx1"/>
                </a:solidFill>
                <a:latin typeface="Arial" charset="0"/>
              </a:defRPr>
            </a:lvl1pPr>
            <a:lvl2pPr marL="742950" indent="-285750">
              <a:defRPr sz="1600" i="1">
                <a:solidFill>
                  <a:schemeClr val="tx1"/>
                </a:solidFill>
                <a:latin typeface="Arial" charset="0"/>
              </a:defRPr>
            </a:lvl2pPr>
            <a:lvl3pPr marL="1143000" indent="-228600">
              <a:defRPr sz="1600" i="1">
                <a:solidFill>
                  <a:schemeClr val="tx1"/>
                </a:solidFill>
                <a:latin typeface="Arial" charset="0"/>
              </a:defRPr>
            </a:lvl3pPr>
            <a:lvl4pPr marL="1600200" indent="-228600">
              <a:defRPr sz="1600" i="1">
                <a:solidFill>
                  <a:schemeClr val="tx1"/>
                </a:solidFill>
                <a:latin typeface="Arial" charset="0"/>
              </a:defRPr>
            </a:lvl4pPr>
            <a:lvl5pPr marL="2057400" indent="-228600">
              <a:defRPr sz="1600" i="1">
                <a:solidFill>
                  <a:schemeClr val="tx1"/>
                </a:solidFill>
                <a:latin typeface="Arial" charset="0"/>
              </a:defRPr>
            </a:lvl5pPr>
            <a:lvl6pPr marL="2514600" indent="-228600" eaLnBrk="0" fontAlgn="base" hangingPunct="0">
              <a:spcBef>
                <a:spcPct val="0"/>
              </a:spcBef>
              <a:spcAft>
                <a:spcPct val="0"/>
              </a:spcAft>
              <a:defRPr sz="1600" i="1">
                <a:solidFill>
                  <a:schemeClr val="tx1"/>
                </a:solidFill>
                <a:latin typeface="Arial" charset="0"/>
              </a:defRPr>
            </a:lvl6pPr>
            <a:lvl7pPr marL="2971800" indent="-228600" eaLnBrk="0" fontAlgn="base" hangingPunct="0">
              <a:spcBef>
                <a:spcPct val="0"/>
              </a:spcBef>
              <a:spcAft>
                <a:spcPct val="0"/>
              </a:spcAft>
              <a:defRPr sz="1600" i="1">
                <a:solidFill>
                  <a:schemeClr val="tx1"/>
                </a:solidFill>
                <a:latin typeface="Arial" charset="0"/>
              </a:defRPr>
            </a:lvl7pPr>
            <a:lvl8pPr marL="3429000" indent="-228600" eaLnBrk="0" fontAlgn="base" hangingPunct="0">
              <a:spcBef>
                <a:spcPct val="0"/>
              </a:spcBef>
              <a:spcAft>
                <a:spcPct val="0"/>
              </a:spcAft>
              <a:defRPr sz="1600" i="1">
                <a:solidFill>
                  <a:schemeClr val="tx1"/>
                </a:solidFill>
                <a:latin typeface="Arial" charset="0"/>
              </a:defRPr>
            </a:lvl8pPr>
            <a:lvl9pPr marL="3886200" indent="-228600" eaLnBrk="0" fontAlgn="base" hangingPunct="0">
              <a:spcBef>
                <a:spcPct val="0"/>
              </a:spcBef>
              <a:spcAft>
                <a:spcPct val="0"/>
              </a:spcAft>
              <a:defRPr sz="1600" i="1">
                <a:solidFill>
                  <a:schemeClr val="tx1"/>
                </a:solidFill>
                <a:latin typeface="Arial" charset="0"/>
              </a:defRPr>
            </a:lvl9pPr>
          </a:lstStyle>
          <a:p>
            <a:fld id="{92C01ACC-64EB-41DA-BC37-3CC7050AA7AE}" type="slidenum">
              <a:rPr lang="en-US" altLang="en-US" sz="1400" i="0" smtClean="0"/>
              <a:pPr/>
              <a:t>18</a:t>
            </a:fld>
            <a:endParaRPr lang="en-US" altLang="en-US" sz="1400" i="0" dirty="0"/>
          </a:p>
        </p:txBody>
      </p:sp>
    </p:spTree>
    <p:extLst>
      <p:ext uri="{BB962C8B-B14F-4D97-AF65-F5344CB8AC3E}">
        <p14:creationId xmlns:p14="http://schemas.microsoft.com/office/powerpoint/2010/main" val="24994267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773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rgbClr val="000000"/>
                </a:solidFill>
                <a:round/>
                <a:headEnd/>
                <a:tailEnd/>
              </a14:hiddenLine>
            </a:ext>
          </a:extLst>
        </p:spPr>
      </p:pic>
      <p:grpSp>
        <p:nvGrpSpPr>
          <p:cNvPr id="3" name="Group 2"/>
          <p:cNvGrpSpPr/>
          <p:nvPr/>
        </p:nvGrpSpPr>
        <p:grpSpPr>
          <a:xfrm>
            <a:off x="206375" y="165100"/>
            <a:ext cx="6818957" cy="2343815"/>
            <a:chOff x="206375" y="0"/>
            <a:chExt cx="6818957" cy="2343815"/>
          </a:xfrm>
        </p:grpSpPr>
        <p:sp>
          <p:nvSpPr>
            <p:cNvPr id="188420" name="Rectangle 3"/>
            <p:cNvSpPr>
              <a:spLocks/>
            </p:cNvSpPr>
            <p:nvPr/>
          </p:nvSpPr>
          <p:spPr bwMode="auto">
            <a:xfrm>
              <a:off x="206375" y="0"/>
              <a:ext cx="6578600" cy="33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rgbClr val="000000"/>
                  </a:solidFill>
                  <a:round/>
                  <a:headEnd/>
                  <a:tailEnd/>
                </a14:hiddenLine>
              </a:ext>
            </a:extLst>
          </p:spPr>
          <p:txBody>
            <a:bodyPr lIns="38100" tIns="38100" rIns="38100" bIns="38100"/>
            <a:lstStyle/>
            <a:p>
              <a:pPr defTabSz="914400"/>
              <a:r>
                <a:rPr lang="en-US" sz="2400" dirty="0">
                  <a:solidFill>
                    <a:srgbClr val="FFFFFF"/>
                  </a:solidFill>
                  <a:latin typeface="Arial"/>
                  <a:ea typeface="ヒラギノ角ゴ ProN W3" charset="0"/>
                  <a:cs typeface="Arial"/>
                  <a:sym typeface="Arial" charset="0"/>
                </a:rPr>
                <a:t>The FRIB ERA</a:t>
              </a:r>
            </a:p>
            <a:p>
              <a:pPr defTabSz="914400"/>
              <a:r>
                <a:rPr lang="en-US" sz="2400" dirty="0">
                  <a:solidFill>
                    <a:srgbClr val="FFFFFF"/>
                  </a:solidFill>
                  <a:latin typeface="Arial"/>
                  <a:ea typeface="ヒラギノ角ゴ ProN W3" charset="0"/>
                  <a:cs typeface="Arial"/>
                  <a:sym typeface="Arial" charset="0"/>
                </a:rPr>
                <a:t>The Nuclear Landscape and the Big Questions</a:t>
              </a:r>
            </a:p>
          </p:txBody>
        </p:sp>
        <p:sp>
          <p:nvSpPr>
            <p:cNvPr id="188421" name="Rectangle 4"/>
            <p:cNvSpPr>
              <a:spLocks/>
            </p:cNvSpPr>
            <p:nvPr/>
          </p:nvSpPr>
          <p:spPr bwMode="auto">
            <a:xfrm>
              <a:off x="228600" y="1158875"/>
              <a:ext cx="6796732" cy="11849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rgbClr val="000000"/>
                  </a:solidFill>
                  <a:round/>
                  <a:headEnd/>
                  <a:tailEnd/>
                </a14:hiddenLine>
              </a:ext>
            </a:extLst>
          </p:spPr>
          <p:txBody>
            <a:bodyPr wrap="none" lIns="38100" tIns="38100" rIns="38100" bIns="38100">
              <a:spAutoFit/>
            </a:bodyPr>
            <a:lstStyle/>
            <a:p>
              <a:pPr marL="247650" indent="-247650" defTabSz="914400">
                <a:buClr>
                  <a:schemeClr val="bg1"/>
                </a:buClr>
                <a:buSzPct val="100000"/>
                <a:buFont typeface="Arial" charset="0"/>
                <a:buChar char="•"/>
              </a:pPr>
              <a:r>
                <a:rPr lang="en-US" sz="2400" dirty="0">
                  <a:solidFill>
                    <a:schemeClr val="bg1"/>
                  </a:solidFill>
                  <a:latin typeface="Arial"/>
                  <a:ea typeface="ヒラギノ角ゴ ProN W3" charset="0"/>
                  <a:cs typeface="Arial"/>
                  <a:sym typeface="Times New Roman" charset="0"/>
                </a:rPr>
                <a:t>Where do nuclei and elements come from?</a:t>
              </a:r>
            </a:p>
            <a:p>
              <a:pPr marL="247650" indent="-247650" defTabSz="914400">
                <a:buClr>
                  <a:schemeClr val="bg1"/>
                </a:buClr>
                <a:buSzPct val="100000"/>
                <a:buFont typeface="Arial" charset="0"/>
                <a:buChar char="•"/>
              </a:pPr>
              <a:r>
                <a:rPr lang="en-US" sz="2400" dirty="0">
                  <a:solidFill>
                    <a:schemeClr val="bg1"/>
                  </a:solidFill>
                  <a:latin typeface="Arial"/>
                  <a:ea typeface="ヒラギノ角ゴ ProN W3" charset="0"/>
                  <a:cs typeface="Arial"/>
                  <a:sym typeface="Times New Roman" charset="0"/>
                </a:rPr>
                <a:t>How are nuclei organized?</a:t>
              </a:r>
            </a:p>
            <a:p>
              <a:pPr marL="247650" indent="-247650" defTabSz="914400">
                <a:buClr>
                  <a:schemeClr val="bg1"/>
                </a:buClr>
                <a:buSzPct val="100000"/>
                <a:buFont typeface="Arial" charset="0"/>
                <a:buChar char="•"/>
              </a:pPr>
              <a:r>
                <a:rPr lang="en-US" sz="2400" dirty="0">
                  <a:solidFill>
                    <a:schemeClr val="bg1"/>
                  </a:solidFill>
                  <a:latin typeface="Arial"/>
                  <a:ea typeface="ヒラギノ角ゴ ProN W3" charset="0"/>
                  <a:cs typeface="Arial"/>
                  <a:sym typeface="Times New Roman" charset="0"/>
                </a:rPr>
                <a:t>What are practical and scientific uses of nuclei?</a:t>
              </a:r>
            </a:p>
          </p:txBody>
        </p:sp>
      </p:grpSp>
      <p:sp>
        <p:nvSpPr>
          <p:cNvPr id="4" name="Rectangle 3"/>
          <p:cNvSpPr/>
          <p:nvPr/>
        </p:nvSpPr>
        <p:spPr>
          <a:xfrm>
            <a:off x="4351867" y="3821665"/>
            <a:ext cx="4792133" cy="2862323"/>
          </a:xfrm>
          <a:prstGeom prst="rect">
            <a:avLst/>
          </a:prstGeom>
        </p:spPr>
        <p:txBody>
          <a:bodyPr wrap="square">
            <a:spAutoFit/>
          </a:bodyPr>
          <a:lstStyle/>
          <a:p>
            <a:pPr algn="ctr"/>
            <a:r>
              <a:rPr lang="en-US" b="1" dirty="0">
                <a:solidFill>
                  <a:schemeClr val="bg1"/>
                </a:solidFill>
              </a:rPr>
              <a:t>BOTTOM LINE</a:t>
            </a:r>
          </a:p>
          <a:p>
            <a:r>
              <a:rPr lang="en-US" dirty="0">
                <a:solidFill>
                  <a:schemeClr val="bg1"/>
                </a:solidFill>
              </a:rPr>
              <a:t>Revolution due to major advances in accelerator technology, experimental techniques, analytic theory, and computing. This has led to a shift from phenomenological picture to nuclear theory grounded in the Standard Model. Today, we are constructing a roadmap that will lead to a predictive theory of nuclei.</a:t>
            </a:r>
          </a:p>
          <a:p>
            <a:pPr algn="r"/>
            <a:r>
              <a:rPr lang="en-US" dirty="0">
                <a:solidFill>
                  <a:srgbClr val="FFFF00"/>
                </a:solidFill>
              </a:rPr>
              <a:t>To Understand, Predict, and Use…</a:t>
            </a:r>
          </a:p>
        </p:txBody>
      </p:sp>
      <p:sp>
        <p:nvSpPr>
          <p:cNvPr id="5" name="Slide Number Placeholder 4"/>
          <p:cNvSpPr>
            <a:spLocks noGrp="1"/>
          </p:cNvSpPr>
          <p:nvPr>
            <p:ph type="sldNum" sz="quarter" idx="4294967295"/>
          </p:nvPr>
        </p:nvSpPr>
        <p:spPr>
          <a:xfrm>
            <a:off x="7025332" y="6538912"/>
            <a:ext cx="2133600" cy="365125"/>
          </a:xfrm>
          <a:prstGeom prst="rect">
            <a:avLst/>
          </a:prstGeom>
        </p:spPr>
        <p:txBody>
          <a:bodyPr/>
          <a:lstStyle/>
          <a:p>
            <a:fld id="{975E01E6-5B3D-4541-B9D2-0C161C88CD53}" type="slidenum">
              <a:rPr lang="en-US" smtClean="0"/>
              <a:t>19</a:t>
            </a:fld>
            <a:endParaRPr lang="en-US" dirty="0"/>
          </a:p>
        </p:txBody>
      </p:sp>
      <p:sp>
        <p:nvSpPr>
          <p:cNvPr id="6" name="Footer Placeholder 5"/>
          <p:cNvSpPr>
            <a:spLocks noGrp="1"/>
          </p:cNvSpPr>
          <p:nvPr>
            <p:ph type="ftr" sz="quarter" idx="11"/>
          </p:nvPr>
        </p:nvSpPr>
        <p:spPr/>
        <p:txBody>
          <a:bodyPr/>
          <a:lstStyle/>
          <a:p>
            <a:r>
              <a:rPr lang="en-US" dirty="0"/>
              <a:t>W. Nazarewicz</a:t>
            </a:r>
          </a:p>
        </p:txBody>
      </p:sp>
    </p:spTree>
    <p:extLst>
      <p:ext uri="{BB962C8B-B14F-4D97-AF65-F5344CB8AC3E}">
        <p14:creationId xmlns:p14="http://schemas.microsoft.com/office/powerpoint/2010/main" val="3462805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0" y="81642"/>
            <a:ext cx="9144000" cy="6817179"/>
          </a:xfrm>
          <a:prstGeom prst="rect">
            <a:avLst/>
          </a:prstGeom>
          <a:ln w="38100" cmpd="sng">
            <a:noFill/>
          </a:ln>
        </p:spPr>
        <p:style>
          <a:lnRef idx="1">
            <a:schemeClr val="dk1"/>
          </a:lnRef>
          <a:fillRef idx="3">
            <a:schemeClr val="dk1"/>
          </a:fillRef>
          <a:effectRef idx="2">
            <a:schemeClr val="dk1"/>
          </a:effectRef>
          <a:fontRef idx="minor">
            <a:schemeClr val="lt1"/>
          </a:fontRef>
        </p:style>
        <p:txBody>
          <a:bodyPr rtlCol="0" anchor="ctr"/>
          <a:lstStyle/>
          <a:p>
            <a:pPr algn="ctr"/>
            <a:r>
              <a:rPr lang="en-US" dirty="0"/>
              <a:t>Will </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671" t="46811" r="2599" b="12954"/>
          <a:stretch/>
        </p:blipFill>
        <p:spPr>
          <a:xfrm>
            <a:off x="835062" y="2762056"/>
            <a:ext cx="8071420" cy="1361035"/>
          </a:xfrm>
          <a:prstGeom prst="rect">
            <a:avLst/>
          </a:prstGeom>
        </p:spPr>
      </p:pic>
      <p:grpSp>
        <p:nvGrpSpPr>
          <p:cNvPr id="8" name="Group 7"/>
          <p:cNvGrpSpPr/>
          <p:nvPr/>
        </p:nvGrpSpPr>
        <p:grpSpPr>
          <a:xfrm>
            <a:off x="417688" y="183443"/>
            <a:ext cx="8382001" cy="625597"/>
            <a:chOff x="60961" y="-65781"/>
            <a:chExt cx="14249400" cy="917542"/>
          </a:xfrm>
        </p:grpSpPr>
        <p:sp>
          <p:nvSpPr>
            <p:cNvPr id="4" name="TextBox 3"/>
            <p:cNvSpPr txBox="1"/>
            <p:nvPr/>
          </p:nvSpPr>
          <p:spPr>
            <a:xfrm>
              <a:off x="60961" y="53961"/>
              <a:ext cx="7696200" cy="609397"/>
            </a:xfrm>
            <a:prstGeom prst="rect">
              <a:avLst/>
            </a:prstGeom>
            <a:noFill/>
          </p:spPr>
          <p:txBody>
            <a:bodyPr wrap="square" rtlCol="0">
              <a:spAutoFit/>
            </a:bodyPr>
            <a:lstStyle/>
            <a:p>
              <a:r>
                <a:rPr lang="en-US" sz="2100" b="1" dirty="0">
                  <a:solidFill>
                    <a:schemeClr val="bg1"/>
                  </a:solidFill>
                  <a:latin typeface="Arial" panose="020B0604020202020204" pitchFamily="34" charset="0"/>
                  <a:cs typeface="Arial" panose="020B0604020202020204" pitchFamily="34" charset="0"/>
                </a:rPr>
                <a:t>21st Century Nuclear Science:</a:t>
              </a:r>
            </a:p>
          </p:txBody>
        </p:sp>
        <p:sp>
          <p:nvSpPr>
            <p:cNvPr id="6" name="TextBox 5"/>
            <p:cNvSpPr txBox="1"/>
            <p:nvPr/>
          </p:nvSpPr>
          <p:spPr>
            <a:xfrm>
              <a:off x="6537960" y="-5910"/>
              <a:ext cx="7772401" cy="857671"/>
            </a:xfrm>
            <a:prstGeom prst="rect">
              <a:avLst/>
            </a:prstGeom>
            <a:noFill/>
          </p:spPr>
          <p:txBody>
            <a:bodyPr wrap="square" rtlCol="0">
              <a:spAutoFit/>
            </a:bodyPr>
            <a:lstStyle/>
            <a:p>
              <a:pPr algn="ctr"/>
              <a:r>
                <a:rPr lang="en-US" sz="1600" b="1" dirty="0">
                  <a:solidFill>
                    <a:srgbClr val="FFFFFF"/>
                  </a:solidFill>
                  <a:latin typeface="Arial" panose="020B0604020202020204" pitchFamily="34" charset="0"/>
                  <a:cs typeface="Arial" panose="020B0604020202020204" pitchFamily="34" charset="0"/>
                </a:rPr>
                <a:t>Probing nuclear matter in all Its forms &amp; exploring their potential for applications</a:t>
              </a:r>
            </a:p>
          </p:txBody>
        </p:sp>
        <p:sp>
          <p:nvSpPr>
            <p:cNvPr id="7" name="Left Brace 6"/>
            <p:cNvSpPr/>
            <p:nvPr/>
          </p:nvSpPr>
          <p:spPr>
            <a:xfrm>
              <a:off x="6602731" y="-65781"/>
              <a:ext cx="426719" cy="914400"/>
            </a:xfrm>
            <a:prstGeom prst="leftBrace">
              <a:avLst>
                <a:gd name="adj1" fmla="val 41815"/>
                <a:gd name="adj2" fmla="val 51042"/>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bg1"/>
                </a:solidFill>
              </a:endParaRPr>
            </a:p>
          </p:txBody>
        </p:sp>
      </p:grpSp>
      <p:grpSp>
        <p:nvGrpSpPr>
          <p:cNvPr id="14" name="Group 13"/>
          <p:cNvGrpSpPr/>
          <p:nvPr/>
        </p:nvGrpSpPr>
        <p:grpSpPr>
          <a:xfrm>
            <a:off x="6193008" y="4218989"/>
            <a:ext cx="1312692" cy="2149154"/>
            <a:chOff x="15393675" y="5006876"/>
            <a:chExt cx="2625384" cy="4011754"/>
          </a:xfrm>
        </p:grpSpPr>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36131" y="6705600"/>
              <a:ext cx="2298480" cy="2313030"/>
            </a:xfrm>
            <a:prstGeom prst="rect">
              <a:avLst/>
            </a:prstGeom>
          </p:spPr>
        </p:pic>
        <p:sp>
          <p:nvSpPr>
            <p:cNvPr id="23" name="TextBox 22"/>
            <p:cNvSpPr txBox="1"/>
            <p:nvPr/>
          </p:nvSpPr>
          <p:spPr>
            <a:xfrm>
              <a:off x="15393675" y="5006876"/>
              <a:ext cx="2625384" cy="1781000"/>
            </a:xfrm>
            <a:prstGeom prst="rect">
              <a:avLst/>
            </a:prstGeom>
            <a:noFill/>
            <a:ln>
              <a:solidFill>
                <a:srgbClr val="FFFF00"/>
              </a:solidFill>
            </a:ln>
          </p:spPr>
          <p:txBody>
            <a:bodyPr wrap="square" rtlCol="0">
              <a:spAutoFit/>
            </a:bodyPr>
            <a:lstStyle/>
            <a:p>
              <a:pPr algn="ctr"/>
              <a:r>
                <a:rPr lang="en-US" sz="800" b="1" dirty="0">
                  <a:solidFill>
                    <a:srgbClr val="FFFF00"/>
                  </a:solidFill>
                  <a:latin typeface="Arial" panose="020B0604020202020204" pitchFamily="34" charset="0"/>
                  <a:cs typeface="Arial" panose="020B0604020202020204" pitchFamily="34" charset="0"/>
                </a:rPr>
                <a:t>How are the nuclear building blocks manifested in the internal structure of compact stellar objects, like neutron stars?</a:t>
              </a:r>
            </a:p>
          </p:txBody>
        </p:sp>
      </p:grpSp>
      <p:grpSp>
        <p:nvGrpSpPr>
          <p:cNvPr id="2" name="Group 1"/>
          <p:cNvGrpSpPr/>
          <p:nvPr/>
        </p:nvGrpSpPr>
        <p:grpSpPr>
          <a:xfrm>
            <a:off x="1914306" y="1105470"/>
            <a:ext cx="2909739" cy="1505599"/>
            <a:chOff x="3244802" y="5151037"/>
            <a:chExt cx="5819477" cy="2810452"/>
          </a:xfrm>
        </p:grpSpPr>
        <p:pic>
          <p:nvPicPr>
            <p:cNvPr id="11" name="Picture 10"/>
            <p:cNvPicPr>
              <a:picLocks noChangeAspect="1"/>
            </p:cNvPicPr>
            <p:nvPr/>
          </p:nvPicPr>
          <p:blipFill>
            <a:blip r:embed="rId5"/>
            <a:stretch>
              <a:fillRect/>
            </a:stretch>
          </p:blipFill>
          <p:spPr>
            <a:xfrm>
              <a:off x="3244802" y="5151037"/>
              <a:ext cx="3541415" cy="1355831"/>
            </a:xfrm>
            <a:prstGeom prst="rect">
              <a:avLst/>
            </a:prstGeom>
          </p:spPr>
        </p:pic>
        <p:sp>
          <p:nvSpPr>
            <p:cNvPr id="13" name="TextBox 12"/>
            <p:cNvSpPr txBox="1"/>
            <p:nvPr/>
          </p:nvSpPr>
          <p:spPr>
            <a:xfrm>
              <a:off x="3771900" y="6638050"/>
              <a:ext cx="5292379" cy="1323439"/>
            </a:xfrm>
            <a:prstGeom prst="rect">
              <a:avLst/>
            </a:prstGeom>
            <a:noFill/>
            <a:ln>
              <a:solidFill>
                <a:srgbClr val="FFFF00"/>
              </a:solidFill>
            </a:ln>
          </p:spPr>
          <p:txBody>
            <a:bodyPr wrap="square" rtlCol="0">
              <a:spAutoFit/>
            </a:bodyPr>
            <a:lstStyle/>
            <a:p>
              <a:pPr algn="ctr"/>
              <a:r>
                <a:rPr lang="en-US" sz="800" b="1" dirty="0">
                  <a:solidFill>
                    <a:srgbClr val="FFFF00"/>
                  </a:solidFill>
                  <a:latin typeface="Arial" panose="020B0604020202020204" pitchFamily="34" charset="0"/>
                  <a:cs typeface="Arial" panose="020B0604020202020204" pitchFamily="34" charset="0"/>
                </a:rPr>
                <a:t>How are the properties of protons and neutrons, and the force between them, built up from quarks, antiquarks and gluons?  What is the mechanism by which these fundamental particles materialize as hadrons?</a:t>
              </a:r>
            </a:p>
          </p:txBody>
        </p:sp>
      </p:grpSp>
      <p:grpSp>
        <p:nvGrpSpPr>
          <p:cNvPr id="34" name="Group 33"/>
          <p:cNvGrpSpPr/>
          <p:nvPr/>
        </p:nvGrpSpPr>
        <p:grpSpPr>
          <a:xfrm>
            <a:off x="4152900" y="4298920"/>
            <a:ext cx="1915428" cy="1854929"/>
            <a:chOff x="10069599" y="8610600"/>
            <a:chExt cx="3830856" cy="3462535"/>
          </a:xfrm>
        </p:grpSpPr>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95521" y="9953628"/>
              <a:ext cx="3296780" cy="211950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2" name="TextBox 31"/>
            <p:cNvSpPr txBox="1"/>
            <p:nvPr/>
          </p:nvSpPr>
          <p:spPr>
            <a:xfrm>
              <a:off x="10069599" y="8610600"/>
              <a:ext cx="3830856" cy="1323439"/>
            </a:xfrm>
            <a:prstGeom prst="rect">
              <a:avLst/>
            </a:prstGeom>
            <a:noFill/>
            <a:ln>
              <a:solidFill>
                <a:srgbClr val="FFFF00"/>
              </a:solidFill>
            </a:ln>
          </p:spPr>
          <p:txBody>
            <a:bodyPr wrap="square" rtlCol="0">
              <a:spAutoFit/>
            </a:bodyPr>
            <a:lstStyle/>
            <a:p>
              <a:pPr algn="ctr"/>
              <a:r>
                <a:rPr lang="en-US" sz="800" b="1" dirty="0">
                  <a:solidFill>
                    <a:srgbClr val="FFFF00"/>
                  </a:solidFill>
                  <a:latin typeface="Arial" panose="020B0604020202020204" pitchFamily="34" charset="0"/>
                  <a:cs typeface="Arial" panose="020B0604020202020204" pitchFamily="34" charset="0"/>
                </a:rPr>
                <a:t>How can the properties of nuclei be                 used to reveal the fundamental              processes that produced an imbalance     between matter and antimatter in our universe?</a:t>
              </a:r>
            </a:p>
          </p:txBody>
        </p:sp>
      </p:grpSp>
      <p:grpSp>
        <p:nvGrpSpPr>
          <p:cNvPr id="31" name="Group 30"/>
          <p:cNvGrpSpPr/>
          <p:nvPr/>
        </p:nvGrpSpPr>
        <p:grpSpPr>
          <a:xfrm>
            <a:off x="7658101" y="4318039"/>
            <a:ext cx="1498599" cy="1931218"/>
            <a:chOff x="14249400" y="10069885"/>
            <a:chExt cx="3753820" cy="3158344"/>
          </a:xfrm>
        </p:grpSpPr>
        <p:pic>
          <p:nvPicPr>
            <p:cNvPr id="30" name="Picture 29"/>
            <p:cNvPicPr>
              <a:picLocks noChangeAspect="1"/>
            </p:cNvPicPr>
            <p:nvPr/>
          </p:nvPicPr>
          <p:blipFill rotWithShape="1">
            <a:blip r:embed="rId7">
              <a:extLst>
                <a:ext uri="{28A0092B-C50C-407E-A947-70E740481C1C}">
                  <a14:useLocalDpi xmlns:a14="http://schemas.microsoft.com/office/drawing/2010/main" val="0"/>
                </a:ext>
              </a:extLst>
            </a:blip>
            <a:srcRect l="10101" t="10047" r="24898" b="40925"/>
            <a:stretch/>
          </p:blipFill>
          <p:spPr>
            <a:xfrm>
              <a:off x="14249400" y="11267665"/>
              <a:ext cx="3722008" cy="1960564"/>
            </a:xfrm>
            <a:prstGeom prst="rect">
              <a:avLst/>
            </a:prstGeom>
          </p:spPr>
        </p:pic>
        <p:sp>
          <p:nvSpPr>
            <p:cNvPr id="33" name="TextBox 32"/>
            <p:cNvSpPr txBox="1"/>
            <p:nvPr/>
          </p:nvSpPr>
          <p:spPr>
            <a:xfrm>
              <a:off x="14325748" y="10069885"/>
              <a:ext cx="3677472" cy="1159486"/>
            </a:xfrm>
            <a:prstGeom prst="rect">
              <a:avLst/>
            </a:prstGeom>
            <a:noFill/>
            <a:ln>
              <a:solidFill>
                <a:srgbClr val="FFFF00"/>
              </a:solidFill>
            </a:ln>
          </p:spPr>
          <p:txBody>
            <a:bodyPr wrap="square" rtlCol="0">
              <a:spAutoFit/>
            </a:bodyPr>
            <a:lstStyle/>
            <a:p>
              <a:pPr algn="r"/>
              <a:r>
                <a:rPr lang="en-US" sz="800" b="1" dirty="0">
                  <a:solidFill>
                    <a:srgbClr val="FFFF00"/>
                  </a:solidFill>
                  <a:latin typeface="Arial" panose="020B0604020202020204" pitchFamily="34" charset="0"/>
                  <a:cs typeface="Arial" panose="020B0604020202020204" pitchFamily="34" charset="0"/>
                </a:rPr>
                <a:t>How can technologies developed for basic nuclear physics research be adapted to address society’s needs?</a:t>
              </a:r>
            </a:p>
          </p:txBody>
        </p:sp>
      </p:grpSp>
      <p:grpSp>
        <p:nvGrpSpPr>
          <p:cNvPr id="25" name="Group 24"/>
          <p:cNvGrpSpPr/>
          <p:nvPr/>
        </p:nvGrpSpPr>
        <p:grpSpPr>
          <a:xfrm>
            <a:off x="6004905" y="793726"/>
            <a:ext cx="3020317" cy="1754237"/>
            <a:chOff x="6004905" y="612322"/>
            <a:chExt cx="3020317" cy="1754237"/>
          </a:xfrm>
        </p:grpSpPr>
        <p:grpSp>
          <p:nvGrpSpPr>
            <p:cNvPr id="21" name="Group 20"/>
            <p:cNvGrpSpPr/>
            <p:nvPr/>
          </p:nvGrpSpPr>
          <p:grpSpPr>
            <a:xfrm>
              <a:off x="6004905" y="612322"/>
              <a:ext cx="3020317" cy="1754237"/>
              <a:chOff x="7848599" y="4792503"/>
              <a:chExt cx="7505709" cy="5208747"/>
            </a:xfrm>
          </p:grpSpPr>
          <p:grpSp>
            <p:nvGrpSpPr>
              <p:cNvPr id="19" name="Group 18"/>
              <p:cNvGrpSpPr/>
              <p:nvPr/>
            </p:nvGrpSpPr>
            <p:grpSpPr>
              <a:xfrm>
                <a:off x="7953757" y="4792503"/>
                <a:ext cx="7400551" cy="5208747"/>
                <a:chOff x="7953754" y="4806432"/>
                <a:chExt cx="7400551" cy="5208747"/>
              </a:xfrm>
            </p:grpSpPr>
            <p:grpSp>
              <p:nvGrpSpPr>
                <p:cNvPr id="17" name="Group 16"/>
                <p:cNvGrpSpPr/>
                <p:nvPr/>
              </p:nvGrpSpPr>
              <p:grpSpPr>
                <a:xfrm>
                  <a:off x="7953754" y="4806432"/>
                  <a:ext cx="7400546" cy="5208747"/>
                  <a:chOff x="7953754" y="4806432"/>
                  <a:chExt cx="7400546" cy="5208747"/>
                </a:xfrm>
              </p:grpSpPr>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53756" y="4818353"/>
                    <a:ext cx="7400544" cy="5196826"/>
                  </a:xfrm>
                  <a:prstGeom prst="rect">
                    <a:avLst/>
                  </a:prstGeom>
                </p:spPr>
              </p:pic>
              <p:sp>
                <p:nvSpPr>
                  <p:cNvPr id="16" name="Right Triangle 15"/>
                  <p:cNvSpPr/>
                  <p:nvPr/>
                </p:nvSpPr>
                <p:spPr>
                  <a:xfrm rot="5400000">
                    <a:off x="8970892" y="3789294"/>
                    <a:ext cx="3499370" cy="553364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ight Triangle 17"/>
                <p:cNvSpPr/>
                <p:nvPr/>
              </p:nvSpPr>
              <p:spPr>
                <a:xfrm rot="16200000">
                  <a:off x="10820404" y="5481279"/>
                  <a:ext cx="3162301" cy="59055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ight Triangle 19"/>
              <p:cNvSpPr/>
              <p:nvPr/>
            </p:nvSpPr>
            <p:spPr>
              <a:xfrm flipH="1">
                <a:off x="7848599" y="7402837"/>
                <a:ext cx="1447800" cy="88903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28"/>
            <p:cNvSpPr txBox="1"/>
            <p:nvPr/>
          </p:nvSpPr>
          <p:spPr>
            <a:xfrm>
              <a:off x="6047222" y="637364"/>
              <a:ext cx="1981200" cy="416855"/>
            </a:xfrm>
            <a:prstGeom prst="rect">
              <a:avLst/>
            </a:prstGeom>
            <a:noFill/>
            <a:ln>
              <a:solidFill>
                <a:srgbClr val="FFFF00"/>
              </a:solidFill>
            </a:ln>
          </p:spPr>
          <p:txBody>
            <a:bodyPr wrap="square" lIns="47064" tIns="23532" rIns="47064" bIns="23532" rtlCol="0">
              <a:spAutoFit/>
            </a:bodyPr>
            <a:lstStyle/>
            <a:p>
              <a:r>
                <a:rPr lang="en-US" sz="800" b="1" dirty="0">
                  <a:solidFill>
                    <a:srgbClr val="0000FF"/>
                  </a:solidFill>
                  <a:latin typeface="Arial" panose="020B0604020202020204" pitchFamily="34" charset="0"/>
                  <a:cs typeface="Arial" panose="020B0604020202020204" pitchFamily="34" charset="0"/>
                </a:rPr>
                <a:t>Where in the  universe, and how, were the heavy elements formed?  How do supernovae explode?</a:t>
              </a:r>
            </a:p>
          </p:txBody>
        </p:sp>
        <p:sp>
          <p:nvSpPr>
            <p:cNvPr id="24" name="TextBox 23"/>
            <p:cNvSpPr txBox="1"/>
            <p:nvPr/>
          </p:nvSpPr>
          <p:spPr>
            <a:xfrm>
              <a:off x="7390913" y="1790864"/>
              <a:ext cx="1568823" cy="539966"/>
            </a:xfrm>
            <a:prstGeom prst="rect">
              <a:avLst/>
            </a:prstGeom>
            <a:noFill/>
            <a:ln>
              <a:solidFill>
                <a:srgbClr val="FFFF00"/>
              </a:solidFill>
            </a:ln>
          </p:spPr>
          <p:txBody>
            <a:bodyPr wrap="square" lIns="47064" tIns="23532" rIns="47064" bIns="23532" rtlCol="0">
              <a:spAutoFit/>
            </a:bodyPr>
            <a:lstStyle/>
            <a:p>
              <a:pPr algn="r"/>
              <a:r>
                <a:rPr lang="en-US" sz="800" b="1" dirty="0">
                  <a:solidFill>
                    <a:srgbClr val="0000FF"/>
                  </a:solidFill>
                  <a:latin typeface="Arial" panose="020B0604020202020204" pitchFamily="34" charset="0"/>
                  <a:cs typeface="Arial" panose="020B0604020202020204" pitchFamily="34" charset="0"/>
                </a:rPr>
                <a:t>Where are the limits of nuclear existence, and what is the structure of nuclei near those limits?</a:t>
              </a:r>
            </a:p>
          </p:txBody>
        </p:sp>
      </p:grpSp>
      <p:pic>
        <p:nvPicPr>
          <p:cNvPr id="27" name="Picture 26"/>
          <p:cNvPicPr>
            <a:picLocks noChangeAspect="1"/>
          </p:cNvPicPr>
          <p:nvPr/>
        </p:nvPicPr>
        <p:blipFill rotWithShape="1">
          <a:blip r:embed="rId9"/>
          <a:srcRect l="20737" t="3329" r="15834" b="4037"/>
          <a:stretch/>
        </p:blipFill>
        <p:spPr>
          <a:xfrm>
            <a:off x="4056614" y="982836"/>
            <a:ext cx="672685" cy="764721"/>
          </a:xfrm>
          <a:prstGeom prst="rect">
            <a:avLst/>
          </a:prstGeom>
        </p:spPr>
      </p:pic>
      <p:pic>
        <p:nvPicPr>
          <p:cNvPr id="36" name="Picture 35"/>
          <p:cNvPicPr>
            <a:picLocks noChangeAspect="1"/>
          </p:cNvPicPr>
          <p:nvPr/>
        </p:nvPicPr>
        <p:blipFill rotWithShape="1">
          <a:blip r:embed="rId10"/>
          <a:srcRect l="16363" t="13351" r="11589" b="11633"/>
          <a:stretch/>
        </p:blipFill>
        <p:spPr>
          <a:xfrm>
            <a:off x="5046070" y="1169607"/>
            <a:ext cx="814886" cy="846794"/>
          </a:xfrm>
          <a:prstGeom prst="rect">
            <a:avLst/>
          </a:prstGeom>
        </p:spPr>
      </p:pic>
      <p:pic>
        <p:nvPicPr>
          <p:cNvPr id="42" name="Picture 41"/>
          <p:cNvPicPr>
            <a:picLocks noChangeAspect="1"/>
          </p:cNvPicPr>
          <p:nvPr/>
        </p:nvPicPr>
        <p:blipFill>
          <a:blip r:embed="rId11"/>
          <a:stretch>
            <a:fillRect/>
          </a:stretch>
        </p:blipFill>
        <p:spPr>
          <a:xfrm>
            <a:off x="417688" y="926280"/>
            <a:ext cx="1347208" cy="1585954"/>
          </a:xfrm>
          <a:prstGeom prst="rect">
            <a:avLst/>
          </a:prstGeom>
        </p:spPr>
      </p:pic>
      <p:grpSp>
        <p:nvGrpSpPr>
          <p:cNvPr id="9" name="Group 8"/>
          <p:cNvGrpSpPr/>
          <p:nvPr/>
        </p:nvGrpSpPr>
        <p:grpSpPr>
          <a:xfrm>
            <a:off x="345336" y="4204609"/>
            <a:ext cx="3607776" cy="2235796"/>
            <a:chOff x="345336" y="4204609"/>
            <a:chExt cx="3607776" cy="2235796"/>
          </a:xfrm>
        </p:grpSpPr>
        <p:grpSp>
          <p:nvGrpSpPr>
            <p:cNvPr id="3" name="Group 2"/>
            <p:cNvGrpSpPr/>
            <p:nvPr/>
          </p:nvGrpSpPr>
          <p:grpSpPr>
            <a:xfrm>
              <a:off x="345336" y="4204609"/>
              <a:ext cx="3553728" cy="709925"/>
              <a:chOff x="304800" y="4204609"/>
              <a:chExt cx="3553728" cy="709925"/>
            </a:xfrm>
          </p:grpSpPr>
          <p:sp>
            <p:nvSpPr>
              <p:cNvPr id="12" name="TextBox 11"/>
              <p:cNvSpPr txBox="1"/>
              <p:nvPr/>
            </p:nvSpPr>
            <p:spPr>
              <a:xfrm>
                <a:off x="304800" y="4204609"/>
                <a:ext cx="1580450" cy="584776"/>
              </a:xfrm>
              <a:prstGeom prst="rect">
                <a:avLst/>
              </a:prstGeom>
              <a:noFill/>
              <a:ln>
                <a:solidFill>
                  <a:srgbClr val="FFFF00"/>
                </a:solidFill>
              </a:ln>
            </p:spPr>
            <p:txBody>
              <a:bodyPr wrap="square" rtlCol="0">
                <a:spAutoFit/>
              </a:bodyPr>
              <a:lstStyle/>
              <a:p>
                <a:pPr algn="ctr"/>
                <a:r>
                  <a:rPr lang="en-US" sz="800" b="1" dirty="0">
                    <a:solidFill>
                      <a:srgbClr val="FFFF00"/>
                    </a:solidFill>
                    <a:latin typeface="Arial" panose="020B0604020202020204" pitchFamily="34" charset="0"/>
                    <a:cs typeface="Arial" panose="020B0604020202020204" pitchFamily="34" charset="0"/>
                  </a:rPr>
                  <a:t>What is the nature of the different phases of nuclear matter through which the universe has evolved?</a:t>
                </a:r>
              </a:p>
            </p:txBody>
          </p:sp>
          <p:sp>
            <p:nvSpPr>
              <p:cNvPr id="28" name="TextBox 27"/>
              <p:cNvSpPr txBox="1"/>
              <p:nvPr/>
            </p:nvSpPr>
            <p:spPr>
              <a:xfrm>
                <a:off x="2222852" y="4329758"/>
                <a:ext cx="1635676" cy="584776"/>
              </a:xfrm>
              <a:prstGeom prst="rect">
                <a:avLst/>
              </a:prstGeom>
              <a:noFill/>
              <a:ln>
                <a:solidFill>
                  <a:srgbClr val="FFFF00"/>
                </a:solidFill>
              </a:ln>
            </p:spPr>
            <p:txBody>
              <a:bodyPr wrap="square" rtlCol="0">
                <a:spAutoFit/>
              </a:bodyPr>
              <a:lstStyle/>
              <a:p>
                <a:pPr algn="ctr"/>
                <a:r>
                  <a:rPr lang="en-US" sz="800" b="1" dirty="0">
                    <a:solidFill>
                      <a:srgbClr val="FFFF00"/>
                    </a:solidFill>
                    <a:latin typeface="Arial" panose="020B0604020202020204" pitchFamily="34" charset="0"/>
                    <a:cs typeface="Arial" panose="020B0604020202020204" pitchFamily="34" charset="0"/>
                  </a:rPr>
                  <a:t>Do nucleons and all nuclei, viewed at near light speed, appear as walls of gluons with universal properties?</a:t>
                </a:r>
              </a:p>
            </p:txBody>
          </p:sp>
        </p:grpSp>
        <p:pic>
          <p:nvPicPr>
            <p:cNvPr id="41" name="Picture 40"/>
            <p:cNvPicPr>
              <a:picLocks noChangeAspect="1"/>
            </p:cNvPicPr>
            <p:nvPr/>
          </p:nvPicPr>
          <p:blipFill>
            <a:blip r:embed="rId12"/>
            <a:stretch>
              <a:fillRect/>
            </a:stretch>
          </p:blipFill>
          <p:spPr>
            <a:xfrm>
              <a:off x="345336" y="4789385"/>
              <a:ext cx="1630121" cy="1651020"/>
            </a:xfrm>
            <a:prstGeom prst="rect">
              <a:avLst/>
            </a:prstGeom>
          </p:spPr>
        </p:pic>
        <p:pic>
          <p:nvPicPr>
            <p:cNvPr id="43" name="Picture 42"/>
            <p:cNvPicPr>
              <a:picLocks noChangeAspect="1"/>
            </p:cNvPicPr>
            <p:nvPr/>
          </p:nvPicPr>
          <p:blipFill>
            <a:blip r:embed="rId13"/>
            <a:stretch>
              <a:fillRect/>
            </a:stretch>
          </p:blipFill>
          <p:spPr>
            <a:xfrm>
              <a:off x="2135407" y="4955064"/>
              <a:ext cx="1817705" cy="1359663"/>
            </a:xfrm>
            <a:prstGeom prst="rect">
              <a:avLst/>
            </a:prstGeom>
          </p:spPr>
        </p:pic>
      </p:grpSp>
    </p:spTree>
    <p:extLst>
      <p:ext uri="{BB962C8B-B14F-4D97-AF65-F5344CB8AC3E}">
        <p14:creationId xmlns:p14="http://schemas.microsoft.com/office/powerpoint/2010/main" val="21377442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2"/>
          <p:cNvSpPr>
            <a:spLocks noGrp="1" noChangeArrowheads="1"/>
          </p:cNvSpPr>
          <p:nvPr>
            <p:ph type="title"/>
          </p:nvPr>
        </p:nvSpPr>
        <p:spPr>
          <a:xfrm>
            <a:off x="406400" y="46716"/>
            <a:ext cx="8229600" cy="544926"/>
          </a:xfrm>
        </p:spPr>
        <p:txBody>
          <a:bodyPr>
            <a:normAutofit/>
          </a:bodyPr>
          <a:lstStyle/>
          <a:p>
            <a:r>
              <a:rPr lang="en-US" sz="2800" dirty="0">
                <a:latin typeface="Trebuchet MS" charset="0"/>
              </a:rPr>
              <a:t>Roles in 2024</a:t>
            </a:r>
          </a:p>
        </p:txBody>
      </p:sp>
      <p:sp>
        <p:nvSpPr>
          <p:cNvPr id="51204" name="Rectangle 3"/>
          <p:cNvSpPr>
            <a:spLocks noGrp="1" noChangeArrowheads="1"/>
          </p:cNvSpPr>
          <p:nvPr>
            <p:ph type="body" idx="1"/>
          </p:nvPr>
        </p:nvSpPr>
        <p:spPr>
          <a:xfrm>
            <a:off x="155575" y="613094"/>
            <a:ext cx="8229600" cy="2359548"/>
          </a:xfrm>
        </p:spPr>
        <p:txBody>
          <a:bodyPr>
            <a:normAutofit lnSpcReduction="10000"/>
          </a:bodyPr>
          <a:lstStyle/>
          <a:p>
            <a:r>
              <a:rPr lang="en-US" sz="2200" dirty="0">
                <a:latin typeface="Calibri" charset="0"/>
              </a:rPr>
              <a:t>Two DOE user facilities needed to accommodate the physics goals of the low-energy nuclear physics community in the US, down  from four low-energy user facilities in 2001.</a:t>
            </a:r>
          </a:p>
          <a:p>
            <a:pPr lvl="1"/>
            <a:r>
              <a:rPr lang="en-US" sz="2200" dirty="0">
                <a:latin typeface="Calibri" charset="0"/>
              </a:rPr>
              <a:t>FRIB: the radioactive beam facility with the </a:t>
            </a:r>
            <a:r>
              <a:rPr lang="en-US" sz="2200" dirty="0">
                <a:solidFill>
                  <a:schemeClr val="tx2"/>
                </a:solidFill>
                <a:latin typeface="Calibri" charset="0"/>
              </a:rPr>
              <a:t>furthest reach</a:t>
            </a:r>
            <a:r>
              <a:rPr lang="en-US" sz="2200" dirty="0">
                <a:latin typeface="Calibri" charset="0"/>
              </a:rPr>
              <a:t> from stability</a:t>
            </a:r>
          </a:p>
          <a:p>
            <a:pPr lvl="1"/>
            <a:r>
              <a:rPr lang="en-US" sz="2200" dirty="0">
                <a:latin typeface="Calibri" charset="0"/>
              </a:rPr>
              <a:t>ATLAS: unique high-intensity stable beam facility for low cross section and high precision experiments closer to stability</a:t>
            </a:r>
          </a:p>
          <a:p>
            <a:pPr lvl="1">
              <a:buFontTx/>
              <a:buNone/>
            </a:pPr>
            <a:endParaRPr lang="en-US" dirty="0">
              <a:latin typeface="Calibri" charset="0"/>
            </a:endParaRPr>
          </a:p>
          <a:p>
            <a:pPr lvl="1">
              <a:buFontTx/>
              <a:buNone/>
            </a:pPr>
            <a:endParaRPr lang="en-US" dirty="0">
              <a:latin typeface="Calibri" charset="0"/>
            </a:endParaRPr>
          </a:p>
          <a:p>
            <a:pPr lvl="1">
              <a:buFontTx/>
              <a:buNone/>
            </a:pPr>
            <a:endParaRPr lang="en-US" dirty="0">
              <a:latin typeface="Calibri" charset="0"/>
            </a:endParaRPr>
          </a:p>
          <a:p>
            <a:pPr lvl="1">
              <a:buFontTx/>
              <a:buNone/>
            </a:pPr>
            <a:endParaRPr lang="en-US" dirty="0">
              <a:latin typeface="Calibri" charset="0"/>
            </a:endParaRPr>
          </a:p>
        </p:txBody>
      </p:sp>
      <p:pic>
        <p:nvPicPr>
          <p:cNvPr id="2" name="Picture 1"/>
          <p:cNvPicPr>
            <a:picLocks noChangeAspect="1"/>
          </p:cNvPicPr>
          <p:nvPr/>
        </p:nvPicPr>
        <p:blipFill>
          <a:blip r:embed="rId3"/>
          <a:stretch>
            <a:fillRect/>
          </a:stretch>
        </p:blipFill>
        <p:spPr>
          <a:xfrm>
            <a:off x="2927359" y="3157530"/>
            <a:ext cx="6057900" cy="3429000"/>
          </a:xfrm>
          <a:prstGeom prst="rect">
            <a:avLst/>
          </a:prstGeom>
        </p:spPr>
      </p:pic>
      <p:sp>
        <p:nvSpPr>
          <p:cNvPr id="35" name="TextBox 1"/>
          <p:cNvSpPr txBox="1">
            <a:spLocks noChangeArrowheads="1"/>
          </p:cNvSpPr>
          <p:nvPr/>
        </p:nvSpPr>
        <p:spPr bwMode="auto">
          <a:xfrm>
            <a:off x="674282" y="3157530"/>
            <a:ext cx="6218238" cy="646113"/>
          </a:xfrm>
          <a:prstGeom prst="rect">
            <a:avLst/>
          </a:prstGeom>
          <a:noFill/>
          <a:ln w="9525">
            <a:solidFill>
              <a:srgbClr val="0000CC"/>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a:solidFill>
                  <a:schemeClr val="tx1"/>
                </a:solidFill>
                <a:latin typeface="Calibri" charset="0"/>
                <a:ea typeface="ＭＳ Ｐゴシック" charset="0"/>
              </a:defRPr>
            </a:lvl1pPr>
            <a:lvl2pPr>
              <a:defRPr sz="1600">
                <a:solidFill>
                  <a:schemeClr val="tx1"/>
                </a:solidFill>
                <a:latin typeface="Calibri" charset="0"/>
                <a:ea typeface="ＭＳ Ｐゴシック" charset="0"/>
              </a:defRPr>
            </a:lvl2pPr>
            <a:lvl3pPr>
              <a:defRPr sz="1400">
                <a:solidFill>
                  <a:schemeClr val="tx1"/>
                </a:solidFill>
                <a:latin typeface="Calibri" charset="0"/>
                <a:ea typeface="ＭＳ Ｐゴシック" charset="0"/>
              </a:defRPr>
            </a:lvl3pPr>
            <a:lvl4pPr>
              <a:defRPr sz="1400">
                <a:solidFill>
                  <a:schemeClr val="tx1"/>
                </a:solidFill>
                <a:latin typeface="Calibri" charset="0"/>
                <a:ea typeface="ＭＳ Ｐゴシック" charset="0"/>
              </a:defRPr>
            </a:lvl4pPr>
            <a:lvl5pPr>
              <a:defRPr sz="1400">
                <a:solidFill>
                  <a:schemeClr val="tx1"/>
                </a:solidFill>
                <a:latin typeface="Calibri" charset="0"/>
                <a:ea typeface="ＭＳ Ｐゴシック" charset="0"/>
              </a:defRPr>
            </a:lvl5pPr>
            <a:lvl6pPr eaLnBrk="0" hangingPunct="0">
              <a:defRPr sz="1400">
                <a:solidFill>
                  <a:schemeClr val="tx1"/>
                </a:solidFill>
                <a:latin typeface="Calibri" charset="0"/>
                <a:ea typeface="ＭＳ Ｐゴシック" charset="0"/>
              </a:defRPr>
            </a:lvl6pPr>
            <a:lvl7pPr eaLnBrk="0" hangingPunct="0">
              <a:defRPr sz="1400">
                <a:solidFill>
                  <a:schemeClr val="tx1"/>
                </a:solidFill>
                <a:latin typeface="Calibri" charset="0"/>
                <a:ea typeface="ＭＳ Ｐゴシック" charset="0"/>
              </a:defRPr>
            </a:lvl7pPr>
            <a:lvl8pPr eaLnBrk="0" hangingPunct="0">
              <a:defRPr sz="1400">
                <a:solidFill>
                  <a:schemeClr val="tx1"/>
                </a:solidFill>
                <a:latin typeface="Calibri" charset="0"/>
                <a:ea typeface="ＭＳ Ｐゴシック" charset="0"/>
              </a:defRPr>
            </a:lvl8pPr>
            <a:lvl9pPr eaLnBrk="0" hangingPunct="0">
              <a:defRPr sz="1400">
                <a:solidFill>
                  <a:schemeClr val="tx1"/>
                </a:solidFill>
                <a:latin typeface="Calibri" charset="0"/>
                <a:ea typeface="ＭＳ Ｐゴシック" charset="0"/>
              </a:defRPr>
            </a:lvl9pPr>
          </a:lstStyle>
          <a:p>
            <a:pPr algn="ctr"/>
            <a:r>
              <a:rPr lang="en-US" b="1" i="1"/>
              <a:t>Connecting the physics far from stability to that observed near or at stability requires these two world-leading facilities</a:t>
            </a:r>
          </a:p>
        </p:txBody>
      </p:sp>
      <p:sp>
        <p:nvSpPr>
          <p:cNvPr id="3" name="TextBox 2"/>
          <p:cNvSpPr txBox="1"/>
          <p:nvPr/>
        </p:nvSpPr>
        <p:spPr>
          <a:xfrm>
            <a:off x="1503978" y="4764109"/>
            <a:ext cx="1220607" cy="584776"/>
          </a:xfrm>
          <a:prstGeom prst="rect">
            <a:avLst/>
          </a:prstGeom>
          <a:noFill/>
        </p:spPr>
        <p:txBody>
          <a:bodyPr wrap="none" rtlCol="0">
            <a:spAutoFit/>
          </a:bodyPr>
          <a:lstStyle/>
          <a:p>
            <a:r>
              <a:rPr lang="en-US" sz="3200" dirty="0"/>
              <a:t>ATLAS</a:t>
            </a:r>
          </a:p>
        </p:txBody>
      </p:sp>
      <p:sp>
        <p:nvSpPr>
          <p:cNvPr id="4" name="Rectangle 3"/>
          <p:cNvSpPr/>
          <p:nvPr/>
        </p:nvSpPr>
        <p:spPr>
          <a:xfrm>
            <a:off x="4702449" y="4174845"/>
            <a:ext cx="264041" cy="15592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3973190" y="4294305"/>
            <a:ext cx="628670" cy="31437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31" y="293628"/>
            <a:ext cx="8992810" cy="478541"/>
          </a:xfrm>
        </p:spPr>
        <p:txBody>
          <a:bodyPr>
            <a:noAutofit/>
          </a:bodyPr>
          <a:lstStyle/>
          <a:p>
            <a:r>
              <a:rPr lang="en-US" sz="3200" dirty="0">
                <a:solidFill>
                  <a:srgbClr val="002060"/>
                </a:solidFill>
              </a:rPr>
              <a:t>Nuclear Astrophysics</a:t>
            </a:r>
            <a:br>
              <a:rPr lang="en-US" sz="3200" dirty="0">
                <a:solidFill>
                  <a:srgbClr val="002060"/>
                </a:solidFill>
              </a:rPr>
            </a:br>
            <a:r>
              <a:rPr lang="en-US" sz="3200" dirty="0">
                <a:solidFill>
                  <a:srgbClr val="002060"/>
                </a:solidFill>
              </a:rPr>
              <a:t>Compelling Open Questions </a:t>
            </a:r>
          </a:p>
        </p:txBody>
      </p:sp>
      <p:sp>
        <p:nvSpPr>
          <p:cNvPr id="5" name="TextBox 4"/>
          <p:cNvSpPr txBox="1"/>
          <p:nvPr/>
        </p:nvSpPr>
        <p:spPr>
          <a:xfrm>
            <a:off x="981829" y="1203662"/>
            <a:ext cx="7670690" cy="1692771"/>
          </a:xfrm>
          <a:prstGeom prst="rect">
            <a:avLst/>
          </a:prstGeom>
          <a:noFill/>
        </p:spPr>
        <p:txBody>
          <a:bodyPr wrap="none" rtlCol="0">
            <a:spAutoFit/>
          </a:bodyPr>
          <a:lstStyle/>
          <a:p>
            <a:pPr marL="342900" indent="-342900">
              <a:buFont typeface="Wingdings" panose="05000000000000000000" pitchFamily="2" charset="2"/>
              <a:buChar char="Ø"/>
            </a:pPr>
            <a:r>
              <a:rPr lang="en-US" sz="2400" b="1" dirty="0">
                <a:latin typeface="Arial"/>
                <a:cs typeface="Arial"/>
              </a:rPr>
              <a:t>What is the origin of the elements? </a:t>
            </a:r>
          </a:p>
          <a:p>
            <a:pPr marL="800100" lvl="1" indent="-342900">
              <a:buFont typeface="Wingdings" panose="05000000000000000000" pitchFamily="2" charset="2"/>
              <a:buChar char="§"/>
            </a:pPr>
            <a:r>
              <a:rPr lang="en-US" sz="2000" dirty="0">
                <a:latin typeface="Arial"/>
                <a:cs typeface="Arial"/>
              </a:rPr>
              <a:t>What nuclear processes contribute to the origin of elements</a:t>
            </a:r>
          </a:p>
          <a:p>
            <a:pPr marL="800100" lvl="1" indent="-342900">
              <a:buFont typeface="Wingdings" panose="05000000000000000000" pitchFamily="2" charset="2"/>
              <a:buChar char="§"/>
            </a:pPr>
            <a:r>
              <a:rPr lang="en-US" sz="2000" dirty="0">
                <a:latin typeface="Arial"/>
                <a:cs typeface="Arial"/>
              </a:rPr>
              <a:t>How did the chemical composition of the universe evolve?</a:t>
            </a:r>
            <a:br>
              <a:rPr lang="en-US" sz="2000" dirty="0">
                <a:latin typeface="Arial"/>
                <a:cs typeface="Arial"/>
              </a:rPr>
            </a:br>
            <a:br>
              <a:rPr lang="en-US" sz="2000" dirty="0">
                <a:latin typeface="Arial"/>
                <a:cs typeface="Arial"/>
              </a:rPr>
            </a:br>
            <a:endParaRPr lang="en-US" sz="2000" dirty="0">
              <a:latin typeface="Arial"/>
              <a:cs typeface="Arial"/>
            </a:endParaRPr>
          </a:p>
        </p:txBody>
      </p:sp>
      <p:grpSp>
        <p:nvGrpSpPr>
          <p:cNvPr id="6" name="Group 5"/>
          <p:cNvGrpSpPr/>
          <p:nvPr/>
        </p:nvGrpSpPr>
        <p:grpSpPr>
          <a:xfrm>
            <a:off x="136586" y="2295937"/>
            <a:ext cx="8931829" cy="1529878"/>
            <a:chOff x="75605" y="3258428"/>
            <a:chExt cx="8931829" cy="1529878"/>
          </a:xfrm>
        </p:grpSpPr>
        <p:sp>
          <p:nvSpPr>
            <p:cNvPr id="13" name="TextBox 12"/>
            <p:cNvSpPr txBox="1"/>
            <p:nvPr/>
          </p:nvSpPr>
          <p:spPr>
            <a:xfrm>
              <a:off x="4353294" y="4106672"/>
              <a:ext cx="355611" cy="320713"/>
            </a:xfrm>
            <a:prstGeom prst="rect">
              <a:avLst/>
            </a:prstGeom>
            <a:noFill/>
          </p:spPr>
          <p:txBody>
            <a:bodyPr wrap="none" rtlCol="0">
              <a:spAutoFit/>
            </a:bodyPr>
            <a:lstStyle/>
            <a:p>
              <a:r>
                <a:rPr lang="en-US" sz="1600" dirty="0" err="1">
                  <a:solidFill>
                    <a:srgbClr val="C00000"/>
                  </a:solidFill>
                  <a:latin typeface="Times New Roman" pitchFamily="18" charset="0"/>
                  <a:cs typeface="Times New Roman" pitchFamily="18" charset="0"/>
                </a:rPr>
                <a:t>Sr</a:t>
              </a:r>
              <a:endParaRPr lang="en-US" sz="1600" dirty="0">
                <a:solidFill>
                  <a:srgbClr val="C00000"/>
                </a:solidFill>
                <a:latin typeface="Times New Roman" pitchFamily="18" charset="0"/>
                <a:cs typeface="Times New Roman" pitchFamily="18" charset="0"/>
              </a:endParaRPr>
            </a:p>
          </p:txBody>
        </p:sp>
        <p:pic>
          <p:nvPicPr>
            <p:cNvPr id="14" name="Picture 9"/>
            <p:cNvPicPr>
              <a:picLocks noChangeAspect="1" noChangeArrowheads="1"/>
            </p:cNvPicPr>
            <p:nvPr/>
          </p:nvPicPr>
          <p:blipFill>
            <a:blip r:embed="rId2" cstate="print"/>
            <a:srcRect/>
            <a:stretch>
              <a:fillRect/>
            </a:stretch>
          </p:blipFill>
          <p:spPr bwMode="auto">
            <a:xfrm>
              <a:off x="75605" y="3258486"/>
              <a:ext cx="2212597" cy="1525310"/>
            </a:xfrm>
            <a:prstGeom prst="rect">
              <a:avLst/>
            </a:prstGeom>
            <a:noFill/>
            <a:ln w="9525">
              <a:noFill/>
              <a:miter lim="800000"/>
              <a:headEnd/>
              <a:tailEnd/>
            </a:ln>
          </p:spPr>
        </p:pic>
        <p:pic>
          <p:nvPicPr>
            <p:cNvPr id="15" name="Picture 10"/>
            <p:cNvPicPr>
              <a:picLocks noChangeAspect="1" noChangeArrowheads="1"/>
            </p:cNvPicPr>
            <p:nvPr/>
          </p:nvPicPr>
          <p:blipFill>
            <a:blip r:embed="rId3" cstate="print"/>
            <a:srcRect l="2594" r="3105"/>
            <a:stretch>
              <a:fillRect/>
            </a:stretch>
          </p:blipFill>
          <p:spPr bwMode="auto">
            <a:xfrm>
              <a:off x="4446497" y="3258486"/>
              <a:ext cx="2154621" cy="1529820"/>
            </a:xfrm>
            <a:prstGeom prst="rect">
              <a:avLst/>
            </a:prstGeom>
            <a:noFill/>
            <a:ln w="9525">
              <a:noFill/>
              <a:miter lim="800000"/>
              <a:headEnd/>
              <a:tailEnd/>
            </a:ln>
          </p:spPr>
        </p:pic>
        <p:pic>
          <p:nvPicPr>
            <p:cNvPr id="16" name="Picture 14"/>
            <p:cNvPicPr>
              <a:picLocks noChangeAspect="1" noChangeArrowheads="1"/>
            </p:cNvPicPr>
            <p:nvPr/>
          </p:nvPicPr>
          <p:blipFill>
            <a:blip r:embed="rId4" cstate="print"/>
            <a:srcRect t="230" b="3290"/>
            <a:stretch>
              <a:fillRect/>
            </a:stretch>
          </p:blipFill>
          <p:spPr bwMode="auto">
            <a:xfrm>
              <a:off x="6574187" y="3258428"/>
              <a:ext cx="2433247" cy="1528375"/>
            </a:xfrm>
            <a:prstGeom prst="rect">
              <a:avLst/>
            </a:prstGeom>
            <a:noFill/>
            <a:ln w="9525">
              <a:noFill/>
              <a:miter lim="800000"/>
              <a:headEnd/>
              <a:tailEnd/>
            </a:ln>
          </p:spPr>
        </p:pic>
        <p:cxnSp>
          <p:nvCxnSpPr>
            <p:cNvPr id="17" name="Straight Connector 11"/>
            <p:cNvCxnSpPr>
              <a:cxnSpLocks noChangeShapeType="1"/>
            </p:cNvCxnSpPr>
            <p:nvPr/>
          </p:nvCxnSpPr>
          <p:spPr bwMode="auto">
            <a:xfrm rot="16200000" flipH="1">
              <a:off x="8687911" y="4356995"/>
              <a:ext cx="140356" cy="18604"/>
            </a:xfrm>
            <a:prstGeom prst="line">
              <a:avLst/>
            </a:prstGeom>
            <a:noFill/>
            <a:ln w="38100" algn="ctr">
              <a:solidFill>
                <a:schemeClr val="tx1"/>
              </a:solidFill>
              <a:round/>
              <a:headEnd/>
              <a:tailEnd/>
            </a:ln>
          </p:spPr>
        </p:cxnSp>
        <p:pic>
          <p:nvPicPr>
            <p:cNvPr id="19" name="Picture 9"/>
            <p:cNvPicPr>
              <a:picLocks noChangeAspect="1" noChangeArrowheads="1"/>
            </p:cNvPicPr>
            <p:nvPr/>
          </p:nvPicPr>
          <p:blipFill>
            <a:blip r:embed="rId2" cstate="print"/>
            <a:srcRect/>
            <a:stretch>
              <a:fillRect/>
            </a:stretch>
          </p:blipFill>
          <p:spPr bwMode="auto">
            <a:xfrm>
              <a:off x="2288202" y="3258486"/>
              <a:ext cx="2253318" cy="1525310"/>
            </a:xfrm>
            <a:prstGeom prst="rect">
              <a:avLst/>
            </a:prstGeom>
            <a:solidFill>
              <a:srgbClr val="800000"/>
            </a:solidFill>
            <a:ln w="9525">
              <a:noFill/>
              <a:miter lim="800000"/>
              <a:headEnd/>
              <a:tailEnd/>
            </a:ln>
          </p:spPr>
        </p:pic>
        <p:pic>
          <p:nvPicPr>
            <p:cNvPr id="20" name="Picture 19"/>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13627" t="17015" r="21828" b="16158"/>
            <a:stretch/>
          </p:blipFill>
          <p:spPr bwMode="auto">
            <a:xfrm>
              <a:off x="2908411" y="3640090"/>
              <a:ext cx="230076" cy="60114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1" name="Oval 20"/>
            <p:cNvSpPr/>
            <p:nvPr/>
          </p:nvSpPr>
          <p:spPr>
            <a:xfrm>
              <a:off x="2908685" y="3678204"/>
              <a:ext cx="34086" cy="32758"/>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942771" y="3789671"/>
              <a:ext cx="34086" cy="32758"/>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3006652" y="4023396"/>
              <a:ext cx="34086" cy="32758"/>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2730723" y="3694583"/>
              <a:ext cx="152752" cy="420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3085621" y="3678202"/>
              <a:ext cx="244882" cy="416304"/>
            </a:xfrm>
            <a:custGeom>
              <a:avLst/>
              <a:gdLst>
                <a:gd name="connsiteX0" fmla="*/ 4610 w 328460"/>
                <a:gd name="connsiteY0" fmla="*/ 42863 h 581025"/>
                <a:gd name="connsiteX1" fmla="*/ 4610 w 328460"/>
                <a:gd name="connsiteY1" fmla="*/ 42863 h 581025"/>
                <a:gd name="connsiteX2" fmla="*/ 6991 w 328460"/>
                <a:gd name="connsiteY2" fmla="*/ 69056 h 581025"/>
                <a:gd name="connsiteX3" fmla="*/ 16516 w 328460"/>
                <a:gd name="connsiteY3" fmla="*/ 95250 h 581025"/>
                <a:gd name="connsiteX4" fmla="*/ 23660 w 328460"/>
                <a:gd name="connsiteY4" fmla="*/ 109538 h 581025"/>
                <a:gd name="connsiteX5" fmla="*/ 30804 w 328460"/>
                <a:gd name="connsiteY5" fmla="*/ 128588 h 581025"/>
                <a:gd name="connsiteX6" fmla="*/ 37947 w 328460"/>
                <a:gd name="connsiteY6" fmla="*/ 147638 h 581025"/>
                <a:gd name="connsiteX7" fmla="*/ 42710 w 328460"/>
                <a:gd name="connsiteY7" fmla="*/ 178594 h 581025"/>
                <a:gd name="connsiteX8" fmla="*/ 45091 w 328460"/>
                <a:gd name="connsiteY8" fmla="*/ 185738 h 581025"/>
                <a:gd name="connsiteX9" fmla="*/ 47472 w 328460"/>
                <a:gd name="connsiteY9" fmla="*/ 197644 h 581025"/>
                <a:gd name="connsiteX10" fmla="*/ 52235 w 328460"/>
                <a:gd name="connsiteY10" fmla="*/ 211931 h 581025"/>
                <a:gd name="connsiteX11" fmla="*/ 49854 w 328460"/>
                <a:gd name="connsiteY11" fmla="*/ 247650 h 581025"/>
                <a:gd name="connsiteX12" fmla="*/ 45091 w 328460"/>
                <a:gd name="connsiteY12" fmla="*/ 254794 h 581025"/>
                <a:gd name="connsiteX13" fmla="*/ 42710 w 328460"/>
                <a:gd name="connsiteY13" fmla="*/ 261938 h 581025"/>
                <a:gd name="connsiteX14" fmla="*/ 45091 w 328460"/>
                <a:gd name="connsiteY14" fmla="*/ 307181 h 581025"/>
                <a:gd name="connsiteX15" fmla="*/ 59379 w 328460"/>
                <a:gd name="connsiteY15" fmla="*/ 330994 h 581025"/>
                <a:gd name="connsiteX16" fmla="*/ 64141 w 328460"/>
                <a:gd name="connsiteY16" fmla="*/ 342900 h 581025"/>
                <a:gd name="connsiteX17" fmla="*/ 71285 w 328460"/>
                <a:gd name="connsiteY17" fmla="*/ 359569 h 581025"/>
                <a:gd name="connsiteX18" fmla="*/ 73666 w 328460"/>
                <a:gd name="connsiteY18" fmla="*/ 397669 h 581025"/>
                <a:gd name="connsiteX19" fmla="*/ 78429 w 328460"/>
                <a:gd name="connsiteY19" fmla="*/ 404813 h 581025"/>
                <a:gd name="connsiteX20" fmla="*/ 85572 w 328460"/>
                <a:gd name="connsiteY20" fmla="*/ 421481 h 581025"/>
                <a:gd name="connsiteX21" fmla="*/ 87954 w 328460"/>
                <a:gd name="connsiteY21" fmla="*/ 433388 h 581025"/>
                <a:gd name="connsiteX22" fmla="*/ 97479 w 328460"/>
                <a:gd name="connsiteY22" fmla="*/ 447675 h 581025"/>
                <a:gd name="connsiteX23" fmla="*/ 104622 w 328460"/>
                <a:gd name="connsiteY23" fmla="*/ 461963 h 581025"/>
                <a:gd name="connsiteX24" fmla="*/ 116529 w 328460"/>
                <a:gd name="connsiteY24" fmla="*/ 485775 h 581025"/>
                <a:gd name="connsiteX25" fmla="*/ 123672 w 328460"/>
                <a:gd name="connsiteY25" fmla="*/ 500063 h 581025"/>
                <a:gd name="connsiteX26" fmla="*/ 128435 w 328460"/>
                <a:gd name="connsiteY26" fmla="*/ 511969 h 581025"/>
                <a:gd name="connsiteX27" fmla="*/ 133197 w 328460"/>
                <a:gd name="connsiteY27" fmla="*/ 519113 h 581025"/>
                <a:gd name="connsiteX28" fmla="*/ 135579 w 328460"/>
                <a:gd name="connsiteY28" fmla="*/ 526256 h 581025"/>
                <a:gd name="connsiteX29" fmla="*/ 157010 w 328460"/>
                <a:gd name="connsiteY29" fmla="*/ 545306 h 581025"/>
                <a:gd name="connsiteX30" fmla="*/ 164154 w 328460"/>
                <a:gd name="connsiteY30" fmla="*/ 552450 h 581025"/>
                <a:gd name="connsiteX31" fmla="*/ 173679 w 328460"/>
                <a:gd name="connsiteY31" fmla="*/ 557213 h 581025"/>
                <a:gd name="connsiteX32" fmla="*/ 180822 w 328460"/>
                <a:gd name="connsiteY32" fmla="*/ 561975 h 581025"/>
                <a:gd name="connsiteX33" fmla="*/ 197491 w 328460"/>
                <a:gd name="connsiteY33" fmla="*/ 566738 h 581025"/>
                <a:gd name="connsiteX34" fmla="*/ 223685 w 328460"/>
                <a:gd name="connsiteY34" fmla="*/ 576263 h 581025"/>
                <a:gd name="connsiteX35" fmla="*/ 245116 w 328460"/>
                <a:gd name="connsiteY35" fmla="*/ 581025 h 581025"/>
                <a:gd name="connsiteX36" fmla="*/ 261785 w 328460"/>
                <a:gd name="connsiteY36" fmla="*/ 576263 h 581025"/>
                <a:gd name="connsiteX37" fmla="*/ 268929 w 328460"/>
                <a:gd name="connsiteY37" fmla="*/ 569119 h 581025"/>
                <a:gd name="connsiteX38" fmla="*/ 276072 w 328460"/>
                <a:gd name="connsiteY38" fmla="*/ 564356 h 581025"/>
                <a:gd name="connsiteX39" fmla="*/ 283216 w 328460"/>
                <a:gd name="connsiteY39" fmla="*/ 547688 h 581025"/>
                <a:gd name="connsiteX40" fmla="*/ 287979 w 328460"/>
                <a:gd name="connsiteY40" fmla="*/ 535781 h 581025"/>
                <a:gd name="connsiteX41" fmla="*/ 299885 w 328460"/>
                <a:gd name="connsiteY41" fmla="*/ 511969 h 581025"/>
                <a:gd name="connsiteX42" fmla="*/ 307029 w 328460"/>
                <a:gd name="connsiteY42" fmla="*/ 492919 h 581025"/>
                <a:gd name="connsiteX43" fmla="*/ 311791 w 328460"/>
                <a:gd name="connsiteY43" fmla="*/ 471488 h 581025"/>
                <a:gd name="connsiteX44" fmla="*/ 316554 w 328460"/>
                <a:gd name="connsiteY44" fmla="*/ 397669 h 581025"/>
                <a:gd name="connsiteX45" fmla="*/ 318935 w 328460"/>
                <a:gd name="connsiteY45" fmla="*/ 354806 h 581025"/>
                <a:gd name="connsiteX46" fmla="*/ 323697 w 328460"/>
                <a:gd name="connsiteY46" fmla="*/ 340519 h 581025"/>
                <a:gd name="connsiteX47" fmla="*/ 328460 w 328460"/>
                <a:gd name="connsiteY47" fmla="*/ 316706 h 581025"/>
                <a:gd name="connsiteX48" fmla="*/ 326079 w 328460"/>
                <a:gd name="connsiteY48" fmla="*/ 292894 h 581025"/>
                <a:gd name="connsiteX49" fmla="*/ 321316 w 328460"/>
                <a:gd name="connsiteY49" fmla="*/ 283369 h 581025"/>
                <a:gd name="connsiteX50" fmla="*/ 314172 w 328460"/>
                <a:gd name="connsiteY50" fmla="*/ 261938 h 581025"/>
                <a:gd name="connsiteX51" fmla="*/ 309410 w 328460"/>
                <a:gd name="connsiteY51" fmla="*/ 247650 h 581025"/>
                <a:gd name="connsiteX52" fmla="*/ 307029 w 328460"/>
                <a:gd name="connsiteY52" fmla="*/ 240506 h 581025"/>
                <a:gd name="connsiteX53" fmla="*/ 304647 w 328460"/>
                <a:gd name="connsiteY53" fmla="*/ 223838 h 581025"/>
                <a:gd name="connsiteX54" fmla="*/ 297504 w 328460"/>
                <a:gd name="connsiteY54" fmla="*/ 204788 h 581025"/>
                <a:gd name="connsiteX55" fmla="*/ 295122 w 328460"/>
                <a:gd name="connsiteY55" fmla="*/ 190500 h 581025"/>
                <a:gd name="connsiteX56" fmla="*/ 290360 w 328460"/>
                <a:gd name="connsiteY56" fmla="*/ 173831 h 581025"/>
                <a:gd name="connsiteX57" fmla="*/ 287979 w 328460"/>
                <a:gd name="connsiteY57" fmla="*/ 128588 h 581025"/>
                <a:gd name="connsiteX58" fmla="*/ 283216 w 328460"/>
                <a:gd name="connsiteY58" fmla="*/ 119063 h 581025"/>
                <a:gd name="connsiteX59" fmla="*/ 280835 w 328460"/>
                <a:gd name="connsiteY59" fmla="*/ 107156 h 581025"/>
                <a:gd name="connsiteX60" fmla="*/ 276072 w 328460"/>
                <a:gd name="connsiteY60" fmla="*/ 97631 h 581025"/>
                <a:gd name="connsiteX61" fmla="*/ 273691 w 328460"/>
                <a:gd name="connsiteY61" fmla="*/ 90488 h 581025"/>
                <a:gd name="connsiteX62" fmla="*/ 249879 w 328460"/>
                <a:gd name="connsiteY62" fmla="*/ 69056 h 581025"/>
                <a:gd name="connsiteX63" fmla="*/ 237972 w 328460"/>
                <a:gd name="connsiteY63" fmla="*/ 61913 h 581025"/>
                <a:gd name="connsiteX64" fmla="*/ 230829 w 328460"/>
                <a:gd name="connsiteY64" fmla="*/ 54769 h 581025"/>
                <a:gd name="connsiteX65" fmla="*/ 223685 w 328460"/>
                <a:gd name="connsiteY65" fmla="*/ 50006 h 581025"/>
                <a:gd name="connsiteX66" fmla="*/ 216541 w 328460"/>
                <a:gd name="connsiteY66" fmla="*/ 42863 h 581025"/>
                <a:gd name="connsiteX67" fmla="*/ 209397 w 328460"/>
                <a:gd name="connsiteY67" fmla="*/ 38100 h 581025"/>
                <a:gd name="connsiteX68" fmla="*/ 187966 w 328460"/>
                <a:gd name="connsiteY68" fmla="*/ 21431 h 581025"/>
                <a:gd name="connsiteX69" fmla="*/ 180822 w 328460"/>
                <a:gd name="connsiteY69" fmla="*/ 16669 h 581025"/>
                <a:gd name="connsiteX70" fmla="*/ 171297 w 328460"/>
                <a:gd name="connsiteY70" fmla="*/ 14288 h 581025"/>
                <a:gd name="connsiteX71" fmla="*/ 159391 w 328460"/>
                <a:gd name="connsiteY71" fmla="*/ 9525 h 581025"/>
                <a:gd name="connsiteX72" fmla="*/ 142722 w 328460"/>
                <a:gd name="connsiteY72" fmla="*/ 7144 h 581025"/>
                <a:gd name="connsiteX73" fmla="*/ 128435 w 328460"/>
                <a:gd name="connsiteY73" fmla="*/ 2381 h 581025"/>
                <a:gd name="connsiteX74" fmla="*/ 121291 w 328460"/>
                <a:gd name="connsiteY74" fmla="*/ 0 h 581025"/>
                <a:gd name="connsiteX75" fmla="*/ 104622 w 328460"/>
                <a:gd name="connsiteY75" fmla="*/ 2381 h 581025"/>
                <a:gd name="connsiteX76" fmla="*/ 85572 w 328460"/>
                <a:gd name="connsiteY76" fmla="*/ 7144 h 581025"/>
                <a:gd name="connsiteX77" fmla="*/ 73666 w 328460"/>
                <a:gd name="connsiteY77" fmla="*/ 9525 h 581025"/>
                <a:gd name="connsiteX78" fmla="*/ 35566 w 328460"/>
                <a:gd name="connsiteY78" fmla="*/ 21431 h 581025"/>
                <a:gd name="connsiteX79" fmla="*/ 21279 w 328460"/>
                <a:gd name="connsiteY79" fmla="*/ 30956 h 581025"/>
                <a:gd name="connsiteX80" fmla="*/ 2229 w 328460"/>
                <a:gd name="connsiteY80" fmla="*/ 35719 h 581025"/>
                <a:gd name="connsiteX81" fmla="*/ 4610 w 328460"/>
                <a:gd name="connsiteY81" fmla="*/ 42863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328460" h="581025">
                  <a:moveTo>
                    <a:pt x="4610" y="42863"/>
                  </a:moveTo>
                  <a:lnTo>
                    <a:pt x="4610" y="42863"/>
                  </a:lnTo>
                  <a:cubicBezTo>
                    <a:pt x="5404" y="51594"/>
                    <a:pt x="5624" y="60396"/>
                    <a:pt x="6991" y="69056"/>
                  </a:cubicBezTo>
                  <a:cubicBezTo>
                    <a:pt x="11725" y="99034"/>
                    <a:pt x="8440" y="79096"/>
                    <a:pt x="16516" y="95250"/>
                  </a:cubicBezTo>
                  <a:cubicBezTo>
                    <a:pt x="26370" y="114960"/>
                    <a:pt x="10016" y="89073"/>
                    <a:pt x="23660" y="109538"/>
                  </a:cubicBezTo>
                  <a:cubicBezTo>
                    <a:pt x="29772" y="133987"/>
                    <a:pt x="21465" y="103684"/>
                    <a:pt x="30804" y="128588"/>
                  </a:cubicBezTo>
                  <a:cubicBezTo>
                    <a:pt x="40535" y="154536"/>
                    <a:pt x="24683" y="121108"/>
                    <a:pt x="37947" y="147638"/>
                  </a:cubicBezTo>
                  <a:cubicBezTo>
                    <a:pt x="39393" y="159201"/>
                    <a:pt x="39984" y="167688"/>
                    <a:pt x="42710" y="178594"/>
                  </a:cubicBezTo>
                  <a:cubicBezTo>
                    <a:pt x="43319" y="181029"/>
                    <a:pt x="44482" y="183303"/>
                    <a:pt x="45091" y="185738"/>
                  </a:cubicBezTo>
                  <a:cubicBezTo>
                    <a:pt x="46073" y="189664"/>
                    <a:pt x="46407" y="193739"/>
                    <a:pt x="47472" y="197644"/>
                  </a:cubicBezTo>
                  <a:cubicBezTo>
                    <a:pt x="48793" y="202487"/>
                    <a:pt x="52235" y="211931"/>
                    <a:pt x="52235" y="211931"/>
                  </a:cubicBezTo>
                  <a:cubicBezTo>
                    <a:pt x="51441" y="223837"/>
                    <a:pt x="51816" y="235880"/>
                    <a:pt x="49854" y="247650"/>
                  </a:cubicBezTo>
                  <a:cubicBezTo>
                    <a:pt x="49383" y="250473"/>
                    <a:pt x="46371" y="252234"/>
                    <a:pt x="45091" y="254794"/>
                  </a:cubicBezTo>
                  <a:cubicBezTo>
                    <a:pt x="43968" y="257039"/>
                    <a:pt x="43504" y="259557"/>
                    <a:pt x="42710" y="261938"/>
                  </a:cubicBezTo>
                  <a:cubicBezTo>
                    <a:pt x="43504" y="277019"/>
                    <a:pt x="43724" y="292141"/>
                    <a:pt x="45091" y="307181"/>
                  </a:cubicBezTo>
                  <a:cubicBezTo>
                    <a:pt x="45976" y="316913"/>
                    <a:pt x="55264" y="322764"/>
                    <a:pt x="59379" y="330994"/>
                  </a:cubicBezTo>
                  <a:cubicBezTo>
                    <a:pt x="61291" y="334817"/>
                    <a:pt x="62405" y="338994"/>
                    <a:pt x="64141" y="342900"/>
                  </a:cubicBezTo>
                  <a:cubicBezTo>
                    <a:pt x="71989" y="360557"/>
                    <a:pt x="66394" y="344894"/>
                    <a:pt x="71285" y="359569"/>
                  </a:cubicBezTo>
                  <a:cubicBezTo>
                    <a:pt x="72079" y="372269"/>
                    <a:pt x="71681" y="385100"/>
                    <a:pt x="73666" y="397669"/>
                  </a:cubicBezTo>
                  <a:cubicBezTo>
                    <a:pt x="74112" y="400496"/>
                    <a:pt x="77009" y="402328"/>
                    <a:pt x="78429" y="404813"/>
                  </a:cubicBezTo>
                  <a:cubicBezTo>
                    <a:pt x="81457" y="410112"/>
                    <a:pt x="84088" y="415546"/>
                    <a:pt x="85572" y="421481"/>
                  </a:cubicBezTo>
                  <a:cubicBezTo>
                    <a:pt x="86554" y="425408"/>
                    <a:pt x="86279" y="429703"/>
                    <a:pt x="87954" y="433388"/>
                  </a:cubicBezTo>
                  <a:cubicBezTo>
                    <a:pt x="90323" y="438599"/>
                    <a:pt x="97479" y="447675"/>
                    <a:pt x="97479" y="447675"/>
                  </a:cubicBezTo>
                  <a:cubicBezTo>
                    <a:pt x="106158" y="473715"/>
                    <a:pt x="92319" y="434282"/>
                    <a:pt x="104622" y="461963"/>
                  </a:cubicBezTo>
                  <a:cubicBezTo>
                    <a:pt x="115561" y="486577"/>
                    <a:pt x="102482" y="467047"/>
                    <a:pt x="116529" y="485775"/>
                  </a:cubicBezTo>
                  <a:cubicBezTo>
                    <a:pt x="122512" y="503725"/>
                    <a:pt x="114443" y="481605"/>
                    <a:pt x="123672" y="500063"/>
                  </a:cubicBezTo>
                  <a:cubicBezTo>
                    <a:pt x="125584" y="503886"/>
                    <a:pt x="126523" y="508146"/>
                    <a:pt x="128435" y="511969"/>
                  </a:cubicBezTo>
                  <a:cubicBezTo>
                    <a:pt x="129715" y="514529"/>
                    <a:pt x="131917" y="516553"/>
                    <a:pt x="133197" y="519113"/>
                  </a:cubicBezTo>
                  <a:cubicBezTo>
                    <a:pt x="134320" y="521358"/>
                    <a:pt x="134038" y="524275"/>
                    <a:pt x="135579" y="526256"/>
                  </a:cubicBezTo>
                  <a:cubicBezTo>
                    <a:pt x="152648" y="548202"/>
                    <a:pt x="143939" y="534414"/>
                    <a:pt x="157010" y="545306"/>
                  </a:cubicBezTo>
                  <a:cubicBezTo>
                    <a:pt x="159597" y="547462"/>
                    <a:pt x="161414" y="550492"/>
                    <a:pt x="164154" y="552450"/>
                  </a:cubicBezTo>
                  <a:cubicBezTo>
                    <a:pt x="167043" y="554513"/>
                    <a:pt x="170597" y="555452"/>
                    <a:pt x="173679" y="557213"/>
                  </a:cubicBezTo>
                  <a:cubicBezTo>
                    <a:pt x="176164" y="558633"/>
                    <a:pt x="178262" y="560695"/>
                    <a:pt x="180822" y="561975"/>
                  </a:cubicBezTo>
                  <a:cubicBezTo>
                    <a:pt x="184818" y="563973"/>
                    <a:pt x="193683" y="565596"/>
                    <a:pt x="197491" y="566738"/>
                  </a:cubicBezTo>
                  <a:cubicBezTo>
                    <a:pt x="236447" y="578425"/>
                    <a:pt x="189567" y="564890"/>
                    <a:pt x="223685" y="576263"/>
                  </a:cubicBezTo>
                  <a:cubicBezTo>
                    <a:pt x="228727" y="577944"/>
                    <a:pt x="240400" y="580082"/>
                    <a:pt x="245116" y="581025"/>
                  </a:cubicBezTo>
                  <a:cubicBezTo>
                    <a:pt x="246386" y="580708"/>
                    <a:pt x="259736" y="577629"/>
                    <a:pt x="261785" y="576263"/>
                  </a:cubicBezTo>
                  <a:cubicBezTo>
                    <a:pt x="264587" y="574395"/>
                    <a:pt x="266342" y="571275"/>
                    <a:pt x="268929" y="569119"/>
                  </a:cubicBezTo>
                  <a:cubicBezTo>
                    <a:pt x="271127" y="567287"/>
                    <a:pt x="273691" y="565944"/>
                    <a:pt x="276072" y="564356"/>
                  </a:cubicBezTo>
                  <a:cubicBezTo>
                    <a:pt x="280966" y="549681"/>
                    <a:pt x="275368" y="565347"/>
                    <a:pt x="283216" y="547688"/>
                  </a:cubicBezTo>
                  <a:cubicBezTo>
                    <a:pt x="284952" y="543782"/>
                    <a:pt x="286171" y="539655"/>
                    <a:pt x="287979" y="535781"/>
                  </a:cubicBezTo>
                  <a:cubicBezTo>
                    <a:pt x="291732" y="527739"/>
                    <a:pt x="299885" y="511969"/>
                    <a:pt x="299885" y="511969"/>
                  </a:cubicBezTo>
                  <a:cubicBezTo>
                    <a:pt x="305924" y="481772"/>
                    <a:pt x="297831" y="514380"/>
                    <a:pt x="307029" y="492919"/>
                  </a:cubicBezTo>
                  <a:cubicBezTo>
                    <a:pt x="308290" y="489977"/>
                    <a:pt x="311367" y="473606"/>
                    <a:pt x="311791" y="471488"/>
                  </a:cubicBezTo>
                  <a:cubicBezTo>
                    <a:pt x="316040" y="428991"/>
                    <a:pt x="313358" y="459992"/>
                    <a:pt x="316554" y="397669"/>
                  </a:cubicBezTo>
                  <a:cubicBezTo>
                    <a:pt x="317287" y="383378"/>
                    <a:pt x="317160" y="369005"/>
                    <a:pt x="318935" y="354806"/>
                  </a:cubicBezTo>
                  <a:cubicBezTo>
                    <a:pt x="319558" y="349825"/>
                    <a:pt x="322110" y="345281"/>
                    <a:pt x="323697" y="340519"/>
                  </a:cubicBezTo>
                  <a:cubicBezTo>
                    <a:pt x="326068" y="333406"/>
                    <a:pt x="327286" y="323754"/>
                    <a:pt x="328460" y="316706"/>
                  </a:cubicBezTo>
                  <a:cubicBezTo>
                    <a:pt x="327666" y="308769"/>
                    <a:pt x="327750" y="300694"/>
                    <a:pt x="326079" y="292894"/>
                  </a:cubicBezTo>
                  <a:cubicBezTo>
                    <a:pt x="325335" y="289423"/>
                    <a:pt x="322590" y="286682"/>
                    <a:pt x="321316" y="283369"/>
                  </a:cubicBezTo>
                  <a:cubicBezTo>
                    <a:pt x="318613" y="276341"/>
                    <a:pt x="316553" y="269082"/>
                    <a:pt x="314172" y="261938"/>
                  </a:cubicBezTo>
                  <a:lnTo>
                    <a:pt x="309410" y="247650"/>
                  </a:lnTo>
                  <a:lnTo>
                    <a:pt x="307029" y="240506"/>
                  </a:lnTo>
                  <a:cubicBezTo>
                    <a:pt x="306235" y="234950"/>
                    <a:pt x="305748" y="229341"/>
                    <a:pt x="304647" y="223838"/>
                  </a:cubicBezTo>
                  <a:cubicBezTo>
                    <a:pt x="303900" y="220103"/>
                    <a:pt x="298114" y="206314"/>
                    <a:pt x="297504" y="204788"/>
                  </a:cubicBezTo>
                  <a:cubicBezTo>
                    <a:pt x="296710" y="200025"/>
                    <a:pt x="296069" y="195235"/>
                    <a:pt x="295122" y="190500"/>
                  </a:cubicBezTo>
                  <a:cubicBezTo>
                    <a:pt x="293627" y="183023"/>
                    <a:pt x="292630" y="180641"/>
                    <a:pt x="290360" y="173831"/>
                  </a:cubicBezTo>
                  <a:cubicBezTo>
                    <a:pt x="289566" y="158750"/>
                    <a:pt x="289932" y="143563"/>
                    <a:pt x="287979" y="128588"/>
                  </a:cubicBezTo>
                  <a:cubicBezTo>
                    <a:pt x="287520" y="125068"/>
                    <a:pt x="284339" y="122431"/>
                    <a:pt x="283216" y="119063"/>
                  </a:cubicBezTo>
                  <a:cubicBezTo>
                    <a:pt x="281936" y="115223"/>
                    <a:pt x="282115" y="110996"/>
                    <a:pt x="280835" y="107156"/>
                  </a:cubicBezTo>
                  <a:cubicBezTo>
                    <a:pt x="279712" y="103788"/>
                    <a:pt x="277470" y="100894"/>
                    <a:pt x="276072" y="97631"/>
                  </a:cubicBezTo>
                  <a:cubicBezTo>
                    <a:pt x="275083" y="95324"/>
                    <a:pt x="275259" y="92448"/>
                    <a:pt x="273691" y="90488"/>
                  </a:cubicBezTo>
                  <a:cubicBezTo>
                    <a:pt x="264988" y="79610"/>
                    <a:pt x="259921" y="75332"/>
                    <a:pt x="249879" y="69056"/>
                  </a:cubicBezTo>
                  <a:cubicBezTo>
                    <a:pt x="245954" y="66603"/>
                    <a:pt x="241675" y="64690"/>
                    <a:pt x="237972" y="61913"/>
                  </a:cubicBezTo>
                  <a:cubicBezTo>
                    <a:pt x="235278" y="59893"/>
                    <a:pt x="233416" y="56925"/>
                    <a:pt x="230829" y="54769"/>
                  </a:cubicBezTo>
                  <a:cubicBezTo>
                    <a:pt x="228630" y="52937"/>
                    <a:pt x="225884" y="51838"/>
                    <a:pt x="223685" y="50006"/>
                  </a:cubicBezTo>
                  <a:cubicBezTo>
                    <a:pt x="221098" y="47850"/>
                    <a:pt x="219128" y="45019"/>
                    <a:pt x="216541" y="42863"/>
                  </a:cubicBezTo>
                  <a:cubicBezTo>
                    <a:pt x="214342" y="41031"/>
                    <a:pt x="211596" y="39932"/>
                    <a:pt x="209397" y="38100"/>
                  </a:cubicBezTo>
                  <a:cubicBezTo>
                    <a:pt x="187023" y="19453"/>
                    <a:pt x="224066" y="45496"/>
                    <a:pt x="187966" y="21431"/>
                  </a:cubicBezTo>
                  <a:cubicBezTo>
                    <a:pt x="185585" y="19844"/>
                    <a:pt x="183598" y="17363"/>
                    <a:pt x="180822" y="16669"/>
                  </a:cubicBezTo>
                  <a:cubicBezTo>
                    <a:pt x="177647" y="15875"/>
                    <a:pt x="174402" y="15323"/>
                    <a:pt x="171297" y="14288"/>
                  </a:cubicBezTo>
                  <a:cubicBezTo>
                    <a:pt x="167242" y="12936"/>
                    <a:pt x="163538" y="10562"/>
                    <a:pt x="159391" y="9525"/>
                  </a:cubicBezTo>
                  <a:cubicBezTo>
                    <a:pt x="153946" y="8164"/>
                    <a:pt x="148278" y="7938"/>
                    <a:pt x="142722" y="7144"/>
                  </a:cubicBezTo>
                  <a:lnTo>
                    <a:pt x="128435" y="2381"/>
                  </a:lnTo>
                  <a:lnTo>
                    <a:pt x="121291" y="0"/>
                  </a:lnTo>
                  <a:cubicBezTo>
                    <a:pt x="115735" y="794"/>
                    <a:pt x="110126" y="1280"/>
                    <a:pt x="104622" y="2381"/>
                  </a:cubicBezTo>
                  <a:cubicBezTo>
                    <a:pt x="98204" y="3665"/>
                    <a:pt x="91990" y="5860"/>
                    <a:pt x="85572" y="7144"/>
                  </a:cubicBezTo>
                  <a:lnTo>
                    <a:pt x="73666" y="9525"/>
                  </a:lnTo>
                  <a:cubicBezTo>
                    <a:pt x="45371" y="20843"/>
                    <a:pt x="58287" y="17645"/>
                    <a:pt x="35566" y="21431"/>
                  </a:cubicBezTo>
                  <a:cubicBezTo>
                    <a:pt x="30804" y="24606"/>
                    <a:pt x="26832" y="29568"/>
                    <a:pt x="21279" y="30956"/>
                  </a:cubicBezTo>
                  <a:lnTo>
                    <a:pt x="2229" y="35719"/>
                  </a:lnTo>
                  <a:cubicBezTo>
                    <a:pt x="-3779" y="44731"/>
                    <a:pt x="4213" y="41672"/>
                    <a:pt x="4610" y="42863"/>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3701546" y="3448666"/>
              <a:ext cx="454484" cy="111378"/>
            </a:xfrm>
            <a:prstGeom prst="rect">
              <a:avLst/>
            </a:prstGeom>
            <a:solidFill>
              <a:srgbClr val="993300"/>
            </a:solidFill>
            <a:ln>
              <a:solidFill>
                <a:srgbClr val="99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3377541" y="3378181"/>
              <a:ext cx="1029449" cy="215444"/>
            </a:xfrm>
            <a:prstGeom prst="rect">
              <a:avLst/>
            </a:prstGeom>
            <a:noFill/>
          </p:spPr>
          <p:txBody>
            <a:bodyPr wrap="none" rtlCol="0">
              <a:spAutoFit/>
            </a:bodyPr>
            <a:lstStyle/>
            <a:p>
              <a:r>
                <a:rPr lang="en-US" sz="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r>
                <a:rPr lang="en-US" sz="800" b="1" baseline="300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nd</a:t>
              </a:r>
              <a:r>
                <a:rPr lang="en-US" sz="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Generation star</a:t>
              </a:r>
            </a:p>
          </p:txBody>
        </p:sp>
      </p:grpSp>
      <p:sp>
        <p:nvSpPr>
          <p:cNvPr id="34" name="Rectangle 33"/>
          <p:cNvSpPr/>
          <p:nvPr/>
        </p:nvSpPr>
        <p:spPr>
          <a:xfrm>
            <a:off x="5644386" y="2456026"/>
            <a:ext cx="832614" cy="134773"/>
          </a:xfrm>
          <a:prstGeom prst="rect">
            <a:avLst/>
          </a:prstGeom>
          <a:solidFill>
            <a:srgbClr val="993300"/>
          </a:solidFill>
          <a:ln>
            <a:solidFill>
              <a:srgbClr val="99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453767" y="5102685"/>
            <a:ext cx="8746946" cy="1477328"/>
          </a:xfrm>
          <a:prstGeom prst="rect">
            <a:avLst/>
          </a:prstGeom>
          <a:noFill/>
        </p:spPr>
        <p:txBody>
          <a:bodyPr wrap="none" rtlCol="0">
            <a:spAutoFit/>
          </a:bodyPr>
          <a:lstStyle/>
          <a:p>
            <a:r>
              <a:rPr lang="en-US" dirty="0">
                <a:latin typeface="Arial"/>
                <a:cs typeface="Arial"/>
              </a:rPr>
              <a:t>Big Bang – Li Problem – what is primordial abundance?</a:t>
            </a:r>
          </a:p>
          <a:p>
            <a:r>
              <a:rPr lang="en-US" dirty="0">
                <a:latin typeface="Arial"/>
                <a:cs typeface="Arial"/>
              </a:rPr>
              <a:t>Early Stars – dynamic nucleosynthesis – how are C and O formed?</a:t>
            </a:r>
          </a:p>
          <a:p>
            <a:r>
              <a:rPr lang="en-US" dirty="0">
                <a:latin typeface="Arial"/>
                <a:cs typeface="Arial"/>
              </a:rPr>
              <a:t>Quiescent burning and seed material – what are burning and ignition conditions</a:t>
            </a:r>
          </a:p>
          <a:p>
            <a:r>
              <a:rPr lang="en-US" dirty="0">
                <a:latin typeface="Arial"/>
                <a:cs typeface="Arial"/>
              </a:rPr>
              <a:t>r-process, s-process, p-process, </a:t>
            </a:r>
            <a:r>
              <a:rPr lang="en-US" dirty="0" err="1">
                <a:latin typeface="Arial"/>
                <a:cs typeface="Arial"/>
              </a:rPr>
              <a:t>i</a:t>
            </a:r>
            <a:r>
              <a:rPr lang="en-US" dirty="0">
                <a:latin typeface="Arial"/>
                <a:cs typeface="Arial"/>
              </a:rPr>
              <a:t>-process and the origin of the heavy materials</a:t>
            </a:r>
          </a:p>
          <a:p>
            <a:r>
              <a:rPr lang="en-US" dirty="0">
                <a:latin typeface="Arial"/>
                <a:cs typeface="Arial"/>
              </a:rPr>
              <a:t>Weak interaction and neutrino physics in Big Bang, core collapse, and dense objects</a:t>
            </a:r>
          </a:p>
        </p:txBody>
      </p:sp>
      <p:pic>
        <p:nvPicPr>
          <p:cNvPr id="36" name="Picture 35"/>
          <p:cNvPicPr>
            <a:picLocks noChangeAspect="1"/>
          </p:cNvPicPr>
          <p:nvPr/>
        </p:nvPicPr>
        <p:blipFill rotWithShape="1">
          <a:blip r:embed="rId6"/>
          <a:srcRect t="13016" b="12989"/>
          <a:stretch/>
        </p:blipFill>
        <p:spPr>
          <a:xfrm>
            <a:off x="2769393" y="3824154"/>
            <a:ext cx="1716881" cy="1232601"/>
          </a:xfrm>
          <a:prstGeom prst="rect">
            <a:avLst/>
          </a:prstGeom>
          <a:ln>
            <a:noFill/>
          </a:ln>
          <a:effectLst>
            <a:outerShdw blurRad="190500" algn="tl" rotWithShape="0">
              <a:srgbClr val="000000">
                <a:alpha val="70000"/>
              </a:srgbClr>
            </a:outerShdw>
          </a:effectLst>
        </p:spPr>
      </p:pic>
      <p:pic>
        <p:nvPicPr>
          <p:cNvPr id="37" name="Picture 36" descr="cs22892_sky"/>
          <p:cNvPicPr>
            <a:picLocks noChangeAspect="1" noChangeArrowheads="1"/>
          </p:cNvPicPr>
          <p:nvPr/>
        </p:nvPicPr>
        <p:blipFill rotWithShape="1">
          <a:blip r:embed="rId7" cstate="print">
            <a:clrChange>
              <a:clrFrom>
                <a:srgbClr val="40280D"/>
              </a:clrFrom>
              <a:clrTo>
                <a:srgbClr val="40280D">
                  <a:alpha val="0"/>
                </a:srgbClr>
              </a:clrTo>
            </a:clrChange>
          </a:blip>
          <a:srcRect l="46171" t="47427" r="47221" b="47430"/>
          <a:stretch/>
        </p:blipFill>
        <p:spPr bwMode="auto">
          <a:xfrm>
            <a:off x="4929185" y="3821305"/>
            <a:ext cx="1620905" cy="1235451"/>
          </a:xfrm>
          <a:prstGeom prst="rect">
            <a:avLst/>
          </a:prstGeom>
          <a:ln>
            <a:noFill/>
          </a:ln>
          <a:effectLst>
            <a:outerShdw blurRad="190500" algn="tl" rotWithShape="0">
              <a:srgbClr val="000000">
                <a:alpha val="70000"/>
              </a:srgbClr>
            </a:outerShdw>
          </a:effectLst>
        </p:spPr>
      </p:pic>
      <p:grpSp>
        <p:nvGrpSpPr>
          <p:cNvPr id="39" name="Group 13"/>
          <p:cNvGrpSpPr>
            <a:grpSpLocks/>
          </p:cNvGrpSpPr>
          <p:nvPr/>
        </p:nvGrpSpPr>
        <p:grpSpPr bwMode="auto">
          <a:xfrm>
            <a:off x="542925" y="3821401"/>
            <a:ext cx="1707224" cy="1235356"/>
            <a:chOff x="576" y="1077"/>
            <a:chExt cx="4267" cy="3110"/>
          </a:xfrm>
          <a:solidFill>
            <a:schemeClr val="tx1"/>
          </a:solidFill>
          <a:effectLst>
            <a:outerShdw blurRad="50800" dist="38100" dir="2700000" algn="tl" rotWithShape="0">
              <a:prstClr val="black">
                <a:alpha val="40000"/>
              </a:prstClr>
            </a:outerShdw>
          </a:effectLst>
        </p:grpSpPr>
        <p:pic>
          <p:nvPicPr>
            <p:cNvPr id="40" name="Picture 39" descr="2nd big bang"/>
            <p:cNvPicPr>
              <a:picLocks noChangeAspect="1" noChangeArrowheads="1"/>
            </p:cNvPicPr>
            <p:nvPr/>
          </p:nvPicPr>
          <p:blipFill>
            <a:blip r:embed="rId8" cstate="print">
              <a:clrChange>
                <a:clrFrom>
                  <a:srgbClr val="000000"/>
                </a:clrFrom>
                <a:clrTo>
                  <a:srgbClr val="000000">
                    <a:alpha val="0"/>
                  </a:srgbClr>
                </a:clrTo>
              </a:clrChange>
            </a:blip>
            <a:srcRect r="7396" b="1399"/>
            <a:stretch>
              <a:fillRect/>
            </a:stretch>
          </p:blipFill>
          <p:spPr bwMode="auto">
            <a:xfrm>
              <a:off x="576" y="1077"/>
              <a:ext cx="4267" cy="3110"/>
            </a:xfrm>
            <a:prstGeom prst="rect">
              <a:avLst/>
            </a:prstGeom>
            <a:grpFill/>
            <a:ln w="9525">
              <a:noFill/>
              <a:miter lim="800000"/>
              <a:headEnd/>
              <a:tailEnd/>
            </a:ln>
          </p:spPr>
        </p:pic>
        <p:sp>
          <p:nvSpPr>
            <p:cNvPr id="41" name="Freeform 40"/>
            <p:cNvSpPr>
              <a:spLocks/>
            </p:cNvSpPr>
            <p:nvPr/>
          </p:nvSpPr>
          <p:spPr bwMode="auto">
            <a:xfrm rot="251529">
              <a:off x="4501" y="2568"/>
              <a:ext cx="331" cy="540"/>
            </a:xfrm>
            <a:custGeom>
              <a:avLst/>
              <a:gdLst>
                <a:gd name="T0" fmla="*/ 41 w 348"/>
                <a:gd name="T1" fmla="*/ 435 h 463"/>
                <a:gd name="T2" fmla="*/ 86 w 348"/>
                <a:gd name="T3" fmla="*/ 395 h 463"/>
                <a:gd name="T4" fmla="*/ 120 w 348"/>
                <a:gd name="T5" fmla="*/ 378 h 463"/>
                <a:gd name="T6" fmla="*/ 166 w 348"/>
                <a:gd name="T7" fmla="*/ 339 h 463"/>
                <a:gd name="T8" fmla="*/ 199 w 348"/>
                <a:gd name="T9" fmla="*/ 299 h 463"/>
                <a:gd name="T10" fmla="*/ 215 w 348"/>
                <a:gd name="T11" fmla="*/ 265 h 463"/>
                <a:gd name="T12" fmla="*/ 241 w 348"/>
                <a:gd name="T13" fmla="*/ 164 h 463"/>
                <a:gd name="T14" fmla="*/ 203 w 348"/>
                <a:gd name="T15" fmla="*/ 0 h 463"/>
                <a:gd name="T16" fmla="*/ 144 w 348"/>
                <a:gd name="T17" fmla="*/ 11 h 463"/>
                <a:gd name="T18" fmla="*/ 120 w 348"/>
                <a:gd name="T19" fmla="*/ 23 h 463"/>
                <a:gd name="T20" fmla="*/ 37 w 348"/>
                <a:gd name="T21" fmla="*/ 45 h 463"/>
                <a:gd name="T22" fmla="*/ 37 w 348"/>
                <a:gd name="T23" fmla="*/ 457 h 463"/>
                <a:gd name="T24" fmla="*/ 49 w 348"/>
                <a:gd name="T25" fmla="*/ 452 h 463"/>
                <a:gd name="T26" fmla="*/ 41 w 348"/>
                <a:gd name="T27" fmla="*/ 435 h 46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48"/>
                <a:gd name="T43" fmla="*/ 0 h 463"/>
                <a:gd name="T44" fmla="*/ 348 w 348"/>
                <a:gd name="T45" fmla="*/ 463 h 46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48" h="463">
                  <a:moveTo>
                    <a:pt x="54" y="435"/>
                  </a:moveTo>
                  <a:cubicBezTo>
                    <a:pt x="76" y="424"/>
                    <a:pt x="92" y="402"/>
                    <a:pt x="116" y="395"/>
                  </a:cubicBezTo>
                  <a:cubicBezTo>
                    <a:pt x="132" y="390"/>
                    <a:pt x="147" y="387"/>
                    <a:pt x="162" y="378"/>
                  </a:cubicBezTo>
                  <a:cubicBezTo>
                    <a:pt x="188" y="363"/>
                    <a:pt x="194" y="347"/>
                    <a:pt x="224" y="339"/>
                  </a:cubicBezTo>
                  <a:cubicBezTo>
                    <a:pt x="243" y="327"/>
                    <a:pt x="255" y="321"/>
                    <a:pt x="269" y="299"/>
                  </a:cubicBezTo>
                  <a:cubicBezTo>
                    <a:pt x="276" y="288"/>
                    <a:pt x="291" y="265"/>
                    <a:pt x="291" y="265"/>
                  </a:cubicBezTo>
                  <a:cubicBezTo>
                    <a:pt x="300" y="230"/>
                    <a:pt x="305" y="194"/>
                    <a:pt x="325" y="164"/>
                  </a:cubicBezTo>
                  <a:cubicBezTo>
                    <a:pt x="335" y="95"/>
                    <a:pt x="348" y="26"/>
                    <a:pt x="274" y="0"/>
                  </a:cubicBezTo>
                  <a:cubicBezTo>
                    <a:pt x="266" y="1"/>
                    <a:pt x="210" y="7"/>
                    <a:pt x="195" y="11"/>
                  </a:cubicBezTo>
                  <a:cubicBezTo>
                    <a:pt x="184" y="14"/>
                    <a:pt x="162" y="23"/>
                    <a:pt x="162" y="23"/>
                  </a:cubicBezTo>
                  <a:cubicBezTo>
                    <a:pt x="130" y="53"/>
                    <a:pt x="97" y="42"/>
                    <a:pt x="49" y="45"/>
                  </a:cubicBezTo>
                  <a:cubicBezTo>
                    <a:pt x="0" y="184"/>
                    <a:pt x="28" y="99"/>
                    <a:pt x="49" y="457"/>
                  </a:cubicBezTo>
                  <a:cubicBezTo>
                    <a:pt x="49" y="463"/>
                    <a:pt x="65" y="458"/>
                    <a:pt x="66" y="452"/>
                  </a:cubicBezTo>
                  <a:cubicBezTo>
                    <a:pt x="68" y="445"/>
                    <a:pt x="58" y="441"/>
                    <a:pt x="54" y="435"/>
                  </a:cubicBezTo>
                  <a:close/>
                </a:path>
              </a:pathLst>
            </a:custGeom>
            <a:grpFill/>
            <a:ln w="9525">
              <a:noFill/>
              <a:round/>
              <a:headEnd/>
              <a:tailEnd/>
            </a:ln>
          </p:spPr>
          <p:txBody>
            <a:bodyPr/>
            <a:lstStyle/>
            <a:p>
              <a:endParaRPr lang="en-US" dirty="0"/>
            </a:p>
          </p:txBody>
        </p:sp>
        <p:sp>
          <p:nvSpPr>
            <p:cNvPr id="42" name="Freeform 41"/>
            <p:cNvSpPr>
              <a:spLocks/>
            </p:cNvSpPr>
            <p:nvPr/>
          </p:nvSpPr>
          <p:spPr bwMode="auto">
            <a:xfrm rot="245137">
              <a:off x="4333" y="2496"/>
              <a:ext cx="232" cy="363"/>
            </a:xfrm>
            <a:custGeom>
              <a:avLst/>
              <a:gdLst>
                <a:gd name="T0" fmla="*/ 89 w 232"/>
                <a:gd name="T1" fmla="*/ 255 h 363"/>
                <a:gd name="T2" fmla="*/ 66 w 232"/>
                <a:gd name="T3" fmla="*/ 226 h 363"/>
                <a:gd name="T4" fmla="*/ 4 w 232"/>
                <a:gd name="T5" fmla="*/ 159 h 363"/>
                <a:gd name="T6" fmla="*/ 27 w 232"/>
                <a:gd name="T7" fmla="*/ 23 h 363"/>
                <a:gd name="T8" fmla="*/ 100 w 232"/>
                <a:gd name="T9" fmla="*/ 0 h 363"/>
                <a:gd name="T10" fmla="*/ 128 w 232"/>
                <a:gd name="T11" fmla="*/ 6 h 363"/>
                <a:gd name="T12" fmla="*/ 134 w 232"/>
                <a:gd name="T13" fmla="*/ 29 h 363"/>
                <a:gd name="T14" fmla="*/ 173 w 232"/>
                <a:gd name="T15" fmla="*/ 34 h 363"/>
                <a:gd name="T16" fmla="*/ 100 w 232"/>
                <a:gd name="T17" fmla="*/ 277 h 363"/>
                <a:gd name="T18" fmla="*/ 89 w 232"/>
                <a:gd name="T19" fmla="*/ 255 h 3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2"/>
                <a:gd name="T31" fmla="*/ 0 h 363"/>
                <a:gd name="T32" fmla="*/ 232 w 232"/>
                <a:gd name="T33" fmla="*/ 363 h 3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2" h="363">
                  <a:moveTo>
                    <a:pt x="89" y="255"/>
                  </a:moveTo>
                  <a:cubicBezTo>
                    <a:pt x="80" y="246"/>
                    <a:pt x="75" y="234"/>
                    <a:pt x="66" y="226"/>
                  </a:cubicBezTo>
                  <a:cubicBezTo>
                    <a:pt x="36" y="200"/>
                    <a:pt x="18" y="199"/>
                    <a:pt x="4" y="159"/>
                  </a:cubicBezTo>
                  <a:cubicBezTo>
                    <a:pt x="6" y="137"/>
                    <a:pt x="0" y="45"/>
                    <a:pt x="27" y="23"/>
                  </a:cubicBezTo>
                  <a:cubicBezTo>
                    <a:pt x="43" y="10"/>
                    <a:pt x="81" y="5"/>
                    <a:pt x="100" y="0"/>
                  </a:cubicBezTo>
                  <a:cubicBezTo>
                    <a:pt x="109" y="2"/>
                    <a:pt x="121" y="0"/>
                    <a:pt x="128" y="6"/>
                  </a:cubicBezTo>
                  <a:cubicBezTo>
                    <a:pt x="134" y="11"/>
                    <a:pt x="127" y="25"/>
                    <a:pt x="134" y="29"/>
                  </a:cubicBezTo>
                  <a:cubicBezTo>
                    <a:pt x="145" y="36"/>
                    <a:pt x="160" y="32"/>
                    <a:pt x="173" y="34"/>
                  </a:cubicBezTo>
                  <a:cubicBezTo>
                    <a:pt x="169" y="247"/>
                    <a:pt x="232" y="363"/>
                    <a:pt x="100" y="277"/>
                  </a:cubicBezTo>
                  <a:cubicBezTo>
                    <a:pt x="88" y="259"/>
                    <a:pt x="89" y="267"/>
                    <a:pt x="89" y="255"/>
                  </a:cubicBezTo>
                  <a:close/>
                </a:path>
              </a:pathLst>
            </a:custGeom>
            <a:grpFill/>
            <a:ln w="9525">
              <a:solidFill>
                <a:schemeClr val="tx1"/>
              </a:solidFill>
              <a:round/>
              <a:headEnd/>
              <a:tailEnd/>
            </a:ln>
          </p:spPr>
          <p:txBody>
            <a:bodyPr/>
            <a:lstStyle/>
            <a:p>
              <a:endParaRPr lang="en-US" dirty="0"/>
            </a:p>
          </p:txBody>
        </p:sp>
        <p:sp>
          <p:nvSpPr>
            <p:cNvPr id="43" name="Line 8"/>
            <p:cNvSpPr>
              <a:spLocks noChangeShapeType="1"/>
            </p:cNvSpPr>
            <p:nvPr/>
          </p:nvSpPr>
          <p:spPr bwMode="auto">
            <a:xfrm>
              <a:off x="4552" y="2581"/>
              <a:ext cx="0" cy="130"/>
            </a:xfrm>
            <a:prstGeom prst="line">
              <a:avLst/>
            </a:prstGeom>
            <a:grpFill/>
            <a:ln w="76200">
              <a:solidFill>
                <a:schemeClr val="tx1"/>
              </a:solidFill>
              <a:round/>
              <a:headEnd/>
              <a:tailEnd/>
            </a:ln>
          </p:spPr>
          <p:txBody>
            <a:bodyPr/>
            <a:lstStyle/>
            <a:p>
              <a:endParaRPr lang="en-US" dirty="0"/>
            </a:p>
          </p:txBody>
        </p:sp>
        <p:sp>
          <p:nvSpPr>
            <p:cNvPr id="44" name="Rectangle 43"/>
            <p:cNvSpPr>
              <a:spLocks noChangeArrowheads="1"/>
            </p:cNvSpPr>
            <p:nvPr/>
          </p:nvSpPr>
          <p:spPr bwMode="auto">
            <a:xfrm>
              <a:off x="4566" y="2463"/>
              <a:ext cx="232" cy="183"/>
            </a:xfrm>
            <a:prstGeom prst="rect">
              <a:avLst/>
            </a:prstGeom>
            <a:grpFill/>
            <a:ln w="9525">
              <a:solidFill>
                <a:schemeClr val="tx1"/>
              </a:solidFill>
              <a:miter lim="800000"/>
              <a:headEnd/>
              <a:tailEnd/>
            </a:ln>
          </p:spPr>
          <p:txBody>
            <a:bodyPr wrap="none" anchor="ctr"/>
            <a:lstStyle/>
            <a:p>
              <a:pPr eaLnBrk="0" hangingPunct="0"/>
              <a:endParaRPr lang="en-US" dirty="0"/>
            </a:p>
          </p:txBody>
        </p:sp>
        <p:sp>
          <p:nvSpPr>
            <p:cNvPr id="45" name="Freeform 44"/>
            <p:cNvSpPr>
              <a:spLocks/>
            </p:cNvSpPr>
            <p:nvPr/>
          </p:nvSpPr>
          <p:spPr bwMode="auto">
            <a:xfrm>
              <a:off x="3214" y="1126"/>
              <a:ext cx="1418" cy="593"/>
            </a:xfrm>
            <a:custGeom>
              <a:avLst/>
              <a:gdLst>
                <a:gd name="T0" fmla="*/ 5 w 1418"/>
                <a:gd name="T1" fmla="*/ 153 h 609"/>
                <a:gd name="T2" fmla="*/ 101 w 1418"/>
                <a:gd name="T3" fmla="*/ 299 h 609"/>
                <a:gd name="T4" fmla="*/ 163 w 1418"/>
                <a:gd name="T5" fmla="*/ 333 h 609"/>
                <a:gd name="T6" fmla="*/ 231 w 1418"/>
                <a:gd name="T7" fmla="*/ 350 h 609"/>
                <a:gd name="T8" fmla="*/ 265 w 1418"/>
                <a:gd name="T9" fmla="*/ 362 h 609"/>
                <a:gd name="T10" fmla="*/ 366 w 1418"/>
                <a:gd name="T11" fmla="*/ 367 h 609"/>
                <a:gd name="T12" fmla="*/ 423 w 1418"/>
                <a:gd name="T13" fmla="*/ 390 h 609"/>
                <a:gd name="T14" fmla="*/ 468 w 1418"/>
                <a:gd name="T15" fmla="*/ 424 h 609"/>
                <a:gd name="T16" fmla="*/ 609 w 1418"/>
                <a:gd name="T17" fmla="*/ 446 h 609"/>
                <a:gd name="T18" fmla="*/ 671 w 1418"/>
                <a:gd name="T19" fmla="*/ 474 h 609"/>
                <a:gd name="T20" fmla="*/ 852 w 1418"/>
                <a:gd name="T21" fmla="*/ 503 h 609"/>
                <a:gd name="T22" fmla="*/ 903 w 1418"/>
                <a:gd name="T23" fmla="*/ 570 h 609"/>
                <a:gd name="T24" fmla="*/ 959 w 1418"/>
                <a:gd name="T25" fmla="*/ 587 h 609"/>
                <a:gd name="T26" fmla="*/ 965 w 1418"/>
                <a:gd name="T27" fmla="*/ 570 h 609"/>
                <a:gd name="T28" fmla="*/ 982 w 1418"/>
                <a:gd name="T29" fmla="*/ 554 h 609"/>
                <a:gd name="T30" fmla="*/ 1055 w 1418"/>
                <a:gd name="T31" fmla="*/ 537 h 609"/>
                <a:gd name="T32" fmla="*/ 1123 w 1418"/>
                <a:gd name="T33" fmla="*/ 503 h 609"/>
                <a:gd name="T34" fmla="*/ 1179 w 1418"/>
                <a:gd name="T35" fmla="*/ 458 h 609"/>
                <a:gd name="T36" fmla="*/ 1253 w 1418"/>
                <a:gd name="T37" fmla="*/ 395 h 609"/>
                <a:gd name="T38" fmla="*/ 1287 w 1418"/>
                <a:gd name="T39" fmla="*/ 373 h 609"/>
                <a:gd name="T40" fmla="*/ 1326 w 1418"/>
                <a:gd name="T41" fmla="*/ 322 h 609"/>
                <a:gd name="T42" fmla="*/ 1349 w 1418"/>
                <a:gd name="T43" fmla="*/ 282 h 609"/>
                <a:gd name="T44" fmla="*/ 1366 w 1418"/>
                <a:gd name="T45" fmla="*/ 249 h 609"/>
                <a:gd name="T46" fmla="*/ 1394 w 1418"/>
                <a:gd name="T47" fmla="*/ 181 h 609"/>
                <a:gd name="T48" fmla="*/ 1371 w 1418"/>
                <a:gd name="T49" fmla="*/ 34 h 609"/>
                <a:gd name="T50" fmla="*/ 1281 w 1418"/>
                <a:gd name="T51" fmla="*/ 11 h 609"/>
                <a:gd name="T52" fmla="*/ 1242 w 1418"/>
                <a:gd name="T53" fmla="*/ 0 h 609"/>
                <a:gd name="T54" fmla="*/ 649 w 1418"/>
                <a:gd name="T55" fmla="*/ 17 h 609"/>
                <a:gd name="T56" fmla="*/ 400 w 1418"/>
                <a:gd name="T57" fmla="*/ 45 h 609"/>
                <a:gd name="T58" fmla="*/ 225 w 1418"/>
                <a:gd name="T59" fmla="*/ 62 h 609"/>
                <a:gd name="T60" fmla="*/ 180 w 1418"/>
                <a:gd name="T61" fmla="*/ 68 h 609"/>
                <a:gd name="T62" fmla="*/ 118 w 1418"/>
                <a:gd name="T63" fmla="*/ 79 h 609"/>
                <a:gd name="T64" fmla="*/ 16 w 1418"/>
                <a:gd name="T65" fmla="*/ 158 h 609"/>
                <a:gd name="T66" fmla="*/ 5 w 1418"/>
                <a:gd name="T67" fmla="*/ 170 h 609"/>
                <a:gd name="T68" fmla="*/ 5 w 1418"/>
                <a:gd name="T69" fmla="*/ 153 h 60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418"/>
                <a:gd name="T106" fmla="*/ 0 h 609"/>
                <a:gd name="T107" fmla="*/ 1418 w 1418"/>
                <a:gd name="T108" fmla="*/ 609 h 60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418" h="609">
                  <a:moveTo>
                    <a:pt x="5" y="153"/>
                  </a:moveTo>
                  <a:cubicBezTo>
                    <a:pt x="21" y="209"/>
                    <a:pt x="37" y="280"/>
                    <a:pt x="101" y="299"/>
                  </a:cubicBezTo>
                  <a:cubicBezTo>
                    <a:pt x="119" y="319"/>
                    <a:pt x="138" y="326"/>
                    <a:pt x="163" y="333"/>
                  </a:cubicBezTo>
                  <a:cubicBezTo>
                    <a:pt x="189" y="361"/>
                    <a:pt x="162" y="337"/>
                    <a:pt x="231" y="350"/>
                  </a:cubicBezTo>
                  <a:cubicBezTo>
                    <a:pt x="243" y="352"/>
                    <a:pt x="253" y="361"/>
                    <a:pt x="265" y="362"/>
                  </a:cubicBezTo>
                  <a:cubicBezTo>
                    <a:pt x="299" y="364"/>
                    <a:pt x="332" y="365"/>
                    <a:pt x="366" y="367"/>
                  </a:cubicBezTo>
                  <a:cubicBezTo>
                    <a:pt x="385" y="379"/>
                    <a:pt x="401" y="384"/>
                    <a:pt x="423" y="390"/>
                  </a:cubicBezTo>
                  <a:cubicBezTo>
                    <a:pt x="439" y="400"/>
                    <a:pt x="452" y="414"/>
                    <a:pt x="468" y="424"/>
                  </a:cubicBezTo>
                  <a:cubicBezTo>
                    <a:pt x="501" y="444"/>
                    <a:pt x="579" y="444"/>
                    <a:pt x="609" y="446"/>
                  </a:cubicBezTo>
                  <a:cubicBezTo>
                    <a:pt x="625" y="464"/>
                    <a:pt x="648" y="467"/>
                    <a:pt x="671" y="474"/>
                  </a:cubicBezTo>
                  <a:cubicBezTo>
                    <a:pt x="737" y="495"/>
                    <a:pt x="776" y="499"/>
                    <a:pt x="852" y="503"/>
                  </a:cubicBezTo>
                  <a:cubicBezTo>
                    <a:pt x="859" y="559"/>
                    <a:pt x="852" y="561"/>
                    <a:pt x="903" y="570"/>
                  </a:cubicBezTo>
                  <a:cubicBezTo>
                    <a:pt x="910" y="603"/>
                    <a:pt x="904" y="609"/>
                    <a:pt x="959" y="587"/>
                  </a:cubicBezTo>
                  <a:cubicBezTo>
                    <a:pt x="965" y="585"/>
                    <a:pt x="962" y="575"/>
                    <a:pt x="965" y="570"/>
                  </a:cubicBezTo>
                  <a:cubicBezTo>
                    <a:pt x="969" y="564"/>
                    <a:pt x="975" y="557"/>
                    <a:pt x="982" y="554"/>
                  </a:cubicBezTo>
                  <a:cubicBezTo>
                    <a:pt x="1005" y="545"/>
                    <a:pt x="1031" y="544"/>
                    <a:pt x="1055" y="537"/>
                  </a:cubicBezTo>
                  <a:cubicBezTo>
                    <a:pt x="1074" y="516"/>
                    <a:pt x="1102" y="522"/>
                    <a:pt x="1123" y="503"/>
                  </a:cubicBezTo>
                  <a:cubicBezTo>
                    <a:pt x="1174" y="456"/>
                    <a:pt x="1142" y="469"/>
                    <a:pt x="1179" y="458"/>
                  </a:cubicBezTo>
                  <a:cubicBezTo>
                    <a:pt x="1201" y="436"/>
                    <a:pt x="1228" y="414"/>
                    <a:pt x="1253" y="395"/>
                  </a:cubicBezTo>
                  <a:cubicBezTo>
                    <a:pt x="1264" y="387"/>
                    <a:pt x="1277" y="383"/>
                    <a:pt x="1287" y="373"/>
                  </a:cubicBezTo>
                  <a:cubicBezTo>
                    <a:pt x="1302" y="358"/>
                    <a:pt x="1326" y="322"/>
                    <a:pt x="1326" y="322"/>
                  </a:cubicBezTo>
                  <a:cubicBezTo>
                    <a:pt x="1342" y="259"/>
                    <a:pt x="1318" y="337"/>
                    <a:pt x="1349" y="282"/>
                  </a:cubicBezTo>
                  <a:cubicBezTo>
                    <a:pt x="1374" y="237"/>
                    <a:pt x="1335" y="278"/>
                    <a:pt x="1366" y="249"/>
                  </a:cubicBezTo>
                  <a:cubicBezTo>
                    <a:pt x="1373" y="224"/>
                    <a:pt x="1386" y="205"/>
                    <a:pt x="1394" y="181"/>
                  </a:cubicBezTo>
                  <a:cubicBezTo>
                    <a:pt x="1392" y="129"/>
                    <a:pt x="1418" y="66"/>
                    <a:pt x="1371" y="34"/>
                  </a:cubicBezTo>
                  <a:cubicBezTo>
                    <a:pt x="1348" y="19"/>
                    <a:pt x="1307" y="18"/>
                    <a:pt x="1281" y="11"/>
                  </a:cubicBezTo>
                  <a:cubicBezTo>
                    <a:pt x="1268" y="8"/>
                    <a:pt x="1242" y="0"/>
                    <a:pt x="1242" y="0"/>
                  </a:cubicBezTo>
                  <a:cubicBezTo>
                    <a:pt x="1044" y="6"/>
                    <a:pt x="846" y="5"/>
                    <a:pt x="649" y="17"/>
                  </a:cubicBezTo>
                  <a:cubicBezTo>
                    <a:pt x="567" y="34"/>
                    <a:pt x="483" y="39"/>
                    <a:pt x="400" y="45"/>
                  </a:cubicBezTo>
                  <a:cubicBezTo>
                    <a:pt x="344" y="65"/>
                    <a:pt x="283" y="53"/>
                    <a:pt x="225" y="62"/>
                  </a:cubicBezTo>
                  <a:cubicBezTo>
                    <a:pt x="210" y="64"/>
                    <a:pt x="195" y="66"/>
                    <a:pt x="180" y="68"/>
                  </a:cubicBezTo>
                  <a:cubicBezTo>
                    <a:pt x="159" y="71"/>
                    <a:pt x="118" y="79"/>
                    <a:pt x="118" y="79"/>
                  </a:cubicBezTo>
                  <a:cubicBezTo>
                    <a:pt x="81" y="104"/>
                    <a:pt x="53" y="134"/>
                    <a:pt x="16" y="158"/>
                  </a:cubicBezTo>
                  <a:cubicBezTo>
                    <a:pt x="11" y="161"/>
                    <a:pt x="10" y="172"/>
                    <a:pt x="5" y="170"/>
                  </a:cubicBezTo>
                  <a:cubicBezTo>
                    <a:pt x="0" y="168"/>
                    <a:pt x="5" y="159"/>
                    <a:pt x="5" y="153"/>
                  </a:cubicBezTo>
                  <a:close/>
                </a:path>
              </a:pathLst>
            </a:custGeom>
            <a:grpFill/>
            <a:ln w="9525">
              <a:solidFill>
                <a:schemeClr val="tx1"/>
              </a:solidFill>
              <a:round/>
              <a:headEnd/>
              <a:tailEnd/>
            </a:ln>
          </p:spPr>
          <p:txBody>
            <a:bodyPr/>
            <a:lstStyle/>
            <a:p>
              <a:endParaRPr lang="en-US" dirty="0"/>
            </a:p>
          </p:txBody>
        </p:sp>
      </p:grpSp>
      <p:pic>
        <p:nvPicPr>
          <p:cNvPr id="46" name="Picture 45"/>
          <p:cNvPicPr>
            <a:picLocks noChangeAspect="1"/>
          </p:cNvPicPr>
          <p:nvPr/>
        </p:nvPicPr>
        <p:blipFill rotWithShape="1">
          <a:blip r:embed="rId9"/>
          <a:srcRect t="8162" b="3673"/>
          <a:stretch/>
        </p:blipFill>
        <p:spPr>
          <a:xfrm>
            <a:off x="7092019" y="3840865"/>
            <a:ext cx="1809384" cy="1214595"/>
          </a:xfrm>
          <a:prstGeom prst="rect">
            <a:avLst/>
          </a:prstGeom>
          <a:ln>
            <a:noFill/>
          </a:ln>
          <a:effectLst>
            <a:outerShdw blurRad="190500" algn="tl" rotWithShape="0">
              <a:srgbClr val="000000">
                <a:alpha val="70000"/>
              </a:srgbClr>
            </a:outerShdw>
          </a:effectLst>
        </p:spPr>
      </p:pic>
      <p:sp>
        <p:nvSpPr>
          <p:cNvPr id="32" name="TextBox 31"/>
          <p:cNvSpPr txBox="1"/>
          <p:nvPr/>
        </p:nvSpPr>
        <p:spPr>
          <a:xfrm>
            <a:off x="5718459" y="2415690"/>
            <a:ext cx="758541" cy="215444"/>
          </a:xfrm>
          <a:prstGeom prst="rect">
            <a:avLst/>
          </a:prstGeom>
          <a:noFill/>
        </p:spPr>
        <p:txBody>
          <a:bodyPr wrap="none" rtlCol="0">
            <a:spAutoFit/>
          </a:bodyPr>
          <a:lstStyle/>
          <a:p>
            <a:r>
              <a:rPr lang="en-US" sz="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Very old star</a:t>
            </a:r>
          </a:p>
        </p:txBody>
      </p:sp>
      <p:sp>
        <p:nvSpPr>
          <p:cNvPr id="47" name="Slide Number Placeholder 3"/>
          <p:cNvSpPr txBox="1">
            <a:spLocks/>
          </p:cNvSpPr>
          <p:nvPr/>
        </p:nvSpPr>
        <p:spPr>
          <a:xfrm>
            <a:off x="8766175" y="6619875"/>
            <a:ext cx="377825" cy="23812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lIns="91440" tIns="45720" rIns="91440" bIns="45720" rtlCol="0" anchor="ctr"/>
          <a:lstStyle>
            <a:defPPr>
              <a:defRPr lang="en-US"/>
            </a:defPPr>
            <a:lvl1pPr marL="0" algn="r" defTabSz="457200" rtl="0" eaLnBrk="1" latinLnBrk="0" hangingPunct="1">
              <a:defRPr sz="1600" i="1" kern="1200">
                <a:solidFill>
                  <a:schemeClr val="tx1"/>
                </a:solidFill>
                <a:latin typeface="Arial" charset="0"/>
                <a:ea typeface="+mn-ea"/>
                <a:cs typeface="+mn-cs"/>
              </a:defRPr>
            </a:lvl1pPr>
            <a:lvl2pPr marL="742950" indent="-285750" algn="l" defTabSz="457200" rtl="0" eaLnBrk="1" latinLnBrk="0" hangingPunct="1">
              <a:defRPr sz="1600" i="1" kern="1200">
                <a:solidFill>
                  <a:schemeClr val="tx1"/>
                </a:solidFill>
                <a:latin typeface="Arial" charset="0"/>
                <a:ea typeface="+mn-ea"/>
                <a:cs typeface="+mn-cs"/>
              </a:defRPr>
            </a:lvl2pPr>
            <a:lvl3pPr marL="1143000" indent="-228600" algn="l" defTabSz="457200" rtl="0" eaLnBrk="1" latinLnBrk="0" hangingPunct="1">
              <a:defRPr sz="1600" i="1" kern="1200">
                <a:solidFill>
                  <a:schemeClr val="tx1"/>
                </a:solidFill>
                <a:latin typeface="Arial" charset="0"/>
                <a:ea typeface="+mn-ea"/>
                <a:cs typeface="+mn-cs"/>
              </a:defRPr>
            </a:lvl3pPr>
            <a:lvl4pPr marL="1600200" indent="-228600" algn="l" defTabSz="457200" rtl="0" eaLnBrk="1" latinLnBrk="0" hangingPunct="1">
              <a:defRPr sz="1600" i="1" kern="1200">
                <a:solidFill>
                  <a:schemeClr val="tx1"/>
                </a:solidFill>
                <a:latin typeface="Arial" charset="0"/>
                <a:ea typeface="+mn-ea"/>
                <a:cs typeface="+mn-cs"/>
              </a:defRPr>
            </a:lvl4pPr>
            <a:lvl5pPr marL="2057400" indent="-228600" algn="l" defTabSz="457200" rtl="0" eaLnBrk="1" latinLnBrk="0" hangingPunct="1">
              <a:defRPr sz="1600" i="1" kern="1200">
                <a:solidFill>
                  <a:schemeClr val="tx1"/>
                </a:solidFill>
                <a:latin typeface="Arial" charset="0"/>
                <a:ea typeface="+mn-ea"/>
                <a:cs typeface="+mn-cs"/>
              </a:defRPr>
            </a:lvl5pPr>
            <a:lvl6pPr marL="2514600" indent="-228600" algn="l" defTabSz="457200" rtl="0" eaLnBrk="0" fontAlgn="base" latinLnBrk="0" hangingPunct="0">
              <a:spcBef>
                <a:spcPct val="0"/>
              </a:spcBef>
              <a:spcAft>
                <a:spcPct val="0"/>
              </a:spcAft>
              <a:defRPr sz="1600" i="1" kern="1200">
                <a:solidFill>
                  <a:schemeClr val="tx1"/>
                </a:solidFill>
                <a:latin typeface="Arial" charset="0"/>
                <a:ea typeface="+mn-ea"/>
                <a:cs typeface="+mn-cs"/>
              </a:defRPr>
            </a:lvl6pPr>
            <a:lvl7pPr marL="2971800" indent="-228600" algn="l" defTabSz="457200" rtl="0" eaLnBrk="0" fontAlgn="base" latinLnBrk="0" hangingPunct="0">
              <a:spcBef>
                <a:spcPct val="0"/>
              </a:spcBef>
              <a:spcAft>
                <a:spcPct val="0"/>
              </a:spcAft>
              <a:defRPr sz="1600" i="1" kern="1200">
                <a:solidFill>
                  <a:schemeClr val="tx1"/>
                </a:solidFill>
                <a:latin typeface="Arial" charset="0"/>
                <a:ea typeface="+mn-ea"/>
                <a:cs typeface="+mn-cs"/>
              </a:defRPr>
            </a:lvl7pPr>
            <a:lvl8pPr marL="3429000" indent="-228600" algn="l" defTabSz="457200" rtl="0" eaLnBrk="0" fontAlgn="base" latinLnBrk="0" hangingPunct="0">
              <a:spcBef>
                <a:spcPct val="0"/>
              </a:spcBef>
              <a:spcAft>
                <a:spcPct val="0"/>
              </a:spcAft>
              <a:defRPr sz="1600" i="1" kern="1200">
                <a:solidFill>
                  <a:schemeClr val="tx1"/>
                </a:solidFill>
                <a:latin typeface="Arial" charset="0"/>
                <a:ea typeface="+mn-ea"/>
                <a:cs typeface="+mn-cs"/>
              </a:defRPr>
            </a:lvl8pPr>
            <a:lvl9pPr marL="3886200" indent="-228600" algn="l" defTabSz="457200" rtl="0" eaLnBrk="0" fontAlgn="base" latinLnBrk="0" hangingPunct="0">
              <a:spcBef>
                <a:spcPct val="0"/>
              </a:spcBef>
              <a:spcAft>
                <a:spcPct val="0"/>
              </a:spcAft>
              <a:defRPr sz="1600" i="1" kern="1200">
                <a:solidFill>
                  <a:schemeClr val="tx1"/>
                </a:solidFill>
                <a:latin typeface="Arial" charset="0"/>
                <a:ea typeface="+mn-ea"/>
                <a:cs typeface="+mn-cs"/>
              </a:defRPr>
            </a:lvl9pPr>
          </a:lstStyle>
          <a:p>
            <a:fld id="{92C01ACC-64EB-41DA-BC37-3CC7050AA7AE}" type="slidenum">
              <a:rPr lang="en-US" altLang="en-US" sz="1400" i="0" smtClean="0"/>
              <a:pPr/>
              <a:t>21</a:t>
            </a:fld>
            <a:endParaRPr lang="en-US" altLang="en-US" sz="1400" i="0" dirty="0"/>
          </a:p>
        </p:txBody>
      </p:sp>
    </p:spTree>
    <p:extLst>
      <p:ext uri="{BB962C8B-B14F-4D97-AF65-F5344CB8AC3E}">
        <p14:creationId xmlns:p14="http://schemas.microsoft.com/office/powerpoint/2010/main" val="39176613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86383"/>
          </a:xfrm>
        </p:spPr>
        <p:txBody>
          <a:bodyPr>
            <a:normAutofit fontScale="90000"/>
          </a:bodyPr>
          <a:lstStyle/>
          <a:p>
            <a:r>
              <a:rPr lang="en-US" dirty="0"/>
              <a:t>Nuclear Physics in Gravitational Waves</a:t>
            </a:r>
          </a:p>
        </p:txBody>
      </p:sp>
      <p:pic>
        <p:nvPicPr>
          <p:cNvPr id="3" name="Picture 2" descr="inspiral_ima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1021"/>
            <a:ext cx="6302163" cy="1587443"/>
          </a:xfrm>
          <a:prstGeom prst="rect">
            <a:avLst/>
          </a:prstGeom>
        </p:spPr>
      </p:pic>
      <p:pic>
        <p:nvPicPr>
          <p:cNvPr id="4" name="Picture 3"/>
          <p:cNvPicPr>
            <a:picLocks noChangeAspect="1"/>
          </p:cNvPicPr>
          <p:nvPr/>
        </p:nvPicPr>
        <p:blipFill>
          <a:blip r:embed="rId3"/>
          <a:stretch>
            <a:fillRect/>
          </a:stretch>
        </p:blipFill>
        <p:spPr>
          <a:xfrm>
            <a:off x="6302163" y="2220653"/>
            <a:ext cx="2595131" cy="4637347"/>
          </a:xfrm>
          <a:prstGeom prst="rect">
            <a:avLst/>
          </a:prstGeom>
        </p:spPr>
      </p:pic>
      <p:sp>
        <p:nvSpPr>
          <p:cNvPr id="5" name="TextBox 4"/>
          <p:cNvSpPr txBox="1"/>
          <p:nvPr/>
        </p:nvSpPr>
        <p:spPr>
          <a:xfrm>
            <a:off x="119180" y="2576016"/>
            <a:ext cx="5922467" cy="4154983"/>
          </a:xfrm>
          <a:prstGeom prst="rect">
            <a:avLst/>
          </a:prstGeom>
          <a:noFill/>
        </p:spPr>
        <p:txBody>
          <a:bodyPr wrap="square" rtlCol="0">
            <a:spAutoFit/>
          </a:bodyPr>
          <a:lstStyle/>
          <a:p>
            <a:r>
              <a:rPr lang="en-US" sz="2400" dirty="0"/>
              <a:t>One of the best signals for </a:t>
            </a:r>
            <a:r>
              <a:rPr lang="en-US" sz="2400" dirty="0">
                <a:solidFill>
                  <a:schemeClr val="accent2"/>
                </a:solidFill>
              </a:rPr>
              <a:t>the  NSF’s Advanced LIGO</a:t>
            </a:r>
            <a:r>
              <a:rPr lang="en-US" sz="2400" dirty="0"/>
              <a:t> is the merger of two neutron stars</a:t>
            </a:r>
          </a:p>
          <a:p>
            <a:endParaRPr lang="en-US" sz="2400" dirty="0"/>
          </a:p>
          <a:p>
            <a:pPr marL="342900" indent="-342900">
              <a:buFont typeface="Arial"/>
              <a:buChar char="•"/>
            </a:pPr>
            <a:r>
              <a:rPr lang="en-US" sz="2400" dirty="0"/>
              <a:t>This will immediately tell us the rate of neutron star mergers. Are there enough to create the heavy elements through the r-process?</a:t>
            </a:r>
          </a:p>
          <a:p>
            <a:pPr marL="342900" indent="-342900">
              <a:buFont typeface="Arial"/>
              <a:buChar char="•"/>
            </a:pPr>
            <a:endParaRPr lang="en-US" sz="2400" dirty="0"/>
          </a:p>
          <a:p>
            <a:pPr marL="342900" indent="-342900">
              <a:buFont typeface="Arial"/>
              <a:buChar char="•"/>
            </a:pPr>
            <a:r>
              <a:rPr lang="en-US" sz="2400" dirty="0"/>
              <a:t>The waveform is sensitive to the nuclear equation of state for neutron stars</a:t>
            </a:r>
          </a:p>
        </p:txBody>
      </p:sp>
      <p:sp>
        <p:nvSpPr>
          <p:cNvPr id="6" name="Slide Number Placeholder 3"/>
          <p:cNvSpPr>
            <a:spLocks noGrp="1"/>
          </p:cNvSpPr>
          <p:nvPr>
            <p:ph type="sldNum" sz="quarter" idx="4294967295"/>
          </p:nvPr>
        </p:nvSpPr>
        <p:spPr>
          <a:xfrm>
            <a:off x="8766175" y="6619875"/>
            <a:ext cx="377825" cy="23812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i="1">
                <a:solidFill>
                  <a:schemeClr val="tx1"/>
                </a:solidFill>
                <a:latin typeface="Arial" charset="0"/>
              </a:defRPr>
            </a:lvl1pPr>
            <a:lvl2pPr marL="742950" indent="-285750">
              <a:defRPr sz="1600" i="1">
                <a:solidFill>
                  <a:schemeClr val="tx1"/>
                </a:solidFill>
                <a:latin typeface="Arial" charset="0"/>
              </a:defRPr>
            </a:lvl2pPr>
            <a:lvl3pPr marL="1143000" indent="-228600">
              <a:defRPr sz="1600" i="1">
                <a:solidFill>
                  <a:schemeClr val="tx1"/>
                </a:solidFill>
                <a:latin typeface="Arial" charset="0"/>
              </a:defRPr>
            </a:lvl3pPr>
            <a:lvl4pPr marL="1600200" indent="-228600">
              <a:defRPr sz="1600" i="1">
                <a:solidFill>
                  <a:schemeClr val="tx1"/>
                </a:solidFill>
                <a:latin typeface="Arial" charset="0"/>
              </a:defRPr>
            </a:lvl4pPr>
            <a:lvl5pPr marL="2057400" indent="-228600">
              <a:defRPr sz="1600" i="1">
                <a:solidFill>
                  <a:schemeClr val="tx1"/>
                </a:solidFill>
                <a:latin typeface="Arial" charset="0"/>
              </a:defRPr>
            </a:lvl5pPr>
            <a:lvl6pPr marL="2514600" indent="-228600" eaLnBrk="0" fontAlgn="base" hangingPunct="0">
              <a:spcBef>
                <a:spcPct val="0"/>
              </a:spcBef>
              <a:spcAft>
                <a:spcPct val="0"/>
              </a:spcAft>
              <a:defRPr sz="1600" i="1">
                <a:solidFill>
                  <a:schemeClr val="tx1"/>
                </a:solidFill>
                <a:latin typeface="Arial" charset="0"/>
              </a:defRPr>
            </a:lvl6pPr>
            <a:lvl7pPr marL="2971800" indent="-228600" eaLnBrk="0" fontAlgn="base" hangingPunct="0">
              <a:spcBef>
                <a:spcPct val="0"/>
              </a:spcBef>
              <a:spcAft>
                <a:spcPct val="0"/>
              </a:spcAft>
              <a:defRPr sz="1600" i="1">
                <a:solidFill>
                  <a:schemeClr val="tx1"/>
                </a:solidFill>
                <a:latin typeface="Arial" charset="0"/>
              </a:defRPr>
            </a:lvl7pPr>
            <a:lvl8pPr marL="3429000" indent="-228600" eaLnBrk="0" fontAlgn="base" hangingPunct="0">
              <a:spcBef>
                <a:spcPct val="0"/>
              </a:spcBef>
              <a:spcAft>
                <a:spcPct val="0"/>
              </a:spcAft>
              <a:defRPr sz="1600" i="1">
                <a:solidFill>
                  <a:schemeClr val="tx1"/>
                </a:solidFill>
                <a:latin typeface="Arial" charset="0"/>
              </a:defRPr>
            </a:lvl8pPr>
            <a:lvl9pPr marL="3886200" indent="-228600" eaLnBrk="0" fontAlgn="base" hangingPunct="0">
              <a:spcBef>
                <a:spcPct val="0"/>
              </a:spcBef>
              <a:spcAft>
                <a:spcPct val="0"/>
              </a:spcAft>
              <a:defRPr sz="1600" i="1">
                <a:solidFill>
                  <a:schemeClr val="tx1"/>
                </a:solidFill>
                <a:latin typeface="Arial" charset="0"/>
              </a:defRPr>
            </a:lvl9pPr>
          </a:lstStyle>
          <a:p>
            <a:fld id="{92C01ACC-64EB-41DA-BC37-3CC7050AA7AE}" type="slidenum">
              <a:rPr lang="en-US" altLang="en-US" sz="1400" i="0" smtClean="0"/>
              <a:pPr/>
              <a:t>22</a:t>
            </a:fld>
            <a:endParaRPr lang="en-US" altLang="en-US" sz="1400" i="0" dirty="0"/>
          </a:p>
        </p:txBody>
      </p:sp>
    </p:spTree>
    <p:extLst>
      <p:ext uri="{BB962C8B-B14F-4D97-AF65-F5344CB8AC3E}">
        <p14:creationId xmlns:p14="http://schemas.microsoft.com/office/powerpoint/2010/main" val="7049155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877"/>
            <a:ext cx="8229600" cy="1143000"/>
          </a:xfrm>
        </p:spPr>
        <p:txBody>
          <a:bodyPr>
            <a:normAutofit/>
          </a:bodyPr>
          <a:lstStyle/>
          <a:p>
            <a:r>
              <a:rPr lang="en-US" sz="2800" dirty="0"/>
              <a:t>Fundamental Symmetries - Example</a:t>
            </a:r>
            <a:br>
              <a:rPr lang="en-US" sz="2800" dirty="0"/>
            </a:br>
            <a:r>
              <a:rPr lang="en-US" sz="2800" dirty="0"/>
              <a:t>Search for CP Violation in Electric Dipole Moments</a:t>
            </a:r>
          </a:p>
        </p:txBody>
      </p:sp>
      <p:pic>
        <p:nvPicPr>
          <p:cNvPr id="3" name="Picture 2"/>
          <p:cNvPicPr>
            <a:picLocks noChangeAspect="1"/>
          </p:cNvPicPr>
          <p:nvPr/>
        </p:nvPicPr>
        <p:blipFill>
          <a:blip r:embed="rId2"/>
          <a:stretch>
            <a:fillRect/>
          </a:stretch>
        </p:blipFill>
        <p:spPr>
          <a:xfrm>
            <a:off x="3031783" y="2544252"/>
            <a:ext cx="5754599" cy="4123944"/>
          </a:xfrm>
          <a:prstGeom prst="rect">
            <a:avLst/>
          </a:prstGeom>
        </p:spPr>
      </p:pic>
      <p:pic>
        <p:nvPicPr>
          <p:cNvPr id="4" name="Picture 3"/>
          <p:cNvPicPr>
            <a:picLocks noChangeAspect="1"/>
          </p:cNvPicPr>
          <p:nvPr/>
        </p:nvPicPr>
        <p:blipFill>
          <a:blip r:embed="rId3"/>
          <a:stretch>
            <a:fillRect/>
          </a:stretch>
        </p:blipFill>
        <p:spPr>
          <a:xfrm>
            <a:off x="0" y="3611723"/>
            <a:ext cx="2475225" cy="1407575"/>
          </a:xfrm>
          <a:prstGeom prst="rect">
            <a:avLst/>
          </a:prstGeom>
        </p:spPr>
      </p:pic>
      <p:sp>
        <p:nvSpPr>
          <p:cNvPr id="5" name="TextBox 4"/>
          <p:cNvSpPr txBox="1"/>
          <p:nvPr/>
        </p:nvSpPr>
        <p:spPr>
          <a:xfrm>
            <a:off x="172223" y="1085043"/>
            <a:ext cx="8697296" cy="1631216"/>
          </a:xfrm>
          <a:prstGeom prst="rect">
            <a:avLst/>
          </a:prstGeom>
          <a:noFill/>
        </p:spPr>
        <p:txBody>
          <a:bodyPr wrap="square" rtlCol="0">
            <a:spAutoFit/>
          </a:bodyPr>
          <a:lstStyle/>
          <a:p>
            <a:r>
              <a:rPr lang="en-US" sz="2000" dirty="0"/>
              <a:t>There is a full court press searching for new mechanisms for CP violation to explain the matter/antimatter asymmetry of the universe.  A measurement of an electric dipole moment of the neutron is one of the most sensitive of these searches. The U.S. effort is jointly funded by NSF and DOE and will use the fundamental physics neutron beam line at the SNS. </a:t>
            </a:r>
          </a:p>
        </p:txBody>
      </p:sp>
      <p:sp>
        <p:nvSpPr>
          <p:cNvPr id="6" name="TextBox 5"/>
          <p:cNvSpPr txBox="1"/>
          <p:nvPr/>
        </p:nvSpPr>
        <p:spPr>
          <a:xfrm>
            <a:off x="172223" y="5249401"/>
            <a:ext cx="2751920" cy="1477328"/>
          </a:xfrm>
          <a:prstGeom prst="rect">
            <a:avLst/>
          </a:prstGeom>
          <a:noFill/>
        </p:spPr>
        <p:txBody>
          <a:bodyPr wrap="square" rtlCol="0">
            <a:spAutoFit/>
          </a:bodyPr>
          <a:lstStyle/>
          <a:p>
            <a:r>
              <a:rPr lang="en-US" dirty="0"/>
              <a:t>Reversing time reverses the relative direction of the spin and EDM. By the CPT theorem, this is CP violating</a:t>
            </a:r>
          </a:p>
        </p:txBody>
      </p:sp>
      <p:sp>
        <p:nvSpPr>
          <p:cNvPr id="8" name="Slide Number Placeholder 3"/>
          <p:cNvSpPr>
            <a:spLocks noGrp="1"/>
          </p:cNvSpPr>
          <p:nvPr>
            <p:ph type="sldNum" sz="quarter" idx="4294967295"/>
          </p:nvPr>
        </p:nvSpPr>
        <p:spPr>
          <a:xfrm>
            <a:off x="8766175" y="6619875"/>
            <a:ext cx="377825" cy="23812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i="1">
                <a:solidFill>
                  <a:schemeClr val="tx1"/>
                </a:solidFill>
                <a:latin typeface="Arial" charset="0"/>
              </a:defRPr>
            </a:lvl1pPr>
            <a:lvl2pPr marL="742950" indent="-285750">
              <a:defRPr sz="1600" i="1">
                <a:solidFill>
                  <a:schemeClr val="tx1"/>
                </a:solidFill>
                <a:latin typeface="Arial" charset="0"/>
              </a:defRPr>
            </a:lvl2pPr>
            <a:lvl3pPr marL="1143000" indent="-228600">
              <a:defRPr sz="1600" i="1">
                <a:solidFill>
                  <a:schemeClr val="tx1"/>
                </a:solidFill>
                <a:latin typeface="Arial" charset="0"/>
              </a:defRPr>
            </a:lvl3pPr>
            <a:lvl4pPr marL="1600200" indent="-228600">
              <a:defRPr sz="1600" i="1">
                <a:solidFill>
                  <a:schemeClr val="tx1"/>
                </a:solidFill>
                <a:latin typeface="Arial" charset="0"/>
              </a:defRPr>
            </a:lvl4pPr>
            <a:lvl5pPr marL="2057400" indent="-228600">
              <a:defRPr sz="1600" i="1">
                <a:solidFill>
                  <a:schemeClr val="tx1"/>
                </a:solidFill>
                <a:latin typeface="Arial" charset="0"/>
              </a:defRPr>
            </a:lvl5pPr>
            <a:lvl6pPr marL="2514600" indent="-228600" eaLnBrk="0" fontAlgn="base" hangingPunct="0">
              <a:spcBef>
                <a:spcPct val="0"/>
              </a:spcBef>
              <a:spcAft>
                <a:spcPct val="0"/>
              </a:spcAft>
              <a:defRPr sz="1600" i="1">
                <a:solidFill>
                  <a:schemeClr val="tx1"/>
                </a:solidFill>
                <a:latin typeface="Arial" charset="0"/>
              </a:defRPr>
            </a:lvl6pPr>
            <a:lvl7pPr marL="2971800" indent="-228600" eaLnBrk="0" fontAlgn="base" hangingPunct="0">
              <a:spcBef>
                <a:spcPct val="0"/>
              </a:spcBef>
              <a:spcAft>
                <a:spcPct val="0"/>
              </a:spcAft>
              <a:defRPr sz="1600" i="1">
                <a:solidFill>
                  <a:schemeClr val="tx1"/>
                </a:solidFill>
                <a:latin typeface="Arial" charset="0"/>
              </a:defRPr>
            </a:lvl7pPr>
            <a:lvl8pPr marL="3429000" indent="-228600" eaLnBrk="0" fontAlgn="base" hangingPunct="0">
              <a:spcBef>
                <a:spcPct val="0"/>
              </a:spcBef>
              <a:spcAft>
                <a:spcPct val="0"/>
              </a:spcAft>
              <a:defRPr sz="1600" i="1">
                <a:solidFill>
                  <a:schemeClr val="tx1"/>
                </a:solidFill>
                <a:latin typeface="Arial" charset="0"/>
              </a:defRPr>
            </a:lvl8pPr>
            <a:lvl9pPr marL="3886200" indent="-228600" eaLnBrk="0" fontAlgn="base" hangingPunct="0">
              <a:spcBef>
                <a:spcPct val="0"/>
              </a:spcBef>
              <a:spcAft>
                <a:spcPct val="0"/>
              </a:spcAft>
              <a:defRPr sz="1600" i="1">
                <a:solidFill>
                  <a:schemeClr val="tx1"/>
                </a:solidFill>
                <a:latin typeface="Arial" charset="0"/>
              </a:defRPr>
            </a:lvl9pPr>
          </a:lstStyle>
          <a:p>
            <a:fld id="{92C01ACC-64EB-41DA-BC37-3CC7050AA7AE}" type="slidenum">
              <a:rPr lang="en-US" altLang="en-US" sz="1400" i="0" smtClean="0"/>
              <a:pPr/>
              <a:t>23</a:t>
            </a:fld>
            <a:endParaRPr lang="en-US" altLang="en-US" sz="1400" i="0" dirty="0"/>
          </a:p>
        </p:txBody>
      </p:sp>
    </p:spTree>
    <p:extLst>
      <p:ext uri="{BB962C8B-B14F-4D97-AF65-F5344CB8AC3E}">
        <p14:creationId xmlns:p14="http://schemas.microsoft.com/office/powerpoint/2010/main" val="26776244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971" y="165188"/>
            <a:ext cx="8229600" cy="651715"/>
          </a:xfrm>
        </p:spPr>
        <p:txBody>
          <a:bodyPr>
            <a:noAutofit/>
          </a:bodyPr>
          <a:lstStyle/>
          <a:p>
            <a:r>
              <a:rPr lang="en-US" sz="3200" dirty="0"/>
              <a:t>RHIC and the LHC</a:t>
            </a:r>
            <a:br>
              <a:rPr lang="en-US" sz="3200" dirty="0"/>
            </a:br>
            <a:r>
              <a:rPr lang="en-US" sz="3200" dirty="0"/>
              <a:t>The Big Bang </a:t>
            </a:r>
            <a:r>
              <a:rPr lang="en-US" sz="3200" dirty="0" err="1"/>
              <a:t>vs</a:t>
            </a:r>
            <a:r>
              <a:rPr lang="en-US" sz="3200" dirty="0"/>
              <a:t> Lots of Little Bangs</a:t>
            </a:r>
          </a:p>
        </p:txBody>
      </p:sp>
      <p:pic>
        <p:nvPicPr>
          <p:cNvPr id="4" name="Picture 3"/>
          <p:cNvPicPr/>
          <p:nvPr/>
        </p:nvPicPr>
        <p:blipFill>
          <a:blip r:embed="rId2"/>
          <a:srcRect/>
          <a:stretch>
            <a:fillRect/>
          </a:stretch>
        </p:blipFill>
        <p:spPr bwMode="auto">
          <a:xfrm>
            <a:off x="1016281" y="1055070"/>
            <a:ext cx="7060677" cy="4738688"/>
          </a:xfrm>
          <a:prstGeom prst="rect">
            <a:avLst/>
          </a:prstGeom>
          <a:noFill/>
        </p:spPr>
      </p:pic>
      <p:sp>
        <p:nvSpPr>
          <p:cNvPr id="6" name="TextBox 5"/>
          <p:cNvSpPr txBox="1"/>
          <p:nvPr/>
        </p:nvSpPr>
        <p:spPr>
          <a:xfrm>
            <a:off x="764949" y="5943572"/>
            <a:ext cx="7655858" cy="646331"/>
          </a:xfrm>
          <a:prstGeom prst="rect">
            <a:avLst/>
          </a:prstGeom>
          <a:noFill/>
        </p:spPr>
        <p:txBody>
          <a:bodyPr wrap="square" rtlCol="0">
            <a:spAutoFit/>
          </a:bodyPr>
          <a:lstStyle/>
          <a:p>
            <a:r>
              <a:rPr lang="en-US" dirty="0"/>
              <a:t>In both cases the measurements at later time reveal the fluctuations in the initial conditions which are remarkably preserved during the expansion. </a:t>
            </a:r>
          </a:p>
        </p:txBody>
      </p:sp>
      <p:sp>
        <p:nvSpPr>
          <p:cNvPr id="5" name="Slide Number Placeholder 3"/>
          <p:cNvSpPr>
            <a:spLocks noGrp="1"/>
          </p:cNvSpPr>
          <p:nvPr>
            <p:ph type="sldNum" sz="quarter" idx="4294967295"/>
          </p:nvPr>
        </p:nvSpPr>
        <p:spPr>
          <a:xfrm>
            <a:off x="8766175" y="6619875"/>
            <a:ext cx="377825" cy="23812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i="1">
                <a:solidFill>
                  <a:schemeClr val="tx1"/>
                </a:solidFill>
                <a:latin typeface="Arial" charset="0"/>
              </a:defRPr>
            </a:lvl1pPr>
            <a:lvl2pPr marL="742950" indent="-285750">
              <a:defRPr sz="1600" i="1">
                <a:solidFill>
                  <a:schemeClr val="tx1"/>
                </a:solidFill>
                <a:latin typeface="Arial" charset="0"/>
              </a:defRPr>
            </a:lvl2pPr>
            <a:lvl3pPr marL="1143000" indent="-228600">
              <a:defRPr sz="1600" i="1">
                <a:solidFill>
                  <a:schemeClr val="tx1"/>
                </a:solidFill>
                <a:latin typeface="Arial" charset="0"/>
              </a:defRPr>
            </a:lvl3pPr>
            <a:lvl4pPr marL="1600200" indent="-228600">
              <a:defRPr sz="1600" i="1">
                <a:solidFill>
                  <a:schemeClr val="tx1"/>
                </a:solidFill>
                <a:latin typeface="Arial" charset="0"/>
              </a:defRPr>
            </a:lvl4pPr>
            <a:lvl5pPr marL="2057400" indent="-228600">
              <a:defRPr sz="1600" i="1">
                <a:solidFill>
                  <a:schemeClr val="tx1"/>
                </a:solidFill>
                <a:latin typeface="Arial" charset="0"/>
              </a:defRPr>
            </a:lvl5pPr>
            <a:lvl6pPr marL="2514600" indent="-228600" eaLnBrk="0" fontAlgn="base" hangingPunct="0">
              <a:spcBef>
                <a:spcPct val="0"/>
              </a:spcBef>
              <a:spcAft>
                <a:spcPct val="0"/>
              </a:spcAft>
              <a:defRPr sz="1600" i="1">
                <a:solidFill>
                  <a:schemeClr val="tx1"/>
                </a:solidFill>
                <a:latin typeface="Arial" charset="0"/>
              </a:defRPr>
            </a:lvl6pPr>
            <a:lvl7pPr marL="2971800" indent="-228600" eaLnBrk="0" fontAlgn="base" hangingPunct="0">
              <a:spcBef>
                <a:spcPct val="0"/>
              </a:spcBef>
              <a:spcAft>
                <a:spcPct val="0"/>
              </a:spcAft>
              <a:defRPr sz="1600" i="1">
                <a:solidFill>
                  <a:schemeClr val="tx1"/>
                </a:solidFill>
                <a:latin typeface="Arial" charset="0"/>
              </a:defRPr>
            </a:lvl7pPr>
            <a:lvl8pPr marL="3429000" indent="-228600" eaLnBrk="0" fontAlgn="base" hangingPunct="0">
              <a:spcBef>
                <a:spcPct val="0"/>
              </a:spcBef>
              <a:spcAft>
                <a:spcPct val="0"/>
              </a:spcAft>
              <a:defRPr sz="1600" i="1">
                <a:solidFill>
                  <a:schemeClr val="tx1"/>
                </a:solidFill>
                <a:latin typeface="Arial" charset="0"/>
              </a:defRPr>
            </a:lvl8pPr>
            <a:lvl9pPr marL="3886200" indent="-228600" eaLnBrk="0" fontAlgn="base" hangingPunct="0">
              <a:spcBef>
                <a:spcPct val="0"/>
              </a:spcBef>
              <a:spcAft>
                <a:spcPct val="0"/>
              </a:spcAft>
              <a:defRPr sz="1600" i="1">
                <a:solidFill>
                  <a:schemeClr val="tx1"/>
                </a:solidFill>
                <a:latin typeface="Arial" charset="0"/>
              </a:defRPr>
            </a:lvl9pPr>
          </a:lstStyle>
          <a:p>
            <a:fld id="{92C01ACC-64EB-41DA-BC37-3CC7050AA7AE}" type="slidenum">
              <a:rPr lang="en-US" altLang="en-US" sz="1400" i="0" smtClean="0"/>
              <a:pPr/>
              <a:t>24</a:t>
            </a:fld>
            <a:endParaRPr lang="en-US" altLang="en-US" sz="1400" i="0" dirty="0"/>
          </a:p>
        </p:txBody>
      </p:sp>
    </p:spTree>
    <p:extLst>
      <p:ext uri="{BB962C8B-B14F-4D97-AF65-F5344CB8AC3E}">
        <p14:creationId xmlns:p14="http://schemas.microsoft.com/office/powerpoint/2010/main" val="32579549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88900"/>
            <a:ext cx="9144000" cy="6661754"/>
          </a:xfrm>
          <a:prstGeom prst="rect">
            <a:avLst/>
          </a:prstGeom>
        </p:spPr>
      </p:pic>
      <p:sp>
        <p:nvSpPr>
          <p:cNvPr id="6" name="Rectangle 5"/>
          <p:cNvSpPr/>
          <p:nvPr/>
        </p:nvSpPr>
        <p:spPr>
          <a:xfrm>
            <a:off x="-490662" y="6591015"/>
            <a:ext cx="10491517" cy="407681"/>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4294967295"/>
          </p:nvPr>
        </p:nvSpPr>
        <p:spPr>
          <a:xfrm>
            <a:off x="8766175" y="6619875"/>
            <a:ext cx="377825" cy="23812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i="1">
                <a:solidFill>
                  <a:schemeClr val="tx1"/>
                </a:solidFill>
                <a:latin typeface="Arial" charset="0"/>
              </a:defRPr>
            </a:lvl1pPr>
            <a:lvl2pPr marL="742950" indent="-285750">
              <a:defRPr sz="1600" i="1">
                <a:solidFill>
                  <a:schemeClr val="tx1"/>
                </a:solidFill>
                <a:latin typeface="Arial" charset="0"/>
              </a:defRPr>
            </a:lvl2pPr>
            <a:lvl3pPr marL="1143000" indent="-228600">
              <a:defRPr sz="1600" i="1">
                <a:solidFill>
                  <a:schemeClr val="tx1"/>
                </a:solidFill>
                <a:latin typeface="Arial" charset="0"/>
              </a:defRPr>
            </a:lvl3pPr>
            <a:lvl4pPr marL="1600200" indent="-228600">
              <a:defRPr sz="1600" i="1">
                <a:solidFill>
                  <a:schemeClr val="tx1"/>
                </a:solidFill>
                <a:latin typeface="Arial" charset="0"/>
              </a:defRPr>
            </a:lvl4pPr>
            <a:lvl5pPr marL="2057400" indent="-228600">
              <a:defRPr sz="1600" i="1">
                <a:solidFill>
                  <a:schemeClr val="tx1"/>
                </a:solidFill>
                <a:latin typeface="Arial" charset="0"/>
              </a:defRPr>
            </a:lvl5pPr>
            <a:lvl6pPr marL="2514600" indent="-228600" eaLnBrk="0" fontAlgn="base" hangingPunct="0">
              <a:spcBef>
                <a:spcPct val="0"/>
              </a:spcBef>
              <a:spcAft>
                <a:spcPct val="0"/>
              </a:spcAft>
              <a:defRPr sz="1600" i="1">
                <a:solidFill>
                  <a:schemeClr val="tx1"/>
                </a:solidFill>
                <a:latin typeface="Arial" charset="0"/>
              </a:defRPr>
            </a:lvl6pPr>
            <a:lvl7pPr marL="2971800" indent="-228600" eaLnBrk="0" fontAlgn="base" hangingPunct="0">
              <a:spcBef>
                <a:spcPct val="0"/>
              </a:spcBef>
              <a:spcAft>
                <a:spcPct val="0"/>
              </a:spcAft>
              <a:defRPr sz="1600" i="1">
                <a:solidFill>
                  <a:schemeClr val="tx1"/>
                </a:solidFill>
                <a:latin typeface="Arial" charset="0"/>
              </a:defRPr>
            </a:lvl7pPr>
            <a:lvl8pPr marL="3429000" indent="-228600" eaLnBrk="0" fontAlgn="base" hangingPunct="0">
              <a:spcBef>
                <a:spcPct val="0"/>
              </a:spcBef>
              <a:spcAft>
                <a:spcPct val="0"/>
              </a:spcAft>
              <a:defRPr sz="1600" i="1">
                <a:solidFill>
                  <a:schemeClr val="tx1"/>
                </a:solidFill>
                <a:latin typeface="Arial" charset="0"/>
              </a:defRPr>
            </a:lvl8pPr>
            <a:lvl9pPr marL="3886200" indent="-228600" eaLnBrk="0" fontAlgn="base" hangingPunct="0">
              <a:spcBef>
                <a:spcPct val="0"/>
              </a:spcBef>
              <a:spcAft>
                <a:spcPct val="0"/>
              </a:spcAft>
              <a:defRPr sz="1600" i="1">
                <a:solidFill>
                  <a:schemeClr val="tx1"/>
                </a:solidFill>
                <a:latin typeface="Arial" charset="0"/>
              </a:defRPr>
            </a:lvl9pPr>
          </a:lstStyle>
          <a:p>
            <a:fld id="{92C01ACC-64EB-41DA-BC37-3CC7050AA7AE}" type="slidenum">
              <a:rPr lang="en-US" altLang="en-US" sz="1400" i="0" smtClean="0"/>
              <a:pPr/>
              <a:t>25</a:t>
            </a:fld>
            <a:endParaRPr lang="en-US" altLang="en-US" sz="1400" i="0" dirty="0"/>
          </a:p>
        </p:txBody>
      </p:sp>
      <p:sp>
        <p:nvSpPr>
          <p:cNvPr id="5" name="Rectangle 4"/>
          <p:cNvSpPr/>
          <p:nvPr/>
        </p:nvSpPr>
        <p:spPr>
          <a:xfrm>
            <a:off x="457200" y="6858000"/>
            <a:ext cx="45719"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15880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73706"/>
            <a:ext cx="8843726" cy="5078314"/>
          </a:xfrm>
          <a:prstGeom prst="rect">
            <a:avLst/>
          </a:prstGeom>
        </p:spPr>
        <p:txBody>
          <a:bodyPr wrap="square">
            <a:spAutoFit/>
          </a:bodyPr>
          <a:lstStyle/>
          <a:p>
            <a:r>
              <a:rPr lang="en-US" b="1" cap="all" dirty="0"/>
              <a:t>RECOMMENDATION II</a:t>
            </a:r>
          </a:p>
          <a:p>
            <a:r>
              <a:rPr lang="en-US" i="1" dirty="0"/>
              <a:t>The excess of matter over antimatter in the universe is one of the most compelling mysteries in all of science. The observation of </a:t>
            </a:r>
            <a:r>
              <a:rPr lang="en-US" i="1" dirty="0" err="1"/>
              <a:t>neutrinoless</a:t>
            </a:r>
            <a:r>
              <a:rPr lang="en-US" i="1" dirty="0"/>
              <a:t> double beta decay in nuclei would immediately demonstrate that neutrinos are their own antiparticles and would have profound implications for our understanding of the matter-antimatter mystery.</a:t>
            </a:r>
          </a:p>
          <a:p>
            <a:r>
              <a:rPr lang="en-US" dirty="0"/>
              <a:t> </a:t>
            </a:r>
          </a:p>
          <a:p>
            <a:r>
              <a:rPr lang="en-US" b="1" dirty="0"/>
              <a:t>We recommend the timely development and deployment of a U.S.-led ton-scale </a:t>
            </a:r>
            <a:r>
              <a:rPr lang="en-US" b="1" dirty="0" err="1"/>
              <a:t>neutrinoless</a:t>
            </a:r>
            <a:r>
              <a:rPr lang="en-US" b="1" dirty="0"/>
              <a:t> double beta decay experiment.</a:t>
            </a:r>
          </a:p>
          <a:p>
            <a:r>
              <a:rPr lang="en-US" dirty="0"/>
              <a:t> </a:t>
            </a:r>
          </a:p>
          <a:p>
            <a:r>
              <a:rPr lang="en-US" i="1" dirty="0"/>
              <a:t>A ton-scale instrument designed to search for this as-yet unseen nuclear decay will provide the most powerful test of the particle-antiparticle nature of neutrinos ever performed. With recent experimental breakthroughs pioneered by U.S. physicists and the availability of deep underground laboratories, we are poised to make a major discovery.</a:t>
            </a:r>
          </a:p>
          <a:p>
            <a:r>
              <a:rPr lang="en-US" dirty="0"/>
              <a:t> </a:t>
            </a:r>
          </a:p>
          <a:p>
            <a:r>
              <a:rPr lang="en-US" dirty="0"/>
              <a:t>This recommendation flows out of the targeted investments of the third bullet in Recommendation I. It must be part of a broader program that includes U.S. participation in complementary experimental efforts leveraging international investments together with enhanced theoretical efforts to enable full realization of this opportunity.</a:t>
            </a:r>
          </a:p>
        </p:txBody>
      </p:sp>
      <p:sp>
        <p:nvSpPr>
          <p:cNvPr id="3" name="Slide Number Placeholder 3"/>
          <p:cNvSpPr>
            <a:spLocks noGrp="1"/>
          </p:cNvSpPr>
          <p:nvPr>
            <p:ph type="sldNum" sz="quarter" idx="4294967295"/>
          </p:nvPr>
        </p:nvSpPr>
        <p:spPr>
          <a:xfrm>
            <a:off x="8766175" y="6619875"/>
            <a:ext cx="377825" cy="23812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i="1">
                <a:solidFill>
                  <a:schemeClr val="tx1"/>
                </a:solidFill>
                <a:latin typeface="Arial" charset="0"/>
              </a:defRPr>
            </a:lvl1pPr>
            <a:lvl2pPr marL="742950" indent="-285750">
              <a:defRPr sz="1600" i="1">
                <a:solidFill>
                  <a:schemeClr val="tx1"/>
                </a:solidFill>
                <a:latin typeface="Arial" charset="0"/>
              </a:defRPr>
            </a:lvl2pPr>
            <a:lvl3pPr marL="1143000" indent="-228600">
              <a:defRPr sz="1600" i="1">
                <a:solidFill>
                  <a:schemeClr val="tx1"/>
                </a:solidFill>
                <a:latin typeface="Arial" charset="0"/>
              </a:defRPr>
            </a:lvl3pPr>
            <a:lvl4pPr marL="1600200" indent="-228600">
              <a:defRPr sz="1600" i="1">
                <a:solidFill>
                  <a:schemeClr val="tx1"/>
                </a:solidFill>
                <a:latin typeface="Arial" charset="0"/>
              </a:defRPr>
            </a:lvl4pPr>
            <a:lvl5pPr marL="2057400" indent="-228600">
              <a:defRPr sz="1600" i="1">
                <a:solidFill>
                  <a:schemeClr val="tx1"/>
                </a:solidFill>
                <a:latin typeface="Arial" charset="0"/>
              </a:defRPr>
            </a:lvl5pPr>
            <a:lvl6pPr marL="2514600" indent="-228600" eaLnBrk="0" fontAlgn="base" hangingPunct="0">
              <a:spcBef>
                <a:spcPct val="0"/>
              </a:spcBef>
              <a:spcAft>
                <a:spcPct val="0"/>
              </a:spcAft>
              <a:defRPr sz="1600" i="1">
                <a:solidFill>
                  <a:schemeClr val="tx1"/>
                </a:solidFill>
                <a:latin typeface="Arial" charset="0"/>
              </a:defRPr>
            </a:lvl6pPr>
            <a:lvl7pPr marL="2971800" indent="-228600" eaLnBrk="0" fontAlgn="base" hangingPunct="0">
              <a:spcBef>
                <a:spcPct val="0"/>
              </a:spcBef>
              <a:spcAft>
                <a:spcPct val="0"/>
              </a:spcAft>
              <a:defRPr sz="1600" i="1">
                <a:solidFill>
                  <a:schemeClr val="tx1"/>
                </a:solidFill>
                <a:latin typeface="Arial" charset="0"/>
              </a:defRPr>
            </a:lvl7pPr>
            <a:lvl8pPr marL="3429000" indent="-228600" eaLnBrk="0" fontAlgn="base" hangingPunct="0">
              <a:spcBef>
                <a:spcPct val="0"/>
              </a:spcBef>
              <a:spcAft>
                <a:spcPct val="0"/>
              </a:spcAft>
              <a:defRPr sz="1600" i="1">
                <a:solidFill>
                  <a:schemeClr val="tx1"/>
                </a:solidFill>
                <a:latin typeface="Arial" charset="0"/>
              </a:defRPr>
            </a:lvl8pPr>
            <a:lvl9pPr marL="3886200" indent="-228600" eaLnBrk="0" fontAlgn="base" hangingPunct="0">
              <a:spcBef>
                <a:spcPct val="0"/>
              </a:spcBef>
              <a:spcAft>
                <a:spcPct val="0"/>
              </a:spcAft>
              <a:defRPr sz="1600" i="1">
                <a:solidFill>
                  <a:schemeClr val="tx1"/>
                </a:solidFill>
                <a:latin typeface="Arial" charset="0"/>
              </a:defRPr>
            </a:lvl9pPr>
          </a:lstStyle>
          <a:p>
            <a:fld id="{92C01ACC-64EB-41DA-BC37-3CC7050AA7AE}" type="slidenum">
              <a:rPr lang="en-US" altLang="en-US" sz="1400" i="0" smtClean="0"/>
              <a:pPr/>
              <a:t>26</a:t>
            </a:fld>
            <a:endParaRPr lang="en-US" altLang="en-US" sz="1400" i="0" dirty="0"/>
          </a:p>
        </p:txBody>
      </p:sp>
    </p:spTree>
    <p:extLst>
      <p:ext uri="{BB962C8B-B14F-4D97-AF65-F5344CB8AC3E}">
        <p14:creationId xmlns:p14="http://schemas.microsoft.com/office/powerpoint/2010/main" val="22620908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114"/>
            <a:ext cx="8229600" cy="744057"/>
          </a:xfrm>
        </p:spPr>
        <p:txBody>
          <a:bodyPr>
            <a:normAutofit fontScale="90000"/>
          </a:bodyPr>
          <a:lstStyle/>
          <a:p>
            <a:r>
              <a:rPr lang="en-US" dirty="0" err="1"/>
              <a:t>Neutrinoless</a:t>
            </a:r>
            <a:r>
              <a:rPr lang="en-US" dirty="0"/>
              <a:t> Double Beta Decay</a:t>
            </a:r>
          </a:p>
        </p:txBody>
      </p:sp>
      <p:sp>
        <p:nvSpPr>
          <p:cNvPr id="3" name="TextBox 2"/>
          <p:cNvSpPr txBox="1"/>
          <p:nvPr/>
        </p:nvSpPr>
        <p:spPr>
          <a:xfrm>
            <a:off x="136237" y="1004739"/>
            <a:ext cx="3868842" cy="6186310"/>
          </a:xfrm>
          <a:prstGeom prst="rect">
            <a:avLst/>
          </a:prstGeom>
          <a:noFill/>
        </p:spPr>
        <p:txBody>
          <a:bodyPr wrap="square" rtlCol="0">
            <a:spAutoFit/>
          </a:bodyPr>
          <a:lstStyle/>
          <a:p>
            <a:r>
              <a:rPr lang="en-US" dirty="0"/>
              <a:t>Observation of </a:t>
            </a:r>
            <a:r>
              <a:rPr lang="en-US" dirty="0" err="1"/>
              <a:t>Neutrinoless</a:t>
            </a:r>
            <a:r>
              <a:rPr lang="en-US" dirty="0"/>
              <a:t> </a:t>
            </a:r>
          </a:p>
          <a:p>
            <a:r>
              <a:rPr lang="en-US" dirty="0"/>
              <a:t>Double Beta Decay would</a:t>
            </a:r>
          </a:p>
          <a:p>
            <a:endParaRPr lang="en-US" dirty="0"/>
          </a:p>
          <a:p>
            <a:pPr marL="285750" indent="-285750">
              <a:buFont typeface="Arial"/>
              <a:buChar char="•"/>
            </a:pPr>
            <a:r>
              <a:rPr lang="en-US" dirty="0"/>
              <a:t>Demonstrate the </a:t>
            </a:r>
            <a:r>
              <a:rPr lang="en-US" b="1" dirty="0"/>
              <a:t>lepton number is not conserved</a:t>
            </a:r>
          </a:p>
          <a:p>
            <a:pPr marL="285750" indent="-285750">
              <a:buFont typeface="Arial"/>
              <a:buChar char="•"/>
            </a:pPr>
            <a:endParaRPr lang="en-US" b="1" dirty="0"/>
          </a:p>
          <a:p>
            <a:pPr marL="285750" indent="-285750">
              <a:buFont typeface="Arial"/>
              <a:buChar char="•"/>
            </a:pPr>
            <a:r>
              <a:rPr lang="en-US" dirty="0"/>
              <a:t>Prove that a neutrino is an elementary </a:t>
            </a:r>
            <a:r>
              <a:rPr lang="en-US" dirty="0" err="1"/>
              <a:t>Majorana</a:t>
            </a:r>
            <a:r>
              <a:rPr lang="en-US" dirty="0"/>
              <a:t> particle, that is, </a:t>
            </a:r>
            <a:r>
              <a:rPr lang="en-US" b="1" dirty="0"/>
              <a:t>its own antiparticle</a:t>
            </a:r>
            <a:r>
              <a:rPr lang="en-US" dirty="0"/>
              <a:t>.</a:t>
            </a:r>
          </a:p>
          <a:p>
            <a:pPr marL="285750" indent="-285750">
              <a:buFont typeface="Arial"/>
              <a:buChar char="•"/>
            </a:pPr>
            <a:endParaRPr lang="en-US" dirty="0"/>
          </a:p>
          <a:p>
            <a:pPr marL="285750" indent="-285750">
              <a:buFont typeface="Arial"/>
              <a:buChar char="•"/>
            </a:pPr>
            <a:r>
              <a:rPr lang="en-US" dirty="0"/>
              <a:t>Suggest that a </a:t>
            </a:r>
            <a:r>
              <a:rPr lang="en-US" b="1" dirty="0"/>
              <a:t>new mechanism for mass generation</a:t>
            </a:r>
            <a:r>
              <a:rPr lang="en-US" dirty="0"/>
              <a:t>, not the Higgs mechanism, is at work.</a:t>
            </a:r>
          </a:p>
          <a:p>
            <a:pPr marL="285750" indent="-285750">
              <a:buFont typeface="Arial"/>
              <a:buChar char="•"/>
            </a:pPr>
            <a:endParaRPr lang="en-US" dirty="0"/>
          </a:p>
          <a:p>
            <a:pPr marL="285750" indent="-285750">
              <a:buFont typeface="Arial"/>
              <a:buChar char="•"/>
            </a:pPr>
            <a:r>
              <a:rPr lang="en-US" dirty="0"/>
              <a:t>Provide evidence for one of the key ingredients that could explain the preponderance of matter over antimatter in the universe, </a:t>
            </a:r>
            <a:r>
              <a:rPr lang="en-US" dirty="0" err="1"/>
              <a:t>leptogenesis</a:t>
            </a:r>
            <a:r>
              <a:rPr lang="en-US" dirty="0"/>
              <a:t>.</a:t>
            </a:r>
          </a:p>
          <a:p>
            <a:pPr marL="285750" indent="-285750">
              <a:buFont typeface="Arial"/>
              <a:buChar char="•"/>
            </a:pPr>
            <a:endParaRPr lang="en-US" dirty="0"/>
          </a:p>
          <a:p>
            <a:pPr marL="285750" indent="-285750">
              <a:buFont typeface="Arial"/>
              <a:buChar char="•"/>
            </a:pPr>
            <a:endParaRPr lang="en-US" dirty="0"/>
          </a:p>
          <a:p>
            <a:pPr marL="285750" indent="-285750">
              <a:buFont typeface="Arial"/>
              <a:buChar char="•"/>
            </a:pPr>
            <a:endParaRPr lang="en-US" dirty="0"/>
          </a:p>
        </p:txBody>
      </p:sp>
      <p:pic>
        <p:nvPicPr>
          <p:cNvPr id="4" name="Picture 3"/>
          <p:cNvPicPr>
            <a:picLocks noChangeAspect="1"/>
          </p:cNvPicPr>
          <p:nvPr/>
        </p:nvPicPr>
        <p:blipFill>
          <a:blip r:embed="rId2"/>
          <a:stretch>
            <a:fillRect/>
          </a:stretch>
        </p:blipFill>
        <p:spPr>
          <a:xfrm>
            <a:off x="4242314" y="4346013"/>
            <a:ext cx="4901686" cy="1635809"/>
          </a:xfrm>
          <a:prstGeom prst="rect">
            <a:avLst/>
          </a:prstGeom>
        </p:spPr>
      </p:pic>
      <p:pic>
        <p:nvPicPr>
          <p:cNvPr id="5" name="Picture 4"/>
          <p:cNvPicPr>
            <a:picLocks noChangeAspect="1"/>
          </p:cNvPicPr>
          <p:nvPr/>
        </p:nvPicPr>
        <p:blipFill>
          <a:blip r:embed="rId3"/>
          <a:stretch>
            <a:fillRect/>
          </a:stretch>
        </p:blipFill>
        <p:spPr>
          <a:xfrm>
            <a:off x="4242314" y="1256108"/>
            <a:ext cx="2057781" cy="2637826"/>
          </a:xfrm>
          <a:prstGeom prst="rect">
            <a:avLst/>
          </a:prstGeom>
        </p:spPr>
      </p:pic>
      <p:pic>
        <p:nvPicPr>
          <p:cNvPr id="6" name="Picture 5"/>
          <p:cNvPicPr>
            <a:picLocks noChangeAspect="1"/>
          </p:cNvPicPr>
          <p:nvPr/>
        </p:nvPicPr>
        <p:blipFill>
          <a:blip r:embed="rId4"/>
          <a:stretch>
            <a:fillRect/>
          </a:stretch>
        </p:blipFill>
        <p:spPr>
          <a:xfrm>
            <a:off x="6423046" y="1701800"/>
            <a:ext cx="2146300" cy="1727200"/>
          </a:xfrm>
          <a:prstGeom prst="rect">
            <a:avLst/>
          </a:prstGeom>
        </p:spPr>
      </p:pic>
      <p:sp>
        <p:nvSpPr>
          <p:cNvPr id="7" name="Slide Number Placeholder 3"/>
          <p:cNvSpPr>
            <a:spLocks noGrp="1"/>
          </p:cNvSpPr>
          <p:nvPr>
            <p:ph type="sldNum" sz="quarter" idx="4294967295"/>
          </p:nvPr>
        </p:nvSpPr>
        <p:spPr>
          <a:xfrm>
            <a:off x="8766175" y="6619875"/>
            <a:ext cx="377825" cy="23812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i="1">
                <a:solidFill>
                  <a:schemeClr val="tx1"/>
                </a:solidFill>
                <a:latin typeface="Arial" charset="0"/>
              </a:defRPr>
            </a:lvl1pPr>
            <a:lvl2pPr marL="742950" indent="-285750">
              <a:defRPr sz="1600" i="1">
                <a:solidFill>
                  <a:schemeClr val="tx1"/>
                </a:solidFill>
                <a:latin typeface="Arial" charset="0"/>
              </a:defRPr>
            </a:lvl2pPr>
            <a:lvl3pPr marL="1143000" indent="-228600">
              <a:defRPr sz="1600" i="1">
                <a:solidFill>
                  <a:schemeClr val="tx1"/>
                </a:solidFill>
                <a:latin typeface="Arial" charset="0"/>
              </a:defRPr>
            </a:lvl3pPr>
            <a:lvl4pPr marL="1600200" indent="-228600">
              <a:defRPr sz="1600" i="1">
                <a:solidFill>
                  <a:schemeClr val="tx1"/>
                </a:solidFill>
                <a:latin typeface="Arial" charset="0"/>
              </a:defRPr>
            </a:lvl4pPr>
            <a:lvl5pPr marL="2057400" indent="-228600">
              <a:defRPr sz="1600" i="1">
                <a:solidFill>
                  <a:schemeClr val="tx1"/>
                </a:solidFill>
                <a:latin typeface="Arial" charset="0"/>
              </a:defRPr>
            </a:lvl5pPr>
            <a:lvl6pPr marL="2514600" indent="-228600" eaLnBrk="0" fontAlgn="base" hangingPunct="0">
              <a:spcBef>
                <a:spcPct val="0"/>
              </a:spcBef>
              <a:spcAft>
                <a:spcPct val="0"/>
              </a:spcAft>
              <a:defRPr sz="1600" i="1">
                <a:solidFill>
                  <a:schemeClr val="tx1"/>
                </a:solidFill>
                <a:latin typeface="Arial" charset="0"/>
              </a:defRPr>
            </a:lvl6pPr>
            <a:lvl7pPr marL="2971800" indent="-228600" eaLnBrk="0" fontAlgn="base" hangingPunct="0">
              <a:spcBef>
                <a:spcPct val="0"/>
              </a:spcBef>
              <a:spcAft>
                <a:spcPct val="0"/>
              </a:spcAft>
              <a:defRPr sz="1600" i="1">
                <a:solidFill>
                  <a:schemeClr val="tx1"/>
                </a:solidFill>
                <a:latin typeface="Arial" charset="0"/>
              </a:defRPr>
            </a:lvl7pPr>
            <a:lvl8pPr marL="3429000" indent="-228600" eaLnBrk="0" fontAlgn="base" hangingPunct="0">
              <a:spcBef>
                <a:spcPct val="0"/>
              </a:spcBef>
              <a:spcAft>
                <a:spcPct val="0"/>
              </a:spcAft>
              <a:defRPr sz="1600" i="1">
                <a:solidFill>
                  <a:schemeClr val="tx1"/>
                </a:solidFill>
                <a:latin typeface="Arial" charset="0"/>
              </a:defRPr>
            </a:lvl8pPr>
            <a:lvl9pPr marL="3886200" indent="-228600" eaLnBrk="0" fontAlgn="base" hangingPunct="0">
              <a:spcBef>
                <a:spcPct val="0"/>
              </a:spcBef>
              <a:spcAft>
                <a:spcPct val="0"/>
              </a:spcAft>
              <a:defRPr sz="1600" i="1">
                <a:solidFill>
                  <a:schemeClr val="tx1"/>
                </a:solidFill>
                <a:latin typeface="Arial" charset="0"/>
              </a:defRPr>
            </a:lvl9pPr>
          </a:lstStyle>
          <a:p>
            <a:fld id="{92C01ACC-64EB-41DA-BC37-3CC7050AA7AE}" type="slidenum">
              <a:rPr lang="en-US" altLang="en-US" sz="1400" i="0" smtClean="0"/>
              <a:pPr/>
              <a:t>27</a:t>
            </a:fld>
            <a:endParaRPr lang="en-US" altLang="en-US" sz="1400" i="0" dirty="0"/>
          </a:p>
        </p:txBody>
      </p:sp>
    </p:spTree>
    <p:extLst>
      <p:ext uri="{BB962C8B-B14F-4D97-AF65-F5344CB8AC3E}">
        <p14:creationId xmlns:p14="http://schemas.microsoft.com/office/powerpoint/2010/main" val="31435116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85503" y="245030"/>
            <a:ext cx="5370653" cy="6174705"/>
          </a:xfrm>
          <a:prstGeom prst="rect">
            <a:avLst/>
          </a:prstGeom>
        </p:spPr>
      </p:pic>
      <p:sp>
        <p:nvSpPr>
          <p:cNvPr id="2" name="Rectangle 1"/>
          <p:cNvSpPr/>
          <p:nvPr/>
        </p:nvSpPr>
        <p:spPr>
          <a:xfrm>
            <a:off x="1971665" y="5796022"/>
            <a:ext cx="4572000" cy="923330"/>
          </a:xfrm>
          <a:prstGeom prst="rect">
            <a:avLst/>
          </a:prstGeom>
        </p:spPr>
        <p:txBody>
          <a:bodyPr>
            <a:spAutoFit/>
          </a:bodyPr>
          <a:lstStyle/>
          <a:p>
            <a:r>
              <a:rPr lang="en-US" dirty="0">
                <a:solidFill>
                  <a:srgbClr val="FF0000"/>
                </a:solidFill>
              </a:rPr>
              <a:t>This prize follows the 2002 Nobel prize winning work of Davis and </a:t>
            </a:r>
            <a:r>
              <a:rPr lang="en-US" dirty="0" err="1">
                <a:solidFill>
                  <a:srgbClr val="FF0000"/>
                </a:solidFill>
              </a:rPr>
              <a:t>Koshiba</a:t>
            </a:r>
            <a:r>
              <a:rPr lang="en-US" dirty="0">
                <a:solidFill>
                  <a:srgbClr val="FF0000"/>
                </a:solidFill>
              </a:rPr>
              <a:t>  for detecting cosmic  neutrinos.</a:t>
            </a:r>
          </a:p>
        </p:txBody>
      </p:sp>
      <p:sp>
        <p:nvSpPr>
          <p:cNvPr id="4" name="TextBox 3"/>
          <p:cNvSpPr txBox="1"/>
          <p:nvPr/>
        </p:nvSpPr>
        <p:spPr>
          <a:xfrm>
            <a:off x="5659232" y="2507701"/>
            <a:ext cx="3079575" cy="1938992"/>
          </a:xfrm>
          <a:prstGeom prst="rect">
            <a:avLst/>
          </a:prstGeom>
          <a:noFill/>
        </p:spPr>
        <p:txBody>
          <a:bodyPr wrap="square" rtlCol="0">
            <a:spAutoFit/>
          </a:bodyPr>
          <a:lstStyle/>
          <a:p>
            <a:r>
              <a:rPr lang="en-US" sz="2400" dirty="0"/>
              <a:t>This work sets a minimum mass for the heaviest of the three neutrinos of</a:t>
            </a:r>
          </a:p>
          <a:p>
            <a:r>
              <a:rPr lang="en-US" sz="2400" dirty="0"/>
              <a:t>58 </a:t>
            </a:r>
            <a:r>
              <a:rPr lang="en-US" sz="2400" dirty="0" err="1"/>
              <a:t>meV</a:t>
            </a:r>
            <a:r>
              <a:rPr lang="en-US" sz="2400" dirty="0"/>
              <a:t>.</a:t>
            </a:r>
          </a:p>
        </p:txBody>
      </p:sp>
    </p:spTree>
    <p:extLst>
      <p:ext uri="{BB962C8B-B14F-4D97-AF65-F5344CB8AC3E}">
        <p14:creationId xmlns:p14="http://schemas.microsoft.com/office/powerpoint/2010/main" val="37334887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2405" y="206178"/>
            <a:ext cx="8889628" cy="4801315"/>
          </a:xfrm>
          <a:prstGeom prst="rect">
            <a:avLst/>
          </a:prstGeom>
        </p:spPr>
        <p:txBody>
          <a:bodyPr wrap="square">
            <a:spAutoFit/>
          </a:bodyPr>
          <a:lstStyle/>
          <a:p>
            <a:r>
              <a:rPr lang="en-US" b="1" cap="all" dirty="0"/>
              <a:t>RECOMMENDATION III</a:t>
            </a:r>
          </a:p>
          <a:p>
            <a:r>
              <a:rPr lang="en-US" i="1" dirty="0"/>
              <a:t>Gluons, the carriers of the strong force, bind the quarks together inside nucleons and nuclei and generate nearly all of the visible mass in the universe. Despite their importance, fundamental questions remain about the role of gluons in nucleons and nuclei. These questions can only be answered with a powerful new Electron Ion Collider (EIC), providing unprecedented precision and versatility. The realization of this instrument is enabled by recent advances in accelerator technology.</a:t>
            </a:r>
          </a:p>
          <a:p>
            <a:r>
              <a:rPr lang="en-US" dirty="0"/>
              <a:t> </a:t>
            </a:r>
          </a:p>
          <a:p>
            <a:r>
              <a:rPr lang="en-US" b="1" dirty="0"/>
              <a:t>We recommend a high-energy high-luminosity polarized Electron Ion Collider as the highest priority for new facility construction following the completion of FRIB.</a:t>
            </a:r>
          </a:p>
          <a:p>
            <a:r>
              <a:rPr lang="en-US" dirty="0"/>
              <a:t> </a:t>
            </a:r>
          </a:p>
          <a:p>
            <a:r>
              <a:rPr lang="en-US" i="1" dirty="0"/>
              <a:t>The EIC will, for the first time, precisely image gluons in nucleons and nuclei. It will definitively reveal the origin of the nucleon spin and will explore a new Quantum </a:t>
            </a:r>
            <a:r>
              <a:rPr lang="en-US" i="1" dirty="0" err="1"/>
              <a:t>Chromodynamics</a:t>
            </a:r>
            <a:r>
              <a:rPr lang="en-US" i="1" dirty="0"/>
              <a:t> (QCD) frontier of ultra-dense gluon fields, with the potential to discover a new form of gluon matter predicted to be common to all nuclei. This science will be made possible by the EIC’s unique capabilities for collisions of polarized electrons with polarized protons, polarized light ions, and heavy nuclei at high luminosity.</a:t>
            </a:r>
          </a:p>
        </p:txBody>
      </p:sp>
      <p:sp>
        <p:nvSpPr>
          <p:cNvPr id="3" name="Slide Number Placeholder 3"/>
          <p:cNvSpPr>
            <a:spLocks noGrp="1"/>
          </p:cNvSpPr>
          <p:nvPr>
            <p:ph type="sldNum" sz="quarter" idx="4294967295"/>
          </p:nvPr>
        </p:nvSpPr>
        <p:spPr>
          <a:xfrm>
            <a:off x="8766175" y="6619875"/>
            <a:ext cx="377825" cy="23812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i="1">
                <a:solidFill>
                  <a:schemeClr val="tx1"/>
                </a:solidFill>
                <a:latin typeface="Arial" charset="0"/>
              </a:defRPr>
            </a:lvl1pPr>
            <a:lvl2pPr marL="742950" indent="-285750">
              <a:defRPr sz="1600" i="1">
                <a:solidFill>
                  <a:schemeClr val="tx1"/>
                </a:solidFill>
                <a:latin typeface="Arial" charset="0"/>
              </a:defRPr>
            </a:lvl2pPr>
            <a:lvl3pPr marL="1143000" indent="-228600">
              <a:defRPr sz="1600" i="1">
                <a:solidFill>
                  <a:schemeClr val="tx1"/>
                </a:solidFill>
                <a:latin typeface="Arial" charset="0"/>
              </a:defRPr>
            </a:lvl3pPr>
            <a:lvl4pPr marL="1600200" indent="-228600">
              <a:defRPr sz="1600" i="1">
                <a:solidFill>
                  <a:schemeClr val="tx1"/>
                </a:solidFill>
                <a:latin typeface="Arial" charset="0"/>
              </a:defRPr>
            </a:lvl4pPr>
            <a:lvl5pPr marL="2057400" indent="-228600">
              <a:defRPr sz="1600" i="1">
                <a:solidFill>
                  <a:schemeClr val="tx1"/>
                </a:solidFill>
                <a:latin typeface="Arial" charset="0"/>
              </a:defRPr>
            </a:lvl5pPr>
            <a:lvl6pPr marL="2514600" indent="-228600" eaLnBrk="0" fontAlgn="base" hangingPunct="0">
              <a:spcBef>
                <a:spcPct val="0"/>
              </a:spcBef>
              <a:spcAft>
                <a:spcPct val="0"/>
              </a:spcAft>
              <a:defRPr sz="1600" i="1">
                <a:solidFill>
                  <a:schemeClr val="tx1"/>
                </a:solidFill>
                <a:latin typeface="Arial" charset="0"/>
              </a:defRPr>
            </a:lvl6pPr>
            <a:lvl7pPr marL="2971800" indent="-228600" eaLnBrk="0" fontAlgn="base" hangingPunct="0">
              <a:spcBef>
                <a:spcPct val="0"/>
              </a:spcBef>
              <a:spcAft>
                <a:spcPct val="0"/>
              </a:spcAft>
              <a:defRPr sz="1600" i="1">
                <a:solidFill>
                  <a:schemeClr val="tx1"/>
                </a:solidFill>
                <a:latin typeface="Arial" charset="0"/>
              </a:defRPr>
            </a:lvl7pPr>
            <a:lvl8pPr marL="3429000" indent="-228600" eaLnBrk="0" fontAlgn="base" hangingPunct="0">
              <a:spcBef>
                <a:spcPct val="0"/>
              </a:spcBef>
              <a:spcAft>
                <a:spcPct val="0"/>
              </a:spcAft>
              <a:defRPr sz="1600" i="1">
                <a:solidFill>
                  <a:schemeClr val="tx1"/>
                </a:solidFill>
                <a:latin typeface="Arial" charset="0"/>
              </a:defRPr>
            </a:lvl8pPr>
            <a:lvl9pPr marL="3886200" indent="-228600" eaLnBrk="0" fontAlgn="base" hangingPunct="0">
              <a:spcBef>
                <a:spcPct val="0"/>
              </a:spcBef>
              <a:spcAft>
                <a:spcPct val="0"/>
              </a:spcAft>
              <a:defRPr sz="1600" i="1">
                <a:solidFill>
                  <a:schemeClr val="tx1"/>
                </a:solidFill>
                <a:latin typeface="Arial" charset="0"/>
              </a:defRPr>
            </a:lvl9pPr>
          </a:lstStyle>
          <a:p>
            <a:fld id="{92C01ACC-64EB-41DA-BC37-3CC7050AA7AE}" type="slidenum">
              <a:rPr lang="en-US" altLang="en-US" sz="1400" i="0" smtClean="0"/>
              <a:pPr/>
              <a:t>29</a:t>
            </a:fld>
            <a:endParaRPr lang="en-US" altLang="en-US" sz="1400" i="0" dirty="0"/>
          </a:p>
        </p:txBody>
      </p:sp>
    </p:spTree>
    <p:extLst>
      <p:ext uri="{BB962C8B-B14F-4D97-AF65-F5344CB8AC3E}">
        <p14:creationId xmlns:p14="http://schemas.microsoft.com/office/powerpoint/2010/main" val="10715366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0221" y="146269"/>
            <a:ext cx="8229600" cy="1143000"/>
          </a:xfrm>
        </p:spPr>
        <p:txBody>
          <a:bodyPr>
            <a:normAutofit/>
          </a:bodyPr>
          <a:lstStyle/>
          <a:p>
            <a:r>
              <a:rPr lang="en-US" sz="3200" dirty="0"/>
              <a:t>Nuclear Science is at a Launching Point in Reaching for the Horizon</a:t>
            </a:r>
          </a:p>
        </p:txBody>
      </p:sp>
      <p:sp>
        <p:nvSpPr>
          <p:cNvPr id="4" name="Rectangle 3"/>
          <p:cNvSpPr/>
          <p:nvPr/>
        </p:nvSpPr>
        <p:spPr>
          <a:xfrm>
            <a:off x="2960718" y="1688344"/>
            <a:ext cx="2602225" cy="51949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Valence quarks and gluons</a:t>
            </a:r>
          </a:p>
        </p:txBody>
      </p:sp>
      <p:sp>
        <p:nvSpPr>
          <p:cNvPr id="10" name="TextBox 9"/>
          <p:cNvSpPr txBox="1"/>
          <p:nvPr/>
        </p:nvSpPr>
        <p:spPr>
          <a:xfrm>
            <a:off x="5725993" y="1548331"/>
            <a:ext cx="3529831" cy="646331"/>
          </a:xfrm>
          <a:prstGeom prst="rect">
            <a:avLst/>
          </a:prstGeom>
          <a:noFill/>
        </p:spPr>
        <p:txBody>
          <a:bodyPr wrap="square" rtlCol="0">
            <a:spAutoFit/>
          </a:bodyPr>
          <a:lstStyle/>
          <a:p>
            <a:r>
              <a:rPr lang="en-US" b="1" dirty="0"/>
              <a:t>JLAB 12 </a:t>
            </a:r>
            <a:r>
              <a:rPr lang="en-US" b="1" dirty="0" err="1"/>
              <a:t>GeV</a:t>
            </a:r>
            <a:r>
              <a:rPr lang="en-US" b="1" dirty="0"/>
              <a:t> Upgrade </a:t>
            </a:r>
            <a:r>
              <a:rPr lang="en-US" dirty="0"/>
              <a:t>– Valence 3D Imaging and Valence Glue</a:t>
            </a:r>
          </a:p>
        </p:txBody>
      </p:sp>
      <p:sp>
        <p:nvSpPr>
          <p:cNvPr id="11" name="Rectangle 10"/>
          <p:cNvSpPr/>
          <p:nvPr/>
        </p:nvSpPr>
        <p:spPr>
          <a:xfrm>
            <a:off x="3011885" y="2464638"/>
            <a:ext cx="2602225" cy="51949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Quark Gluon Plasma</a:t>
            </a:r>
          </a:p>
          <a:p>
            <a:pPr algn="ctr"/>
            <a:r>
              <a:rPr lang="en-US" dirty="0"/>
              <a:t>The most perfect liquid</a:t>
            </a:r>
          </a:p>
        </p:txBody>
      </p:sp>
      <p:sp>
        <p:nvSpPr>
          <p:cNvPr id="13" name="TextBox 12"/>
          <p:cNvSpPr txBox="1"/>
          <p:nvPr/>
        </p:nvSpPr>
        <p:spPr>
          <a:xfrm>
            <a:off x="5725993" y="2203221"/>
            <a:ext cx="3365087" cy="923330"/>
          </a:xfrm>
          <a:prstGeom prst="rect">
            <a:avLst/>
          </a:prstGeom>
          <a:noFill/>
        </p:spPr>
        <p:txBody>
          <a:bodyPr wrap="square" rtlCol="0">
            <a:spAutoFit/>
          </a:bodyPr>
          <a:lstStyle/>
          <a:p>
            <a:r>
              <a:rPr lang="en-US" dirty="0"/>
              <a:t> R</a:t>
            </a:r>
            <a:r>
              <a:rPr lang="en-US" b="1" dirty="0"/>
              <a:t>HIC </a:t>
            </a:r>
            <a:r>
              <a:rPr lang="en-US" dirty="0"/>
              <a:t>– Low Energy Search for      	critical point</a:t>
            </a:r>
          </a:p>
          <a:p>
            <a:r>
              <a:rPr lang="en-US" dirty="0"/>
              <a:t> Exploit jets and high mass probes </a:t>
            </a:r>
          </a:p>
        </p:txBody>
      </p:sp>
      <p:sp>
        <p:nvSpPr>
          <p:cNvPr id="14" name="Rectangle 13"/>
          <p:cNvSpPr/>
          <p:nvPr/>
        </p:nvSpPr>
        <p:spPr>
          <a:xfrm>
            <a:off x="2960718" y="3489656"/>
            <a:ext cx="2602225" cy="79939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a:p>
            <a:pPr algn="ctr"/>
            <a:r>
              <a:rPr lang="en-US" dirty="0"/>
              <a:t>The Structure and Limits of Nuclei</a:t>
            </a:r>
          </a:p>
          <a:p>
            <a:pPr algn="ctr"/>
            <a:r>
              <a:rPr lang="en-US" dirty="0"/>
              <a:t>The Origin of Nuclei</a:t>
            </a:r>
          </a:p>
          <a:p>
            <a:pPr algn="ctr"/>
            <a:endParaRPr lang="en-US" dirty="0"/>
          </a:p>
        </p:txBody>
      </p:sp>
      <p:sp>
        <p:nvSpPr>
          <p:cNvPr id="17" name="TextBox 16"/>
          <p:cNvSpPr txBox="1"/>
          <p:nvPr/>
        </p:nvSpPr>
        <p:spPr>
          <a:xfrm>
            <a:off x="5785207" y="3299150"/>
            <a:ext cx="2775119" cy="1477328"/>
          </a:xfrm>
          <a:prstGeom prst="rect">
            <a:avLst/>
          </a:prstGeom>
          <a:noFill/>
        </p:spPr>
        <p:txBody>
          <a:bodyPr wrap="none" rtlCol="0">
            <a:spAutoFit/>
          </a:bodyPr>
          <a:lstStyle/>
          <a:p>
            <a:r>
              <a:rPr lang="en-US" b="1" dirty="0"/>
              <a:t>FRIB</a:t>
            </a:r>
            <a:r>
              <a:rPr lang="en-US" dirty="0"/>
              <a:t> – Twice the number of </a:t>
            </a:r>
          </a:p>
          <a:p>
            <a:r>
              <a:rPr lang="en-US" dirty="0"/>
              <a:t>		nuclei available</a:t>
            </a:r>
          </a:p>
          <a:p>
            <a:r>
              <a:rPr lang="en-US" b="1" dirty="0"/>
              <a:t>NSCL, ATLA</a:t>
            </a:r>
            <a:r>
              <a:rPr lang="en-US" dirty="0"/>
              <a:t>S and </a:t>
            </a:r>
          </a:p>
          <a:p>
            <a:r>
              <a:rPr lang="en-US" b="1" dirty="0"/>
              <a:t>University Facilities</a:t>
            </a:r>
          </a:p>
          <a:p>
            <a:endParaRPr lang="en-US" dirty="0"/>
          </a:p>
        </p:txBody>
      </p:sp>
      <p:sp>
        <p:nvSpPr>
          <p:cNvPr id="18" name="TextBox 17"/>
          <p:cNvSpPr txBox="1"/>
          <p:nvPr/>
        </p:nvSpPr>
        <p:spPr>
          <a:xfrm>
            <a:off x="5784763" y="4524113"/>
            <a:ext cx="3200478" cy="1477328"/>
          </a:xfrm>
          <a:prstGeom prst="rect">
            <a:avLst/>
          </a:prstGeom>
          <a:noFill/>
        </p:spPr>
        <p:txBody>
          <a:bodyPr wrap="square" rtlCol="0">
            <a:spAutoFit/>
          </a:bodyPr>
          <a:lstStyle/>
          <a:p>
            <a:r>
              <a:rPr lang="en-US" b="1" dirty="0" err="1"/>
              <a:t>Neutrinoless</a:t>
            </a:r>
            <a:r>
              <a:rPr lang="en-US" b="1" dirty="0"/>
              <a:t> Double Beta Decay, Electric Dipole Moments </a:t>
            </a:r>
            <a:r>
              <a:rPr lang="en-US" dirty="0"/>
              <a:t>and other nuclear tests of the Standard Model</a:t>
            </a:r>
          </a:p>
          <a:p>
            <a:endParaRPr lang="en-US" dirty="0"/>
          </a:p>
        </p:txBody>
      </p:sp>
      <p:sp>
        <p:nvSpPr>
          <p:cNvPr id="19" name="Rectangle 18"/>
          <p:cNvSpPr/>
          <p:nvPr/>
        </p:nvSpPr>
        <p:spPr>
          <a:xfrm>
            <a:off x="2952121" y="4607699"/>
            <a:ext cx="2602225" cy="76243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a:p>
            <a:pPr algn="ctr"/>
            <a:r>
              <a:rPr lang="en-US" dirty="0"/>
              <a:t>Unique Nuclear Probes of Physics beyond the Standard Model</a:t>
            </a:r>
          </a:p>
          <a:p>
            <a:pPr algn="ctr"/>
            <a:endParaRPr lang="en-US" dirty="0"/>
          </a:p>
        </p:txBody>
      </p:sp>
      <p:sp>
        <p:nvSpPr>
          <p:cNvPr id="20" name="Rectangle 19"/>
          <p:cNvSpPr/>
          <p:nvPr/>
        </p:nvSpPr>
        <p:spPr>
          <a:xfrm>
            <a:off x="2960718" y="5925275"/>
            <a:ext cx="2602225" cy="69395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Understanding the Glue that binds us all</a:t>
            </a:r>
          </a:p>
          <a:p>
            <a:pPr algn="ctr"/>
            <a:endParaRPr lang="en-US" dirty="0"/>
          </a:p>
        </p:txBody>
      </p:sp>
      <p:sp>
        <p:nvSpPr>
          <p:cNvPr id="22" name="TextBox 21"/>
          <p:cNvSpPr txBox="1"/>
          <p:nvPr/>
        </p:nvSpPr>
        <p:spPr>
          <a:xfrm>
            <a:off x="5747030" y="5925483"/>
            <a:ext cx="2952739" cy="369332"/>
          </a:xfrm>
          <a:prstGeom prst="rect">
            <a:avLst/>
          </a:prstGeom>
          <a:noFill/>
        </p:spPr>
        <p:txBody>
          <a:bodyPr wrap="none" rtlCol="0">
            <a:spAutoFit/>
          </a:bodyPr>
          <a:lstStyle/>
          <a:p>
            <a:r>
              <a:rPr lang="en-US" dirty="0"/>
              <a:t>A future </a:t>
            </a:r>
            <a:r>
              <a:rPr lang="en-US" b="1" dirty="0"/>
              <a:t>Electron Ion Collider</a:t>
            </a:r>
          </a:p>
        </p:txBody>
      </p:sp>
      <p:pic>
        <p:nvPicPr>
          <p:cNvPr id="21" name="Picture 58" descr="gzero_animation_sm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531" y="3565525"/>
            <a:ext cx="996950" cy="992188"/>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Picture 64" descr="gzero_animation_sm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1131" y="3629025"/>
            <a:ext cx="996950" cy="992188"/>
          </a:xfrm>
          <a:prstGeom prst="rect">
            <a:avLst/>
          </a:prstGeom>
          <a:noFill/>
          <a:extLst>
            <a:ext uri="{909E8E84-426E-40dd-AFC4-6F175D3DCCD1}">
              <a14:hiddenFill xmlns:a14="http://schemas.microsoft.com/office/drawing/2010/main" xmlns="">
                <a:solidFill>
                  <a:srgbClr val="FFFFFF"/>
                </a:solidFill>
              </a14:hiddenFill>
            </a:ext>
          </a:extLst>
        </p:spPr>
      </p:pic>
      <p:pic>
        <p:nvPicPr>
          <p:cNvPr id="29" name="Picture 65" descr="gzero_animation_sm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0731" y="2587625"/>
            <a:ext cx="996950" cy="992188"/>
          </a:xfrm>
          <a:prstGeom prst="rect">
            <a:avLst/>
          </a:prstGeom>
          <a:noFill/>
          <a:extLst>
            <a:ext uri="{909E8E84-426E-40dd-AFC4-6F175D3DCCD1}">
              <a14:hiddenFill xmlns:a14="http://schemas.microsoft.com/office/drawing/2010/main" xmlns="">
                <a:solidFill>
                  <a:srgbClr val="FFFFFF"/>
                </a:solidFill>
              </a14:hiddenFill>
            </a:ext>
          </a:extLst>
        </p:spPr>
      </p:pic>
      <p:pic>
        <p:nvPicPr>
          <p:cNvPr id="30" name="Picture 66" descr="gzero_animation_sm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7231" y="4556125"/>
            <a:ext cx="996950" cy="992188"/>
          </a:xfrm>
          <a:prstGeom prst="rect">
            <a:avLst/>
          </a:prstGeom>
          <a:noFill/>
          <a:extLst>
            <a:ext uri="{909E8E84-426E-40dd-AFC4-6F175D3DCCD1}">
              <a14:hiddenFill xmlns:a14="http://schemas.microsoft.com/office/drawing/2010/main" xmlns="">
                <a:solidFill>
                  <a:srgbClr val="FFFFFF"/>
                </a:solidFill>
              </a14:hiddenFill>
            </a:ext>
          </a:extLst>
        </p:spPr>
      </p:pic>
      <p:sp>
        <p:nvSpPr>
          <p:cNvPr id="31" name="Oval 67"/>
          <p:cNvSpPr>
            <a:spLocks noChangeArrowheads="1"/>
          </p:cNvSpPr>
          <p:nvPr/>
        </p:nvSpPr>
        <p:spPr bwMode="auto">
          <a:xfrm>
            <a:off x="158406" y="2540000"/>
            <a:ext cx="2635594" cy="3162300"/>
          </a:xfrm>
          <a:prstGeom prst="ellipse">
            <a:avLst/>
          </a:prstGeom>
          <a:noFill/>
          <a:ln w="38100">
            <a:solidFill>
              <a:schemeClr val="tx1"/>
            </a:solidFill>
            <a:prstDash val="sysDot"/>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4" name="Slide Number Placeholder 3"/>
          <p:cNvSpPr>
            <a:spLocks noGrp="1"/>
          </p:cNvSpPr>
          <p:nvPr>
            <p:ph type="sldNum" sz="quarter" idx="4294967295"/>
          </p:nvPr>
        </p:nvSpPr>
        <p:spPr>
          <a:xfrm>
            <a:off x="8766175" y="6619875"/>
            <a:ext cx="377825" cy="23812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i="1">
                <a:solidFill>
                  <a:schemeClr val="tx1"/>
                </a:solidFill>
                <a:latin typeface="Arial" charset="0"/>
              </a:defRPr>
            </a:lvl1pPr>
            <a:lvl2pPr marL="742950" indent="-285750">
              <a:defRPr sz="1600" i="1">
                <a:solidFill>
                  <a:schemeClr val="tx1"/>
                </a:solidFill>
                <a:latin typeface="Arial" charset="0"/>
              </a:defRPr>
            </a:lvl2pPr>
            <a:lvl3pPr marL="1143000" indent="-228600">
              <a:defRPr sz="1600" i="1">
                <a:solidFill>
                  <a:schemeClr val="tx1"/>
                </a:solidFill>
                <a:latin typeface="Arial" charset="0"/>
              </a:defRPr>
            </a:lvl3pPr>
            <a:lvl4pPr marL="1600200" indent="-228600">
              <a:defRPr sz="1600" i="1">
                <a:solidFill>
                  <a:schemeClr val="tx1"/>
                </a:solidFill>
                <a:latin typeface="Arial" charset="0"/>
              </a:defRPr>
            </a:lvl4pPr>
            <a:lvl5pPr marL="2057400" indent="-228600">
              <a:defRPr sz="1600" i="1">
                <a:solidFill>
                  <a:schemeClr val="tx1"/>
                </a:solidFill>
                <a:latin typeface="Arial" charset="0"/>
              </a:defRPr>
            </a:lvl5pPr>
            <a:lvl6pPr marL="2514600" indent="-228600" eaLnBrk="0" fontAlgn="base" hangingPunct="0">
              <a:spcBef>
                <a:spcPct val="0"/>
              </a:spcBef>
              <a:spcAft>
                <a:spcPct val="0"/>
              </a:spcAft>
              <a:defRPr sz="1600" i="1">
                <a:solidFill>
                  <a:schemeClr val="tx1"/>
                </a:solidFill>
                <a:latin typeface="Arial" charset="0"/>
              </a:defRPr>
            </a:lvl6pPr>
            <a:lvl7pPr marL="2971800" indent="-228600" eaLnBrk="0" fontAlgn="base" hangingPunct="0">
              <a:spcBef>
                <a:spcPct val="0"/>
              </a:spcBef>
              <a:spcAft>
                <a:spcPct val="0"/>
              </a:spcAft>
              <a:defRPr sz="1600" i="1">
                <a:solidFill>
                  <a:schemeClr val="tx1"/>
                </a:solidFill>
                <a:latin typeface="Arial" charset="0"/>
              </a:defRPr>
            </a:lvl7pPr>
            <a:lvl8pPr marL="3429000" indent="-228600" eaLnBrk="0" fontAlgn="base" hangingPunct="0">
              <a:spcBef>
                <a:spcPct val="0"/>
              </a:spcBef>
              <a:spcAft>
                <a:spcPct val="0"/>
              </a:spcAft>
              <a:defRPr sz="1600" i="1">
                <a:solidFill>
                  <a:schemeClr val="tx1"/>
                </a:solidFill>
                <a:latin typeface="Arial" charset="0"/>
              </a:defRPr>
            </a:lvl8pPr>
            <a:lvl9pPr marL="3886200" indent="-228600" eaLnBrk="0" fontAlgn="base" hangingPunct="0">
              <a:spcBef>
                <a:spcPct val="0"/>
              </a:spcBef>
              <a:spcAft>
                <a:spcPct val="0"/>
              </a:spcAft>
              <a:defRPr sz="1600" i="1">
                <a:solidFill>
                  <a:schemeClr val="tx1"/>
                </a:solidFill>
                <a:latin typeface="Arial" charset="0"/>
              </a:defRPr>
            </a:lvl9pPr>
          </a:lstStyle>
          <a:p>
            <a:fld id="{92C01ACC-64EB-41DA-BC37-3CC7050AA7AE}" type="slidenum">
              <a:rPr lang="en-US" altLang="en-US" sz="1400" i="0" smtClean="0"/>
              <a:pPr/>
              <a:t>3</a:t>
            </a:fld>
            <a:endParaRPr lang="en-US" altLang="en-US" sz="1400" i="0" dirty="0"/>
          </a:p>
        </p:txBody>
      </p:sp>
    </p:spTree>
    <p:extLst>
      <p:ext uri="{BB962C8B-B14F-4D97-AF65-F5344CB8AC3E}">
        <p14:creationId xmlns:p14="http://schemas.microsoft.com/office/powerpoint/2010/main" val="41070091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The Science Questions for the EIC</a:t>
            </a:r>
            <a:br>
              <a:rPr lang="en-US" sz="3200" dirty="0"/>
            </a:br>
            <a:r>
              <a:rPr lang="en-US" sz="3200" dirty="0"/>
              <a:t>as laid out by the community</a:t>
            </a:r>
          </a:p>
        </p:txBody>
      </p:sp>
      <p:sp>
        <p:nvSpPr>
          <p:cNvPr id="3" name="Content Placeholder 2"/>
          <p:cNvSpPr>
            <a:spLocks noGrp="1"/>
          </p:cNvSpPr>
          <p:nvPr>
            <p:ph idx="1"/>
          </p:nvPr>
        </p:nvSpPr>
        <p:spPr>
          <a:xfrm>
            <a:off x="457200" y="1600200"/>
            <a:ext cx="8229600" cy="5095459"/>
          </a:xfrm>
        </p:spPr>
        <p:txBody>
          <a:bodyPr>
            <a:normAutofit fontScale="62500" lnSpcReduction="20000"/>
          </a:bodyPr>
          <a:lstStyle/>
          <a:p>
            <a:r>
              <a:rPr lang="en-US" b="1" dirty="0"/>
              <a:t>How are the sea quarks and gluons, and their spins, distributed in space and momentum inside the nucleon</a:t>
            </a:r>
            <a:r>
              <a:rPr lang="en-US" dirty="0"/>
              <a:t>? How are these quark and gluon distributions correlated with overall nucleon properties, such as spin direction? </a:t>
            </a:r>
            <a:r>
              <a:rPr lang="en-US" b="1" dirty="0"/>
              <a:t>What is the role of the orbital motion of sea quarks and gluons in building the nucleon spin?</a:t>
            </a:r>
          </a:p>
          <a:p>
            <a:pPr marL="0" indent="0">
              <a:buNone/>
            </a:pPr>
            <a:endParaRPr lang="en-US" dirty="0"/>
          </a:p>
          <a:p>
            <a:r>
              <a:rPr lang="en-US" b="1" dirty="0"/>
              <a:t>Where does the saturation of gluon densities set in?</a:t>
            </a:r>
            <a:r>
              <a:rPr lang="en-US" dirty="0"/>
              <a:t> Is there a simple boundary that separates this region from that of more dilute quark-gluon matter? If so, how do the distributions of quarks and gluons change as one crosses the boundary. Does this saturation produce matter of universal properties in the nucleon and all nuclei viewed at nearly the speed of light?</a:t>
            </a:r>
          </a:p>
          <a:p>
            <a:pPr marL="0" indent="0">
              <a:buNone/>
            </a:pPr>
            <a:endParaRPr lang="en-US" dirty="0"/>
          </a:p>
          <a:p>
            <a:r>
              <a:rPr lang="en-US" b="1" dirty="0"/>
              <a:t>How does the nuclear environment affect the distribution of quarks and gluons and their interactions in nuclei? </a:t>
            </a:r>
            <a:r>
              <a:rPr lang="en-US" dirty="0"/>
              <a:t>How does the transverse spatial distribution of gluons compare to that in the nucleon? How does nuclear matter respond to a fast moving color charge passing through it? Is this response different for light and heavy quarks?</a:t>
            </a:r>
          </a:p>
        </p:txBody>
      </p:sp>
      <p:pic>
        <p:nvPicPr>
          <p:cNvPr id="4"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6533" y="1405537"/>
            <a:ext cx="6369991" cy="267539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7189" y="2337995"/>
            <a:ext cx="3839335" cy="38765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grpSp>
        <p:nvGrpSpPr>
          <p:cNvPr id="8" name="Group 7"/>
          <p:cNvGrpSpPr/>
          <p:nvPr/>
        </p:nvGrpSpPr>
        <p:grpSpPr>
          <a:xfrm>
            <a:off x="2566532" y="3586147"/>
            <a:ext cx="2754154" cy="2940177"/>
            <a:chOff x="3044427" y="4041975"/>
            <a:chExt cx="2546219" cy="2569019"/>
          </a:xfrm>
        </p:grpSpPr>
        <p:pic>
          <p:nvPicPr>
            <p:cNvPr id="6" name="Picture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4427" y="4182535"/>
              <a:ext cx="2546219" cy="242845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7" name="TextBox 4"/>
            <p:cNvSpPr txBox="1">
              <a:spLocks noChangeArrowheads="1"/>
            </p:cNvSpPr>
            <p:nvPr/>
          </p:nvSpPr>
          <p:spPr bwMode="auto">
            <a:xfrm>
              <a:off x="3434571" y="4041975"/>
              <a:ext cx="19494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Calibri" charset="0"/>
                  <a:ea typeface="ＭＳ Ｐゴシック" charset="0"/>
                </a:defRPr>
              </a:lvl1pPr>
              <a:lvl2pPr marL="742950" indent="-285750" eaLnBrk="0" hangingPunct="0">
                <a:defRPr>
                  <a:solidFill>
                    <a:schemeClr val="tx1"/>
                  </a:solidFill>
                  <a:latin typeface="Calibri" charset="0"/>
                  <a:ea typeface="ＭＳ Ｐゴシック" charset="0"/>
                </a:defRPr>
              </a:lvl2pPr>
              <a:lvl3pPr marL="1143000" indent="-228600" eaLnBrk="0" hangingPunct="0">
                <a:defRPr>
                  <a:solidFill>
                    <a:schemeClr val="tx1"/>
                  </a:solidFill>
                  <a:latin typeface="Calibri" charset="0"/>
                  <a:ea typeface="ＭＳ Ｐゴシック" charset="0"/>
                </a:defRPr>
              </a:lvl3pPr>
              <a:lvl4pPr marL="1600200" indent="-228600" eaLnBrk="0" hangingPunct="0">
                <a:defRPr>
                  <a:solidFill>
                    <a:schemeClr val="tx1"/>
                  </a:solidFill>
                  <a:latin typeface="Calibri" charset="0"/>
                  <a:ea typeface="ＭＳ Ｐゴシック" charset="0"/>
                </a:defRPr>
              </a:lvl4pPr>
              <a:lvl5pPr marL="2057400" indent="-228600" eaLnBrk="0" hangingPunct="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r>
                <a:rPr lang="en-US" dirty="0"/>
                <a:t>Quark propagation</a:t>
              </a:r>
            </a:p>
          </p:txBody>
        </p:sp>
      </p:grpSp>
      <p:sp>
        <p:nvSpPr>
          <p:cNvPr id="9" name="TextBox 8"/>
          <p:cNvSpPr txBox="1"/>
          <p:nvPr/>
        </p:nvSpPr>
        <p:spPr>
          <a:xfrm>
            <a:off x="-778933" y="1219200"/>
            <a:ext cx="184666" cy="369332"/>
          </a:xfrm>
          <a:prstGeom prst="rect">
            <a:avLst/>
          </a:prstGeom>
          <a:noFill/>
        </p:spPr>
        <p:txBody>
          <a:bodyPr wrap="none" rtlCol="0">
            <a:spAutoFit/>
          </a:bodyPr>
          <a:lstStyle/>
          <a:p>
            <a:endParaRPr lang="en-US"/>
          </a:p>
        </p:txBody>
      </p:sp>
      <p:sp>
        <p:nvSpPr>
          <p:cNvPr id="10" name="Slide Number Placeholder 3"/>
          <p:cNvSpPr>
            <a:spLocks noGrp="1"/>
          </p:cNvSpPr>
          <p:nvPr>
            <p:ph type="sldNum" sz="quarter" idx="4294967295"/>
          </p:nvPr>
        </p:nvSpPr>
        <p:spPr>
          <a:xfrm>
            <a:off x="8766175" y="6619875"/>
            <a:ext cx="377825" cy="23812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i="1">
                <a:solidFill>
                  <a:schemeClr val="tx1"/>
                </a:solidFill>
                <a:latin typeface="Arial" charset="0"/>
              </a:defRPr>
            </a:lvl1pPr>
            <a:lvl2pPr marL="742950" indent="-285750">
              <a:defRPr sz="1600" i="1">
                <a:solidFill>
                  <a:schemeClr val="tx1"/>
                </a:solidFill>
                <a:latin typeface="Arial" charset="0"/>
              </a:defRPr>
            </a:lvl2pPr>
            <a:lvl3pPr marL="1143000" indent="-228600">
              <a:defRPr sz="1600" i="1">
                <a:solidFill>
                  <a:schemeClr val="tx1"/>
                </a:solidFill>
                <a:latin typeface="Arial" charset="0"/>
              </a:defRPr>
            </a:lvl3pPr>
            <a:lvl4pPr marL="1600200" indent="-228600">
              <a:defRPr sz="1600" i="1">
                <a:solidFill>
                  <a:schemeClr val="tx1"/>
                </a:solidFill>
                <a:latin typeface="Arial" charset="0"/>
              </a:defRPr>
            </a:lvl4pPr>
            <a:lvl5pPr marL="2057400" indent="-228600">
              <a:defRPr sz="1600" i="1">
                <a:solidFill>
                  <a:schemeClr val="tx1"/>
                </a:solidFill>
                <a:latin typeface="Arial" charset="0"/>
              </a:defRPr>
            </a:lvl5pPr>
            <a:lvl6pPr marL="2514600" indent="-228600" eaLnBrk="0" fontAlgn="base" hangingPunct="0">
              <a:spcBef>
                <a:spcPct val="0"/>
              </a:spcBef>
              <a:spcAft>
                <a:spcPct val="0"/>
              </a:spcAft>
              <a:defRPr sz="1600" i="1">
                <a:solidFill>
                  <a:schemeClr val="tx1"/>
                </a:solidFill>
                <a:latin typeface="Arial" charset="0"/>
              </a:defRPr>
            </a:lvl6pPr>
            <a:lvl7pPr marL="2971800" indent="-228600" eaLnBrk="0" fontAlgn="base" hangingPunct="0">
              <a:spcBef>
                <a:spcPct val="0"/>
              </a:spcBef>
              <a:spcAft>
                <a:spcPct val="0"/>
              </a:spcAft>
              <a:defRPr sz="1600" i="1">
                <a:solidFill>
                  <a:schemeClr val="tx1"/>
                </a:solidFill>
                <a:latin typeface="Arial" charset="0"/>
              </a:defRPr>
            </a:lvl7pPr>
            <a:lvl8pPr marL="3429000" indent="-228600" eaLnBrk="0" fontAlgn="base" hangingPunct="0">
              <a:spcBef>
                <a:spcPct val="0"/>
              </a:spcBef>
              <a:spcAft>
                <a:spcPct val="0"/>
              </a:spcAft>
              <a:defRPr sz="1600" i="1">
                <a:solidFill>
                  <a:schemeClr val="tx1"/>
                </a:solidFill>
                <a:latin typeface="Arial" charset="0"/>
              </a:defRPr>
            </a:lvl8pPr>
            <a:lvl9pPr marL="3886200" indent="-228600" eaLnBrk="0" fontAlgn="base" hangingPunct="0">
              <a:spcBef>
                <a:spcPct val="0"/>
              </a:spcBef>
              <a:spcAft>
                <a:spcPct val="0"/>
              </a:spcAft>
              <a:defRPr sz="1600" i="1">
                <a:solidFill>
                  <a:schemeClr val="tx1"/>
                </a:solidFill>
                <a:latin typeface="Arial" charset="0"/>
              </a:defRPr>
            </a:lvl9pPr>
          </a:lstStyle>
          <a:p>
            <a:fld id="{92C01ACC-64EB-41DA-BC37-3CC7050AA7AE}" type="slidenum">
              <a:rPr lang="en-US" altLang="en-US" sz="1400" i="0" smtClean="0"/>
              <a:pPr/>
              <a:t>30</a:t>
            </a:fld>
            <a:endParaRPr lang="en-US" altLang="en-US" sz="1400" i="0" dirty="0"/>
          </a:p>
        </p:txBody>
      </p:sp>
    </p:spTree>
    <p:extLst>
      <p:ext uri="{BB962C8B-B14F-4D97-AF65-F5344CB8AC3E}">
        <p14:creationId xmlns:p14="http://schemas.microsoft.com/office/powerpoint/2010/main" val="662369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3225" y="335845"/>
            <a:ext cx="8247004" cy="4278094"/>
          </a:xfrm>
          <a:prstGeom prst="rect">
            <a:avLst/>
          </a:prstGeom>
        </p:spPr>
        <p:txBody>
          <a:bodyPr wrap="square">
            <a:spAutoFit/>
          </a:bodyPr>
          <a:lstStyle/>
          <a:p>
            <a:r>
              <a:rPr lang="en-US" b="1" cap="all" dirty="0"/>
              <a:t>RECOMMENDATION IV</a:t>
            </a:r>
          </a:p>
          <a:p>
            <a:r>
              <a:rPr lang="en-US" b="1" dirty="0"/>
              <a:t>We recommend increasing investment in small-scale and mid-scale projects and initiatives that enable forefront research at universities and laboratories.</a:t>
            </a:r>
          </a:p>
          <a:p>
            <a:r>
              <a:rPr lang="en-US" dirty="0"/>
              <a:t> </a:t>
            </a:r>
          </a:p>
          <a:p>
            <a:r>
              <a:rPr lang="en-US" sz="2000" i="1" dirty="0"/>
              <a:t>Innovative research and initiatives in instrumentation, computation, and theory play a major role in U.S. leadership in nuclear science and are crucial to capitalize on recent investments. The NSF competitive instrumentation funding mechanisms, such as the Major Research Instrumentation (MRI) program and the Mathematical &amp; Physical Sciences mid-scale research initiative, are essential to enable university researchers to respond nimbly to opportunities for scientific discovery. Similarly, DOE-supported research and development (R&amp;D) and Major Items of Equipment (MIE) at universities and national laboratories are vital to maximize the potential for discovery as opportunities emerge.</a:t>
            </a:r>
            <a:endParaRPr lang="en-US" sz="2000" dirty="0"/>
          </a:p>
        </p:txBody>
      </p:sp>
      <p:sp>
        <p:nvSpPr>
          <p:cNvPr id="3" name="Slide Number Placeholder 3"/>
          <p:cNvSpPr>
            <a:spLocks noGrp="1"/>
          </p:cNvSpPr>
          <p:nvPr>
            <p:ph type="sldNum" sz="quarter" idx="4294967295"/>
          </p:nvPr>
        </p:nvSpPr>
        <p:spPr>
          <a:xfrm>
            <a:off x="8766175" y="6619875"/>
            <a:ext cx="377825" cy="23812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i="1">
                <a:solidFill>
                  <a:schemeClr val="tx1"/>
                </a:solidFill>
                <a:latin typeface="Arial" charset="0"/>
              </a:defRPr>
            </a:lvl1pPr>
            <a:lvl2pPr marL="742950" indent="-285750">
              <a:defRPr sz="1600" i="1">
                <a:solidFill>
                  <a:schemeClr val="tx1"/>
                </a:solidFill>
                <a:latin typeface="Arial" charset="0"/>
              </a:defRPr>
            </a:lvl2pPr>
            <a:lvl3pPr marL="1143000" indent="-228600">
              <a:defRPr sz="1600" i="1">
                <a:solidFill>
                  <a:schemeClr val="tx1"/>
                </a:solidFill>
                <a:latin typeface="Arial" charset="0"/>
              </a:defRPr>
            </a:lvl3pPr>
            <a:lvl4pPr marL="1600200" indent="-228600">
              <a:defRPr sz="1600" i="1">
                <a:solidFill>
                  <a:schemeClr val="tx1"/>
                </a:solidFill>
                <a:latin typeface="Arial" charset="0"/>
              </a:defRPr>
            </a:lvl4pPr>
            <a:lvl5pPr marL="2057400" indent="-228600">
              <a:defRPr sz="1600" i="1">
                <a:solidFill>
                  <a:schemeClr val="tx1"/>
                </a:solidFill>
                <a:latin typeface="Arial" charset="0"/>
              </a:defRPr>
            </a:lvl5pPr>
            <a:lvl6pPr marL="2514600" indent="-228600" eaLnBrk="0" fontAlgn="base" hangingPunct="0">
              <a:spcBef>
                <a:spcPct val="0"/>
              </a:spcBef>
              <a:spcAft>
                <a:spcPct val="0"/>
              </a:spcAft>
              <a:defRPr sz="1600" i="1">
                <a:solidFill>
                  <a:schemeClr val="tx1"/>
                </a:solidFill>
                <a:latin typeface="Arial" charset="0"/>
              </a:defRPr>
            </a:lvl6pPr>
            <a:lvl7pPr marL="2971800" indent="-228600" eaLnBrk="0" fontAlgn="base" hangingPunct="0">
              <a:spcBef>
                <a:spcPct val="0"/>
              </a:spcBef>
              <a:spcAft>
                <a:spcPct val="0"/>
              </a:spcAft>
              <a:defRPr sz="1600" i="1">
                <a:solidFill>
                  <a:schemeClr val="tx1"/>
                </a:solidFill>
                <a:latin typeface="Arial" charset="0"/>
              </a:defRPr>
            </a:lvl7pPr>
            <a:lvl8pPr marL="3429000" indent="-228600" eaLnBrk="0" fontAlgn="base" hangingPunct="0">
              <a:spcBef>
                <a:spcPct val="0"/>
              </a:spcBef>
              <a:spcAft>
                <a:spcPct val="0"/>
              </a:spcAft>
              <a:defRPr sz="1600" i="1">
                <a:solidFill>
                  <a:schemeClr val="tx1"/>
                </a:solidFill>
                <a:latin typeface="Arial" charset="0"/>
              </a:defRPr>
            </a:lvl8pPr>
            <a:lvl9pPr marL="3886200" indent="-228600" eaLnBrk="0" fontAlgn="base" hangingPunct="0">
              <a:spcBef>
                <a:spcPct val="0"/>
              </a:spcBef>
              <a:spcAft>
                <a:spcPct val="0"/>
              </a:spcAft>
              <a:defRPr sz="1600" i="1">
                <a:solidFill>
                  <a:schemeClr val="tx1"/>
                </a:solidFill>
                <a:latin typeface="Arial" charset="0"/>
              </a:defRPr>
            </a:lvl9pPr>
          </a:lstStyle>
          <a:p>
            <a:fld id="{92C01ACC-64EB-41DA-BC37-3CC7050AA7AE}" type="slidenum">
              <a:rPr lang="en-US" altLang="en-US" sz="1400" i="0" smtClean="0"/>
              <a:pPr/>
              <a:t>31</a:t>
            </a:fld>
            <a:endParaRPr lang="en-US" altLang="en-US" sz="1400" i="0" dirty="0"/>
          </a:p>
        </p:txBody>
      </p:sp>
      <p:sp>
        <p:nvSpPr>
          <p:cNvPr id="2" name="TextBox 1"/>
          <p:cNvSpPr txBox="1"/>
          <p:nvPr/>
        </p:nvSpPr>
        <p:spPr>
          <a:xfrm>
            <a:off x="673225" y="5303396"/>
            <a:ext cx="8092950" cy="1200328"/>
          </a:xfrm>
          <a:prstGeom prst="rect">
            <a:avLst/>
          </a:prstGeom>
          <a:noFill/>
        </p:spPr>
        <p:txBody>
          <a:bodyPr wrap="square" rtlCol="0">
            <a:spAutoFit/>
          </a:bodyPr>
          <a:lstStyle/>
          <a:p>
            <a:r>
              <a:rPr lang="en-US" sz="2400" dirty="0"/>
              <a:t>The context was that DOE major capital equipment funding had been very low in 2014 and 2015 and NSF wanted to introduce mid-scale instrumentation funding. </a:t>
            </a:r>
          </a:p>
        </p:txBody>
      </p:sp>
    </p:spTree>
    <p:extLst>
      <p:ext uri="{BB962C8B-B14F-4D97-AF65-F5344CB8AC3E}">
        <p14:creationId xmlns:p14="http://schemas.microsoft.com/office/powerpoint/2010/main" val="38492360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01095" y="1349441"/>
            <a:ext cx="7870785" cy="5262979"/>
          </a:xfrm>
          <a:prstGeom prst="rect">
            <a:avLst/>
          </a:prstGeom>
        </p:spPr>
        <p:txBody>
          <a:bodyPr wrap="square">
            <a:spAutoFit/>
          </a:bodyPr>
          <a:lstStyle/>
          <a:p>
            <a:r>
              <a:rPr lang="en-US" sz="2400" dirty="0"/>
              <a:t>NSAC is asked to identify scientific opportunities and a level of resources necessary to achieve these. The recommendations express priorities. But, except for the largest-scale facilities, projects named in this report are given as examples to carry out the science. The funding agencies have well-established procedures to evaluate the scientific value and the cost and technical effectiveness of individual projects. There is a long-standing basis of trust that if NSAC identifies the opportunities, the agencies will do their best to address these, even under the constraints of budget challenges.</a:t>
            </a:r>
          </a:p>
          <a:p>
            <a:endParaRPr lang="en-US" sz="2400" dirty="0"/>
          </a:p>
          <a:p>
            <a:r>
              <a:rPr lang="en-US" sz="2400" dirty="0"/>
              <a:t>In this way our charge is different than that of the HEP Particle Physics Prioritization Panel which considers individual projects.</a:t>
            </a:r>
          </a:p>
        </p:txBody>
      </p:sp>
      <p:sp>
        <p:nvSpPr>
          <p:cNvPr id="5" name="Title 1"/>
          <p:cNvSpPr>
            <a:spLocks noGrp="1"/>
          </p:cNvSpPr>
          <p:nvPr>
            <p:ph type="title"/>
          </p:nvPr>
        </p:nvSpPr>
        <p:spPr>
          <a:xfrm>
            <a:off x="222584" y="274638"/>
            <a:ext cx="8529681" cy="736083"/>
          </a:xfrm>
        </p:spPr>
        <p:txBody>
          <a:bodyPr>
            <a:normAutofit fontScale="90000"/>
          </a:bodyPr>
          <a:lstStyle/>
          <a:p>
            <a:r>
              <a:rPr lang="en-US" dirty="0"/>
              <a:t> </a:t>
            </a:r>
            <a:r>
              <a:rPr lang="en-US" sz="3600" dirty="0"/>
              <a:t>The Role of the NSAC Long Range Plan in Projects</a:t>
            </a:r>
            <a:endParaRPr lang="en-US" sz="2700" dirty="0"/>
          </a:p>
        </p:txBody>
      </p:sp>
      <p:sp>
        <p:nvSpPr>
          <p:cNvPr id="6" name="Slide Number Placeholder 3"/>
          <p:cNvSpPr>
            <a:spLocks noGrp="1"/>
          </p:cNvSpPr>
          <p:nvPr>
            <p:ph type="sldNum" sz="quarter" idx="4294967295"/>
          </p:nvPr>
        </p:nvSpPr>
        <p:spPr>
          <a:xfrm>
            <a:off x="8766175" y="6619875"/>
            <a:ext cx="377825" cy="23812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i="1">
                <a:solidFill>
                  <a:schemeClr val="tx1"/>
                </a:solidFill>
                <a:latin typeface="Arial" charset="0"/>
              </a:defRPr>
            </a:lvl1pPr>
            <a:lvl2pPr marL="742950" indent="-285750">
              <a:defRPr sz="1600" i="1">
                <a:solidFill>
                  <a:schemeClr val="tx1"/>
                </a:solidFill>
                <a:latin typeface="Arial" charset="0"/>
              </a:defRPr>
            </a:lvl2pPr>
            <a:lvl3pPr marL="1143000" indent="-228600">
              <a:defRPr sz="1600" i="1">
                <a:solidFill>
                  <a:schemeClr val="tx1"/>
                </a:solidFill>
                <a:latin typeface="Arial" charset="0"/>
              </a:defRPr>
            </a:lvl3pPr>
            <a:lvl4pPr marL="1600200" indent="-228600">
              <a:defRPr sz="1600" i="1">
                <a:solidFill>
                  <a:schemeClr val="tx1"/>
                </a:solidFill>
                <a:latin typeface="Arial" charset="0"/>
              </a:defRPr>
            </a:lvl4pPr>
            <a:lvl5pPr marL="2057400" indent="-228600">
              <a:defRPr sz="1600" i="1">
                <a:solidFill>
                  <a:schemeClr val="tx1"/>
                </a:solidFill>
                <a:latin typeface="Arial" charset="0"/>
              </a:defRPr>
            </a:lvl5pPr>
            <a:lvl6pPr marL="2514600" indent="-228600" eaLnBrk="0" fontAlgn="base" hangingPunct="0">
              <a:spcBef>
                <a:spcPct val="0"/>
              </a:spcBef>
              <a:spcAft>
                <a:spcPct val="0"/>
              </a:spcAft>
              <a:defRPr sz="1600" i="1">
                <a:solidFill>
                  <a:schemeClr val="tx1"/>
                </a:solidFill>
                <a:latin typeface="Arial" charset="0"/>
              </a:defRPr>
            </a:lvl6pPr>
            <a:lvl7pPr marL="2971800" indent="-228600" eaLnBrk="0" fontAlgn="base" hangingPunct="0">
              <a:spcBef>
                <a:spcPct val="0"/>
              </a:spcBef>
              <a:spcAft>
                <a:spcPct val="0"/>
              </a:spcAft>
              <a:defRPr sz="1600" i="1">
                <a:solidFill>
                  <a:schemeClr val="tx1"/>
                </a:solidFill>
                <a:latin typeface="Arial" charset="0"/>
              </a:defRPr>
            </a:lvl7pPr>
            <a:lvl8pPr marL="3429000" indent="-228600" eaLnBrk="0" fontAlgn="base" hangingPunct="0">
              <a:spcBef>
                <a:spcPct val="0"/>
              </a:spcBef>
              <a:spcAft>
                <a:spcPct val="0"/>
              </a:spcAft>
              <a:defRPr sz="1600" i="1">
                <a:solidFill>
                  <a:schemeClr val="tx1"/>
                </a:solidFill>
                <a:latin typeface="Arial" charset="0"/>
              </a:defRPr>
            </a:lvl8pPr>
            <a:lvl9pPr marL="3886200" indent="-228600" eaLnBrk="0" fontAlgn="base" hangingPunct="0">
              <a:spcBef>
                <a:spcPct val="0"/>
              </a:spcBef>
              <a:spcAft>
                <a:spcPct val="0"/>
              </a:spcAft>
              <a:defRPr sz="1600" i="1">
                <a:solidFill>
                  <a:schemeClr val="tx1"/>
                </a:solidFill>
                <a:latin typeface="Arial" charset="0"/>
              </a:defRPr>
            </a:lvl9pPr>
          </a:lstStyle>
          <a:p>
            <a:fld id="{92C01ACC-64EB-41DA-BC37-3CC7050AA7AE}" type="slidenum">
              <a:rPr lang="en-US" altLang="en-US" sz="1400" i="0" smtClean="0"/>
              <a:pPr/>
              <a:t>32</a:t>
            </a:fld>
            <a:endParaRPr lang="en-US" altLang="en-US" sz="1400" i="0" dirty="0"/>
          </a:p>
        </p:txBody>
      </p:sp>
    </p:spTree>
    <p:extLst>
      <p:ext uri="{BB962C8B-B14F-4D97-AF65-F5344CB8AC3E}">
        <p14:creationId xmlns:p14="http://schemas.microsoft.com/office/powerpoint/2010/main" val="40156107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8305" y="298011"/>
            <a:ext cx="8690721" cy="6555641"/>
          </a:xfrm>
          <a:prstGeom prst="rect">
            <a:avLst/>
          </a:prstGeom>
        </p:spPr>
        <p:txBody>
          <a:bodyPr wrap="square">
            <a:spAutoFit/>
          </a:bodyPr>
          <a:lstStyle/>
          <a:p>
            <a:r>
              <a:rPr lang="en-US" sz="2000" b="1" dirty="0"/>
              <a:t>A: Theory Initiative</a:t>
            </a:r>
          </a:p>
          <a:p>
            <a:r>
              <a:rPr lang="en-US" sz="2000" dirty="0"/>
              <a:t>Advances in theory underpin the goal that we truly understand how nuclei and strongly interacting matter in all its forms behave and can predict their behavior in new settings.</a:t>
            </a:r>
          </a:p>
          <a:p>
            <a:r>
              <a:rPr lang="en-US" sz="2000" dirty="0"/>
              <a:t> </a:t>
            </a:r>
          </a:p>
          <a:p>
            <a:r>
              <a:rPr lang="en-US" sz="2000" i="1" dirty="0"/>
              <a:t>To meet the challenges and realize the full scientific potential of current and future experiments, we require new investments in theoretical and computational nuclear physics.</a:t>
            </a:r>
          </a:p>
          <a:p>
            <a:r>
              <a:rPr lang="en-US" sz="2000" dirty="0"/>
              <a:t> </a:t>
            </a:r>
          </a:p>
          <a:p>
            <a:pPr marL="285750" lvl="0" indent="-285750">
              <a:buFont typeface="Arial"/>
              <a:buChar char="•"/>
            </a:pPr>
            <a:r>
              <a:rPr lang="en-US" sz="2000" i="1" dirty="0"/>
              <a:t>We recommend new investments in computational nuclear theory that exploit the U.S. leadership in high-performance computing. These investments include a timely enhancement of the nuclear physics contribution to the Scientific Discovery through Advanced Computing program and complementary efforts as well as the deployment of the necessary capacity computing.</a:t>
            </a:r>
          </a:p>
          <a:p>
            <a:pPr marL="285750" lvl="0" indent="-285750">
              <a:buFont typeface="Arial"/>
              <a:buChar char="•"/>
            </a:pPr>
            <a:r>
              <a:rPr lang="en-US" sz="2000" i="1" dirty="0"/>
              <a:t>We recommend the establishment of a national FRIB theory alliance. This alliance will enhance the field through the national FRIB theory fellow program and tenure-track bridge positions at universities and national laboratories across the U.S.</a:t>
            </a:r>
          </a:p>
          <a:p>
            <a:pPr marL="285750" lvl="0" indent="-285750">
              <a:buFont typeface="Arial"/>
              <a:buChar char="•"/>
            </a:pPr>
            <a:r>
              <a:rPr lang="en-US" sz="2000" i="1" dirty="0"/>
              <a:t>We recommend the expansion of the successful Topical Collaborations initiative to a steady-state level of five Topical Collaborations, each selected by a competitive peer-review process.</a:t>
            </a:r>
          </a:p>
        </p:txBody>
      </p:sp>
      <p:sp>
        <p:nvSpPr>
          <p:cNvPr id="3" name="Slide Number Placeholder 3"/>
          <p:cNvSpPr>
            <a:spLocks noGrp="1"/>
          </p:cNvSpPr>
          <p:nvPr>
            <p:ph type="sldNum" sz="quarter" idx="4294967295"/>
          </p:nvPr>
        </p:nvSpPr>
        <p:spPr>
          <a:xfrm>
            <a:off x="8766175" y="6619875"/>
            <a:ext cx="377825" cy="23812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i="1">
                <a:solidFill>
                  <a:schemeClr val="tx1"/>
                </a:solidFill>
                <a:latin typeface="Arial" charset="0"/>
              </a:defRPr>
            </a:lvl1pPr>
            <a:lvl2pPr marL="742950" indent="-285750">
              <a:defRPr sz="1600" i="1">
                <a:solidFill>
                  <a:schemeClr val="tx1"/>
                </a:solidFill>
                <a:latin typeface="Arial" charset="0"/>
              </a:defRPr>
            </a:lvl2pPr>
            <a:lvl3pPr marL="1143000" indent="-228600">
              <a:defRPr sz="1600" i="1">
                <a:solidFill>
                  <a:schemeClr val="tx1"/>
                </a:solidFill>
                <a:latin typeface="Arial" charset="0"/>
              </a:defRPr>
            </a:lvl3pPr>
            <a:lvl4pPr marL="1600200" indent="-228600">
              <a:defRPr sz="1600" i="1">
                <a:solidFill>
                  <a:schemeClr val="tx1"/>
                </a:solidFill>
                <a:latin typeface="Arial" charset="0"/>
              </a:defRPr>
            </a:lvl4pPr>
            <a:lvl5pPr marL="2057400" indent="-228600">
              <a:defRPr sz="1600" i="1">
                <a:solidFill>
                  <a:schemeClr val="tx1"/>
                </a:solidFill>
                <a:latin typeface="Arial" charset="0"/>
              </a:defRPr>
            </a:lvl5pPr>
            <a:lvl6pPr marL="2514600" indent="-228600" eaLnBrk="0" fontAlgn="base" hangingPunct="0">
              <a:spcBef>
                <a:spcPct val="0"/>
              </a:spcBef>
              <a:spcAft>
                <a:spcPct val="0"/>
              </a:spcAft>
              <a:defRPr sz="1600" i="1">
                <a:solidFill>
                  <a:schemeClr val="tx1"/>
                </a:solidFill>
                <a:latin typeface="Arial" charset="0"/>
              </a:defRPr>
            </a:lvl6pPr>
            <a:lvl7pPr marL="2971800" indent="-228600" eaLnBrk="0" fontAlgn="base" hangingPunct="0">
              <a:spcBef>
                <a:spcPct val="0"/>
              </a:spcBef>
              <a:spcAft>
                <a:spcPct val="0"/>
              </a:spcAft>
              <a:defRPr sz="1600" i="1">
                <a:solidFill>
                  <a:schemeClr val="tx1"/>
                </a:solidFill>
                <a:latin typeface="Arial" charset="0"/>
              </a:defRPr>
            </a:lvl7pPr>
            <a:lvl8pPr marL="3429000" indent="-228600" eaLnBrk="0" fontAlgn="base" hangingPunct="0">
              <a:spcBef>
                <a:spcPct val="0"/>
              </a:spcBef>
              <a:spcAft>
                <a:spcPct val="0"/>
              </a:spcAft>
              <a:defRPr sz="1600" i="1">
                <a:solidFill>
                  <a:schemeClr val="tx1"/>
                </a:solidFill>
                <a:latin typeface="Arial" charset="0"/>
              </a:defRPr>
            </a:lvl8pPr>
            <a:lvl9pPr marL="3886200" indent="-228600" eaLnBrk="0" fontAlgn="base" hangingPunct="0">
              <a:spcBef>
                <a:spcPct val="0"/>
              </a:spcBef>
              <a:spcAft>
                <a:spcPct val="0"/>
              </a:spcAft>
              <a:defRPr sz="1600" i="1">
                <a:solidFill>
                  <a:schemeClr val="tx1"/>
                </a:solidFill>
                <a:latin typeface="Arial" charset="0"/>
              </a:defRPr>
            </a:lvl9pPr>
          </a:lstStyle>
          <a:p>
            <a:fld id="{92C01ACC-64EB-41DA-BC37-3CC7050AA7AE}" type="slidenum">
              <a:rPr lang="en-US" altLang="en-US" sz="1400" i="0" smtClean="0"/>
              <a:pPr/>
              <a:t>33</a:t>
            </a:fld>
            <a:endParaRPr lang="en-US" altLang="en-US" sz="1400" i="0" dirty="0"/>
          </a:p>
        </p:txBody>
      </p:sp>
    </p:spTree>
    <p:extLst>
      <p:ext uri="{BB962C8B-B14F-4D97-AF65-F5344CB8AC3E}">
        <p14:creationId xmlns:p14="http://schemas.microsoft.com/office/powerpoint/2010/main" val="32405723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1312" y="1443841"/>
            <a:ext cx="8522414" cy="2554545"/>
          </a:xfrm>
          <a:prstGeom prst="rect">
            <a:avLst/>
          </a:prstGeom>
        </p:spPr>
        <p:txBody>
          <a:bodyPr wrap="square">
            <a:spAutoFit/>
          </a:bodyPr>
          <a:lstStyle/>
          <a:p>
            <a:r>
              <a:rPr lang="en-US" sz="2000" b="1" dirty="0"/>
              <a:t>B: Initiative for Detector and Accelerator Research and Development</a:t>
            </a:r>
          </a:p>
          <a:p>
            <a:r>
              <a:rPr lang="en-US" sz="2000" i="1" dirty="0"/>
              <a:t>U.S. leadership in nuclear physics requires tools and techniques that are state-of-the-art or beyond. Targeted detector and accelerator R&amp;D for the search for </a:t>
            </a:r>
            <a:r>
              <a:rPr lang="en-US" sz="2000" i="1" dirty="0" err="1"/>
              <a:t>neutrinoless</a:t>
            </a:r>
            <a:r>
              <a:rPr lang="en-US" sz="2000" i="1" dirty="0"/>
              <a:t> double beta decay and for the Electron Ion Collider is critical to ensure that these exciting scientific opportunities can be fully realized.</a:t>
            </a:r>
          </a:p>
          <a:p>
            <a:r>
              <a:rPr lang="en-US" sz="2000" dirty="0"/>
              <a:t> </a:t>
            </a:r>
          </a:p>
          <a:p>
            <a:pPr marL="285750" lvl="0" indent="-285750">
              <a:buFont typeface="Arial"/>
              <a:buChar char="•"/>
            </a:pPr>
            <a:r>
              <a:rPr lang="en-US" sz="2000" i="1" dirty="0"/>
              <a:t>We recommend vigorous detector and accelerator R&amp;D in support of the </a:t>
            </a:r>
            <a:r>
              <a:rPr lang="en-US" sz="2000" i="1" dirty="0" err="1"/>
              <a:t>neutrinoless</a:t>
            </a:r>
            <a:r>
              <a:rPr lang="en-US" sz="2000" i="1" dirty="0"/>
              <a:t> double beta decay program and the Electron Ion Collider.</a:t>
            </a:r>
          </a:p>
        </p:txBody>
      </p:sp>
      <p:sp>
        <p:nvSpPr>
          <p:cNvPr id="3" name="Slide Number Placeholder 3"/>
          <p:cNvSpPr>
            <a:spLocks noGrp="1"/>
          </p:cNvSpPr>
          <p:nvPr>
            <p:ph type="sldNum" sz="quarter" idx="4294967295"/>
          </p:nvPr>
        </p:nvSpPr>
        <p:spPr>
          <a:xfrm>
            <a:off x="8766175" y="6619875"/>
            <a:ext cx="377825" cy="23812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i="1">
                <a:solidFill>
                  <a:schemeClr val="tx1"/>
                </a:solidFill>
                <a:latin typeface="Arial" charset="0"/>
              </a:defRPr>
            </a:lvl1pPr>
            <a:lvl2pPr marL="742950" indent="-285750">
              <a:defRPr sz="1600" i="1">
                <a:solidFill>
                  <a:schemeClr val="tx1"/>
                </a:solidFill>
                <a:latin typeface="Arial" charset="0"/>
              </a:defRPr>
            </a:lvl2pPr>
            <a:lvl3pPr marL="1143000" indent="-228600">
              <a:defRPr sz="1600" i="1">
                <a:solidFill>
                  <a:schemeClr val="tx1"/>
                </a:solidFill>
                <a:latin typeface="Arial" charset="0"/>
              </a:defRPr>
            </a:lvl3pPr>
            <a:lvl4pPr marL="1600200" indent="-228600">
              <a:defRPr sz="1600" i="1">
                <a:solidFill>
                  <a:schemeClr val="tx1"/>
                </a:solidFill>
                <a:latin typeface="Arial" charset="0"/>
              </a:defRPr>
            </a:lvl4pPr>
            <a:lvl5pPr marL="2057400" indent="-228600">
              <a:defRPr sz="1600" i="1">
                <a:solidFill>
                  <a:schemeClr val="tx1"/>
                </a:solidFill>
                <a:latin typeface="Arial" charset="0"/>
              </a:defRPr>
            </a:lvl5pPr>
            <a:lvl6pPr marL="2514600" indent="-228600" eaLnBrk="0" fontAlgn="base" hangingPunct="0">
              <a:spcBef>
                <a:spcPct val="0"/>
              </a:spcBef>
              <a:spcAft>
                <a:spcPct val="0"/>
              </a:spcAft>
              <a:defRPr sz="1600" i="1">
                <a:solidFill>
                  <a:schemeClr val="tx1"/>
                </a:solidFill>
                <a:latin typeface="Arial" charset="0"/>
              </a:defRPr>
            </a:lvl6pPr>
            <a:lvl7pPr marL="2971800" indent="-228600" eaLnBrk="0" fontAlgn="base" hangingPunct="0">
              <a:spcBef>
                <a:spcPct val="0"/>
              </a:spcBef>
              <a:spcAft>
                <a:spcPct val="0"/>
              </a:spcAft>
              <a:defRPr sz="1600" i="1">
                <a:solidFill>
                  <a:schemeClr val="tx1"/>
                </a:solidFill>
                <a:latin typeface="Arial" charset="0"/>
              </a:defRPr>
            </a:lvl7pPr>
            <a:lvl8pPr marL="3429000" indent="-228600" eaLnBrk="0" fontAlgn="base" hangingPunct="0">
              <a:spcBef>
                <a:spcPct val="0"/>
              </a:spcBef>
              <a:spcAft>
                <a:spcPct val="0"/>
              </a:spcAft>
              <a:defRPr sz="1600" i="1">
                <a:solidFill>
                  <a:schemeClr val="tx1"/>
                </a:solidFill>
                <a:latin typeface="Arial" charset="0"/>
              </a:defRPr>
            </a:lvl8pPr>
            <a:lvl9pPr marL="3886200" indent="-228600" eaLnBrk="0" fontAlgn="base" hangingPunct="0">
              <a:spcBef>
                <a:spcPct val="0"/>
              </a:spcBef>
              <a:spcAft>
                <a:spcPct val="0"/>
              </a:spcAft>
              <a:defRPr sz="1600" i="1">
                <a:solidFill>
                  <a:schemeClr val="tx1"/>
                </a:solidFill>
                <a:latin typeface="Arial" charset="0"/>
              </a:defRPr>
            </a:lvl9pPr>
          </a:lstStyle>
          <a:p>
            <a:fld id="{92C01ACC-64EB-41DA-BC37-3CC7050AA7AE}" type="slidenum">
              <a:rPr lang="en-US" altLang="en-US" sz="1400" i="0" smtClean="0"/>
              <a:pPr/>
              <a:t>34</a:t>
            </a:fld>
            <a:endParaRPr lang="en-US" altLang="en-US" sz="1400" i="0" dirty="0"/>
          </a:p>
        </p:txBody>
      </p:sp>
    </p:spTree>
    <p:extLst>
      <p:ext uri="{BB962C8B-B14F-4D97-AF65-F5344CB8AC3E}">
        <p14:creationId xmlns:p14="http://schemas.microsoft.com/office/powerpoint/2010/main" val="4141982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5502"/>
            <a:ext cx="9144000" cy="5909310"/>
          </a:xfrm>
          <a:prstGeom prst="rect">
            <a:avLst/>
          </a:prstGeom>
        </p:spPr>
        <p:txBody>
          <a:bodyPr wrap="square">
            <a:spAutoFit/>
          </a:bodyPr>
          <a:lstStyle/>
          <a:p>
            <a:r>
              <a:rPr lang="en-US" b="1" dirty="0"/>
              <a:t>Workforce, Education, and Outreach</a:t>
            </a:r>
          </a:p>
          <a:p>
            <a:r>
              <a:rPr lang="en-US" sz="2000" dirty="0"/>
              <a:t>A workforce trained in cutting-edge nuclear science is a vital resource for the Nation. </a:t>
            </a:r>
          </a:p>
          <a:p>
            <a:r>
              <a:rPr lang="en-US" sz="2000" dirty="0"/>
              <a:t> </a:t>
            </a:r>
          </a:p>
          <a:p>
            <a:r>
              <a:rPr lang="en-US" sz="2000" i="1" dirty="0"/>
              <a:t>Our Nation needs a highly trained workforce in nuclear science to pursue research, develop technology, and ensure national security. Meeting this need relies critically on recruiting and educating early career scientists.</a:t>
            </a:r>
          </a:p>
          <a:p>
            <a:r>
              <a:rPr lang="en-US" sz="2000" dirty="0"/>
              <a:t> </a:t>
            </a:r>
          </a:p>
          <a:p>
            <a:r>
              <a:rPr lang="en-US" sz="2000" i="1" dirty="0"/>
              <a:t>We recommend that the NSF and DOE take the following steps.</a:t>
            </a:r>
          </a:p>
          <a:p>
            <a:r>
              <a:rPr lang="en-US" sz="2000" dirty="0"/>
              <a:t> </a:t>
            </a:r>
          </a:p>
          <a:p>
            <a:pPr marL="285750" lvl="0" indent="-285750">
              <a:buFont typeface="Arial"/>
              <a:buChar char="•"/>
            </a:pPr>
            <a:r>
              <a:rPr lang="en-US" sz="2000" i="1" dirty="0"/>
              <a:t>Enhance programs, such as the NSF-supported Research Experience for Undergraduates (REU) program, the DOE-supported Science Undergraduate Laboratory Internships (SULI), and the DOE-supported Summer School in Nuclear and Radiochemistry, that introduce undergraduate students to career opportunities in nuclear science.</a:t>
            </a:r>
          </a:p>
          <a:p>
            <a:pPr marL="285750" lvl="0" indent="-285750">
              <a:buFont typeface="Arial"/>
              <a:buChar char="•"/>
            </a:pPr>
            <a:r>
              <a:rPr lang="en-US" sz="2000" i="1" dirty="0"/>
              <a:t>Support educational initiatives and advanced summer schools, such as the National Nuclear Physics Summer School, designed to enhance graduate student and postdoctoral instruction.</a:t>
            </a:r>
          </a:p>
          <a:p>
            <a:pPr marL="285750" lvl="0" indent="-285750">
              <a:buFont typeface="Arial"/>
              <a:buChar char="•"/>
            </a:pPr>
            <a:r>
              <a:rPr lang="en-US" sz="2000" i="1" dirty="0"/>
              <a:t>Support the creation of a prestigious fellowship program designed to enhance the visibility of outstanding postdoctoral researchers across the field of nuclear science.</a:t>
            </a:r>
          </a:p>
        </p:txBody>
      </p:sp>
      <p:sp>
        <p:nvSpPr>
          <p:cNvPr id="3" name="Slide Number Placeholder 3"/>
          <p:cNvSpPr>
            <a:spLocks noGrp="1"/>
          </p:cNvSpPr>
          <p:nvPr>
            <p:ph type="sldNum" sz="quarter" idx="4294967295"/>
          </p:nvPr>
        </p:nvSpPr>
        <p:spPr>
          <a:xfrm>
            <a:off x="8766175" y="6619875"/>
            <a:ext cx="377825" cy="23812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i="1">
                <a:solidFill>
                  <a:schemeClr val="tx1"/>
                </a:solidFill>
                <a:latin typeface="Arial" charset="0"/>
              </a:defRPr>
            </a:lvl1pPr>
            <a:lvl2pPr marL="742950" indent="-285750">
              <a:defRPr sz="1600" i="1">
                <a:solidFill>
                  <a:schemeClr val="tx1"/>
                </a:solidFill>
                <a:latin typeface="Arial" charset="0"/>
              </a:defRPr>
            </a:lvl2pPr>
            <a:lvl3pPr marL="1143000" indent="-228600">
              <a:defRPr sz="1600" i="1">
                <a:solidFill>
                  <a:schemeClr val="tx1"/>
                </a:solidFill>
                <a:latin typeface="Arial" charset="0"/>
              </a:defRPr>
            </a:lvl3pPr>
            <a:lvl4pPr marL="1600200" indent="-228600">
              <a:defRPr sz="1600" i="1">
                <a:solidFill>
                  <a:schemeClr val="tx1"/>
                </a:solidFill>
                <a:latin typeface="Arial" charset="0"/>
              </a:defRPr>
            </a:lvl4pPr>
            <a:lvl5pPr marL="2057400" indent="-228600">
              <a:defRPr sz="1600" i="1">
                <a:solidFill>
                  <a:schemeClr val="tx1"/>
                </a:solidFill>
                <a:latin typeface="Arial" charset="0"/>
              </a:defRPr>
            </a:lvl5pPr>
            <a:lvl6pPr marL="2514600" indent="-228600" eaLnBrk="0" fontAlgn="base" hangingPunct="0">
              <a:spcBef>
                <a:spcPct val="0"/>
              </a:spcBef>
              <a:spcAft>
                <a:spcPct val="0"/>
              </a:spcAft>
              <a:defRPr sz="1600" i="1">
                <a:solidFill>
                  <a:schemeClr val="tx1"/>
                </a:solidFill>
                <a:latin typeface="Arial" charset="0"/>
              </a:defRPr>
            </a:lvl6pPr>
            <a:lvl7pPr marL="2971800" indent="-228600" eaLnBrk="0" fontAlgn="base" hangingPunct="0">
              <a:spcBef>
                <a:spcPct val="0"/>
              </a:spcBef>
              <a:spcAft>
                <a:spcPct val="0"/>
              </a:spcAft>
              <a:defRPr sz="1600" i="1">
                <a:solidFill>
                  <a:schemeClr val="tx1"/>
                </a:solidFill>
                <a:latin typeface="Arial" charset="0"/>
              </a:defRPr>
            </a:lvl7pPr>
            <a:lvl8pPr marL="3429000" indent="-228600" eaLnBrk="0" fontAlgn="base" hangingPunct="0">
              <a:spcBef>
                <a:spcPct val="0"/>
              </a:spcBef>
              <a:spcAft>
                <a:spcPct val="0"/>
              </a:spcAft>
              <a:defRPr sz="1600" i="1">
                <a:solidFill>
                  <a:schemeClr val="tx1"/>
                </a:solidFill>
                <a:latin typeface="Arial" charset="0"/>
              </a:defRPr>
            </a:lvl8pPr>
            <a:lvl9pPr marL="3886200" indent="-228600" eaLnBrk="0" fontAlgn="base" hangingPunct="0">
              <a:spcBef>
                <a:spcPct val="0"/>
              </a:spcBef>
              <a:spcAft>
                <a:spcPct val="0"/>
              </a:spcAft>
              <a:defRPr sz="1600" i="1">
                <a:solidFill>
                  <a:schemeClr val="tx1"/>
                </a:solidFill>
                <a:latin typeface="Arial" charset="0"/>
              </a:defRPr>
            </a:lvl9pPr>
          </a:lstStyle>
          <a:p>
            <a:fld id="{92C01ACC-64EB-41DA-BC37-3CC7050AA7AE}" type="slidenum">
              <a:rPr lang="en-US" altLang="en-US" sz="1400" i="0" smtClean="0"/>
              <a:pPr/>
              <a:t>35</a:t>
            </a:fld>
            <a:endParaRPr lang="en-US" altLang="en-US" sz="1400" i="0" dirty="0"/>
          </a:p>
        </p:txBody>
      </p:sp>
    </p:spTree>
    <p:extLst>
      <p:ext uri="{BB962C8B-B14F-4D97-AF65-F5344CB8AC3E}">
        <p14:creationId xmlns:p14="http://schemas.microsoft.com/office/powerpoint/2010/main" val="3539577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5308"/>
            <a:ext cx="8229600" cy="1143000"/>
          </a:xfrm>
        </p:spPr>
        <p:txBody>
          <a:bodyPr>
            <a:normAutofit fontScale="90000"/>
          </a:bodyPr>
          <a:lstStyle/>
          <a:p>
            <a:r>
              <a:rPr lang="en-US" dirty="0"/>
              <a:t>International Context- We rely on off-shore facilities </a:t>
            </a:r>
          </a:p>
        </p:txBody>
      </p:sp>
      <p:sp>
        <p:nvSpPr>
          <p:cNvPr id="3" name="Content Placeholder 2"/>
          <p:cNvSpPr>
            <a:spLocks noGrp="1"/>
          </p:cNvSpPr>
          <p:nvPr>
            <p:ph idx="1"/>
          </p:nvPr>
        </p:nvSpPr>
        <p:spPr>
          <a:xfrm>
            <a:off x="457200" y="1363138"/>
            <a:ext cx="8229600" cy="4525963"/>
          </a:xfrm>
        </p:spPr>
        <p:txBody>
          <a:bodyPr>
            <a:normAutofit lnSpcReduction="10000"/>
          </a:bodyPr>
          <a:lstStyle/>
          <a:p>
            <a:r>
              <a:rPr lang="en-US" sz="2800" dirty="0"/>
              <a:t>Higher energy relativistic heavy ions – LHC</a:t>
            </a:r>
          </a:p>
          <a:p>
            <a:r>
              <a:rPr lang="en-US" sz="2800" dirty="0"/>
              <a:t>Multi-</a:t>
            </a:r>
            <a:r>
              <a:rPr lang="en-US" sz="2800" dirty="0" err="1"/>
              <a:t>GeV</a:t>
            </a:r>
            <a:r>
              <a:rPr lang="en-US" sz="2800" dirty="0"/>
              <a:t> energy hadron beams – J-PARC, FAIR, CERN</a:t>
            </a:r>
          </a:p>
          <a:p>
            <a:r>
              <a:rPr lang="en-US" sz="2800" dirty="0"/>
              <a:t>Higher energy radioactive beams – RIBF, GSI, FAIR</a:t>
            </a:r>
          </a:p>
          <a:p>
            <a:r>
              <a:rPr lang="en-US" sz="2800" dirty="0"/>
              <a:t>ISOL radioactive beams – TRIUMF, ISOLDE</a:t>
            </a:r>
          </a:p>
          <a:p>
            <a:r>
              <a:rPr lang="en-US" sz="2800" dirty="0"/>
              <a:t>To a large part, neutrons and neutrinos from reactors</a:t>
            </a:r>
          </a:p>
          <a:p>
            <a:r>
              <a:rPr lang="en-US" sz="2800" dirty="0"/>
              <a:t>Lower energy electron beams – Mainz</a:t>
            </a:r>
          </a:p>
          <a:p>
            <a:r>
              <a:rPr lang="en-US" sz="2800" dirty="0"/>
              <a:t>High resolution transfer reactions with stable beams - RCNP</a:t>
            </a:r>
          </a:p>
          <a:p>
            <a:pPr marL="0" indent="0">
              <a:buNone/>
            </a:pPr>
            <a:endParaRPr lang="en-US" sz="2800" dirty="0"/>
          </a:p>
        </p:txBody>
      </p:sp>
      <p:sp>
        <p:nvSpPr>
          <p:cNvPr id="4" name="TextBox 3"/>
          <p:cNvSpPr txBox="1"/>
          <p:nvPr/>
        </p:nvSpPr>
        <p:spPr>
          <a:xfrm>
            <a:off x="169333" y="6079067"/>
            <a:ext cx="8669867" cy="707886"/>
          </a:xfrm>
          <a:prstGeom prst="rect">
            <a:avLst/>
          </a:prstGeom>
          <a:noFill/>
        </p:spPr>
        <p:txBody>
          <a:bodyPr wrap="square" rtlCol="0">
            <a:spAutoFit/>
          </a:bodyPr>
          <a:lstStyle/>
          <a:p>
            <a:r>
              <a:rPr lang="en-US" sz="2000" dirty="0"/>
              <a:t>In some cases, U.S. scientists are users of these facilities. In others, we count on experiments at these facilities to provide complementary information.</a:t>
            </a:r>
          </a:p>
        </p:txBody>
      </p:sp>
      <p:sp>
        <p:nvSpPr>
          <p:cNvPr id="5" name="Slide Number Placeholder 3"/>
          <p:cNvSpPr>
            <a:spLocks noGrp="1"/>
          </p:cNvSpPr>
          <p:nvPr>
            <p:ph type="sldNum" sz="quarter" idx="4294967295"/>
          </p:nvPr>
        </p:nvSpPr>
        <p:spPr>
          <a:xfrm>
            <a:off x="8766175" y="6619875"/>
            <a:ext cx="377825" cy="23812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i="1">
                <a:solidFill>
                  <a:schemeClr val="tx1"/>
                </a:solidFill>
                <a:latin typeface="Arial" charset="0"/>
              </a:defRPr>
            </a:lvl1pPr>
            <a:lvl2pPr marL="742950" indent="-285750">
              <a:defRPr sz="1600" i="1">
                <a:solidFill>
                  <a:schemeClr val="tx1"/>
                </a:solidFill>
                <a:latin typeface="Arial" charset="0"/>
              </a:defRPr>
            </a:lvl2pPr>
            <a:lvl3pPr marL="1143000" indent="-228600">
              <a:defRPr sz="1600" i="1">
                <a:solidFill>
                  <a:schemeClr val="tx1"/>
                </a:solidFill>
                <a:latin typeface="Arial" charset="0"/>
              </a:defRPr>
            </a:lvl3pPr>
            <a:lvl4pPr marL="1600200" indent="-228600">
              <a:defRPr sz="1600" i="1">
                <a:solidFill>
                  <a:schemeClr val="tx1"/>
                </a:solidFill>
                <a:latin typeface="Arial" charset="0"/>
              </a:defRPr>
            </a:lvl4pPr>
            <a:lvl5pPr marL="2057400" indent="-228600">
              <a:defRPr sz="1600" i="1">
                <a:solidFill>
                  <a:schemeClr val="tx1"/>
                </a:solidFill>
                <a:latin typeface="Arial" charset="0"/>
              </a:defRPr>
            </a:lvl5pPr>
            <a:lvl6pPr marL="2514600" indent="-228600" eaLnBrk="0" fontAlgn="base" hangingPunct="0">
              <a:spcBef>
                <a:spcPct val="0"/>
              </a:spcBef>
              <a:spcAft>
                <a:spcPct val="0"/>
              </a:spcAft>
              <a:defRPr sz="1600" i="1">
                <a:solidFill>
                  <a:schemeClr val="tx1"/>
                </a:solidFill>
                <a:latin typeface="Arial" charset="0"/>
              </a:defRPr>
            </a:lvl6pPr>
            <a:lvl7pPr marL="2971800" indent="-228600" eaLnBrk="0" fontAlgn="base" hangingPunct="0">
              <a:spcBef>
                <a:spcPct val="0"/>
              </a:spcBef>
              <a:spcAft>
                <a:spcPct val="0"/>
              </a:spcAft>
              <a:defRPr sz="1600" i="1">
                <a:solidFill>
                  <a:schemeClr val="tx1"/>
                </a:solidFill>
                <a:latin typeface="Arial" charset="0"/>
              </a:defRPr>
            </a:lvl7pPr>
            <a:lvl8pPr marL="3429000" indent="-228600" eaLnBrk="0" fontAlgn="base" hangingPunct="0">
              <a:spcBef>
                <a:spcPct val="0"/>
              </a:spcBef>
              <a:spcAft>
                <a:spcPct val="0"/>
              </a:spcAft>
              <a:defRPr sz="1600" i="1">
                <a:solidFill>
                  <a:schemeClr val="tx1"/>
                </a:solidFill>
                <a:latin typeface="Arial" charset="0"/>
              </a:defRPr>
            </a:lvl8pPr>
            <a:lvl9pPr marL="3886200" indent="-228600" eaLnBrk="0" fontAlgn="base" hangingPunct="0">
              <a:spcBef>
                <a:spcPct val="0"/>
              </a:spcBef>
              <a:spcAft>
                <a:spcPct val="0"/>
              </a:spcAft>
              <a:defRPr sz="1600" i="1">
                <a:solidFill>
                  <a:schemeClr val="tx1"/>
                </a:solidFill>
                <a:latin typeface="Arial" charset="0"/>
              </a:defRPr>
            </a:lvl9pPr>
          </a:lstStyle>
          <a:p>
            <a:fld id="{92C01ACC-64EB-41DA-BC37-3CC7050AA7AE}" type="slidenum">
              <a:rPr lang="en-US" altLang="en-US" sz="1400" i="0" smtClean="0"/>
              <a:pPr/>
              <a:t>36</a:t>
            </a:fld>
            <a:endParaRPr lang="en-US" altLang="en-US" sz="1400" i="0" dirty="0"/>
          </a:p>
        </p:txBody>
      </p:sp>
    </p:spTree>
    <p:extLst>
      <p:ext uri="{BB962C8B-B14F-4D97-AF65-F5344CB8AC3E}">
        <p14:creationId xmlns:p14="http://schemas.microsoft.com/office/powerpoint/2010/main" val="2320756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5228"/>
            <a:ext cx="8229600" cy="750428"/>
          </a:xfrm>
        </p:spPr>
        <p:txBody>
          <a:bodyPr>
            <a:normAutofit fontScale="90000"/>
          </a:bodyPr>
          <a:lstStyle/>
          <a:p>
            <a:r>
              <a:rPr lang="en-US" dirty="0"/>
              <a:t>Budgets</a:t>
            </a:r>
          </a:p>
        </p:txBody>
      </p:sp>
      <p:sp>
        <p:nvSpPr>
          <p:cNvPr id="4" name="Rectangle 3"/>
          <p:cNvSpPr/>
          <p:nvPr/>
        </p:nvSpPr>
        <p:spPr>
          <a:xfrm>
            <a:off x="765027" y="900101"/>
            <a:ext cx="7175965" cy="5262980"/>
          </a:xfrm>
          <a:prstGeom prst="rect">
            <a:avLst/>
          </a:prstGeom>
        </p:spPr>
        <p:txBody>
          <a:bodyPr wrap="square">
            <a:spAutoFit/>
          </a:bodyPr>
          <a:lstStyle/>
          <a:p>
            <a:r>
              <a:rPr lang="en-US" sz="2800" dirty="0"/>
              <a:t>It is well recognized that resources are always limited, and hard choices have been made concerning parts of the program that could not go forward in a realistic budget scenario.  For example, the 2013 NSAC report </a:t>
            </a:r>
            <a:r>
              <a:rPr lang="en-US" sz="2800" i="1" dirty="0"/>
              <a:t>Implementing the 2007 Long Range Plan</a:t>
            </a:r>
            <a:r>
              <a:rPr lang="en-US" sz="2800" dirty="0"/>
              <a:t> responded to a more constrained budget picture than was originally expected. The resulting focused plan has been widely supported by the community, the Administration and the Congress. The 2015 Long Range Plan also involved hard choices to go forward with constrained budget scenarios.</a:t>
            </a:r>
          </a:p>
        </p:txBody>
      </p:sp>
      <p:sp>
        <p:nvSpPr>
          <p:cNvPr id="5" name="Slide Number Placeholder 3"/>
          <p:cNvSpPr>
            <a:spLocks noGrp="1"/>
          </p:cNvSpPr>
          <p:nvPr>
            <p:ph type="sldNum" sz="quarter" idx="4294967295"/>
          </p:nvPr>
        </p:nvSpPr>
        <p:spPr>
          <a:xfrm>
            <a:off x="8766175" y="6619875"/>
            <a:ext cx="377825" cy="23812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i="1">
                <a:solidFill>
                  <a:schemeClr val="tx1"/>
                </a:solidFill>
                <a:latin typeface="Arial" charset="0"/>
              </a:defRPr>
            </a:lvl1pPr>
            <a:lvl2pPr marL="742950" indent="-285750">
              <a:defRPr sz="1600" i="1">
                <a:solidFill>
                  <a:schemeClr val="tx1"/>
                </a:solidFill>
                <a:latin typeface="Arial" charset="0"/>
              </a:defRPr>
            </a:lvl2pPr>
            <a:lvl3pPr marL="1143000" indent="-228600">
              <a:defRPr sz="1600" i="1">
                <a:solidFill>
                  <a:schemeClr val="tx1"/>
                </a:solidFill>
                <a:latin typeface="Arial" charset="0"/>
              </a:defRPr>
            </a:lvl3pPr>
            <a:lvl4pPr marL="1600200" indent="-228600">
              <a:defRPr sz="1600" i="1">
                <a:solidFill>
                  <a:schemeClr val="tx1"/>
                </a:solidFill>
                <a:latin typeface="Arial" charset="0"/>
              </a:defRPr>
            </a:lvl4pPr>
            <a:lvl5pPr marL="2057400" indent="-228600">
              <a:defRPr sz="1600" i="1">
                <a:solidFill>
                  <a:schemeClr val="tx1"/>
                </a:solidFill>
                <a:latin typeface="Arial" charset="0"/>
              </a:defRPr>
            </a:lvl5pPr>
            <a:lvl6pPr marL="2514600" indent="-228600" eaLnBrk="0" fontAlgn="base" hangingPunct="0">
              <a:spcBef>
                <a:spcPct val="0"/>
              </a:spcBef>
              <a:spcAft>
                <a:spcPct val="0"/>
              </a:spcAft>
              <a:defRPr sz="1600" i="1">
                <a:solidFill>
                  <a:schemeClr val="tx1"/>
                </a:solidFill>
                <a:latin typeface="Arial" charset="0"/>
              </a:defRPr>
            </a:lvl6pPr>
            <a:lvl7pPr marL="2971800" indent="-228600" eaLnBrk="0" fontAlgn="base" hangingPunct="0">
              <a:spcBef>
                <a:spcPct val="0"/>
              </a:spcBef>
              <a:spcAft>
                <a:spcPct val="0"/>
              </a:spcAft>
              <a:defRPr sz="1600" i="1">
                <a:solidFill>
                  <a:schemeClr val="tx1"/>
                </a:solidFill>
                <a:latin typeface="Arial" charset="0"/>
              </a:defRPr>
            </a:lvl7pPr>
            <a:lvl8pPr marL="3429000" indent="-228600" eaLnBrk="0" fontAlgn="base" hangingPunct="0">
              <a:spcBef>
                <a:spcPct val="0"/>
              </a:spcBef>
              <a:spcAft>
                <a:spcPct val="0"/>
              </a:spcAft>
              <a:defRPr sz="1600" i="1">
                <a:solidFill>
                  <a:schemeClr val="tx1"/>
                </a:solidFill>
                <a:latin typeface="Arial" charset="0"/>
              </a:defRPr>
            </a:lvl8pPr>
            <a:lvl9pPr marL="3886200" indent="-228600" eaLnBrk="0" fontAlgn="base" hangingPunct="0">
              <a:spcBef>
                <a:spcPct val="0"/>
              </a:spcBef>
              <a:spcAft>
                <a:spcPct val="0"/>
              </a:spcAft>
              <a:defRPr sz="1600" i="1">
                <a:solidFill>
                  <a:schemeClr val="tx1"/>
                </a:solidFill>
                <a:latin typeface="Arial" charset="0"/>
              </a:defRPr>
            </a:lvl9pPr>
          </a:lstStyle>
          <a:p>
            <a:fld id="{92C01ACC-64EB-41DA-BC37-3CC7050AA7AE}" type="slidenum">
              <a:rPr lang="en-US" altLang="en-US" sz="1400" i="0" smtClean="0"/>
              <a:pPr/>
              <a:t>37</a:t>
            </a:fld>
            <a:endParaRPr lang="en-US" altLang="en-US" sz="1400" i="0" dirty="0"/>
          </a:p>
        </p:txBody>
      </p:sp>
    </p:spTree>
    <p:extLst>
      <p:ext uri="{BB962C8B-B14F-4D97-AF65-F5344CB8AC3E}">
        <p14:creationId xmlns:p14="http://schemas.microsoft.com/office/powerpoint/2010/main" val="28768777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85714"/>
          </a:xfrm>
        </p:spPr>
        <p:txBody>
          <a:bodyPr>
            <a:normAutofit/>
          </a:bodyPr>
          <a:lstStyle/>
          <a:p>
            <a:r>
              <a:rPr lang="en-US" sz="3600" dirty="0"/>
              <a:t>Project Sequencing</a:t>
            </a:r>
          </a:p>
        </p:txBody>
      </p:sp>
      <p:sp>
        <p:nvSpPr>
          <p:cNvPr id="3" name="Content Placeholder 2"/>
          <p:cNvSpPr>
            <a:spLocks noGrp="1"/>
          </p:cNvSpPr>
          <p:nvPr>
            <p:ph idx="1"/>
          </p:nvPr>
        </p:nvSpPr>
        <p:spPr/>
        <p:txBody>
          <a:bodyPr>
            <a:normAutofit fontScale="77500" lnSpcReduction="20000"/>
          </a:bodyPr>
          <a:lstStyle/>
          <a:p>
            <a:r>
              <a:rPr lang="en-US" dirty="0"/>
              <a:t>FY15-18 as in 2013 Implementation Plan and consistent with the FY16 President’s budget request</a:t>
            </a:r>
          </a:p>
          <a:p>
            <a:r>
              <a:rPr lang="en-US" dirty="0"/>
              <a:t>Ton-scale </a:t>
            </a:r>
            <a:r>
              <a:rPr lang="en-US" dirty="0" err="1"/>
              <a:t>neutrinoless</a:t>
            </a:r>
            <a:r>
              <a:rPr lang="en-US" dirty="0"/>
              <a:t> double beta decay starts near end of the decade after FRIB peak.</a:t>
            </a:r>
          </a:p>
          <a:p>
            <a:pPr lvl="1"/>
            <a:r>
              <a:rPr lang="en-US" dirty="0"/>
              <a:t>Need for demonstration projects to show what they can do and need for more R&amp;D</a:t>
            </a:r>
          </a:p>
          <a:p>
            <a:pPr lvl="1"/>
            <a:r>
              <a:rPr lang="en-US" dirty="0"/>
              <a:t>A standing NSAC subcommittee is providing advice. </a:t>
            </a:r>
          </a:p>
          <a:p>
            <a:r>
              <a:rPr lang="en-US" dirty="0"/>
              <a:t>EIC construction after completion of FRIB construction.</a:t>
            </a:r>
          </a:p>
          <a:p>
            <a:pPr lvl="1"/>
            <a:r>
              <a:rPr lang="en-US" dirty="0"/>
              <a:t>Time scale set, in part, by exciting physics at current facilities, by R&amp;D required, and, in part, to avoid the need for large sudden budget increase.</a:t>
            </a:r>
          </a:p>
          <a:p>
            <a:pPr lvl="1"/>
            <a:r>
              <a:rPr lang="en-US" dirty="0"/>
              <a:t>Significant redirection from existing facilities when construction begins</a:t>
            </a:r>
          </a:p>
          <a:p>
            <a:endParaRPr lang="en-US" dirty="0"/>
          </a:p>
        </p:txBody>
      </p:sp>
      <p:sp>
        <p:nvSpPr>
          <p:cNvPr id="4" name="Slide Number Placeholder 3"/>
          <p:cNvSpPr>
            <a:spLocks noGrp="1"/>
          </p:cNvSpPr>
          <p:nvPr>
            <p:ph type="sldNum" sz="quarter" idx="4294967295"/>
          </p:nvPr>
        </p:nvSpPr>
        <p:spPr>
          <a:xfrm>
            <a:off x="8766175" y="6634305"/>
            <a:ext cx="377825" cy="23812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i="1">
                <a:solidFill>
                  <a:schemeClr val="tx1"/>
                </a:solidFill>
                <a:latin typeface="Arial" charset="0"/>
              </a:defRPr>
            </a:lvl1pPr>
            <a:lvl2pPr marL="742950" indent="-285750">
              <a:defRPr sz="1600" i="1">
                <a:solidFill>
                  <a:schemeClr val="tx1"/>
                </a:solidFill>
                <a:latin typeface="Arial" charset="0"/>
              </a:defRPr>
            </a:lvl2pPr>
            <a:lvl3pPr marL="1143000" indent="-228600">
              <a:defRPr sz="1600" i="1">
                <a:solidFill>
                  <a:schemeClr val="tx1"/>
                </a:solidFill>
                <a:latin typeface="Arial" charset="0"/>
              </a:defRPr>
            </a:lvl3pPr>
            <a:lvl4pPr marL="1600200" indent="-228600">
              <a:defRPr sz="1600" i="1">
                <a:solidFill>
                  <a:schemeClr val="tx1"/>
                </a:solidFill>
                <a:latin typeface="Arial" charset="0"/>
              </a:defRPr>
            </a:lvl4pPr>
            <a:lvl5pPr marL="2057400" indent="-228600">
              <a:defRPr sz="1600" i="1">
                <a:solidFill>
                  <a:schemeClr val="tx1"/>
                </a:solidFill>
                <a:latin typeface="Arial" charset="0"/>
              </a:defRPr>
            </a:lvl5pPr>
            <a:lvl6pPr marL="2514600" indent="-228600" eaLnBrk="0" fontAlgn="base" hangingPunct="0">
              <a:spcBef>
                <a:spcPct val="0"/>
              </a:spcBef>
              <a:spcAft>
                <a:spcPct val="0"/>
              </a:spcAft>
              <a:defRPr sz="1600" i="1">
                <a:solidFill>
                  <a:schemeClr val="tx1"/>
                </a:solidFill>
                <a:latin typeface="Arial" charset="0"/>
              </a:defRPr>
            </a:lvl6pPr>
            <a:lvl7pPr marL="2971800" indent="-228600" eaLnBrk="0" fontAlgn="base" hangingPunct="0">
              <a:spcBef>
                <a:spcPct val="0"/>
              </a:spcBef>
              <a:spcAft>
                <a:spcPct val="0"/>
              </a:spcAft>
              <a:defRPr sz="1600" i="1">
                <a:solidFill>
                  <a:schemeClr val="tx1"/>
                </a:solidFill>
                <a:latin typeface="Arial" charset="0"/>
              </a:defRPr>
            </a:lvl7pPr>
            <a:lvl8pPr marL="3429000" indent="-228600" eaLnBrk="0" fontAlgn="base" hangingPunct="0">
              <a:spcBef>
                <a:spcPct val="0"/>
              </a:spcBef>
              <a:spcAft>
                <a:spcPct val="0"/>
              </a:spcAft>
              <a:defRPr sz="1600" i="1">
                <a:solidFill>
                  <a:schemeClr val="tx1"/>
                </a:solidFill>
                <a:latin typeface="Arial" charset="0"/>
              </a:defRPr>
            </a:lvl8pPr>
            <a:lvl9pPr marL="3886200" indent="-228600" eaLnBrk="0" fontAlgn="base" hangingPunct="0">
              <a:spcBef>
                <a:spcPct val="0"/>
              </a:spcBef>
              <a:spcAft>
                <a:spcPct val="0"/>
              </a:spcAft>
              <a:defRPr sz="1600" i="1">
                <a:solidFill>
                  <a:schemeClr val="tx1"/>
                </a:solidFill>
                <a:latin typeface="Arial" charset="0"/>
              </a:defRPr>
            </a:lvl9pPr>
          </a:lstStyle>
          <a:p>
            <a:fld id="{92C01ACC-64EB-41DA-BC37-3CC7050AA7AE}" type="slidenum">
              <a:rPr lang="en-US" altLang="en-US" sz="1400" i="0" smtClean="0"/>
              <a:pPr/>
              <a:t>38</a:t>
            </a:fld>
            <a:endParaRPr lang="en-US" altLang="en-US" sz="1400" i="0" dirty="0"/>
          </a:p>
        </p:txBody>
      </p:sp>
    </p:spTree>
    <p:extLst>
      <p:ext uri="{BB962C8B-B14F-4D97-AF65-F5344CB8AC3E}">
        <p14:creationId xmlns:p14="http://schemas.microsoft.com/office/powerpoint/2010/main" val="13008056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47673"/>
          </a:xfrm>
        </p:spPr>
        <p:txBody>
          <a:bodyPr>
            <a:normAutofit fontScale="90000"/>
          </a:bodyPr>
          <a:lstStyle/>
          <a:p>
            <a:r>
              <a:rPr lang="en-US" dirty="0"/>
              <a:t>Other Budget Priorities</a:t>
            </a:r>
          </a:p>
        </p:txBody>
      </p:sp>
      <p:sp>
        <p:nvSpPr>
          <p:cNvPr id="3" name="Content Placeholder 2"/>
          <p:cNvSpPr>
            <a:spLocks noGrp="1"/>
          </p:cNvSpPr>
          <p:nvPr>
            <p:ph idx="1"/>
          </p:nvPr>
        </p:nvSpPr>
        <p:spPr/>
        <p:txBody>
          <a:bodyPr/>
          <a:lstStyle/>
          <a:p>
            <a:r>
              <a:rPr lang="en-US" dirty="0"/>
              <a:t>Increased small-scale and mid-scale projects including theory computing. This was temporarily sacrificed in 2013 implementation plan to start construction program.</a:t>
            </a:r>
          </a:p>
          <a:p>
            <a:pPr marL="0" indent="0">
              <a:buNone/>
            </a:pPr>
            <a:endParaRPr lang="en-US" dirty="0"/>
          </a:p>
          <a:p>
            <a:r>
              <a:rPr lang="en-US" dirty="0"/>
              <a:t>Increased research funding. It has fallen over the past few years to less than 30% of total in 2015 in DOE-NP.</a:t>
            </a:r>
          </a:p>
          <a:p>
            <a:endParaRPr lang="en-US" dirty="0"/>
          </a:p>
          <a:p>
            <a:endParaRPr lang="en-US" dirty="0"/>
          </a:p>
        </p:txBody>
      </p:sp>
      <p:sp>
        <p:nvSpPr>
          <p:cNvPr id="4" name="Slide Number Placeholder 3"/>
          <p:cNvSpPr>
            <a:spLocks noGrp="1"/>
          </p:cNvSpPr>
          <p:nvPr>
            <p:ph type="sldNum" sz="quarter" idx="4294967295"/>
          </p:nvPr>
        </p:nvSpPr>
        <p:spPr>
          <a:xfrm>
            <a:off x="8766175" y="6619875"/>
            <a:ext cx="377825" cy="23812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i="1">
                <a:solidFill>
                  <a:schemeClr val="tx1"/>
                </a:solidFill>
                <a:latin typeface="Arial" charset="0"/>
              </a:defRPr>
            </a:lvl1pPr>
            <a:lvl2pPr marL="742950" indent="-285750">
              <a:defRPr sz="1600" i="1">
                <a:solidFill>
                  <a:schemeClr val="tx1"/>
                </a:solidFill>
                <a:latin typeface="Arial" charset="0"/>
              </a:defRPr>
            </a:lvl2pPr>
            <a:lvl3pPr marL="1143000" indent="-228600">
              <a:defRPr sz="1600" i="1">
                <a:solidFill>
                  <a:schemeClr val="tx1"/>
                </a:solidFill>
                <a:latin typeface="Arial" charset="0"/>
              </a:defRPr>
            </a:lvl3pPr>
            <a:lvl4pPr marL="1600200" indent="-228600">
              <a:defRPr sz="1600" i="1">
                <a:solidFill>
                  <a:schemeClr val="tx1"/>
                </a:solidFill>
                <a:latin typeface="Arial" charset="0"/>
              </a:defRPr>
            </a:lvl4pPr>
            <a:lvl5pPr marL="2057400" indent="-228600">
              <a:defRPr sz="1600" i="1">
                <a:solidFill>
                  <a:schemeClr val="tx1"/>
                </a:solidFill>
                <a:latin typeface="Arial" charset="0"/>
              </a:defRPr>
            </a:lvl5pPr>
            <a:lvl6pPr marL="2514600" indent="-228600" eaLnBrk="0" fontAlgn="base" hangingPunct="0">
              <a:spcBef>
                <a:spcPct val="0"/>
              </a:spcBef>
              <a:spcAft>
                <a:spcPct val="0"/>
              </a:spcAft>
              <a:defRPr sz="1600" i="1">
                <a:solidFill>
                  <a:schemeClr val="tx1"/>
                </a:solidFill>
                <a:latin typeface="Arial" charset="0"/>
              </a:defRPr>
            </a:lvl6pPr>
            <a:lvl7pPr marL="2971800" indent="-228600" eaLnBrk="0" fontAlgn="base" hangingPunct="0">
              <a:spcBef>
                <a:spcPct val="0"/>
              </a:spcBef>
              <a:spcAft>
                <a:spcPct val="0"/>
              </a:spcAft>
              <a:defRPr sz="1600" i="1">
                <a:solidFill>
                  <a:schemeClr val="tx1"/>
                </a:solidFill>
                <a:latin typeface="Arial" charset="0"/>
              </a:defRPr>
            </a:lvl7pPr>
            <a:lvl8pPr marL="3429000" indent="-228600" eaLnBrk="0" fontAlgn="base" hangingPunct="0">
              <a:spcBef>
                <a:spcPct val="0"/>
              </a:spcBef>
              <a:spcAft>
                <a:spcPct val="0"/>
              </a:spcAft>
              <a:defRPr sz="1600" i="1">
                <a:solidFill>
                  <a:schemeClr val="tx1"/>
                </a:solidFill>
                <a:latin typeface="Arial" charset="0"/>
              </a:defRPr>
            </a:lvl8pPr>
            <a:lvl9pPr marL="3886200" indent="-228600" eaLnBrk="0" fontAlgn="base" hangingPunct="0">
              <a:spcBef>
                <a:spcPct val="0"/>
              </a:spcBef>
              <a:spcAft>
                <a:spcPct val="0"/>
              </a:spcAft>
              <a:defRPr sz="1600" i="1">
                <a:solidFill>
                  <a:schemeClr val="tx1"/>
                </a:solidFill>
                <a:latin typeface="Arial" charset="0"/>
              </a:defRPr>
            </a:lvl9pPr>
          </a:lstStyle>
          <a:p>
            <a:fld id="{92C01ACC-64EB-41DA-BC37-3CC7050AA7AE}" type="slidenum">
              <a:rPr lang="en-US" altLang="en-US" sz="1400" i="0" smtClean="0"/>
              <a:pPr/>
              <a:t>39</a:t>
            </a:fld>
            <a:endParaRPr lang="en-US" altLang="en-US" sz="1400" i="0" dirty="0"/>
          </a:p>
        </p:txBody>
      </p:sp>
    </p:spTree>
    <p:extLst>
      <p:ext uri="{BB962C8B-B14F-4D97-AF65-F5344CB8AC3E}">
        <p14:creationId xmlns:p14="http://schemas.microsoft.com/office/powerpoint/2010/main" val="5202019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5419" y="225310"/>
            <a:ext cx="7772400" cy="833554"/>
          </a:xfrm>
        </p:spPr>
        <p:txBody>
          <a:bodyPr>
            <a:normAutofit fontScale="90000"/>
          </a:bodyPr>
          <a:lstStyle/>
          <a:p>
            <a:r>
              <a:rPr lang="en-US" sz="3200" dirty="0"/>
              <a:t>Nuclear Science in the U.S. has been guided by the NSAC Long Range Plans</a:t>
            </a:r>
          </a:p>
        </p:txBody>
      </p:sp>
      <p:sp>
        <p:nvSpPr>
          <p:cNvPr id="3" name="Subtitle 2"/>
          <p:cNvSpPr>
            <a:spLocks noGrp="1"/>
          </p:cNvSpPr>
          <p:nvPr>
            <p:ph type="subTitle" idx="1"/>
          </p:nvPr>
        </p:nvSpPr>
        <p:spPr>
          <a:xfrm>
            <a:off x="3305506" y="3270134"/>
            <a:ext cx="6400800" cy="2656532"/>
          </a:xfrm>
        </p:spPr>
        <p:txBody>
          <a:bodyPr>
            <a:normAutofit/>
          </a:bodyPr>
          <a:lstStyle/>
          <a:p>
            <a:endParaRPr lang="en-US" dirty="0"/>
          </a:p>
          <a:p>
            <a:endParaRPr lang="en-US" dirty="0"/>
          </a:p>
        </p:txBody>
      </p:sp>
      <p:sp>
        <p:nvSpPr>
          <p:cNvPr id="6" name="Slide Number Placeholder 3"/>
          <p:cNvSpPr>
            <a:spLocks noGrp="1"/>
          </p:cNvSpPr>
          <p:nvPr>
            <p:ph type="sldNum" sz="quarter" idx="4294967295"/>
          </p:nvPr>
        </p:nvSpPr>
        <p:spPr>
          <a:xfrm>
            <a:off x="8766175" y="6619875"/>
            <a:ext cx="377825" cy="23812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i="1">
                <a:solidFill>
                  <a:schemeClr val="tx1"/>
                </a:solidFill>
                <a:latin typeface="Arial" charset="0"/>
              </a:defRPr>
            </a:lvl1pPr>
            <a:lvl2pPr marL="742950" indent="-285750">
              <a:defRPr sz="1600" i="1">
                <a:solidFill>
                  <a:schemeClr val="tx1"/>
                </a:solidFill>
                <a:latin typeface="Arial" charset="0"/>
              </a:defRPr>
            </a:lvl2pPr>
            <a:lvl3pPr marL="1143000" indent="-228600">
              <a:defRPr sz="1600" i="1">
                <a:solidFill>
                  <a:schemeClr val="tx1"/>
                </a:solidFill>
                <a:latin typeface="Arial" charset="0"/>
              </a:defRPr>
            </a:lvl3pPr>
            <a:lvl4pPr marL="1600200" indent="-228600">
              <a:defRPr sz="1600" i="1">
                <a:solidFill>
                  <a:schemeClr val="tx1"/>
                </a:solidFill>
                <a:latin typeface="Arial" charset="0"/>
              </a:defRPr>
            </a:lvl4pPr>
            <a:lvl5pPr marL="2057400" indent="-228600">
              <a:defRPr sz="1600" i="1">
                <a:solidFill>
                  <a:schemeClr val="tx1"/>
                </a:solidFill>
                <a:latin typeface="Arial" charset="0"/>
              </a:defRPr>
            </a:lvl5pPr>
            <a:lvl6pPr marL="2514600" indent="-228600" eaLnBrk="0" fontAlgn="base" hangingPunct="0">
              <a:spcBef>
                <a:spcPct val="0"/>
              </a:spcBef>
              <a:spcAft>
                <a:spcPct val="0"/>
              </a:spcAft>
              <a:defRPr sz="1600" i="1">
                <a:solidFill>
                  <a:schemeClr val="tx1"/>
                </a:solidFill>
                <a:latin typeface="Arial" charset="0"/>
              </a:defRPr>
            </a:lvl6pPr>
            <a:lvl7pPr marL="2971800" indent="-228600" eaLnBrk="0" fontAlgn="base" hangingPunct="0">
              <a:spcBef>
                <a:spcPct val="0"/>
              </a:spcBef>
              <a:spcAft>
                <a:spcPct val="0"/>
              </a:spcAft>
              <a:defRPr sz="1600" i="1">
                <a:solidFill>
                  <a:schemeClr val="tx1"/>
                </a:solidFill>
                <a:latin typeface="Arial" charset="0"/>
              </a:defRPr>
            </a:lvl7pPr>
            <a:lvl8pPr marL="3429000" indent="-228600" eaLnBrk="0" fontAlgn="base" hangingPunct="0">
              <a:spcBef>
                <a:spcPct val="0"/>
              </a:spcBef>
              <a:spcAft>
                <a:spcPct val="0"/>
              </a:spcAft>
              <a:defRPr sz="1600" i="1">
                <a:solidFill>
                  <a:schemeClr val="tx1"/>
                </a:solidFill>
                <a:latin typeface="Arial" charset="0"/>
              </a:defRPr>
            </a:lvl8pPr>
            <a:lvl9pPr marL="3886200" indent="-228600" eaLnBrk="0" fontAlgn="base" hangingPunct="0">
              <a:spcBef>
                <a:spcPct val="0"/>
              </a:spcBef>
              <a:spcAft>
                <a:spcPct val="0"/>
              </a:spcAft>
              <a:defRPr sz="1600" i="1">
                <a:solidFill>
                  <a:schemeClr val="tx1"/>
                </a:solidFill>
                <a:latin typeface="Arial" charset="0"/>
              </a:defRPr>
            </a:lvl9pPr>
          </a:lstStyle>
          <a:p>
            <a:fld id="{92C01ACC-64EB-41DA-BC37-3CC7050AA7AE}" type="slidenum">
              <a:rPr lang="en-US" altLang="en-US" sz="1400" i="0" smtClean="0"/>
              <a:pPr/>
              <a:t>4</a:t>
            </a:fld>
            <a:endParaRPr lang="en-US" altLang="en-US" sz="1400" i="0" dirty="0"/>
          </a:p>
        </p:txBody>
      </p:sp>
      <p:pic>
        <p:nvPicPr>
          <p:cNvPr id="9" name="Picture 25" descr="LRP79_Cov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95400"/>
            <a:ext cx="1927225"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26" descr="LRP83_Cov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600" y="1752600"/>
            <a:ext cx="1916113"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27" descr="LRP89_Cov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43200" y="2209800"/>
            <a:ext cx="1933575"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28" descr="lrp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2895600"/>
            <a:ext cx="1922463" cy="2547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ext Box 29"/>
          <p:cNvSpPr txBox="1">
            <a:spLocks noChangeArrowheads="1"/>
          </p:cNvSpPr>
          <p:nvPr/>
        </p:nvSpPr>
        <p:spPr bwMode="auto">
          <a:xfrm>
            <a:off x="642938" y="1058863"/>
            <a:ext cx="469900" cy="265112"/>
          </a:xfrm>
          <a:prstGeom prst="rect">
            <a:avLst/>
          </a:prstGeom>
          <a:noFill/>
          <a:ln w="9525">
            <a:noFill/>
            <a:miter lim="800000"/>
            <a:headEnd/>
            <a:tailEnd/>
          </a:ln>
          <a:effectLst/>
        </p:spPr>
        <p:txBody>
          <a:bodyPr wrap="none" lIns="82058" tIns="41029" rIns="82058" bIns="41029">
            <a:spAutoFit/>
          </a:bodyPr>
          <a:lstStyle/>
          <a:p>
            <a:pPr defTabSz="820738">
              <a:defRPr/>
            </a:pPr>
            <a:r>
              <a:rPr lang="en-US" sz="1200" i="0">
                <a:effectLst>
                  <a:outerShdw blurRad="38100" dist="38100" dir="2700000" algn="tl">
                    <a:srgbClr val="C0C0C0"/>
                  </a:outerShdw>
                </a:effectLst>
                <a:latin typeface="Times New Roman" pitchFamily="18" charset="0"/>
              </a:rPr>
              <a:t>1979</a:t>
            </a:r>
          </a:p>
        </p:txBody>
      </p:sp>
      <p:sp>
        <p:nvSpPr>
          <p:cNvPr id="14" name="Text Box 30"/>
          <p:cNvSpPr txBox="1">
            <a:spLocks noChangeArrowheads="1"/>
          </p:cNvSpPr>
          <p:nvPr/>
        </p:nvSpPr>
        <p:spPr bwMode="auto">
          <a:xfrm>
            <a:off x="2035175" y="1533525"/>
            <a:ext cx="469900" cy="265113"/>
          </a:xfrm>
          <a:prstGeom prst="rect">
            <a:avLst/>
          </a:prstGeom>
          <a:noFill/>
          <a:ln w="9525">
            <a:noFill/>
            <a:miter lim="800000"/>
            <a:headEnd/>
            <a:tailEnd/>
          </a:ln>
          <a:effectLst/>
        </p:spPr>
        <p:txBody>
          <a:bodyPr wrap="none" lIns="82058" tIns="41029" rIns="82058" bIns="41029">
            <a:spAutoFit/>
          </a:bodyPr>
          <a:lstStyle/>
          <a:p>
            <a:pPr defTabSz="820738">
              <a:defRPr/>
            </a:pPr>
            <a:r>
              <a:rPr lang="en-US" sz="1200" i="0">
                <a:effectLst>
                  <a:outerShdw blurRad="38100" dist="38100" dir="2700000" algn="tl">
                    <a:srgbClr val="C0C0C0"/>
                  </a:outerShdw>
                </a:effectLst>
                <a:latin typeface="Times New Roman" pitchFamily="18" charset="0"/>
              </a:rPr>
              <a:t>1983</a:t>
            </a:r>
          </a:p>
        </p:txBody>
      </p:sp>
      <p:sp>
        <p:nvSpPr>
          <p:cNvPr id="15" name="Text Box 31"/>
          <p:cNvSpPr txBox="1">
            <a:spLocks noChangeArrowheads="1"/>
          </p:cNvSpPr>
          <p:nvPr/>
        </p:nvSpPr>
        <p:spPr bwMode="auto">
          <a:xfrm>
            <a:off x="3505200" y="1981200"/>
            <a:ext cx="469900" cy="265113"/>
          </a:xfrm>
          <a:prstGeom prst="rect">
            <a:avLst/>
          </a:prstGeom>
          <a:noFill/>
          <a:ln w="9525">
            <a:noFill/>
            <a:miter lim="800000"/>
            <a:headEnd/>
            <a:tailEnd/>
          </a:ln>
          <a:effectLst/>
        </p:spPr>
        <p:txBody>
          <a:bodyPr wrap="none" lIns="82058" tIns="41029" rIns="82058" bIns="41029">
            <a:spAutoFit/>
          </a:bodyPr>
          <a:lstStyle/>
          <a:p>
            <a:pPr defTabSz="820738">
              <a:defRPr/>
            </a:pPr>
            <a:r>
              <a:rPr lang="en-US" sz="1200" i="0">
                <a:effectLst>
                  <a:outerShdw blurRad="38100" dist="38100" dir="2700000" algn="tl">
                    <a:srgbClr val="C0C0C0"/>
                  </a:outerShdw>
                </a:effectLst>
                <a:latin typeface="Times New Roman" pitchFamily="18" charset="0"/>
              </a:rPr>
              <a:t>1989</a:t>
            </a:r>
          </a:p>
        </p:txBody>
      </p:sp>
      <p:sp>
        <p:nvSpPr>
          <p:cNvPr id="16" name="Text Box 32"/>
          <p:cNvSpPr txBox="1">
            <a:spLocks noChangeArrowheads="1"/>
          </p:cNvSpPr>
          <p:nvPr/>
        </p:nvSpPr>
        <p:spPr bwMode="auto">
          <a:xfrm>
            <a:off x="4953000" y="2667000"/>
            <a:ext cx="469900" cy="265113"/>
          </a:xfrm>
          <a:prstGeom prst="rect">
            <a:avLst/>
          </a:prstGeom>
          <a:noFill/>
          <a:ln w="9525">
            <a:noFill/>
            <a:miter lim="800000"/>
            <a:headEnd/>
            <a:tailEnd/>
          </a:ln>
          <a:effectLst/>
        </p:spPr>
        <p:txBody>
          <a:bodyPr wrap="none" lIns="82058" tIns="41029" rIns="82058" bIns="41029">
            <a:spAutoFit/>
          </a:bodyPr>
          <a:lstStyle/>
          <a:p>
            <a:pPr defTabSz="820738">
              <a:defRPr/>
            </a:pPr>
            <a:r>
              <a:rPr lang="en-US" sz="1200" i="0">
                <a:effectLst>
                  <a:outerShdw blurRad="38100" dist="38100" dir="2700000" algn="tl">
                    <a:srgbClr val="C0C0C0"/>
                  </a:outerShdw>
                </a:effectLst>
                <a:latin typeface="Times New Roman" pitchFamily="18" charset="0"/>
              </a:rPr>
              <a:t>1996</a:t>
            </a:r>
          </a:p>
        </p:txBody>
      </p:sp>
      <p:sp>
        <p:nvSpPr>
          <p:cNvPr id="17" name="Text Box 33"/>
          <p:cNvSpPr txBox="1">
            <a:spLocks noChangeArrowheads="1"/>
          </p:cNvSpPr>
          <p:nvPr/>
        </p:nvSpPr>
        <p:spPr bwMode="auto">
          <a:xfrm>
            <a:off x="6400800" y="3352800"/>
            <a:ext cx="469900" cy="265113"/>
          </a:xfrm>
          <a:prstGeom prst="rect">
            <a:avLst/>
          </a:prstGeom>
          <a:noFill/>
          <a:ln w="9525">
            <a:noFill/>
            <a:miter lim="800000"/>
            <a:headEnd/>
            <a:tailEnd/>
          </a:ln>
          <a:effectLst/>
        </p:spPr>
        <p:txBody>
          <a:bodyPr wrap="none" lIns="82058" tIns="41029" rIns="82058" bIns="41029">
            <a:spAutoFit/>
          </a:bodyPr>
          <a:lstStyle/>
          <a:p>
            <a:pPr defTabSz="820738">
              <a:defRPr/>
            </a:pPr>
            <a:r>
              <a:rPr lang="en-US" sz="1200" i="0">
                <a:effectLst>
                  <a:outerShdw blurRad="38100" dist="38100" dir="2700000" algn="tl">
                    <a:srgbClr val="C0C0C0"/>
                  </a:outerShdw>
                </a:effectLst>
                <a:latin typeface="Times New Roman" pitchFamily="18" charset="0"/>
              </a:rPr>
              <a:t>2002</a:t>
            </a:r>
          </a:p>
        </p:txBody>
      </p:sp>
      <p:pic>
        <p:nvPicPr>
          <p:cNvPr id="19" name="Picture 35" descr="LRP2002_Cov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15000" y="3581400"/>
            <a:ext cx="2003425" cy="2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Rectangle 36"/>
          <p:cNvSpPr>
            <a:spLocks noChangeArrowheads="1"/>
          </p:cNvSpPr>
          <p:nvPr/>
        </p:nvSpPr>
        <p:spPr bwMode="auto">
          <a:xfrm>
            <a:off x="7010400" y="3810000"/>
            <a:ext cx="1981200" cy="2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anchor="ctr">
            <a:spAutoFit/>
          </a:bodyPr>
          <a:lstStyle>
            <a:lvl1pPr>
              <a:defRPr sz="1600" i="1">
                <a:solidFill>
                  <a:schemeClr val="tx1"/>
                </a:solidFill>
                <a:latin typeface="Arial" charset="0"/>
              </a:defRPr>
            </a:lvl1pPr>
            <a:lvl2pPr marL="742950" indent="-285750">
              <a:defRPr sz="1600" i="1">
                <a:solidFill>
                  <a:schemeClr val="tx1"/>
                </a:solidFill>
                <a:latin typeface="Arial" charset="0"/>
              </a:defRPr>
            </a:lvl2pPr>
            <a:lvl3pPr marL="1143000" indent="-228600">
              <a:defRPr sz="1600" i="1">
                <a:solidFill>
                  <a:schemeClr val="tx1"/>
                </a:solidFill>
                <a:latin typeface="Arial" charset="0"/>
              </a:defRPr>
            </a:lvl3pPr>
            <a:lvl4pPr marL="1600200" indent="-228600">
              <a:defRPr sz="1600" i="1">
                <a:solidFill>
                  <a:schemeClr val="tx1"/>
                </a:solidFill>
                <a:latin typeface="Arial" charset="0"/>
              </a:defRPr>
            </a:lvl4pPr>
            <a:lvl5pPr marL="2057400" indent="-228600">
              <a:defRPr sz="1600" i="1">
                <a:solidFill>
                  <a:schemeClr val="tx1"/>
                </a:solidFill>
                <a:latin typeface="Arial" charset="0"/>
              </a:defRPr>
            </a:lvl5pPr>
            <a:lvl6pPr marL="2514600" indent="-228600" eaLnBrk="0" fontAlgn="base" hangingPunct="0">
              <a:spcBef>
                <a:spcPct val="0"/>
              </a:spcBef>
              <a:spcAft>
                <a:spcPct val="0"/>
              </a:spcAft>
              <a:defRPr sz="1600" i="1">
                <a:solidFill>
                  <a:schemeClr val="tx1"/>
                </a:solidFill>
                <a:latin typeface="Arial" charset="0"/>
              </a:defRPr>
            </a:lvl6pPr>
            <a:lvl7pPr marL="2971800" indent="-228600" eaLnBrk="0" fontAlgn="base" hangingPunct="0">
              <a:spcBef>
                <a:spcPct val="0"/>
              </a:spcBef>
              <a:spcAft>
                <a:spcPct val="0"/>
              </a:spcAft>
              <a:defRPr sz="1600" i="1">
                <a:solidFill>
                  <a:schemeClr val="tx1"/>
                </a:solidFill>
                <a:latin typeface="Arial" charset="0"/>
              </a:defRPr>
            </a:lvl7pPr>
            <a:lvl8pPr marL="3429000" indent="-228600" eaLnBrk="0" fontAlgn="base" hangingPunct="0">
              <a:spcBef>
                <a:spcPct val="0"/>
              </a:spcBef>
              <a:spcAft>
                <a:spcPct val="0"/>
              </a:spcAft>
              <a:defRPr sz="1600" i="1">
                <a:solidFill>
                  <a:schemeClr val="tx1"/>
                </a:solidFill>
                <a:latin typeface="Arial" charset="0"/>
              </a:defRPr>
            </a:lvl8pPr>
            <a:lvl9pPr marL="3886200" indent="-228600" eaLnBrk="0" fontAlgn="base" hangingPunct="0">
              <a:spcBef>
                <a:spcPct val="0"/>
              </a:spcBef>
              <a:spcAft>
                <a:spcPct val="0"/>
              </a:spcAft>
              <a:defRPr sz="1600" i="1">
                <a:solidFill>
                  <a:schemeClr val="tx1"/>
                </a:solidFill>
                <a:latin typeface="Arial" charset="0"/>
              </a:defRPr>
            </a:lvl9pPr>
          </a:lstStyle>
          <a:p>
            <a:endParaRPr lang="en-US" altLang="en-US"/>
          </a:p>
        </p:txBody>
      </p:sp>
      <p:sp>
        <p:nvSpPr>
          <p:cNvPr id="21" name="Text Box 38"/>
          <p:cNvSpPr txBox="1">
            <a:spLocks noChangeArrowheads="1"/>
          </p:cNvSpPr>
          <p:nvPr/>
        </p:nvSpPr>
        <p:spPr bwMode="auto">
          <a:xfrm>
            <a:off x="7772400" y="4038600"/>
            <a:ext cx="469900" cy="265113"/>
          </a:xfrm>
          <a:prstGeom prst="rect">
            <a:avLst/>
          </a:prstGeom>
          <a:noFill/>
          <a:ln w="9525">
            <a:noFill/>
            <a:miter lim="800000"/>
            <a:headEnd/>
            <a:tailEnd/>
          </a:ln>
          <a:effectLst/>
        </p:spPr>
        <p:txBody>
          <a:bodyPr lIns="82058" tIns="41029" rIns="82058" bIns="41029">
            <a:spAutoFit/>
          </a:bodyPr>
          <a:lstStyle/>
          <a:p>
            <a:pPr defTabSz="820738">
              <a:defRPr/>
            </a:pPr>
            <a:r>
              <a:rPr lang="en-US" sz="1200" i="0">
                <a:effectLst>
                  <a:outerShdw blurRad="38100" dist="38100" dir="2700000" algn="tl">
                    <a:srgbClr val="C0C0C0"/>
                  </a:outerShdw>
                </a:effectLst>
                <a:latin typeface="Times New Roman" pitchFamily="18" charset="0"/>
              </a:rPr>
              <a:t>2007</a:t>
            </a:r>
          </a:p>
        </p:txBody>
      </p:sp>
      <p:pic>
        <p:nvPicPr>
          <p:cNvPr id="22" name="Picture 3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96088" y="4281488"/>
            <a:ext cx="2066925" cy="2576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7362" y="3958322"/>
            <a:ext cx="1344238" cy="646331"/>
          </a:xfrm>
          <a:prstGeom prst="rect">
            <a:avLst/>
          </a:prstGeom>
          <a:noFill/>
        </p:spPr>
        <p:txBody>
          <a:bodyPr wrap="none" rtlCol="0">
            <a:spAutoFit/>
          </a:bodyPr>
          <a:lstStyle/>
          <a:p>
            <a:r>
              <a:rPr lang="en-US" dirty="0"/>
              <a:t>CW Electron</a:t>
            </a:r>
          </a:p>
          <a:p>
            <a:r>
              <a:rPr lang="en-US" dirty="0"/>
              <a:t>Accelerator</a:t>
            </a:r>
          </a:p>
        </p:txBody>
      </p:sp>
      <p:sp>
        <p:nvSpPr>
          <p:cNvPr id="5" name="TextBox 4"/>
          <p:cNvSpPr txBox="1"/>
          <p:nvPr/>
        </p:nvSpPr>
        <p:spPr>
          <a:xfrm>
            <a:off x="1813298" y="4320646"/>
            <a:ext cx="646331" cy="369332"/>
          </a:xfrm>
          <a:prstGeom prst="rect">
            <a:avLst/>
          </a:prstGeom>
          <a:noFill/>
        </p:spPr>
        <p:txBody>
          <a:bodyPr wrap="none" rtlCol="0">
            <a:spAutoFit/>
          </a:bodyPr>
          <a:lstStyle/>
          <a:p>
            <a:r>
              <a:rPr lang="en-US" dirty="0"/>
              <a:t>RHIC</a:t>
            </a:r>
          </a:p>
        </p:txBody>
      </p:sp>
      <p:sp>
        <p:nvSpPr>
          <p:cNvPr id="7" name="TextBox 6"/>
          <p:cNvSpPr txBox="1"/>
          <p:nvPr/>
        </p:nvSpPr>
        <p:spPr>
          <a:xfrm>
            <a:off x="4676775" y="1705195"/>
            <a:ext cx="1839378" cy="923330"/>
          </a:xfrm>
          <a:prstGeom prst="rect">
            <a:avLst/>
          </a:prstGeom>
          <a:noFill/>
        </p:spPr>
        <p:txBody>
          <a:bodyPr wrap="none" rtlCol="0">
            <a:spAutoFit/>
          </a:bodyPr>
          <a:lstStyle/>
          <a:p>
            <a:r>
              <a:rPr lang="en-US" dirty="0"/>
              <a:t>Two Rare </a:t>
            </a:r>
          </a:p>
          <a:p>
            <a:r>
              <a:rPr lang="en-US" dirty="0"/>
              <a:t>Isotopes Facilities </a:t>
            </a:r>
          </a:p>
          <a:p>
            <a:r>
              <a:rPr lang="en-US" dirty="0"/>
              <a:t>–in-flight, ISOL</a:t>
            </a:r>
          </a:p>
        </p:txBody>
      </p:sp>
      <p:sp>
        <p:nvSpPr>
          <p:cNvPr id="8" name="TextBox 7"/>
          <p:cNvSpPr txBox="1"/>
          <p:nvPr/>
        </p:nvSpPr>
        <p:spPr>
          <a:xfrm>
            <a:off x="6174000" y="2794625"/>
            <a:ext cx="1617788" cy="646331"/>
          </a:xfrm>
          <a:prstGeom prst="rect">
            <a:avLst/>
          </a:prstGeom>
          <a:noFill/>
        </p:spPr>
        <p:txBody>
          <a:bodyPr wrap="none" rtlCol="0">
            <a:spAutoFit/>
          </a:bodyPr>
          <a:lstStyle/>
          <a:p>
            <a:r>
              <a:rPr lang="en-US" dirty="0"/>
              <a:t>RIA (</a:t>
            </a:r>
            <a:r>
              <a:rPr lang="en-US" dirty="0" err="1"/>
              <a:t>Descoped</a:t>
            </a:r>
            <a:r>
              <a:rPr lang="en-US" dirty="0"/>
              <a:t>)</a:t>
            </a:r>
          </a:p>
          <a:p>
            <a:r>
              <a:rPr lang="en-US" dirty="0"/>
              <a:t>JLAB 12 </a:t>
            </a:r>
            <a:r>
              <a:rPr lang="en-US" dirty="0" err="1"/>
              <a:t>GeV</a:t>
            </a:r>
            <a:endParaRPr lang="en-US" dirty="0"/>
          </a:p>
        </p:txBody>
      </p:sp>
      <p:sp>
        <p:nvSpPr>
          <p:cNvPr id="18" name="TextBox 17"/>
          <p:cNvSpPr txBox="1"/>
          <p:nvPr/>
        </p:nvSpPr>
        <p:spPr>
          <a:xfrm>
            <a:off x="7634275" y="3424914"/>
            <a:ext cx="1541703" cy="646331"/>
          </a:xfrm>
          <a:prstGeom prst="rect">
            <a:avLst/>
          </a:prstGeom>
          <a:noFill/>
        </p:spPr>
        <p:txBody>
          <a:bodyPr wrap="square" rtlCol="0">
            <a:spAutoFit/>
          </a:bodyPr>
          <a:lstStyle/>
          <a:p>
            <a:r>
              <a:rPr lang="en-US" dirty="0"/>
              <a:t>FRIB</a:t>
            </a:r>
          </a:p>
          <a:p>
            <a:r>
              <a:rPr lang="en-US" dirty="0"/>
              <a:t>RHIC Upgrade</a:t>
            </a:r>
          </a:p>
        </p:txBody>
      </p:sp>
      <p:sp>
        <p:nvSpPr>
          <p:cNvPr id="23" name="TextBox 22"/>
          <p:cNvSpPr txBox="1"/>
          <p:nvPr/>
        </p:nvSpPr>
        <p:spPr>
          <a:xfrm rot="10800000" flipH="1" flipV="1">
            <a:off x="1464660" y="6077635"/>
            <a:ext cx="1474416" cy="707886"/>
          </a:xfrm>
          <a:prstGeom prst="rect">
            <a:avLst/>
          </a:prstGeom>
          <a:noFill/>
        </p:spPr>
        <p:txBody>
          <a:bodyPr wrap="square" rtlCol="0">
            <a:spAutoFit/>
          </a:bodyPr>
          <a:lstStyle/>
          <a:p>
            <a:r>
              <a:rPr lang="en-US" sz="2000" dirty="0">
                <a:solidFill>
                  <a:srgbClr val="FF0000"/>
                </a:solidFill>
              </a:rPr>
              <a:t>10% budget increase  </a:t>
            </a:r>
          </a:p>
        </p:txBody>
      </p:sp>
      <p:sp>
        <p:nvSpPr>
          <p:cNvPr id="24" name="TextBox 23"/>
          <p:cNvSpPr txBox="1"/>
          <p:nvPr/>
        </p:nvSpPr>
        <p:spPr>
          <a:xfrm>
            <a:off x="3135203" y="6227932"/>
            <a:ext cx="801697" cy="400110"/>
          </a:xfrm>
          <a:prstGeom prst="rect">
            <a:avLst/>
          </a:prstGeom>
          <a:noFill/>
        </p:spPr>
        <p:txBody>
          <a:bodyPr wrap="none" rtlCol="0">
            <a:spAutoFit/>
          </a:bodyPr>
          <a:lstStyle/>
          <a:p>
            <a:r>
              <a:rPr lang="en-US" sz="2000" dirty="0">
                <a:solidFill>
                  <a:srgbClr val="FF0000"/>
                </a:solidFill>
              </a:rPr>
              <a:t>KAON</a:t>
            </a:r>
          </a:p>
        </p:txBody>
      </p:sp>
      <p:sp>
        <p:nvSpPr>
          <p:cNvPr id="25" name="TextBox 24"/>
          <p:cNvSpPr txBox="1"/>
          <p:nvPr/>
        </p:nvSpPr>
        <p:spPr>
          <a:xfrm>
            <a:off x="4676775" y="6229932"/>
            <a:ext cx="595035" cy="400110"/>
          </a:xfrm>
          <a:prstGeom prst="rect">
            <a:avLst/>
          </a:prstGeom>
          <a:noFill/>
        </p:spPr>
        <p:txBody>
          <a:bodyPr wrap="none" rtlCol="0">
            <a:spAutoFit/>
          </a:bodyPr>
          <a:lstStyle/>
          <a:p>
            <a:r>
              <a:rPr lang="en-US" sz="2000" dirty="0">
                <a:solidFill>
                  <a:srgbClr val="FF0000"/>
                </a:solidFill>
              </a:rPr>
              <a:t>LISS</a:t>
            </a:r>
          </a:p>
        </p:txBody>
      </p:sp>
      <p:sp>
        <p:nvSpPr>
          <p:cNvPr id="26" name="TextBox 25"/>
          <p:cNvSpPr txBox="1"/>
          <p:nvPr/>
        </p:nvSpPr>
        <p:spPr>
          <a:xfrm>
            <a:off x="5868322" y="6269803"/>
            <a:ext cx="864339" cy="400110"/>
          </a:xfrm>
          <a:prstGeom prst="rect">
            <a:avLst/>
          </a:prstGeom>
          <a:noFill/>
        </p:spPr>
        <p:txBody>
          <a:bodyPr wrap="none" rtlCol="0">
            <a:spAutoFit/>
          </a:bodyPr>
          <a:lstStyle/>
          <a:p>
            <a:r>
              <a:rPr lang="en-US" sz="2000" dirty="0">
                <a:solidFill>
                  <a:srgbClr val="FF0000"/>
                </a:solidFill>
              </a:rPr>
              <a:t>DUSEL</a:t>
            </a:r>
          </a:p>
        </p:txBody>
      </p:sp>
      <p:sp>
        <p:nvSpPr>
          <p:cNvPr id="27" name="TextBox 26"/>
          <p:cNvSpPr txBox="1"/>
          <p:nvPr/>
        </p:nvSpPr>
        <p:spPr>
          <a:xfrm>
            <a:off x="0" y="5087955"/>
            <a:ext cx="5253061" cy="1200328"/>
          </a:xfrm>
          <a:prstGeom prst="rect">
            <a:avLst/>
          </a:prstGeom>
          <a:noFill/>
        </p:spPr>
        <p:txBody>
          <a:bodyPr wrap="none" rtlCol="0">
            <a:spAutoFit/>
          </a:bodyPr>
          <a:lstStyle/>
          <a:p>
            <a:r>
              <a:rPr lang="en-US" sz="2400" dirty="0">
                <a:solidFill>
                  <a:srgbClr val="FF0000"/>
                </a:solidFill>
              </a:rPr>
              <a:t>Recommendations that did not </a:t>
            </a:r>
          </a:p>
          <a:p>
            <a:r>
              <a:rPr lang="en-US" sz="2400" dirty="0">
                <a:solidFill>
                  <a:srgbClr val="FF0000"/>
                </a:solidFill>
              </a:rPr>
              <a:t>happen, typically recommendation #3-4,</a:t>
            </a:r>
          </a:p>
          <a:p>
            <a:r>
              <a:rPr lang="en-US" sz="2400" dirty="0">
                <a:solidFill>
                  <a:srgbClr val="FF0000"/>
                </a:solidFill>
              </a:rPr>
              <a:t>but one was #1</a:t>
            </a:r>
          </a:p>
        </p:txBody>
      </p:sp>
      <p:sp>
        <p:nvSpPr>
          <p:cNvPr id="28" name="TextBox 27"/>
          <p:cNvSpPr txBox="1"/>
          <p:nvPr/>
        </p:nvSpPr>
        <p:spPr>
          <a:xfrm>
            <a:off x="6627689" y="747200"/>
            <a:ext cx="2590800" cy="1569660"/>
          </a:xfrm>
          <a:prstGeom prst="rect">
            <a:avLst/>
          </a:prstGeom>
          <a:noFill/>
        </p:spPr>
        <p:txBody>
          <a:bodyPr wrap="square" rtlCol="0">
            <a:spAutoFit/>
          </a:bodyPr>
          <a:lstStyle/>
          <a:p>
            <a:r>
              <a:rPr lang="en-US" sz="2400" dirty="0"/>
              <a:t>For large projects ~15 years between recommendation and first operation</a:t>
            </a:r>
          </a:p>
        </p:txBody>
      </p:sp>
    </p:spTree>
    <p:extLst>
      <p:ext uri="{BB962C8B-B14F-4D97-AF65-F5344CB8AC3E}">
        <p14:creationId xmlns:p14="http://schemas.microsoft.com/office/powerpoint/2010/main" val="37522016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Major NP Facilities Have Been Closed</a:t>
            </a:r>
          </a:p>
        </p:txBody>
      </p:sp>
      <p:sp>
        <p:nvSpPr>
          <p:cNvPr id="3" name="Content Placeholder 2"/>
          <p:cNvSpPr>
            <a:spLocks noGrp="1"/>
          </p:cNvSpPr>
          <p:nvPr>
            <p:ph idx="1"/>
          </p:nvPr>
        </p:nvSpPr>
        <p:spPr/>
        <p:txBody>
          <a:bodyPr>
            <a:normAutofit fontScale="92500" lnSpcReduction="20000"/>
          </a:bodyPr>
          <a:lstStyle/>
          <a:p>
            <a:r>
              <a:rPr lang="en-US" dirty="0" err="1"/>
              <a:t>Bevalac</a:t>
            </a:r>
            <a:endParaRPr lang="en-US" dirty="0"/>
          </a:p>
          <a:p>
            <a:r>
              <a:rPr lang="en-US" dirty="0"/>
              <a:t>LAMPF</a:t>
            </a:r>
          </a:p>
          <a:p>
            <a:r>
              <a:rPr lang="en-US" dirty="0"/>
              <a:t>M.I.T. Bates Electron Accelerator</a:t>
            </a:r>
          </a:p>
          <a:p>
            <a:r>
              <a:rPr lang="en-US" dirty="0" err="1"/>
              <a:t>Holifield</a:t>
            </a:r>
            <a:r>
              <a:rPr lang="en-US" dirty="0"/>
              <a:t> Radioactive Ion Beam Facility</a:t>
            </a:r>
          </a:p>
          <a:p>
            <a:pPr marL="0" indent="0">
              <a:buNone/>
            </a:pPr>
            <a:endParaRPr lang="en-US" dirty="0"/>
          </a:p>
          <a:p>
            <a:pPr marL="0" indent="0">
              <a:buNone/>
            </a:pPr>
            <a:endParaRPr lang="en-US" dirty="0"/>
          </a:p>
          <a:p>
            <a:pPr marL="0" indent="0">
              <a:buNone/>
            </a:pPr>
            <a:r>
              <a:rPr lang="en-US" dirty="0"/>
              <a:t>but so far no long range plan has recommended this.  Ad-hoc NSAC subcommittees responding to specific charges have recommended closures under specific budget guidance. </a:t>
            </a:r>
          </a:p>
        </p:txBody>
      </p:sp>
    </p:spTree>
    <p:extLst>
      <p:ext uri="{BB962C8B-B14F-4D97-AF65-F5344CB8AC3E}">
        <p14:creationId xmlns:p14="http://schemas.microsoft.com/office/powerpoint/2010/main" val="30236704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854085"/>
            <a:ext cx="9144000" cy="6003915"/>
          </a:xfrm>
          <a:prstGeom prst="rect">
            <a:avLst/>
          </a:prstGeom>
        </p:spPr>
      </p:pic>
      <p:sp>
        <p:nvSpPr>
          <p:cNvPr id="6" name="TextBox 5"/>
          <p:cNvSpPr txBox="1"/>
          <p:nvPr/>
        </p:nvSpPr>
        <p:spPr>
          <a:xfrm>
            <a:off x="2679504" y="185875"/>
            <a:ext cx="3656520" cy="523220"/>
          </a:xfrm>
          <a:prstGeom prst="rect">
            <a:avLst/>
          </a:prstGeom>
          <a:noFill/>
        </p:spPr>
        <p:txBody>
          <a:bodyPr wrap="none" rtlCol="0">
            <a:spAutoFit/>
          </a:bodyPr>
          <a:lstStyle/>
          <a:p>
            <a:r>
              <a:rPr lang="en-US" sz="2800" dirty="0"/>
              <a:t>DOE Budget Projections</a:t>
            </a:r>
          </a:p>
        </p:txBody>
      </p:sp>
      <p:sp>
        <p:nvSpPr>
          <p:cNvPr id="4" name="Slide Number Placeholder 3"/>
          <p:cNvSpPr>
            <a:spLocks noGrp="1"/>
          </p:cNvSpPr>
          <p:nvPr>
            <p:ph type="sldNum" sz="quarter" idx="4294967295"/>
          </p:nvPr>
        </p:nvSpPr>
        <p:spPr>
          <a:xfrm>
            <a:off x="8766175" y="6619875"/>
            <a:ext cx="377825" cy="23812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i="1">
                <a:solidFill>
                  <a:schemeClr val="tx1"/>
                </a:solidFill>
                <a:latin typeface="Arial" charset="0"/>
              </a:defRPr>
            </a:lvl1pPr>
            <a:lvl2pPr marL="742950" indent="-285750">
              <a:defRPr sz="1600" i="1">
                <a:solidFill>
                  <a:schemeClr val="tx1"/>
                </a:solidFill>
                <a:latin typeface="Arial" charset="0"/>
              </a:defRPr>
            </a:lvl2pPr>
            <a:lvl3pPr marL="1143000" indent="-228600">
              <a:defRPr sz="1600" i="1">
                <a:solidFill>
                  <a:schemeClr val="tx1"/>
                </a:solidFill>
                <a:latin typeface="Arial" charset="0"/>
              </a:defRPr>
            </a:lvl3pPr>
            <a:lvl4pPr marL="1600200" indent="-228600">
              <a:defRPr sz="1600" i="1">
                <a:solidFill>
                  <a:schemeClr val="tx1"/>
                </a:solidFill>
                <a:latin typeface="Arial" charset="0"/>
              </a:defRPr>
            </a:lvl4pPr>
            <a:lvl5pPr marL="2057400" indent="-228600">
              <a:defRPr sz="1600" i="1">
                <a:solidFill>
                  <a:schemeClr val="tx1"/>
                </a:solidFill>
                <a:latin typeface="Arial" charset="0"/>
              </a:defRPr>
            </a:lvl5pPr>
            <a:lvl6pPr marL="2514600" indent="-228600" eaLnBrk="0" fontAlgn="base" hangingPunct="0">
              <a:spcBef>
                <a:spcPct val="0"/>
              </a:spcBef>
              <a:spcAft>
                <a:spcPct val="0"/>
              </a:spcAft>
              <a:defRPr sz="1600" i="1">
                <a:solidFill>
                  <a:schemeClr val="tx1"/>
                </a:solidFill>
                <a:latin typeface="Arial" charset="0"/>
              </a:defRPr>
            </a:lvl6pPr>
            <a:lvl7pPr marL="2971800" indent="-228600" eaLnBrk="0" fontAlgn="base" hangingPunct="0">
              <a:spcBef>
                <a:spcPct val="0"/>
              </a:spcBef>
              <a:spcAft>
                <a:spcPct val="0"/>
              </a:spcAft>
              <a:defRPr sz="1600" i="1">
                <a:solidFill>
                  <a:schemeClr val="tx1"/>
                </a:solidFill>
                <a:latin typeface="Arial" charset="0"/>
              </a:defRPr>
            </a:lvl7pPr>
            <a:lvl8pPr marL="3429000" indent="-228600" eaLnBrk="0" fontAlgn="base" hangingPunct="0">
              <a:spcBef>
                <a:spcPct val="0"/>
              </a:spcBef>
              <a:spcAft>
                <a:spcPct val="0"/>
              </a:spcAft>
              <a:defRPr sz="1600" i="1">
                <a:solidFill>
                  <a:schemeClr val="tx1"/>
                </a:solidFill>
                <a:latin typeface="Arial" charset="0"/>
              </a:defRPr>
            </a:lvl8pPr>
            <a:lvl9pPr marL="3886200" indent="-228600" eaLnBrk="0" fontAlgn="base" hangingPunct="0">
              <a:spcBef>
                <a:spcPct val="0"/>
              </a:spcBef>
              <a:spcAft>
                <a:spcPct val="0"/>
              </a:spcAft>
              <a:defRPr sz="1600" i="1">
                <a:solidFill>
                  <a:schemeClr val="tx1"/>
                </a:solidFill>
                <a:latin typeface="Arial" charset="0"/>
              </a:defRPr>
            </a:lvl9pPr>
          </a:lstStyle>
          <a:p>
            <a:fld id="{92C01ACC-64EB-41DA-BC37-3CC7050AA7AE}" type="slidenum">
              <a:rPr lang="en-US" altLang="en-US" sz="1400" i="0" smtClean="0"/>
              <a:pPr/>
              <a:t>41</a:t>
            </a:fld>
            <a:endParaRPr lang="en-US" altLang="en-US" sz="1400" i="0" dirty="0"/>
          </a:p>
        </p:txBody>
      </p:sp>
      <p:sp>
        <p:nvSpPr>
          <p:cNvPr id="2" name="TextBox 1"/>
          <p:cNvSpPr txBox="1"/>
          <p:nvPr/>
        </p:nvSpPr>
        <p:spPr>
          <a:xfrm>
            <a:off x="6025440" y="6122044"/>
            <a:ext cx="3027840" cy="584776"/>
          </a:xfrm>
          <a:prstGeom prst="rect">
            <a:avLst/>
          </a:prstGeom>
          <a:noFill/>
        </p:spPr>
        <p:txBody>
          <a:bodyPr wrap="square" rtlCol="0">
            <a:spAutoFit/>
          </a:bodyPr>
          <a:lstStyle/>
          <a:p>
            <a:r>
              <a:rPr lang="en-US" sz="1600" dirty="0"/>
              <a:t>This is comparable to NP budget growth from 2007 to 2015</a:t>
            </a:r>
          </a:p>
        </p:txBody>
      </p:sp>
    </p:spTree>
    <p:extLst>
      <p:ext uri="{BB962C8B-B14F-4D97-AF65-F5344CB8AC3E}">
        <p14:creationId xmlns:p14="http://schemas.microsoft.com/office/powerpoint/2010/main" val="13724305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93026"/>
          </a:xfrm>
        </p:spPr>
        <p:txBody>
          <a:bodyPr>
            <a:normAutofit fontScale="90000"/>
          </a:bodyPr>
          <a:lstStyle/>
          <a:p>
            <a:r>
              <a:rPr lang="en-US" sz="3200" dirty="0"/>
              <a:t>Is This Realistic?</a:t>
            </a:r>
            <a:br>
              <a:rPr lang="en-US" sz="3200" dirty="0"/>
            </a:br>
            <a:r>
              <a:rPr lang="en-US" sz="3200" dirty="0"/>
              <a:t>DOE NP Budget history Since the 2007 LRP</a:t>
            </a:r>
          </a:p>
        </p:txBody>
      </p:sp>
      <p:sp>
        <p:nvSpPr>
          <p:cNvPr id="5" name="TextBox 4"/>
          <p:cNvSpPr txBox="1"/>
          <p:nvPr/>
        </p:nvSpPr>
        <p:spPr>
          <a:xfrm>
            <a:off x="5959788" y="4602389"/>
            <a:ext cx="2605929" cy="923330"/>
          </a:xfrm>
          <a:prstGeom prst="rect">
            <a:avLst/>
          </a:prstGeom>
          <a:noFill/>
        </p:spPr>
        <p:txBody>
          <a:bodyPr wrap="square" rtlCol="0">
            <a:spAutoFit/>
          </a:bodyPr>
          <a:lstStyle/>
          <a:p>
            <a:r>
              <a:rPr lang="en-US" dirty="0"/>
              <a:t>Since 2007, the real growth has been larger than this!</a:t>
            </a:r>
          </a:p>
        </p:txBody>
      </p:sp>
      <p:pic>
        <p:nvPicPr>
          <p:cNvPr id="6" name="Picture 5"/>
          <p:cNvPicPr>
            <a:picLocks noChangeAspect="1"/>
          </p:cNvPicPr>
          <p:nvPr/>
        </p:nvPicPr>
        <p:blipFill>
          <a:blip r:embed="rId2"/>
          <a:stretch>
            <a:fillRect/>
          </a:stretch>
        </p:blipFill>
        <p:spPr>
          <a:xfrm>
            <a:off x="858592" y="1229637"/>
            <a:ext cx="7461600" cy="5365645"/>
          </a:xfrm>
          <a:prstGeom prst="rect">
            <a:avLst/>
          </a:prstGeom>
        </p:spPr>
      </p:pic>
    </p:spTree>
    <p:extLst>
      <p:ext uri="{BB962C8B-B14F-4D97-AF65-F5344CB8AC3E}">
        <p14:creationId xmlns:p14="http://schemas.microsoft.com/office/powerpoint/2010/main" val="463152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246"/>
          </a:xfrm>
        </p:spPr>
        <p:txBody>
          <a:bodyPr>
            <a:normAutofit fontScale="90000"/>
          </a:bodyPr>
          <a:lstStyle/>
          <a:p>
            <a:r>
              <a:rPr lang="en-US" dirty="0"/>
              <a:t>NSF Nuclear Physics Budget</a:t>
            </a:r>
          </a:p>
        </p:txBody>
      </p:sp>
      <p:sp>
        <p:nvSpPr>
          <p:cNvPr id="3" name="Content Placeholder 2"/>
          <p:cNvSpPr>
            <a:spLocks noGrp="1"/>
          </p:cNvSpPr>
          <p:nvPr>
            <p:ph idx="1"/>
          </p:nvPr>
        </p:nvSpPr>
        <p:spPr/>
        <p:txBody>
          <a:bodyPr>
            <a:normAutofit fontScale="62500" lnSpcReduction="20000"/>
          </a:bodyPr>
          <a:lstStyle/>
          <a:p>
            <a:r>
              <a:rPr lang="en-US" dirty="0"/>
              <a:t>FRIB begins operation at the mid-point of this LRP and NSCL transitions from NSF stewardship. Before the transition , NSCL will remain the premier national user facility for rare isotope research in the U.S., with unique rare isotope reacceleration capabilities following fast beam fragmentation.</a:t>
            </a:r>
          </a:p>
          <a:p>
            <a:pPr marL="0" indent="0">
              <a:buNone/>
            </a:pPr>
            <a:endParaRPr lang="en-US" dirty="0"/>
          </a:p>
          <a:p>
            <a:r>
              <a:rPr lang="en-US" dirty="0"/>
              <a:t>We project increasing mid-scale funding at NSF and believe NP can compete well across the Physics Division for new initiatives. This is essential to ensure NSF-supported scientists have the resources to lead significant initiatives. We did not specifically associate any one initiative with NSF except as significant partners/leaders in </a:t>
            </a:r>
            <a:r>
              <a:rPr lang="en-US" dirty="0" err="1"/>
              <a:t>neutrinoless</a:t>
            </a:r>
            <a:r>
              <a:rPr lang="en-US" dirty="0"/>
              <a:t> double beta decay and neutron EDM where they already play important roles.</a:t>
            </a:r>
          </a:p>
          <a:p>
            <a:pPr marL="0" indent="0">
              <a:buNone/>
            </a:pPr>
            <a:endParaRPr lang="en-US" dirty="0"/>
          </a:p>
          <a:p>
            <a:r>
              <a:rPr lang="en-US" dirty="0"/>
              <a:t>We project a total NSF nuclear physics funding increasing slightly each year in line with the modest growth scenario.</a:t>
            </a:r>
          </a:p>
        </p:txBody>
      </p:sp>
      <p:sp>
        <p:nvSpPr>
          <p:cNvPr id="4" name="Slide Number Placeholder 3"/>
          <p:cNvSpPr>
            <a:spLocks noGrp="1"/>
          </p:cNvSpPr>
          <p:nvPr>
            <p:ph type="sldNum" sz="quarter" idx="4294967295"/>
          </p:nvPr>
        </p:nvSpPr>
        <p:spPr>
          <a:xfrm>
            <a:off x="8766175" y="6619875"/>
            <a:ext cx="377825" cy="23812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i="1">
                <a:solidFill>
                  <a:schemeClr val="tx1"/>
                </a:solidFill>
                <a:latin typeface="Arial" charset="0"/>
              </a:defRPr>
            </a:lvl1pPr>
            <a:lvl2pPr marL="742950" indent="-285750">
              <a:defRPr sz="1600" i="1">
                <a:solidFill>
                  <a:schemeClr val="tx1"/>
                </a:solidFill>
                <a:latin typeface="Arial" charset="0"/>
              </a:defRPr>
            </a:lvl2pPr>
            <a:lvl3pPr marL="1143000" indent="-228600">
              <a:defRPr sz="1600" i="1">
                <a:solidFill>
                  <a:schemeClr val="tx1"/>
                </a:solidFill>
                <a:latin typeface="Arial" charset="0"/>
              </a:defRPr>
            </a:lvl3pPr>
            <a:lvl4pPr marL="1600200" indent="-228600">
              <a:defRPr sz="1600" i="1">
                <a:solidFill>
                  <a:schemeClr val="tx1"/>
                </a:solidFill>
                <a:latin typeface="Arial" charset="0"/>
              </a:defRPr>
            </a:lvl4pPr>
            <a:lvl5pPr marL="2057400" indent="-228600">
              <a:defRPr sz="1600" i="1">
                <a:solidFill>
                  <a:schemeClr val="tx1"/>
                </a:solidFill>
                <a:latin typeface="Arial" charset="0"/>
              </a:defRPr>
            </a:lvl5pPr>
            <a:lvl6pPr marL="2514600" indent="-228600" eaLnBrk="0" fontAlgn="base" hangingPunct="0">
              <a:spcBef>
                <a:spcPct val="0"/>
              </a:spcBef>
              <a:spcAft>
                <a:spcPct val="0"/>
              </a:spcAft>
              <a:defRPr sz="1600" i="1">
                <a:solidFill>
                  <a:schemeClr val="tx1"/>
                </a:solidFill>
                <a:latin typeface="Arial" charset="0"/>
              </a:defRPr>
            </a:lvl6pPr>
            <a:lvl7pPr marL="2971800" indent="-228600" eaLnBrk="0" fontAlgn="base" hangingPunct="0">
              <a:spcBef>
                <a:spcPct val="0"/>
              </a:spcBef>
              <a:spcAft>
                <a:spcPct val="0"/>
              </a:spcAft>
              <a:defRPr sz="1600" i="1">
                <a:solidFill>
                  <a:schemeClr val="tx1"/>
                </a:solidFill>
                <a:latin typeface="Arial" charset="0"/>
              </a:defRPr>
            </a:lvl7pPr>
            <a:lvl8pPr marL="3429000" indent="-228600" eaLnBrk="0" fontAlgn="base" hangingPunct="0">
              <a:spcBef>
                <a:spcPct val="0"/>
              </a:spcBef>
              <a:spcAft>
                <a:spcPct val="0"/>
              </a:spcAft>
              <a:defRPr sz="1600" i="1">
                <a:solidFill>
                  <a:schemeClr val="tx1"/>
                </a:solidFill>
                <a:latin typeface="Arial" charset="0"/>
              </a:defRPr>
            </a:lvl8pPr>
            <a:lvl9pPr marL="3886200" indent="-228600" eaLnBrk="0" fontAlgn="base" hangingPunct="0">
              <a:spcBef>
                <a:spcPct val="0"/>
              </a:spcBef>
              <a:spcAft>
                <a:spcPct val="0"/>
              </a:spcAft>
              <a:defRPr sz="1600" i="1">
                <a:solidFill>
                  <a:schemeClr val="tx1"/>
                </a:solidFill>
                <a:latin typeface="Arial" charset="0"/>
              </a:defRPr>
            </a:lvl9pPr>
          </a:lstStyle>
          <a:p>
            <a:fld id="{92C01ACC-64EB-41DA-BC37-3CC7050AA7AE}" type="slidenum">
              <a:rPr lang="en-US" altLang="en-US" sz="1400" i="0" smtClean="0"/>
              <a:pPr/>
              <a:t>43</a:t>
            </a:fld>
            <a:endParaRPr lang="en-US" altLang="en-US" sz="1400" i="0" dirty="0"/>
          </a:p>
        </p:txBody>
      </p:sp>
    </p:spTree>
    <p:extLst>
      <p:ext uri="{BB962C8B-B14F-4D97-AF65-F5344CB8AC3E}">
        <p14:creationId xmlns:p14="http://schemas.microsoft.com/office/powerpoint/2010/main" val="15195622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6693"/>
          </a:xfrm>
        </p:spPr>
        <p:txBody>
          <a:bodyPr>
            <a:normAutofit/>
          </a:bodyPr>
          <a:lstStyle/>
          <a:p>
            <a:r>
              <a:rPr lang="en-US" sz="3600" dirty="0"/>
              <a:t>Impacts of Constant Effort Budget</a:t>
            </a:r>
          </a:p>
        </p:txBody>
      </p:sp>
      <p:sp>
        <p:nvSpPr>
          <p:cNvPr id="4" name="Rectangle 3"/>
          <p:cNvSpPr/>
          <p:nvPr/>
        </p:nvSpPr>
        <p:spPr>
          <a:xfrm>
            <a:off x="457200" y="1428819"/>
            <a:ext cx="8088224" cy="5324535"/>
          </a:xfrm>
          <a:prstGeom prst="rect">
            <a:avLst/>
          </a:prstGeom>
        </p:spPr>
        <p:txBody>
          <a:bodyPr wrap="square">
            <a:spAutoFit/>
          </a:bodyPr>
          <a:lstStyle/>
          <a:p>
            <a:r>
              <a:rPr lang="en-US" sz="2000" dirty="0"/>
              <a:t>Under a budget that represents constant effort at the level of the appropriated FY 2015 budget, the decisions become more difficult. Promising opportunities will be lost. The technology choices for some of the major projects may become driven more by cost rather than by optimizing the science reach. This could affect the international competitiveness of the ton-scale </a:t>
            </a:r>
            <a:r>
              <a:rPr lang="en-US" sz="2000" dirty="0" err="1"/>
              <a:t>neutrinoless</a:t>
            </a:r>
            <a:r>
              <a:rPr lang="en-US" sz="2000" dirty="0"/>
              <a:t> double beta decay experiment. While the FRIB facility operations can be maintained, completion of experimental equipment needed to fully utilize FRIB beams would be stretched out in time. There would be less scope to follow up new discoveries at FRIB, CEBAF, and RHIC. The EIC must begin more slowly. U.S. leadership would be maintained in some areas but would be given up in others. </a:t>
            </a:r>
          </a:p>
          <a:p>
            <a:endParaRPr lang="en-US" sz="2000" dirty="0"/>
          </a:p>
          <a:p>
            <a:r>
              <a:rPr lang="en-US" sz="2000" dirty="0"/>
              <a:t>The most difficult choices would occur at or beyond the mid-point of time window of this LRP. </a:t>
            </a:r>
          </a:p>
          <a:p>
            <a:endParaRPr lang="en-US" sz="2000" dirty="0"/>
          </a:p>
          <a:p>
            <a:r>
              <a:rPr lang="en-US" sz="2000" dirty="0"/>
              <a:t>Nonetheless, a constant effort budget can fund a sustainable program for nuclear science, one of the elements of the charge.</a:t>
            </a:r>
            <a:r>
              <a:rPr lang="en-US" sz="2000" dirty="0">
                <a:effectLst/>
              </a:rPr>
              <a:t> </a:t>
            </a:r>
            <a:endParaRPr lang="en-US" sz="2000" dirty="0"/>
          </a:p>
        </p:txBody>
      </p:sp>
      <p:sp>
        <p:nvSpPr>
          <p:cNvPr id="5" name="Slide Number Placeholder 3"/>
          <p:cNvSpPr>
            <a:spLocks noGrp="1"/>
          </p:cNvSpPr>
          <p:nvPr>
            <p:ph type="sldNum" sz="quarter" idx="4294967295"/>
          </p:nvPr>
        </p:nvSpPr>
        <p:spPr>
          <a:xfrm>
            <a:off x="8766175" y="6619875"/>
            <a:ext cx="377825" cy="23812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i="1">
                <a:solidFill>
                  <a:schemeClr val="tx1"/>
                </a:solidFill>
                <a:latin typeface="Arial" charset="0"/>
              </a:defRPr>
            </a:lvl1pPr>
            <a:lvl2pPr marL="742950" indent="-285750">
              <a:defRPr sz="1600" i="1">
                <a:solidFill>
                  <a:schemeClr val="tx1"/>
                </a:solidFill>
                <a:latin typeface="Arial" charset="0"/>
              </a:defRPr>
            </a:lvl2pPr>
            <a:lvl3pPr marL="1143000" indent="-228600">
              <a:defRPr sz="1600" i="1">
                <a:solidFill>
                  <a:schemeClr val="tx1"/>
                </a:solidFill>
                <a:latin typeface="Arial" charset="0"/>
              </a:defRPr>
            </a:lvl3pPr>
            <a:lvl4pPr marL="1600200" indent="-228600">
              <a:defRPr sz="1600" i="1">
                <a:solidFill>
                  <a:schemeClr val="tx1"/>
                </a:solidFill>
                <a:latin typeface="Arial" charset="0"/>
              </a:defRPr>
            </a:lvl4pPr>
            <a:lvl5pPr marL="2057400" indent="-228600">
              <a:defRPr sz="1600" i="1">
                <a:solidFill>
                  <a:schemeClr val="tx1"/>
                </a:solidFill>
                <a:latin typeface="Arial" charset="0"/>
              </a:defRPr>
            </a:lvl5pPr>
            <a:lvl6pPr marL="2514600" indent="-228600" eaLnBrk="0" fontAlgn="base" hangingPunct="0">
              <a:spcBef>
                <a:spcPct val="0"/>
              </a:spcBef>
              <a:spcAft>
                <a:spcPct val="0"/>
              </a:spcAft>
              <a:defRPr sz="1600" i="1">
                <a:solidFill>
                  <a:schemeClr val="tx1"/>
                </a:solidFill>
                <a:latin typeface="Arial" charset="0"/>
              </a:defRPr>
            </a:lvl6pPr>
            <a:lvl7pPr marL="2971800" indent="-228600" eaLnBrk="0" fontAlgn="base" hangingPunct="0">
              <a:spcBef>
                <a:spcPct val="0"/>
              </a:spcBef>
              <a:spcAft>
                <a:spcPct val="0"/>
              </a:spcAft>
              <a:defRPr sz="1600" i="1">
                <a:solidFill>
                  <a:schemeClr val="tx1"/>
                </a:solidFill>
                <a:latin typeface="Arial" charset="0"/>
              </a:defRPr>
            </a:lvl7pPr>
            <a:lvl8pPr marL="3429000" indent="-228600" eaLnBrk="0" fontAlgn="base" hangingPunct="0">
              <a:spcBef>
                <a:spcPct val="0"/>
              </a:spcBef>
              <a:spcAft>
                <a:spcPct val="0"/>
              </a:spcAft>
              <a:defRPr sz="1600" i="1">
                <a:solidFill>
                  <a:schemeClr val="tx1"/>
                </a:solidFill>
                <a:latin typeface="Arial" charset="0"/>
              </a:defRPr>
            </a:lvl8pPr>
            <a:lvl9pPr marL="3886200" indent="-228600" eaLnBrk="0" fontAlgn="base" hangingPunct="0">
              <a:spcBef>
                <a:spcPct val="0"/>
              </a:spcBef>
              <a:spcAft>
                <a:spcPct val="0"/>
              </a:spcAft>
              <a:defRPr sz="1600" i="1">
                <a:solidFill>
                  <a:schemeClr val="tx1"/>
                </a:solidFill>
                <a:latin typeface="Arial" charset="0"/>
              </a:defRPr>
            </a:lvl9pPr>
          </a:lstStyle>
          <a:p>
            <a:fld id="{92C01ACC-64EB-41DA-BC37-3CC7050AA7AE}" type="slidenum">
              <a:rPr lang="en-US" altLang="en-US" sz="1400" i="0" smtClean="0"/>
              <a:pPr/>
              <a:t>44</a:t>
            </a:fld>
            <a:endParaRPr lang="en-US" altLang="en-US" sz="1400" i="0" dirty="0"/>
          </a:p>
        </p:txBody>
      </p:sp>
    </p:spTree>
    <p:extLst>
      <p:ext uri="{BB962C8B-B14F-4D97-AF65-F5344CB8AC3E}">
        <p14:creationId xmlns:p14="http://schemas.microsoft.com/office/powerpoint/2010/main" val="30460300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Thoughts from afar on P5 and FESAC Plans</a:t>
            </a:r>
          </a:p>
        </p:txBody>
      </p:sp>
      <p:sp>
        <p:nvSpPr>
          <p:cNvPr id="3" name="Content Placeholder 2"/>
          <p:cNvSpPr>
            <a:spLocks noGrp="1"/>
          </p:cNvSpPr>
          <p:nvPr>
            <p:ph idx="1"/>
          </p:nvPr>
        </p:nvSpPr>
        <p:spPr/>
        <p:txBody>
          <a:bodyPr>
            <a:normAutofit fontScale="77500" lnSpcReduction="20000"/>
          </a:bodyPr>
          <a:lstStyle/>
          <a:p>
            <a:r>
              <a:rPr lang="en-US" dirty="0"/>
              <a:t>HEP does an even more comprehensive job now than NP in organizing the community to contribute to the planning process.</a:t>
            </a:r>
          </a:p>
          <a:p>
            <a:r>
              <a:rPr lang="en-US" dirty="0"/>
              <a:t>Previous HEPAP LRP’s suffered from the focus on the elephant in the room, the ILC. They required huge budget increases to implement recommendations. (ghost of the SSC). The 2014 P5 report responded to budget scenarios. The fusion community may have a similar issue with ITER.</a:t>
            </a:r>
          </a:p>
          <a:p>
            <a:r>
              <a:rPr lang="en-US" dirty="0"/>
              <a:t>P5 dealt with concrete projects.</a:t>
            </a:r>
          </a:p>
          <a:p>
            <a:r>
              <a:rPr lang="en-US" dirty="0"/>
              <a:t>P5 did a great job and I think you will learn a lot from Andy’s presentation tomorrow.  </a:t>
            </a:r>
          </a:p>
          <a:p>
            <a:r>
              <a:rPr lang="en-US" dirty="0"/>
              <a:t>How do you build the trust in each other and the funding agencies?</a:t>
            </a:r>
          </a:p>
        </p:txBody>
      </p:sp>
    </p:spTree>
    <p:extLst>
      <p:ext uri="{BB962C8B-B14F-4D97-AF65-F5344CB8AC3E}">
        <p14:creationId xmlns:p14="http://schemas.microsoft.com/office/powerpoint/2010/main" val="42567001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159000" y="914400"/>
            <a:ext cx="4826000" cy="5029200"/>
          </a:xfrm>
          <a:prstGeom prst="rect">
            <a:avLst/>
          </a:prstGeom>
        </p:spPr>
      </p:pic>
    </p:spTree>
    <p:extLst>
      <p:ext uri="{BB962C8B-B14F-4D97-AF65-F5344CB8AC3E}">
        <p14:creationId xmlns:p14="http://schemas.microsoft.com/office/powerpoint/2010/main" val="12202766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NSAC LRP and NAS Decadal Survey</a:t>
            </a:r>
          </a:p>
        </p:txBody>
      </p:sp>
      <p:sp>
        <p:nvSpPr>
          <p:cNvPr id="3" name="Content Placeholder 2"/>
          <p:cNvSpPr>
            <a:spLocks noGrp="1"/>
          </p:cNvSpPr>
          <p:nvPr>
            <p:ph idx="1"/>
          </p:nvPr>
        </p:nvSpPr>
        <p:spPr/>
        <p:txBody>
          <a:bodyPr/>
          <a:lstStyle/>
          <a:p>
            <a:r>
              <a:rPr lang="en-US" dirty="0"/>
              <a:t>In NP, the LRP is accepted as the base planning document.</a:t>
            </a:r>
          </a:p>
          <a:p>
            <a:r>
              <a:rPr lang="en-US" dirty="0"/>
              <a:t>If the LRP and Decadal Surveys offer differing priorities, I don’t know how you convince Congress to move forward. </a:t>
            </a:r>
          </a:p>
          <a:p>
            <a:r>
              <a:rPr lang="en-US" dirty="0"/>
              <a:t>In your case I understand they are going forward at the same time. This requires close coordination.  </a:t>
            </a:r>
          </a:p>
          <a:p>
            <a:endParaRPr lang="en-US" dirty="0"/>
          </a:p>
        </p:txBody>
      </p:sp>
    </p:spTree>
    <p:extLst>
      <p:ext uri="{BB962C8B-B14F-4D97-AF65-F5344CB8AC3E}">
        <p14:creationId xmlns:p14="http://schemas.microsoft.com/office/powerpoint/2010/main" val="7819910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3697"/>
            <a:ext cx="8229600" cy="641944"/>
          </a:xfrm>
        </p:spPr>
        <p:txBody>
          <a:bodyPr>
            <a:normAutofit fontScale="90000"/>
          </a:bodyPr>
          <a:lstStyle/>
          <a:p>
            <a:r>
              <a:rPr lang="en-US" dirty="0"/>
              <a:t>Summary</a:t>
            </a:r>
          </a:p>
        </p:txBody>
      </p:sp>
      <p:sp>
        <p:nvSpPr>
          <p:cNvPr id="3" name="Content Placeholder 2"/>
          <p:cNvSpPr>
            <a:spLocks noGrp="1"/>
          </p:cNvSpPr>
          <p:nvPr>
            <p:ph idx="1"/>
          </p:nvPr>
        </p:nvSpPr>
        <p:spPr>
          <a:xfrm>
            <a:off x="457200" y="1038982"/>
            <a:ext cx="8229600" cy="5699968"/>
          </a:xfrm>
        </p:spPr>
        <p:txBody>
          <a:bodyPr>
            <a:normAutofit fontScale="62500" lnSpcReduction="20000"/>
          </a:bodyPr>
          <a:lstStyle/>
          <a:p>
            <a:r>
              <a:rPr lang="en-US" sz="3800" dirty="0"/>
              <a:t>The NSAC LRP process has produced an exciting and sustainable world-leading science program</a:t>
            </a:r>
          </a:p>
          <a:p>
            <a:pPr marL="0" indent="0">
              <a:buNone/>
            </a:pPr>
            <a:endParaRPr lang="en-US" sz="2200" dirty="0"/>
          </a:p>
          <a:p>
            <a:r>
              <a:rPr lang="en-US" sz="3800" dirty="0"/>
              <a:t>There are broader impacts to technology and medicine as well as other sciences such as astrophysics, HEP, material science and chemistry. </a:t>
            </a:r>
          </a:p>
          <a:p>
            <a:pPr marL="0" indent="0">
              <a:buNone/>
            </a:pPr>
            <a:endParaRPr lang="en-US" sz="1900" dirty="0"/>
          </a:p>
          <a:p>
            <a:r>
              <a:rPr lang="en-US" sz="3800" dirty="0"/>
              <a:t>New powerful world leading tools are coming on-line  and being constructed</a:t>
            </a:r>
          </a:p>
          <a:p>
            <a:pPr marL="0" indent="0">
              <a:buNone/>
            </a:pPr>
            <a:endParaRPr lang="en-US" sz="2200" dirty="0"/>
          </a:p>
          <a:p>
            <a:r>
              <a:rPr lang="en-US" sz="3800" dirty="0"/>
              <a:t>We see  important major initiatives for the future.</a:t>
            </a:r>
          </a:p>
          <a:p>
            <a:pPr marL="0" indent="0">
              <a:buNone/>
            </a:pPr>
            <a:endParaRPr lang="en-US" sz="1900" dirty="0"/>
          </a:p>
          <a:p>
            <a:r>
              <a:rPr lang="en-US" sz="3800" dirty="0"/>
              <a:t>The recommendations were developed by consensus. There was unanimous agreement among the working group for the recommendations and the report</a:t>
            </a:r>
            <a:r>
              <a:rPr lang="en-US" sz="3800" b="1" dirty="0"/>
              <a:t>. The community did unite to support this vision of the future.</a:t>
            </a:r>
          </a:p>
          <a:p>
            <a:pPr marL="0" indent="0">
              <a:buNone/>
            </a:pPr>
            <a:endParaRPr lang="en-US" sz="1900" dirty="0"/>
          </a:p>
          <a:p>
            <a:r>
              <a:rPr lang="en-US" sz="3800" b="1" dirty="0"/>
              <a:t>It is built on trust within the community and with the funding agencies.</a:t>
            </a:r>
          </a:p>
          <a:p>
            <a:pPr marL="0" indent="0">
              <a:buNone/>
            </a:pPr>
            <a:endParaRPr lang="en-US" sz="1900" dirty="0"/>
          </a:p>
        </p:txBody>
      </p:sp>
      <p:sp>
        <p:nvSpPr>
          <p:cNvPr id="4" name="Slide Number Placeholder 3"/>
          <p:cNvSpPr>
            <a:spLocks noGrp="1"/>
          </p:cNvSpPr>
          <p:nvPr>
            <p:ph type="sldNum" sz="quarter" idx="4294967295"/>
          </p:nvPr>
        </p:nvSpPr>
        <p:spPr>
          <a:xfrm>
            <a:off x="8766175" y="6619875"/>
            <a:ext cx="377825" cy="23812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i="1">
                <a:solidFill>
                  <a:schemeClr val="tx1"/>
                </a:solidFill>
                <a:latin typeface="Arial" charset="0"/>
              </a:defRPr>
            </a:lvl1pPr>
            <a:lvl2pPr marL="742950" indent="-285750">
              <a:defRPr sz="1600" i="1">
                <a:solidFill>
                  <a:schemeClr val="tx1"/>
                </a:solidFill>
                <a:latin typeface="Arial" charset="0"/>
              </a:defRPr>
            </a:lvl2pPr>
            <a:lvl3pPr marL="1143000" indent="-228600">
              <a:defRPr sz="1600" i="1">
                <a:solidFill>
                  <a:schemeClr val="tx1"/>
                </a:solidFill>
                <a:latin typeface="Arial" charset="0"/>
              </a:defRPr>
            </a:lvl3pPr>
            <a:lvl4pPr marL="1600200" indent="-228600">
              <a:defRPr sz="1600" i="1">
                <a:solidFill>
                  <a:schemeClr val="tx1"/>
                </a:solidFill>
                <a:latin typeface="Arial" charset="0"/>
              </a:defRPr>
            </a:lvl4pPr>
            <a:lvl5pPr marL="2057400" indent="-228600">
              <a:defRPr sz="1600" i="1">
                <a:solidFill>
                  <a:schemeClr val="tx1"/>
                </a:solidFill>
                <a:latin typeface="Arial" charset="0"/>
              </a:defRPr>
            </a:lvl5pPr>
            <a:lvl6pPr marL="2514600" indent="-228600" eaLnBrk="0" fontAlgn="base" hangingPunct="0">
              <a:spcBef>
                <a:spcPct val="0"/>
              </a:spcBef>
              <a:spcAft>
                <a:spcPct val="0"/>
              </a:spcAft>
              <a:defRPr sz="1600" i="1">
                <a:solidFill>
                  <a:schemeClr val="tx1"/>
                </a:solidFill>
                <a:latin typeface="Arial" charset="0"/>
              </a:defRPr>
            </a:lvl6pPr>
            <a:lvl7pPr marL="2971800" indent="-228600" eaLnBrk="0" fontAlgn="base" hangingPunct="0">
              <a:spcBef>
                <a:spcPct val="0"/>
              </a:spcBef>
              <a:spcAft>
                <a:spcPct val="0"/>
              </a:spcAft>
              <a:defRPr sz="1600" i="1">
                <a:solidFill>
                  <a:schemeClr val="tx1"/>
                </a:solidFill>
                <a:latin typeface="Arial" charset="0"/>
              </a:defRPr>
            </a:lvl7pPr>
            <a:lvl8pPr marL="3429000" indent="-228600" eaLnBrk="0" fontAlgn="base" hangingPunct="0">
              <a:spcBef>
                <a:spcPct val="0"/>
              </a:spcBef>
              <a:spcAft>
                <a:spcPct val="0"/>
              </a:spcAft>
              <a:defRPr sz="1600" i="1">
                <a:solidFill>
                  <a:schemeClr val="tx1"/>
                </a:solidFill>
                <a:latin typeface="Arial" charset="0"/>
              </a:defRPr>
            </a:lvl8pPr>
            <a:lvl9pPr marL="3886200" indent="-228600" eaLnBrk="0" fontAlgn="base" hangingPunct="0">
              <a:spcBef>
                <a:spcPct val="0"/>
              </a:spcBef>
              <a:spcAft>
                <a:spcPct val="0"/>
              </a:spcAft>
              <a:defRPr sz="1600" i="1">
                <a:solidFill>
                  <a:schemeClr val="tx1"/>
                </a:solidFill>
                <a:latin typeface="Arial" charset="0"/>
              </a:defRPr>
            </a:lvl9pPr>
          </a:lstStyle>
          <a:p>
            <a:fld id="{92C01ACC-64EB-41DA-BC37-3CC7050AA7AE}" type="slidenum">
              <a:rPr lang="en-US" altLang="en-US" sz="1400" i="0" smtClean="0"/>
              <a:pPr/>
              <a:t>48</a:t>
            </a:fld>
            <a:endParaRPr lang="en-US" altLang="en-US" sz="1400" i="0" dirty="0"/>
          </a:p>
        </p:txBody>
      </p:sp>
    </p:spTree>
    <p:extLst>
      <p:ext uri="{BB962C8B-B14F-4D97-AF65-F5344CB8AC3E}">
        <p14:creationId xmlns:p14="http://schemas.microsoft.com/office/powerpoint/2010/main" val="16116220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53" y="162594"/>
            <a:ext cx="8926060" cy="640384"/>
          </a:xfrm>
        </p:spPr>
        <p:txBody>
          <a:bodyPr>
            <a:normAutofit fontScale="90000"/>
          </a:bodyPr>
          <a:lstStyle/>
          <a:p>
            <a:r>
              <a:rPr lang="en-US" dirty="0"/>
              <a:t>Our Charge is from Two Funding Agencies</a:t>
            </a:r>
          </a:p>
        </p:txBody>
      </p:sp>
      <p:pic>
        <p:nvPicPr>
          <p:cNvPr id="4" name="Picture 3"/>
          <p:cNvPicPr>
            <a:picLocks noChangeAspect="1"/>
          </p:cNvPicPr>
          <p:nvPr/>
        </p:nvPicPr>
        <p:blipFill>
          <a:blip r:embed="rId2"/>
          <a:stretch>
            <a:fillRect/>
          </a:stretch>
        </p:blipFill>
        <p:spPr>
          <a:xfrm>
            <a:off x="382496" y="1083088"/>
            <a:ext cx="2663159" cy="2637692"/>
          </a:xfrm>
          <a:prstGeom prst="rect">
            <a:avLst/>
          </a:prstGeom>
        </p:spPr>
      </p:pic>
      <p:pic>
        <p:nvPicPr>
          <p:cNvPr id="6" name="Picture 5"/>
          <p:cNvPicPr>
            <a:picLocks noChangeAspect="1"/>
          </p:cNvPicPr>
          <p:nvPr/>
        </p:nvPicPr>
        <p:blipFill>
          <a:blip r:embed="rId3"/>
          <a:stretch>
            <a:fillRect/>
          </a:stretch>
        </p:blipFill>
        <p:spPr>
          <a:xfrm>
            <a:off x="275559" y="3795476"/>
            <a:ext cx="2844800" cy="2857500"/>
          </a:xfrm>
          <a:prstGeom prst="rect">
            <a:avLst/>
          </a:prstGeom>
        </p:spPr>
      </p:pic>
      <p:sp>
        <p:nvSpPr>
          <p:cNvPr id="7" name="TextBox 6"/>
          <p:cNvSpPr txBox="1"/>
          <p:nvPr/>
        </p:nvSpPr>
        <p:spPr>
          <a:xfrm>
            <a:off x="3510997" y="1083088"/>
            <a:ext cx="5415064" cy="4832093"/>
          </a:xfrm>
          <a:prstGeom prst="rect">
            <a:avLst/>
          </a:prstGeom>
          <a:noFill/>
        </p:spPr>
        <p:txBody>
          <a:bodyPr wrap="none" rtlCol="0">
            <a:spAutoFit/>
          </a:bodyPr>
          <a:lstStyle/>
          <a:p>
            <a:r>
              <a:rPr lang="en-US" sz="2800" dirty="0"/>
              <a:t>Department of Energy</a:t>
            </a:r>
          </a:p>
          <a:p>
            <a:r>
              <a:rPr lang="en-US" sz="2800" dirty="0"/>
              <a:t>Office of Science</a:t>
            </a:r>
          </a:p>
          <a:p>
            <a:r>
              <a:rPr lang="en-US" sz="2800" dirty="0"/>
              <a:t>Nuclear Physics</a:t>
            </a:r>
          </a:p>
          <a:p>
            <a:endParaRPr lang="en-US" sz="2800" dirty="0"/>
          </a:p>
          <a:p>
            <a:endParaRPr lang="en-US" sz="2800" dirty="0"/>
          </a:p>
          <a:p>
            <a:endParaRPr lang="en-US" sz="2800" dirty="0"/>
          </a:p>
          <a:p>
            <a:endParaRPr lang="en-US" sz="2800" dirty="0"/>
          </a:p>
          <a:p>
            <a:r>
              <a:rPr lang="en-US" sz="2800" dirty="0"/>
              <a:t>National Science Foundation</a:t>
            </a:r>
          </a:p>
          <a:p>
            <a:r>
              <a:rPr lang="en-US" sz="2800" dirty="0"/>
              <a:t>Mathematical and Physical Sciences </a:t>
            </a:r>
          </a:p>
          <a:p>
            <a:r>
              <a:rPr lang="en-US" sz="2800" dirty="0"/>
              <a:t>	Directorate</a:t>
            </a:r>
          </a:p>
          <a:p>
            <a:r>
              <a:rPr lang="en-US" sz="2800" dirty="0"/>
              <a:t>Division of Physics</a:t>
            </a:r>
          </a:p>
        </p:txBody>
      </p:sp>
    </p:spTree>
    <p:extLst>
      <p:ext uri="{BB962C8B-B14F-4D97-AF65-F5344CB8AC3E}">
        <p14:creationId xmlns:p14="http://schemas.microsoft.com/office/powerpoint/2010/main" val="28068456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14357"/>
          </a:xfrm>
        </p:spPr>
        <p:txBody>
          <a:bodyPr>
            <a:noAutofit/>
          </a:bodyPr>
          <a:lstStyle/>
          <a:p>
            <a:r>
              <a:rPr lang="en-US" sz="3200" dirty="0"/>
              <a:t>The process has evolved</a:t>
            </a:r>
          </a:p>
        </p:txBody>
      </p:sp>
      <p:sp>
        <p:nvSpPr>
          <p:cNvPr id="3" name="Content Placeholder 2"/>
          <p:cNvSpPr>
            <a:spLocks noGrp="1"/>
          </p:cNvSpPr>
          <p:nvPr>
            <p:ph idx="1"/>
          </p:nvPr>
        </p:nvSpPr>
        <p:spPr>
          <a:xfrm>
            <a:off x="457199" y="1600200"/>
            <a:ext cx="8547307" cy="4525963"/>
          </a:xfrm>
        </p:spPr>
        <p:txBody>
          <a:bodyPr>
            <a:normAutofit fontScale="92500" lnSpcReduction="20000"/>
          </a:bodyPr>
          <a:lstStyle/>
          <a:p>
            <a:pPr marL="514350" indent="-514350">
              <a:buAutoNum type="arabicPlain" startAt="1979"/>
            </a:pPr>
            <a:r>
              <a:rPr lang="en-US" dirty="0"/>
              <a:t>- NSAC smoke filled room</a:t>
            </a:r>
          </a:p>
          <a:p>
            <a:pPr marL="0" indent="0">
              <a:buNone/>
            </a:pPr>
            <a:r>
              <a:rPr lang="en-US" dirty="0"/>
              <a:t>1983- Working group of  ~50 members including 			younger scientists.  I was a member at age 33. </a:t>
            </a:r>
          </a:p>
          <a:p>
            <a:pPr marL="0" indent="0">
              <a:buNone/>
            </a:pPr>
            <a:r>
              <a:rPr lang="en-US" dirty="0"/>
              <a:t>1989- NSAC organized community town meetings</a:t>
            </a:r>
          </a:p>
          <a:p>
            <a:pPr marL="0" indent="0">
              <a:buNone/>
            </a:pPr>
            <a:r>
              <a:rPr lang="en-US" dirty="0"/>
              <a:t>1995- NSAC and DNP together organized community	 	meetings </a:t>
            </a:r>
          </a:p>
          <a:p>
            <a:pPr marL="0" indent="0">
              <a:buNone/>
            </a:pPr>
            <a:r>
              <a:rPr lang="en-US" dirty="0"/>
              <a:t>2001- DNP by itself organized community town meetings</a:t>
            </a:r>
          </a:p>
          <a:p>
            <a:pPr marL="0" indent="0">
              <a:buNone/>
            </a:pPr>
            <a:r>
              <a:rPr lang="en-US" dirty="0"/>
              <a:t>2007-</a:t>
            </a:r>
            <a:br>
              <a:rPr lang="en-US" dirty="0"/>
            </a:br>
            <a:r>
              <a:rPr lang="en-US" dirty="0"/>
              <a:t>2015- </a:t>
            </a:r>
          </a:p>
        </p:txBody>
      </p:sp>
    </p:spTree>
    <p:extLst>
      <p:ext uri="{BB962C8B-B14F-4D97-AF65-F5344CB8AC3E}">
        <p14:creationId xmlns:p14="http://schemas.microsoft.com/office/powerpoint/2010/main" val="40825832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52844"/>
          </a:xfrm>
        </p:spPr>
        <p:txBody>
          <a:bodyPr>
            <a:normAutofit fontScale="90000"/>
          </a:bodyPr>
          <a:lstStyle/>
          <a:p>
            <a:r>
              <a:rPr lang="en-US" dirty="0"/>
              <a:t>Fundamentals- Trust</a:t>
            </a:r>
          </a:p>
        </p:txBody>
      </p:sp>
      <p:sp>
        <p:nvSpPr>
          <p:cNvPr id="3" name="Content Placeholder 2"/>
          <p:cNvSpPr>
            <a:spLocks noGrp="1"/>
          </p:cNvSpPr>
          <p:nvPr>
            <p:ph idx="1"/>
          </p:nvPr>
        </p:nvSpPr>
        <p:spPr>
          <a:xfrm>
            <a:off x="457200" y="1080618"/>
            <a:ext cx="8229600" cy="5548626"/>
          </a:xfrm>
        </p:spPr>
        <p:txBody>
          <a:bodyPr>
            <a:normAutofit fontScale="77500" lnSpcReduction="20000"/>
          </a:bodyPr>
          <a:lstStyle/>
          <a:p>
            <a:r>
              <a:rPr lang="en-US" dirty="0"/>
              <a:t>We can see the the program office has listened to the Long Range Plans and helped deliver major initiatives.</a:t>
            </a:r>
          </a:p>
          <a:p>
            <a:r>
              <a:rPr lang="en-US" dirty="0"/>
              <a:t>The fundamental recommendations are about capabilities to do science, not a particular machine or experiment. This differs from the HEP P5 charge. We trust the DOE and NSF to optimize the science delivery.</a:t>
            </a:r>
          </a:p>
          <a:p>
            <a:r>
              <a:rPr lang="en-US" dirty="0"/>
              <a:t>Under budget pressures, the scope that can go forward may be reduced, if the science still can be done.</a:t>
            </a:r>
          </a:p>
          <a:p>
            <a:r>
              <a:rPr lang="en-US" dirty="0"/>
              <a:t>To be effective the entire community must support the plan. </a:t>
            </a:r>
            <a:r>
              <a:rPr lang="en-US" b="1" dirty="0"/>
              <a:t>We cannot circle the wagons and shoot inward.</a:t>
            </a:r>
          </a:p>
          <a:p>
            <a:r>
              <a:rPr lang="en-US" dirty="0"/>
              <a:t>If we start something</a:t>
            </a:r>
            <a:r>
              <a:rPr lang="en-US" b="1" dirty="0"/>
              <a:t>, finishing it is a priority</a:t>
            </a:r>
            <a:r>
              <a:rPr lang="en-US" dirty="0"/>
              <a:t>.</a:t>
            </a:r>
          </a:p>
          <a:p>
            <a:r>
              <a:rPr lang="en-US" dirty="0"/>
              <a:t>Budget constraints are real. This means low-ball estimates of project costs are dangerous.</a:t>
            </a:r>
          </a:p>
          <a:p>
            <a:r>
              <a:rPr lang="en-US" dirty="0"/>
              <a:t>It must address the international context. </a:t>
            </a:r>
          </a:p>
          <a:p>
            <a:r>
              <a:rPr lang="en-US" dirty="0"/>
              <a:t>Obviously great care must be taken in selection of the subcommittee members to avoid the perception of bias. </a:t>
            </a:r>
          </a:p>
          <a:p>
            <a:endParaRPr lang="en-US" dirty="0"/>
          </a:p>
        </p:txBody>
      </p:sp>
    </p:spTree>
    <p:extLst>
      <p:ext uri="{BB962C8B-B14F-4D97-AF65-F5344CB8AC3E}">
        <p14:creationId xmlns:p14="http://schemas.microsoft.com/office/powerpoint/2010/main" val="22209557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688" y="642156"/>
            <a:ext cx="8794296" cy="530183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Title 1"/>
          <p:cNvSpPr>
            <a:spLocks noGrp="1"/>
          </p:cNvSpPr>
          <p:nvPr>
            <p:ph type="title"/>
          </p:nvPr>
        </p:nvSpPr>
        <p:spPr>
          <a:xfrm>
            <a:off x="0" y="0"/>
            <a:ext cx="9144000" cy="642156"/>
          </a:xfrm>
        </p:spPr>
        <p:txBody>
          <a:bodyPr/>
          <a:lstStyle/>
          <a:p>
            <a:r>
              <a:rPr lang="en-US" sz="3200" dirty="0"/>
              <a:t>Charge to NSAC to Develop a New Long Range Plan</a:t>
            </a:r>
          </a:p>
        </p:txBody>
      </p:sp>
      <p:sp>
        <p:nvSpPr>
          <p:cNvPr id="5" name="Slide Number Placeholder 3"/>
          <p:cNvSpPr>
            <a:spLocks noGrp="1"/>
          </p:cNvSpPr>
          <p:nvPr>
            <p:ph type="sldNum" sz="quarter" idx="4294967295"/>
          </p:nvPr>
        </p:nvSpPr>
        <p:spPr>
          <a:xfrm>
            <a:off x="8766175" y="6619875"/>
            <a:ext cx="377825" cy="23812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i="1">
                <a:solidFill>
                  <a:schemeClr val="tx1"/>
                </a:solidFill>
                <a:latin typeface="Arial" charset="0"/>
              </a:defRPr>
            </a:lvl1pPr>
            <a:lvl2pPr marL="742950" indent="-285750">
              <a:defRPr sz="1600" i="1">
                <a:solidFill>
                  <a:schemeClr val="tx1"/>
                </a:solidFill>
                <a:latin typeface="Arial" charset="0"/>
              </a:defRPr>
            </a:lvl2pPr>
            <a:lvl3pPr marL="1143000" indent="-228600">
              <a:defRPr sz="1600" i="1">
                <a:solidFill>
                  <a:schemeClr val="tx1"/>
                </a:solidFill>
                <a:latin typeface="Arial" charset="0"/>
              </a:defRPr>
            </a:lvl3pPr>
            <a:lvl4pPr marL="1600200" indent="-228600">
              <a:defRPr sz="1600" i="1">
                <a:solidFill>
                  <a:schemeClr val="tx1"/>
                </a:solidFill>
                <a:latin typeface="Arial" charset="0"/>
              </a:defRPr>
            </a:lvl4pPr>
            <a:lvl5pPr marL="2057400" indent="-228600">
              <a:defRPr sz="1600" i="1">
                <a:solidFill>
                  <a:schemeClr val="tx1"/>
                </a:solidFill>
                <a:latin typeface="Arial" charset="0"/>
              </a:defRPr>
            </a:lvl5pPr>
            <a:lvl6pPr marL="2514600" indent="-228600" eaLnBrk="0" fontAlgn="base" hangingPunct="0">
              <a:spcBef>
                <a:spcPct val="0"/>
              </a:spcBef>
              <a:spcAft>
                <a:spcPct val="0"/>
              </a:spcAft>
              <a:defRPr sz="1600" i="1">
                <a:solidFill>
                  <a:schemeClr val="tx1"/>
                </a:solidFill>
                <a:latin typeface="Arial" charset="0"/>
              </a:defRPr>
            </a:lvl6pPr>
            <a:lvl7pPr marL="2971800" indent="-228600" eaLnBrk="0" fontAlgn="base" hangingPunct="0">
              <a:spcBef>
                <a:spcPct val="0"/>
              </a:spcBef>
              <a:spcAft>
                <a:spcPct val="0"/>
              </a:spcAft>
              <a:defRPr sz="1600" i="1">
                <a:solidFill>
                  <a:schemeClr val="tx1"/>
                </a:solidFill>
                <a:latin typeface="Arial" charset="0"/>
              </a:defRPr>
            </a:lvl7pPr>
            <a:lvl8pPr marL="3429000" indent="-228600" eaLnBrk="0" fontAlgn="base" hangingPunct="0">
              <a:spcBef>
                <a:spcPct val="0"/>
              </a:spcBef>
              <a:spcAft>
                <a:spcPct val="0"/>
              </a:spcAft>
              <a:defRPr sz="1600" i="1">
                <a:solidFill>
                  <a:schemeClr val="tx1"/>
                </a:solidFill>
                <a:latin typeface="Arial" charset="0"/>
              </a:defRPr>
            </a:lvl8pPr>
            <a:lvl9pPr marL="3886200" indent="-228600" eaLnBrk="0" fontAlgn="base" hangingPunct="0">
              <a:spcBef>
                <a:spcPct val="0"/>
              </a:spcBef>
              <a:spcAft>
                <a:spcPct val="0"/>
              </a:spcAft>
              <a:defRPr sz="1600" i="1">
                <a:solidFill>
                  <a:schemeClr val="tx1"/>
                </a:solidFill>
                <a:latin typeface="Arial" charset="0"/>
              </a:defRPr>
            </a:lvl9pPr>
          </a:lstStyle>
          <a:p>
            <a:fld id="{92C01ACC-64EB-41DA-BC37-3CC7050AA7AE}" type="slidenum">
              <a:rPr lang="en-US" altLang="en-US" sz="1400" i="0" smtClean="0"/>
              <a:pPr/>
              <a:t>8</a:t>
            </a:fld>
            <a:endParaRPr lang="en-US" altLang="en-US" sz="1400" i="0" dirty="0"/>
          </a:p>
        </p:txBody>
      </p:sp>
    </p:spTree>
    <p:extLst>
      <p:ext uri="{BB962C8B-B14F-4D97-AF65-F5344CB8AC3E}">
        <p14:creationId xmlns:p14="http://schemas.microsoft.com/office/powerpoint/2010/main" val="190521123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9144000" cy="642156"/>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a:t>Charge to NSAC to Develop a New Long Range Plan</a:t>
            </a:r>
            <a:endParaRPr lang="en-US" sz="3200" dirty="0"/>
          </a:p>
        </p:txBody>
      </p:sp>
      <p:sp>
        <p:nvSpPr>
          <p:cNvPr id="5" name="TextBox 4"/>
          <p:cNvSpPr txBox="1"/>
          <p:nvPr/>
        </p:nvSpPr>
        <p:spPr>
          <a:xfrm>
            <a:off x="120283" y="938633"/>
            <a:ext cx="9023717" cy="5632311"/>
          </a:xfrm>
          <a:prstGeom prst="rect">
            <a:avLst/>
          </a:prstGeom>
          <a:noFill/>
        </p:spPr>
        <p:txBody>
          <a:bodyPr wrap="square" rtlCol="0">
            <a:spAutoFit/>
          </a:bodyPr>
          <a:lstStyle/>
          <a:p>
            <a:r>
              <a:rPr lang="en-US" sz="2000" b="1" dirty="0"/>
              <a:t>“a framework of coordinated advancement of the Nation’s nuclear science research programs over the next decade”</a:t>
            </a:r>
          </a:p>
          <a:p>
            <a:endParaRPr lang="en-US" sz="1000" b="1" dirty="0"/>
          </a:p>
          <a:p>
            <a:r>
              <a:rPr lang="en-US" sz="2000" b="1" dirty="0"/>
              <a:t>“articulate the scope and scientific challenges”</a:t>
            </a:r>
          </a:p>
          <a:p>
            <a:endParaRPr lang="en-US" sz="1000" b="1" dirty="0"/>
          </a:p>
          <a:p>
            <a:r>
              <a:rPr lang="en-US" sz="2000" b="1" dirty="0"/>
              <a:t>“what progress has been made and the impact of these accomplishments both within and outside the field”</a:t>
            </a:r>
          </a:p>
          <a:p>
            <a:endParaRPr lang="en-US" sz="1000" b="1" dirty="0"/>
          </a:p>
          <a:p>
            <a:r>
              <a:rPr lang="en-US" sz="2000" b="1" dirty="0"/>
              <a:t>“identify and prioritize the most compelling scientific opportunities”</a:t>
            </a:r>
          </a:p>
          <a:p>
            <a:endParaRPr lang="en-US" sz="1000" b="1" dirty="0"/>
          </a:p>
          <a:p>
            <a:r>
              <a:rPr lang="en-US" sz="2000" b="1" dirty="0"/>
              <a:t>“coordinated strategy for the use of existing and planned capabilities, both domestic and foreign”</a:t>
            </a:r>
          </a:p>
          <a:p>
            <a:endParaRPr lang="en-US" sz="1000" b="1" dirty="0"/>
          </a:p>
          <a:p>
            <a:r>
              <a:rPr lang="en-US" sz="2000" b="1" dirty="0"/>
              <a:t>“what resources and funding levels would be required … to maintain a world-leadership position in nuclear physics research”</a:t>
            </a:r>
          </a:p>
          <a:p>
            <a:endParaRPr lang="en-US" sz="1000" b="1" dirty="0"/>
          </a:p>
          <a:p>
            <a:r>
              <a:rPr lang="en-US" sz="2000" b="1" dirty="0"/>
              <a:t>“what the impacts are and priorities should be if funding provides for constant level of effort.”</a:t>
            </a:r>
          </a:p>
          <a:p>
            <a:endParaRPr lang="en-US" sz="1000" b="1" dirty="0"/>
          </a:p>
          <a:p>
            <a:r>
              <a:rPr lang="en-US" sz="2000" b="1" dirty="0"/>
              <a:t>“key element should be the Program’s sustainability under the budget scenarios considered” </a:t>
            </a:r>
          </a:p>
        </p:txBody>
      </p:sp>
      <p:sp>
        <p:nvSpPr>
          <p:cNvPr id="7" name="Slide Number Placeholder 3"/>
          <p:cNvSpPr>
            <a:spLocks noGrp="1"/>
          </p:cNvSpPr>
          <p:nvPr>
            <p:ph type="sldNum" sz="quarter" idx="4294967295"/>
          </p:nvPr>
        </p:nvSpPr>
        <p:spPr>
          <a:xfrm>
            <a:off x="8766175" y="6619875"/>
            <a:ext cx="377825" cy="23812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i="1">
                <a:solidFill>
                  <a:schemeClr val="tx1"/>
                </a:solidFill>
                <a:latin typeface="Arial" charset="0"/>
              </a:defRPr>
            </a:lvl1pPr>
            <a:lvl2pPr marL="742950" indent="-285750">
              <a:defRPr sz="1600" i="1">
                <a:solidFill>
                  <a:schemeClr val="tx1"/>
                </a:solidFill>
                <a:latin typeface="Arial" charset="0"/>
              </a:defRPr>
            </a:lvl2pPr>
            <a:lvl3pPr marL="1143000" indent="-228600">
              <a:defRPr sz="1600" i="1">
                <a:solidFill>
                  <a:schemeClr val="tx1"/>
                </a:solidFill>
                <a:latin typeface="Arial" charset="0"/>
              </a:defRPr>
            </a:lvl3pPr>
            <a:lvl4pPr marL="1600200" indent="-228600">
              <a:defRPr sz="1600" i="1">
                <a:solidFill>
                  <a:schemeClr val="tx1"/>
                </a:solidFill>
                <a:latin typeface="Arial" charset="0"/>
              </a:defRPr>
            </a:lvl4pPr>
            <a:lvl5pPr marL="2057400" indent="-228600">
              <a:defRPr sz="1600" i="1">
                <a:solidFill>
                  <a:schemeClr val="tx1"/>
                </a:solidFill>
                <a:latin typeface="Arial" charset="0"/>
              </a:defRPr>
            </a:lvl5pPr>
            <a:lvl6pPr marL="2514600" indent="-228600" eaLnBrk="0" fontAlgn="base" hangingPunct="0">
              <a:spcBef>
                <a:spcPct val="0"/>
              </a:spcBef>
              <a:spcAft>
                <a:spcPct val="0"/>
              </a:spcAft>
              <a:defRPr sz="1600" i="1">
                <a:solidFill>
                  <a:schemeClr val="tx1"/>
                </a:solidFill>
                <a:latin typeface="Arial" charset="0"/>
              </a:defRPr>
            </a:lvl6pPr>
            <a:lvl7pPr marL="2971800" indent="-228600" eaLnBrk="0" fontAlgn="base" hangingPunct="0">
              <a:spcBef>
                <a:spcPct val="0"/>
              </a:spcBef>
              <a:spcAft>
                <a:spcPct val="0"/>
              </a:spcAft>
              <a:defRPr sz="1600" i="1">
                <a:solidFill>
                  <a:schemeClr val="tx1"/>
                </a:solidFill>
                <a:latin typeface="Arial" charset="0"/>
              </a:defRPr>
            </a:lvl7pPr>
            <a:lvl8pPr marL="3429000" indent="-228600" eaLnBrk="0" fontAlgn="base" hangingPunct="0">
              <a:spcBef>
                <a:spcPct val="0"/>
              </a:spcBef>
              <a:spcAft>
                <a:spcPct val="0"/>
              </a:spcAft>
              <a:defRPr sz="1600" i="1">
                <a:solidFill>
                  <a:schemeClr val="tx1"/>
                </a:solidFill>
                <a:latin typeface="Arial" charset="0"/>
              </a:defRPr>
            </a:lvl8pPr>
            <a:lvl9pPr marL="3886200" indent="-228600" eaLnBrk="0" fontAlgn="base" hangingPunct="0">
              <a:spcBef>
                <a:spcPct val="0"/>
              </a:spcBef>
              <a:spcAft>
                <a:spcPct val="0"/>
              </a:spcAft>
              <a:defRPr sz="1600" i="1">
                <a:solidFill>
                  <a:schemeClr val="tx1"/>
                </a:solidFill>
                <a:latin typeface="Arial" charset="0"/>
              </a:defRPr>
            </a:lvl9pPr>
          </a:lstStyle>
          <a:p>
            <a:fld id="{92C01ACC-64EB-41DA-BC37-3CC7050AA7AE}" type="slidenum">
              <a:rPr lang="en-US" altLang="en-US" sz="1400" i="0" smtClean="0"/>
              <a:pPr/>
              <a:t>9</a:t>
            </a:fld>
            <a:endParaRPr lang="en-US" altLang="en-US" sz="1400" i="0" dirty="0"/>
          </a:p>
        </p:txBody>
      </p:sp>
    </p:spTree>
    <p:extLst>
      <p:ext uri="{BB962C8B-B14F-4D97-AF65-F5344CB8AC3E}">
        <p14:creationId xmlns:p14="http://schemas.microsoft.com/office/powerpoint/2010/main" val="713270542"/>
      </p:ext>
    </p:extLst>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1202</TotalTime>
  <Words>3730</Words>
  <Application>Microsoft Macintosh PowerPoint</Application>
  <PresentationFormat>On-screen Show (4:3)</PresentationFormat>
  <Paragraphs>429</Paragraphs>
  <Slides>48</Slides>
  <Notes>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48</vt:i4>
      </vt:variant>
    </vt:vector>
  </HeadingPairs>
  <TitlesOfParts>
    <vt:vector size="56" baseType="lpstr">
      <vt:lpstr>Arial</vt:lpstr>
      <vt:lpstr>Calibri</vt:lpstr>
      <vt:lpstr>Lucida Grande</vt:lpstr>
      <vt:lpstr>Times New Roman</vt:lpstr>
      <vt:lpstr>Trebuchet MS</vt:lpstr>
      <vt:lpstr>Wingdings</vt:lpstr>
      <vt:lpstr>Office Theme</vt:lpstr>
      <vt:lpstr>Custom Design</vt:lpstr>
      <vt:lpstr>PowerPoint Presentation</vt:lpstr>
      <vt:lpstr>PowerPoint Presentation</vt:lpstr>
      <vt:lpstr>Nuclear Science is at a Launching Point in Reaching for the Horizon</vt:lpstr>
      <vt:lpstr>Nuclear Science in the U.S. has been guided by the NSAC Long Range Plans</vt:lpstr>
      <vt:lpstr>Our Charge is from Two Funding Agencies</vt:lpstr>
      <vt:lpstr>The process has evolved</vt:lpstr>
      <vt:lpstr>Fundamentals- Trust</vt:lpstr>
      <vt:lpstr>Charge to NSAC to Develop a New Long Range Plan</vt:lpstr>
      <vt:lpstr>PowerPoint Presentation</vt:lpstr>
      <vt:lpstr>LRP Schedule</vt:lpstr>
      <vt:lpstr>Special Thanks to the Organizers and Participants in the Town Meetings</vt:lpstr>
      <vt:lpstr>Town Meetings</vt:lpstr>
      <vt:lpstr>White Papers These were public documents from the community</vt:lpstr>
      <vt:lpstr>FY07 LRP Recommendations are being implemented!  </vt:lpstr>
      <vt:lpstr>2015 Recommendations from  the Town Meetings</vt:lpstr>
      <vt:lpstr>How were recommendations and priorities set in the Long Range Plan?</vt:lpstr>
      <vt:lpstr>PowerPoint Presentation</vt:lpstr>
      <vt:lpstr>The CEBAF 12 GeV Era</vt:lpstr>
      <vt:lpstr>PowerPoint Presentation</vt:lpstr>
      <vt:lpstr>Roles in 2024</vt:lpstr>
      <vt:lpstr>Nuclear Astrophysics Compelling Open Questions </vt:lpstr>
      <vt:lpstr>Nuclear Physics in Gravitational Waves</vt:lpstr>
      <vt:lpstr>Fundamental Symmetries - Example Search for CP Violation in Electric Dipole Moments</vt:lpstr>
      <vt:lpstr>RHIC and the LHC The Big Bang vs Lots of Little Bangs</vt:lpstr>
      <vt:lpstr>PowerPoint Presentation</vt:lpstr>
      <vt:lpstr>PowerPoint Presentation</vt:lpstr>
      <vt:lpstr>Neutrinoless Double Beta Decay</vt:lpstr>
      <vt:lpstr>PowerPoint Presentation</vt:lpstr>
      <vt:lpstr>PowerPoint Presentation</vt:lpstr>
      <vt:lpstr>The Science Questions for the EIC as laid out by the community</vt:lpstr>
      <vt:lpstr>PowerPoint Presentation</vt:lpstr>
      <vt:lpstr> The Role of the NSAC Long Range Plan in Projects</vt:lpstr>
      <vt:lpstr>PowerPoint Presentation</vt:lpstr>
      <vt:lpstr>PowerPoint Presentation</vt:lpstr>
      <vt:lpstr>PowerPoint Presentation</vt:lpstr>
      <vt:lpstr>International Context- We rely on off-shore facilities </vt:lpstr>
      <vt:lpstr>Budgets</vt:lpstr>
      <vt:lpstr>Project Sequencing</vt:lpstr>
      <vt:lpstr>Other Budget Priorities</vt:lpstr>
      <vt:lpstr>Major NP Facilities Have Been Closed</vt:lpstr>
      <vt:lpstr>PowerPoint Presentation</vt:lpstr>
      <vt:lpstr>Is This Realistic? DOE NP Budget history Since the 2007 LRP</vt:lpstr>
      <vt:lpstr>NSF Nuclear Physics Budget</vt:lpstr>
      <vt:lpstr>Impacts of Constant Effort Budget</vt:lpstr>
      <vt:lpstr>Thoughts from afar on P5 and FESAC Plans</vt:lpstr>
      <vt:lpstr>PowerPoint Presentation</vt:lpstr>
      <vt:lpstr>NSAC LRP and NAS Decadal Survey</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Don Geesaman</dc:creator>
  <cp:lastModifiedBy>Don Rej</cp:lastModifiedBy>
  <cp:revision>134</cp:revision>
  <cp:lastPrinted>2019-03-11T15:22:53Z</cp:lastPrinted>
  <dcterms:created xsi:type="dcterms:W3CDTF">2015-09-12T16:40:37Z</dcterms:created>
  <dcterms:modified xsi:type="dcterms:W3CDTF">2019-03-13T20:54:27Z</dcterms:modified>
</cp:coreProperties>
</file>